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6" r:id="rId4"/>
    <p:sldId id="30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25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2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56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68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9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57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1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8215-75EA-4029-8F10-D1C3B5699D26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50CF-7DBF-4E22-9F1C-1360582FE6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Cualificaciones del operador de la grúa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29593"/>
              </p:ext>
            </p:extLst>
          </p:nvPr>
        </p:nvGraphicFramePr>
        <p:xfrm>
          <a:off x="1079500" y="1453091"/>
          <a:ext cx="10569573" cy="4625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0959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es-MX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Capacidad de elevación y tipo de operación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s-MX" sz="1600" b="1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toneladas o más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s-MX" sz="16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Menos de </a:t>
                      </a:r>
                      <a:br>
                        <a:rPr kumimoji="1" lang="cs-CZ" sz="16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1" lang="es-MX" sz="1600" b="1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toneladas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29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Grúa (incluso inalámbrica)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Grúa operada desde el suelo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Grúa operada desde el suelo (en movimiento con carga)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Teleférico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20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s-MX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Tipos de certificaciones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 del operador de la grúa/cabria </a:t>
                      </a:r>
                      <a:br>
                        <a:rPr kumimoji="1"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 limitaciones)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s-MX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Licencia del operador de la grúa operada desde el suelo (limitada)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s-MX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 de formación profesional para grúas de piso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s-MX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620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especial para la operación de </a:t>
                      </a:r>
                      <a:br>
                        <a:rPr kumimoji="1" lang="cs-CZ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es-MX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grúa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s-MX" sz="1800" b="0" i="0" u="none" strike="noStrik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s-MX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37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1990" cy="1325563"/>
          </a:xfrm>
        </p:spPr>
        <p:txBody>
          <a:bodyPr>
            <a:norm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Inspeccione la forma en la que se opera la grúa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1690688"/>
            <a:ext cx="5503653" cy="4908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68757" y="2156792"/>
            <a:ext cx="1939584" cy="1043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8148" y="2283820"/>
            <a:ext cx="1689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Si la grúa funciona como se indica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705061" y="4611756"/>
            <a:ext cx="2266122" cy="14113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5061" y="4840357"/>
            <a:ext cx="191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800">
                <a:latin typeface="Arial" panose="020B0604020202020204" pitchFamily="34" charset="0"/>
                <a:cs typeface="Arial" panose="020B0604020202020204" pitchFamily="34" charset="0"/>
              </a:rPr>
              <a:t>¡Verifique!</a:t>
            </a:r>
          </a:p>
        </p:txBody>
      </p:sp>
    </p:spTree>
    <p:extLst>
      <p:ext uri="{BB962C8B-B14F-4D97-AF65-F5344CB8AC3E}">
        <p14:creationId xmlns:p14="http://schemas.microsoft.com/office/powerpoint/2010/main" val="15436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Estado de bobinado del tambor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07" y="1949570"/>
            <a:ext cx="6107501" cy="3364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5518" y="5063346"/>
            <a:ext cx="6549887" cy="7887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00944" y="527714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b: estado inadecuado (bobinado aleatorio)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4069" y="5286957"/>
            <a:ext cx="27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a: estado adecuado</a:t>
            </a:r>
          </a:p>
        </p:txBody>
      </p:sp>
    </p:spTree>
    <p:extLst>
      <p:ext uri="{BB962C8B-B14F-4D97-AF65-F5344CB8AC3E}">
        <p14:creationId xmlns:p14="http://schemas.microsoft.com/office/powerpoint/2010/main" val="343542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Está prohibido sobrecargar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89" y="1690687"/>
            <a:ext cx="5607169" cy="44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2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006475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Mantener el dispositivo de seguridad efectivo (1)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98" y="1371600"/>
            <a:ext cx="5486400" cy="49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01409" y="2882348"/>
            <a:ext cx="1719470" cy="13616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4279" y="3101513"/>
            <a:ext cx="2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El interruptor de límite para evitar el bobinado excesivo no funciona.</a:t>
            </a:r>
          </a:p>
        </p:txBody>
      </p:sp>
    </p:spTree>
    <p:extLst>
      <p:ext uri="{BB962C8B-B14F-4D97-AF65-F5344CB8AC3E}">
        <p14:creationId xmlns:p14="http://schemas.microsoft.com/office/powerpoint/2010/main" val="406781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894963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Mantener el dispositivo de seguridad efectivo (2)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40" y="1690688"/>
            <a:ext cx="6245524" cy="496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98574" y="1977887"/>
            <a:ext cx="1341782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12764" y="1662779"/>
            <a:ext cx="2271403" cy="12324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964688" y="2861778"/>
            <a:ext cx="1341782" cy="14120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88420" y="2058733"/>
            <a:ext cx="286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Algún trabajador asegura el gancho con cintas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79828" y="3849808"/>
            <a:ext cx="325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¡¡Increíble!!</a:t>
            </a:r>
          </a:p>
        </p:txBody>
      </p:sp>
    </p:spTree>
    <p:extLst>
      <p:ext uri="{BB962C8B-B14F-4D97-AF65-F5344CB8AC3E}">
        <p14:creationId xmlns:p14="http://schemas.microsoft.com/office/powerpoint/2010/main" val="156419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Evitar la colisión con el tope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4" y="1690687"/>
            <a:ext cx="4779034" cy="4727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16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Operaciones prohibidas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1" y="1552755"/>
            <a:ext cx="5693434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162261" y="2067339"/>
            <a:ext cx="1858617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19216" y="1828799"/>
            <a:ext cx="855827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66138" y="3412434"/>
            <a:ext cx="951905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525634" y="4856921"/>
            <a:ext cx="1157314" cy="581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303135" y="5337312"/>
            <a:ext cx="1363785" cy="6858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9642" y="4131983"/>
            <a:ext cx="1988888" cy="2909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93477" y="4422912"/>
            <a:ext cx="2513410" cy="283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58634" y="6321287"/>
            <a:ext cx="2591862" cy="3301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67747" y="2014475"/>
            <a:ext cx="1639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latin typeface="Arial" panose="020B0604020202020204" pitchFamily="34" charset="0"/>
                <a:cs typeface="Arial" panose="020B0604020202020204" pitchFamily="34" charset="0"/>
              </a:rPr>
              <a:t>Detener la operación en los siguientes casos.</a:t>
            </a: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99657"/>
              </p:ext>
            </p:extLst>
          </p:nvPr>
        </p:nvGraphicFramePr>
        <p:xfrm>
          <a:off x="8299142" y="2547181"/>
          <a:ext cx="3695883" cy="3805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497">
                <a:tc>
                  <a:txBody>
                    <a:bodyPr/>
                    <a:lstStyle/>
                    <a:p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Señales poco claras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410">
                <a:tc>
                  <a:txBody>
                    <a:bodyPr/>
                    <a:lstStyle/>
                    <a:p>
                      <a:r>
                        <a:rPr lang="es-MX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Señales de dos o más señalizadores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431">
                <a:tc>
                  <a:txBody>
                    <a:bodyPr/>
                    <a:lstStyle/>
                    <a:p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Eslinga realizada por trabajadores no calificados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Señal recibida de otra persona que no fue designada para señalizar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34">
                <a:tc>
                  <a:txBody>
                    <a:bodyPr/>
                    <a:lstStyle/>
                    <a:p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Eslingado peligroso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746">
                <a:tc>
                  <a:txBody>
                    <a:bodyPr/>
                    <a:lstStyle/>
                    <a:p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 carga nominal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923">
                <a:tc>
                  <a:txBody>
                    <a:bodyPr/>
                    <a:lstStyle/>
                    <a:p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s-MX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Cuando los trabajadores pueden quedar atrapados en la carga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4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3" y="376277"/>
            <a:ext cx="9470410" cy="961870"/>
          </a:xfrm>
        </p:spPr>
        <p:txBody>
          <a:bodyPr>
            <a:no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Está prohibido transportar trabajadores en las grúas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414732"/>
            <a:ext cx="5331124" cy="515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四角形吹き出し 4"/>
          <p:cNvSpPr/>
          <p:nvPr/>
        </p:nvSpPr>
        <p:spPr>
          <a:xfrm>
            <a:off x="5943601" y="2695575"/>
            <a:ext cx="3162300" cy="2552699"/>
          </a:xfrm>
          <a:prstGeom prst="wedgeRectCallout">
            <a:avLst>
              <a:gd name="adj1" fmla="val -7399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019799" y="3238084"/>
            <a:ext cx="2905125" cy="14676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No utilice la grúa para transportar o elevar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a un trabajador.</a:t>
            </a:r>
          </a:p>
        </p:txBody>
      </p:sp>
    </p:spTree>
    <p:extLst>
      <p:ext uri="{BB962C8B-B14F-4D97-AF65-F5344CB8AC3E}">
        <p14:creationId xmlns:p14="http://schemas.microsoft.com/office/powerpoint/2010/main" val="79932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Está prohibido dejar una carga suspendida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11" y="1544127"/>
            <a:ext cx="6116129" cy="5089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973418" y="3037062"/>
            <a:ext cx="2623930" cy="22064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5950225" y="3030401"/>
            <a:ext cx="2647123" cy="2117035"/>
          </a:xfrm>
          <a:prstGeom prst="wedgeRectCallout">
            <a:avLst>
              <a:gd name="adj1" fmla="val -34884"/>
              <a:gd name="adj2" fmla="val 639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217983"/>
            <a:ext cx="2378077" cy="188843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¡No deje la posición de operación con la carga suspendida!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02226" y="3687417"/>
            <a:ext cx="1500809" cy="146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333"/>
          </a:xfrm>
        </p:spPr>
        <p:txBody>
          <a:bodyPr>
            <a:no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Medidas cuando se encuentra una anomalía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9" y="1492370"/>
            <a:ext cx="4261449" cy="4986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6072809" y="5834270"/>
            <a:ext cx="1480930" cy="536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9093" y="5870713"/>
            <a:ext cx="340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Supervisor de mantenimiento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770783" y="2266122"/>
            <a:ext cx="1779104" cy="14212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4870173" y="2276305"/>
            <a:ext cx="1441417" cy="611255"/>
          </a:xfrm>
          <a:prstGeom prst="wedgeRectCallout">
            <a:avLst>
              <a:gd name="adj1" fmla="val -15824"/>
              <a:gd name="adj2" fmla="val 195349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5019" y="2384479"/>
            <a:ext cx="12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Falla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54756" y="2993315"/>
            <a:ext cx="2285061" cy="512502"/>
          </a:xfrm>
          <a:prstGeom prst="wedgeRectCallout">
            <a:avLst>
              <a:gd name="adj1" fmla="val -58302"/>
              <a:gd name="adj2" fmla="val 1232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5783" y="3064900"/>
            <a:ext cx="217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Mal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125275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Interruptor colgante suspendido desde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el cable mensajero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04" y="1690688"/>
            <a:ext cx="7020377" cy="43168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55892" y="359778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Interruptor colgante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3022" y="3955161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Cable mensajero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7404" y="5257472"/>
            <a:ext cx="377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El operador se debe mover junto con la carga elevada mientras la desplaza.</a:t>
            </a:r>
          </a:p>
        </p:txBody>
      </p:sp>
    </p:spTree>
    <p:extLst>
      <p:ext uri="{BB962C8B-B14F-4D97-AF65-F5344CB8AC3E}">
        <p14:creationId xmlns:p14="http://schemas.microsoft.com/office/powerpoint/2010/main" val="164405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Tracción mediante una cuerda guía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751161"/>
            <a:ext cx="5986732" cy="4761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474844" y="2613990"/>
            <a:ext cx="1818860" cy="1779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85591" y="2613990"/>
            <a:ext cx="1321905" cy="6261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93704" y="3091070"/>
            <a:ext cx="556592" cy="735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5591" y="3636686"/>
            <a:ext cx="536713" cy="5864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730" y="3826564"/>
            <a:ext cx="208534" cy="2385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吹き出し 10"/>
          <p:cNvSpPr/>
          <p:nvPr/>
        </p:nvSpPr>
        <p:spPr>
          <a:xfrm rot="16200000">
            <a:off x="1675122" y="2619101"/>
            <a:ext cx="1609104" cy="1679431"/>
          </a:xfrm>
          <a:prstGeom prst="wedgeRectCallout">
            <a:avLst>
              <a:gd name="adj1" fmla="val 36660"/>
              <a:gd name="adj2" fmla="val 1539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9166" y="2927073"/>
            <a:ext cx="144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¡No tire de la cuerda guía!</a:t>
            </a:r>
          </a:p>
        </p:txBody>
      </p:sp>
    </p:spTree>
    <p:extLst>
      <p:ext uri="{BB962C8B-B14F-4D97-AF65-F5344CB8AC3E}">
        <p14:creationId xmlns:p14="http://schemas.microsoft.com/office/powerpoint/2010/main" val="8369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939568"/>
          </a:xfrm>
        </p:spPr>
        <p:txBody>
          <a:bodyPr>
            <a:normAutofit/>
          </a:bodyPr>
          <a:lstStyle/>
          <a:p>
            <a:r>
              <a:rPr kumimoji="1" lang="es-MX" sz="3900" dirty="0">
                <a:latin typeface="Arial" panose="020B0604020202020204" pitchFamily="34" charset="0"/>
                <a:cs typeface="Arial" panose="020B0604020202020204" pitchFamily="34" charset="0"/>
              </a:rPr>
              <a:t>Peligro por operación simultánea en dos sentidos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18" y="1521316"/>
            <a:ext cx="5262113" cy="52362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810107" y="2584294"/>
            <a:ext cx="2520507" cy="68045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9678" y="2617608"/>
            <a:ext cx="235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Dirección de desplazamiento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3013" y="5615093"/>
            <a:ext cx="1286048" cy="5350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53012" y="5615092"/>
            <a:ext cx="3181402" cy="7517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9403" y="5674267"/>
            <a:ext cx="387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Dirección de desplazamiento transversal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05013" y="5493173"/>
            <a:ext cx="9685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21713" y="5445760"/>
            <a:ext cx="1716420" cy="9874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99678" y="5509921"/>
            <a:ext cx="151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Dirección de movimiento de la carga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14988" y="3786293"/>
            <a:ext cx="1198879" cy="4267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3492" y="3844242"/>
            <a:ext cx="221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Ruta de operación</a:t>
            </a:r>
          </a:p>
        </p:txBody>
      </p:sp>
    </p:spTree>
    <p:extLst>
      <p:ext uri="{BB962C8B-B14F-4D97-AF65-F5344CB8AC3E}">
        <p14:creationId xmlns:p14="http://schemas.microsoft.com/office/powerpoint/2010/main" val="1386316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Esperar con una carga elevada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 bwMode="auto">
          <a:xfrm>
            <a:off x="4140679" y="1545342"/>
            <a:ext cx="3786996" cy="49774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28533" y="5911747"/>
            <a:ext cx="1679788" cy="4221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232733" y="5858932"/>
            <a:ext cx="1594368" cy="8094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8531" y="5958240"/>
            <a:ext cx="177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Área de trabajo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9459" y="5949743"/>
            <a:ext cx="1510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Pasarela de seguridad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246880" y="2397759"/>
            <a:ext cx="751839" cy="1070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28532" y="3251200"/>
            <a:ext cx="982133" cy="4173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505" y="3854025"/>
            <a:ext cx="2073093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Espere la señal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6115619" y="2011678"/>
            <a:ext cx="1442720" cy="1842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34177" y="2106507"/>
            <a:ext cx="149876" cy="15620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6095998" y="2106507"/>
            <a:ext cx="2657709" cy="1562026"/>
          </a:xfrm>
          <a:prstGeom prst="wedgeRectCallout">
            <a:avLst>
              <a:gd name="adj1" fmla="val -31944"/>
              <a:gd name="adj2" fmla="val 625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17234" y="2184355"/>
            <a:ext cx="252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No detenga la grúa con la carga elevada sobre una pasarela de seguridad o sobre un área de trabajo.</a:t>
            </a:r>
          </a:p>
        </p:txBody>
      </p:sp>
    </p:spTree>
    <p:extLst>
      <p:ext uri="{BB962C8B-B14F-4D97-AF65-F5344CB8AC3E}">
        <p14:creationId xmlns:p14="http://schemas.microsoft.com/office/powerpoint/2010/main" val="240336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114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La operación inversa está prohibida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3" y="1690688"/>
            <a:ext cx="8082951" cy="48395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29599" y="1977813"/>
            <a:ext cx="535093" cy="13343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073813" y="2126827"/>
            <a:ext cx="155787" cy="7721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575040" y="2126827"/>
            <a:ext cx="189653" cy="2844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56956" y="2629209"/>
            <a:ext cx="162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Operación inversa</a:t>
            </a:r>
          </a:p>
        </p:txBody>
      </p:sp>
    </p:spTree>
    <p:extLst>
      <p:ext uri="{BB962C8B-B14F-4D97-AF65-F5344CB8AC3E}">
        <p14:creationId xmlns:p14="http://schemas.microsoft.com/office/powerpoint/2010/main" val="173665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Está prohibido el encendido durante la inspección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1518249"/>
            <a:ext cx="5262113" cy="5124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7" y="1242251"/>
            <a:ext cx="4740707" cy="45015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02027" y="5526855"/>
            <a:ext cx="206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Bobinado inverso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57227" y="5559121"/>
            <a:ext cx="961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079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Bobinado inverso del cable de acero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elevar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279" y="2657475"/>
            <a:ext cx="3351788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Para los carros de palos sin interruptor de límite de descenso, si continúan las operaciones de descenso, el cable de acero del polipasto se enrolla en la dirección opuesta.</a:t>
            </a:r>
          </a:p>
        </p:txBody>
      </p:sp>
    </p:spTree>
    <p:extLst>
      <p:ext uri="{BB962C8B-B14F-4D97-AF65-F5344CB8AC3E}">
        <p14:creationId xmlns:p14="http://schemas.microsoft.com/office/powerpoint/2010/main" val="10999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 fontScale="90000"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Adquisición de cualificaciones para los eslingadores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2"/>
          <a:stretch/>
        </p:blipFill>
        <p:spPr bwMode="auto">
          <a:xfrm>
            <a:off x="3250304" y="2013022"/>
            <a:ext cx="4459857" cy="43045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54133" y="2485813"/>
            <a:ext cx="765387" cy="54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3411" y="2560320"/>
            <a:ext cx="106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¡Seguro!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16927" y="1984923"/>
            <a:ext cx="3317405" cy="1032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1531" y="2073126"/>
            <a:ext cx="3166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Aquellos que hayan completado el curso de capacitación de eslingas</a:t>
            </a:r>
          </a:p>
        </p:txBody>
      </p:sp>
    </p:spTree>
    <p:extLst>
      <p:ext uri="{BB962C8B-B14F-4D97-AF65-F5344CB8AC3E}">
        <p14:creationId xmlns:p14="http://schemas.microsoft.com/office/powerpoint/2010/main" val="2076869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626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Ángulo de suspensión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77" y="1690687"/>
            <a:ext cx="6072997" cy="4805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50453" y="2479040"/>
            <a:ext cx="2499360" cy="4334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45280" y="2912533"/>
            <a:ext cx="1645920" cy="562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1280" y="2453901"/>
            <a:ext cx="281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Preferentemente dentro de los 60 grados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7254" y="3083654"/>
            <a:ext cx="28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(máximo 90 grados)</a:t>
            </a:r>
          </a:p>
        </p:txBody>
      </p:sp>
    </p:spTree>
    <p:extLst>
      <p:ext uri="{BB962C8B-B14F-4D97-AF65-F5344CB8AC3E}">
        <p14:creationId xmlns:p14="http://schemas.microsoft.com/office/powerpoint/2010/main" val="2221731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Tome la distancia suficiente para evacuar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" r="50127" b="2490"/>
          <a:stretch/>
        </p:blipFill>
        <p:spPr bwMode="auto">
          <a:xfrm>
            <a:off x="2104846" y="1690688"/>
            <a:ext cx="6029864" cy="4649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91573" y="1747520"/>
            <a:ext cx="2221654" cy="12869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79626" y="1910080"/>
            <a:ext cx="301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Toma la distancia suficiente de la carga oscilante.</a:t>
            </a:r>
          </a:p>
        </p:txBody>
      </p:sp>
    </p:spTree>
    <p:extLst>
      <p:ext uri="{BB962C8B-B14F-4D97-AF65-F5344CB8AC3E}">
        <p14:creationId xmlns:p14="http://schemas.microsoft.com/office/powerpoint/2010/main" val="327449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3" t="3802" b="2490"/>
          <a:stretch/>
        </p:blipFill>
        <p:spPr bwMode="auto">
          <a:xfrm>
            <a:off x="2794959" y="1457775"/>
            <a:ext cx="5745192" cy="4960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Está prohibido tirar de la carga hacia los lados y elevarla de manera oblicua</a:t>
            </a:r>
          </a:p>
        </p:txBody>
      </p:sp>
    </p:spTree>
    <p:extLst>
      <p:ext uri="{BB962C8B-B14F-4D97-AF65-F5344CB8AC3E}">
        <p14:creationId xmlns:p14="http://schemas.microsoft.com/office/powerpoint/2010/main" val="55005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58" y="1530668"/>
            <a:ext cx="7056848" cy="484396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34556" y="3704056"/>
            <a:ext cx="276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Interruptor colgante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73237" y="5184655"/>
            <a:ext cx="297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El operador se debe mover junto con la carga elevada mientras la desplaza.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Interruptor colgante suspendido de un sector fijo o de la viga</a:t>
            </a:r>
          </a:p>
        </p:txBody>
      </p:sp>
    </p:spTree>
    <p:extLst>
      <p:ext uri="{BB962C8B-B14F-4D97-AF65-F5344CB8AC3E}">
        <p14:creationId xmlns:p14="http://schemas.microsoft.com/office/powerpoint/2010/main" val="152728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Está prohibido elevar la carga rápidamente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5" y="1690687"/>
            <a:ext cx="7418717" cy="48998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314613" y="2878667"/>
            <a:ext cx="1415627" cy="12666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643707" y="2120053"/>
            <a:ext cx="2001520" cy="17915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50667" y="2221653"/>
            <a:ext cx="331893" cy="12462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8260815" y="2120053"/>
            <a:ext cx="2522414" cy="1695028"/>
          </a:xfrm>
          <a:prstGeom prst="wedgeRectCallout">
            <a:avLst>
              <a:gd name="adj1" fmla="val -31272"/>
              <a:gd name="adj2" fmla="val 6302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82089" y="2263178"/>
            <a:ext cx="227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Detenga la elevación una vez que los cables de acero de la eslinga estén tensos.</a:t>
            </a:r>
          </a:p>
        </p:txBody>
      </p:sp>
    </p:spTree>
    <p:extLst>
      <p:ext uri="{BB962C8B-B14F-4D97-AF65-F5344CB8AC3E}">
        <p14:creationId xmlns:p14="http://schemas.microsoft.com/office/powerpoint/2010/main" val="3126601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Control del estado del cable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17" y="1690688"/>
            <a:ext cx="8281358" cy="49171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201334" y="3034453"/>
            <a:ext cx="1165014" cy="1794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81866" y="3234860"/>
            <a:ext cx="474133" cy="10323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4479" y="2389005"/>
            <a:ext cx="1705394" cy="1184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293945" y="2810107"/>
            <a:ext cx="1473201" cy="7852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28439" y="4165491"/>
            <a:ext cx="1353428" cy="663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Colapso de la carga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75270" y="2840554"/>
            <a:ext cx="179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Enlace de un cable de acero de eslinga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50380" y="3177024"/>
            <a:ext cx="13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Cable guía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945183" y="2761092"/>
            <a:ext cx="213900" cy="3926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96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Control del sector de descarga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04" y="1475117"/>
            <a:ext cx="6400800" cy="514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61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57108" cy="1325563"/>
          </a:xfrm>
        </p:spPr>
        <p:txBody>
          <a:bodyPr>
            <a:norm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Está prohibido extraer los cables de acero de eslinga con la grúa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096220" y="1690688"/>
            <a:ext cx="7487728" cy="46238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26708" y="1742148"/>
            <a:ext cx="3504623" cy="16174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69410" y="1916941"/>
            <a:ext cx="3084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Nunca extraiga los cables de acero de eslinga de debajo de la carga mediante el movimiento del elevación de la grúa.</a:t>
            </a:r>
          </a:p>
        </p:txBody>
      </p:sp>
    </p:spTree>
    <p:extLst>
      <p:ext uri="{BB962C8B-B14F-4D97-AF65-F5344CB8AC3E}">
        <p14:creationId xmlns:p14="http://schemas.microsoft.com/office/powerpoint/2010/main" val="2580973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0"/>
          <a:stretch/>
        </p:blipFill>
        <p:spPr bwMode="auto">
          <a:xfrm>
            <a:off x="2432649" y="1285336"/>
            <a:ext cx="6047117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845387" y="1557867"/>
            <a:ext cx="2404648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41599" y="3474720"/>
            <a:ext cx="2451947" cy="162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0452" y="1690688"/>
            <a:ext cx="240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Tambor del polipasto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409439" y="3725333"/>
            <a:ext cx="1022773" cy="955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形吹き出し 8"/>
          <p:cNvSpPr/>
          <p:nvPr/>
        </p:nvSpPr>
        <p:spPr>
          <a:xfrm>
            <a:off x="3136053" y="3637280"/>
            <a:ext cx="1815254" cy="1192107"/>
          </a:xfrm>
          <a:prstGeom prst="wedgeEllipseCallout">
            <a:avLst>
              <a:gd name="adj1" fmla="val 50536"/>
              <a:gd name="adj2" fmla="val 68635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39065" y="3910167"/>
            <a:ext cx="138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Bobinado aleatorio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7522" cy="1192742"/>
          </a:xfrm>
        </p:spPr>
        <p:txBody>
          <a:bodyPr>
            <a:normAutofit fontScale="90000"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Está prohibido elevar el gancho mientras oscila</a:t>
            </a:r>
          </a:p>
        </p:txBody>
      </p:sp>
    </p:spTree>
    <p:extLst>
      <p:ext uri="{BB962C8B-B14F-4D97-AF65-F5344CB8AC3E}">
        <p14:creationId xmlns:p14="http://schemas.microsoft.com/office/powerpoint/2010/main" val="227993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kumimoji="1"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Manipulación del interruptor colgante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87" y="1690688"/>
            <a:ext cx="5719313" cy="49689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74853" y="1837426"/>
            <a:ext cx="4546121" cy="638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7488" y="1610264"/>
            <a:ext cx="649569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0969" y="1743085"/>
            <a:ext cx="644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No suelte el interruptor colgante mientras lo levanta.</a:t>
            </a:r>
          </a:p>
        </p:txBody>
      </p:sp>
    </p:spTree>
    <p:extLst>
      <p:ext uri="{BB962C8B-B14F-4D97-AF65-F5344CB8AC3E}">
        <p14:creationId xmlns:p14="http://schemas.microsoft.com/office/powerpoint/2010/main" val="64152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Posición del gancho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54"/>
          <a:stretch/>
        </p:blipFill>
        <p:spPr bwMode="auto">
          <a:xfrm>
            <a:off x="2622430" y="1613140"/>
            <a:ext cx="6745856" cy="479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034896" y="2566313"/>
            <a:ext cx="2884098" cy="15657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57335" y="2938703"/>
            <a:ext cx="276045" cy="854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096000" y="3933645"/>
            <a:ext cx="2401019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435306" y="4011283"/>
            <a:ext cx="1923690" cy="8108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6303751" y="2847520"/>
            <a:ext cx="2482029" cy="1595886"/>
          </a:xfrm>
          <a:prstGeom prst="wedgeRectCallout">
            <a:avLst>
              <a:gd name="adj1" fmla="val -33206"/>
              <a:gd name="adj2" fmla="val 77636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35305" y="3973259"/>
            <a:ext cx="27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¡La carga oscilará!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82750" y="3026064"/>
            <a:ext cx="210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¡El centro de gravedad (COG) está apartado!</a:t>
            </a:r>
          </a:p>
        </p:txBody>
      </p:sp>
    </p:spTree>
    <p:extLst>
      <p:ext uri="{BB962C8B-B14F-4D97-AF65-F5344CB8AC3E}">
        <p14:creationId xmlns:p14="http://schemas.microsoft.com/office/powerpoint/2010/main" val="251328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2805" y="298219"/>
            <a:ext cx="10515600" cy="894962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Operación antioscilación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5"/>
          <a:stretch/>
        </p:blipFill>
        <p:spPr bwMode="auto">
          <a:xfrm>
            <a:off x="2544793" y="1423358"/>
            <a:ext cx="6832120" cy="5115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29464" y="271732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113917" y="3498011"/>
            <a:ext cx="2389517" cy="15613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01465" y="4813539"/>
            <a:ext cx="595222" cy="3709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3316856" y="3027827"/>
            <a:ext cx="1759789" cy="1086928"/>
          </a:xfrm>
          <a:prstGeom prst="wedgeRectCallout">
            <a:avLst>
              <a:gd name="adj1" fmla="val -10539"/>
              <a:gd name="adj2" fmla="val 6646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50565" y="3181216"/>
            <a:ext cx="16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Operación antioscilación</a:t>
            </a:r>
          </a:p>
        </p:txBody>
      </p:sp>
    </p:spTree>
    <p:extLst>
      <p:ext uri="{BB962C8B-B14F-4D97-AF65-F5344CB8AC3E}">
        <p14:creationId xmlns:p14="http://schemas.microsoft.com/office/powerpoint/2010/main" val="1425336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Control de rutina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74" y="1423447"/>
            <a:ext cx="7297058" cy="52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10893" y="2516957"/>
            <a:ext cx="1127473" cy="743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25286" y="2836269"/>
            <a:ext cx="914924" cy="7936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942053" y="2596539"/>
            <a:ext cx="1201947" cy="894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36921" y="2596539"/>
            <a:ext cx="1524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¡Problema!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48625" y="2605436"/>
            <a:ext cx="223837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Síntoma de falla</a:t>
            </a:r>
          </a:p>
        </p:txBody>
      </p:sp>
    </p:spTree>
    <p:extLst>
      <p:ext uri="{BB962C8B-B14F-4D97-AF65-F5344CB8AC3E}">
        <p14:creationId xmlns:p14="http://schemas.microsoft.com/office/powerpoint/2010/main" val="2514347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Detener cuando hay anomalías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02" y="1690687"/>
            <a:ext cx="8859328" cy="4986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8201318" y="4530183"/>
            <a:ext cx="2593062" cy="10231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Apague el interruptor de alimentación de energía.</a:t>
            </a:r>
          </a:p>
        </p:txBody>
      </p:sp>
    </p:spTree>
    <p:extLst>
      <p:ext uri="{BB962C8B-B14F-4D97-AF65-F5344CB8AC3E}">
        <p14:creationId xmlns:p14="http://schemas.microsoft.com/office/powerpoint/2010/main" val="60339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Definición de grúas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19526" y="1690599"/>
            <a:ext cx="38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Eleve las cargas con electricidad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10829" y="405022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Traslade las cargas elevadas de forma horizontal</a:t>
            </a:r>
          </a:p>
        </p:txBody>
      </p:sp>
    </p:spTree>
    <p:extLst>
      <p:ext uri="{BB962C8B-B14F-4D97-AF65-F5344CB8AC3E}">
        <p14:creationId xmlns:p14="http://schemas.microsoft.com/office/powerpoint/2010/main" val="14945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Acuerdos previos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89" y="1442256"/>
            <a:ext cx="5201728" cy="495303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806176" y="4330460"/>
            <a:ext cx="207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Acuerdos previos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2763" y="1548565"/>
            <a:ext cx="521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Acuerdos previos para la inspección</a:t>
            </a:r>
          </a:p>
        </p:txBody>
      </p:sp>
    </p:spTree>
    <p:extLst>
      <p:ext uri="{BB962C8B-B14F-4D97-AF65-F5344CB8AC3E}">
        <p14:creationId xmlns:p14="http://schemas.microsoft.com/office/powerpoint/2010/main" val="1867205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799" y="261698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Controlar el pronóstico del clima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1"/>
          <a:stretch/>
        </p:blipFill>
        <p:spPr bwMode="auto">
          <a:xfrm>
            <a:off x="2863971" y="1492370"/>
            <a:ext cx="6055742" cy="48307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589917" y="1777042"/>
            <a:ext cx="3122762" cy="12853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89917" y="3062377"/>
            <a:ext cx="396815" cy="25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788325" y="1777042"/>
            <a:ext cx="2734574" cy="1121344"/>
          </a:xfrm>
          <a:prstGeom prst="wedgeRoundRectCallout">
            <a:avLst>
              <a:gd name="adj1" fmla="val -52163"/>
              <a:gd name="adj2" fmla="val 6797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8675" y="1877073"/>
            <a:ext cx="2596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Se esperan vientos fuertes de acuerdo con el pronóstico del clima</a:t>
            </a:r>
          </a:p>
        </p:txBody>
      </p:sp>
    </p:spTree>
    <p:extLst>
      <p:ext uri="{BB962C8B-B14F-4D97-AF65-F5344CB8AC3E}">
        <p14:creationId xmlns:p14="http://schemas.microsoft.com/office/powerpoint/2010/main" val="885955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Detenga la operación por lluvia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5"/>
          <a:stretch/>
        </p:blipFill>
        <p:spPr bwMode="auto">
          <a:xfrm>
            <a:off x="2872596" y="1406105"/>
            <a:ext cx="6038490" cy="493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779698" y="3519577"/>
            <a:ext cx="2941608" cy="11645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167888" y="3562665"/>
            <a:ext cx="2743198" cy="905773"/>
          </a:xfrm>
          <a:prstGeom prst="wedgeRoundRectCallout">
            <a:avLst>
              <a:gd name="adj1" fmla="val -29955"/>
              <a:gd name="adj2" fmla="val 7488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Está comenzando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a llover, detengámonos.</a:t>
            </a:r>
          </a:p>
        </p:txBody>
      </p:sp>
    </p:spTree>
    <p:extLst>
      <p:ext uri="{BB962C8B-B14F-4D97-AF65-F5344CB8AC3E}">
        <p14:creationId xmlns:p14="http://schemas.microsoft.com/office/powerpoint/2010/main" val="1133150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2522" cy="761148"/>
          </a:xfrm>
        </p:spPr>
        <p:txBody>
          <a:bodyPr>
            <a:normAutofit/>
          </a:bodyPr>
          <a:lstStyle/>
          <a:p>
            <a:r>
              <a:rPr lang="es-MX" sz="4000">
                <a:latin typeface="Arial" panose="020B0604020202020204" pitchFamily="34" charset="0"/>
                <a:cs typeface="Arial" panose="020B0604020202020204" pitchFamily="34" charset="0"/>
              </a:rPr>
              <a:t>Peligro de descarga eléctrica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1337094"/>
            <a:ext cx="6193766" cy="55209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105509" y="4813540"/>
            <a:ext cx="5805578" cy="1975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2840" y="4829049"/>
            <a:ext cx="10900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050">
                <a:latin typeface="Arial" panose="020B0604020202020204" pitchFamily="34" charset="0"/>
                <a:cs typeface="Arial" panose="020B0604020202020204" pitchFamily="34" charset="0"/>
              </a:rPr>
              <a:t>CA-1: posible percepción pero generalmente no hay reacción de “sobresalto”.</a:t>
            </a:r>
          </a:p>
          <a:p>
            <a:r>
              <a:rPr kumimoji="1" lang="es-MX" sz="1050">
                <a:latin typeface="Arial" panose="020B0604020202020204" pitchFamily="34" charset="0"/>
                <a:cs typeface="Arial" panose="020B0604020202020204" pitchFamily="34" charset="0"/>
              </a:rPr>
              <a:t>CA-2: percepción y posibilidad de contracciones musculares involuntarias pero generalmente no hay efectos eléctricos fisiológicos que causen daños.</a:t>
            </a:r>
          </a:p>
          <a:p>
            <a:r>
              <a:rPr lang="es-MX" sz="1050">
                <a:latin typeface="Arial" panose="020B0604020202020204" pitchFamily="34" charset="0"/>
                <a:cs typeface="Arial" panose="020B0604020202020204" pitchFamily="34" charset="0"/>
              </a:rPr>
              <a:t>CA-3: contracciones musculares involuntarias fuertes. Dificultad para respirar. Perturbaciones reversibles de la función cardíaca. Generalmente no se espera daño orgánico.</a:t>
            </a:r>
          </a:p>
          <a:p>
            <a:pPr indent="-360000"/>
            <a:r>
              <a:rPr lang="es-MX" sz="1050">
                <a:latin typeface="Arial" panose="020B0604020202020204" pitchFamily="34" charset="0"/>
                <a:cs typeface="Arial" panose="020B0604020202020204" pitchFamily="34" charset="0"/>
              </a:rPr>
              <a:t>CA-4: puede haber efectos patofisiológicos como paro cardíaco, paro respiratorio y quemaduras u otro daño celular.</a:t>
            </a:r>
          </a:p>
          <a:p>
            <a:pPr marL="360000"/>
            <a:r>
              <a:rPr lang="es-MX" sz="1050">
                <a:latin typeface="Arial" panose="020B0604020202020204" pitchFamily="34" charset="0"/>
                <a:cs typeface="Arial" panose="020B0604020202020204" pitchFamily="34" charset="0"/>
              </a:rPr>
              <a:t>Aumenta la posibilidad de fibrilación ventricular según la magnitud de la corriente y el tiempo.</a:t>
            </a:r>
          </a:p>
          <a:p>
            <a:r>
              <a:rPr lang="es-MX" sz="1050">
                <a:latin typeface="Arial" panose="020B0604020202020204" pitchFamily="34" charset="0"/>
                <a:cs typeface="Arial" panose="020B0604020202020204" pitchFamily="34" charset="0"/>
              </a:rPr>
              <a:t>CA-4.1: probabilidad de fibrilación ventricular hasta alrededor de 5 %.</a:t>
            </a:r>
          </a:p>
          <a:p>
            <a:r>
              <a:rPr kumimoji="1" lang="es-MX" sz="1050">
                <a:latin typeface="Arial" panose="020B0604020202020204" pitchFamily="34" charset="0"/>
                <a:cs typeface="Arial" panose="020B0604020202020204" pitchFamily="34" charset="0"/>
              </a:rPr>
              <a:t>CA-4.2: </a:t>
            </a:r>
            <a:r>
              <a:rPr lang="es-MX" sz="1050">
                <a:latin typeface="Arial" panose="020B0604020202020204" pitchFamily="34" charset="0"/>
                <a:cs typeface="Arial" panose="020B0604020202020204" pitchFamily="34" charset="0"/>
              </a:rPr>
              <a:t>probabilidad de fibrilación ventricular hasta alrededor de 50 %</a:t>
            </a:r>
          </a:p>
          <a:p>
            <a:r>
              <a:rPr lang="es-MX" sz="1050">
                <a:latin typeface="Arial" panose="020B0604020202020204" pitchFamily="34" charset="0"/>
                <a:cs typeface="Arial" panose="020B0604020202020204" pitchFamily="34" charset="0"/>
              </a:rPr>
              <a:t>CA-4.3: probabilidad de fibrilación ventricular sobre 50 %.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5992" y="4825508"/>
            <a:ext cx="601623" cy="2539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050">
                <a:latin typeface="Arial" panose="020B0604020202020204" pitchFamily="34" charset="0"/>
                <a:cs typeface="Arial" panose="020B0604020202020204" pitchFamily="34" charset="0"/>
              </a:rPr>
              <a:t>Notas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67946" y="4613267"/>
            <a:ext cx="1267541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es-MX" sz="1000" b="1" dirty="0">
                <a:latin typeface="Arial" panose="020B0604020202020204" pitchFamily="34" charset="0"/>
                <a:cs typeface="Arial" panose="020B0604020202020204" pitchFamily="34" charset="0"/>
              </a:rPr>
              <a:t>Corriente interna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7915" y="2535978"/>
            <a:ext cx="338554" cy="197544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r"/>
            <a:r>
              <a:rPr lang="es-MX" sz="1000" b="1" dirty="0"/>
              <a:t>Duración del flujo de corriente</a:t>
            </a:r>
          </a:p>
        </p:txBody>
      </p:sp>
    </p:spTree>
    <p:extLst>
      <p:ext uri="{BB962C8B-B14F-4D97-AF65-F5344CB8AC3E}">
        <p14:creationId xmlns:p14="http://schemas.microsoft.com/office/powerpoint/2010/main" val="23018765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1466491"/>
            <a:ext cx="6944264" cy="52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73522" cy="1325563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Relación entre la magnitud y el brazo de fuerza</a:t>
            </a:r>
          </a:p>
        </p:txBody>
      </p:sp>
    </p:spTree>
    <p:extLst>
      <p:ext uri="{BB962C8B-B14F-4D97-AF65-F5344CB8AC3E}">
        <p14:creationId xmlns:p14="http://schemas.microsoft.com/office/powerpoint/2010/main" val="2990412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Momento de apalancamiento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93208" y="5239512"/>
            <a:ext cx="621792" cy="374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7215" y="5239512"/>
            <a:ext cx="1801523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Punto de apoyo</a:t>
            </a:r>
          </a:p>
        </p:txBody>
      </p:sp>
    </p:spTree>
    <p:extLst>
      <p:ext uri="{BB962C8B-B14F-4D97-AF65-F5344CB8AC3E}">
        <p14:creationId xmlns:p14="http://schemas.microsoft.com/office/powerpoint/2010/main" val="1622906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Inercia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9" y="1690688"/>
            <a:ext cx="7955139" cy="38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16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Fuerzas centrípeta y centrífuga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2016079"/>
            <a:ext cx="10150720" cy="397798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53607" y="2400788"/>
            <a:ext cx="1843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Fuerza centrífuga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09490" y="3971618"/>
            <a:ext cx="1946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Dirección tangencial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785" y="2766003"/>
            <a:ext cx="2093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Fuerza centrípeta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00348" y="3705933"/>
            <a:ext cx="85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3518" y="2505769"/>
            <a:ext cx="180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Fuerza centrífuga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8132" y="3044057"/>
            <a:ext cx="215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Fuerza centrípeta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5758" y="4466736"/>
            <a:ext cx="21424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Dirección tangencial</a:t>
            </a:r>
          </a:p>
        </p:txBody>
      </p:sp>
    </p:spTree>
    <p:extLst>
      <p:ext uri="{BB962C8B-B14F-4D97-AF65-F5344CB8AC3E}">
        <p14:creationId xmlns:p14="http://schemas.microsoft.com/office/powerpoint/2010/main" val="2036616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385395" cy="1325563"/>
          </a:xfrm>
        </p:spPr>
        <p:txBody>
          <a:bodyPr>
            <a:noAutofit/>
          </a:bodyPr>
          <a:lstStyle/>
          <a:p>
            <a:r>
              <a:rPr kumimoji="1"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Movimiento hacia fuera de la carga elevada y cambios en el radio de operación debido a la fuerza centrífuga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7"/>
          <a:stretch/>
        </p:blipFill>
        <p:spPr bwMode="auto">
          <a:xfrm>
            <a:off x="3295291" y="1475117"/>
            <a:ext cx="5091959" cy="4647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417389" y="5313872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7389" y="5718105"/>
            <a:ext cx="1431985" cy="267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37815" y="5318466"/>
            <a:ext cx="328792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s-MX" sz="1300">
                <a:latin typeface="Arial" panose="020B0604020202020204" pitchFamily="34" charset="0"/>
                <a:cs typeface="Arial" panose="020B0604020202020204" pitchFamily="34" charset="0"/>
              </a:rPr>
              <a:t>Radio de operación antes de la rotación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25505" y="5726720"/>
            <a:ext cx="31002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Radio de operación durante la rotación</a:t>
            </a:r>
          </a:p>
        </p:txBody>
      </p:sp>
    </p:spTree>
    <p:extLst>
      <p:ext uri="{BB962C8B-B14F-4D97-AF65-F5344CB8AC3E}">
        <p14:creationId xmlns:p14="http://schemas.microsoft.com/office/powerpoint/2010/main" val="164791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Polea móvil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/>
        </p:blipFill>
        <p:spPr bwMode="auto">
          <a:xfrm>
            <a:off x="3476444" y="1345721"/>
            <a:ext cx="5538160" cy="5158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8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719"/>
          </a:xfrm>
        </p:spPr>
        <p:txBody>
          <a:bodyPr/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Capacidad de elevación, carga nominal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85" y="1690688"/>
            <a:ext cx="5541234" cy="472736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11823" y="2846455"/>
            <a:ext cx="202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Accesorio del polipasto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53056" y="3526124"/>
            <a:ext cx="243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Capacidad de elevación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93032" y="5388635"/>
            <a:ext cx="18597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Carga nominal</a:t>
            </a:r>
          </a:p>
        </p:txBody>
      </p:sp>
    </p:spTree>
    <p:extLst>
      <p:ext uri="{BB962C8B-B14F-4D97-AF65-F5344CB8AC3E}">
        <p14:creationId xmlns:p14="http://schemas.microsoft.com/office/powerpoint/2010/main" val="2909129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Tensión de los cables de acero de la eslinga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87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4002657" y="3916392"/>
            <a:ext cx="241539" cy="8712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7625" y="3967813"/>
            <a:ext cx="1349508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kumimoji="1"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Ángulo de suspensión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375920" y="4293097"/>
            <a:ext cx="1889185" cy="278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75920" y="4278660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400">
                <a:latin typeface="Arial" panose="020B0604020202020204" pitchFamily="34" charset="0"/>
                <a:cs typeface="Arial" panose="020B0604020202020204" pitchFamily="34" charset="0"/>
              </a:rPr>
              <a:t>Cable de acero de la eslinga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486400" y="1690688"/>
            <a:ext cx="4330460" cy="1854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400" y="1582947"/>
            <a:ext cx="6099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m: peso de la carga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Fw: 9,8 × m (kN)</a:t>
            </a:r>
          </a:p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kumimoji="1" lang="es-MX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: tensión del cable de acero de la eslinga (kN)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F: fuerza resultante (kN) </a:t>
            </a:r>
          </a:p>
          <a:p>
            <a:pPr marL="288000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P: fuerza que tira de los cables de acero de la eslinga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hacia adentro (kN) </a:t>
            </a:r>
          </a:p>
        </p:txBody>
      </p:sp>
    </p:spTree>
    <p:extLst>
      <p:ext uri="{BB962C8B-B14F-4D97-AF65-F5344CB8AC3E}">
        <p14:creationId xmlns:p14="http://schemas.microsoft.com/office/powerpoint/2010/main" val="319837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Carga nominal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44519" y="2022572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94823" y="213432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Peso del accesorio del polipasto</a:t>
            </a:r>
          </a:p>
        </p:txBody>
      </p:sp>
      <p:grpSp>
        <p:nvGrpSpPr>
          <p:cNvPr id="78" name="グループ化 77"/>
          <p:cNvGrpSpPr/>
          <p:nvPr/>
        </p:nvGrpSpPr>
        <p:grpSpPr>
          <a:xfrm>
            <a:off x="2892287" y="1706564"/>
            <a:ext cx="6092445" cy="3368154"/>
            <a:chOff x="0" y="0"/>
            <a:chExt cx="3170190" cy="1662289"/>
          </a:xfrm>
        </p:grpSpPr>
        <p:cxnSp>
          <p:nvCxnSpPr>
            <p:cNvPr id="79" name="直線コネクタ 78"/>
            <p:cNvCxnSpPr/>
            <p:nvPr/>
          </p:nvCxnSpPr>
          <p:spPr>
            <a:xfrm>
              <a:off x="2310895" y="937908"/>
              <a:ext cx="0" cy="30146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80" name="グループ化 79"/>
            <p:cNvGrpSpPr/>
            <p:nvPr/>
          </p:nvGrpSpPr>
          <p:grpSpPr>
            <a:xfrm>
              <a:off x="0" y="0"/>
              <a:ext cx="3170190" cy="1662289"/>
              <a:chOff x="0" y="0"/>
              <a:chExt cx="3158163" cy="1673514"/>
            </a:xfrm>
          </p:grpSpPr>
          <p:cxnSp>
            <p:nvCxnSpPr>
              <p:cNvPr id="81" name="直線コネクタ 80"/>
              <p:cNvCxnSpPr/>
              <p:nvPr/>
            </p:nvCxnSpPr>
            <p:spPr>
              <a:xfrm>
                <a:off x="0" y="0"/>
                <a:ext cx="0" cy="167351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356" y="1671927"/>
                <a:ext cx="314980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0" y="275648"/>
                <a:ext cx="839450" cy="721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>
                <a:off x="853882" y="282864"/>
                <a:ext cx="1433561" cy="6350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2300765" y="1262008"/>
                <a:ext cx="0" cy="4038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9621" y="624415"/>
                <a:ext cx="839450" cy="7216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>
                <a:off x="851477" y="634035"/>
                <a:ext cx="1433561" cy="6350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矢印コネクタ 87"/>
              <p:cNvCxnSpPr/>
              <p:nvPr/>
            </p:nvCxnSpPr>
            <p:spPr>
              <a:xfrm>
                <a:off x="360796" y="273243"/>
                <a:ext cx="0" cy="1399886"/>
              </a:xfrm>
              <a:prstGeom prst="straightConnector1">
                <a:avLst/>
              </a:prstGeom>
              <a:ln>
                <a:prstDash val="dashDot"/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直線矢印コネクタ 88"/>
              <p:cNvCxnSpPr/>
              <p:nvPr/>
            </p:nvCxnSpPr>
            <p:spPr>
              <a:xfrm flipH="1">
                <a:off x="1245947" y="460856"/>
                <a:ext cx="9621" cy="33674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直線矢印コネクタ 89"/>
              <p:cNvCxnSpPr/>
              <p:nvPr/>
            </p:nvCxnSpPr>
            <p:spPr>
              <a:xfrm>
                <a:off x="1241136" y="826462"/>
                <a:ext cx="0" cy="841857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V="1">
                <a:off x="1294053" y="350212"/>
                <a:ext cx="457008" cy="3030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テキスト ボックス 91"/>
          <p:cNvSpPr txBox="1"/>
          <p:nvPr/>
        </p:nvSpPr>
        <p:spPr>
          <a:xfrm>
            <a:off x="4530239" y="42380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Carga nominal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21627" y="35271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Capacidad de elevación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09408" y="52035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Radio de operación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247654" y="1828230"/>
            <a:ext cx="461665" cy="32327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Se puede elevar la carga</a:t>
            </a:r>
          </a:p>
        </p:txBody>
      </p:sp>
    </p:spTree>
    <p:extLst>
      <p:ext uri="{BB962C8B-B14F-4D97-AF65-F5344CB8AC3E}">
        <p14:creationId xmlns:p14="http://schemas.microsoft.com/office/powerpoint/2010/main" val="207957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60" y="888758"/>
            <a:ext cx="4120280" cy="508048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609482" y="1088813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Casco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1866" y="1924543"/>
            <a:ext cx="306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Guantes de trabajo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57430" y="3713253"/>
            <a:ext cx="310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Mantenga los botones de los puños abrochados.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0800000" flipV="1">
            <a:off x="6866342" y="4830669"/>
            <a:ext cx="3197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Abroche los puños del pantalón.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10800000" flipV="1">
            <a:off x="2293749" y="5122975"/>
            <a:ext cx="27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Zapatos de seguridad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676299" y="1770655"/>
            <a:ext cx="238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sz="2000">
                <a:latin typeface="Arial" panose="020B0604020202020204" pitchFamily="34" charset="0"/>
                <a:cs typeface="Arial" panose="020B0604020202020204" pitchFamily="34" charset="0"/>
              </a:rPr>
              <a:t>Use una chaqueta con mangas largas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743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Vestimenta de trabajo</a:t>
            </a:r>
          </a:p>
        </p:txBody>
      </p:sp>
    </p:spTree>
    <p:extLst>
      <p:ext uri="{BB962C8B-B14F-4D97-AF65-F5344CB8AC3E}">
        <p14:creationId xmlns:p14="http://schemas.microsoft.com/office/powerpoint/2010/main" val="96994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568"/>
          </a:xfrm>
        </p:spPr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Flujo de trabajo diario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49" y="1442369"/>
            <a:ext cx="7991498" cy="49783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84541" y="3757406"/>
            <a:ext cx="318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Flujo de trabajo diario de la grúa operada desde el suelo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63039" y="2442630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Reunión antes de comenzar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95199" y="1193068"/>
            <a:ext cx="190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Inspección antes de comenzar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4509" y="2860747"/>
            <a:ext cx="2542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(inspección estática)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69711" y="1400208"/>
            <a:ext cx="143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Encendido de la energía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84923" y="2041857"/>
            <a:ext cx="3107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Inspección antes de comenzar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905" y="2321474"/>
            <a:ext cx="289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(confirmación de movimientos de la grúa)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29306" y="3488433"/>
            <a:ext cx="2424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Operación segura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22212" y="5912271"/>
            <a:ext cx="2054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sz="1600">
                <a:latin typeface="Arial" panose="020B0604020202020204" pitchFamily="34" charset="0"/>
                <a:cs typeface="Arial" panose="020B0604020202020204" pitchFamily="34" charset="0"/>
              </a:rPr>
              <a:t>Inspección luego de finalizar el trabajo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31463" y="5920027"/>
            <a:ext cx="133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Apagado de la energía</a:t>
            </a:r>
          </a:p>
        </p:txBody>
      </p:sp>
    </p:spTree>
    <p:extLst>
      <p:ext uri="{BB962C8B-B14F-4D97-AF65-F5344CB8AC3E}">
        <p14:creationId xmlns:p14="http://schemas.microsoft.com/office/powerpoint/2010/main" val="130922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s-MX" sz="4000">
                <a:latin typeface="Arial" panose="020B0604020202020204" pitchFamily="34" charset="0"/>
                <a:cs typeface="Arial" panose="020B0604020202020204" pitchFamily="34" charset="0"/>
              </a:rPr>
              <a:t>Inspección antes de comenzar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8" y="1690687"/>
            <a:ext cx="7073660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5426765" y="1690687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432031" y="2171079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41781" y="4562385"/>
            <a:ext cx="1957134" cy="10836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875722" y="3522800"/>
            <a:ext cx="1480931" cy="5853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58825" y="5166069"/>
            <a:ext cx="1480931" cy="926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160002" y="5625548"/>
            <a:ext cx="1747694" cy="663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676438" y="1772788"/>
            <a:ext cx="1480931" cy="16363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827863" y="4187687"/>
            <a:ext cx="1224387" cy="702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52250" y="3771528"/>
            <a:ext cx="799569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500683" y="2919329"/>
            <a:ext cx="1247987" cy="4362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532" y="2459660"/>
            <a:ext cx="204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Inspección antes de comenzar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90960" y="1867472"/>
            <a:ext cx="248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Desempeño del freno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32031" y="2202456"/>
            <a:ext cx="187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Estado del riel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290" y="2831306"/>
            <a:ext cx="35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Dispositivo para evitar el bobinado excesivo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54702" y="3522405"/>
            <a:ext cx="163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s-MX" dirty="0">
                <a:latin typeface="Arial" panose="020B0604020202020204" pitchFamily="34" charset="0"/>
                <a:cs typeface="Arial" panose="020B0604020202020204" pitchFamily="34" charset="0"/>
              </a:rPr>
              <a:t>Movimiento transversal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19449" y="3765833"/>
            <a:ext cx="125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Desplazamiento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72540" y="4289646"/>
            <a:ext cx="1361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Elevación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descenso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371278" y="4683725"/>
            <a:ext cx="273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Confirmación de la vía para suspender cables de acero y cadenas</a:t>
            </a:r>
          </a:p>
          <a:p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47076" y="5647479"/>
            <a:ext cx="251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s-MX">
                <a:latin typeface="Arial" panose="020B0604020202020204" pitchFamily="34" charset="0"/>
                <a:cs typeface="Arial" panose="020B0604020202020204" pitchFamily="34" charset="0"/>
              </a:rPr>
              <a:t>Dispositivo de enganche de seguridad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81533" y="5457988"/>
            <a:ext cx="2042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Confirmación del interruptor del pulsador</a:t>
            </a:r>
          </a:p>
        </p:txBody>
      </p:sp>
    </p:spTree>
    <p:extLst>
      <p:ext uri="{BB962C8B-B14F-4D97-AF65-F5344CB8AC3E}">
        <p14:creationId xmlns:p14="http://schemas.microsoft.com/office/powerpoint/2010/main" val="19759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eaVert" wrap="squar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1197</Words>
  <PresentationFormat>ワイド画面</PresentationFormat>
  <Paragraphs>208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4" baseType="lpstr">
      <vt:lpstr>游ゴシック</vt:lpstr>
      <vt:lpstr>游ゴシック Light</vt:lpstr>
      <vt:lpstr>Arial</vt:lpstr>
      <vt:lpstr>Office テーマ</vt:lpstr>
      <vt:lpstr>Cualificaciones del operador de la grúa</vt:lpstr>
      <vt:lpstr>Interruptor colgante suspendido desde  el cable mensajero</vt:lpstr>
      <vt:lpstr>Interruptor colgante suspendido de un sector fijo o de la viga</vt:lpstr>
      <vt:lpstr>Definición de grúas</vt:lpstr>
      <vt:lpstr>Capacidad de elevación, carga nominal</vt:lpstr>
      <vt:lpstr>Carga nominal</vt:lpstr>
      <vt:lpstr>Vestimenta de trabajo</vt:lpstr>
      <vt:lpstr>Flujo de trabajo diario</vt:lpstr>
      <vt:lpstr>Inspección antes de comenzar</vt:lpstr>
      <vt:lpstr>Inspeccione la forma en la que se opera la grúa</vt:lpstr>
      <vt:lpstr>Estado de bobinado del tambor</vt:lpstr>
      <vt:lpstr>Está prohibido sobrecargar</vt:lpstr>
      <vt:lpstr>Mantener el dispositivo de seguridad efectivo (1)</vt:lpstr>
      <vt:lpstr>Mantener el dispositivo de seguridad efectivo (2)</vt:lpstr>
      <vt:lpstr>Evitar la colisión con el tope</vt:lpstr>
      <vt:lpstr>Operaciones prohibidas</vt:lpstr>
      <vt:lpstr>Está prohibido transportar trabajadores en las grúas</vt:lpstr>
      <vt:lpstr>Está prohibido dejar una carga suspendida</vt:lpstr>
      <vt:lpstr>Medidas cuando se encuentra una anomalía</vt:lpstr>
      <vt:lpstr>Tracción mediante una cuerda guía</vt:lpstr>
      <vt:lpstr>Peligro por operación simultánea en dos sentidos</vt:lpstr>
      <vt:lpstr>Esperar con una carga elevada</vt:lpstr>
      <vt:lpstr>La operación inversa está prohibida</vt:lpstr>
      <vt:lpstr>Está prohibido el encendido durante la inspección</vt:lpstr>
      <vt:lpstr>Bobinado inverso del cable de acero  para elevar</vt:lpstr>
      <vt:lpstr>Adquisición de cualificaciones para los eslingadores</vt:lpstr>
      <vt:lpstr>Ángulo de suspensión</vt:lpstr>
      <vt:lpstr>Tome la distancia suficiente para evacuar</vt:lpstr>
      <vt:lpstr>Está prohibido tirar de la carga hacia los lados y elevarla de manera oblicua</vt:lpstr>
      <vt:lpstr>Está prohibido elevar la carga rápidamente</vt:lpstr>
      <vt:lpstr>Control del estado del cable</vt:lpstr>
      <vt:lpstr>Control del sector de descarga</vt:lpstr>
      <vt:lpstr>Está prohibido extraer los cables de acero de eslinga con la grúa</vt:lpstr>
      <vt:lpstr>Está prohibido elevar el gancho mientras oscila</vt:lpstr>
      <vt:lpstr>Manipulación del interruptor colgante</vt:lpstr>
      <vt:lpstr>Posición del gancho</vt:lpstr>
      <vt:lpstr>Operación antioscilación</vt:lpstr>
      <vt:lpstr>Control de rutina</vt:lpstr>
      <vt:lpstr>Detener cuando hay anomalías</vt:lpstr>
      <vt:lpstr>Acuerdos previos</vt:lpstr>
      <vt:lpstr>Controlar el pronóstico del clima</vt:lpstr>
      <vt:lpstr>Detenga la operación por lluvia</vt:lpstr>
      <vt:lpstr>Peligro de descarga eléctrica</vt:lpstr>
      <vt:lpstr>Relación entre la magnitud y el brazo de fuerza</vt:lpstr>
      <vt:lpstr>Momento de apalancamiento</vt:lpstr>
      <vt:lpstr>Inercia</vt:lpstr>
      <vt:lpstr>Fuerzas centrípeta y centrífuga</vt:lpstr>
      <vt:lpstr>Movimiento hacia fuera de la carga elevada y cambios en el radio de operación debido a la fuerza centrífuga</vt:lpstr>
      <vt:lpstr>Polea móvil</vt:lpstr>
      <vt:lpstr>Tensión de los cables de acero de la eslinga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2020-02-12T05:53:01Z</cp:lastPrinted>
  <dcterms:created xsi:type="dcterms:W3CDTF">2020-02-12T02:45:45Z</dcterms:created>
  <dcterms:modified xsi:type="dcterms:W3CDTF">2021-02-19T05:20:26Z</dcterms:modified>
</cp:coreProperties>
</file>