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06" r:id="rId4"/>
    <p:sldId id="30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96" y="7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987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6252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228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405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29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4568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1681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9305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809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0573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6818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08215-75EA-4029-8F10-D1C3B5699D26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58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021"/>
          </a:xfrm>
        </p:spPr>
        <p:txBody>
          <a:bodyPr>
            <a:normAutofit/>
          </a:bodyPr>
          <a:lstStyle/>
          <a:p>
            <a:r>
              <a:rPr lang="th-TH" sz="4000" dirty="0">
                <a:ea typeface="Tahoma" panose="020B0604030504040204" pitchFamily="34" charset="0"/>
                <a:cs typeface="Tahoma" panose="020B0604030504040204" pitchFamily="34" charset="0"/>
              </a:rPr>
              <a:t>คุณสมบัติของคนควบคุมเครน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961358"/>
              </p:ext>
            </p:extLst>
          </p:nvPr>
        </p:nvGraphicFramePr>
        <p:xfrm>
          <a:off x="1079500" y="1453091"/>
          <a:ext cx="10569573" cy="4507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5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30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0959">
                <a:tc rowSpan="2" gridSpan="2">
                  <a:txBody>
                    <a:bodyPr/>
                    <a:lstStyle/>
                    <a:p>
                      <a:pPr algn="ctr"/>
                      <a:r>
                        <a:rPr kumimoji="1" lang="th-TH" sz="1600" b="1" i="0" u="none" strike="noStrike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น้ำหนักการยกและประเภทของการใช้งาน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th-TH" sz="1600" b="1" i="0" u="none" strike="noStrike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ตันหรือมากกว่า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th-TH" sz="1600" b="1" i="0" u="none" strike="noStrike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ไม่ถึง 5 ตัน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029">
                <a:tc gridSpan="2"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th-TH" sz="14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เครน </a:t>
                      </a:r>
                      <a:br>
                        <a:rPr kumimoji="1" lang="en-US" sz="14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1" lang="th-TH" sz="14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(รวมแบบไร้สาย)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th-TH" sz="14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เครนสั่งการจากพื้น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th-TH" sz="14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เครนสั่งการจากพื้น </a:t>
                      </a:r>
                      <a:br>
                        <a:rPr kumimoji="1" lang="en-US" sz="14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1" lang="th-TH" sz="14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(เลื่อนไปพร้อมกับ</a:t>
                      </a:r>
                      <a:br>
                        <a:rPr kumimoji="1" lang="en-US" sz="14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1" lang="th-TH" sz="14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น้ำหนักบรรทุก)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th-TH" sz="14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เทลเฟอร์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6206">
                <a:tc rowSpan="4">
                  <a:txBody>
                    <a:bodyPr/>
                    <a:lstStyle/>
                    <a:p>
                      <a:pPr algn="ctr"/>
                      <a:r>
                        <a:rPr kumimoji="1" lang="th-TH" sz="1600" b="0" i="0" u="none" strike="noStrike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ประเภทของใบรับรอง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th-TH" sz="14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ใบอนุญาตสำหรับคนควบคุมเครน/เดอร์ริค </a:t>
                      </a:r>
                      <a:br>
                        <a:rPr kumimoji="1" lang="en-US" sz="14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1" lang="th-TH" sz="14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(ไม่จำกัด)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th-TH" sz="1800" b="0" i="0" u="none" strike="noStrike" baseline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th-TH" sz="1800" b="0" i="0" u="none" strike="noStrike" baseline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th-TH" sz="1800" b="0" i="0" u="none" strike="noStrike" baseline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th-TH" sz="1800" b="0" i="0" u="none" strike="noStrike" baseline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th-TH" sz="1800" b="0" i="0" u="none" strike="noStrike" baseline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6206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th-TH" sz="14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ใบอนุญาตสำหรับคนควบคุมเครนสั่งการจาก</a:t>
                      </a:r>
                      <a:br>
                        <a:rPr kumimoji="1" lang="en-US" sz="14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1" lang="th-TH" sz="14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พื้น (จำกัด)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kumimoji="1" lang="ja-JP" altLang="en-US" sz="160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th-TH" sz="1800" b="0" i="0" u="none" strike="noStrike" baseline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th-TH" sz="1800" b="0" i="0" u="none" strike="noStrike" baseline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th-TH" sz="1800" b="0" i="0" u="none" strike="noStrike" baseline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th-TH" sz="1800" b="0" i="0" u="none" strike="noStrike" baseline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6206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th-TH" sz="14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หลักสูตรการฝึกอบรมทักษะสำหรับเครนสั่งการจากพื้น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kumimoji="1" lang="ja-JP" altLang="en-US" sz="160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th-TH" sz="1800" b="0" i="0" u="none" strike="noStrike" baseline="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th-TH" sz="1800" b="0" i="0" u="none" strike="noStrike" baseline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th-TH" sz="1800" b="0" i="0" u="none" strike="noStrike" baseline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th-TH" sz="1800" b="0" i="0" u="none" strike="noStrike" baseline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6206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th-TH" sz="14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หลักสูตรการเรียนรู้พิเศษสำหรับการใช้เครน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kumimoji="1" lang="ja-JP" altLang="en-US" sz="1600" baseline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th-TH" sz="1800" b="0" i="0" u="none" strike="noStrike" baseline="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kumimoji="1" lang="ja-JP" altLang="en-US" sz="160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th-TH" sz="1800" b="0" i="0" u="none" strike="noStrike" baseline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th-TH" sz="1800" b="0" i="0" u="none" strike="noStrike" baseline="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237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th-TH" sz="4000">
                <a:latin typeface="Tahoma" panose="020B0604020202020204" pitchFamily="34" charset="0"/>
                <a:cs typeface="Tahoma" panose="020B0604030504040204" pitchFamily="34" charset="0"/>
              </a:rPr>
              <a:t>ตรวจสอบวิธีการทำงานของเครน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83" y="1690688"/>
            <a:ext cx="5503653" cy="4908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525907" y="2156792"/>
            <a:ext cx="1846193" cy="9166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04177" y="2284608"/>
            <a:ext cx="1689652" cy="651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th-TH" sz="1600" dirty="0">
                <a:latin typeface="Tahoma" panose="020B0604020202020204" pitchFamily="34" charset="0"/>
                <a:cs typeface="Tahoma" panose="020B0604030504040204" pitchFamily="34" charset="0"/>
              </a:rPr>
              <a:t>เครนทำงาน</a:t>
            </a:r>
            <a:br>
              <a:rPr kumimoji="1" lang="en-US" sz="1600" dirty="0">
                <a:latin typeface="Tahoma" panose="020B0604020202020204" pitchFamily="34" charset="0"/>
                <a:cs typeface="Tahoma" panose="020B0604030504040204" pitchFamily="34" charset="0"/>
              </a:rPr>
            </a:br>
            <a:r>
              <a:rPr kumimoji="1" lang="th-TH" sz="1600" dirty="0">
                <a:latin typeface="Tahoma" panose="020B0604020202020204" pitchFamily="34" charset="0"/>
                <a:cs typeface="Tahoma" panose="020B0604030504040204" pitchFamily="34" charset="0"/>
              </a:rPr>
              <a:t>ตามที่สั่งหรือไม่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5705061" y="4611756"/>
            <a:ext cx="2266122" cy="14113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05061" y="4840357"/>
            <a:ext cx="1911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2800" dirty="0">
                <a:latin typeface="Tahoma" panose="020B0604020202020204" pitchFamily="34" charset="0"/>
                <a:cs typeface="Tahoma" panose="020B0604030504040204" pitchFamily="34" charset="0"/>
              </a:rPr>
              <a:t>ตรวจสอบ!</a:t>
            </a:r>
          </a:p>
        </p:txBody>
      </p:sp>
    </p:spTree>
    <p:extLst>
      <p:ext uri="{BB962C8B-B14F-4D97-AF65-F5344CB8AC3E}">
        <p14:creationId xmlns:p14="http://schemas.microsoft.com/office/powerpoint/2010/main" val="1543606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265"/>
          </a:xfrm>
        </p:spPr>
        <p:txBody>
          <a:bodyPr>
            <a:normAutofit/>
          </a:bodyPr>
          <a:lstStyle/>
          <a:p>
            <a:r>
              <a:rPr kumimoji="1" lang="th-TH" sz="4000">
                <a:latin typeface="Tahoma" panose="020B0604020202020204" pitchFamily="34" charset="0"/>
                <a:cs typeface="Tahoma" panose="020B0604030504040204" pitchFamily="34" charset="0"/>
              </a:rPr>
              <a:t>ลักษณะการพันของกว้าน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07" y="1949570"/>
            <a:ext cx="6107501" cy="33643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445518" y="5063346"/>
            <a:ext cx="6549887" cy="7887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00944" y="5277141"/>
            <a:ext cx="3010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ahoma" panose="020B0604020202020204" pitchFamily="34" charset="0"/>
                <a:cs typeface="Tahoma" panose="020B0604030504040204" pitchFamily="34" charset="0"/>
              </a:rPr>
              <a:t>b: ลักษณะที่ไม่เหมาะสม</a:t>
            </a:r>
            <a:br>
              <a:rPr lang="en-US" dirty="0">
                <a:latin typeface="Tahoma" panose="020B0604020202020204" pitchFamily="34" charset="0"/>
                <a:cs typeface="Tahoma" panose="020B0604030504040204" pitchFamily="34" charset="0"/>
              </a:rPr>
            </a:br>
            <a:r>
              <a:rPr lang="th-TH" dirty="0">
                <a:latin typeface="Tahoma" panose="020B0604020202020204" pitchFamily="34" charset="0"/>
                <a:cs typeface="Tahoma" panose="020B0604030504040204" pitchFamily="34" charset="0"/>
              </a:rPr>
              <a:t>(การพันทับกันไปมา)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54069" y="5286957"/>
            <a:ext cx="274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>
                <a:latin typeface="Tahoma" panose="020B0604020202020204" pitchFamily="34" charset="0"/>
                <a:cs typeface="Tahoma" panose="020B0604030504040204" pitchFamily="34" charset="0"/>
              </a:rPr>
              <a:t>a: ลักษณะที่เหมาะสม</a:t>
            </a:r>
          </a:p>
        </p:txBody>
      </p:sp>
    </p:spTree>
    <p:extLst>
      <p:ext uri="{BB962C8B-B14F-4D97-AF65-F5344CB8AC3E}">
        <p14:creationId xmlns:p14="http://schemas.microsoft.com/office/powerpoint/2010/main" val="3435423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th-TH" sz="4000" dirty="0">
                <a:latin typeface="Tahoma" panose="020B0604020202020204" pitchFamily="34" charset="0"/>
                <a:cs typeface="Tahoma" panose="020B0604030504040204" pitchFamily="34" charset="0"/>
              </a:rPr>
              <a:t>ห้ามบรรทุกน้ำหนักเกิน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389" y="1690687"/>
            <a:ext cx="5607169" cy="44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2526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74400" cy="1006475"/>
          </a:xfrm>
        </p:spPr>
        <p:txBody>
          <a:bodyPr>
            <a:normAutofit/>
          </a:bodyPr>
          <a:lstStyle/>
          <a:p>
            <a:r>
              <a:rPr lang="th-TH" sz="4000" dirty="0">
                <a:latin typeface="Tahoma" panose="020B0604020202020204" pitchFamily="34" charset="0"/>
                <a:cs typeface="Tahoma" panose="020B0604030504040204" pitchFamily="34" charset="0"/>
              </a:rPr>
              <a:t>อุปกรณ์ความปลอดภัยต้องมีประสิทธิภาพอยู่เสมอ (1)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498" y="1371600"/>
            <a:ext cx="5486400" cy="49946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301409" y="2882348"/>
            <a:ext cx="1719470" cy="136166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64279" y="3101513"/>
            <a:ext cx="2852530" cy="721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th-TH" dirty="0">
                <a:latin typeface="Tahoma" panose="020B0604020202020204" pitchFamily="34" charset="0"/>
                <a:cs typeface="Tahoma" panose="020B0604030504040204" pitchFamily="34" charset="0"/>
              </a:rPr>
              <a:t>ลิมิตสวิตช์ป้องกันการพันเกินรอบที่กำหนดไม่ทำงาน</a:t>
            </a:r>
          </a:p>
        </p:txBody>
      </p:sp>
    </p:spTree>
    <p:extLst>
      <p:ext uri="{BB962C8B-B14F-4D97-AF65-F5344CB8AC3E}">
        <p14:creationId xmlns:p14="http://schemas.microsoft.com/office/powerpoint/2010/main" val="4067814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37900" cy="894963"/>
          </a:xfrm>
        </p:spPr>
        <p:txBody>
          <a:bodyPr>
            <a:normAutofit/>
          </a:bodyPr>
          <a:lstStyle/>
          <a:p>
            <a:r>
              <a:rPr lang="th-TH" sz="4000" dirty="0">
                <a:latin typeface="Tahoma" panose="020B0604020202020204" pitchFamily="34" charset="0"/>
                <a:cs typeface="Tahoma" panose="020B0604030504040204" pitchFamily="34" charset="0"/>
              </a:rPr>
              <a:t>อุปกรณ์ความปลอดภัยต้องมีประสิทธิภาพอยู่เสมอ (2)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540" y="1690688"/>
            <a:ext cx="6245524" cy="49602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498574" y="1977887"/>
            <a:ext cx="1341782" cy="12324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012764" y="1662779"/>
            <a:ext cx="2271403" cy="12324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964688" y="2861778"/>
            <a:ext cx="1341782" cy="14120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88420" y="2058733"/>
            <a:ext cx="2809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ahoma" panose="020B0604020202020204" pitchFamily="34" charset="0"/>
                <a:cs typeface="Tahoma" panose="020B0604030504040204" pitchFamily="34" charset="0"/>
              </a:rPr>
              <a:t>คนงานบางคนใช้เทปยึดตะขอไว้ให้แน่น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679828" y="3849808"/>
            <a:ext cx="3253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ahoma" panose="020B0604020202020204" pitchFamily="34" charset="0"/>
                <a:cs typeface="Tahoma" panose="020B0604030504040204" pitchFamily="34" charset="0"/>
              </a:rPr>
              <a:t>ไม่อยากจะเชื่อเลย !!</a:t>
            </a:r>
          </a:p>
        </p:txBody>
      </p:sp>
    </p:spTree>
    <p:extLst>
      <p:ext uri="{BB962C8B-B14F-4D97-AF65-F5344CB8AC3E}">
        <p14:creationId xmlns:p14="http://schemas.microsoft.com/office/powerpoint/2010/main" val="1564195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6114"/>
          </a:xfrm>
        </p:spPr>
        <p:txBody>
          <a:bodyPr>
            <a:normAutofit/>
          </a:bodyPr>
          <a:lstStyle/>
          <a:p>
            <a:r>
              <a:rPr lang="th-TH" sz="4000" dirty="0">
                <a:latin typeface="Tahoma" panose="020B0604020202020204" pitchFamily="34" charset="0"/>
                <a:cs typeface="Tahoma" panose="020B0604030504040204" pitchFamily="34" charset="0"/>
              </a:rPr>
              <a:t>ไม่ชนเข้ากับสต็อปเปอร์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774" y="1690687"/>
            <a:ext cx="4779034" cy="4727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164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th-TH" sz="4000" dirty="0">
                <a:latin typeface="Tahoma" panose="020B0604020202020204" pitchFamily="34" charset="0"/>
                <a:cs typeface="Tahoma" panose="020B0604030504040204" pitchFamily="34" charset="0"/>
              </a:rPr>
              <a:t>ข้อห้ามในการทำงาน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321" y="1552755"/>
            <a:ext cx="5693434" cy="51154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162261" y="2067339"/>
            <a:ext cx="1858617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219216" y="1828799"/>
            <a:ext cx="855827" cy="581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266138" y="3412434"/>
            <a:ext cx="951905" cy="581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525634" y="4856921"/>
            <a:ext cx="1157314" cy="581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303135" y="5337312"/>
            <a:ext cx="1363785" cy="6858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149642" y="4131983"/>
            <a:ext cx="1988888" cy="2909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893477" y="4422912"/>
            <a:ext cx="2513410" cy="2835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858634" y="6321287"/>
            <a:ext cx="2591862" cy="3301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71591" y="2119518"/>
            <a:ext cx="1608759" cy="581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th-TH" sz="1400" dirty="0">
                <a:latin typeface="Tahoma" panose="020B0604020202020204" pitchFamily="34" charset="0"/>
                <a:cs typeface="Tahoma" panose="020B0604030504040204" pitchFamily="34" charset="0"/>
              </a:rPr>
              <a:t>หยุดทำงานใน</a:t>
            </a:r>
            <a:br>
              <a:rPr lang="en-US" sz="1400" dirty="0">
                <a:latin typeface="Tahoma" panose="020B0604020202020204" pitchFamily="34" charset="0"/>
                <a:cs typeface="Tahoma" panose="020B0604030504040204" pitchFamily="34" charset="0"/>
              </a:rPr>
            </a:br>
            <a:r>
              <a:rPr lang="th-TH" sz="1400" dirty="0">
                <a:latin typeface="Tahoma" panose="020B0604020202020204" pitchFamily="34" charset="0"/>
                <a:cs typeface="Tahoma" panose="020B0604030504040204" pitchFamily="34" charset="0"/>
              </a:rPr>
              <a:t>กรณีต่อไปนี้</a:t>
            </a:r>
          </a:p>
        </p:txBody>
      </p:sp>
      <p:graphicFrame>
        <p:nvGraphicFramePr>
          <p:cNvPr id="20" name="表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22780"/>
              </p:ext>
            </p:extLst>
          </p:nvPr>
        </p:nvGraphicFramePr>
        <p:xfrm>
          <a:off x="8299142" y="2547181"/>
          <a:ext cx="3695883" cy="3346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0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th-TH" sz="1600" b="0" baseline="0">
                          <a:solidFill>
                            <a:schemeClr val="tx1"/>
                          </a:solidFill>
                          <a:latin typeface="Tahoma" panose="020B0604020202020204" pitchFamily="34" charset="0"/>
                          <a:cs typeface="Tahoma" panose="020B0604030504040204" pitchFamily="34" charset="0"/>
                        </a:rPr>
                        <a:t>1.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th-TH" sz="1600" b="0" baseline="0">
                          <a:solidFill>
                            <a:schemeClr val="tx1"/>
                          </a:solidFill>
                          <a:latin typeface="Tahoma" panose="020B0604020202020204" pitchFamily="34" charset="0"/>
                          <a:cs typeface="Tahoma" panose="020B0604030504040204" pitchFamily="34" charset="0"/>
                        </a:rPr>
                        <a:t>สัญญาณไม่ชัดเจน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92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600" baseline="0">
                          <a:latin typeface="Tahoma" panose="020B0604020202020204" pitchFamily="34" charset="0"/>
                          <a:cs typeface="Tahoma" panose="020B0604030504040204" pitchFamily="34" charset="0"/>
                        </a:rPr>
                        <a:t>2.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th-TH" sz="1600" b="0" baseline="0" dirty="0">
                          <a:solidFill>
                            <a:schemeClr val="tx1"/>
                          </a:solidFill>
                          <a:latin typeface="Tahoma" panose="020B0604020202020204" pitchFamily="34" charset="0"/>
                          <a:cs typeface="Tahoma" panose="020B0604030504040204" pitchFamily="34" charset="0"/>
                        </a:rPr>
                        <a:t>สัญญาณจากคนให้สัญญาณสองคนขึ้นไป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th-TH" sz="1600" b="0" baseline="0">
                          <a:solidFill>
                            <a:schemeClr val="tx1"/>
                          </a:solidFill>
                          <a:latin typeface="Tahoma" panose="020B0604020202020204" pitchFamily="34" charset="0"/>
                          <a:cs typeface="Tahoma" panose="020B0604030504040204" pitchFamily="34" charset="0"/>
                        </a:rPr>
                        <a:t>3.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th-TH" sz="1600" b="0" baseline="0" dirty="0">
                          <a:solidFill>
                            <a:schemeClr val="tx1"/>
                          </a:solidFill>
                          <a:latin typeface="Tahoma" panose="020B0604020202020204" pitchFamily="34" charset="0"/>
                          <a:cs typeface="Tahoma" panose="020B0604030504040204" pitchFamily="34" charset="0"/>
                        </a:rPr>
                        <a:t>สลิงโดยคนงานที่ไม่มีคุณสมบัติ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74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kumimoji="1" lang="ja-JP" altLang="en-US" sz="16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baseline="0" dirty="0">
                          <a:solidFill>
                            <a:schemeClr val="tx1"/>
                          </a:solidFill>
                          <a:latin typeface="Tahoma" panose="020B0604020202020204" pitchFamily="34" charset="0"/>
                          <a:cs typeface="Tahoma" panose="020B0604030504040204" pitchFamily="34" charset="0"/>
                        </a:rPr>
                        <a:t>สัญญาณจากพนักงานคนอื่นที่ไม่ใช่คนที่ได้รับมอบหมายให้ทำหน้าที่นี้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th-TH" sz="1600" b="0" baseline="0">
                          <a:solidFill>
                            <a:schemeClr val="tx1"/>
                          </a:solidFill>
                          <a:latin typeface="Tahoma" panose="020B0604020202020204" pitchFamily="34" charset="0"/>
                          <a:cs typeface="Tahoma" panose="020B0604030504040204" pitchFamily="34" charset="0"/>
                        </a:rPr>
                        <a:t>4.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th-TH" sz="1600" b="0" baseline="0" dirty="0">
                          <a:solidFill>
                            <a:schemeClr val="tx1"/>
                          </a:solidFill>
                          <a:latin typeface="Tahoma" panose="020B0604020202020204" pitchFamily="34" charset="0"/>
                          <a:cs typeface="Tahoma" panose="020B0604030504040204" pitchFamily="34" charset="0"/>
                        </a:rPr>
                        <a:t>การใช้สลิงที่เป็นอันตราย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th-TH" sz="1600" b="0" baseline="0">
                          <a:solidFill>
                            <a:schemeClr val="tx1"/>
                          </a:solidFill>
                          <a:latin typeface="Tahoma" panose="020B0604020202020204" pitchFamily="34" charset="0"/>
                          <a:cs typeface="Tahoma" panose="020B0604030504040204" pitchFamily="34" charset="0"/>
                        </a:rPr>
                        <a:t>5.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th-TH" sz="1600" b="0" baseline="0" dirty="0">
                          <a:solidFill>
                            <a:schemeClr val="tx1"/>
                          </a:solidFill>
                          <a:latin typeface="Tahoma" panose="020B0604020202020204" pitchFamily="34" charset="0"/>
                          <a:cs typeface="Tahoma" panose="020B0604030504040204" pitchFamily="34" charset="0"/>
                        </a:rPr>
                        <a:t>น้ำหนักบรรทุกที่เกินพิกัด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631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th-TH" sz="1600" b="0" baseline="0">
                          <a:solidFill>
                            <a:schemeClr val="tx1"/>
                          </a:solidFill>
                          <a:latin typeface="Tahoma" panose="020B0604020202020204" pitchFamily="34" charset="0"/>
                          <a:cs typeface="Tahoma" panose="020B0604030504040204" pitchFamily="34" charset="0"/>
                        </a:rPr>
                        <a:t>6.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th-TH" sz="1600" b="0" baseline="0" dirty="0">
                          <a:solidFill>
                            <a:schemeClr val="tx1"/>
                          </a:solidFill>
                          <a:latin typeface="Tahoma" panose="020B0604020202020204" pitchFamily="34" charset="0"/>
                          <a:cs typeface="Tahoma" panose="020B0604030504040204" pitchFamily="34" charset="0"/>
                        </a:rPr>
                        <a:t>เมื่อคนงานอาจติดอยู่ใต้น้ำหนักบรรทุก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644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9502" y="376277"/>
            <a:ext cx="11496907" cy="961870"/>
          </a:xfrm>
        </p:spPr>
        <p:txBody>
          <a:bodyPr>
            <a:normAutofit/>
          </a:bodyPr>
          <a:lstStyle/>
          <a:p>
            <a:r>
              <a:rPr kumimoji="1" lang="th-TH" sz="4000">
                <a:latin typeface="Tahoma" panose="020B0604020202020204" pitchFamily="34" charset="0"/>
                <a:cs typeface="Tahoma" panose="020B0604030504040204" pitchFamily="34" charset="0"/>
              </a:rPr>
              <a:t>ห้ามใช้เครนเป็นพาหนะเคลื่อนย้ายคนงาน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291" y="1414732"/>
            <a:ext cx="5331124" cy="51585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四角形吹き出し 4"/>
          <p:cNvSpPr/>
          <p:nvPr/>
        </p:nvSpPr>
        <p:spPr>
          <a:xfrm>
            <a:off x="5943601" y="2695575"/>
            <a:ext cx="3162300" cy="2552699"/>
          </a:xfrm>
          <a:prstGeom prst="wedgeRectCallout">
            <a:avLst>
              <a:gd name="adj1" fmla="val -7399"/>
              <a:gd name="adj2" fmla="val 6478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019799" y="3238084"/>
            <a:ext cx="2905125" cy="146767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th-TH" dirty="0">
                <a:latin typeface="Tahoma" panose="020B0604020202020204" pitchFamily="34" charset="0"/>
                <a:cs typeface="Tahoma" panose="020B0604030504040204" pitchFamily="34" charset="0"/>
              </a:rPr>
              <a:t>ห้ามใช้เครนขนย้ายหรือยกคนงาน</a:t>
            </a:r>
          </a:p>
        </p:txBody>
      </p:sp>
    </p:spTree>
    <p:extLst>
      <p:ext uri="{BB962C8B-B14F-4D97-AF65-F5344CB8AC3E}">
        <p14:creationId xmlns:p14="http://schemas.microsoft.com/office/powerpoint/2010/main" val="799320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1144250" cy="906114"/>
          </a:xfrm>
        </p:spPr>
        <p:txBody>
          <a:bodyPr>
            <a:normAutofit/>
          </a:bodyPr>
          <a:lstStyle/>
          <a:p>
            <a:r>
              <a:rPr kumimoji="1" lang="th-TH" sz="4000" dirty="0">
                <a:latin typeface="Tahoma" panose="020B0604020202020204" pitchFamily="34" charset="0"/>
                <a:cs typeface="Tahoma" panose="020B0604030504040204" pitchFamily="34" charset="0"/>
              </a:rPr>
              <a:t>ห้ามออกจากพื้นที่ขณะที่ยังยกน้ำหนักบรรทุกค้างไว้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211" y="1544127"/>
            <a:ext cx="6116129" cy="50895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973418" y="3037062"/>
            <a:ext cx="2623930" cy="2206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5" name="四角形吹き出し 4"/>
          <p:cNvSpPr/>
          <p:nvPr/>
        </p:nvSpPr>
        <p:spPr>
          <a:xfrm>
            <a:off x="5950225" y="3030401"/>
            <a:ext cx="2647123" cy="2117035"/>
          </a:xfrm>
          <a:prstGeom prst="wedgeRectCallout">
            <a:avLst>
              <a:gd name="adj1" fmla="val -34884"/>
              <a:gd name="adj2" fmla="val 6390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096000" y="3217983"/>
            <a:ext cx="2378077" cy="188843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th-TH" sz="2000" dirty="0">
                <a:latin typeface="Tahoma" panose="020B0604020202020204" pitchFamily="34" charset="0"/>
                <a:cs typeface="Tahoma" panose="020B0604030504040204" pitchFamily="34" charset="0"/>
              </a:rPr>
              <a:t>ห้ามออกจากพื้นที่ที่ทำงานขณะที่ยังยกน้ำหนักบรรทุกค้างไว้!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902226" y="3687417"/>
            <a:ext cx="1500809" cy="14600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876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7333"/>
          </a:xfrm>
        </p:spPr>
        <p:txBody>
          <a:bodyPr>
            <a:noAutofit/>
          </a:bodyPr>
          <a:lstStyle/>
          <a:p>
            <a:r>
              <a:rPr kumimoji="1" lang="th-TH" sz="4000">
                <a:latin typeface="Tahoma" panose="020B0604020202020204" pitchFamily="34" charset="0"/>
                <a:cs typeface="Tahoma" panose="020B0604030504040204" pitchFamily="34" charset="0"/>
              </a:rPr>
              <a:t>วัดเมื่อพบสิ่งผิดปกติ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369" y="1492370"/>
            <a:ext cx="4261449" cy="49860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6072809" y="5834270"/>
            <a:ext cx="1480930" cy="5367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909093" y="5870713"/>
            <a:ext cx="340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dirty="0">
                <a:latin typeface="Tahoma" panose="020B0604020202020204" pitchFamily="34" charset="0"/>
                <a:cs typeface="Tahoma" panose="020B0604030504040204" pitchFamily="34" charset="0"/>
              </a:rPr>
              <a:t>หัวหน้างานฝ่ายบำรุงรักษา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770783" y="2266122"/>
            <a:ext cx="1779104" cy="14212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9" name="四角形吹き出し 8"/>
          <p:cNvSpPr/>
          <p:nvPr/>
        </p:nvSpPr>
        <p:spPr>
          <a:xfrm>
            <a:off x="4870173" y="2276305"/>
            <a:ext cx="1441417" cy="611255"/>
          </a:xfrm>
          <a:prstGeom prst="wedgeRectCallout">
            <a:avLst>
              <a:gd name="adj1" fmla="val -15824"/>
              <a:gd name="adj2" fmla="val 195349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870172" y="2384479"/>
            <a:ext cx="144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dirty="0">
                <a:latin typeface="Tahoma" panose="020B0604020202020204" pitchFamily="34" charset="0"/>
                <a:cs typeface="Tahoma" panose="020B0604030504040204" pitchFamily="34" charset="0"/>
              </a:rPr>
              <a:t>เสีย</a:t>
            </a:r>
          </a:p>
        </p:txBody>
      </p:sp>
      <p:sp>
        <p:nvSpPr>
          <p:cNvPr id="11" name="四角形吹き出し 10"/>
          <p:cNvSpPr/>
          <p:nvPr/>
        </p:nvSpPr>
        <p:spPr>
          <a:xfrm>
            <a:off x="5754757" y="2993315"/>
            <a:ext cx="1798982" cy="512502"/>
          </a:xfrm>
          <a:prstGeom prst="wedgeRectCallout">
            <a:avLst>
              <a:gd name="adj1" fmla="val -58302"/>
              <a:gd name="adj2" fmla="val 123235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54757" y="3064900"/>
            <a:ext cx="179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dirty="0">
                <a:latin typeface="Tahoma" panose="020B0604020202020204" pitchFamily="34" charset="0"/>
                <a:cs typeface="Tahoma" panose="020B0604030504040204" pitchFamily="34" charset="0"/>
              </a:rPr>
              <a:t>ทำงานผิดปกติ</a:t>
            </a:r>
          </a:p>
        </p:txBody>
      </p:sp>
    </p:spTree>
    <p:extLst>
      <p:ext uri="{BB962C8B-B14F-4D97-AF65-F5344CB8AC3E}">
        <p14:creationId xmlns:p14="http://schemas.microsoft.com/office/powerpoint/2010/main" val="1252751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23600" cy="1325563"/>
          </a:xfrm>
        </p:spPr>
        <p:txBody>
          <a:bodyPr>
            <a:normAutofit/>
          </a:bodyPr>
          <a:lstStyle/>
          <a:p>
            <a:r>
              <a:rPr kumimoji="1" lang="th-TH" sz="4000" dirty="0">
                <a:latin typeface="Tahoma" panose="020B0604020202020204" pitchFamily="34" charset="0"/>
                <a:cs typeface="Tahoma" panose="020B0604030504040204" pitchFamily="34" charset="0"/>
              </a:rPr>
              <a:t>สวิตช์ควบคุมรอกเครนที่แขวนจาก Messenger Wire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404" y="1690688"/>
            <a:ext cx="7020377" cy="431687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255892" y="3597786"/>
            <a:ext cx="276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dirty="0">
                <a:latin typeface="Tahoma" panose="020B0604020202020204" pitchFamily="34" charset="0"/>
                <a:cs typeface="Tahoma" panose="020B0604030504040204" pitchFamily="34" charset="0"/>
              </a:rPr>
              <a:t>สวิตช์ควบคุมรอกเครน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43022" y="3955161"/>
            <a:ext cx="276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dirty="0">
                <a:latin typeface="Tahoma" panose="020B0604020202020204" pitchFamily="34" charset="0"/>
                <a:cs typeface="Tahoma" panose="020B0604030504040204" pitchFamily="34" charset="0"/>
              </a:rPr>
              <a:t>Messenger wire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18372" y="5257472"/>
            <a:ext cx="3779220" cy="721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th-TH" dirty="0">
                <a:latin typeface="Tahoma" panose="020B0604020202020204" pitchFamily="34" charset="0"/>
                <a:cs typeface="Tahoma" panose="020B0604030504040204" pitchFamily="34" charset="0"/>
              </a:rPr>
              <a:t>คนควบคุมต้องเดินไปพร้อมกับน้ำหนักบรรทุกที่ยกขึ้นขณะที่เคลื่อนที่ทำระยะ</a:t>
            </a:r>
          </a:p>
        </p:txBody>
      </p:sp>
    </p:spTree>
    <p:extLst>
      <p:ext uri="{BB962C8B-B14F-4D97-AF65-F5344CB8AC3E}">
        <p14:creationId xmlns:p14="http://schemas.microsoft.com/office/powerpoint/2010/main" val="1644053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th-TH" sz="4000">
                <a:latin typeface="Tahoma" panose="020B0604020202020204" pitchFamily="34" charset="0"/>
                <a:cs typeface="Tahoma" panose="020B0604030504040204" pitchFamily="34" charset="0"/>
              </a:rPr>
              <a:t>การดึงที่เชือกนำ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804" y="1751161"/>
            <a:ext cx="5986732" cy="47617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2474844" y="2613990"/>
            <a:ext cx="1818860" cy="17791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985591" y="2613990"/>
            <a:ext cx="1321905" cy="6261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293704" y="3091070"/>
            <a:ext cx="556592" cy="7354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985591" y="3636686"/>
            <a:ext cx="536713" cy="5864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465430" y="3807515"/>
            <a:ext cx="208534" cy="2764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四角形吹き出し 10"/>
          <p:cNvSpPr/>
          <p:nvPr/>
        </p:nvSpPr>
        <p:spPr>
          <a:xfrm rot="16200000">
            <a:off x="1675122" y="2619101"/>
            <a:ext cx="1609104" cy="1679431"/>
          </a:xfrm>
          <a:prstGeom prst="wedgeRectCallout">
            <a:avLst>
              <a:gd name="adj1" fmla="val 36660"/>
              <a:gd name="adj2" fmla="val 15395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69166" y="3091070"/>
            <a:ext cx="1446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dirty="0">
                <a:latin typeface="Tahoma" panose="020B0604020202020204" pitchFamily="34" charset="0"/>
                <a:cs typeface="Tahoma" panose="020B0604030504040204" pitchFamily="34" charset="0"/>
              </a:rPr>
              <a:t>ห้ามดึงที่เชือกนำ!</a:t>
            </a:r>
          </a:p>
        </p:txBody>
      </p:sp>
    </p:spTree>
    <p:extLst>
      <p:ext uri="{BB962C8B-B14F-4D97-AF65-F5344CB8AC3E}">
        <p14:creationId xmlns:p14="http://schemas.microsoft.com/office/powerpoint/2010/main" val="83694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9568"/>
          </a:xfrm>
        </p:spPr>
        <p:txBody>
          <a:bodyPr>
            <a:normAutofit/>
          </a:bodyPr>
          <a:lstStyle/>
          <a:p>
            <a:r>
              <a:rPr kumimoji="1" lang="th-TH" sz="4000">
                <a:latin typeface="Tahoma" panose="020B0604020202020204" pitchFamily="34" charset="0"/>
                <a:cs typeface="Tahoma" panose="020B0604030504040204" pitchFamily="34" charset="0"/>
              </a:rPr>
              <a:t>อันตรายจากการทำงานพร้อมกันสองทาง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518" y="1521316"/>
            <a:ext cx="5262113" cy="52362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2810107" y="2564644"/>
            <a:ext cx="2520507" cy="7001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93741" y="2599366"/>
            <a:ext cx="2353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dirty="0">
                <a:latin typeface="Tahoma" panose="020B0604020202020204" pitchFamily="34" charset="0"/>
                <a:cs typeface="Tahoma" panose="020B0604030504040204" pitchFamily="34" charset="0"/>
              </a:rPr>
              <a:t>ทิศทางการเคลื่อนที่เพื่อทำระยะ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6753013" y="5615093"/>
            <a:ext cx="1083733" cy="5350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753012" y="5615093"/>
            <a:ext cx="2680919" cy="4876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779404" y="5655217"/>
            <a:ext cx="2654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dirty="0">
                <a:latin typeface="Tahoma" panose="020B0604020202020204" pitchFamily="34" charset="0"/>
                <a:cs typeface="Tahoma" panose="020B0604030504040204" pitchFamily="34" charset="0"/>
              </a:rPr>
              <a:t>ทิศทางการทำวงรอบ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3705013" y="5493173"/>
            <a:ext cx="968587" cy="772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553629" y="5445760"/>
            <a:ext cx="1984504" cy="81957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53629" y="5518708"/>
            <a:ext cx="1963858" cy="651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th-TH" sz="1600" dirty="0">
                <a:latin typeface="Tahoma" panose="020B0604020202020204" pitchFamily="34" charset="0"/>
                <a:cs typeface="Tahoma" panose="020B0604030504040204" pitchFamily="34" charset="0"/>
              </a:rPr>
              <a:t>ทิศทางการเคลื่อนที่ของน้ำหนักบรรทุก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3914988" y="3786293"/>
            <a:ext cx="1198879" cy="4267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133492" y="3844242"/>
            <a:ext cx="2219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dirty="0">
                <a:latin typeface="Tahoma" panose="020B0604020202020204" pitchFamily="34" charset="0"/>
                <a:cs typeface="Tahoma" panose="020B0604030504040204" pitchFamily="34" charset="0"/>
              </a:rPr>
              <a:t>เส้นทางการทำงาน</a:t>
            </a:r>
          </a:p>
        </p:txBody>
      </p:sp>
    </p:spTree>
    <p:extLst>
      <p:ext uri="{BB962C8B-B14F-4D97-AF65-F5344CB8AC3E}">
        <p14:creationId xmlns:p14="http://schemas.microsoft.com/office/powerpoint/2010/main" val="1386316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0719"/>
          </a:xfrm>
        </p:spPr>
        <p:txBody>
          <a:bodyPr>
            <a:normAutofit/>
          </a:bodyPr>
          <a:lstStyle/>
          <a:p>
            <a:r>
              <a:rPr kumimoji="1" lang="th-TH" sz="4000">
                <a:latin typeface="Tahoma" panose="020B0604020202020204" pitchFamily="34" charset="0"/>
                <a:cs typeface="Tahoma" panose="020B0604030504040204" pitchFamily="34" charset="0"/>
              </a:rPr>
              <a:t>การยืนข้างน้ำหนักบรรทุกที่ยกขึ้น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"/>
          <a:stretch/>
        </p:blipFill>
        <p:spPr bwMode="auto">
          <a:xfrm>
            <a:off x="4140679" y="1545342"/>
            <a:ext cx="3786996" cy="49774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3928532" y="5858932"/>
            <a:ext cx="1679788" cy="4221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232733" y="5858932"/>
            <a:ext cx="1425367" cy="8094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40678" y="5885339"/>
            <a:ext cx="1307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dirty="0">
                <a:latin typeface="Tahoma" panose="020B0604020202020204" pitchFamily="34" charset="0"/>
                <a:cs typeface="Tahoma" panose="020B0604030504040204" pitchFamily="34" charset="0"/>
              </a:rPr>
              <a:t>ไซต์งาน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32733" y="5949743"/>
            <a:ext cx="1425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dirty="0">
                <a:latin typeface="Tahoma" panose="020B0604020202020204" pitchFamily="34" charset="0"/>
                <a:cs typeface="Tahoma" panose="020B0604030504040204" pitchFamily="34" charset="0"/>
              </a:rPr>
              <a:t>ทางเดินนิรภัย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246880" y="2397759"/>
            <a:ext cx="751839" cy="10701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928532" y="3251200"/>
            <a:ext cx="982133" cy="4173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46505" y="3854025"/>
            <a:ext cx="2073093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kumimoji="1" lang="th-TH" dirty="0">
                <a:latin typeface="Tahoma" panose="020B0604020202020204" pitchFamily="34" charset="0"/>
                <a:cs typeface="Tahoma" panose="020B0604030504040204" pitchFamily="34" charset="0"/>
              </a:rPr>
              <a:t>รอสัญญาณ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6115619" y="2011678"/>
            <a:ext cx="1442720" cy="18423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034177" y="2106507"/>
            <a:ext cx="149876" cy="15620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四角形吹き出し 12"/>
          <p:cNvSpPr/>
          <p:nvPr/>
        </p:nvSpPr>
        <p:spPr>
          <a:xfrm>
            <a:off x="6095998" y="2106507"/>
            <a:ext cx="2657709" cy="1562026"/>
          </a:xfrm>
          <a:prstGeom prst="wedgeRectCallout">
            <a:avLst>
              <a:gd name="adj1" fmla="val -31944"/>
              <a:gd name="adj2" fmla="val 625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277193" y="2194381"/>
            <a:ext cx="2295317" cy="1386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th-TH" dirty="0">
                <a:latin typeface="Tahoma" panose="020B0604020202020204" pitchFamily="34" charset="0"/>
                <a:cs typeface="Tahoma" panose="020B0604030504040204" pitchFamily="34" charset="0"/>
              </a:rPr>
              <a:t>ห้ามหยุดเครนที่ได้ยกน้ำหนักบรรทุกขึ้นไว้แล้วเหนือทางเดินนิรภัยหรือไซต์งาน</a:t>
            </a:r>
          </a:p>
        </p:txBody>
      </p:sp>
    </p:spTree>
    <p:extLst>
      <p:ext uri="{BB962C8B-B14F-4D97-AF65-F5344CB8AC3E}">
        <p14:creationId xmlns:p14="http://schemas.microsoft.com/office/powerpoint/2010/main" val="2403367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6114"/>
          </a:xfrm>
        </p:spPr>
        <p:txBody>
          <a:bodyPr>
            <a:normAutofit/>
          </a:bodyPr>
          <a:lstStyle/>
          <a:p>
            <a:r>
              <a:rPr kumimoji="1" lang="th-TH" sz="4000">
                <a:latin typeface="Tahoma" panose="020B0604020202020204" pitchFamily="34" charset="0"/>
                <a:cs typeface="Tahoma" panose="020B0604030504040204" pitchFamily="34" charset="0"/>
              </a:rPr>
              <a:t>ห้ามทำงานในทิศทางตรงกันข้าม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943" y="1690688"/>
            <a:ext cx="8082951" cy="48395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8229599" y="1977813"/>
            <a:ext cx="535093" cy="13343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8073813" y="2126827"/>
            <a:ext cx="155787" cy="772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575040" y="2126827"/>
            <a:ext cx="189653" cy="2844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474200" y="2665829"/>
            <a:ext cx="218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dirty="0">
                <a:latin typeface="Tahoma" panose="020B0604020202020204" pitchFamily="34" charset="0"/>
                <a:cs typeface="Tahoma" panose="020B0604030504040204" pitchFamily="34" charset="0"/>
              </a:rPr>
              <a:t>การทำงานในทิศทางตรงกันข้าม</a:t>
            </a:r>
          </a:p>
        </p:txBody>
      </p:sp>
    </p:spTree>
    <p:extLst>
      <p:ext uri="{BB962C8B-B14F-4D97-AF65-F5344CB8AC3E}">
        <p14:creationId xmlns:p14="http://schemas.microsoft.com/office/powerpoint/2010/main" val="1736650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th-TH" sz="4000">
                <a:latin typeface="Tahoma" panose="020B0604020202020204" pitchFamily="34" charset="0"/>
                <a:cs typeface="Tahoma" panose="020B0604030504040204" pitchFamily="34" charset="0"/>
              </a:rPr>
              <a:t>ห้ามใช้เครนในระหว่างการตรวจสอบ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687" y="1518249"/>
            <a:ext cx="5262113" cy="5124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4705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067" y="1242251"/>
            <a:ext cx="4740707" cy="450153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902027" y="5526855"/>
            <a:ext cx="2060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dirty="0">
                <a:latin typeface="Tahoma" panose="020B0604020202020204" pitchFamily="34" charset="0"/>
                <a:cs typeface="Tahoma" panose="020B0604030504040204" pitchFamily="34" charset="0"/>
              </a:rPr>
              <a:t>การพันย้อนกลับ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57227" y="5559121"/>
            <a:ext cx="961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dirty="0">
                <a:latin typeface="Tahoma" panose="020B0604020202020204" pitchFamily="34" charset="0"/>
                <a:cs typeface="Tahoma" panose="020B0604030504040204" pitchFamily="34" charset="0"/>
              </a:rPr>
              <a:t>ปกติ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1079"/>
          </a:xfrm>
        </p:spPr>
        <p:txBody>
          <a:bodyPr>
            <a:noAutofit/>
          </a:bodyPr>
          <a:lstStyle/>
          <a:p>
            <a:r>
              <a:rPr lang="th-TH" sz="4000" dirty="0">
                <a:latin typeface="Tahoma" panose="020B0604020202020204" pitchFamily="34" charset="0"/>
                <a:cs typeface="Tahoma" panose="020B0604030504040204" pitchFamily="34" charset="0"/>
              </a:rPr>
              <a:t>การพันลวดแบบย้อนกลับของลวดสลิงที่ใช้ยกน้ำหนักบรรทุก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1279" y="2657475"/>
            <a:ext cx="3351788" cy="124245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th-TH" sz="1600" dirty="0">
                <a:latin typeface="Tahoma" panose="020B0604020202020204" pitchFamily="34" charset="0"/>
                <a:cs typeface="Tahoma" panose="020B0604030504040204" pitchFamily="34" charset="0"/>
              </a:rPr>
              <a:t>สำหรับแครบโทรลเลย์ที่ไม่มีลิมิตสวิตช์ควบคุมการลดระดับ หากยังลดระดับน้ำหนักบรรทุกเรื่อยๆ ลวดสลิงชักรอกจะพันขึ้นในทิศทางย้อนหลัง</a:t>
            </a:r>
          </a:p>
        </p:txBody>
      </p:sp>
    </p:spTree>
    <p:extLst>
      <p:ext uri="{BB962C8B-B14F-4D97-AF65-F5344CB8AC3E}">
        <p14:creationId xmlns:p14="http://schemas.microsoft.com/office/powerpoint/2010/main" val="109994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4963"/>
          </a:xfrm>
        </p:spPr>
        <p:txBody>
          <a:bodyPr>
            <a:normAutofit/>
          </a:bodyPr>
          <a:lstStyle/>
          <a:p>
            <a:r>
              <a:rPr kumimoji="1" lang="th-TH" sz="4000">
                <a:latin typeface="Tahoma" panose="020B0604020202020204" pitchFamily="34" charset="0"/>
                <a:cs typeface="Tahoma" panose="020B0604030504040204" pitchFamily="34" charset="0"/>
              </a:rPr>
              <a:t>คุณสมบัติที่ต้องการสำหรับคนดูแลสลิง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2"/>
          <a:stretch/>
        </p:blipFill>
        <p:spPr bwMode="auto">
          <a:xfrm>
            <a:off x="3250304" y="2013022"/>
            <a:ext cx="4459857" cy="43045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554133" y="2485813"/>
            <a:ext cx="765387" cy="5418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83472" y="2566495"/>
            <a:ext cx="1106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sz="1600" dirty="0">
                <a:latin typeface="Tahoma" panose="020B0604020202020204" pitchFamily="34" charset="0"/>
                <a:cs typeface="Tahoma" panose="020B0604030504040204" pitchFamily="34" charset="0"/>
              </a:rPr>
              <a:t>ปลอดภัย!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616927" y="1984923"/>
            <a:ext cx="3317405" cy="10328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92156" y="2125073"/>
            <a:ext cx="3166946" cy="721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th-TH" dirty="0">
                <a:latin typeface="Tahoma" panose="020B0604020202020204" pitchFamily="34" charset="0"/>
                <a:cs typeface="Tahoma" panose="020B0604030504040204" pitchFamily="34" charset="0"/>
              </a:rPr>
              <a:t>ผู้ที่จบหลักสูตรการฝึกอบรมทักษะการใช้สลิง</a:t>
            </a:r>
          </a:p>
        </p:txBody>
      </p:sp>
    </p:spTree>
    <p:extLst>
      <p:ext uri="{BB962C8B-B14F-4D97-AF65-F5344CB8AC3E}">
        <p14:creationId xmlns:p14="http://schemas.microsoft.com/office/powerpoint/2010/main" val="2076869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7626"/>
          </a:xfrm>
        </p:spPr>
        <p:txBody>
          <a:bodyPr>
            <a:normAutofit/>
          </a:bodyPr>
          <a:lstStyle/>
          <a:p>
            <a:r>
              <a:rPr kumimoji="1" lang="th-TH" sz="4000">
                <a:latin typeface="Tahoma" panose="020B0604020202020204" pitchFamily="34" charset="0"/>
                <a:cs typeface="Tahoma" panose="020B0604030504040204" pitchFamily="34" charset="0"/>
              </a:rPr>
              <a:t>มุมของสลิง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177" y="1690687"/>
            <a:ext cx="6072997" cy="48050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050453" y="2479040"/>
            <a:ext cx="2499360" cy="4334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145280" y="2912533"/>
            <a:ext cx="1645920" cy="5621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36154" y="2453901"/>
            <a:ext cx="2817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dirty="0">
                <a:latin typeface="Tahoma" panose="020B0604020202020204" pitchFamily="34" charset="0"/>
                <a:cs typeface="Tahoma" panose="020B0604030504040204" pitchFamily="34" charset="0"/>
              </a:rPr>
              <a:t>ที่แนะนำคือ 60 องศา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36154" y="2946502"/>
            <a:ext cx="2817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dirty="0">
                <a:latin typeface="Tahoma" panose="020B0604020202020204" pitchFamily="34" charset="0"/>
                <a:cs typeface="Tahoma" panose="020B0604030504040204" pitchFamily="34" charset="0"/>
              </a:rPr>
              <a:t>(สูงสุดคือ 90 องศา)</a:t>
            </a:r>
          </a:p>
        </p:txBody>
      </p:sp>
    </p:spTree>
    <p:extLst>
      <p:ext uri="{BB962C8B-B14F-4D97-AF65-F5344CB8AC3E}">
        <p14:creationId xmlns:p14="http://schemas.microsoft.com/office/powerpoint/2010/main" val="2221731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021"/>
          </a:xfrm>
        </p:spPr>
        <p:txBody>
          <a:bodyPr>
            <a:normAutofit/>
          </a:bodyPr>
          <a:lstStyle/>
          <a:p>
            <a:r>
              <a:rPr kumimoji="1" lang="th-TH" sz="4000" dirty="0">
                <a:latin typeface="Tahoma" panose="020B0604020202020204" pitchFamily="34" charset="0"/>
                <a:cs typeface="Tahoma" panose="020B0604030504040204" pitchFamily="34" charset="0"/>
              </a:rPr>
              <a:t>รักษาระยะห่างให้มากพอที่จะย้ายไปยังที่ปลอดภัย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2" r="50127" b="2490"/>
          <a:stretch/>
        </p:blipFill>
        <p:spPr bwMode="auto">
          <a:xfrm>
            <a:off x="2104846" y="1690688"/>
            <a:ext cx="6029864" cy="46497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5391573" y="1747520"/>
            <a:ext cx="2221654" cy="12869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79626" y="1910080"/>
            <a:ext cx="2908724" cy="721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th-TH" dirty="0">
                <a:latin typeface="Tahoma" panose="020B0604020202020204" pitchFamily="34" charset="0"/>
                <a:cs typeface="Tahoma" panose="020B0604030504040204" pitchFamily="34" charset="0"/>
              </a:rPr>
              <a:t>รักษาระยะห่างให้มากจากน้ำหนักบรรทุกที่แกว่งไปมา</a:t>
            </a:r>
          </a:p>
        </p:txBody>
      </p:sp>
    </p:spTree>
    <p:extLst>
      <p:ext uri="{BB962C8B-B14F-4D97-AF65-F5344CB8AC3E}">
        <p14:creationId xmlns:p14="http://schemas.microsoft.com/office/powerpoint/2010/main" val="3274498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3" t="3802" b="2490"/>
          <a:stretch/>
        </p:blipFill>
        <p:spPr bwMode="auto">
          <a:xfrm>
            <a:off x="2794959" y="1457775"/>
            <a:ext cx="5745192" cy="49602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th-TH" sz="4000" dirty="0">
                <a:latin typeface="Tahoma" panose="020B0604020202020204" pitchFamily="34" charset="0"/>
                <a:cs typeface="Tahoma" panose="020B0604030504040204" pitchFamily="34" charset="0"/>
              </a:rPr>
              <a:t>ห้ามดึงที่ด้านข้างของน้ำหนักบรรทุกและยกขึ้นในแนวทะแยง</a:t>
            </a:r>
          </a:p>
        </p:txBody>
      </p:sp>
    </p:spTree>
    <p:extLst>
      <p:ext uri="{BB962C8B-B14F-4D97-AF65-F5344CB8AC3E}">
        <p14:creationId xmlns:p14="http://schemas.microsoft.com/office/powerpoint/2010/main" val="550052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58" y="1344692"/>
            <a:ext cx="7056848" cy="484396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634556" y="3518080"/>
            <a:ext cx="276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dirty="0">
                <a:latin typeface="Tahoma" panose="020B0604020202020204" pitchFamily="34" charset="0"/>
                <a:cs typeface="Tahoma" panose="020B0604030504040204" pitchFamily="34" charset="0"/>
              </a:rPr>
              <a:t>สวิตช์ควบคุมรอกเครน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73237" y="4998679"/>
            <a:ext cx="2769079" cy="1053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th-TH" dirty="0">
                <a:latin typeface="Tahoma" panose="020B0604020202020204" pitchFamily="34" charset="0"/>
                <a:cs typeface="Tahoma" panose="020B0604030504040204" pitchFamily="34" charset="0"/>
              </a:rPr>
              <a:t>คนควบคุมต้องเดินไปพร้อมกับน้ำหนักบรรทุกที่ยกขึ้นขณะที่เคลื่อนที่ทำระยะ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85300" cy="1325563"/>
          </a:xfrm>
        </p:spPr>
        <p:txBody>
          <a:bodyPr>
            <a:normAutofit/>
          </a:bodyPr>
          <a:lstStyle/>
          <a:p>
            <a:r>
              <a:rPr lang="th-TH" sz="4000" dirty="0">
                <a:latin typeface="Tahoma" panose="020B0604020202020204" pitchFamily="34" charset="0"/>
                <a:cs typeface="Tahoma" panose="020B0604030504040204" pitchFamily="34" charset="0"/>
              </a:rPr>
              <a:t>สวิตช์ควบคุมรอกเครนที่แขวนจากตำแหน่งตายตัวบนคาน</a:t>
            </a:r>
          </a:p>
        </p:txBody>
      </p:sp>
    </p:spTree>
    <p:extLst>
      <p:ext uri="{BB962C8B-B14F-4D97-AF65-F5344CB8AC3E}">
        <p14:creationId xmlns:p14="http://schemas.microsoft.com/office/powerpoint/2010/main" val="15272880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th-TH" sz="4000">
                <a:latin typeface="Tahoma" panose="020B0604020202020204" pitchFamily="34" charset="0"/>
                <a:cs typeface="Tahoma" panose="020B0604030504040204" pitchFamily="34" charset="0"/>
              </a:rPr>
              <a:t>ห้ามยกน้ำหนักบรรทุกขึ้นอย่างรวดเร็วในทันที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85" y="1690687"/>
            <a:ext cx="7418717" cy="48998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314613" y="2878667"/>
            <a:ext cx="1415627" cy="12666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643707" y="2120053"/>
            <a:ext cx="2001520" cy="17915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450667" y="2221653"/>
            <a:ext cx="331893" cy="12462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四角形吹き出し 9"/>
          <p:cNvSpPr/>
          <p:nvPr/>
        </p:nvSpPr>
        <p:spPr>
          <a:xfrm>
            <a:off x="8260815" y="2120053"/>
            <a:ext cx="2522414" cy="1695028"/>
          </a:xfrm>
          <a:prstGeom prst="wedgeRectCallout">
            <a:avLst>
              <a:gd name="adj1" fmla="val -31272"/>
              <a:gd name="adj2" fmla="val 6302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382089" y="2555501"/>
            <a:ext cx="2279865" cy="721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th-TH" dirty="0">
                <a:latin typeface="Tahoma" panose="020B0604020202020204" pitchFamily="34" charset="0"/>
                <a:cs typeface="Tahoma" panose="020B0604030504040204" pitchFamily="34" charset="0"/>
              </a:rPr>
              <a:t>หยุดยกทันทีหากลวดสลิงตึง</a:t>
            </a:r>
          </a:p>
        </p:txBody>
      </p:sp>
    </p:spTree>
    <p:extLst>
      <p:ext uri="{BB962C8B-B14F-4D97-AF65-F5344CB8AC3E}">
        <p14:creationId xmlns:p14="http://schemas.microsoft.com/office/powerpoint/2010/main" val="31266015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th-TH" sz="4000" dirty="0">
                <a:latin typeface="Tahoma" panose="020B0604020202020204" pitchFamily="34" charset="0"/>
                <a:cs typeface="Tahoma" panose="020B0604030504040204" pitchFamily="34" charset="0"/>
              </a:rPr>
              <a:t>ตรวจสอบสภาพของลวดสลิง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317" y="1690688"/>
            <a:ext cx="8281358" cy="491714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2201334" y="3034453"/>
            <a:ext cx="1165014" cy="17949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081866" y="3234860"/>
            <a:ext cx="474133" cy="10323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364479" y="2389005"/>
            <a:ext cx="1705394" cy="11840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8293945" y="2810107"/>
            <a:ext cx="1473201" cy="7852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74089" y="4165491"/>
            <a:ext cx="1894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dirty="0">
                <a:latin typeface="Tahoma" panose="020B0604020202020204" pitchFamily="34" charset="0"/>
                <a:cs typeface="Tahoma" panose="020B0604030504040204" pitchFamily="34" charset="0"/>
              </a:rPr>
              <a:t>น้ำหนักบรรทุกพังครืนลงมา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50380" y="3177024"/>
            <a:ext cx="1362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dirty="0">
                <a:latin typeface="Tahoma" panose="020B0604020202020204" pitchFamily="34" charset="0"/>
                <a:cs typeface="Tahoma" panose="020B0604030504040204" pitchFamily="34" charset="0"/>
              </a:rPr>
              <a:t>เชือกนำ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6945183" y="2761092"/>
            <a:ext cx="213900" cy="3926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507637" y="2957408"/>
            <a:ext cx="1705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dirty="0">
                <a:latin typeface="Tahoma" panose="020B0604020202020204" pitchFamily="34" charset="0"/>
                <a:cs typeface="Tahoma" panose="020B0604030504040204" pitchFamily="34" charset="0"/>
              </a:rPr>
              <a:t>การทำห่วงสำหรับลวดสลิง</a:t>
            </a:r>
          </a:p>
        </p:txBody>
      </p:sp>
    </p:spTree>
    <p:extLst>
      <p:ext uri="{BB962C8B-B14F-4D97-AF65-F5344CB8AC3E}">
        <p14:creationId xmlns:p14="http://schemas.microsoft.com/office/powerpoint/2010/main" val="14405961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th-TH" sz="4000">
                <a:latin typeface="Tahoma" panose="020B0604020202020204" pitchFamily="34" charset="0"/>
                <a:cs typeface="Tahoma" panose="020B0604030504040204" pitchFamily="34" charset="0"/>
              </a:rPr>
              <a:t>ตรวจสอบจุดที่จะใช้วางน้ำหนักบรรทุก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804" y="1475117"/>
            <a:ext cx="6400800" cy="5149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26610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th-TH" sz="4000">
                <a:latin typeface="Tahoma" panose="020B0604020202020204" pitchFamily="34" charset="0"/>
                <a:cs typeface="Tahoma" panose="020B0604030504040204" pitchFamily="34" charset="0"/>
              </a:rPr>
              <a:t>ห้ามใช้เครนดึงลวดสลิง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34"/>
          <a:stretch/>
        </p:blipFill>
        <p:spPr bwMode="auto">
          <a:xfrm>
            <a:off x="2096220" y="1690688"/>
            <a:ext cx="7487728" cy="46238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526708" y="1742148"/>
            <a:ext cx="3504623" cy="161746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69411" y="1916941"/>
            <a:ext cx="2661920" cy="1053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th-TH" dirty="0">
                <a:latin typeface="Tahoma" panose="020B0604020202020204" pitchFamily="34" charset="0"/>
                <a:cs typeface="Tahoma" panose="020B0604030504040204" pitchFamily="34" charset="0"/>
              </a:rPr>
              <a:t>ห้ามดึงลวดสลิงออกจากใต้น้ำหนักบรรทุกด้วยการปรับเครื่องยกของเครน</a:t>
            </a:r>
          </a:p>
        </p:txBody>
      </p:sp>
    </p:spTree>
    <p:extLst>
      <p:ext uri="{BB962C8B-B14F-4D97-AF65-F5344CB8AC3E}">
        <p14:creationId xmlns:p14="http://schemas.microsoft.com/office/powerpoint/2010/main" val="25809735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0"/>
          <a:stretch/>
        </p:blipFill>
        <p:spPr bwMode="auto">
          <a:xfrm>
            <a:off x="2432649" y="1285336"/>
            <a:ext cx="6047117" cy="50119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845387" y="1557867"/>
            <a:ext cx="1896533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641599" y="3474720"/>
            <a:ext cx="2451947" cy="1625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30053" y="1678001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dirty="0">
                <a:latin typeface="Tahoma" panose="020B0604020202020204" pitchFamily="34" charset="0"/>
                <a:cs typeface="Tahoma" panose="020B0604030504040204" pitchFamily="34" charset="0"/>
              </a:rPr>
              <a:t>กว้านรอก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409439" y="3725333"/>
            <a:ext cx="1022773" cy="955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9" name="円形吹き出し 8"/>
          <p:cNvSpPr/>
          <p:nvPr/>
        </p:nvSpPr>
        <p:spPr>
          <a:xfrm>
            <a:off x="3136053" y="3637280"/>
            <a:ext cx="1815254" cy="1192107"/>
          </a:xfrm>
          <a:prstGeom prst="wedgeEllipseCallout">
            <a:avLst>
              <a:gd name="adj1" fmla="val 50536"/>
              <a:gd name="adj2" fmla="val 68635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173942" y="3717550"/>
            <a:ext cx="1739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dirty="0">
                <a:latin typeface="Tahoma" panose="020B0604020202020204" pitchFamily="34" charset="0"/>
                <a:cs typeface="Tahoma" panose="020B0604030504040204" pitchFamily="34" charset="0"/>
              </a:rPr>
              <a:t>การพันสะเปะสะปะไม่เป็นระเบียบ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92742"/>
          </a:xfrm>
        </p:spPr>
        <p:txBody>
          <a:bodyPr>
            <a:normAutofit/>
          </a:bodyPr>
          <a:lstStyle/>
          <a:p>
            <a:r>
              <a:rPr kumimoji="1" lang="th-TH" dirty="0">
                <a:latin typeface="Tahoma" panose="020B0604020202020204" pitchFamily="34" charset="0"/>
                <a:cs typeface="Tahoma" panose="020B0604030504040204" pitchFamily="34" charset="0"/>
              </a:rPr>
              <a:t>ห้ามยกตะขอที่กำลังแกว่ง</a:t>
            </a:r>
          </a:p>
        </p:txBody>
      </p:sp>
    </p:spTree>
    <p:extLst>
      <p:ext uri="{BB962C8B-B14F-4D97-AF65-F5344CB8AC3E}">
        <p14:creationId xmlns:p14="http://schemas.microsoft.com/office/powerpoint/2010/main" val="22799353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207"/>
          </a:xfrm>
        </p:spPr>
        <p:txBody>
          <a:bodyPr>
            <a:normAutofit/>
          </a:bodyPr>
          <a:lstStyle/>
          <a:p>
            <a:r>
              <a:rPr kumimoji="1" lang="th-TH" sz="4000" dirty="0">
                <a:latin typeface="Tahoma" panose="020B0604020202020204" pitchFamily="34" charset="0"/>
                <a:cs typeface="Tahoma" panose="020B0604030504040204" pitchFamily="34" charset="0"/>
              </a:rPr>
              <a:t>วิธีจัดการสวิตช์ควบคุมรอกเครน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487" y="1690688"/>
            <a:ext cx="5719313" cy="49689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674853" y="1837426"/>
            <a:ext cx="4546121" cy="6383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967488" y="1610264"/>
            <a:ext cx="649569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90969" y="1743085"/>
            <a:ext cx="6441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dirty="0">
                <a:latin typeface="Tahoma" panose="020B0604020202020204" pitchFamily="34" charset="0"/>
                <a:cs typeface="Tahoma" panose="020B0604030504040204" pitchFamily="34" charset="0"/>
              </a:rPr>
              <a:t>ห้ามปล่อยมือจากสวิตช์ควบคุมรอกเครนขณะที่ดึงสวิตช์นี้ขึ้น</a:t>
            </a:r>
          </a:p>
        </p:txBody>
      </p:sp>
    </p:spTree>
    <p:extLst>
      <p:ext uri="{BB962C8B-B14F-4D97-AF65-F5344CB8AC3E}">
        <p14:creationId xmlns:p14="http://schemas.microsoft.com/office/powerpoint/2010/main" val="6415243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th-TH">
                <a:latin typeface="Tahoma" panose="020B0604020202020204" pitchFamily="34" charset="0"/>
                <a:cs typeface="Tahoma" panose="020B0604030504040204" pitchFamily="34" charset="0"/>
              </a:rPr>
              <a:t>ตำแหน่งของตะขอ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54"/>
          <a:stretch/>
        </p:blipFill>
        <p:spPr bwMode="auto">
          <a:xfrm>
            <a:off x="2622430" y="1613140"/>
            <a:ext cx="6745856" cy="47962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034896" y="2566313"/>
            <a:ext cx="2884098" cy="15657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857335" y="2938703"/>
            <a:ext cx="276045" cy="85401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096000" y="3933645"/>
            <a:ext cx="2401019" cy="2674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435306" y="4011283"/>
            <a:ext cx="1923690" cy="8108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9" name="四角形吹き出し 8"/>
          <p:cNvSpPr/>
          <p:nvPr/>
        </p:nvSpPr>
        <p:spPr>
          <a:xfrm>
            <a:off x="6303751" y="2847520"/>
            <a:ext cx="2482029" cy="1595886"/>
          </a:xfrm>
          <a:prstGeom prst="wedgeRectCallout">
            <a:avLst>
              <a:gd name="adj1" fmla="val -33206"/>
              <a:gd name="adj2" fmla="val 7763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18574" y="3663289"/>
            <a:ext cx="1984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latin typeface="Tahoma" panose="020B0604020202020204" pitchFamily="34" charset="0"/>
                <a:cs typeface="Tahoma" panose="020B0604030504040204" pitchFamily="34" charset="0"/>
              </a:rPr>
              <a:t>น้ำหนักบรรทุกจะส่ายไปมา!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53516" y="3026017"/>
            <a:ext cx="2114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dirty="0">
                <a:latin typeface="Tahoma" panose="020B0604020202020204" pitchFamily="34" charset="0"/>
                <a:cs typeface="Tahoma" panose="020B0604030504040204" pitchFamily="34" charset="0"/>
              </a:rPr>
              <a:t>COG หลุดจากตำแหน่ง!</a:t>
            </a:r>
          </a:p>
        </p:txBody>
      </p:sp>
    </p:spTree>
    <p:extLst>
      <p:ext uri="{BB962C8B-B14F-4D97-AF65-F5344CB8AC3E}">
        <p14:creationId xmlns:p14="http://schemas.microsoft.com/office/powerpoint/2010/main" val="25132834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2805" y="298219"/>
            <a:ext cx="10515600" cy="894962"/>
          </a:xfrm>
        </p:spPr>
        <p:txBody>
          <a:bodyPr>
            <a:normAutofit/>
          </a:bodyPr>
          <a:lstStyle/>
          <a:p>
            <a:r>
              <a:rPr kumimoji="1" lang="th-TH" sz="4000" dirty="0">
                <a:latin typeface="Tahoma" panose="020B0604020202020204" pitchFamily="34" charset="0"/>
                <a:cs typeface="Tahoma" panose="020B0604030504040204" pitchFamily="34" charset="0"/>
              </a:rPr>
              <a:t>การทำงานเพื่อไม่ให้น้ำหนักบรรทุกแกว่ง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5"/>
          <a:stretch/>
        </p:blipFill>
        <p:spPr bwMode="auto">
          <a:xfrm>
            <a:off x="2544793" y="1423358"/>
            <a:ext cx="6832120" cy="51154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829464" y="2717321"/>
            <a:ext cx="2389517" cy="15613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113917" y="3498011"/>
            <a:ext cx="2389517" cy="15613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401465" y="4813539"/>
            <a:ext cx="595222" cy="3709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8" name="四角形吹き出し 7"/>
          <p:cNvSpPr/>
          <p:nvPr/>
        </p:nvSpPr>
        <p:spPr>
          <a:xfrm>
            <a:off x="3316856" y="3027827"/>
            <a:ext cx="1759789" cy="1086928"/>
          </a:xfrm>
          <a:prstGeom prst="wedgeRectCallout">
            <a:avLst>
              <a:gd name="adj1" fmla="val -10539"/>
              <a:gd name="adj2" fmla="val 66468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83710" y="3044352"/>
            <a:ext cx="1626080" cy="1053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th-TH" dirty="0">
                <a:latin typeface="Tahoma" panose="020B0604020202020204" pitchFamily="34" charset="0"/>
                <a:cs typeface="Tahoma" panose="020B0604030504040204" pitchFamily="34" charset="0"/>
              </a:rPr>
              <a:t>การทำงานเพื่อไม่ให้น้ำหนักบรรทุกแกว่ง</a:t>
            </a:r>
          </a:p>
        </p:txBody>
      </p:sp>
    </p:spTree>
    <p:extLst>
      <p:ext uri="{BB962C8B-B14F-4D97-AF65-F5344CB8AC3E}">
        <p14:creationId xmlns:p14="http://schemas.microsoft.com/office/powerpoint/2010/main" val="14253366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265"/>
          </a:xfrm>
        </p:spPr>
        <p:txBody>
          <a:bodyPr>
            <a:normAutofit/>
          </a:bodyPr>
          <a:lstStyle/>
          <a:p>
            <a:r>
              <a:rPr kumimoji="1" lang="th-TH" sz="4000" dirty="0">
                <a:latin typeface="Tahoma" panose="020B0604020202020204" pitchFamily="34" charset="0"/>
                <a:cs typeface="Tahoma" panose="020B0604030504040204" pitchFamily="34" charset="0"/>
              </a:rPr>
              <a:t>การตรวจสอบประจำวัน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274" y="1423447"/>
            <a:ext cx="7297058" cy="52016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010893" y="2516957"/>
            <a:ext cx="1127473" cy="7439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125286" y="2836269"/>
            <a:ext cx="914924" cy="7936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891253" y="2596539"/>
            <a:ext cx="1201947" cy="8942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92471" y="2577601"/>
            <a:ext cx="1524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sz="2400" dirty="0">
                <a:latin typeface="Tahoma" panose="020B0604020202020204" pitchFamily="34" charset="0"/>
                <a:cs typeface="Tahoma" panose="020B0604030504040204" pitchFamily="34" charset="0"/>
              </a:rPr>
              <a:t>ปัญหา!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891253" y="2623767"/>
            <a:ext cx="2238375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th-TH" dirty="0">
                <a:latin typeface="Tahoma" panose="020B0604020202020204" pitchFamily="34" charset="0"/>
                <a:cs typeface="Tahoma" panose="020B0604030504040204" pitchFamily="34" charset="0"/>
              </a:rPr>
              <a:t>อาการที่บ่งชี้</a:t>
            </a:r>
          </a:p>
        </p:txBody>
      </p:sp>
    </p:spTree>
    <p:extLst>
      <p:ext uri="{BB962C8B-B14F-4D97-AF65-F5344CB8AC3E}">
        <p14:creationId xmlns:p14="http://schemas.microsoft.com/office/powerpoint/2010/main" val="25143470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4963"/>
          </a:xfrm>
        </p:spPr>
        <p:txBody>
          <a:bodyPr>
            <a:normAutofit/>
          </a:bodyPr>
          <a:lstStyle/>
          <a:p>
            <a:r>
              <a:rPr kumimoji="1" lang="th-TH" sz="4000">
                <a:latin typeface="Tahoma" panose="020B0604020202020204" pitchFamily="34" charset="0"/>
                <a:cs typeface="Tahoma" panose="020B0604030504040204" pitchFamily="34" charset="0"/>
              </a:rPr>
              <a:t>หยุดเมื่อเห็นสิ่งผิดปกติ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502" y="1690687"/>
            <a:ext cx="8859328" cy="49861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8201318" y="4530183"/>
            <a:ext cx="2593062" cy="102312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th-TH" dirty="0">
                <a:latin typeface="Tahoma" panose="020B0604020202020204" pitchFamily="34" charset="0"/>
                <a:cs typeface="Tahoma" panose="020B0604030504040204" pitchFamily="34" charset="0"/>
              </a:rPr>
              <a:t>ปิดสวิตช์แหล่งจ่ายไฟ</a:t>
            </a:r>
          </a:p>
        </p:txBody>
      </p:sp>
    </p:spTree>
    <p:extLst>
      <p:ext uri="{BB962C8B-B14F-4D97-AF65-F5344CB8AC3E}">
        <p14:creationId xmlns:p14="http://schemas.microsoft.com/office/powerpoint/2010/main" val="603394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3812"/>
          </a:xfrm>
        </p:spPr>
        <p:txBody>
          <a:bodyPr>
            <a:normAutofit/>
          </a:bodyPr>
          <a:lstStyle/>
          <a:p>
            <a:r>
              <a:rPr kumimoji="1" lang="th-TH" sz="4000">
                <a:latin typeface="Tahoma" panose="020B0604020202020204" pitchFamily="34" charset="0"/>
                <a:cs typeface="Tahoma" panose="020B0604030504040204" pitchFamily="34" charset="0"/>
              </a:rPr>
              <a:t>คำจำกัดความของเครน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226" y="1526875"/>
            <a:ext cx="4209773" cy="505062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819526" y="1690599"/>
            <a:ext cx="387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dirty="0">
                <a:latin typeface="Tahoma" panose="020B0604020202020204" pitchFamily="34" charset="0"/>
                <a:cs typeface="Tahoma" panose="020B0604030504040204" pitchFamily="34" charset="0"/>
              </a:rPr>
              <a:t>ยกน้ำหนักด้วยกำลัง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98572" y="4050226"/>
            <a:ext cx="4113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dirty="0">
                <a:latin typeface="Tahoma" panose="020B0604020202020204" pitchFamily="34" charset="0"/>
                <a:cs typeface="Tahoma" panose="020B0604030504040204" pitchFamily="34" charset="0"/>
              </a:rPr>
              <a:t>บรรทุกน้ำหนักที่ยกขึ้นมาในแนวนอน</a:t>
            </a:r>
          </a:p>
        </p:txBody>
      </p:sp>
    </p:spTree>
    <p:extLst>
      <p:ext uri="{BB962C8B-B14F-4D97-AF65-F5344CB8AC3E}">
        <p14:creationId xmlns:p14="http://schemas.microsoft.com/office/powerpoint/2010/main" val="1494560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660"/>
          </a:xfrm>
        </p:spPr>
        <p:txBody>
          <a:bodyPr>
            <a:normAutofit/>
          </a:bodyPr>
          <a:lstStyle/>
          <a:p>
            <a:r>
              <a:rPr kumimoji="1" lang="th-TH" sz="4000">
                <a:latin typeface="Tahoma" panose="020B0604020202020204" pitchFamily="34" charset="0"/>
                <a:cs typeface="Tahoma" panose="020B0604030504040204" pitchFamily="34" charset="0"/>
              </a:rPr>
              <a:t>การดำเนินการที่จำเป็นล่วงหน้า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89" y="1442256"/>
            <a:ext cx="5201728" cy="495303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780776" y="4209810"/>
            <a:ext cx="2077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dirty="0">
                <a:latin typeface="Tahoma" panose="020B0604020202020204" pitchFamily="34" charset="0"/>
                <a:cs typeface="Tahoma" panose="020B0604030504040204" pitchFamily="34" charset="0"/>
              </a:rPr>
              <a:t>การดำเนินการที่จำเป็นล่วงหน้า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22763" y="1548565"/>
            <a:ext cx="5210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sz="2000" dirty="0">
                <a:latin typeface="Tahoma" panose="020B0604020202020204" pitchFamily="34" charset="0"/>
                <a:cs typeface="Tahoma" panose="020B0604030504040204" pitchFamily="34" charset="0"/>
              </a:rPr>
              <a:t>การดำเนินการที่จำเป็นล่วงหน้าเพื่อตรวจสอบ</a:t>
            </a:r>
          </a:p>
        </p:txBody>
      </p:sp>
    </p:spTree>
    <p:extLst>
      <p:ext uri="{BB962C8B-B14F-4D97-AF65-F5344CB8AC3E}">
        <p14:creationId xmlns:p14="http://schemas.microsoft.com/office/powerpoint/2010/main" val="18672053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5799" y="261698"/>
            <a:ext cx="10515600" cy="1325563"/>
          </a:xfr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th-TH" sz="4000">
                <a:latin typeface="Tahoma" panose="020B0604020202020204" pitchFamily="34" charset="0"/>
                <a:cs typeface="Tahoma" panose="020B0604030504040204" pitchFamily="34" charset="0"/>
              </a:rPr>
              <a:t>ตรวจสอบข้อมูลสภาพอากาศ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71"/>
          <a:stretch/>
        </p:blipFill>
        <p:spPr bwMode="auto">
          <a:xfrm>
            <a:off x="2863971" y="1492370"/>
            <a:ext cx="6055742" cy="48307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正方形/長方形 7"/>
          <p:cNvSpPr/>
          <p:nvPr/>
        </p:nvSpPr>
        <p:spPr>
          <a:xfrm>
            <a:off x="5589917" y="1777042"/>
            <a:ext cx="3122762" cy="12853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589917" y="3062377"/>
            <a:ext cx="396815" cy="2587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5788325" y="1777042"/>
            <a:ext cx="2734574" cy="1121344"/>
          </a:xfrm>
          <a:prstGeom prst="wedgeRoundRectCallout">
            <a:avLst>
              <a:gd name="adj1" fmla="val -52163"/>
              <a:gd name="adj2" fmla="val 6797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908675" y="1877073"/>
            <a:ext cx="2596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dirty="0">
                <a:latin typeface="Tahoma" panose="020B0604020202020204" pitchFamily="34" charset="0"/>
                <a:cs typeface="Tahoma" panose="020B0604030504040204" pitchFamily="34" charset="0"/>
              </a:rPr>
              <a:t>คาดว่าจะมีลมกรรโชกแรงเมื่อดูจากข้อมูลสภาพอากาศ</a:t>
            </a:r>
          </a:p>
        </p:txBody>
      </p:sp>
    </p:spTree>
    <p:extLst>
      <p:ext uri="{BB962C8B-B14F-4D97-AF65-F5344CB8AC3E}">
        <p14:creationId xmlns:p14="http://schemas.microsoft.com/office/powerpoint/2010/main" val="8859557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th-TH" sz="4000">
                <a:latin typeface="Tahoma" panose="020B0604020202020204" pitchFamily="34" charset="0"/>
                <a:cs typeface="Tahoma" panose="020B0604030504040204" pitchFamily="34" charset="0"/>
              </a:rPr>
              <a:t>หยุดใช้เครนเมื่อฝนตก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5"/>
          <a:stretch/>
        </p:blipFill>
        <p:spPr bwMode="auto">
          <a:xfrm>
            <a:off x="2872596" y="1406105"/>
            <a:ext cx="6038490" cy="49343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779698" y="3519577"/>
            <a:ext cx="2941608" cy="11645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6167888" y="3562665"/>
            <a:ext cx="2553418" cy="905773"/>
          </a:xfrm>
          <a:prstGeom prst="wedgeRoundRectCallout">
            <a:avLst>
              <a:gd name="adj1" fmla="val -29955"/>
              <a:gd name="adj2" fmla="val 7488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1" lang="th-TH" dirty="0">
                <a:latin typeface="Tahoma" panose="020B0604020202020204" pitchFamily="34" charset="0"/>
                <a:cs typeface="Tahoma" panose="020B0604030504040204" pitchFamily="34" charset="0"/>
              </a:rPr>
              <a:t>เมื่อฝนลงเม็ด </a:t>
            </a:r>
            <a:br>
              <a:rPr kumimoji="1" lang="en-US" dirty="0">
                <a:latin typeface="Tahoma" panose="020B0604020202020204" pitchFamily="34" charset="0"/>
                <a:cs typeface="Tahoma" panose="020B0604030504040204" pitchFamily="34" charset="0"/>
              </a:rPr>
            </a:br>
            <a:r>
              <a:rPr kumimoji="1" lang="th-TH" dirty="0">
                <a:latin typeface="Tahoma" panose="020B0604020202020204" pitchFamily="34" charset="0"/>
                <a:cs typeface="Tahoma" panose="020B0604030504040204" pitchFamily="34" charset="0"/>
              </a:rPr>
              <a:t>ให้หยุดใช้งาน</a:t>
            </a:r>
          </a:p>
        </p:txBody>
      </p:sp>
    </p:spTree>
    <p:extLst>
      <p:ext uri="{BB962C8B-B14F-4D97-AF65-F5344CB8AC3E}">
        <p14:creationId xmlns:p14="http://schemas.microsoft.com/office/powerpoint/2010/main" val="11331506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792522" cy="761148"/>
          </a:xfrm>
        </p:spPr>
        <p:txBody>
          <a:bodyPr>
            <a:normAutofit/>
          </a:bodyPr>
          <a:lstStyle/>
          <a:p>
            <a:r>
              <a:rPr lang="th-TH" sz="4000">
                <a:latin typeface="Tahoma" panose="020B0604020202020204" pitchFamily="34" charset="0"/>
                <a:cs typeface="Tahoma" panose="020B0604030504040204" pitchFamily="34" charset="0"/>
              </a:rPr>
              <a:t>อันตรายจากไฟดูด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091" y="1337094"/>
            <a:ext cx="6193766" cy="55209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105509" y="4813540"/>
            <a:ext cx="5805578" cy="197544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72840" y="4829049"/>
            <a:ext cx="11119160" cy="1816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th-TH" sz="1050" dirty="0">
                <a:latin typeface="Tahoma" panose="020B0604020202020204" pitchFamily="34" charset="0"/>
                <a:cs typeface="Tahoma" panose="020B0604030504040204" pitchFamily="34" charset="0"/>
              </a:rPr>
              <a:t>AC-1: รับรู้ได้แต่มักไม่มีปฏิกิริยา “ตื่นตกใจ”</a:t>
            </a:r>
          </a:p>
          <a:p>
            <a:pPr>
              <a:lnSpc>
                <a:spcPct val="120000"/>
              </a:lnSpc>
            </a:pPr>
            <a:r>
              <a:rPr kumimoji="1" lang="th-TH" sz="1050" dirty="0">
                <a:latin typeface="Tahoma" panose="020B0604020202020204" pitchFamily="34" charset="0"/>
                <a:cs typeface="Tahoma" panose="020B0604030504040204" pitchFamily="34" charset="0"/>
              </a:rPr>
              <a:t>AC-2: การรับรู้และการหดตัวของกล้ามเนื้อที่อยู่นอกการควบคุมของอำนาจจิตใจ แต่มักไม่มีผลทางสรีรวิทยาจากไฟฟ้าที่เป็นอันตราย</a:t>
            </a:r>
          </a:p>
          <a:p>
            <a:pPr marL="361950" indent="-361950">
              <a:lnSpc>
                <a:spcPct val="120000"/>
              </a:lnSpc>
            </a:pPr>
            <a:r>
              <a:rPr lang="th-TH" sz="1050" dirty="0">
                <a:latin typeface="Tahoma" panose="020B0604020202020204" pitchFamily="34" charset="0"/>
                <a:cs typeface="Tahoma" panose="020B0604030504040204" pitchFamily="34" charset="0"/>
              </a:rPr>
              <a:t>AC-3: การหดตัวอย่างรุนแรงของกล้ามเนื้อที่อยู่นอกการควบคุมของอำนาจจิตใจ หายใจลำบาก ความผิดปกติชนิดกลับคืนเป็นปกติได้ของการทำงานของหัวใจ </a:t>
            </a:r>
            <a:br>
              <a:rPr lang="en-US" sz="1050" dirty="0">
                <a:latin typeface="Tahoma" panose="020B0604020202020204" pitchFamily="34" charset="0"/>
                <a:cs typeface="Tahoma" panose="020B0604030504040204" pitchFamily="34" charset="0"/>
              </a:rPr>
            </a:br>
            <a:r>
              <a:rPr lang="th-TH" sz="1050" dirty="0">
                <a:latin typeface="Tahoma" panose="020B0604020202020204" pitchFamily="34" charset="0"/>
                <a:cs typeface="Tahoma" panose="020B0604030504040204" pitchFamily="34" charset="0"/>
              </a:rPr>
              <a:t>ไม่คาดว่าจะเกิดความเสียหายต่ออวัยวะต่างๆ</a:t>
            </a:r>
          </a:p>
          <a:p>
            <a:pPr indent="-360000">
              <a:lnSpc>
                <a:spcPct val="120000"/>
              </a:lnSpc>
            </a:pPr>
            <a:r>
              <a:rPr lang="th-TH" sz="1050" dirty="0">
                <a:latin typeface="Tahoma" panose="020B0604020202020204" pitchFamily="34" charset="0"/>
                <a:cs typeface="Tahoma" panose="020B0604030504040204" pitchFamily="34" charset="0"/>
              </a:rPr>
              <a:t>AC-4: อาจเกิดผลกระทบในระดับพยาธิสรีรวิทยา เช่น ภาวะหัวใจหยุดเต้นเฉียบพลัน ภาวะหยุดหายใจ รอยไหม้หรือเซลล์ถูกทำลายในลักษณะอื่นๆ</a:t>
            </a:r>
          </a:p>
          <a:p>
            <a:pPr marL="360000">
              <a:lnSpc>
                <a:spcPct val="120000"/>
              </a:lnSpc>
            </a:pPr>
            <a:r>
              <a:rPr lang="th-TH" sz="1050" dirty="0">
                <a:latin typeface="Tahoma" panose="020B0604020202020204" pitchFamily="34" charset="0"/>
                <a:cs typeface="Tahoma" panose="020B0604030504040204" pitchFamily="34" charset="0"/>
              </a:rPr>
              <a:t>ภาวะหัวใจเต้นผิดจังหวะชนิดร้ายแรงเพิ่มขึ้นตามขนาดของกระแสไฟฟ้าและเวลา</a:t>
            </a:r>
          </a:p>
          <a:p>
            <a:pPr>
              <a:lnSpc>
                <a:spcPct val="120000"/>
              </a:lnSpc>
            </a:pPr>
            <a:r>
              <a:rPr lang="th-TH" sz="1050" dirty="0">
                <a:latin typeface="Tahoma" panose="020B0604020202020204" pitchFamily="34" charset="0"/>
                <a:cs typeface="Tahoma" panose="020B0604030504040204" pitchFamily="34" charset="0"/>
              </a:rPr>
              <a:t>AC-4.1: แนวโน้มที่จะเกิดภาวะหัวใจเต้นผิดจังหวะชนิดร้ายแรงไม่เกิน 5 %</a:t>
            </a:r>
          </a:p>
          <a:p>
            <a:pPr>
              <a:lnSpc>
                <a:spcPct val="120000"/>
              </a:lnSpc>
            </a:pPr>
            <a:r>
              <a:rPr kumimoji="1" lang="th-TH" sz="1050" dirty="0">
                <a:latin typeface="Tahoma" panose="020B0604020202020204" pitchFamily="34" charset="0"/>
                <a:cs typeface="Tahoma" panose="020B0604030504040204" pitchFamily="34" charset="0"/>
              </a:rPr>
              <a:t>AC-4.2: </a:t>
            </a:r>
            <a:r>
              <a:rPr lang="th-TH" sz="1050" dirty="0">
                <a:latin typeface="Tahoma" panose="020B0604020202020204" pitchFamily="34" charset="0"/>
                <a:cs typeface="Tahoma" panose="020B0604030504040204" pitchFamily="34" charset="0"/>
              </a:rPr>
              <a:t>แนวโน้มที่จะเกิดภาวะหัวใจเต้นผิดจังหวะชนิดร้ายแรงไม่เกิน 50 %</a:t>
            </a:r>
          </a:p>
          <a:p>
            <a:pPr>
              <a:lnSpc>
                <a:spcPct val="120000"/>
              </a:lnSpc>
            </a:pPr>
            <a:r>
              <a:rPr lang="th-TH" sz="1050" dirty="0">
                <a:latin typeface="Tahoma" panose="020B0604020202020204" pitchFamily="34" charset="0"/>
                <a:cs typeface="Tahoma" panose="020B0604030504040204" pitchFamily="34" charset="0"/>
              </a:rPr>
              <a:t>AC-4.3: แนวโน้มที่จะเกิดภาวะหัวใจเต้นผิดจังหวะชนิดร้ายแรงเกิน 50 %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9492" y="4825508"/>
            <a:ext cx="788124" cy="25391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th-TH" sz="1050">
                <a:latin typeface="Tahoma" panose="020B0604020202020204" pitchFamily="34" charset="0"/>
                <a:cs typeface="Tahoma" panose="020B0604030504040204" pitchFamily="34" charset="0"/>
              </a:rPr>
              <a:t>หมายเหตุ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797300" y="4632279"/>
            <a:ext cx="2665187" cy="246221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pPr algn="r"/>
            <a:r>
              <a:rPr lang="th-TH" sz="1000" b="1" dirty="0">
                <a:latin typeface="Tahoma" panose="020B0604020202020204" pitchFamily="34" charset="0"/>
                <a:cs typeface="Tahoma" panose="020B0604030504040204" pitchFamily="34" charset="0"/>
              </a:rPr>
              <a:t>กระแสไฟฟ้าที่ไหลเข้าสู่ร่างกาย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87915" y="2781300"/>
            <a:ext cx="338554" cy="1758043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r"/>
            <a:r>
              <a:rPr lang="th-TH" sz="1000" b="1" dirty="0">
                <a:cs typeface="Tahoma" panose="020B0604030504040204" pitchFamily="34" charset="0"/>
              </a:rPr>
              <a:t>ระยะเวลาที่กระแสไฟฟ้าไหล</a:t>
            </a:r>
          </a:p>
        </p:txBody>
      </p:sp>
    </p:spTree>
    <p:extLst>
      <p:ext uri="{BB962C8B-B14F-4D97-AF65-F5344CB8AC3E}">
        <p14:creationId xmlns:p14="http://schemas.microsoft.com/office/powerpoint/2010/main" val="23018765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472" y="1466491"/>
            <a:ext cx="6944264" cy="52448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9502" y="365125"/>
            <a:ext cx="11173522" cy="1325563"/>
          </a:xfrm>
        </p:spPr>
        <p:txBody>
          <a:bodyPr>
            <a:normAutofit/>
          </a:bodyPr>
          <a:lstStyle/>
          <a:p>
            <a:r>
              <a:rPr kumimoji="1" lang="th-TH" sz="4000" dirty="0">
                <a:latin typeface="Tahoma" panose="020B0604020202020204" pitchFamily="34" charset="0"/>
                <a:cs typeface="Tahoma" panose="020B0604030504040204" pitchFamily="34" charset="0"/>
              </a:rPr>
              <a:t>ความสัมพันธ์ระหว่างขนาดและแขนของแรง</a:t>
            </a:r>
          </a:p>
        </p:txBody>
      </p:sp>
    </p:spTree>
    <p:extLst>
      <p:ext uri="{BB962C8B-B14F-4D97-AF65-F5344CB8AC3E}">
        <p14:creationId xmlns:p14="http://schemas.microsoft.com/office/powerpoint/2010/main" val="29904127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2299"/>
          </a:xfrm>
        </p:spPr>
        <p:txBody>
          <a:bodyPr>
            <a:normAutofit/>
          </a:bodyPr>
          <a:lstStyle/>
          <a:p>
            <a:r>
              <a:rPr kumimoji="1" lang="th-TH" sz="4000">
                <a:latin typeface="Tahoma" panose="020B0604020202020204" pitchFamily="34" charset="0"/>
                <a:cs typeface="Tahoma" panose="020B0604030504040204" pitchFamily="34" charset="0"/>
              </a:rPr>
              <a:t>โมเมนต์ของแรงเฉลี่ย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68" y="1457864"/>
            <a:ext cx="7073660" cy="50723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093208" y="5239512"/>
            <a:ext cx="621792" cy="3749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157216" y="5239512"/>
            <a:ext cx="177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dirty="0">
                <a:latin typeface="Tahoma" panose="020B0604020202020204" pitchFamily="34" charset="0"/>
                <a:cs typeface="Tahoma" panose="020B0604030504040204" pitchFamily="34" charset="0"/>
              </a:rPr>
              <a:t>จุดรับน้ำหนัก</a:t>
            </a:r>
          </a:p>
        </p:txBody>
      </p:sp>
    </p:spTree>
    <p:extLst>
      <p:ext uri="{BB962C8B-B14F-4D97-AF65-F5344CB8AC3E}">
        <p14:creationId xmlns:p14="http://schemas.microsoft.com/office/powerpoint/2010/main" val="16229065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th-TH">
                <a:latin typeface="Tahoma" panose="020B0604020202020204" pitchFamily="34" charset="0"/>
                <a:cs typeface="Tahoma" panose="020B0604030504040204" pitchFamily="34" charset="0"/>
              </a:rPr>
              <a:t>ความเฉื่อย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929" y="1690688"/>
            <a:ext cx="7955139" cy="383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162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th-TH" sz="4000">
                <a:latin typeface="Tahoma" panose="020B0604020202020204" pitchFamily="34" charset="0"/>
                <a:cs typeface="Tahoma" panose="020B0604030504040204" pitchFamily="34" charset="0"/>
              </a:rPr>
              <a:t>แรงสู่ศูนย์กลางและแรงเหวี่ยงหนีศูนย์กลาง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40" y="2016079"/>
            <a:ext cx="10150720" cy="397798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110706" y="2415470"/>
            <a:ext cx="2515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1600" dirty="0">
                <a:latin typeface="Tahoma" panose="020B0604020202020204" pitchFamily="34" charset="0"/>
                <a:cs typeface="Tahoma" panose="020B0604030504040204" pitchFamily="34" charset="0"/>
              </a:rPr>
              <a:t>แรงเหวี่ยงหนีศูนย์กลาง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09490" y="3971618"/>
            <a:ext cx="1946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sz="1600" dirty="0">
                <a:latin typeface="Tahoma" panose="020B0604020202020204" pitchFamily="34" charset="0"/>
                <a:cs typeface="Tahoma" panose="020B0604030504040204" pitchFamily="34" charset="0"/>
              </a:rPr>
              <a:t>ทิศทางของเส้นสัมผัสวงกลม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96785" y="2812497"/>
            <a:ext cx="2093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1600" dirty="0">
                <a:latin typeface="Tahoma" panose="020B0604020202020204" pitchFamily="34" charset="0"/>
                <a:cs typeface="Tahoma" panose="020B0604030504040204" pitchFamily="34" charset="0"/>
              </a:rPr>
              <a:t>แรงสู่ศูนย์กลาง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00348" y="3705933"/>
            <a:ext cx="1257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1600" dirty="0">
                <a:latin typeface="Tahoma" panose="020B0604020202020204" pitchFamily="34" charset="0"/>
                <a:cs typeface="Tahoma" panose="020B0604030504040204" pitchFamily="34" charset="0"/>
              </a:rPr>
              <a:t>ศูนย์กลาง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719185" y="2542808"/>
            <a:ext cx="2417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1600" dirty="0">
                <a:latin typeface="Tahoma" panose="020B0604020202020204" pitchFamily="34" charset="0"/>
                <a:cs typeface="Tahoma" panose="020B0604030504040204" pitchFamily="34" charset="0"/>
              </a:rPr>
              <a:t>แรงเหวี่ยงหนีศูนย์กลาง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608132" y="3044057"/>
            <a:ext cx="2152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1600" dirty="0">
                <a:latin typeface="Tahoma" panose="020B0604020202020204" pitchFamily="34" charset="0"/>
                <a:cs typeface="Tahoma" panose="020B0604030504040204" pitchFamily="34" charset="0"/>
              </a:rPr>
              <a:t>แรงสู่ศูนย์กลาง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945758" y="4466736"/>
            <a:ext cx="274434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th-TH" sz="1600" dirty="0">
                <a:latin typeface="Tahoma" panose="020B0604020202020204" pitchFamily="34" charset="0"/>
                <a:cs typeface="Tahoma" panose="020B0604030504040204" pitchFamily="34" charset="0"/>
              </a:rPr>
              <a:t>ทิศทางของเส้นสัมผัสวงกลม</a:t>
            </a:r>
          </a:p>
        </p:txBody>
      </p:sp>
    </p:spTree>
    <p:extLst>
      <p:ext uri="{BB962C8B-B14F-4D97-AF65-F5344CB8AC3E}">
        <p14:creationId xmlns:p14="http://schemas.microsoft.com/office/powerpoint/2010/main" val="20366169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7"/>
          <a:stretch/>
        </p:blipFill>
        <p:spPr bwMode="auto">
          <a:xfrm>
            <a:off x="3295291" y="1475117"/>
            <a:ext cx="5091959" cy="46472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4898" y="314325"/>
            <a:ext cx="11385395" cy="132556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kumimoji="1" lang="th-TH" sz="3500" dirty="0">
                <a:latin typeface="Tahoma" panose="020B0604020202020204" pitchFamily="34" charset="0"/>
                <a:cs typeface="Tahoma" panose="020B0604030504040204" pitchFamily="34" charset="0"/>
              </a:rPr>
              <a:t>การเหวี่ยงออกด้านนอกของน้ำหนักบรรทุกที่ยกขึ้นแล้วและรัศมีการทำงานที่เปลี่ยนไปเนื่องจากแรงเหวี่ยงหนีศูนย์กลาง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5417389" y="5313872"/>
            <a:ext cx="1431985" cy="2674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417389" y="5718105"/>
            <a:ext cx="1431985" cy="2674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77515" y="5318466"/>
            <a:ext cx="3287927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th-TH" sz="1300" dirty="0">
                <a:latin typeface="Tahoma" panose="020B0604020202020204" pitchFamily="34" charset="0"/>
                <a:cs typeface="Tahoma" panose="020B0604030504040204" pitchFamily="34" charset="0"/>
              </a:rPr>
              <a:t>รัศมีการทำงานก่อนการแกว่ง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17266" y="5726720"/>
            <a:ext cx="28084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sz="1300">
                <a:latin typeface="Tahoma" panose="020B0604020202020204" pitchFamily="34" charset="0"/>
                <a:cs typeface="Tahoma" panose="020B0604030504040204" pitchFamily="34" charset="0"/>
              </a:rPr>
              <a:t>รัศมีการทำงานในระหว่างการแกว่ง</a:t>
            </a:r>
          </a:p>
        </p:txBody>
      </p:sp>
    </p:spTree>
    <p:extLst>
      <p:ext uri="{BB962C8B-B14F-4D97-AF65-F5344CB8AC3E}">
        <p14:creationId xmlns:p14="http://schemas.microsoft.com/office/powerpoint/2010/main" val="1647916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3812"/>
          </a:xfrm>
        </p:spPr>
        <p:txBody>
          <a:bodyPr>
            <a:normAutofit/>
          </a:bodyPr>
          <a:lstStyle/>
          <a:p>
            <a:r>
              <a:rPr kumimoji="1" lang="th-TH" dirty="0">
                <a:latin typeface="Tahoma" panose="020B0604020202020204" pitchFamily="34" charset="0"/>
                <a:cs typeface="Tahoma" panose="020B0604030504040204" pitchFamily="34" charset="0"/>
              </a:rPr>
              <a:t>รอกเดี่ยวชนิดเคลื่อนที่ได้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17"/>
          <a:stretch/>
        </p:blipFill>
        <p:spPr bwMode="auto">
          <a:xfrm>
            <a:off x="3476444" y="1345721"/>
            <a:ext cx="5538160" cy="51585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0876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0719"/>
          </a:xfrm>
        </p:spPr>
        <p:txBody>
          <a:bodyPr/>
          <a:lstStyle/>
          <a:p>
            <a:r>
              <a:rPr kumimoji="1" lang="th-TH">
                <a:latin typeface="Tahoma" panose="020B0604020202020204" pitchFamily="34" charset="0"/>
                <a:cs typeface="Tahoma" panose="020B0604030504040204" pitchFamily="34" charset="0"/>
              </a:rPr>
              <a:t>น้ำหนักการยก, พิกัดโหลด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585" y="1690688"/>
            <a:ext cx="5541234" cy="472736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419350" y="2846455"/>
            <a:ext cx="1712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th-TH" sz="2000" dirty="0">
                <a:latin typeface="Tahoma" panose="020B0604020202020204" pitchFamily="34" charset="0"/>
                <a:cs typeface="Tahoma" panose="020B0604030504040204" pitchFamily="34" charset="0"/>
              </a:rPr>
              <a:t>อุปกรณ์เสริมชักรอก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653056" y="3526124"/>
            <a:ext cx="2435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2000" dirty="0">
                <a:latin typeface="Tahoma" panose="020B0604020202020204" pitchFamily="34" charset="0"/>
                <a:cs typeface="Tahoma" panose="020B0604030504040204" pitchFamily="34" charset="0"/>
              </a:rPr>
              <a:t>น้ำหนักการยก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450990" y="5388635"/>
            <a:ext cx="158151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th-TH" sz="2000" dirty="0">
                <a:latin typeface="Tahoma" panose="020B0604020202020204" pitchFamily="34" charset="0"/>
                <a:cs typeface="Tahoma" panose="020B0604030504040204" pitchFamily="34" charset="0"/>
              </a:rPr>
              <a:t>พิกัดโหลด</a:t>
            </a:r>
          </a:p>
        </p:txBody>
      </p:sp>
    </p:spTree>
    <p:extLst>
      <p:ext uri="{BB962C8B-B14F-4D97-AF65-F5344CB8AC3E}">
        <p14:creationId xmlns:p14="http://schemas.microsoft.com/office/powerpoint/2010/main" val="29091295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th-TH" sz="4000" dirty="0">
                <a:latin typeface="Tahoma" panose="020B0604020202020204" pitchFamily="34" charset="0"/>
                <a:cs typeface="Tahoma" panose="020B0604030504040204" pitchFamily="34" charset="0"/>
              </a:rPr>
              <a:t>แรงดึงของลวดสลิง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287" y="1582947"/>
            <a:ext cx="7677509" cy="52017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002657" y="3916392"/>
            <a:ext cx="241539" cy="8712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22271" y="4045303"/>
            <a:ext cx="1349508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th-TH" sz="1400" dirty="0">
                <a:latin typeface="Tahoma" panose="020B0604020202020204" pitchFamily="34" charset="0"/>
                <a:cs typeface="Tahoma" panose="020B0604030504040204" pitchFamily="34" charset="0"/>
              </a:rPr>
              <a:t>มุมของสลิง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5375920" y="4293097"/>
            <a:ext cx="1889185" cy="2789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75920" y="4278660"/>
            <a:ext cx="1812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th-TH" sz="1400" dirty="0">
                <a:latin typeface="Tahoma" panose="020B0604020202020204" pitchFamily="34" charset="0"/>
                <a:cs typeface="Tahoma" panose="020B0604030504040204" pitchFamily="34" charset="0"/>
              </a:rPr>
              <a:t>ลวดสลิง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5486400" y="1690688"/>
            <a:ext cx="4330460" cy="18547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86400" y="1582947"/>
            <a:ext cx="6099717" cy="2051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th-TH" dirty="0">
                <a:latin typeface="Tahoma" panose="020B0604020202020204" pitchFamily="34" charset="0"/>
                <a:cs typeface="Tahoma" panose="020B0604030504040204" pitchFamily="34" charset="0"/>
              </a:rPr>
              <a:t>m: น้ำหนักของน้ำหนักบรรทุก</a:t>
            </a:r>
            <a:r>
              <a:rPr lang="th-TH" dirty="0">
                <a:latin typeface="Tahoma" panose="020B0604020202020204" pitchFamily="34" charset="0"/>
                <a:cs typeface="Tahoma" panose="020B0604030504040204" pitchFamily="34" charset="0"/>
              </a:rPr>
              <a:t> </a:t>
            </a:r>
            <a:r>
              <a:rPr kumimoji="1" lang="th-TH" dirty="0">
                <a:latin typeface="Tahoma" panose="020B0604020202020204" pitchFamily="34" charset="0"/>
                <a:cs typeface="Tahoma" panose="020B0604030504040204" pitchFamily="34" charset="0"/>
              </a:rPr>
              <a:t>(t)</a:t>
            </a:r>
          </a:p>
          <a:p>
            <a:pPr>
              <a:lnSpc>
                <a:spcPct val="120000"/>
              </a:lnSpc>
            </a:pPr>
            <a:r>
              <a:rPr lang="th-TH" dirty="0">
                <a:latin typeface="Tahoma" panose="020B0604020202020204" pitchFamily="34" charset="0"/>
                <a:cs typeface="Tahoma" panose="020B0604030504040204" pitchFamily="34" charset="0"/>
              </a:rPr>
              <a:t>Fw: 9.8 × m (kN)</a:t>
            </a:r>
          </a:p>
          <a:p>
            <a:pPr>
              <a:lnSpc>
                <a:spcPct val="120000"/>
              </a:lnSpc>
            </a:pPr>
            <a:r>
              <a:rPr kumimoji="1" lang="th-TH" dirty="0">
                <a:latin typeface="Tahoma" panose="020B0604020202020204" pitchFamily="34" charset="0"/>
                <a:cs typeface="Tahoma" panose="020B0604030504040204" pitchFamily="34" charset="0"/>
              </a:rPr>
              <a:t>F</a:t>
            </a:r>
            <a:r>
              <a:rPr kumimoji="1" lang="th-TH" baseline="-25000" dirty="0">
                <a:latin typeface="Tahoma" panose="020B0604020202020204" pitchFamily="34" charset="0"/>
                <a:cs typeface="Tahoma" panose="020B0604030504040204" pitchFamily="34" charset="0"/>
              </a:rPr>
              <a:t>1</a:t>
            </a:r>
            <a:r>
              <a:rPr kumimoji="1" lang="th-TH" dirty="0">
                <a:latin typeface="Tahoma" panose="020B0604020202020204" pitchFamily="34" charset="0"/>
                <a:cs typeface="Tahoma" panose="020B0604030504040204" pitchFamily="34" charset="0"/>
              </a:rPr>
              <a:t>, F</a:t>
            </a:r>
            <a:r>
              <a:rPr kumimoji="1" lang="th-TH" baseline="-25000" dirty="0">
                <a:latin typeface="Tahoma" panose="020B0604020202020204" pitchFamily="34" charset="0"/>
                <a:cs typeface="Tahoma" panose="020B0604030504040204" pitchFamily="34" charset="0"/>
              </a:rPr>
              <a:t>2</a:t>
            </a:r>
            <a:r>
              <a:rPr kumimoji="1" lang="th-TH" dirty="0">
                <a:latin typeface="Tahoma" panose="020B0604020202020204" pitchFamily="34" charset="0"/>
                <a:cs typeface="Tahoma" panose="020B0604030504040204" pitchFamily="34" charset="0"/>
              </a:rPr>
              <a:t>: แรงดึงของลวดสลิง (kN) </a:t>
            </a:r>
          </a:p>
          <a:p>
            <a:pPr>
              <a:lnSpc>
                <a:spcPct val="120000"/>
              </a:lnSpc>
            </a:pPr>
            <a:r>
              <a:rPr lang="th-TH" dirty="0">
                <a:latin typeface="Tahoma" panose="020B0604020202020204" pitchFamily="34" charset="0"/>
                <a:cs typeface="Tahoma" panose="020B0604030504040204" pitchFamily="34" charset="0"/>
              </a:rPr>
              <a:t>F: แรงลัพธ์ (kN) </a:t>
            </a:r>
          </a:p>
          <a:p>
            <a:pPr marL="288000">
              <a:lnSpc>
                <a:spcPct val="120000"/>
              </a:lnSpc>
            </a:pPr>
            <a:r>
              <a:rPr kumimoji="1" lang="th-TH" dirty="0">
                <a:latin typeface="Tahoma" panose="020B0604020202020204" pitchFamily="34" charset="0"/>
                <a:cs typeface="Tahoma" panose="020B0604030504040204" pitchFamily="34" charset="0"/>
              </a:rPr>
              <a:t>F = Fw</a:t>
            </a:r>
          </a:p>
          <a:p>
            <a:pPr>
              <a:lnSpc>
                <a:spcPct val="120000"/>
              </a:lnSpc>
            </a:pPr>
            <a:r>
              <a:rPr lang="th-TH" dirty="0">
                <a:latin typeface="Tahoma" panose="020B0604020202020204" pitchFamily="34" charset="0"/>
                <a:cs typeface="Tahoma" panose="020B0604030504040204" pitchFamily="34" charset="0"/>
              </a:rPr>
              <a:t>P: แรงที่ดึงลวดสลิงเข้าหาตัว (kN) </a:t>
            </a:r>
          </a:p>
        </p:txBody>
      </p:sp>
    </p:spTree>
    <p:extLst>
      <p:ext uri="{BB962C8B-B14F-4D97-AF65-F5344CB8AC3E}">
        <p14:creationId xmlns:p14="http://schemas.microsoft.com/office/powerpoint/2010/main" val="3198377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7695"/>
          </a:xfrm>
        </p:spPr>
        <p:txBody>
          <a:bodyPr>
            <a:normAutofit/>
          </a:bodyPr>
          <a:lstStyle/>
          <a:p>
            <a:r>
              <a:rPr kumimoji="1" lang="th-TH" sz="4000">
                <a:latin typeface="Tahoma" panose="020B0604030504040204" pitchFamily="34" charset="0"/>
                <a:cs typeface="Tahoma" panose="020B0604030504040204" pitchFamily="34" charset="0"/>
              </a:rPr>
              <a:t>พิกัดโหลด</a:t>
            </a: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6344519" y="2022572"/>
            <a:ext cx="2186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294822" y="2134325"/>
            <a:ext cx="3649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dirty="0">
                <a:latin typeface="Tahoma" panose="020B0604030504040204" pitchFamily="34" charset="0"/>
                <a:cs typeface="Tahoma" panose="020B0604030504040204" pitchFamily="34" charset="0"/>
              </a:rPr>
              <a:t>น้ำหนักของอุปกรณ์เสริมชักรอก</a:t>
            </a:r>
          </a:p>
        </p:txBody>
      </p:sp>
      <p:grpSp>
        <p:nvGrpSpPr>
          <p:cNvPr id="78" name="グループ化 77"/>
          <p:cNvGrpSpPr/>
          <p:nvPr/>
        </p:nvGrpSpPr>
        <p:grpSpPr>
          <a:xfrm>
            <a:off x="2892287" y="1706564"/>
            <a:ext cx="6092445" cy="3368154"/>
            <a:chOff x="0" y="0"/>
            <a:chExt cx="3170190" cy="1662289"/>
          </a:xfrm>
        </p:grpSpPr>
        <p:cxnSp>
          <p:nvCxnSpPr>
            <p:cNvPr id="79" name="直線コネクタ 78"/>
            <p:cNvCxnSpPr/>
            <p:nvPr/>
          </p:nvCxnSpPr>
          <p:spPr>
            <a:xfrm>
              <a:off x="2310895" y="937908"/>
              <a:ext cx="0" cy="301465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80" name="グループ化 79"/>
            <p:cNvGrpSpPr/>
            <p:nvPr/>
          </p:nvGrpSpPr>
          <p:grpSpPr>
            <a:xfrm>
              <a:off x="0" y="0"/>
              <a:ext cx="3170190" cy="1662289"/>
              <a:chOff x="0" y="0"/>
              <a:chExt cx="3158163" cy="1673514"/>
            </a:xfrm>
          </p:grpSpPr>
          <p:cxnSp>
            <p:nvCxnSpPr>
              <p:cNvPr id="81" name="直線コネクタ 80"/>
              <p:cNvCxnSpPr/>
              <p:nvPr/>
            </p:nvCxnSpPr>
            <p:spPr>
              <a:xfrm>
                <a:off x="0" y="0"/>
                <a:ext cx="0" cy="167351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直線コネクタ 81"/>
              <p:cNvCxnSpPr/>
              <p:nvPr/>
            </p:nvCxnSpPr>
            <p:spPr>
              <a:xfrm>
                <a:off x="8356" y="1671927"/>
                <a:ext cx="3149807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直線コネクタ 82"/>
              <p:cNvCxnSpPr/>
              <p:nvPr/>
            </p:nvCxnSpPr>
            <p:spPr>
              <a:xfrm>
                <a:off x="0" y="275648"/>
                <a:ext cx="839450" cy="7216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84" name="直線コネクタ 83"/>
              <p:cNvCxnSpPr/>
              <p:nvPr/>
            </p:nvCxnSpPr>
            <p:spPr>
              <a:xfrm>
                <a:off x="853882" y="282864"/>
                <a:ext cx="1433561" cy="63500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85" name="直線コネクタ 84"/>
              <p:cNvCxnSpPr/>
              <p:nvPr/>
            </p:nvCxnSpPr>
            <p:spPr>
              <a:xfrm>
                <a:off x="2300765" y="1262008"/>
                <a:ext cx="0" cy="40381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直線コネクタ 85"/>
              <p:cNvCxnSpPr/>
              <p:nvPr/>
            </p:nvCxnSpPr>
            <p:spPr>
              <a:xfrm>
                <a:off x="9621" y="624415"/>
                <a:ext cx="839450" cy="7216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線コネクタ 86"/>
              <p:cNvCxnSpPr/>
              <p:nvPr/>
            </p:nvCxnSpPr>
            <p:spPr>
              <a:xfrm>
                <a:off x="851477" y="634035"/>
                <a:ext cx="1433561" cy="6350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線矢印コネクタ 87"/>
              <p:cNvCxnSpPr/>
              <p:nvPr/>
            </p:nvCxnSpPr>
            <p:spPr>
              <a:xfrm>
                <a:off x="360796" y="273243"/>
                <a:ext cx="0" cy="1399886"/>
              </a:xfrm>
              <a:prstGeom prst="straightConnector1">
                <a:avLst/>
              </a:prstGeom>
              <a:ln>
                <a:prstDash val="dashDot"/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直線矢印コネクタ 88"/>
              <p:cNvCxnSpPr/>
              <p:nvPr/>
            </p:nvCxnSpPr>
            <p:spPr>
              <a:xfrm flipH="1">
                <a:off x="1245947" y="460856"/>
                <a:ext cx="9621" cy="336743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直線矢印コネクタ 89"/>
              <p:cNvCxnSpPr/>
              <p:nvPr/>
            </p:nvCxnSpPr>
            <p:spPr>
              <a:xfrm>
                <a:off x="1241136" y="826462"/>
                <a:ext cx="0" cy="841857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線コネクタ 90"/>
              <p:cNvCxnSpPr/>
              <p:nvPr/>
            </p:nvCxnSpPr>
            <p:spPr>
              <a:xfrm flipV="1">
                <a:off x="1294053" y="350212"/>
                <a:ext cx="457008" cy="30306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92" name="テキスト ボックス 91"/>
          <p:cNvSpPr txBox="1"/>
          <p:nvPr/>
        </p:nvSpPr>
        <p:spPr>
          <a:xfrm>
            <a:off x="4766160" y="423805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dirty="0">
                <a:latin typeface="Tahoma" panose="020B0604030504040204" pitchFamily="34" charset="0"/>
                <a:cs typeface="Tahoma" panose="020B0604030504040204" pitchFamily="34" charset="0"/>
              </a:rPr>
              <a:t>พิกัดโหลด</a:t>
            </a: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2921627" y="352715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dirty="0">
                <a:latin typeface="Tahoma" panose="020B0604030504040204" pitchFamily="34" charset="0"/>
                <a:cs typeface="Tahoma" panose="020B0604030504040204" pitchFamily="34" charset="0"/>
              </a:rPr>
              <a:t>น้ำหนักการยก</a:t>
            </a: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3509408" y="5203500"/>
            <a:ext cx="1879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dirty="0">
                <a:latin typeface="Tahoma" panose="020B0604030504040204" pitchFamily="34" charset="0"/>
                <a:cs typeface="Tahoma" panose="020B0604030504040204" pitchFamily="34" charset="0"/>
              </a:rPr>
              <a:t>รัศมีการทำงาน</a:t>
            </a: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2247654" y="1828230"/>
            <a:ext cx="461665" cy="32327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th-TH" dirty="0">
                <a:latin typeface="Tahoma" panose="020B0604030504040204" pitchFamily="34" charset="0"/>
                <a:cs typeface="Tahoma" panose="020B0604030504040204" pitchFamily="34" charset="0"/>
              </a:rPr>
              <a:t>น้ำหนักบรรทุกสามารถยกได้</a:t>
            </a:r>
          </a:p>
        </p:txBody>
      </p:sp>
    </p:spTree>
    <p:extLst>
      <p:ext uri="{BB962C8B-B14F-4D97-AF65-F5344CB8AC3E}">
        <p14:creationId xmlns:p14="http://schemas.microsoft.com/office/powerpoint/2010/main" val="2079579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860" y="888758"/>
            <a:ext cx="4120280" cy="508048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609482" y="1088813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2000" dirty="0">
                <a:latin typeface="Tahoma" panose="020B0604020202020204" pitchFamily="34" charset="0"/>
                <a:cs typeface="Tahoma" panose="020B0604030504040204" pitchFamily="34" charset="0"/>
              </a:rPr>
              <a:t>หมวกนิรภัย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21866" y="1924543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2000" dirty="0">
                <a:latin typeface="Tahoma" panose="020B0604020202020204" pitchFamily="34" charset="0"/>
                <a:cs typeface="Tahoma" panose="020B0604030504040204" pitchFamily="34" charset="0"/>
              </a:rPr>
              <a:t>ถุงมือทำงาน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957430" y="3713253"/>
            <a:ext cx="2885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2000" dirty="0">
                <a:latin typeface="Tahoma" panose="020B0604020202020204" pitchFamily="34" charset="0"/>
                <a:cs typeface="Tahoma" panose="020B0604030504040204" pitchFamily="34" charset="0"/>
              </a:rPr>
              <a:t>ต้องติดกระดุมตรงชายกางเกงไว้ตลอดเวลา</a:t>
            </a:r>
          </a:p>
        </p:txBody>
      </p:sp>
      <p:sp>
        <p:nvSpPr>
          <p:cNvPr id="9" name="テキスト ボックス 8"/>
          <p:cNvSpPr txBox="1"/>
          <p:nvPr/>
        </p:nvSpPr>
        <p:spPr>
          <a:xfrm rot="10800000" flipV="1">
            <a:off x="6866342" y="4830669"/>
            <a:ext cx="3197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2000" dirty="0">
                <a:latin typeface="Tahoma" panose="020B0604020202020204" pitchFamily="34" charset="0"/>
                <a:cs typeface="Tahoma" panose="020B0604030504040204" pitchFamily="34" charset="0"/>
              </a:rPr>
              <a:t>รัดชายกางเกงให้แน่น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 rot="10800000" flipV="1">
            <a:off x="2787810" y="5122975"/>
            <a:ext cx="2269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th-TH" sz="2000" dirty="0">
                <a:latin typeface="Tahoma" panose="020B0604020202020204" pitchFamily="34" charset="0"/>
                <a:cs typeface="Tahoma" panose="020B0604030504040204" pitchFamily="34" charset="0"/>
              </a:rPr>
              <a:t>รองเท้านิรภัย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 rot="10800000" flipV="1">
            <a:off x="2676299" y="1770655"/>
            <a:ext cx="2382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th-TH" sz="2000" dirty="0">
                <a:latin typeface="Tahoma" panose="020B0604020202020204" pitchFamily="34" charset="0"/>
                <a:cs typeface="Tahoma" panose="020B0604030504040204" pitchFamily="34" charset="0"/>
              </a:rPr>
              <a:t>สวมเสื้อแจ็ค</a:t>
            </a:r>
            <a:br>
              <a:rPr kumimoji="1" lang="en-US" sz="2000" dirty="0">
                <a:latin typeface="Tahoma" panose="020B0604020202020204" pitchFamily="34" charset="0"/>
                <a:cs typeface="Tahoma" panose="020B0604030504040204" pitchFamily="34" charset="0"/>
              </a:rPr>
            </a:br>
            <a:r>
              <a:rPr kumimoji="1" lang="th-TH" sz="2000" dirty="0">
                <a:latin typeface="Tahoma" panose="020B0604020202020204" pitchFamily="34" charset="0"/>
                <a:cs typeface="Tahoma" panose="020B0604030504040204" pitchFamily="34" charset="0"/>
              </a:rPr>
              <a:t>เก็ตแขนยาว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3743"/>
          </a:xfrm>
        </p:spPr>
        <p:txBody>
          <a:bodyPr>
            <a:normAutofit/>
          </a:bodyPr>
          <a:lstStyle/>
          <a:p>
            <a:r>
              <a:rPr kumimoji="1" lang="th-TH" sz="4000">
                <a:latin typeface="Tahoma" panose="020B0604020202020204" pitchFamily="34" charset="0"/>
                <a:cs typeface="Tahoma" panose="020B0604030504040204" pitchFamily="34" charset="0"/>
              </a:rPr>
              <a:t>ชุดทำงาน</a:t>
            </a:r>
          </a:p>
        </p:txBody>
      </p:sp>
    </p:spTree>
    <p:extLst>
      <p:ext uri="{BB962C8B-B14F-4D97-AF65-F5344CB8AC3E}">
        <p14:creationId xmlns:p14="http://schemas.microsoft.com/office/powerpoint/2010/main" val="969941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9568"/>
          </a:xfrm>
        </p:spPr>
        <p:txBody>
          <a:bodyPr>
            <a:normAutofit/>
          </a:bodyPr>
          <a:lstStyle/>
          <a:p>
            <a:r>
              <a:rPr kumimoji="1" lang="th-TH" sz="4000" dirty="0">
                <a:latin typeface="Tahoma" panose="020B0604020202020204" pitchFamily="34" charset="0"/>
                <a:cs typeface="Tahoma" panose="020B0604030504040204" pitchFamily="34" charset="0"/>
              </a:rPr>
              <a:t>ลำดับการทำงานประจำวัน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349" y="1442369"/>
            <a:ext cx="7991498" cy="497830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532243" y="3658542"/>
            <a:ext cx="2489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latin typeface="Tahoma" panose="020B0604020202020204" pitchFamily="34" charset="0"/>
                <a:cs typeface="Tahoma" panose="020B0604030504040204" pitchFamily="34" charset="0"/>
              </a:rPr>
              <a:t>ลำดับการทำงานประจำวันของเครนสั่ง</a:t>
            </a:r>
            <a:br>
              <a:rPr lang="en-US" dirty="0">
                <a:latin typeface="Tahoma" panose="020B0604020202020204" pitchFamily="34" charset="0"/>
                <a:cs typeface="Tahoma" panose="020B0604030504040204" pitchFamily="34" charset="0"/>
              </a:rPr>
            </a:br>
            <a:r>
              <a:rPr lang="th-TH" dirty="0">
                <a:latin typeface="Tahoma" panose="020B0604020202020204" pitchFamily="34" charset="0"/>
                <a:cs typeface="Tahoma" panose="020B0604030504040204" pitchFamily="34" charset="0"/>
              </a:rPr>
              <a:t>การจากพื้น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63039" y="2442630"/>
            <a:ext cx="1905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1600" dirty="0">
                <a:latin typeface="Tahoma" panose="020B0604020202020204" pitchFamily="34" charset="0"/>
                <a:cs typeface="Tahoma" panose="020B0604030504040204" pitchFamily="34" charset="0"/>
              </a:rPr>
              <a:t>การประชุมก่อนเริ่มการทำงาน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95199" y="1228309"/>
            <a:ext cx="1905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1600" dirty="0">
                <a:latin typeface="Tahoma" panose="020B0604020202020204" pitchFamily="34" charset="0"/>
                <a:cs typeface="Tahoma" panose="020B0604030504040204" pitchFamily="34" charset="0"/>
              </a:rPr>
              <a:t>การตรวจสอบก่อนเริ่มการทำงาน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30859" y="2917897"/>
            <a:ext cx="2542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1600" dirty="0">
                <a:latin typeface="Tahoma" panose="020B0604020202020204" pitchFamily="34" charset="0"/>
                <a:cs typeface="Tahoma" panose="020B0604030504040204" pitchFamily="34" charset="0"/>
              </a:rPr>
              <a:t>(การตรวจสอบขณะอยู่กับที่)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03549" y="1481183"/>
            <a:ext cx="1905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ahoma" panose="020B0604020202020204" pitchFamily="34" charset="0"/>
                <a:cs typeface="Tahoma" panose="020B0604030504040204" pitchFamily="34" charset="0"/>
              </a:rPr>
              <a:t>การเปิดเครื่อง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484924" y="1736700"/>
            <a:ext cx="1822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1600" dirty="0">
                <a:latin typeface="Tahoma" panose="020B0604020202020204" pitchFamily="34" charset="0"/>
                <a:cs typeface="Tahoma" panose="020B0604030504040204" pitchFamily="34" charset="0"/>
              </a:rPr>
              <a:t>การตรวจสอบก่อนเริ่มการทำงาน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458905" y="2321475"/>
            <a:ext cx="335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1600" dirty="0">
                <a:latin typeface="Tahoma" panose="020B0604020202020204" pitchFamily="34" charset="0"/>
                <a:cs typeface="Tahoma" panose="020B0604030504040204" pitchFamily="34" charset="0"/>
              </a:rPr>
              <a:t>(ยืนยันการเคลื่อนที่ของเครน)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870793" y="3306789"/>
            <a:ext cx="1720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1600" dirty="0">
                <a:latin typeface="Tahoma" panose="020B0604020202020204" pitchFamily="34" charset="0"/>
                <a:cs typeface="Tahoma" panose="020B0604030504040204" pitchFamily="34" charset="0"/>
              </a:rPr>
              <a:t>การทำงานอย่างปลอดภัย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022212" y="5912271"/>
            <a:ext cx="2054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1600" dirty="0">
                <a:latin typeface="Tahoma" panose="020B0604020202020204" pitchFamily="34" charset="0"/>
                <a:cs typeface="Tahoma" panose="020B0604030504040204" pitchFamily="34" charset="0"/>
              </a:rPr>
              <a:t>การตรวจสอบหลังทำงานเสร็จแล้ว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931462" y="5920027"/>
            <a:ext cx="1905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ahoma" panose="020B0604020202020204" pitchFamily="34" charset="0"/>
                <a:cs typeface="Tahoma" panose="020B0604030504040204" pitchFamily="34" charset="0"/>
              </a:rPr>
              <a:t>การปิดเครื่อง</a:t>
            </a:r>
          </a:p>
        </p:txBody>
      </p:sp>
    </p:spTree>
    <p:extLst>
      <p:ext uri="{BB962C8B-B14F-4D97-AF65-F5344CB8AC3E}">
        <p14:creationId xmlns:p14="http://schemas.microsoft.com/office/powerpoint/2010/main" val="1309229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th-TH" sz="4000">
                <a:latin typeface="Tahoma" panose="020B0604020202020204" pitchFamily="34" charset="0"/>
                <a:cs typeface="Tahoma" panose="020B0604030504040204" pitchFamily="34" charset="0"/>
              </a:rPr>
              <a:t>การตรวจสอบก่อนเริ่มการทำงาน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638" y="1690687"/>
            <a:ext cx="7073660" cy="45979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正方形/長方形 6"/>
          <p:cNvSpPr/>
          <p:nvPr/>
        </p:nvSpPr>
        <p:spPr>
          <a:xfrm>
            <a:off x="5426765" y="1690687"/>
            <a:ext cx="1480931" cy="5853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432031" y="2171079"/>
            <a:ext cx="1480931" cy="5853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141781" y="4562385"/>
            <a:ext cx="1957134" cy="10836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875722" y="3522800"/>
            <a:ext cx="1480931" cy="5853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558825" y="5166069"/>
            <a:ext cx="1480931" cy="9266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160002" y="5625548"/>
            <a:ext cx="1747694" cy="6631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676438" y="1772788"/>
            <a:ext cx="1480931" cy="16363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827863" y="4187687"/>
            <a:ext cx="1224387" cy="7026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7052250" y="3771528"/>
            <a:ext cx="799569" cy="4362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500683" y="2919329"/>
            <a:ext cx="1247987" cy="4362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24139" y="2283116"/>
            <a:ext cx="2072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dirty="0">
                <a:latin typeface="Tahoma" panose="020B0604020202020204" pitchFamily="34" charset="0"/>
                <a:cs typeface="Tahoma" panose="020B0604030504040204" pitchFamily="34" charset="0"/>
              </a:rPr>
              <a:t>การตรวจสอบก่อนเริ่มการทำงาน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85428" y="1867472"/>
            <a:ext cx="2486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dirty="0">
                <a:latin typeface="Tahoma" panose="020B0604020202020204" pitchFamily="34" charset="0"/>
                <a:cs typeface="Tahoma" panose="020B0604030504040204" pitchFamily="34" charset="0"/>
              </a:rPr>
              <a:t>สมรรถนะของเบรก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432031" y="2202456"/>
            <a:ext cx="1878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dirty="0">
                <a:latin typeface="Tahoma" panose="020B0604020202020204" pitchFamily="34" charset="0"/>
                <a:cs typeface="Tahoma" panose="020B0604030504040204" pitchFamily="34" charset="0"/>
              </a:rPr>
              <a:t>สภาพของราง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299290" y="2986286"/>
            <a:ext cx="354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dirty="0">
                <a:latin typeface="Tahoma" panose="020B0604020202020204" pitchFamily="34" charset="0"/>
                <a:cs typeface="Tahoma" panose="020B0604030504040204" pitchFamily="34" charset="0"/>
              </a:rPr>
              <a:t>อุปกรณ์ป้องกันลวดสลิงพันเกิน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074118" y="3522405"/>
            <a:ext cx="1311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th-TH">
                <a:latin typeface="Tahoma" panose="020B0604020202020204" pitchFamily="34" charset="0"/>
                <a:cs typeface="Tahoma" panose="020B0604030504040204" pitchFamily="34" charset="0"/>
              </a:rPr>
              <a:t>การทำวงรอบ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839715" y="3802905"/>
            <a:ext cx="134257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th-TH" sz="1600" dirty="0">
                <a:latin typeface="Tahoma" panose="020B0604020202020204" pitchFamily="34" charset="0"/>
                <a:cs typeface="Tahoma" panose="020B0604030504040204" pitchFamily="34" charset="0"/>
              </a:rPr>
              <a:t>การเคลื่อนที่เพื่อทำระยะ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872539" y="4419057"/>
            <a:ext cx="2585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ahoma" panose="020B0604020202020204" pitchFamily="34" charset="0"/>
                <a:cs typeface="Tahoma" panose="020B0604030504040204" pitchFamily="34" charset="0"/>
              </a:rPr>
              <a:t>การยกขึ้นและการลดลง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371278" y="4683725"/>
            <a:ext cx="2730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ahoma" panose="020B0604020202020204" pitchFamily="34" charset="0"/>
                <a:cs typeface="Tahoma" panose="020B0604030504040204" pitchFamily="34" charset="0"/>
              </a:rPr>
              <a:t>การยืนยันเส้นทางการใช้ลวดสลิงชักรอกและโซ่</a:t>
            </a:r>
          </a:p>
          <a:p>
            <a:endParaRPr kumimoji="1" lang="en-US" altLang="en-US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147076" y="5647479"/>
            <a:ext cx="181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dirty="0">
                <a:latin typeface="Tahoma" panose="020B0604020202020204" pitchFamily="34" charset="0"/>
                <a:cs typeface="Tahoma" panose="020B0604030504040204" pitchFamily="34" charset="0"/>
              </a:rPr>
              <a:t>ตัวล็อคนิรภัยสำหรับตะขอ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476402" y="5457988"/>
            <a:ext cx="1747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ahoma" panose="020B0604020202020204" pitchFamily="34" charset="0"/>
                <a:cs typeface="Tahoma" panose="020B0604030504040204" pitchFamily="34" charset="0"/>
              </a:rPr>
              <a:t>การยืนยันของ</a:t>
            </a:r>
            <a:br>
              <a:rPr lang="en-US" dirty="0">
                <a:latin typeface="Tahoma" panose="020B0604020202020204" pitchFamily="34" charset="0"/>
                <a:cs typeface="Tahoma" panose="020B0604030504040204" pitchFamily="34" charset="0"/>
              </a:rPr>
            </a:br>
            <a:r>
              <a:rPr lang="th-TH" dirty="0">
                <a:latin typeface="Tahoma" panose="020B0604020202020204" pitchFamily="34" charset="0"/>
                <a:cs typeface="Tahoma" panose="020B0604030504040204" pitchFamily="34" charset="0"/>
              </a:rPr>
              <a:t>แผงสวิตช์ปุ่ม</a:t>
            </a:r>
          </a:p>
        </p:txBody>
      </p:sp>
    </p:spTree>
    <p:extLst>
      <p:ext uri="{BB962C8B-B14F-4D97-AF65-F5344CB8AC3E}">
        <p14:creationId xmlns:p14="http://schemas.microsoft.com/office/powerpoint/2010/main" val="197597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Tahoma" panose="020F0302020204030204"/>
        <a:ea typeface=""/>
        <a:cs typeface=""/>
      </a:majorFont>
      <a:minorFont>
        <a:latin typeface="Tahoma" panose="020F0502020204030204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vert="eaVert" wrap="square" rtlCol="0">
        <a:spAutoFit/>
      </a:bodyPr>
      <a:lstStyle>
        <a:defPPr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1316</Words>
  <PresentationFormat>ワイド画面</PresentationFormat>
  <Paragraphs>208</Paragraphs>
  <Slides>50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53" baseType="lpstr">
      <vt:lpstr>Arial</vt:lpstr>
      <vt:lpstr>Tahoma</vt:lpstr>
      <vt:lpstr>Office テーマ</vt:lpstr>
      <vt:lpstr>คุณสมบัติของคนควบคุมเครน</vt:lpstr>
      <vt:lpstr>สวิตช์ควบคุมรอกเครนที่แขวนจาก Messenger Wire</vt:lpstr>
      <vt:lpstr>สวิตช์ควบคุมรอกเครนที่แขวนจากตำแหน่งตายตัวบนคาน</vt:lpstr>
      <vt:lpstr>คำจำกัดความของเครน</vt:lpstr>
      <vt:lpstr>น้ำหนักการยก, พิกัดโหลด</vt:lpstr>
      <vt:lpstr>พิกัดโหลด</vt:lpstr>
      <vt:lpstr>ชุดทำงาน</vt:lpstr>
      <vt:lpstr>ลำดับการทำงานประจำวัน</vt:lpstr>
      <vt:lpstr>การตรวจสอบก่อนเริ่มการทำงาน</vt:lpstr>
      <vt:lpstr>ตรวจสอบวิธีการทำงานของเครน</vt:lpstr>
      <vt:lpstr>ลักษณะการพันของกว้าน</vt:lpstr>
      <vt:lpstr>ห้ามบรรทุกน้ำหนักเกิน</vt:lpstr>
      <vt:lpstr>อุปกรณ์ความปลอดภัยต้องมีประสิทธิภาพอยู่เสมอ (1)</vt:lpstr>
      <vt:lpstr>อุปกรณ์ความปลอดภัยต้องมีประสิทธิภาพอยู่เสมอ (2)</vt:lpstr>
      <vt:lpstr>ไม่ชนเข้ากับสต็อปเปอร์</vt:lpstr>
      <vt:lpstr>ข้อห้ามในการทำงาน</vt:lpstr>
      <vt:lpstr>ห้ามใช้เครนเป็นพาหนะเคลื่อนย้ายคนงาน</vt:lpstr>
      <vt:lpstr>ห้ามออกจากพื้นที่ขณะที่ยังยกน้ำหนักบรรทุกค้างไว้</vt:lpstr>
      <vt:lpstr>วัดเมื่อพบสิ่งผิดปกติ</vt:lpstr>
      <vt:lpstr>การดึงที่เชือกนำ</vt:lpstr>
      <vt:lpstr>อันตรายจากการทำงานพร้อมกันสองทาง</vt:lpstr>
      <vt:lpstr>การยืนข้างน้ำหนักบรรทุกที่ยกขึ้น</vt:lpstr>
      <vt:lpstr>ห้ามทำงานในทิศทางตรงกันข้าม</vt:lpstr>
      <vt:lpstr>ห้ามใช้เครนในระหว่างการตรวจสอบ</vt:lpstr>
      <vt:lpstr>การพันลวดแบบย้อนกลับของลวดสลิงที่ใช้ยกน้ำหนักบรรทุก</vt:lpstr>
      <vt:lpstr>คุณสมบัติที่ต้องการสำหรับคนดูแลสลิง</vt:lpstr>
      <vt:lpstr>มุมของสลิง</vt:lpstr>
      <vt:lpstr>รักษาระยะห่างให้มากพอที่จะย้ายไปยังที่ปลอดภัย</vt:lpstr>
      <vt:lpstr>ห้ามดึงที่ด้านข้างของน้ำหนักบรรทุกและยกขึ้นในแนวทะแยง</vt:lpstr>
      <vt:lpstr>ห้ามยกน้ำหนักบรรทุกขึ้นอย่างรวดเร็วในทันที</vt:lpstr>
      <vt:lpstr>ตรวจสอบสภาพของลวดสลิง</vt:lpstr>
      <vt:lpstr>ตรวจสอบจุดที่จะใช้วางน้ำหนักบรรทุก</vt:lpstr>
      <vt:lpstr>ห้ามใช้เครนดึงลวดสลิง</vt:lpstr>
      <vt:lpstr>ห้ามยกตะขอที่กำลังแกว่ง</vt:lpstr>
      <vt:lpstr>วิธีจัดการสวิตช์ควบคุมรอกเครน</vt:lpstr>
      <vt:lpstr>ตำแหน่งของตะขอ</vt:lpstr>
      <vt:lpstr>การทำงานเพื่อไม่ให้น้ำหนักบรรทุกแกว่ง</vt:lpstr>
      <vt:lpstr>การตรวจสอบประจำวัน</vt:lpstr>
      <vt:lpstr>หยุดเมื่อเห็นสิ่งผิดปกติ</vt:lpstr>
      <vt:lpstr>การดำเนินการที่จำเป็นล่วงหน้า</vt:lpstr>
      <vt:lpstr>ตรวจสอบข้อมูลสภาพอากาศ</vt:lpstr>
      <vt:lpstr>หยุดใช้เครนเมื่อฝนตก</vt:lpstr>
      <vt:lpstr>อันตรายจากไฟดูด</vt:lpstr>
      <vt:lpstr>ความสัมพันธ์ระหว่างขนาดและแขนของแรง</vt:lpstr>
      <vt:lpstr>โมเมนต์ของแรงเฉลี่ย</vt:lpstr>
      <vt:lpstr>ความเฉื่อย</vt:lpstr>
      <vt:lpstr>แรงสู่ศูนย์กลางและแรงเหวี่ยงหนีศูนย์กลาง</vt:lpstr>
      <vt:lpstr>การเหวี่ยงออกด้านนอกของน้ำหนักบรรทุกที่ยกขึ้นแล้วและรัศมีการทำงานที่เปลี่ยนไปเนื่องจากแรงเหวี่ยงหนีศูนย์กลาง</vt:lpstr>
      <vt:lpstr>รอกเดี่ยวชนิดเคลื่อนที่ได้</vt:lpstr>
      <vt:lpstr>แรงดึงของลวดสลิง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2020-02-12T05:53:01Z</cp:lastPrinted>
  <dcterms:created xsi:type="dcterms:W3CDTF">2020-02-12T02:45:45Z</dcterms:created>
  <dcterms:modified xsi:type="dcterms:W3CDTF">2021-02-22T09:33:38Z</dcterms:modified>
</cp:coreProperties>
</file>