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ကရိန်း မောင်းသူ အရည်အချင်း သတ်မှတ်ချက်များ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933"/>
              </p:ext>
            </p:extLst>
          </p:nvPr>
        </p:nvGraphicFramePr>
        <p:xfrm>
          <a:off x="1079500" y="1453091"/>
          <a:ext cx="10483473" cy="442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1" i="0" u="none" strike="noStrike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ဝန်ပင့်မတင်ခြင်းနှင့် အသုံးပြုမှု အမျိုးအစား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1" i="0" u="none" strike="noStrike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5 တန်နှင့် အထက်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1" i="0" u="none" strike="noStrike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5 တန်အောက်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ကရိန်း (ကြိုးမဲ့အပါအဝင်)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မြေပြင်ထိန်းချုပ် ကရိန်း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မြေပြင်ထိန်းချုပ် ကရိန်း (ဝန်နှင့်အတူ ရွေ့လျားသည်)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လျှပ်စစ်သုံးဝန်ချီစက်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0" i="0" u="none" strike="noStrike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ထောက်ခံချက်လက်မှတ် အမျိုးအစားများ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ကရိန်း/ဝန်ချီစက် မောင်းနှင်သူ၏ လိုင်စင် (ကန့်သတ်ချက်များမရှိ)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မြေပြင်ထိန်းချုပ် ကရိန်း မောင်းသူ၏ လိုင်စင် (ကန့်သတ်ချက်ရှိသည်)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kumimoji="1" lang="ja-JP" altLang="en-US" sz="1200" baseline="0" dirty="0">
                        <a:solidFill>
                          <a:schemeClr val="tx1"/>
                        </a:solidFill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မြေပြင်ထိန်းချုပ် ကရိန်းအတွက် စွမ်းရည် လက်တွေ့လေ့ကျင့်မှုသင်တန်း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kumimoji="1" lang="ja-JP" altLang="en-US" sz="1200" baseline="0" dirty="0">
                        <a:solidFill>
                          <a:schemeClr val="tx1"/>
                        </a:solidFill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my-MM" sz="1200" b="0" i="0" u="none" strike="noStrike" baseline="0" dirty="0">
                        <a:solidFill>
                          <a:schemeClr val="dk1"/>
                        </a:solidFill>
                        <a:latin typeface="Pyidaungsu" panose="020B0502040204020203" pitchFamily="34" charset="0"/>
                        <a:ea typeface="+mn-ea"/>
                        <a:cs typeface="Pyidaungsu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20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ကရိန်း မောင်းနှင်အသုံးပြုခြင်းများအတွက် အထူး အသိပညာပေးရေး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kumimoji="1" lang="ja-JP" altLang="en-US" sz="1200" baseline="0">
                        <a:solidFill>
                          <a:schemeClr val="tx1"/>
                        </a:solidFill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my-MM" sz="1200" b="0" i="0" u="none" strike="noStrike" baseline="0" dirty="0">
                        <a:solidFill>
                          <a:schemeClr val="dk1"/>
                        </a:solidFill>
                        <a:latin typeface="Pyidaungsu" panose="020B0502040204020203" pitchFamily="34" charset="0"/>
                        <a:ea typeface="+mn-ea"/>
                        <a:cs typeface="Pyidaungsu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kumimoji="1" lang="ja-JP" altLang="en-US" sz="1200" baseline="0" dirty="0">
                        <a:solidFill>
                          <a:schemeClr val="tx1"/>
                        </a:solidFill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2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347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ကရိန်း မောင်းနှင်ပုံကို စစ်ဆေးခြင်း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91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8452" y="2392364"/>
            <a:ext cx="184019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ညွှန်ကြားထားသည့်အတိုင်း ကရိန်းလုပ်ဆောင်မှု ရှိ၊မရှိ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စစ်ဆေးပါ။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ရစ်ဘီး၏ ရစ်ပတ်မှု အခြေအနေ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47960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b- မသင့်လျော်သော အခြေအနေ (ပရမ်းပတာ ရစ်ပတ်ခြင်း)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324337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a- သင့်လျော်သော အခြေအနေ</a:t>
            </a: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907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ဝန်ပို တားမြစ်ချက်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ဘေးကင်းလုံခြုံရေး ကိရိယာ ထိရောက်စွာအလုပ်လုပ်အောင် ထိန်းသိမ်းခြင်း (1)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8" y="2745913"/>
            <a:ext cx="352907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ကြိုးပိုရစ်ပတ်မှု ကာကွယ်ရေး အလိုအလျောက် ဖွင့်ပိတ်ခလုတ် အလုပ်မလုပ်ပါ။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ဘေးကင်းလုံခြုံရေး ကိရိယာ ထိရောက်စွာအလုပ်လုပ်အောင် ထိန်းသိမ်းခြင်း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333023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လုပ်သားအချို့က ချိတ်ကို တိပ်များဖြင့် ပတ်ထားကြသည်။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736554"/>
            <a:ext cx="325328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မယုံနိုင်စရာပဲ။</a:t>
            </a: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ဂျမ်းတုံးကို ဝင်မတိုက်ရ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92529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solidFill>
                  <a:schemeClr val="tx1"/>
                </a:solidFill>
                <a:latin typeface="Pyidaungsu" panose="020B0502040204020203" pitchFamily="34" charset="0"/>
                <a:ea typeface="+mj-ea"/>
                <a:cs typeface="Pyidaungsu" panose="020B0502040204020203" pitchFamily="34" charset="0"/>
              </a:rPr>
              <a:t>တားမြစ်ထားသည့် လုပ်ဆောင်ချက်များ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62261" y="2050081"/>
            <a:ext cx="18586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အောက်ပါဖြစ်ရပ်များတွင် လုပ်ငန်းဆောင်ရွက်မှုကို ရပ်တန့်ပါ။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30722"/>
              </p:ext>
            </p:extLst>
          </p:nvPr>
        </p:nvGraphicFramePr>
        <p:xfrm>
          <a:off x="8299142" y="2094117"/>
          <a:ext cx="3695883" cy="405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9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my-MM" sz="1400" b="0" baseline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အချက်ပြမှုများ မရှင်းလင်းခြင်း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my-MM" sz="1400" baseline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အချက်ပြသူနှစ်ဦး သို့မဟုတ် နှစ်ဦးအထက်မှ အချက်ပြမှုများ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my-MM" sz="1400" b="0" baseline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မကျွမ်းကျင်သော အလုပ်သမားများ၏ ကြိုးသိုင်းခြင်း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kumimoji="1" lang="ja-JP" altLang="en-US" sz="1400" b="0" baseline="0" dirty="0">
                        <a:solidFill>
                          <a:schemeClr val="tx1"/>
                        </a:solidFill>
                        <a:latin typeface="Pyidaungsu" panose="020B0502040204020203" pitchFamily="34" charset="0"/>
                        <a:ea typeface="+mn-ea"/>
                        <a:cs typeface="Pyidaungsu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b="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သတ်မှတ်ထားသော အချက်ပြသူမဟုတ်သော အခြားသူထံမှ အချက်ပြမှု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my-MM" sz="1400" b="0" baseline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0" baseline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အန္တရာယ်ရှိသော ကြိုးသိုင်းခြင်း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my-MM" sz="1400" b="0" baseline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သတ်မှတ် ဝန်နှုန်းထား ကျော်လွန်ခြင်း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my-MM" sz="1400" b="0" baseline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0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အလုပ်သမားများ ဝန်ထဲတွင် ညပ်မိနိုင်သည့်အချိန်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အလုပ်သမားများကို ကရိန်းဖြင့် သယ်ယူပို့ဆောင်ခြင်းကို တားမြစ်ထားသည်။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65451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အလုပ်သမားတစ်ဦးကို သယ်ယူပို့ဆောင်ရန် သို့မဟုတ် အလုပ်သမားကို ပင့်မ တင်ရန်အတွက် ကရိန်းကို မသုံးရ။</a:t>
            </a: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ဝန်ကို ပင့်မတင်ထားပြီး ထွက်သွားခြင်းကို တားမြစ်ထားသည်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144701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ဝန်ကို ပင့်မ တင်ထားပြီး အလုပ်လုပ်သည့်နေရာမှ မထွက်ခွာရ။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90300" cy="62733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ပုံမှန်မဟုတ်သည်ကို တွေ့သည့်အခါ လုပ်ဆောင်ရမည့်အရာများ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ပြုပြင်ထိန်းသိမ်းရေး ကြီးကြပ်ရေးမှူး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0172" y="2384479"/>
            <a:ext cx="144141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300" dirty="0">
                <a:latin typeface="Pyidaungsu" panose="020B0502040204020203" pitchFamily="34" charset="0"/>
                <a:cs typeface="Pyidaungsu" panose="020B0502040204020203" pitchFamily="34" charset="0"/>
              </a:rPr>
              <a:t>အလုပ်မလုပ်ခြင်း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157641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300" dirty="0">
                <a:latin typeface="Pyidaungsu" panose="020B0502040204020203" pitchFamily="34" charset="0"/>
                <a:cs typeface="Pyidaungsu" panose="020B0502040204020203" pitchFamily="34" charset="0"/>
              </a:rPr>
              <a:t>စက်ချွတ်ယွင်းခြင်း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765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အကူဝိုင်ယာကြိုးမှ တွဲလောင်းချထားသော ချိတ်ဆွဲခလုတ်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 ခလုတ်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87404" y="3955161"/>
            <a:ext cx="242469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အကူဝိုင်ယာကြိုး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9254" y="5257472"/>
            <a:ext cx="414674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စက်မောင်းသူသည် စက်ရွေ့လျားနေချိန်တွင် ပင့်မတင်ထားသော ဝန်နှင့်အတူ ရွေ့လျားရမည်ဖြစ်သည်။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အထိန်းကြိုးဖြင့် ဆွဲခြင်း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3014034"/>
            <a:ext cx="144604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>
                <a:latin typeface="Pyidaungsu" panose="020B0502040204020203" pitchFamily="34" charset="0"/>
                <a:cs typeface="Pyidaungsu" panose="020B0502040204020203" pitchFamily="34" charset="0"/>
              </a:rPr>
              <a:t>အထိန်းကြိုးကို မဆွဲပါနဲ့။</a:t>
            </a: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နှစ်မျိုး တစ်ပြိုင်တည်းလုပ်ခြင်း၏ အန္တရာယ်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804160"/>
            <a:ext cx="2520507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06441" y="2806045"/>
            <a:ext cx="235323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ရွေ့လျားမှု လားရာ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2680919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15093"/>
            <a:ext cx="265452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ဘေးတိုက် လားရာ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0935" y="5445760"/>
            <a:ext cx="180676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ဝန်ရွေ့လျားသည့် လားရာ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63700" y="3844242"/>
            <a:ext cx="368921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လုပ်ငန်းဆောင်ရွက်သည့် လမ်းကြောင်း</a:t>
            </a: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ဝန်ပင့်မတင်လျက် အသင့်ပြင်ထားခြင်း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911747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425367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1458" y="5911747"/>
            <a:ext cx="130736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လုပ်ငန်းခွင်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32733" y="5897426"/>
            <a:ext cx="142536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ဘေးကင်းသည့် လျှောက်လမ်း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339795" cy="4124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အချက်ပြမှုကို စောင့်ပါ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9" y="2106507"/>
            <a:ext cx="2654302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5655" y="2140756"/>
            <a:ext cx="254844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ဘေးကင်းသည့် လျှောက်လမ်း (သို့) လုပ်ငန်းခွင် အပေါ်တွင် ဝန်ပင့်မထားသည့် ကရိန်းကို ရပ်မထားပါနှင့်။</a:t>
            </a: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ဆန့်ကျင်ဘက် မောင်းနှင်မှုကို တားမြစ်ခြင်း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ဆန့်ကျင်ဘက် မောင်းနှင်ခြင်း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စစ်ဆေးနေစဉ် စက်နှိုးခြင်းကို တားမြစ်ထားသည်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6" y="5526855"/>
            <a:ext cx="284522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နောက်ပြန်ရစ်ပတ်ခြင်း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ပုံမှန်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ပင့်မတင်ရန်အတွက် ဝိုင်ယာကြိုးကို ပြောင်းပြန်ရစ်ပတ်ခြင်း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2854371" cy="23329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ဝန်နှိမ့်သည့် အလိုအလျောက် ဖွင့်ပိတ်ခလုတ်မပါသော မိုးပျံထရော်လီများအတွက် ဝန်နှိမ့်သည့်လုပ်ဆောင်မှုကို ဆက်လက်လုပ်ဆောင်လျှင် ဝန်ချီသည့်ဝိုင်ယာကြိုးကို ‌ပြောင်းပြန်လားရာဖြင့် ချည်ထားပါသည်</a:t>
            </a: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34182"/>
            <a:ext cx="10515600" cy="8949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သိုင်းကြိုးတွင် ချိတ်ပေးရသူ လေ့လာဆည်းပူးထားရမည့် အရည်အချင်းများ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42514" y="2590546"/>
            <a:ext cx="988624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စိတ်ချရပါပြီ။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1878" y="1959515"/>
            <a:ext cx="329245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ကြိုးသိုင်းစွမ်းရည် လက်တွေ့လေ့ကျင့်မှုသင်တန်း တက်ရောက်ပြီးစီးသူ</a:t>
            </a: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10754" y="2173375"/>
            <a:ext cx="281770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60 ဒီဂရီအတွင်း ပိုကောင်းပါသည်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0754" y="2913516"/>
            <a:ext cx="281770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(90 ဒီဂရီသည် အများဆုံးဖြစ်သည်)</a:t>
            </a: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ဘေးကင်းရာသို့ ရွှေ့ပြောင်းရန် လုံလောက်သည့် အကွာအဝေးကိုယူပါ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7" y="1910080"/>
            <a:ext cx="231182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ခါရမ်းနေသော ဝန်နှင့်ဝေးရာသို့သွားပါ</a:t>
            </a: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ဝန်ကိုဘေးတိုက်ဆွဲခြင်းနှင့် စွေစောင်း၍ ပင့်မတင်ခြင်းကို တားမြစ်ထားသည်</a:t>
            </a: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 ခလုတ်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3256113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စက်မောင်းသူသည် စက်ရွေ့လျားနေချိန်တွင် ပင့်မတင်ထားသော ဝန်နှင့်အတူ ရွေ့လျားရမည်ဖြစ်သည်။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06375"/>
            <a:ext cx="11264900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ရက်မ၏ ပုံသေနေရာမှ တွဲလောင်းချထားသော ချိတ်ဆွဲခလုတ်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ဝန်ကို အမြန်ပင့်မတင်ခြင်းကို တားမြစ်ထားသည်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43262" y="2201203"/>
            <a:ext cx="237553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ဝိုင်ယာသိုင်းကြိုးများကို တင်းတင်းဆွဲသည့်အခါ ပင့်မ တင်မှုကို တစ်ကြိမ် ရပ်တန့်ပါ။</a:t>
            </a: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ကြိုးအခြေအနေကို စစ်ဆေးခြင်း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ဝန်ပြိုကျခြင်း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36704" y="2949040"/>
            <a:ext cx="193317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ဝိုင်ယာသိုင်းကြိုးကို ကွင်းလျှောချည်ခြင်း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အထိန်းကြိုး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ဝန်ချသည့်နေရာကို စစ်ဆေးခြင်း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ဝိုင်ယာသိုင်းကြိုးများကို ကရိန်းဖြင့် ဆွဲထုတ်ခြင်းကို တားမြစ်ထားသည်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1" y="1916941"/>
            <a:ext cx="350462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ကရိန်း၏ ဝန်ချီသည့် ရွေ့လျားမှုဖြင့် ဝန်အောက်မှ ဝိုင်ယာသိုင်းကြိုးများကို မည့်သည့်အခါမှ ဆွဲမထုတ်ပါနှင့်။</a:t>
            </a: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206671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5387" y="1636451"/>
            <a:ext cx="206671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ဝန်တင်စက် ရစ်ဘီး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64933" y="4007117"/>
            <a:ext cx="195749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ကျပန်း ရစ်ပတ်ခြင်း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ခါရမ်းနေသောချိတ်ကို ပင့်မတင်ခြင်းကို တားမြစ်ထားသည်</a:t>
            </a: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ချိတ်ဆွဲခလုတ်ကို ကိုင်တွယ်အသုံးပြုခြင်း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ချိတ်ဆွဲခလုတ်ကို ရပ်ထားစဉ် ၎င်းကို မလွှတ်ပါနှင့်။</a:t>
            </a: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ချိတ်အနေအထား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663290"/>
            <a:ext cx="223208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ဝန် ခါရမ်းပါမည်။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98565" y="3181044"/>
            <a:ext cx="21055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COG မရျိခြင်း။</a:t>
            </a: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ခါရမ်းမှုရပ်တန့်ရန် လုပ်ဆောင်မှု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6856" y="3181216"/>
            <a:ext cx="1759789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y-MM" sz="1700" dirty="0">
                <a:latin typeface="Pyidaungsu" panose="020B0502040204020203" pitchFamily="34" charset="0"/>
                <a:cs typeface="Pyidaungsu" panose="020B0502040204020203" pitchFamily="34" charset="0"/>
              </a:rPr>
              <a:t>ခါရမ်းမှုရပ်တန့်ရန် လုပ်ဆောင်မှု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ပုံမှန်စစ်ဆေးမှု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5321" y="2596539"/>
            <a:ext cx="162237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ပြဿနာတက်ပြီ။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3305175" cy="4524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ပျက်နေသည့် လက္ခဏာ</a:t>
            </a: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မူမမှန်သည့်အခါ ရပ်တန့်ခြင်း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လျှပ်စစ်ဓာတ်အားထောက်ပံ့မှုခလုတ်ကို ပိတ်ပါ။</a:t>
            </a: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0503"/>
            <a:ext cx="10515600" cy="8838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ကရိန်းများအား အဓိပ္ပါယ်ဖွင့်ဆိုချက်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78415" y="1690599"/>
            <a:ext cx="387192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ဝန်များကို စွမ်းအားဖြင့် ပင့်မတင်ခြင်း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3000" y="4050226"/>
            <a:ext cx="680275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ပင့်မတင်ထားသောဝန်အား အလျားလိုက် (ရေပြင်ညီ) သယ်ဆောင်ခြင်း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ကြိုတင်စီစဉ်မှုများ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311410"/>
            <a:ext cx="207770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ကြိုတင်စီစဉ်မှုများ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000">
                <a:latin typeface="Pyidaungsu" panose="020B0502040204020203" pitchFamily="34" charset="0"/>
                <a:cs typeface="Pyidaungsu" panose="020B0502040204020203" pitchFamily="34" charset="0"/>
              </a:rPr>
              <a:t>စစ်ဆေးရန်အတွက် ကြိုတင်စီစဉ်မှုများ</a:t>
            </a: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solidFill>
                  <a:schemeClr val="tx1"/>
                </a:solidFill>
                <a:latin typeface="Pyidaungsu" panose="020B0502040204020203" pitchFamily="34" charset="0"/>
                <a:ea typeface="+mj-ea"/>
                <a:cs typeface="Pyidaungsu" panose="020B0502040204020203" pitchFamily="34" charset="0"/>
              </a:rPr>
              <a:t>မိုးလေဝသ အချက်အလက်ကို စစ်ဆေးခြင်း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88325" y="1801340"/>
            <a:ext cx="271690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မိုးလဝသ အချက်အလက်အရ လေပြင်းတိုက်မည်ဟု သိထားသည်</a:t>
            </a: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မိုးရွာသွန်းလျှင် လုပ်ငန်းလည်ပတ်မှုကို ရပ်တန့်ပါ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မိုးရွာတော့မယ်၊ အလုပ်ရပ်ကြစို့။</a:t>
            </a: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ဓာတ်လိုက်မှုအန္တရာယ်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12047" y="4861364"/>
            <a:ext cx="1026365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AC-1- သိသာသော ခံစားမှု ရရှိနိုင်သော်လည်း "တုန်လှုပ်လန့်ဖျပ်သွားသော" တုံ့ပြန်မှု မဖြစ်တတ်ပါ။</a:t>
            </a:r>
          </a:p>
          <a:p>
            <a:pPr>
              <a:lnSpc>
                <a:spcPct val="130000"/>
              </a:lnSpc>
            </a:pPr>
            <a:r>
              <a:rPr kumimoji="1"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AC-2- သိသာသော ခံစားမှုနှင့် ထိန်းချုပ်၍မရသော အလိုအလျောက် ကြွက်သားကျုံ့မှုများ ဖြစ်နိုင်သော်လည်း လျှပ်စီးကြောင့် အန္တရာယ်ရှိသော ဇီဝကမ္မဆိုင်ရာ ထိခိုက်မှုများ မဖြစ်တတ်ပါ။</a:t>
            </a:r>
          </a:p>
          <a:p>
            <a:pPr marL="324000" indent="-361950">
              <a:lnSpc>
                <a:spcPct val="130000"/>
              </a:lnSpc>
            </a:pP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AC-3- ပြင်းထန်ပြီး ထိန်းချုပ်၍မရသော အလိုအလျောက် ကြွက်သားကျုံ့ခြင်းများ ဖြစ်တတ်သည်။ အသက်ရှူရခက်ခြင်း။ နှလုံးလုပ်ဆောင်ချက်အား ကပြောင်းကပြန်ဖြစ်စေသော နှောင့်ယှက်မှုများ။ ဖြစ်နိုင်သည်ဟုထင်ရသည့် ကိုယ်အင်္ဂါထိခိုက်ပျက်စီးမှု ဖြစ်လေ့မရှိပါ။</a:t>
            </a:r>
          </a:p>
          <a:p>
            <a:pPr indent="-360000">
              <a:lnSpc>
                <a:spcPct val="130000"/>
              </a:lnSpc>
            </a:pP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AC-4- နှလုံးခုန်ရပ်ခြင်း၊ အသက်ရှူရပ်ခြင်းနှင့် မီးပူလောင်ခြင်းများ သို့မဟုတ် အခြားကလာပ်စည်းများ ထိခိုက်ပျက်စီးခြင်းကဲ့သို့သော ရောဂါ- ဇီဝကမ္မဆိုင်ရာ ထိခိုက်မှုများ ဖြစ်ကောင်းဖြစ်နိုင်ပါသည်။</a:t>
            </a:r>
          </a:p>
          <a:p>
            <a:pPr marL="324000">
              <a:lnSpc>
                <a:spcPct val="130000"/>
              </a:lnSpc>
            </a:pP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လျှပ်စီးပမာဏနှင့် အကြိမ်ကြောင့် နှလုံးခုန်နှုန်းမြန်ခြင်း ဖြစ်နိုင်ခြေရှိပါသည်။</a:t>
            </a:r>
          </a:p>
          <a:p>
            <a:pPr>
              <a:lnSpc>
                <a:spcPct val="130000"/>
              </a:lnSpc>
            </a:pP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AC-4.1- သွေးလွှတ်ခန်း နှလုံးခုန်နှုန်း မြန်နိုင်ခြေသည် 5 ရာခိုင်နှုန်းခန့်အထိ ဖြစ်ပါသည်။</a:t>
            </a:r>
          </a:p>
          <a:p>
            <a:pPr>
              <a:lnSpc>
                <a:spcPct val="130000"/>
              </a:lnSpc>
            </a:pPr>
            <a:r>
              <a:rPr kumimoji="1"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AC-4.2- </a:t>
            </a: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သွေးလွှတ်ခန်း နှလုံးခုန်နှုန်း မြန်နိုင်ခြေသည် 50 ရာခိုင်နှုန်းခန့်အထိ ဖြစ်ပါသည်။</a:t>
            </a:r>
          </a:p>
          <a:p>
            <a:pPr>
              <a:lnSpc>
                <a:spcPct val="130000"/>
              </a:lnSpc>
            </a:pPr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AC-4.3- သွေးလွှတ်ခန်း နှလုံးခုန်နှုန်း မြန်နိုင်ခြေသည် 50 ရာခိုင်နှုန်းကျော်သည်။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61364"/>
            <a:ext cx="1133279" cy="3023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1000">
                <a:latin typeface="Pyidaungsu" panose="020B0502040204020203" pitchFamily="34" charset="0"/>
                <a:cs typeface="Pyidaungsu" panose="020B0502040204020203" pitchFamily="34" charset="0"/>
              </a:rPr>
              <a:t>မှတ်ချက်များ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5600" y="4625967"/>
            <a:ext cx="2169887" cy="292388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my-MM" sz="1000" b="1" dirty="0">
                <a:latin typeface="Pyidaungsu" panose="020B0502040204020203" pitchFamily="34" charset="0"/>
                <a:cs typeface="Pyidaungsu" panose="020B0502040204020203" pitchFamily="34" charset="0"/>
              </a:rPr>
              <a:t>ခန္ဓာကိုယ်လျှပ်စီး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84721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my-MM" sz="1000" b="1">
                <a:latin typeface="Pyidaungsu" panose="020B0502040204020203" pitchFamily="34" charset="0"/>
                <a:cs typeface="Pyidaungsu" panose="020B0502040204020203" pitchFamily="34" charset="0"/>
              </a:rPr>
              <a:t>လျှပ်စစ်စီးဆင်းမှုကြာချိန်</a:t>
            </a: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ပမာဏနှင့် သက်ရောက်အားလက်တံတို့၏ ဆက်နွှယ်မှု</a:t>
            </a: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ကုတ်အား၏ လည်ကိန်း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>
                <a:latin typeface="Pyidaungsu" panose="020B0502040204020203" pitchFamily="34" charset="0"/>
                <a:cs typeface="Pyidaungsu" panose="020B0502040204020203" pitchFamily="34" charset="0"/>
              </a:rPr>
              <a:t>လည်ချက်</a:t>
            </a: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အင်နားရှား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ဗဟိုချဉ်းအားနှင့် ဗဟိုခွာအား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375217"/>
            <a:ext cx="184317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ဗဟိုခွာအား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my-MM" sz="1600">
                <a:latin typeface="Pyidaungsu" panose="020B0502040204020203" pitchFamily="34" charset="0"/>
                <a:cs typeface="Pyidaungsu" panose="020B0502040204020203" pitchFamily="34" charset="0"/>
              </a:rPr>
              <a:t>ဝန်းထိမျဉ်း ဦးတည်ရပ်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3935" y="2776813"/>
            <a:ext cx="209310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ဗဟိုချဉ်းအား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>
                <a:latin typeface="Pyidaungsu" panose="020B0502040204020203" pitchFamily="34" charset="0"/>
                <a:cs typeface="Pyidaungsu" panose="020B0502040204020203" pitchFamily="34" charset="0"/>
              </a:rPr>
              <a:t>အလယ်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02109" y="2468940"/>
            <a:ext cx="180696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ဗဟိုခွာအား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48276" y="3044057"/>
            <a:ext cx="215279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ဗဟိုချဉ်းအား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142486" cy="412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ဝန်းထိမျဉ်း ဦးတည်ရပ်</a:t>
            </a: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690688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385395" cy="13255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ဗဟိုခွာအားကြောင့် ပင့်မထားသည့်ဝန်၏ အပြင်ဘက်သို့ ရွေ့လျားမှုနှင့် လုပ်ငန်းဆောင်ရွက်မှုဧရိယာတွင် ပြောင်းလဲမှုများ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417389" y="5526990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965474"/>
            <a:ext cx="1431985" cy="24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8321" y="5539170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မလည်ပတ်မီ လုပ်ငန်းဆောင်ရွက်သည့် ဧရိယာ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45440" y="5966474"/>
            <a:ext cx="40568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လည်ပတ်နေစဉ် လုပ်ငန်းဆောင်ရွက်သည့် ဧရိယာ</a:t>
            </a: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ရွေ့လျားနိုင်သော စက်သီး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ပင့်မတင်နိုင်သည့်ဝန်၊ သတ်မှတ် ဝန်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43000" y="2846455"/>
            <a:ext cx="29890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မြှောက်တင်သည့် တွဲဖက်ပစ္စည်းများ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45106" y="3429000"/>
            <a:ext cx="2435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ပင့်မထားသည့်ဝန်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51300" y="5388635"/>
            <a:ext cx="24257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သတ်မှတ် ဝန်နှုန်းထား</a:t>
            </a: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3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ဝိုင်ယာသိုင်းကြိုးများ၏ ဆန့်နိုင်အား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0521" y="4045303"/>
            <a:ext cx="1349508" cy="3524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3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5970" y="4208516"/>
            <a:ext cx="2536166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m- ဝန်၏ အလေးချိန်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(t)</a:t>
            </a:r>
          </a:p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Fw- 9.8 × m (kN)</a:t>
            </a:r>
          </a:p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F</a:t>
            </a:r>
            <a:r>
              <a:rPr kumimoji="1" lang="my-MM" baseline="-25000" dirty="0">
                <a:latin typeface="Pyidaungsu" panose="020B0502040204020203" pitchFamily="34" charset="0"/>
                <a:cs typeface="Pyidaungsu" panose="020B0502040204020203" pitchFamily="34" charset="0"/>
              </a:rPr>
              <a:t>1</a:t>
            </a: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၊ F</a:t>
            </a:r>
            <a:r>
              <a:rPr kumimoji="1" lang="my-MM" baseline="-25000" dirty="0">
                <a:latin typeface="Pyidaungsu" panose="020B0502040204020203" pitchFamily="34" charset="0"/>
                <a:cs typeface="Pyidaungsu" panose="020B0502040204020203" pitchFamily="34" charset="0"/>
              </a:rPr>
              <a:t>2</a:t>
            </a: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- ဝိုင်ယာသိုင်းကြိုး၏ ဆန့်နိုင်အား (kN) </a:t>
            </a:r>
          </a:p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F- ပေါင်းစုသောအား (kN) </a:t>
            </a:r>
          </a:p>
          <a:p>
            <a:pPr marL="288000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F = Fw</a:t>
            </a:r>
          </a:p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P- ဝိုင်ယာသိုင်းကြိုးကို အတွင်းဘက်သို့ ဆွဲသော အား (kN) </a:t>
            </a: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သတ်မှတ် ဝန်နှုန်းထား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2" y="2134325"/>
            <a:ext cx="368151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မြှောက်တင်သည့် တွဲဖက်ပစ္စည်းများ၏ အလေးချိန်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254978" y="4238059"/>
            <a:ext cx="2286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သတ်မှတ် ဝန်နှုန်းထား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194882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ပင့်မထားသည့်ဝန်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400899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လုပ်ငန်းဆောင်ရွက်သည့် ဧရိယာ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5447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ဝန်ကို ပင့်မတင်နိုင်ပါသည်</a:t>
            </a: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>
                <a:latin typeface="Pyidaungsu" panose="020B0502040204020203" pitchFamily="34" charset="0"/>
                <a:cs typeface="Pyidaungsu" panose="020B0502040204020203" pitchFamily="34" charset="0"/>
              </a:rPr>
              <a:t>ဦးထုပ်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354298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လုပ်ငန်းခွင်သုံး လက်အိတ်များ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28528" y="3648584"/>
            <a:ext cx="369151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အင်္ကျီ လက်ဖျားကြယ်သီးများကို သေချာတပ်ထားပါ။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85392" y="4596558"/>
            <a:ext cx="3153958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သင့်ဘောင်းဘီ၏ အနားခေါက်ထားသည့်နေရာများကို ချည်နှောင်ပါ။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1396999" y="5096814"/>
            <a:ext cx="366032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ဘေးကင်းလုံခြုံရေး ရှူးဖိနပ်များ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584134" y="1718333"/>
            <a:ext cx="247495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လက်ရှည်ဂျာကင်ကို ဝတ်ဆင်ပါ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အလုပ်ဝတ်စုံ</a:t>
            </a: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နေ့စဉ်လုပ်ငန်းစဉ် အဆင့်ဆင့်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2" y="3679946"/>
            <a:ext cx="248996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မြေပြင်ထိန်းချုပ်မှုကရိန်းများ၏ နေ့စဉ်လုပ်ငန်းစဉ်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372275"/>
            <a:ext cx="190500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အကြိုအစည်းအဝေး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410046"/>
            <a:ext cx="190500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မစတင်မီ စစ်ဆေးခြင်း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8959" y="2946342"/>
            <a:ext cx="2542477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(လျှပ်ငြိမ် စစ်ဆေးခြင်း)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90500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ပါဝါဖွင့်ခြင်း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58905" y="2041857"/>
            <a:ext cx="190500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>
                <a:latin typeface="Pyidaungsu" panose="020B0502040204020203" pitchFamily="34" charset="0"/>
                <a:cs typeface="Pyidaungsu" panose="020B0502040204020203" pitchFamily="34" charset="0"/>
              </a:rPr>
              <a:t>မစတင်မီ စစ်ဆေးခြင်း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72275"/>
            <a:ext cx="335024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(ကရိန်းရွေ့လျားမှုများကို အတည်ပြုခြင်း)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6" y="3488433"/>
            <a:ext cx="2424493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ဘေးကင်းလုံခြုံသော မောင်းနှင်မှု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328494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အလုပ်ပြီးမြောက်ပြီးနောက် စစ်ဆေးခြင်း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ပါဝါပိတ်ခြင်း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595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မစတင်မီ စစ်ဆေးခြင်း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532" y="2459661"/>
            <a:ext cx="2580601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မစတင်မီ စစ်ဆေးခြင်း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ဘရိတ်စွမ်းဆောင်ရည်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သံလမ်းအခြေအနေ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986286"/>
            <a:ext cx="354042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ကြိုးပိုရစ်ပတ်မှု ကာကွယ်ရေးကိရိယာ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67150" y="3512005"/>
            <a:ext cx="2580601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ကန့်လန့်ဖြတ် (ဘေးတိုက်)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07696" y="3764300"/>
            <a:ext cx="1251111" cy="412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ရွေ့လျားခြင်း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52159" y="4289647"/>
            <a:ext cx="2643293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ပင့်မတင်ခြင်းနှင့် နှိမ့်ခြင်း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77586" y="4562385"/>
            <a:ext cx="29873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ဝန်ချီ ဝိုင်ယာကြိုးနှင့် ချိန်းကြိုးများကို ပင့်မတင်ရန်အတွက် လမ်ကြောင်းရွေးချယ်ခြင်း</a:t>
            </a:r>
          </a:p>
          <a:p>
            <a:pPr>
              <a:lnSpc>
                <a:spcPct val="130000"/>
              </a:lnSpc>
            </a:pPr>
            <a:endParaRPr kumimoji="1" lang="en-US" altLang="en-US" sz="1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73868" y="5647479"/>
            <a:ext cx="251996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ချိတ်လုံခြုံရေးခလုတ် ကိရိယာ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82033" y="5457988"/>
            <a:ext cx="229995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ခလုတ် အဖွင့်/အပိတ်ကို အတည်ပြုခြင်း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4785</Words>
  <PresentationFormat>ワイド画面</PresentationFormat>
  <Paragraphs>208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5" baseType="lpstr">
      <vt:lpstr>Pyidaungsu</vt:lpstr>
      <vt:lpstr>游ゴシック</vt:lpstr>
      <vt:lpstr>游ゴシック Light</vt:lpstr>
      <vt:lpstr>Arial</vt:lpstr>
      <vt:lpstr>Office テーマ</vt:lpstr>
      <vt:lpstr>ကရိန်း မောင်းသူ အရည်အချင်း သတ်မှတ်ချက်များ</vt:lpstr>
      <vt:lpstr>အကူဝိုင်ယာကြိုးမှ တွဲလောင်းချထားသော ချိတ်ဆွဲခလုတ်</vt:lpstr>
      <vt:lpstr>ရက်မ၏ ပုံသေနေရာမှ တွဲလောင်းချထားသော ချိတ်ဆွဲခလုတ်</vt:lpstr>
      <vt:lpstr>ကရိန်းများအား အဓိပ္ပါယ်ဖွင့်ဆိုချက်</vt:lpstr>
      <vt:lpstr>ပင့်မတင်နိုင်သည့်ဝန်၊ သတ်မှတ် ဝန်</vt:lpstr>
      <vt:lpstr>သတ်မှတ် ဝန်နှုန်းထား</vt:lpstr>
      <vt:lpstr>အလုပ်ဝတ်စုံ</vt:lpstr>
      <vt:lpstr>နေ့စဉ်လုပ်ငန်းစဉ် အဆင့်ဆင့်</vt:lpstr>
      <vt:lpstr>မစတင်မီ စစ်ဆေးခြင်း</vt:lpstr>
      <vt:lpstr>ကရိန်း မောင်းနှင်ပုံကို စစ်ဆေးခြင်း</vt:lpstr>
      <vt:lpstr>ရစ်ဘီး၏ ရစ်ပတ်မှု အခြေအနေ</vt:lpstr>
      <vt:lpstr>ဝန်ပို တားမြစ်ချက်</vt:lpstr>
      <vt:lpstr>ဘေးကင်းလုံခြုံရေး ကိရိယာ ထိရောက်စွာအလုပ်လုပ်အောင် ထိန်းသိမ်းခြင်း (1)</vt:lpstr>
      <vt:lpstr>ဘေးကင်းလုံခြုံရေး ကိရိယာ ထိရောက်စွာအလုပ်လုပ်အောင် ထိန်းသိမ်းခြင်း (2)</vt:lpstr>
      <vt:lpstr>ဂျမ်းတုံးကို ဝင်မတိုက်ရ</vt:lpstr>
      <vt:lpstr>တားမြစ်ထားသည့် လုပ်ဆောင်ချက်များ</vt:lpstr>
      <vt:lpstr>အလုပ်သမားများကို ကရိန်းဖြင့် သယ်ယူပို့ဆောင်ခြင်းကို တားမြစ်ထားသည်။</vt:lpstr>
      <vt:lpstr>ဝန်ကို ပင့်မတင်ထားပြီး ထွက်သွားခြင်းကို တားမြစ်ထားသည်</vt:lpstr>
      <vt:lpstr>ပုံမှန်မဟုတ်သည်ကို တွေ့သည့်အခါ လုပ်ဆောင်ရမည့်အရာများ</vt:lpstr>
      <vt:lpstr>အထိန်းကြိုးဖြင့် ဆွဲခြင်း</vt:lpstr>
      <vt:lpstr>နှစ်မျိုး တစ်ပြိုင်တည်းလုပ်ခြင်း၏ အန္တရာယ်</vt:lpstr>
      <vt:lpstr>ဝန်ပင့်မတင်လျက် အသင့်ပြင်ထားခြင်း</vt:lpstr>
      <vt:lpstr>ဆန့်ကျင်ဘက် မောင်းနှင်မှုကို တားမြစ်ခြင်း</vt:lpstr>
      <vt:lpstr>စစ်ဆေးနေစဉ် စက်နှိုးခြင်းကို တားမြစ်ထားသည်</vt:lpstr>
      <vt:lpstr>ပင့်မတင်ရန်အတွက် ဝိုင်ယာကြိုးကို ပြောင်းပြန်ရစ်ပတ်ခြင်း</vt:lpstr>
      <vt:lpstr>သိုင်းကြိုးတွင် ချိတ်ပေးရသူ လေ့လာဆည်းပူးထားရမည့် အရည်အချင်းများ</vt:lpstr>
      <vt:lpstr>ချိတ်ဆွဲထောင့်</vt:lpstr>
      <vt:lpstr>ဘေးကင်းရာသို့ ရွှေ့ပြောင်းရန် လုံလောက်သည့် အကွာအဝေးကိုယူပါ</vt:lpstr>
      <vt:lpstr>ဝန်ကိုဘေးတိုက်ဆွဲခြင်းနှင့် စွေစောင်း၍ ပင့်မတင်ခြင်းကို တားမြစ်ထားသည်</vt:lpstr>
      <vt:lpstr>ဝန်ကို အမြန်ပင့်မတင်ခြင်းကို တားမြစ်ထားသည်</vt:lpstr>
      <vt:lpstr>ကြိုးအခြေအနေကို စစ်ဆေးခြင်း</vt:lpstr>
      <vt:lpstr>ဝန်ချသည့်နေရာကို စစ်ဆေးခြင်း</vt:lpstr>
      <vt:lpstr>ဝိုင်ယာသိုင်းကြိုးများကို ကရိန်းဖြင့် ဆွဲထုတ်ခြင်းကို တားမြစ်ထားသည်</vt:lpstr>
      <vt:lpstr>ခါရမ်းနေသောချိတ်ကို ပင့်မတင်ခြင်းကို တားမြစ်ထားသည်</vt:lpstr>
      <vt:lpstr>ချိတ်ဆွဲခလုတ်ကို ကိုင်တွယ်အသုံးပြုခြင်း</vt:lpstr>
      <vt:lpstr>ချိတ်အနေအထား</vt:lpstr>
      <vt:lpstr>ခါရမ်းမှုရပ်တန့်ရန် လုပ်ဆောင်မှု</vt:lpstr>
      <vt:lpstr>ပုံမှန်စစ်ဆေးမှု</vt:lpstr>
      <vt:lpstr>မူမမှန်သည့်အခါ ရပ်တန့်ခြင်း</vt:lpstr>
      <vt:lpstr>ကြိုတင်စီစဉ်မှုများ</vt:lpstr>
      <vt:lpstr>မိုးလေဝသ အချက်အလက်ကို စစ်ဆေးခြင်း</vt:lpstr>
      <vt:lpstr>မိုးရွာသွန်းလျှင် လုပ်ငန်းလည်ပတ်မှုကို ရပ်တန့်ပါ</vt:lpstr>
      <vt:lpstr>ဓာတ်လိုက်မှုအန္တရာယ်</vt:lpstr>
      <vt:lpstr>ပမာဏနှင့် သက်ရောက်အားလက်တံတို့၏ ဆက်နွှယ်မှု</vt:lpstr>
      <vt:lpstr>ကုတ်အား၏ လည်ကိန်း</vt:lpstr>
      <vt:lpstr>အင်နားရှား</vt:lpstr>
      <vt:lpstr>ဗဟိုချဉ်းအားနှင့် ဗဟိုခွာအား</vt:lpstr>
      <vt:lpstr>ဗဟိုခွာအားကြောင့် ပင့်မထားသည့်ဝန်၏ အပြင်ဘက်သို့ ရွေ့လျားမှုနှင့် လုပ်ငန်းဆောင်ရွက်မှုဧရိယာတွင် ပြောင်းလဲမှုများ</vt:lpstr>
      <vt:lpstr>ရွေ့လျားနိုင်သော စက်သီး</vt:lpstr>
      <vt:lpstr>ဝိုင်ယာသိုင်းကြိုးများ၏ ဆန့်နိုင်အား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2021-02-22T09:10:49Z</dcterms:modified>
</cp:coreProperties>
</file>