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6"/>
  </p:notesMasterIdLst>
  <p:sldIdLst>
    <p:sldId id="472" r:id="rId3"/>
    <p:sldId id="473" r:id="rId4"/>
    <p:sldId id="474" r:id="rId5"/>
    <p:sldId id="475" r:id="rId6"/>
    <p:sldId id="476" r:id="rId7"/>
    <p:sldId id="368" r:id="rId8"/>
    <p:sldId id="369" r:id="rId9"/>
    <p:sldId id="370" r:id="rId10"/>
    <p:sldId id="457" r:id="rId11"/>
    <p:sldId id="458" r:id="rId12"/>
    <p:sldId id="371" r:id="rId13"/>
    <p:sldId id="372" r:id="rId14"/>
    <p:sldId id="375" r:id="rId15"/>
    <p:sldId id="377" r:id="rId16"/>
    <p:sldId id="337" r:id="rId17"/>
    <p:sldId id="378" r:id="rId18"/>
    <p:sldId id="459" r:id="rId19"/>
    <p:sldId id="460" r:id="rId20"/>
    <p:sldId id="461" r:id="rId21"/>
    <p:sldId id="379" r:id="rId22"/>
    <p:sldId id="380" r:id="rId23"/>
    <p:sldId id="381" r:id="rId24"/>
    <p:sldId id="384" r:id="rId25"/>
    <p:sldId id="386" r:id="rId26"/>
    <p:sldId id="455" r:id="rId27"/>
    <p:sldId id="456" r:id="rId28"/>
    <p:sldId id="339" r:id="rId29"/>
    <p:sldId id="462" r:id="rId30"/>
    <p:sldId id="463" r:id="rId31"/>
    <p:sldId id="464" r:id="rId32"/>
    <p:sldId id="465" r:id="rId33"/>
    <p:sldId id="466" r:id="rId34"/>
    <p:sldId id="388" r:id="rId35"/>
    <p:sldId id="389" r:id="rId36"/>
    <p:sldId id="390" r:id="rId37"/>
    <p:sldId id="391" r:id="rId38"/>
    <p:sldId id="432" r:id="rId39"/>
    <p:sldId id="392" r:id="rId40"/>
    <p:sldId id="393" r:id="rId41"/>
    <p:sldId id="340" r:id="rId42"/>
    <p:sldId id="454" r:id="rId43"/>
    <p:sldId id="394" r:id="rId44"/>
    <p:sldId id="453" r:id="rId45"/>
    <p:sldId id="395" r:id="rId46"/>
    <p:sldId id="451" r:id="rId47"/>
    <p:sldId id="452" r:id="rId48"/>
    <p:sldId id="397" r:id="rId49"/>
    <p:sldId id="396" r:id="rId50"/>
    <p:sldId id="450" r:id="rId51"/>
    <p:sldId id="398" r:id="rId52"/>
    <p:sldId id="449" r:id="rId53"/>
    <p:sldId id="399" r:id="rId54"/>
    <p:sldId id="448" r:id="rId55"/>
    <p:sldId id="400" r:id="rId56"/>
    <p:sldId id="401" r:id="rId57"/>
    <p:sldId id="447" r:id="rId58"/>
    <p:sldId id="403" r:id="rId59"/>
    <p:sldId id="446" r:id="rId60"/>
    <p:sldId id="402" r:id="rId61"/>
    <p:sldId id="445" r:id="rId62"/>
    <p:sldId id="404" r:id="rId63"/>
    <p:sldId id="405" r:id="rId64"/>
    <p:sldId id="406" r:id="rId65"/>
    <p:sldId id="407" r:id="rId66"/>
    <p:sldId id="444" r:id="rId67"/>
    <p:sldId id="408" r:id="rId68"/>
    <p:sldId id="409" r:id="rId69"/>
    <p:sldId id="443" r:id="rId70"/>
    <p:sldId id="410" r:id="rId71"/>
    <p:sldId id="441" r:id="rId72"/>
    <p:sldId id="411" r:id="rId73"/>
    <p:sldId id="412" r:id="rId74"/>
    <p:sldId id="413" r:id="rId75"/>
    <p:sldId id="414" r:id="rId76"/>
    <p:sldId id="433" r:id="rId77"/>
    <p:sldId id="440" r:id="rId78"/>
    <p:sldId id="341" r:id="rId79"/>
    <p:sldId id="415" r:id="rId80"/>
    <p:sldId id="416" r:id="rId81"/>
    <p:sldId id="417" r:id="rId82"/>
    <p:sldId id="418" r:id="rId83"/>
    <p:sldId id="419" r:id="rId84"/>
    <p:sldId id="342" r:id="rId85"/>
    <p:sldId id="420" r:id="rId86"/>
    <p:sldId id="421" r:id="rId87"/>
    <p:sldId id="439" r:id="rId88"/>
    <p:sldId id="422" r:id="rId89"/>
    <p:sldId id="343" r:id="rId90"/>
    <p:sldId id="423" r:id="rId91"/>
    <p:sldId id="438" r:id="rId92"/>
    <p:sldId id="424" r:id="rId93"/>
    <p:sldId id="437" r:id="rId94"/>
    <p:sldId id="425" r:id="rId95"/>
    <p:sldId id="436" r:id="rId96"/>
    <p:sldId id="467" r:id="rId97"/>
    <p:sldId id="468" r:id="rId98"/>
    <p:sldId id="344" r:id="rId99"/>
    <p:sldId id="426" r:id="rId100"/>
    <p:sldId id="427" r:id="rId101"/>
    <p:sldId id="470" r:id="rId102"/>
    <p:sldId id="471" r:id="rId103"/>
    <p:sldId id="435" r:id="rId104"/>
    <p:sldId id="338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7" r:id="rId113"/>
    <p:sldId id="358" r:id="rId114"/>
    <p:sldId id="359" r:id="rId115"/>
    <p:sldId id="431" r:id="rId116"/>
    <p:sldId id="361" r:id="rId117"/>
    <p:sldId id="363" r:id="rId118"/>
    <p:sldId id="362" r:id="rId119"/>
    <p:sldId id="364" r:id="rId120"/>
    <p:sldId id="365" r:id="rId121"/>
    <p:sldId id="345" r:id="rId122"/>
    <p:sldId id="347" r:id="rId123"/>
    <p:sldId id="429" r:id="rId124"/>
    <p:sldId id="430" r:id="rId125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E5E7E7"/>
    <a:srgbClr val="EEECE1"/>
    <a:srgbClr val="9DC3E6"/>
    <a:srgbClr val="F6EBF1"/>
    <a:srgbClr val="F5ECF2"/>
    <a:srgbClr val="2E75B6"/>
    <a:srgbClr val="DADBDC"/>
    <a:srgbClr val="EBECED"/>
    <a:srgbClr val="F4E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4E0B5-69AE-4DB8-A746-7CF92D00ED4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4208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27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867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388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0775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3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4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1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63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81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12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7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4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68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2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76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2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1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85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1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17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00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48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30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3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66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41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1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13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35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3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790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4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7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0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3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1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4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33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03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63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48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376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79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68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9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678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89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687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847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575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853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079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03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5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2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246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314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735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46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299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19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75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251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201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85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508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572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49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2643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55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6255-6F20-4663-B2C1-30341E36903B}" type="datetimeFigureOut">
              <a:rPr kumimoji="1" lang="ja-JP" altLang="en-US" smtClean="0"/>
              <a:t>2021/3/15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8.png"/><Relationship Id="rId18" Type="http://schemas.openxmlformats.org/officeDocument/2006/relationships/image" Target="../media/image152.png"/><Relationship Id="rId3" Type="http://schemas.openxmlformats.org/officeDocument/2006/relationships/image" Target="../media/image139.png"/><Relationship Id="rId21" Type="http://schemas.openxmlformats.org/officeDocument/2006/relationships/image" Target="../media/image155.png"/><Relationship Id="rId7" Type="http://schemas.openxmlformats.org/officeDocument/2006/relationships/image" Target="../media/image143.png"/><Relationship Id="rId12" Type="http://schemas.openxmlformats.org/officeDocument/2006/relationships/image" Target="../media/image147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png"/><Relationship Id="rId11" Type="http://schemas.openxmlformats.org/officeDocument/2006/relationships/image" Target="../media/image1440.png"/><Relationship Id="rId24" Type="http://schemas.openxmlformats.org/officeDocument/2006/relationships/image" Target="../media/image158.png"/><Relationship Id="rId5" Type="http://schemas.openxmlformats.org/officeDocument/2006/relationships/image" Target="../media/image141.png"/><Relationship Id="rId15" Type="http://schemas.openxmlformats.org/officeDocument/2006/relationships/image" Target="../media/image1430.png"/><Relationship Id="rId23" Type="http://schemas.openxmlformats.org/officeDocument/2006/relationships/image" Target="../media/image157.png"/><Relationship Id="rId10" Type="http://schemas.openxmlformats.org/officeDocument/2006/relationships/image" Target="../media/image146.png"/><Relationship Id="rId19" Type="http://schemas.openxmlformats.org/officeDocument/2006/relationships/image" Target="../media/image153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49.png"/><Relationship Id="rId22" Type="http://schemas.openxmlformats.org/officeDocument/2006/relationships/image" Target="../media/image15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934817"/>
            <a:ext cx="7772400" cy="1908313"/>
          </a:xfrm>
        </p:spPr>
        <p:txBody>
          <a:bodyPr anchor="ctr">
            <a:normAutofit/>
          </a:bodyPr>
          <a:lstStyle/>
          <a:p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Panduan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Keterampilan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Kendaraan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Alat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Materi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Power Point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9" y="2517466"/>
            <a:ext cx="7699663" cy="22440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457055" y="4761473"/>
            <a:ext cx="30058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lang="en-US" altLang="ja-JP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internal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62191" y="4761473"/>
            <a:ext cx="32492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lang="en-US" altLang="ja-JP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eksternal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B7EC7466-6316-4AFE-B97C-229CC6883958}"/>
              </a:ext>
            </a:extLst>
          </p:cNvPr>
          <p:cNvSpPr/>
          <p:nvPr/>
        </p:nvSpPr>
        <p:spPr>
          <a:xfrm>
            <a:off x="3821131" y="2608749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3E074D31-693C-4DEF-91F5-A541412D1353}"/>
              </a:ext>
            </a:extLst>
          </p:cNvPr>
          <p:cNvSpPr/>
          <p:nvPr/>
        </p:nvSpPr>
        <p:spPr>
          <a:xfrm>
            <a:off x="3821131" y="2977031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Perngkat</a:t>
            </a:r>
            <a:r>
              <a:rPr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CA7E6BF6-C9CD-46AA-91DD-781F66FA1090}"/>
              </a:ext>
            </a:extLst>
          </p:cNvPr>
          <p:cNvSpPr/>
          <p:nvPr/>
        </p:nvSpPr>
        <p:spPr>
          <a:xfrm>
            <a:off x="955243" y="3048726"/>
            <a:ext cx="122190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close cylinder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DB7B877E-9B4B-4D39-A672-2F9A74D1E4C3}"/>
              </a:ext>
            </a:extLst>
          </p:cNvPr>
          <p:cNvSpPr/>
          <p:nvPr/>
        </p:nvSpPr>
        <p:spPr>
          <a:xfrm>
            <a:off x="3821131" y="3465471"/>
            <a:ext cx="97891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3D799D94-4369-4158-8FB9-05E2C214215A}"/>
              </a:ext>
            </a:extLst>
          </p:cNvPr>
          <p:cNvSpPr/>
          <p:nvPr/>
        </p:nvSpPr>
        <p:spPr>
          <a:xfrm>
            <a:off x="7659211" y="3656698"/>
            <a:ext cx="752230" cy="259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rame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18A76813-4F0C-4BBE-A824-828F9D646A59}"/>
              </a:ext>
            </a:extLst>
          </p:cNvPr>
          <p:cNvSpPr/>
          <p:nvPr/>
        </p:nvSpPr>
        <p:spPr>
          <a:xfrm>
            <a:off x="1276350" y="3465470"/>
            <a:ext cx="90079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Grab link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9B779945-8874-4329-8E12-CF387B48F413}"/>
              </a:ext>
            </a:extLst>
          </p:cNvPr>
          <p:cNvSpPr/>
          <p:nvPr/>
        </p:nvSpPr>
        <p:spPr>
          <a:xfrm>
            <a:off x="825950" y="3970445"/>
            <a:ext cx="90079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Lengan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24A0F87D-A0B1-4821-B021-46F60B67AF3B}"/>
              </a:ext>
            </a:extLst>
          </p:cNvPr>
          <p:cNvSpPr/>
          <p:nvPr/>
        </p:nvSpPr>
        <p:spPr>
          <a:xfrm>
            <a:off x="2452814" y="4436783"/>
            <a:ext cx="101428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Grab point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E1894266-0C50-4A82-960D-B75DB3663F41}"/>
              </a:ext>
            </a:extLst>
          </p:cNvPr>
          <p:cNvSpPr/>
          <p:nvPr/>
        </p:nvSpPr>
        <p:spPr>
          <a:xfrm>
            <a:off x="4948712" y="3232790"/>
            <a:ext cx="99087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Lengan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7C979DD8-BB84-4A7E-903D-6DBC6071C790}"/>
              </a:ext>
            </a:extLst>
          </p:cNvPr>
          <p:cNvSpPr/>
          <p:nvPr/>
        </p:nvSpPr>
        <p:spPr>
          <a:xfrm>
            <a:off x="7417251" y="4108944"/>
            <a:ext cx="99419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Grab link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6031EF93-486F-41DA-970D-4140CE5D0E18}"/>
              </a:ext>
            </a:extLst>
          </p:cNvPr>
          <p:cNvSpPr/>
          <p:nvPr/>
        </p:nvSpPr>
        <p:spPr>
          <a:xfrm>
            <a:off x="4925305" y="3854205"/>
            <a:ext cx="119927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Grab point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Bangunan</a:t>
            </a:r>
            <a:endParaRPr kumimoji="1" lang="ja-JP" altLang="en-US" sz="2400" spc="-17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h.137/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95036" y="5703032"/>
            <a:ext cx="33196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pemisahan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xmlns="" id="{84D41CA0-141C-4702-BE00-452317F459FA}"/>
              </a:ext>
            </a:extLst>
          </p:cNvPr>
          <p:cNvCxnSpPr>
            <a:cxnSpLocks/>
          </p:cNvCxnSpPr>
          <p:nvPr/>
        </p:nvCxnSpPr>
        <p:spPr>
          <a:xfrm>
            <a:off x="3433032" y="3987394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xmlns="" id="{6A9131B1-8FF3-4D23-8BDB-A0A61A1079DE}"/>
              </a:ext>
            </a:extLst>
          </p:cNvPr>
          <p:cNvCxnSpPr>
            <a:cxnSpLocks/>
          </p:cNvCxnSpPr>
          <p:nvPr/>
        </p:nvCxnSpPr>
        <p:spPr>
          <a:xfrm>
            <a:off x="3955546" y="3987397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xmlns="" id="{CBDC1D28-0EC2-4E5E-85B9-5EC6422FBF4D}"/>
              </a:ext>
            </a:extLst>
          </p:cNvPr>
          <p:cNvCxnSpPr>
            <a:cxnSpLocks/>
          </p:cNvCxnSpPr>
          <p:nvPr/>
        </p:nvCxnSpPr>
        <p:spPr>
          <a:xfrm>
            <a:off x="4904780" y="3987394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xmlns="" id="{57BEE038-1788-4146-B65B-DE21A567502B}"/>
              </a:ext>
            </a:extLst>
          </p:cNvPr>
          <p:cNvCxnSpPr>
            <a:cxnSpLocks/>
          </p:cNvCxnSpPr>
          <p:nvPr/>
        </p:nvCxnSpPr>
        <p:spPr>
          <a:xfrm>
            <a:off x="5880140" y="3987394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xmlns="" id="{460D7305-D234-41BB-B285-BFB9D6C25123}"/>
              </a:ext>
            </a:extLst>
          </p:cNvPr>
          <p:cNvGrpSpPr/>
          <p:nvPr/>
        </p:nvGrpSpPr>
        <p:grpSpPr>
          <a:xfrm>
            <a:off x="3441433" y="4211919"/>
            <a:ext cx="2299365" cy="464983"/>
            <a:chOff x="3657600" y="4211919"/>
            <a:chExt cx="2299365" cy="464983"/>
          </a:xfrm>
        </p:grpSpPr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xmlns="" id="{EC8B1391-CC17-456A-99DB-B4D8A2F8E8BE}"/>
                </a:ext>
              </a:extLst>
            </p:cNvPr>
            <p:cNvCxnSpPr/>
            <p:nvPr/>
          </p:nvCxnSpPr>
          <p:spPr>
            <a:xfrm>
              <a:off x="3657600" y="4211919"/>
              <a:ext cx="0" cy="2904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xmlns="" id="{02AD65AD-6086-4032-863E-35D6CE9D3877}"/>
                </a:ext>
              </a:extLst>
            </p:cNvPr>
            <p:cNvCxnSpPr>
              <a:cxnSpLocks/>
            </p:cNvCxnSpPr>
            <p:nvPr/>
          </p:nvCxnSpPr>
          <p:spPr>
            <a:xfrm>
              <a:off x="3666309" y="4502331"/>
              <a:ext cx="19158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xmlns="" id="{D91C995C-FD63-47C6-9CF1-62E2703E1615}"/>
                </a:ext>
              </a:extLst>
            </p:cNvPr>
            <p:cNvSpPr/>
            <p:nvPr/>
          </p:nvSpPr>
          <p:spPr>
            <a:xfrm>
              <a:off x="3823587" y="4327759"/>
              <a:ext cx="1026459" cy="349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Penyortiran</a:t>
              </a:r>
              <a:r>
                <a:rPr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altLang="ja-JP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tempat</a:t>
              </a:r>
              <a:r>
                <a:rPr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xmlns="" id="{F37AEDB2-4DD7-4ED6-9BC3-BE36C4CC61AE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4850046" y="4502331"/>
              <a:ext cx="15727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xmlns="" id="{CC3283C6-F2A1-4B76-9EDE-C085F19B95CF}"/>
                </a:ext>
              </a:extLst>
            </p:cNvPr>
            <p:cNvSpPr/>
            <p:nvPr/>
          </p:nvSpPr>
          <p:spPr>
            <a:xfrm>
              <a:off x="5007324" y="4327759"/>
              <a:ext cx="949641" cy="34914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pemindahan</a:t>
              </a:r>
              <a:r>
                <a:rPr kumimoji="1"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xmlns="" id="{6F41FB87-6061-4B82-AF8A-FBD51B11510B}"/>
              </a:ext>
            </a:extLst>
          </p:cNvPr>
          <p:cNvGrpSpPr/>
          <p:nvPr/>
        </p:nvGrpSpPr>
        <p:grpSpPr>
          <a:xfrm>
            <a:off x="779916" y="1464150"/>
            <a:ext cx="7549903" cy="3753185"/>
            <a:chOff x="779916" y="1464150"/>
            <a:chExt cx="7549903" cy="3753185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xmlns="" id="{ADA8393B-B32F-4529-AF19-56A2C79E7F20}"/>
                </a:ext>
              </a:extLst>
            </p:cNvPr>
            <p:cNvGrpSpPr/>
            <p:nvPr/>
          </p:nvGrpSpPr>
          <p:grpSpPr>
            <a:xfrm>
              <a:off x="779916" y="1794735"/>
              <a:ext cx="7549903" cy="3422600"/>
              <a:chOff x="779916" y="1794735"/>
              <a:chExt cx="7549903" cy="3422600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xmlns="" id="{EB00966D-E873-49D4-859B-B527D0A20E8B}"/>
                  </a:ext>
                </a:extLst>
              </p:cNvPr>
              <p:cNvGrpSpPr/>
              <p:nvPr/>
            </p:nvGrpSpPr>
            <p:grpSpPr>
              <a:xfrm>
                <a:off x="779916" y="2000710"/>
                <a:ext cx="7549903" cy="3216625"/>
                <a:chOff x="779916" y="2000710"/>
                <a:chExt cx="7549903" cy="3216625"/>
              </a:xfrm>
            </p:grpSpPr>
            <p:grpSp>
              <p:nvGrpSpPr>
                <p:cNvPr id="46" name="グループ化 45">
                  <a:extLst>
                    <a:ext uri="{FF2B5EF4-FFF2-40B4-BE49-F238E27FC236}">
                      <a16:creationId xmlns:a16="http://schemas.microsoft.com/office/drawing/2014/main" xmlns="" id="{9CD9204B-500D-4EB4-A477-4A8836F3E4B2}"/>
                    </a:ext>
                  </a:extLst>
                </p:cNvPr>
                <p:cNvGrpSpPr/>
                <p:nvPr/>
              </p:nvGrpSpPr>
              <p:grpSpPr>
                <a:xfrm>
                  <a:off x="779916" y="2000710"/>
                  <a:ext cx="7549903" cy="3216625"/>
                  <a:chOff x="707829" y="1968905"/>
                  <a:chExt cx="7549903" cy="3216625"/>
                </a:xfrm>
              </p:grpSpPr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xmlns="" id="{109BB1E7-43CE-4E35-9F9F-66BB14109FB4}"/>
                      </a:ext>
                    </a:extLst>
                  </p:cNvPr>
                  <p:cNvGrpSpPr/>
                  <p:nvPr/>
                </p:nvGrpSpPr>
                <p:grpSpPr>
                  <a:xfrm>
                    <a:off x="707829" y="1968905"/>
                    <a:ext cx="7549903" cy="3216625"/>
                    <a:chOff x="768789" y="2271115"/>
                    <a:chExt cx="7549903" cy="3216625"/>
                  </a:xfrm>
                </p:grpSpPr>
                <p:grpSp>
                  <p:nvGrpSpPr>
                    <p:cNvPr id="14" name="グループ化 13">
                      <a:extLst>
                        <a:ext uri="{FF2B5EF4-FFF2-40B4-BE49-F238E27FC236}">
                          <a16:creationId xmlns:a16="http://schemas.microsoft.com/office/drawing/2014/main" xmlns="" id="{E8DADB27-55CE-4C40-B229-D0291BA639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8789" y="2271115"/>
                      <a:ext cx="7549903" cy="1987250"/>
                      <a:chOff x="653964" y="2166738"/>
                      <a:chExt cx="7549903" cy="1987250"/>
                    </a:xfrm>
                  </p:grpSpPr>
                  <p:grpSp>
                    <p:nvGrpSpPr>
                      <p:cNvPr id="7" name="グループ化 6">
                        <a:extLst>
                          <a:ext uri="{FF2B5EF4-FFF2-40B4-BE49-F238E27FC236}">
                            <a16:creationId xmlns:a16="http://schemas.microsoft.com/office/drawing/2014/main" xmlns="" id="{D7B12548-8CCC-4978-8371-1BC96B4E57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3964" y="2193994"/>
                        <a:ext cx="1562737" cy="1959994"/>
                        <a:chOff x="741049" y="2298497"/>
                        <a:chExt cx="1562737" cy="1959994"/>
                      </a:xfrm>
                    </p:grpSpPr>
                    <p:sp>
                      <p:nvSpPr>
                        <p:cNvPr id="2" name="正方形/長方形 1">
                          <a:extLst>
                            <a:ext uri="{FF2B5EF4-FFF2-40B4-BE49-F238E27FC236}">
                              <a16:creationId xmlns:a16="http://schemas.microsoft.com/office/drawing/2014/main" xmlns="" id="{14E9DEF3-E1CC-482F-9868-FAF9A0039A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1049" y="2299063"/>
                          <a:ext cx="330105" cy="1959428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vert="eaVert" rtlCol="0" anchor="ctr"/>
                        <a:lstStyle/>
                        <a:p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Persiapan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dan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pengukuran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pra-kerja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" name="矢印: 右 2">
                          <a:extLst>
                            <a:ext uri="{FF2B5EF4-FFF2-40B4-BE49-F238E27FC236}">
                              <a16:creationId xmlns:a16="http://schemas.microsoft.com/office/drawing/2014/main" xmlns="" id="{53728967-FA6B-47F0-B67F-545F5A7348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1154" y="3161211"/>
                          <a:ext cx="191588" cy="104503"/>
                        </a:xfrm>
                        <a:prstGeom prst="rightArrow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vert="eaVert" rtlCol="0" anchor="ctr"/>
                        <a:lstStyle/>
                        <a:p>
                          <a:endParaRPr kumimoji="1" lang="ja-JP" alt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" name="正方形/長方形 9">
                          <a:extLst>
                            <a:ext uri="{FF2B5EF4-FFF2-40B4-BE49-F238E27FC236}">
                              <a16:creationId xmlns:a16="http://schemas.microsoft.com/office/drawing/2014/main" xmlns="" id="{5F3B9583-C19F-4B77-9622-4C69D4E699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52400" y="2299063"/>
                          <a:ext cx="278675" cy="1959428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vert="eaVert" rtlCol="0" anchor="ctr"/>
                        <a:lstStyle/>
                        <a:p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Persiapan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kerja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" name="矢印: 右 10">
                          <a:extLst>
                            <a:ext uri="{FF2B5EF4-FFF2-40B4-BE49-F238E27FC236}">
                              <a16:creationId xmlns:a16="http://schemas.microsoft.com/office/drawing/2014/main" xmlns="" id="{1AD494B5-16F8-4912-B96C-703346C6B9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31075" y="3161210"/>
                          <a:ext cx="191588" cy="104503"/>
                        </a:xfrm>
                        <a:prstGeom prst="rightArrow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vert="eaVert" rtlCol="0" anchor="ctr"/>
                        <a:lstStyle/>
                        <a:p>
                          <a:endParaRPr kumimoji="1" lang="ja-JP" alt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" name="正方形/長方形 11">
                          <a:extLst>
                            <a:ext uri="{FF2B5EF4-FFF2-40B4-BE49-F238E27FC236}">
                              <a16:creationId xmlns:a16="http://schemas.microsoft.com/office/drawing/2014/main" xmlns="" id="{AC7D741A-7D40-4FE5-9A5D-21425D5380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29737" y="2298497"/>
                          <a:ext cx="278675" cy="1959428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vert="eaVert" rtlCol="0" anchor="ctr"/>
                        <a:lstStyle/>
                        <a:p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Instalansi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sementara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" name="矢印: 右 12">
                          <a:extLst>
                            <a:ext uri="{FF2B5EF4-FFF2-40B4-BE49-F238E27FC236}">
                              <a16:creationId xmlns:a16="http://schemas.microsoft.com/office/drawing/2014/main" xmlns="" id="{23CAD5AA-F611-4E2E-A659-179CADADFA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23282" y="3161209"/>
                          <a:ext cx="280504" cy="104503"/>
                        </a:xfrm>
                        <a:prstGeom prst="rightArrow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vert="eaVert" rtlCol="0" anchor="ctr"/>
                        <a:lstStyle/>
                        <a:p>
                          <a:endParaRPr kumimoji="1" lang="ja-JP" alt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5" name="正方形/長方形 14">
                        <a:extLst>
                          <a:ext uri="{FF2B5EF4-FFF2-40B4-BE49-F238E27FC236}">
                            <a16:creationId xmlns:a16="http://schemas.microsoft.com/office/drawing/2014/main" xmlns="" id="{725C4463-40D9-4108-A574-55F85D8670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31571" y="2193994"/>
                        <a:ext cx="281127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①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peralatan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di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dalam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bangunan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" name="矢印: 右 16">
                        <a:extLst>
                          <a:ext uri="{FF2B5EF4-FFF2-40B4-BE49-F238E27FC236}">
                            <a16:creationId xmlns:a16="http://schemas.microsoft.com/office/drawing/2014/main" xmlns="" id="{A12F3299-4E8B-46D7-BFD2-0658B3B1E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26906" y="3069205"/>
                        <a:ext cx="174171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" name="正方形/長方形 17">
                        <a:extLst>
                          <a:ext uri="{FF2B5EF4-FFF2-40B4-BE49-F238E27FC236}">
                            <a16:creationId xmlns:a16="http://schemas.microsoft.com/office/drawing/2014/main" xmlns="" id="{EB457B02-FF99-466D-8E03-D0C3BBC16A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834" y="2194560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②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material interior 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" name="矢印: 右 18">
                        <a:extLst>
                          <a:ext uri="{FF2B5EF4-FFF2-40B4-BE49-F238E27FC236}">
                            <a16:creationId xmlns:a16="http://schemas.microsoft.com/office/drawing/2014/main" xmlns="" id="{304617CA-641A-4D03-813C-1720C873D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80509" y="3056708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" name="正方形/長方形 19">
                        <a:extLst>
                          <a:ext uri="{FF2B5EF4-FFF2-40B4-BE49-F238E27FC236}">
                            <a16:creationId xmlns:a16="http://schemas.microsoft.com/office/drawing/2014/main" xmlns="" id="{3671883D-566E-4058-BED3-EA3A9C7BE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2097" y="2193994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③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perabot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interior dan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eksterior</a:t>
                        </a:r>
                        <a:endParaRPr kumimoji="1" lang="en-US" altLang="ja-JP" sz="1000" dirty="0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" name="矢印: 右 20">
                        <a:extLst>
                          <a:ext uri="{FF2B5EF4-FFF2-40B4-BE49-F238E27FC236}">
                            <a16:creationId xmlns:a16="http://schemas.microsoft.com/office/drawing/2014/main" xmlns="" id="{78159C75-1C48-42E1-92E0-28ED853A85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50772" y="3056142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" name="正方形/長方形 21">
                        <a:extLst>
                          <a:ext uri="{FF2B5EF4-FFF2-40B4-BE49-F238E27FC236}">
                            <a16:creationId xmlns:a16="http://schemas.microsoft.com/office/drawing/2014/main" xmlns="" id="{7A8BE8B7-CB6F-451F-827A-52A9121AF8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4060" y="2193994"/>
                        <a:ext cx="346987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5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④</a:t>
                        </a:r>
                        <a:r>
                          <a:rPr lang="en-US" altLang="ja-JP" sz="105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105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lang="en-US" altLang="ja-JP" sz="105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105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instalasi</a:t>
                        </a:r>
                        <a:r>
                          <a:rPr lang="en-US" altLang="ja-JP" sz="105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atap</a:t>
                        </a:r>
                        <a:endParaRPr kumimoji="1" lang="ja-JP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" name="矢印: 右 22">
                        <a:extLst>
                          <a:ext uri="{FF2B5EF4-FFF2-40B4-BE49-F238E27FC236}">
                            <a16:creationId xmlns:a16="http://schemas.microsoft.com/office/drawing/2014/main" xmlns="" id="{372823C7-3376-445E-A2CE-E83C5EA88E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3830" y="3056141"/>
                        <a:ext cx="143943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" name="正方形/長方形 23">
                        <a:extLst>
                          <a:ext uri="{FF2B5EF4-FFF2-40B4-BE49-F238E27FC236}">
                            <a16:creationId xmlns:a16="http://schemas.microsoft.com/office/drawing/2014/main" xmlns="" id="{C55D0154-F1A2-4A79-B124-A8F2D8ACA5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67867" y="2193994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5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⑤ </a:t>
                        </a:r>
                        <a:r>
                          <a:rPr kumimoji="1" lang="en-US" altLang="ja-JP" sz="105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5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5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beranda</a:t>
                        </a:r>
                        <a:r>
                          <a:rPr kumimoji="1" lang="en-US" altLang="ja-JP" sz="105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5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dll</a:t>
                        </a:r>
                        <a:endParaRPr kumimoji="1" lang="ja-JP" alt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5" name="矢印: 右 24">
                        <a:extLst>
                          <a:ext uri="{FF2B5EF4-FFF2-40B4-BE49-F238E27FC236}">
                            <a16:creationId xmlns:a16="http://schemas.microsoft.com/office/drawing/2014/main" xmlns="" id="{C420498A-DACF-40E0-9B50-B234DCFF9B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46542" y="3056142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6" name="正方形/長方形 25">
                        <a:extLst>
                          <a:ext uri="{FF2B5EF4-FFF2-40B4-BE49-F238E27FC236}">
                            <a16:creationId xmlns:a16="http://schemas.microsoft.com/office/drawing/2014/main" xmlns="" id="{0A45D4DC-179F-409C-90CF-C77E0AD877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45203" y="2193994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⑥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materia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atap </a:t>
                        </a:r>
                        <a:endParaRPr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7" name="矢印: 右 26">
                        <a:extLst>
                          <a:ext uri="{FF2B5EF4-FFF2-40B4-BE49-F238E27FC236}">
                            <a16:creationId xmlns:a16="http://schemas.microsoft.com/office/drawing/2014/main" xmlns="" id="{81C9A495-6DFA-4F86-9067-113E4E2E43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3878" y="3064284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8" name="正方形/長方形 27">
                        <a:extLst>
                          <a:ext uri="{FF2B5EF4-FFF2-40B4-BE49-F238E27FC236}">
                            <a16:creationId xmlns:a16="http://schemas.microsoft.com/office/drawing/2014/main" xmlns="" id="{BFB82327-DB21-44D5-A9AF-14B9D0021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47035" y="2185288"/>
                        <a:ext cx="278675" cy="195942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lang="ja-JP" altLang="en-US" sz="9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⑦ </a:t>
                        </a:r>
                        <a:r>
                          <a:rPr lang="en-US" altLang="ja-JP" sz="9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Membongkar</a:t>
                        </a:r>
                        <a:r>
                          <a:rPr lang="en-US" altLang="ja-JP" sz="9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9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superstruktur</a:t>
                        </a:r>
                        <a:r>
                          <a:rPr lang="en-US" altLang="ja-JP" sz="9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dan </a:t>
                        </a:r>
                        <a:r>
                          <a:rPr lang="en-US" altLang="ja-JP" sz="9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membongkar</a:t>
                        </a:r>
                        <a:r>
                          <a:rPr lang="en-US" altLang="ja-JP" sz="9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material </a:t>
                        </a:r>
                        <a:r>
                          <a:rPr lang="en-US" altLang="ja-JP" sz="9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eksterior</a:t>
                        </a:r>
                        <a:endParaRPr lang="ja-JP" alt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9" name="矢印: 右 28">
                        <a:extLst>
                          <a:ext uri="{FF2B5EF4-FFF2-40B4-BE49-F238E27FC236}">
                            <a16:creationId xmlns:a16="http://schemas.microsoft.com/office/drawing/2014/main" xmlns="" id="{AC544D91-C45E-44EF-9691-72062D99AF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5710" y="3064284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0" name="正方形/長方形 29">
                        <a:extLst>
                          <a:ext uri="{FF2B5EF4-FFF2-40B4-BE49-F238E27FC236}">
                            <a16:creationId xmlns:a16="http://schemas.microsoft.com/office/drawing/2014/main" xmlns="" id="{6E343710-95A4-435A-ABDB-29572F506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4846" y="2193994"/>
                        <a:ext cx="278675" cy="1959428"/>
                      </a:xfrm>
                      <a:prstGeom prst="rect">
                        <a:avLst/>
                      </a:prstGeom>
                      <a:ln>
                        <a:prstDash val="lgDashDotDot"/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sementara</a:t>
                        </a:r>
                        <a:endParaRPr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1" name="矢印: 右 30">
                        <a:extLst>
                          <a:ext uri="{FF2B5EF4-FFF2-40B4-BE49-F238E27FC236}">
                            <a16:creationId xmlns:a16="http://schemas.microsoft.com/office/drawing/2014/main" xmlns="" id="{401D9199-4473-4E2C-9A3D-79F9298D5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3249" y="3064284"/>
                        <a:ext cx="255004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2" name="正方形/長方形 31">
                        <a:extLst>
                          <a:ext uri="{FF2B5EF4-FFF2-40B4-BE49-F238E27FC236}">
                            <a16:creationId xmlns:a16="http://schemas.microsoft.com/office/drawing/2014/main" xmlns="" id="{DE969175-DBF7-4E69-90F4-10A9239C43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70563" y="2189073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⑧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Perobohan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fondasi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endParaRPr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3" name="矢印: 右 32">
                        <a:extLst>
                          <a:ext uri="{FF2B5EF4-FFF2-40B4-BE49-F238E27FC236}">
                            <a16:creationId xmlns:a16="http://schemas.microsoft.com/office/drawing/2014/main" xmlns="" id="{4F8825C6-7160-4953-90FE-7FC316FC18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61318" y="3051221"/>
                        <a:ext cx="143484" cy="117566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4" name="正方形/長方形 33">
                        <a:extLst>
                          <a:ext uri="{FF2B5EF4-FFF2-40B4-BE49-F238E27FC236}">
                            <a16:creationId xmlns:a16="http://schemas.microsoft.com/office/drawing/2014/main" xmlns="" id="{28723B2D-E1CE-4BA1-AE9C-5D943BFDE8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16058" y="2189073"/>
                        <a:ext cx="467273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(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Meratakan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.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Membersihkan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)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Pekerjaan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setelah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selesai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5" name="矢印: 右 34">
                        <a:extLst>
                          <a:ext uri="{FF2B5EF4-FFF2-40B4-BE49-F238E27FC236}">
                            <a16:creationId xmlns:a16="http://schemas.microsoft.com/office/drawing/2014/main" xmlns="" id="{84D6F7B6-36E7-480A-BEAD-C481B75CB3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95505" y="3060499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6" name="正方形/長方形 35">
                        <a:extLst>
                          <a:ext uri="{FF2B5EF4-FFF2-40B4-BE49-F238E27FC236}">
                            <a16:creationId xmlns:a16="http://schemas.microsoft.com/office/drawing/2014/main" xmlns="" id="{82305BCF-85B7-42D7-965F-D382D3583F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1992" y="2166738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Pengecekan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setelah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selesai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7" name="矢印: 右 36">
                        <a:extLst>
                          <a:ext uri="{FF2B5EF4-FFF2-40B4-BE49-F238E27FC236}">
                            <a16:creationId xmlns:a16="http://schemas.microsoft.com/office/drawing/2014/main" xmlns="" id="{E1F6A6A2-3AA7-48BF-B87F-241D18779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7740" y="3060498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8" name="正方形/長方形 37">
                        <a:extLst>
                          <a:ext uri="{FF2B5EF4-FFF2-40B4-BE49-F238E27FC236}">
                            <a16:creationId xmlns:a16="http://schemas.microsoft.com/office/drawing/2014/main" xmlns="" id="{34E82391-2B9E-444E-9948-1393848A76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9122" y="2176010"/>
                        <a:ext cx="45474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manajemen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setelah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selesai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0" name="吹き出し: 四角形 39">
                      <a:extLst>
                        <a:ext uri="{FF2B5EF4-FFF2-40B4-BE49-F238E27FC236}">
                          <a16:creationId xmlns:a16="http://schemas.microsoft.com/office/drawing/2014/main" xmlns="" id="{DB7C223C-BDB9-43F4-B1D7-225A7CAA2B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219" y="4874756"/>
                      <a:ext cx="1076595" cy="612984"/>
                    </a:xfrm>
                    <a:prstGeom prst="wedgeRectCallout">
                      <a:avLst>
                        <a:gd name="adj1" fmla="val -39872"/>
                        <a:gd name="adj2" fmla="val -144827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ctr"/>
                    <a:lstStyle/>
                    <a:p>
                      <a:pPr algn="ctr"/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Konformasi</a:t>
                      </a: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pemindahan</a:t>
                      </a: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barang</a:t>
                      </a: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sisa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43" name="直線コネクタ 42">
                    <a:extLst>
                      <a:ext uri="{FF2B5EF4-FFF2-40B4-BE49-F238E27FC236}">
                        <a16:creationId xmlns:a16="http://schemas.microsoft.com/office/drawing/2014/main" xmlns="" id="{D2B6A2CE-2EED-4CBA-9EAE-1166DF8BEB30}"/>
                      </a:ext>
                    </a:extLst>
                  </p:cNvPr>
                  <p:cNvCxnSpPr>
                    <a:cxnSpLocks/>
                    <a:stCxn id="15" idx="2"/>
                  </p:cNvCxnSpPr>
                  <p:nvPr/>
                </p:nvCxnSpPr>
                <p:spPr>
                  <a:xfrm flipH="1">
                    <a:off x="2424774" y="3955589"/>
                    <a:ext cx="1226" cy="22452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コネクタ 44">
                    <a:extLst>
                      <a:ext uri="{FF2B5EF4-FFF2-40B4-BE49-F238E27FC236}">
                        <a16:creationId xmlns:a16="http://schemas.microsoft.com/office/drawing/2014/main" xmlns="" id="{293CDED4-2C09-4F38-9BE7-FF1299B98E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95036" y="3955589"/>
                    <a:ext cx="0" cy="22452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直線コネクタ 7">
                  <a:extLst>
                    <a:ext uri="{FF2B5EF4-FFF2-40B4-BE49-F238E27FC236}">
                      <a16:creationId xmlns:a16="http://schemas.microsoft.com/office/drawing/2014/main" xmlns="" id="{949AD79F-80CC-4C24-8199-F7D91E627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6861" y="4211919"/>
                  <a:ext cx="396064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xmlns="" id="{A1D3453D-5A26-4B28-BF7B-98EBA70DD7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01215" y="1799088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xmlns="" id="{21B4B677-47EF-4226-932D-AF989E39C7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1699" y="1806294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xmlns="" id="{C5CF8D53-AB37-44A5-9BA1-F865FCF7EF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7952" y="1794735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xmlns="" id="{2E22212B-A487-4747-A72D-12C99747B3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7109" y="1802703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xmlns="" id="{D83ED99F-E805-48DF-828B-285BDBD956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04865" y="1798927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>
                <a:extLst>
                  <a:ext uri="{FF2B5EF4-FFF2-40B4-BE49-F238E27FC236}">
                    <a16:creationId xmlns:a16="http://schemas.microsoft.com/office/drawing/2014/main" xmlns="" id="{EE746744-584A-491F-9005-EF4C906240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8317" y="1811612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xmlns="" id="{15DA847F-FEAF-4471-B6EA-4C3617E1D8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6861" y="1802703"/>
                <a:ext cx="3938991" cy="209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xmlns="" id="{2304520D-0408-4834-97AE-6FAD81B6D504}"/>
                </a:ext>
              </a:extLst>
            </p:cNvPr>
            <p:cNvSpPr/>
            <p:nvPr/>
          </p:nvSpPr>
          <p:spPr>
            <a:xfrm>
              <a:off x="2134363" y="1464150"/>
              <a:ext cx="4516451" cy="35317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xmlns="" id="{8E760221-1ED9-49C9-A2C5-EC6D5513D311}"/>
              </a:ext>
            </a:extLst>
          </p:cNvPr>
          <p:cNvSpPr/>
          <p:nvPr/>
        </p:nvSpPr>
        <p:spPr>
          <a:xfrm>
            <a:off x="2496861" y="4982817"/>
            <a:ext cx="1630137" cy="336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xmlns="" id="{528C04C9-9868-43DC-A68F-265AB5847CEB}"/>
              </a:ext>
            </a:extLst>
          </p:cNvPr>
          <p:cNvSpPr/>
          <p:nvPr/>
        </p:nvSpPr>
        <p:spPr>
          <a:xfrm>
            <a:off x="5272987" y="5039030"/>
            <a:ext cx="1448530" cy="336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 </a:t>
            </a:r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gabungan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 dan </a:t>
            </a:r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xmlns="" id="{A03051EC-983D-4818-9DDA-81FCBCC51422}"/>
              </a:ext>
            </a:extLst>
          </p:cNvPr>
          <p:cNvCxnSpPr>
            <a:cxnSpLocks/>
          </p:cNvCxnSpPr>
          <p:nvPr/>
        </p:nvCxnSpPr>
        <p:spPr>
          <a:xfrm flipH="1">
            <a:off x="6425835" y="1794734"/>
            <a:ext cx="1226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xmlns="" id="{CD2A4CAE-2940-47CC-B0C6-C8BBB23E69F2}"/>
              </a:ext>
            </a:extLst>
          </p:cNvPr>
          <p:cNvCxnSpPr>
            <a:cxnSpLocks/>
          </p:cNvCxnSpPr>
          <p:nvPr/>
        </p:nvCxnSpPr>
        <p:spPr>
          <a:xfrm flipH="1">
            <a:off x="6457508" y="3994069"/>
            <a:ext cx="1226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xmlns="" id="{09BFA740-1CE0-4696-8658-F71AD6F6E29A}"/>
              </a:ext>
            </a:extLst>
          </p:cNvPr>
          <p:cNvCxnSpPr/>
          <p:nvPr/>
        </p:nvCxnSpPr>
        <p:spPr>
          <a:xfrm>
            <a:off x="2134363" y="5419199"/>
            <a:ext cx="45164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xmlns="" id="{1563EEAC-6B89-469D-BA1D-50A427063A85}"/>
              </a:ext>
            </a:extLst>
          </p:cNvPr>
          <p:cNvCxnSpPr>
            <a:cxnSpLocks/>
          </p:cNvCxnSpPr>
          <p:nvPr/>
        </p:nvCxnSpPr>
        <p:spPr>
          <a:xfrm>
            <a:off x="5362629" y="4995854"/>
            <a:ext cx="0" cy="4169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xmlns="" id="{8DF607B7-B9DC-43FB-9795-73C6FC48748F}"/>
              </a:ext>
            </a:extLst>
          </p:cNvPr>
          <p:cNvCxnSpPr>
            <a:cxnSpLocks/>
          </p:cNvCxnSpPr>
          <p:nvPr/>
        </p:nvCxnSpPr>
        <p:spPr>
          <a:xfrm>
            <a:off x="6650814" y="4995854"/>
            <a:ext cx="0" cy="4233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xmlns="" id="{7494C2C9-571D-4D37-A85A-7C796D41CBB9}"/>
              </a:ext>
            </a:extLst>
          </p:cNvPr>
          <p:cNvCxnSpPr>
            <a:cxnSpLocks/>
          </p:cNvCxnSpPr>
          <p:nvPr/>
        </p:nvCxnSpPr>
        <p:spPr>
          <a:xfrm>
            <a:off x="2134363" y="4995854"/>
            <a:ext cx="0" cy="4233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1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Bangunan</a:t>
            </a:r>
            <a:endParaRPr kumimoji="1" lang="ja-JP" altLang="en-US" sz="2400" spc="-17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h.137/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95036" y="5703032"/>
            <a:ext cx="33196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 metode pembongkaran terpisah menggunakan pekerjaan manual dan mekanis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xmlns="" id="{94618CD3-1A7D-4F8E-BDFC-751138F945D1}"/>
              </a:ext>
            </a:extLst>
          </p:cNvPr>
          <p:cNvSpPr/>
          <p:nvPr/>
        </p:nvSpPr>
        <p:spPr>
          <a:xfrm>
            <a:off x="7040009" y="3285713"/>
            <a:ext cx="118891" cy="991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矢印: 右 82">
            <a:extLst>
              <a:ext uri="{FF2B5EF4-FFF2-40B4-BE49-F238E27FC236}">
                <a16:creationId xmlns:a16="http://schemas.microsoft.com/office/drawing/2014/main" xmlns="" id="{922C95F0-60BA-4B50-A526-B54A74F99680}"/>
              </a:ext>
            </a:extLst>
          </p:cNvPr>
          <p:cNvSpPr/>
          <p:nvPr/>
        </p:nvSpPr>
        <p:spPr>
          <a:xfrm>
            <a:off x="7565499" y="3293540"/>
            <a:ext cx="158751" cy="881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矢印: 右 85">
            <a:extLst>
              <a:ext uri="{FF2B5EF4-FFF2-40B4-BE49-F238E27FC236}">
                <a16:creationId xmlns:a16="http://schemas.microsoft.com/office/drawing/2014/main" xmlns="" id="{C9C7B3C1-3B28-42C8-AB4C-AA2B6BDC61B4}"/>
              </a:ext>
            </a:extLst>
          </p:cNvPr>
          <p:cNvSpPr/>
          <p:nvPr/>
        </p:nvSpPr>
        <p:spPr>
          <a:xfrm>
            <a:off x="7956795" y="3293539"/>
            <a:ext cx="158751" cy="881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xmlns="" id="{762F612A-069B-48BD-AD46-EC1A5F337E7E}"/>
              </a:ext>
            </a:extLst>
          </p:cNvPr>
          <p:cNvGrpSpPr/>
          <p:nvPr/>
        </p:nvGrpSpPr>
        <p:grpSpPr>
          <a:xfrm>
            <a:off x="755438" y="2082800"/>
            <a:ext cx="7706334" cy="3252555"/>
            <a:chOff x="742157" y="2082800"/>
            <a:chExt cx="7706334" cy="3252555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xmlns="" id="{6F02BE7A-9C4F-44DE-8DC4-60F27D0E4961}"/>
                </a:ext>
              </a:extLst>
            </p:cNvPr>
            <p:cNvGrpSpPr/>
            <p:nvPr/>
          </p:nvGrpSpPr>
          <p:grpSpPr>
            <a:xfrm>
              <a:off x="742157" y="2082800"/>
              <a:ext cx="6293644" cy="3252555"/>
              <a:chOff x="734346" y="1464150"/>
              <a:chExt cx="7595473" cy="3855658"/>
            </a:xfrm>
          </p:grpSpPr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xmlns="" id="{84D41CA0-141C-4702-BE00-452317F459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1125" y="4002490"/>
                <a:ext cx="0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xmlns="" id="{6A9131B1-8FF3-4D23-8BDB-A0A61A1079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3168" y="3978688"/>
                <a:ext cx="0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xmlns="" id="{31547C82-062F-4B17-8470-45A2EF87E687}"/>
                  </a:ext>
                </a:extLst>
              </p:cNvPr>
              <p:cNvGrpSpPr/>
              <p:nvPr/>
            </p:nvGrpSpPr>
            <p:grpSpPr>
              <a:xfrm>
                <a:off x="734346" y="1464150"/>
                <a:ext cx="7595473" cy="3855658"/>
                <a:chOff x="734346" y="1464150"/>
                <a:chExt cx="7595473" cy="3855658"/>
              </a:xfrm>
            </p:grpSpPr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xmlns="" id="{8E760221-1ED9-49C9-A2C5-EC6D5513D311}"/>
                    </a:ext>
                  </a:extLst>
                </p:cNvPr>
                <p:cNvSpPr/>
                <p:nvPr/>
              </p:nvSpPr>
              <p:spPr>
                <a:xfrm>
                  <a:off x="2496861" y="4982817"/>
                  <a:ext cx="1630137" cy="33699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05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Pekerjaan</a:t>
                  </a:r>
                  <a:r>
                    <a:rPr kumimoji="1" lang="en-US" altLang="ja-JP" sz="1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manual</a:t>
                  </a:r>
                  <a:endParaRPr kumimoji="1" lang="ja-JP" altLang="en-US" sz="105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xmlns="" id="{528C04C9-9868-43DC-A68F-265AB5847CEB}"/>
                    </a:ext>
                  </a:extLst>
                </p:cNvPr>
                <p:cNvSpPr/>
                <p:nvPr/>
              </p:nvSpPr>
              <p:spPr>
                <a:xfrm>
                  <a:off x="5633079" y="4972934"/>
                  <a:ext cx="2300990" cy="33699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9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Pekerjaan</a:t>
                  </a:r>
                  <a:r>
                    <a:rPr lang="en-US" altLang="ja-JP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manual </a:t>
                  </a:r>
                  <a:r>
                    <a:rPr lang="en-US" altLang="ja-JP" sz="9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atau</a:t>
                  </a:r>
                  <a:r>
                    <a:rPr lang="en-US" altLang="ja-JP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9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gabungan</a:t>
                  </a:r>
                  <a:r>
                    <a:rPr lang="en-US" altLang="ja-JP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manual dan </a:t>
                  </a:r>
                  <a:r>
                    <a:rPr lang="en-US" altLang="ja-JP" sz="9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mekanis</a:t>
                  </a:r>
                  <a:endParaRPr kumimoji="1" lang="ja-JP" alt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6" name="直線コネクタ 75">
                  <a:extLst>
                    <a:ext uri="{FF2B5EF4-FFF2-40B4-BE49-F238E27FC236}">
                      <a16:creationId xmlns:a16="http://schemas.microsoft.com/office/drawing/2014/main" xmlns="" id="{A03051EC-983D-4818-9DDA-81FCBCC514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5835" y="1743476"/>
                  <a:ext cx="0" cy="25513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5" name="グループ化 4">
                  <a:extLst>
                    <a:ext uri="{FF2B5EF4-FFF2-40B4-BE49-F238E27FC236}">
                      <a16:creationId xmlns:a16="http://schemas.microsoft.com/office/drawing/2014/main" xmlns="" id="{CF9A53C8-6C32-4403-A182-0300561CB9E1}"/>
                    </a:ext>
                  </a:extLst>
                </p:cNvPr>
                <p:cNvGrpSpPr/>
                <p:nvPr/>
              </p:nvGrpSpPr>
              <p:grpSpPr>
                <a:xfrm>
                  <a:off x="734346" y="1464150"/>
                  <a:ext cx="7595473" cy="3753185"/>
                  <a:chOff x="734346" y="1464150"/>
                  <a:chExt cx="7595473" cy="3753185"/>
                </a:xfrm>
              </p:grpSpPr>
              <p:cxnSp>
                <p:nvCxnSpPr>
                  <p:cNvPr id="47" name="直線コネクタ 46">
                    <a:extLst>
                      <a:ext uri="{FF2B5EF4-FFF2-40B4-BE49-F238E27FC236}">
                        <a16:creationId xmlns:a16="http://schemas.microsoft.com/office/drawing/2014/main" xmlns="" id="{CBDC1D28-0EC2-4E5E-85B9-5EC6422FBF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75141" y="3987394"/>
                    <a:ext cx="0" cy="22452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50">
                    <a:extLst>
                      <a:ext uri="{FF2B5EF4-FFF2-40B4-BE49-F238E27FC236}">
                        <a16:creationId xmlns:a16="http://schemas.microsoft.com/office/drawing/2014/main" xmlns="" id="{57BEE038-1788-4146-B65B-DE21A56750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80140" y="3987394"/>
                    <a:ext cx="0" cy="22452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0" name="グループ化 59">
                    <a:extLst>
                      <a:ext uri="{FF2B5EF4-FFF2-40B4-BE49-F238E27FC236}">
                        <a16:creationId xmlns:a16="http://schemas.microsoft.com/office/drawing/2014/main" xmlns="" id="{460D7305-D234-41BB-B285-BFB9D6C25123}"/>
                      </a:ext>
                    </a:extLst>
                  </p:cNvPr>
                  <p:cNvGrpSpPr/>
                  <p:nvPr/>
                </p:nvGrpSpPr>
                <p:grpSpPr>
                  <a:xfrm>
                    <a:off x="3470404" y="4222662"/>
                    <a:ext cx="2595983" cy="454979"/>
                    <a:chOff x="3666309" y="4221923"/>
                    <a:chExt cx="2595983" cy="454979"/>
                  </a:xfrm>
                </p:grpSpPr>
                <p:cxnSp>
                  <p:nvCxnSpPr>
                    <p:cNvPr id="48" name="直線コネクタ 47">
                      <a:extLst>
                        <a:ext uri="{FF2B5EF4-FFF2-40B4-BE49-F238E27FC236}">
                          <a16:creationId xmlns:a16="http://schemas.microsoft.com/office/drawing/2014/main" xmlns="" id="{EC8B1391-CC17-456A-99DB-B4D8A2F8E8B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666309" y="4221923"/>
                      <a:ext cx="0" cy="29041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線コネクタ 49">
                      <a:extLst>
                        <a:ext uri="{FF2B5EF4-FFF2-40B4-BE49-F238E27FC236}">
                          <a16:creationId xmlns:a16="http://schemas.microsoft.com/office/drawing/2014/main" xmlns="" id="{02AD65AD-6086-4032-863E-35D6CE9D38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66309" y="4502331"/>
                      <a:ext cx="19158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正方形/長方形 53">
                      <a:extLst>
                        <a:ext uri="{FF2B5EF4-FFF2-40B4-BE49-F238E27FC236}">
                          <a16:creationId xmlns:a16="http://schemas.microsoft.com/office/drawing/2014/main" xmlns="" id="{D91C995C-FD63-47C6-9CF1-62E2703E1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3587" y="4327759"/>
                      <a:ext cx="1026459" cy="34914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ja-JP" sz="105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Penyortiran</a:t>
                      </a:r>
                      <a:r>
                        <a:rPr lang="en-US" altLang="ja-JP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altLang="ja-JP" sz="105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tempat</a:t>
                      </a:r>
                      <a:r>
                        <a:rPr lang="en-US" altLang="ja-JP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57" name="直線コネクタ 56">
                      <a:extLst>
                        <a:ext uri="{FF2B5EF4-FFF2-40B4-BE49-F238E27FC236}">
                          <a16:creationId xmlns:a16="http://schemas.microsoft.com/office/drawing/2014/main" xmlns="" id="{F37AEDB2-4DD7-4ED6-9BC3-BE36C4CC61AE}"/>
                        </a:ext>
                      </a:extLst>
                    </p:cNvPr>
                    <p:cNvCxnSpPr>
                      <a:cxnSpLocks/>
                      <a:stCxn id="54" idx="3"/>
                    </p:cNvCxnSpPr>
                    <p:nvPr/>
                  </p:nvCxnSpPr>
                  <p:spPr>
                    <a:xfrm>
                      <a:off x="4850046" y="4502331"/>
                      <a:ext cx="15727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9" name="正方形/長方形 58">
                      <a:extLst>
                        <a:ext uri="{FF2B5EF4-FFF2-40B4-BE49-F238E27FC236}">
                          <a16:creationId xmlns:a16="http://schemas.microsoft.com/office/drawing/2014/main" xmlns="" id="{CC3283C6-F2A1-4B76-9EDE-C085F19B9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07324" y="4367062"/>
                      <a:ext cx="1254968" cy="30983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ja-JP" sz="105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pemindahan</a:t>
                      </a:r>
                      <a:r>
                        <a:rPr kumimoji="1" lang="en-US" altLang="ja-JP" sz="10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49" name="グループ化 48">
                    <a:extLst>
                      <a:ext uri="{FF2B5EF4-FFF2-40B4-BE49-F238E27FC236}">
                        <a16:creationId xmlns:a16="http://schemas.microsoft.com/office/drawing/2014/main" xmlns="" id="{6F41FB87-6061-4B82-AF8A-FBD51B11510B}"/>
                      </a:ext>
                    </a:extLst>
                  </p:cNvPr>
                  <p:cNvGrpSpPr/>
                  <p:nvPr/>
                </p:nvGrpSpPr>
                <p:grpSpPr>
                  <a:xfrm>
                    <a:off x="734346" y="1464150"/>
                    <a:ext cx="7595473" cy="3753185"/>
                    <a:chOff x="734346" y="1464150"/>
                    <a:chExt cx="7595473" cy="3753185"/>
                  </a:xfrm>
                </p:grpSpPr>
                <p:grpSp>
                  <p:nvGrpSpPr>
                    <p:cNvPr id="70" name="グループ化 69">
                      <a:extLst>
                        <a:ext uri="{FF2B5EF4-FFF2-40B4-BE49-F238E27FC236}">
                          <a16:creationId xmlns:a16="http://schemas.microsoft.com/office/drawing/2014/main" xmlns="" id="{ADA8393B-B32F-4529-AF19-56A2C79E7F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4346" y="1755142"/>
                      <a:ext cx="7595473" cy="3462193"/>
                      <a:chOff x="734346" y="1755142"/>
                      <a:chExt cx="7595473" cy="3462193"/>
                    </a:xfrm>
                  </p:grpSpPr>
                  <p:grpSp>
                    <p:nvGrpSpPr>
                      <p:cNvPr id="61" name="グループ化 60">
                        <a:extLst>
                          <a:ext uri="{FF2B5EF4-FFF2-40B4-BE49-F238E27FC236}">
                            <a16:creationId xmlns:a16="http://schemas.microsoft.com/office/drawing/2014/main" xmlns="" id="{EB00966D-E873-49D4-859B-B527D0A20E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4346" y="1982224"/>
                        <a:ext cx="7595473" cy="3235111"/>
                        <a:chOff x="734346" y="1982224"/>
                        <a:chExt cx="7595473" cy="3235111"/>
                      </a:xfrm>
                    </p:grpSpPr>
                    <p:grpSp>
                      <p:nvGrpSpPr>
                        <p:cNvPr id="46" name="グループ化 45">
                          <a:extLst>
                            <a:ext uri="{FF2B5EF4-FFF2-40B4-BE49-F238E27FC236}">
                              <a16:creationId xmlns:a16="http://schemas.microsoft.com/office/drawing/2014/main" xmlns="" id="{9CD9204B-500D-4EB4-A477-4A8836F3E4B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34346" y="1982224"/>
                          <a:ext cx="7595473" cy="3235111"/>
                          <a:chOff x="662259" y="1950419"/>
                          <a:chExt cx="7595473" cy="3235111"/>
                        </a:xfrm>
                      </p:grpSpPr>
                      <p:grpSp>
                        <p:nvGrpSpPr>
                          <p:cNvPr id="41" name="グループ化 40">
                            <a:extLst>
                              <a:ext uri="{FF2B5EF4-FFF2-40B4-BE49-F238E27FC236}">
                                <a16:creationId xmlns:a16="http://schemas.microsoft.com/office/drawing/2014/main" xmlns="" id="{109BB1E7-43CE-4E35-9F9F-66BB14109FB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62259" y="1950419"/>
                            <a:ext cx="7595473" cy="3235111"/>
                            <a:chOff x="723219" y="2252629"/>
                            <a:chExt cx="7595473" cy="3235111"/>
                          </a:xfrm>
                        </p:grpSpPr>
                        <p:grpSp>
                          <p:nvGrpSpPr>
                            <p:cNvPr id="14" name="グループ化 13">
                              <a:extLst>
                                <a:ext uri="{FF2B5EF4-FFF2-40B4-BE49-F238E27FC236}">
                                  <a16:creationId xmlns:a16="http://schemas.microsoft.com/office/drawing/2014/main" xmlns="" id="{E8DADB27-55CE-4C40-B229-D0291BA639A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723219" y="2252629"/>
                              <a:ext cx="7595473" cy="2014855"/>
                              <a:chOff x="608394" y="2148252"/>
                              <a:chExt cx="7595473" cy="2014855"/>
                            </a:xfrm>
                          </p:grpSpPr>
                          <p:grpSp>
                            <p:nvGrpSpPr>
                              <p:cNvPr id="7" name="グループ化 6">
                                <a:extLst>
                                  <a:ext uri="{FF2B5EF4-FFF2-40B4-BE49-F238E27FC236}">
                                    <a16:creationId xmlns:a16="http://schemas.microsoft.com/office/drawing/2014/main" xmlns="" id="{D7B12548-8CCC-4978-8371-1BC96B4E57A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08394" y="2193994"/>
                                <a:ext cx="1710550" cy="1959994"/>
                                <a:chOff x="695479" y="2298497"/>
                                <a:chExt cx="1710550" cy="1959994"/>
                              </a:xfrm>
                            </p:grpSpPr>
                            <p:sp>
                              <p:nvSpPr>
                                <p:cNvPr id="2" name="正方形/長方形 1">
                                  <a:extLst>
                                    <a:ext uri="{FF2B5EF4-FFF2-40B4-BE49-F238E27FC236}">
                                      <a16:creationId xmlns:a16="http://schemas.microsoft.com/office/drawing/2014/main" xmlns="" id="{14E9DEF3-E1CC-482F-9868-FAF9A0039A9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95479" y="2299062"/>
                                  <a:ext cx="375676" cy="1959429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/>
                                </a:lnRef>
                                <a:fillRef idx="1">
                                  <a:schemeClr val="lt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vert="eaVert" rtlCol="0" anchor="ctr"/>
                                <a:lstStyle/>
                                <a:p>
                                  <a:endParaRPr lang="en-US" altLang="ja-JP" sz="9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r>
                                    <a:rPr lang="en-US" altLang="ja-JP" sz="900" dirty="0" err="1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Persiapan</a:t>
                                  </a:r>
                                  <a:r>
                                    <a:rPr lang="en-US" altLang="ja-JP" sz="9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dan </a:t>
                                  </a:r>
                                  <a:r>
                                    <a:rPr lang="en-US" altLang="ja-JP" sz="900" dirty="0" err="1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pengukuran</a:t>
                                  </a:r>
                                  <a:r>
                                    <a:rPr lang="en-US" altLang="ja-JP" sz="9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r>
                                    <a:rPr lang="en-US" altLang="ja-JP" sz="800" dirty="0" err="1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pra-kerja</a:t>
                                  </a:r>
                                  <a:endParaRPr lang="ja-JP" altLang="en-US" sz="9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endParaRPr kumimoji="1" lang="ja-JP" altLang="en-US" sz="8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" name="矢印: 右 2">
                                  <a:extLst>
                                    <a:ext uri="{FF2B5EF4-FFF2-40B4-BE49-F238E27FC236}">
                                      <a16:creationId xmlns:a16="http://schemas.microsoft.com/office/drawing/2014/main" xmlns="" id="{53728967-FA6B-47F0-B67F-545F5A73484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071154" y="3161211"/>
                                  <a:ext cx="191588" cy="104503"/>
                                </a:xfrm>
                                <a:prstGeom prst="right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>
                                    <a:shade val="50000"/>
                                  </a:schemeClr>
                                </a:lnRef>
                                <a:fillRef idx="1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vert="eaVert" rtlCol="0" anchor="ctr"/>
                                <a:lstStyle/>
                                <a:p>
                                  <a:endParaRPr kumimoji="1" lang="ja-JP" altLang="en-US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0" name="正方形/長方形 9">
                                  <a:extLst>
                                    <a:ext uri="{FF2B5EF4-FFF2-40B4-BE49-F238E27FC236}">
                                      <a16:creationId xmlns:a16="http://schemas.microsoft.com/office/drawing/2014/main" xmlns="" id="{5F3B9583-C19F-4B77-9622-4C69D4E699A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252400" y="2299063"/>
                                  <a:ext cx="278675" cy="1959428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/>
                                </a:lnRef>
                                <a:fillRef idx="1">
                                  <a:schemeClr val="lt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vert="eaVert" rtlCol="0" anchor="ctr"/>
                                <a:lstStyle/>
                                <a:p>
                                  <a:r>
                                    <a:rPr lang="en-US" altLang="ja-JP" sz="1000" dirty="0" err="1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Persiapan</a:t>
                                  </a:r>
                                  <a:r>
                                    <a:rPr lang="en-US" altLang="ja-JP" sz="10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r>
                                    <a:rPr lang="en-US" altLang="ja-JP" sz="1000" dirty="0" err="1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kerja</a:t>
                                  </a:r>
                                  <a:r>
                                    <a:rPr lang="en-US" altLang="ja-JP" sz="100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endParaRPr lang="ja-JP" altLang="en-US" sz="10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endParaRPr kumimoji="1" lang="ja-JP" altLang="en-US" sz="8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1" name="矢印: 右 10">
                                  <a:extLst>
                                    <a:ext uri="{FF2B5EF4-FFF2-40B4-BE49-F238E27FC236}">
                                      <a16:creationId xmlns:a16="http://schemas.microsoft.com/office/drawing/2014/main" xmlns="" id="{1AD494B5-16F8-4912-B96C-703346C6B9E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531075" y="3161210"/>
                                  <a:ext cx="191588" cy="104503"/>
                                </a:xfrm>
                                <a:prstGeom prst="right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>
                                    <a:shade val="50000"/>
                                  </a:schemeClr>
                                </a:lnRef>
                                <a:fillRef idx="1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vert="eaVert" rtlCol="0" anchor="ctr"/>
                                <a:lstStyle/>
                                <a:p>
                                  <a:endParaRPr kumimoji="1" lang="ja-JP" altLang="en-US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2" name="正方形/長方形 11">
                                  <a:extLst>
                                    <a:ext uri="{FF2B5EF4-FFF2-40B4-BE49-F238E27FC236}">
                                      <a16:creationId xmlns:a16="http://schemas.microsoft.com/office/drawing/2014/main" xmlns="" id="{AC7D741A-7D40-4FE5-9A5D-21425D53803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729737" y="2298497"/>
                                  <a:ext cx="278675" cy="1959428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/>
                                </a:lnRef>
                                <a:fillRef idx="1">
                                  <a:schemeClr val="lt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dk1"/>
                                </a:fontRef>
                              </p:style>
                              <p:txBody>
                                <a:bodyPr vert="eaVert" rtlCol="0" anchor="ctr"/>
                                <a:lstStyle/>
                                <a:p>
                                  <a:endParaRPr lang="en-US" altLang="ja-JP" sz="105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r>
                                    <a:rPr lang="en-US" altLang="ja-JP" sz="1050" dirty="0" err="1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Instalansi</a:t>
                                  </a:r>
                                  <a:r>
                                    <a:rPr lang="en-US" altLang="ja-JP" sz="105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r>
                                    <a:rPr lang="en-US" altLang="ja-JP" sz="1050" dirty="0" err="1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sementara</a:t>
                                  </a:r>
                                  <a:r>
                                    <a:rPr lang="en-US" altLang="ja-JP" sz="1050" dirty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endParaRPr lang="ja-JP" altLang="en-US" sz="105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  <a:p>
                                  <a:endParaRPr kumimoji="1" lang="ja-JP" altLang="en-US" sz="105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3" name="矢印: 右 12">
                                  <a:extLst>
                                    <a:ext uri="{FF2B5EF4-FFF2-40B4-BE49-F238E27FC236}">
                                      <a16:creationId xmlns:a16="http://schemas.microsoft.com/office/drawing/2014/main" xmlns="" id="{23CAD5AA-F611-4E2E-A659-179CADADFA0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023282" y="3161209"/>
                                  <a:ext cx="382747" cy="120696"/>
                                </a:xfrm>
                                <a:prstGeom prst="rightArrow">
                                  <a:avLst/>
                                </a:prstGeom>
                              </p:spPr>
                              <p:style>
                                <a:lnRef idx="2">
                                  <a:schemeClr val="dk1">
                                    <a:shade val="50000"/>
                                  </a:schemeClr>
                                </a:lnRef>
                                <a:fillRef idx="1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vert="eaVert" rtlCol="0" anchor="ctr"/>
                                <a:lstStyle/>
                                <a:p>
                                  <a:endParaRPr kumimoji="1" lang="ja-JP" altLang="en-US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15" name="正方形/長方形 14">
                                <a:extLst>
                                  <a:ext uri="{FF2B5EF4-FFF2-40B4-BE49-F238E27FC236}">
                                    <a16:creationId xmlns:a16="http://schemas.microsoft.com/office/drawing/2014/main" xmlns="" id="{725C4463-40D9-4108-A574-55F85D8670F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331118" y="2185288"/>
                                <a:ext cx="444451" cy="19594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①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Pembongkaran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peralatan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di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dalam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bangunan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7" name="矢印: 右 16">
                                <a:extLst>
                                  <a:ext uri="{FF2B5EF4-FFF2-40B4-BE49-F238E27FC236}">
                                    <a16:creationId xmlns:a16="http://schemas.microsoft.com/office/drawing/2014/main" xmlns="" id="{A12F3299-4E8B-46D7-BFD2-0658B3B1E99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767807" y="3060498"/>
                                <a:ext cx="174171" cy="10450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8" name="正方形/長方形 17">
                                <a:extLst>
                                  <a:ext uri="{FF2B5EF4-FFF2-40B4-BE49-F238E27FC236}">
                                    <a16:creationId xmlns:a16="http://schemas.microsoft.com/office/drawing/2014/main" xmlns="" id="{EB457B02-FF99-466D-8E03-D0C3BBC16A5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941979" y="2203679"/>
                                <a:ext cx="354806" cy="19594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②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Pembongkaran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material interior 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9" name="矢印: 右 18">
                                <a:extLst>
                                  <a:ext uri="{FF2B5EF4-FFF2-40B4-BE49-F238E27FC236}">
                                    <a16:creationId xmlns:a16="http://schemas.microsoft.com/office/drawing/2014/main" xmlns="" id="{304617CA-641A-4D03-813C-1720C873D20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285123" y="3069203"/>
                                <a:ext cx="191588" cy="10450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0" name="正方形/長方形 19">
                                <a:extLst>
                                  <a:ext uri="{FF2B5EF4-FFF2-40B4-BE49-F238E27FC236}">
                                    <a16:creationId xmlns:a16="http://schemas.microsoft.com/office/drawing/2014/main" xmlns="" id="{3671883D-566E-4058-BED3-EA3A9C7BEC9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454059" y="2193159"/>
                                <a:ext cx="343255" cy="19594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③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Pembongkaran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perabot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interior dan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eksterior</a:t>
                                </a:r>
                                <a:endParaRPr lang="en-US" altLang="ja-JP" sz="1000" dirty="0">
                                  <a:latin typeface="Arial" panose="020B0604020202020204" pitchFamily="34" charset="0"/>
                                  <a:ea typeface="Yu Gothic Medium" panose="020B0500000000000000" pitchFamily="50" charset="-128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1" name="矢印: 右 20">
                                <a:extLst>
                                  <a:ext uri="{FF2B5EF4-FFF2-40B4-BE49-F238E27FC236}">
                                    <a16:creationId xmlns:a16="http://schemas.microsoft.com/office/drawing/2014/main" xmlns="" id="{78159C75-1C48-42E1-92E0-28ED853A855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826854" y="3056137"/>
                                <a:ext cx="191588" cy="10450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2" name="正方形/長方形 21">
                                <a:extLst>
                                  <a:ext uri="{FF2B5EF4-FFF2-40B4-BE49-F238E27FC236}">
                                    <a16:creationId xmlns:a16="http://schemas.microsoft.com/office/drawing/2014/main" xmlns="" id="{7A8BE8B7-CB6F-451F-827A-52A9121AF8C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030778" y="2193992"/>
                                <a:ext cx="346987" cy="19594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10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④</a:t>
                                </a:r>
                                <a:r>
                                  <a:rPr lang="en-US" altLang="ja-JP" sz="10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Pembongkaran</a:t>
                                </a:r>
                                <a:r>
                                  <a:rPr lang="en-US" altLang="ja-JP" sz="10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instalasi</a:t>
                                </a:r>
                                <a:r>
                                  <a:rPr lang="en-US" altLang="ja-JP" sz="10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atap</a:t>
                                </a:r>
                                <a:endParaRPr lang="ja-JP" altLang="en-US" sz="1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3" name="矢印: 右 22">
                                <a:extLst>
                                  <a:ext uri="{FF2B5EF4-FFF2-40B4-BE49-F238E27FC236}">
                                    <a16:creationId xmlns:a16="http://schemas.microsoft.com/office/drawing/2014/main" xmlns="" id="{372823C7-3376-445E-A2CE-E83C5EA88EB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383852" y="3056138"/>
                                <a:ext cx="143943" cy="10450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4" name="正方形/長方形 23">
                                <a:extLst>
                                  <a:ext uri="{FF2B5EF4-FFF2-40B4-BE49-F238E27FC236}">
                                    <a16:creationId xmlns:a16="http://schemas.microsoft.com/office/drawing/2014/main" xmlns="" id="{C55D0154-F1A2-4A79-B124-A8F2D8ACA54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527669" y="2205409"/>
                                <a:ext cx="326987" cy="19295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⑤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Pembongkaran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beranda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dll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5" name="矢印: 右 24">
                                <a:extLst>
                                  <a:ext uri="{FF2B5EF4-FFF2-40B4-BE49-F238E27FC236}">
                                    <a16:creationId xmlns:a16="http://schemas.microsoft.com/office/drawing/2014/main" xmlns="" id="{C420498A-DACF-40E0-9B50-B234DCFF9B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852695" y="3056140"/>
                                <a:ext cx="132648" cy="76071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6" name="正方形/長方形 25">
                                <a:extLst>
                                  <a:ext uri="{FF2B5EF4-FFF2-40B4-BE49-F238E27FC236}">
                                    <a16:creationId xmlns:a16="http://schemas.microsoft.com/office/drawing/2014/main" xmlns="" id="{0A45D4DC-179F-409C-90CF-C77E0AD8778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981831" y="2193992"/>
                                <a:ext cx="351551" cy="19594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⑥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Pembongkaran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materia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atap 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7" name="矢印: 右 26">
                                <a:extLst>
                                  <a:ext uri="{FF2B5EF4-FFF2-40B4-BE49-F238E27FC236}">
                                    <a16:creationId xmlns:a16="http://schemas.microsoft.com/office/drawing/2014/main" xmlns="" id="{81C9A495-6DFA-4F86-9067-113E4E2E433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334088" y="3072900"/>
                                <a:ext cx="191588" cy="10450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8" name="正方形/長方形 27">
                                <a:extLst>
                                  <a:ext uri="{FF2B5EF4-FFF2-40B4-BE49-F238E27FC236}">
                                    <a16:creationId xmlns:a16="http://schemas.microsoft.com/office/drawing/2014/main" xmlns="" id="{BFB82327-DB21-44D5-A9AF-14B9D0021A5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558005" y="2185288"/>
                                <a:ext cx="382428" cy="1959428"/>
                              </a:xfrm>
                              <a:prstGeom prst="rect">
                                <a:avLst/>
                              </a:prstGeom>
                              <a:ln>
                                <a:solidFill>
                                  <a:schemeClr val="tx1"/>
                                </a:solidFill>
                                <a:prstDash val="solid"/>
                              </a:ln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⑦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Membawa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dan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menginstal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mesin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berat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29" name="矢印: 右 28">
                                <a:extLst>
                                  <a:ext uri="{FF2B5EF4-FFF2-40B4-BE49-F238E27FC236}">
                                    <a16:creationId xmlns:a16="http://schemas.microsoft.com/office/drawing/2014/main" xmlns="" id="{AC544D91-C45E-44EF-9691-72062D99AF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940829" y="3069203"/>
                                <a:ext cx="126475" cy="9958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0" name="正方形/長方形 29">
                                <a:extLst>
                                  <a:ext uri="{FF2B5EF4-FFF2-40B4-BE49-F238E27FC236}">
                                    <a16:creationId xmlns:a16="http://schemas.microsoft.com/office/drawing/2014/main" xmlns="" id="{6E343710-95A4-435A-ABDB-29572F50649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079476" y="2148252"/>
                                <a:ext cx="516392" cy="2000249"/>
                              </a:xfrm>
                              <a:prstGeom prst="rect">
                                <a:avLst/>
                              </a:prstGeom>
                              <a:ln>
                                <a:prstDash val="solid"/>
                              </a:ln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9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⑧ </a:t>
                                </a:r>
                                <a:r>
                                  <a:rPr lang="en-US" altLang="ja-JP" sz="9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Membongkar</a:t>
                                </a:r>
                                <a:r>
                                  <a:rPr lang="en-US" altLang="ja-JP" sz="9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9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superstruktur</a:t>
                                </a:r>
                                <a:r>
                                  <a:rPr lang="en-US" altLang="ja-JP" sz="9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dan </a:t>
                                </a:r>
                                <a:r>
                                  <a:rPr lang="en-US" altLang="ja-JP" sz="9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membongkar</a:t>
                                </a:r>
                                <a:r>
                                  <a:rPr lang="en-US" altLang="ja-JP" sz="9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material </a:t>
                                </a:r>
                                <a:r>
                                  <a:rPr lang="en-US" altLang="ja-JP" sz="9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eksterior</a:t>
                                </a:r>
                                <a:endParaRPr lang="ja-JP" altLang="en-US" sz="9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3" name="矢印: 右 32">
                                <a:extLst>
                                  <a:ext uri="{FF2B5EF4-FFF2-40B4-BE49-F238E27FC236}">
                                    <a16:creationId xmlns:a16="http://schemas.microsoft.com/office/drawing/2014/main" xmlns="" id="{4F8825C6-7160-4953-90FE-7FC316FC186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586740" y="3049605"/>
                                <a:ext cx="143485" cy="117566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4" name="正方形/長方形 33">
                                <a:extLst>
                                  <a:ext uri="{FF2B5EF4-FFF2-40B4-BE49-F238E27FC236}">
                                    <a16:creationId xmlns:a16="http://schemas.microsoft.com/office/drawing/2014/main" xmlns="" id="{28723B2D-E1CE-4BA1-AE9C-5D943BFDE8F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741942" y="2189073"/>
                                <a:ext cx="341390" cy="1959428"/>
                              </a:xfrm>
                              <a:prstGeom prst="rect">
                                <a:avLst/>
                              </a:prstGeom>
                              <a:ln>
                                <a:prstDash val="lgDashDotDot"/>
                              </a:ln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Pembongkaran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sementara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5" name="矢印: 右 34">
                                <a:extLst>
                                  <a:ext uri="{FF2B5EF4-FFF2-40B4-BE49-F238E27FC236}">
                                    <a16:creationId xmlns:a16="http://schemas.microsoft.com/office/drawing/2014/main" xmlns="" id="{84D6F7B6-36E7-480A-BEAD-C481B75CB3A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095505" y="3060499"/>
                                <a:ext cx="191588" cy="10450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6" name="正方形/長方形 35">
                                <a:extLst>
                                  <a:ext uri="{FF2B5EF4-FFF2-40B4-BE49-F238E27FC236}">
                                    <a16:creationId xmlns:a16="http://schemas.microsoft.com/office/drawing/2014/main" xmlns="" id="{82305BCF-85B7-42D7-965F-D382D3583FE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281992" y="2166738"/>
                                <a:ext cx="278675" cy="19594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ja-JP" altLang="en-US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⑨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Perobohan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fondasi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ea typeface="Yu Gothic Medium" panose="020B0500000000000000" pitchFamily="50" charset="-128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7" name="矢印: 右 36">
                                <a:extLst>
                                  <a:ext uri="{FF2B5EF4-FFF2-40B4-BE49-F238E27FC236}">
                                    <a16:creationId xmlns:a16="http://schemas.microsoft.com/office/drawing/2014/main" xmlns="" id="{E1F6A6A2-3AA7-48BF-B87F-241D18779B9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567740" y="3060498"/>
                                <a:ext cx="191588" cy="104503"/>
                              </a:xfrm>
                              <a:prstGeom prst="rightArrow">
                                <a:avLst/>
                              </a:prstGeom>
                            </p:spPr>
                            <p:style>
                              <a:lnRef idx="2">
                                <a:schemeClr val="dk1">
                                  <a:shade val="50000"/>
                                </a:schemeClr>
                              </a:lnRef>
                              <a:fillRef idx="1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endParaRPr kumimoji="1" lang="ja-JP" altLang="en-US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38" name="正方形/長方形 37">
                                <a:extLst>
                                  <a:ext uri="{FF2B5EF4-FFF2-40B4-BE49-F238E27FC236}">
                                    <a16:creationId xmlns:a16="http://schemas.microsoft.com/office/drawing/2014/main" xmlns="" id="{34E82391-2B9E-444E-9948-1393848A763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7749122" y="2176010"/>
                                <a:ext cx="454745" cy="1959428"/>
                              </a:xfrm>
                              <a:prstGeom prst="rect">
                                <a:avLst/>
                              </a:prstGeom>
                            </p:spPr>
                            <p:style>
                              <a:lnRef idx="2">
                                <a:schemeClr val="dk1"/>
                              </a:lnRef>
                              <a:fillRef idx="1">
                                <a:schemeClr val="lt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vert="eaVert" rtlCol="0" anchor="ctr"/>
                              <a:lstStyle/>
                              <a:p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Membawa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mesin</a:t>
                                </a:r>
                                <a:r>
                                  <a:rPr lang="en-US" altLang="ja-JP" sz="1000" dirty="0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lang="en-US" altLang="ja-JP" sz="1000" dirty="0" err="1"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berat</a:t>
                                </a:r>
                                <a:endParaRPr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  <a:p>
                                <a:endParaRPr kumimoji="1" lang="ja-JP" altLang="en-US" sz="10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0" name="吹き出し: 四角形 39">
                              <a:extLst>
                                <a:ext uri="{FF2B5EF4-FFF2-40B4-BE49-F238E27FC236}">
                                  <a16:creationId xmlns:a16="http://schemas.microsoft.com/office/drawing/2014/main" xmlns="" id="{DB7C223C-BDB9-43F4-B1D7-225A7CAA2B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820219" y="4874756"/>
                              <a:ext cx="1076595" cy="612984"/>
                            </a:xfrm>
                            <a:prstGeom prst="wedgeRectCallout">
                              <a:avLst>
                                <a:gd name="adj1" fmla="val -39872"/>
                                <a:gd name="adj2" fmla="val -144827"/>
                              </a:avLst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vert="horz" rtlCol="0" anchor="ctr"/>
                            <a:lstStyle/>
                            <a:p>
                              <a:pPr algn="ctr"/>
                              <a:r>
                                <a:rPr lang="en-US" altLang="ja-JP" sz="1000" dirty="0" err="1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Konformais</a:t>
                              </a:r>
                              <a:r>
                                <a:rPr lang="en-US" altLang="ja-JP" sz="1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r>
                                <a:rPr lang="en-US" altLang="ja-JP" sz="1000" dirty="0" err="1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pemindahan</a:t>
                              </a:r>
                              <a:r>
                                <a:rPr lang="en-US" altLang="ja-JP" sz="1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r>
                                <a:rPr lang="en-US" altLang="ja-JP" sz="1000" dirty="0" err="1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barang</a:t>
                              </a:r>
                              <a:r>
                                <a:rPr lang="en-US" altLang="ja-JP" sz="10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r>
                                <a:rPr lang="en-US" altLang="ja-JP" sz="1000" dirty="0" err="1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sisa</a:t>
                              </a:r>
                              <a:endParaRPr kumimoji="1" lang="ja-JP" altLang="en-US" sz="1000" dirty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43" name="直線コネクタ 42">
                            <a:extLst>
                              <a:ext uri="{FF2B5EF4-FFF2-40B4-BE49-F238E27FC236}">
                                <a16:creationId xmlns:a16="http://schemas.microsoft.com/office/drawing/2014/main" xmlns="" id="{D2B6A2CE-2EED-4CBA-9EAE-1166DF8BEB3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2470722" y="3937104"/>
                            <a:ext cx="1556" cy="225595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5" name="直線コネクタ 44">
                            <a:extLst>
                              <a:ext uri="{FF2B5EF4-FFF2-40B4-BE49-F238E27FC236}">
                                <a16:creationId xmlns:a16="http://schemas.microsoft.com/office/drawing/2014/main" xmlns="" id="{293CDED4-2C09-4F38-9BE7-FF1299B98EE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191347" y="3980890"/>
                            <a:ext cx="0" cy="204113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8" name="直線コネクタ 7">
                          <a:extLst>
                            <a:ext uri="{FF2B5EF4-FFF2-40B4-BE49-F238E27FC236}">
                              <a16:creationId xmlns:a16="http://schemas.microsoft.com/office/drawing/2014/main" xmlns="" id="{949AD79F-80CC-4C24-8199-F7D91E627BF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2529215" y="4218763"/>
                          <a:ext cx="5010933" cy="1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62" name="直線コネクタ 61">
                        <a:extLst>
                          <a:ext uri="{FF2B5EF4-FFF2-40B4-BE49-F238E27FC236}">
                            <a16:creationId xmlns:a16="http://schemas.microsoft.com/office/drawing/2014/main" xmlns="" id="{A1D3453D-5A26-4B28-BF7B-98EBA70DD7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39292" y="1766406"/>
                        <a:ext cx="3373" cy="252853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直線コネクタ 62">
                        <a:extLst>
                          <a:ext uri="{FF2B5EF4-FFF2-40B4-BE49-F238E27FC236}">
                            <a16:creationId xmlns:a16="http://schemas.microsoft.com/office/drawing/2014/main" xmlns="" id="{21B4B677-47EF-4226-932D-AF989E39C7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233802" y="1766406"/>
                        <a:ext cx="0" cy="2650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線コネクタ 63">
                        <a:extLst>
                          <a:ext uri="{FF2B5EF4-FFF2-40B4-BE49-F238E27FC236}">
                            <a16:creationId xmlns:a16="http://schemas.microsoft.com/office/drawing/2014/main" xmlns="" id="{C5CF8D53-AB37-44A5-9BA1-F865FCF7EF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330223" y="1773956"/>
                        <a:ext cx="1226" cy="246978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直線コネクタ 65">
                        <a:extLst>
                          <a:ext uri="{FF2B5EF4-FFF2-40B4-BE49-F238E27FC236}">
                            <a16:creationId xmlns:a16="http://schemas.microsoft.com/office/drawing/2014/main" xmlns="" id="{2E22212B-A487-4747-A72D-12C99747B3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742663" y="1764124"/>
                        <a:ext cx="6744" cy="262695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線コネクタ 66">
                        <a:extLst>
                          <a:ext uri="{FF2B5EF4-FFF2-40B4-BE49-F238E27FC236}">
                            <a16:creationId xmlns:a16="http://schemas.microsoft.com/office/drawing/2014/main" xmlns="" id="{D83ED99F-E805-48DF-828B-285BDBD956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779696" y="1755142"/>
                        <a:ext cx="1226" cy="271677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直線コネクタ 67">
                        <a:extLst>
                          <a:ext uri="{FF2B5EF4-FFF2-40B4-BE49-F238E27FC236}">
                            <a16:creationId xmlns:a16="http://schemas.microsoft.com/office/drawing/2014/main" xmlns="" id="{EE746744-584A-491F-9005-EF4C906240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5857179" y="1780569"/>
                        <a:ext cx="1226" cy="224525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直線コネクタ 68">
                        <a:extLst>
                          <a:ext uri="{FF2B5EF4-FFF2-40B4-BE49-F238E27FC236}">
                            <a16:creationId xmlns:a16="http://schemas.microsoft.com/office/drawing/2014/main" xmlns="" id="{15DA847F-FEAF-4471-B6EA-4C3617E1D8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539292" y="1756023"/>
                        <a:ext cx="5009523" cy="2772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9" name="正方形/長方形 38">
                      <a:extLst>
                        <a:ext uri="{FF2B5EF4-FFF2-40B4-BE49-F238E27FC236}">
                          <a16:creationId xmlns:a16="http://schemas.microsoft.com/office/drawing/2014/main" xmlns="" id="{2304520D-0408-4834-97AE-6FAD81B6D5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6275" y="1464150"/>
                      <a:ext cx="5618110" cy="3531704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77" name="直線コネクタ 76">
                    <a:extLst>
                      <a:ext uri="{FF2B5EF4-FFF2-40B4-BE49-F238E27FC236}">
                        <a16:creationId xmlns:a16="http://schemas.microsoft.com/office/drawing/2014/main" xmlns="" id="{CD2A4CAE-2940-47CC-B0C6-C8BBB23E69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457508" y="3994069"/>
                    <a:ext cx="1226" cy="22452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" name="直線コネクタ 78">
                  <a:extLst>
                    <a:ext uri="{FF2B5EF4-FFF2-40B4-BE49-F238E27FC236}">
                      <a16:creationId xmlns:a16="http://schemas.microsoft.com/office/drawing/2014/main" xmlns="" id="{09BFA740-1CE0-4696-8658-F71AD6F6E2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6275" y="5309925"/>
                  <a:ext cx="5626332" cy="988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79">
                  <a:extLst>
                    <a:ext uri="{FF2B5EF4-FFF2-40B4-BE49-F238E27FC236}">
                      <a16:creationId xmlns:a16="http://schemas.microsoft.com/office/drawing/2014/main" xmlns="" id="{1563EEAC-6B89-469D-BA1D-50A427063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0798" y="4985971"/>
                  <a:ext cx="0" cy="32395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81">
                  <a:extLst>
                    <a:ext uri="{FF2B5EF4-FFF2-40B4-BE49-F238E27FC236}">
                      <a16:creationId xmlns:a16="http://schemas.microsoft.com/office/drawing/2014/main" xmlns="" id="{8DF607B7-B9DC-43FB-9795-73C6FC487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4385" y="4982817"/>
                  <a:ext cx="0" cy="33699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>
                  <a:extLst>
                    <a:ext uri="{FF2B5EF4-FFF2-40B4-BE49-F238E27FC236}">
                      <a16:creationId xmlns:a16="http://schemas.microsoft.com/office/drawing/2014/main" xmlns="" id="{7494C2C9-571D-4D37-A85A-7C796D41CB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6275" y="4995854"/>
                  <a:ext cx="0" cy="32395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xmlns="" id="{214BE98B-69C7-410E-8F41-91B432E7070C}"/>
                </a:ext>
              </a:extLst>
            </p:cNvPr>
            <p:cNvSpPr/>
            <p:nvPr/>
          </p:nvSpPr>
          <p:spPr>
            <a:xfrm>
              <a:off x="7168227" y="2558422"/>
              <a:ext cx="387185" cy="16529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endParaRPr lang="en-US" altLang="ja-JP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Meratakan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Membersihkan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Pekerjaan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setelah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pembongkaran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selesai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kumimoji="1" lang="ja-JP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xmlns="" id="{8CA6DEA5-A73C-4E0D-BD24-122691CE85BE}"/>
                </a:ext>
              </a:extLst>
            </p:cNvPr>
            <p:cNvSpPr/>
            <p:nvPr/>
          </p:nvSpPr>
          <p:spPr>
            <a:xfrm>
              <a:off x="7728532" y="2565317"/>
              <a:ext cx="230911" cy="16529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endParaRPr lang="en-US" altLang="ja-JP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ja-JP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Pengecekan</a:t>
              </a:r>
              <a:r>
                <a:rPr lang="en-US" altLang="ja-JP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setelah</a:t>
              </a:r>
              <a:r>
                <a:rPr lang="en-US" altLang="ja-JP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pembongkaran</a:t>
              </a:r>
              <a:r>
                <a:rPr lang="en-US" altLang="ja-JP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selesai</a:t>
              </a:r>
              <a:r>
                <a:rPr lang="en-US" altLang="ja-JP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kumimoji="1" lang="ja-JP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xmlns="" id="{76048191-16AD-4C02-AA9F-50577E745110}"/>
                </a:ext>
              </a:extLst>
            </p:cNvPr>
            <p:cNvSpPr/>
            <p:nvPr/>
          </p:nvSpPr>
          <p:spPr>
            <a:xfrm>
              <a:off x="8107089" y="2547403"/>
              <a:ext cx="341402" cy="16529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endParaRPr lang="en-US" altLang="ja-JP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ja-JP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Pembongkaran</a:t>
              </a:r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manajemen</a:t>
              </a:r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setelah</a:t>
              </a:r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selesai</a:t>
              </a:r>
              <a:endParaRPr lang="ja-JP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kumimoji="1" lang="ja-JP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xmlns="" id="{0D31D9C4-81EC-4A6D-9385-C5192D0EC1DB}"/>
              </a:ext>
            </a:extLst>
          </p:cNvPr>
          <p:cNvCxnSpPr>
            <a:cxnSpLocks/>
          </p:cNvCxnSpPr>
          <p:nvPr/>
        </p:nvCxnSpPr>
        <p:spPr>
          <a:xfrm flipH="1">
            <a:off x="6381476" y="2330432"/>
            <a:ext cx="1016" cy="189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xmlns="" id="{3342EBBE-A615-420C-9236-80159F401671}"/>
              </a:ext>
            </a:extLst>
          </p:cNvPr>
          <p:cNvCxnSpPr>
            <a:cxnSpLocks/>
          </p:cNvCxnSpPr>
          <p:nvPr/>
        </p:nvCxnSpPr>
        <p:spPr>
          <a:xfrm flipH="1">
            <a:off x="4489397" y="4220420"/>
            <a:ext cx="1016" cy="189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xmlns="" id="{4A71F593-EAF7-4522-8D76-6D249C68DA7A}"/>
              </a:ext>
            </a:extLst>
          </p:cNvPr>
          <p:cNvCxnSpPr>
            <a:cxnSpLocks/>
          </p:cNvCxnSpPr>
          <p:nvPr/>
        </p:nvCxnSpPr>
        <p:spPr>
          <a:xfrm flipH="1">
            <a:off x="5962803" y="4211358"/>
            <a:ext cx="1016" cy="189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xmlns="" id="{34497F09-0411-4A60-B05E-7B1F28A0D1E9}"/>
              </a:ext>
            </a:extLst>
          </p:cNvPr>
          <p:cNvCxnSpPr>
            <a:cxnSpLocks/>
          </p:cNvCxnSpPr>
          <p:nvPr/>
        </p:nvCxnSpPr>
        <p:spPr>
          <a:xfrm flipH="1">
            <a:off x="6388658" y="4185030"/>
            <a:ext cx="1016" cy="189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xmlns="" id="{BF9A3504-43F1-4DAC-8B37-E39ADEEE87F6}"/>
              </a:ext>
            </a:extLst>
          </p:cNvPr>
          <p:cNvCxnSpPr>
            <a:cxnSpLocks/>
          </p:cNvCxnSpPr>
          <p:nvPr/>
        </p:nvCxnSpPr>
        <p:spPr>
          <a:xfrm flipH="1">
            <a:off x="5918797" y="2354185"/>
            <a:ext cx="1016" cy="164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直線コネクタ 105">
            <a:extLst>
              <a:ext uri="{FF2B5EF4-FFF2-40B4-BE49-F238E27FC236}">
                <a16:creationId xmlns:a16="http://schemas.microsoft.com/office/drawing/2014/main" xmlns="" id="{9851128E-B015-475E-9CDF-60912068AE16}"/>
              </a:ext>
            </a:extLst>
          </p:cNvPr>
          <p:cNvCxnSpPr>
            <a:cxnSpLocks/>
          </p:cNvCxnSpPr>
          <p:nvPr/>
        </p:nvCxnSpPr>
        <p:spPr>
          <a:xfrm flipH="1">
            <a:off x="4494600" y="2338325"/>
            <a:ext cx="1016" cy="2291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7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Bangunan</a:t>
            </a:r>
            <a:endParaRPr kumimoji="1" lang="ja-JP" altLang="en-US" sz="2400" spc="-17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h.138/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95036" y="5703032"/>
            <a:ext cx="33196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terpisah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xmlns="" id="{84D41CA0-141C-4702-BE00-452317F459FA}"/>
              </a:ext>
            </a:extLst>
          </p:cNvPr>
          <p:cNvCxnSpPr>
            <a:cxnSpLocks/>
          </p:cNvCxnSpPr>
          <p:nvPr/>
        </p:nvCxnSpPr>
        <p:spPr>
          <a:xfrm>
            <a:off x="3433032" y="3987394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xmlns="" id="{6A9131B1-8FF3-4D23-8BDB-A0A61A1079DE}"/>
              </a:ext>
            </a:extLst>
          </p:cNvPr>
          <p:cNvCxnSpPr>
            <a:cxnSpLocks/>
          </p:cNvCxnSpPr>
          <p:nvPr/>
        </p:nvCxnSpPr>
        <p:spPr>
          <a:xfrm>
            <a:off x="3955546" y="3987397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xmlns="" id="{CBDC1D28-0EC2-4E5E-85B9-5EC6422FBF4D}"/>
              </a:ext>
            </a:extLst>
          </p:cNvPr>
          <p:cNvCxnSpPr>
            <a:cxnSpLocks/>
          </p:cNvCxnSpPr>
          <p:nvPr/>
        </p:nvCxnSpPr>
        <p:spPr>
          <a:xfrm>
            <a:off x="4904780" y="3987394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xmlns="" id="{57BEE038-1788-4146-B65B-DE21A567502B}"/>
              </a:ext>
            </a:extLst>
          </p:cNvPr>
          <p:cNvCxnSpPr>
            <a:cxnSpLocks/>
          </p:cNvCxnSpPr>
          <p:nvPr/>
        </p:nvCxnSpPr>
        <p:spPr>
          <a:xfrm>
            <a:off x="5880140" y="3987394"/>
            <a:ext cx="0" cy="224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xmlns="" id="{460D7305-D234-41BB-B285-BFB9D6C25123}"/>
              </a:ext>
            </a:extLst>
          </p:cNvPr>
          <p:cNvGrpSpPr/>
          <p:nvPr/>
        </p:nvGrpSpPr>
        <p:grpSpPr>
          <a:xfrm>
            <a:off x="3461695" y="4212658"/>
            <a:ext cx="2299365" cy="464983"/>
            <a:chOff x="3657600" y="4211919"/>
            <a:chExt cx="2299365" cy="464983"/>
          </a:xfrm>
        </p:grpSpPr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xmlns="" id="{EC8B1391-CC17-456A-99DB-B4D8A2F8E8BE}"/>
                </a:ext>
              </a:extLst>
            </p:cNvPr>
            <p:cNvCxnSpPr/>
            <p:nvPr/>
          </p:nvCxnSpPr>
          <p:spPr>
            <a:xfrm>
              <a:off x="3657600" y="4211919"/>
              <a:ext cx="0" cy="2904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xmlns="" id="{02AD65AD-6086-4032-863E-35D6CE9D3877}"/>
                </a:ext>
              </a:extLst>
            </p:cNvPr>
            <p:cNvCxnSpPr>
              <a:cxnSpLocks/>
            </p:cNvCxnSpPr>
            <p:nvPr/>
          </p:nvCxnSpPr>
          <p:spPr>
            <a:xfrm>
              <a:off x="3666309" y="4502331"/>
              <a:ext cx="19158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xmlns="" id="{D91C995C-FD63-47C6-9CF1-62E2703E1615}"/>
                </a:ext>
              </a:extLst>
            </p:cNvPr>
            <p:cNvSpPr/>
            <p:nvPr/>
          </p:nvSpPr>
          <p:spPr>
            <a:xfrm>
              <a:off x="3823587" y="4327759"/>
              <a:ext cx="1026459" cy="349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Penyortiran</a:t>
              </a:r>
              <a:r>
                <a:rPr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altLang="ja-JP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tempat</a:t>
              </a:r>
              <a:r>
                <a:rPr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xmlns="" id="{F37AEDB2-4DD7-4ED6-9BC3-BE36C4CC61AE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4850046" y="4502331"/>
              <a:ext cx="15727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xmlns="" id="{CC3283C6-F2A1-4B76-9EDE-C085F19B95CF}"/>
                </a:ext>
              </a:extLst>
            </p:cNvPr>
            <p:cNvSpPr/>
            <p:nvPr/>
          </p:nvSpPr>
          <p:spPr>
            <a:xfrm>
              <a:off x="5007324" y="4327759"/>
              <a:ext cx="949641" cy="34914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Pemindahan</a:t>
              </a:r>
              <a:r>
                <a:rPr kumimoji="1"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xmlns="" id="{6F41FB87-6061-4B82-AF8A-FBD51B11510B}"/>
              </a:ext>
            </a:extLst>
          </p:cNvPr>
          <p:cNvGrpSpPr/>
          <p:nvPr/>
        </p:nvGrpSpPr>
        <p:grpSpPr>
          <a:xfrm>
            <a:off x="779916" y="1457739"/>
            <a:ext cx="7549903" cy="3759596"/>
            <a:chOff x="779916" y="1457739"/>
            <a:chExt cx="7549903" cy="3759596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xmlns="" id="{ADA8393B-B32F-4529-AF19-56A2C79E7F20}"/>
                </a:ext>
              </a:extLst>
            </p:cNvPr>
            <p:cNvGrpSpPr/>
            <p:nvPr/>
          </p:nvGrpSpPr>
          <p:grpSpPr>
            <a:xfrm>
              <a:off x="779916" y="1794735"/>
              <a:ext cx="7549903" cy="3422600"/>
              <a:chOff x="779916" y="1794735"/>
              <a:chExt cx="7549903" cy="3422600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xmlns="" id="{EB00966D-E873-49D4-859B-B527D0A20E8B}"/>
                  </a:ext>
                </a:extLst>
              </p:cNvPr>
              <p:cNvGrpSpPr/>
              <p:nvPr/>
            </p:nvGrpSpPr>
            <p:grpSpPr>
              <a:xfrm>
                <a:off x="779916" y="2000710"/>
                <a:ext cx="7549903" cy="3216625"/>
                <a:chOff x="779916" y="2000710"/>
                <a:chExt cx="7549903" cy="3216625"/>
              </a:xfrm>
            </p:grpSpPr>
            <p:grpSp>
              <p:nvGrpSpPr>
                <p:cNvPr id="46" name="グループ化 45">
                  <a:extLst>
                    <a:ext uri="{FF2B5EF4-FFF2-40B4-BE49-F238E27FC236}">
                      <a16:creationId xmlns:a16="http://schemas.microsoft.com/office/drawing/2014/main" xmlns="" id="{9CD9204B-500D-4EB4-A477-4A8836F3E4B2}"/>
                    </a:ext>
                  </a:extLst>
                </p:cNvPr>
                <p:cNvGrpSpPr/>
                <p:nvPr/>
              </p:nvGrpSpPr>
              <p:grpSpPr>
                <a:xfrm>
                  <a:off x="779916" y="2000710"/>
                  <a:ext cx="7549903" cy="3216625"/>
                  <a:chOff x="707829" y="1968905"/>
                  <a:chExt cx="7549903" cy="3216625"/>
                </a:xfrm>
              </p:grpSpPr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xmlns="" id="{109BB1E7-43CE-4E35-9F9F-66BB14109FB4}"/>
                      </a:ext>
                    </a:extLst>
                  </p:cNvPr>
                  <p:cNvGrpSpPr/>
                  <p:nvPr/>
                </p:nvGrpSpPr>
                <p:grpSpPr>
                  <a:xfrm>
                    <a:off x="707829" y="1968905"/>
                    <a:ext cx="7549903" cy="3216625"/>
                    <a:chOff x="768789" y="2271115"/>
                    <a:chExt cx="7549903" cy="3216625"/>
                  </a:xfrm>
                </p:grpSpPr>
                <p:grpSp>
                  <p:nvGrpSpPr>
                    <p:cNvPr id="14" name="グループ化 13">
                      <a:extLst>
                        <a:ext uri="{FF2B5EF4-FFF2-40B4-BE49-F238E27FC236}">
                          <a16:creationId xmlns:a16="http://schemas.microsoft.com/office/drawing/2014/main" xmlns="" id="{E8DADB27-55CE-4C40-B229-D0291BA639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8789" y="2271115"/>
                      <a:ext cx="7549903" cy="1987250"/>
                      <a:chOff x="653964" y="2166738"/>
                      <a:chExt cx="7549903" cy="1987250"/>
                    </a:xfrm>
                  </p:grpSpPr>
                  <p:grpSp>
                    <p:nvGrpSpPr>
                      <p:cNvPr id="7" name="グループ化 6">
                        <a:extLst>
                          <a:ext uri="{FF2B5EF4-FFF2-40B4-BE49-F238E27FC236}">
                            <a16:creationId xmlns:a16="http://schemas.microsoft.com/office/drawing/2014/main" xmlns="" id="{D7B12548-8CCC-4978-8371-1BC96B4E57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3964" y="2193994"/>
                        <a:ext cx="1562737" cy="1959994"/>
                        <a:chOff x="741049" y="2298497"/>
                        <a:chExt cx="1562737" cy="1959994"/>
                      </a:xfrm>
                    </p:grpSpPr>
                    <p:sp>
                      <p:nvSpPr>
                        <p:cNvPr id="2" name="正方形/長方形 1">
                          <a:extLst>
                            <a:ext uri="{FF2B5EF4-FFF2-40B4-BE49-F238E27FC236}">
                              <a16:creationId xmlns:a16="http://schemas.microsoft.com/office/drawing/2014/main" xmlns="" id="{14E9DEF3-E1CC-482F-9868-FAF9A0039A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1049" y="2299063"/>
                          <a:ext cx="330105" cy="1959428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vert="eaVert" rtlCol="0" anchor="ctr"/>
                        <a:lstStyle/>
                        <a:p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Persiapan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dan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pengukuran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pra-kerja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" name="矢印: 右 2">
                          <a:extLst>
                            <a:ext uri="{FF2B5EF4-FFF2-40B4-BE49-F238E27FC236}">
                              <a16:creationId xmlns:a16="http://schemas.microsoft.com/office/drawing/2014/main" xmlns="" id="{53728967-FA6B-47F0-B67F-545F5A7348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1154" y="3161211"/>
                          <a:ext cx="191588" cy="104503"/>
                        </a:xfrm>
                        <a:prstGeom prst="rightArrow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vert="eaVert" rtlCol="0" anchor="ctr"/>
                        <a:lstStyle/>
                        <a:p>
                          <a:endParaRPr kumimoji="1" lang="ja-JP" alt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" name="正方形/長方形 9">
                          <a:extLst>
                            <a:ext uri="{FF2B5EF4-FFF2-40B4-BE49-F238E27FC236}">
                              <a16:creationId xmlns:a16="http://schemas.microsoft.com/office/drawing/2014/main" xmlns="" id="{5F3B9583-C19F-4B77-9622-4C69D4E699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252400" y="2299063"/>
                          <a:ext cx="278675" cy="1959428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vert="eaVert" rtlCol="0" anchor="ctr"/>
                        <a:lstStyle/>
                        <a:p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Persiapan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kerja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" name="矢印: 右 10">
                          <a:extLst>
                            <a:ext uri="{FF2B5EF4-FFF2-40B4-BE49-F238E27FC236}">
                              <a16:creationId xmlns:a16="http://schemas.microsoft.com/office/drawing/2014/main" xmlns="" id="{1AD494B5-16F8-4912-B96C-703346C6B9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31075" y="3161210"/>
                          <a:ext cx="191588" cy="104503"/>
                        </a:xfrm>
                        <a:prstGeom prst="rightArrow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vert="eaVert" rtlCol="0" anchor="ctr"/>
                        <a:lstStyle/>
                        <a:p>
                          <a:endParaRPr kumimoji="1" lang="ja-JP" alt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" name="正方形/長方形 11">
                          <a:extLst>
                            <a:ext uri="{FF2B5EF4-FFF2-40B4-BE49-F238E27FC236}">
                              <a16:creationId xmlns:a16="http://schemas.microsoft.com/office/drawing/2014/main" xmlns="" id="{AC7D741A-7D40-4FE5-9A5D-21425D5380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29737" y="2298497"/>
                          <a:ext cx="278675" cy="1959428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vert="eaVert" rtlCol="0" anchor="ctr"/>
                        <a:lstStyle/>
                        <a:p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Instalansi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5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sementara</a:t>
                          </a:r>
                          <a:r>
                            <a:rPr kumimoji="1" lang="en-US" altLang="ja-JP" sz="105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05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" name="矢印: 右 12">
                          <a:extLst>
                            <a:ext uri="{FF2B5EF4-FFF2-40B4-BE49-F238E27FC236}">
                              <a16:creationId xmlns:a16="http://schemas.microsoft.com/office/drawing/2014/main" xmlns="" id="{23CAD5AA-F611-4E2E-A659-179CADADFA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23282" y="3161209"/>
                          <a:ext cx="280504" cy="104503"/>
                        </a:xfrm>
                        <a:prstGeom prst="rightArrow">
                          <a:avLst/>
                        </a:prstGeom>
                      </p:spPr>
                      <p:style>
                        <a:lnRef idx="2">
                          <a:schemeClr val="dk1">
                            <a:shade val="50000"/>
                          </a:schemeClr>
                        </a:lnRef>
                        <a:fillRef idx="1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vert="eaVert" rtlCol="0" anchor="ctr"/>
                        <a:lstStyle/>
                        <a:p>
                          <a:endParaRPr kumimoji="1" lang="ja-JP" alt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5" name="正方形/長方形 14">
                        <a:extLst>
                          <a:ext uri="{FF2B5EF4-FFF2-40B4-BE49-F238E27FC236}">
                            <a16:creationId xmlns:a16="http://schemas.microsoft.com/office/drawing/2014/main" xmlns="" id="{725C4463-40D9-4108-A574-55F85D8670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31571" y="2193994"/>
                        <a:ext cx="281127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①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peralatan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di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dalam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bangunan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7" name="矢印: 右 16">
                        <a:extLst>
                          <a:ext uri="{FF2B5EF4-FFF2-40B4-BE49-F238E27FC236}">
                            <a16:creationId xmlns:a16="http://schemas.microsoft.com/office/drawing/2014/main" xmlns="" id="{A12F3299-4E8B-46D7-BFD2-0658B3B1E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26906" y="3069205"/>
                        <a:ext cx="174171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8" name="正方形/長方形 17">
                        <a:extLst>
                          <a:ext uri="{FF2B5EF4-FFF2-40B4-BE49-F238E27FC236}">
                            <a16:creationId xmlns:a16="http://schemas.microsoft.com/office/drawing/2014/main" xmlns="" id="{EB457B02-FF99-466D-8E03-D0C3BBC16A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834" y="2194560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②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material interior 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9" name="矢印: 右 18">
                        <a:extLst>
                          <a:ext uri="{FF2B5EF4-FFF2-40B4-BE49-F238E27FC236}">
                            <a16:creationId xmlns:a16="http://schemas.microsoft.com/office/drawing/2014/main" xmlns="" id="{304617CA-641A-4D03-813C-1720C873D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80509" y="3056708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0" name="正方形/長方形 19">
                        <a:extLst>
                          <a:ext uri="{FF2B5EF4-FFF2-40B4-BE49-F238E27FC236}">
                            <a16:creationId xmlns:a16="http://schemas.microsoft.com/office/drawing/2014/main" xmlns="" id="{3671883D-566E-4058-BED3-EA3A9C7BE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2097" y="2193994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③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perabot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interior dan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eksterior</a:t>
                        </a:r>
                        <a:endParaRPr kumimoji="1" lang="en-US" altLang="ja-JP" sz="1000" dirty="0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" name="矢印: 右 20">
                        <a:extLst>
                          <a:ext uri="{FF2B5EF4-FFF2-40B4-BE49-F238E27FC236}">
                            <a16:creationId xmlns:a16="http://schemas.microsoft.com/office/drawing/2014/main" xmlns="" id="{78159C75-1C48-42E1-92E0-28ED853A85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50772" y="3056142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2" name="正方形/長方形 21">
                        <a:extLst>
                          <a:ext uri="{FF2B5EF4-FFF2-40B4-BE49-F238E27FC236}">
                            <a16:creationId xmlns:a16="http://schemas.microsoft.com/office/drawing/2014/main" xmlns="" id="{7A8BE8B7-CB6F-451F-827A-52A9121AF8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4060" y="2193994"/>
                        <a:ext cx="346987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④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materia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atap </a:t>
                        </a:r>
                      </a:p>
                      <a:p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3" name="矢印: 右 22">
                        <a:extLst>
                          <a:ext uri="{FF2B5EF4-FFF2-40B4-BE49-F238E27FC236}">
                            <a16:creationId xmlns:a16="http://schemas.microsoft.com/office/drawing/2014/main" xmlns="" id="{372823C7-3376-445E-A2CE-E83C5EA88E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3830" y="3056141"/>
                        <a:ext cx="143943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4" name="正方形/長方形 23">
                        <a:extLst>
                          <a:ext uri="{FF2B5EF4-FFF2-40B4-BE49-F238E27FC236}">
                            <a16:creationId xmlns:a16="http://schemas.microsoft.com/office/drawing/2014/main" xmlns="" id="{C55D0154-F1A2-4A79-B124-A8F2D8ACA5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67867" y="2193994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⑤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Membawa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dan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memasang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alat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berat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5" name="矢印: 右 24">
                        <a:extLst>
                          <a:ext uri="{FF2B5EF4-FFF2-40B4-BE49-F238E27FC236}">
                            <a16:creationId xmlns:a16="http://schemas.microsoft.com/office/drawing/2014/main" xmlns="" id="{C420498A-DACF-40E0-9B50-B234DCFF9B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46542" y="3056142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6" name="正方形/長方形 25">
                        <a:extLst>
                          <a:ext uri="{FF2B5EF4-FFF2-40B4-BE49-F238E27FC236}">
                            <a16:creationId xmlns:a16="http://schemas.microsoft.com/office/drawing/2014/main" xmlns="" id="{0A45D4DC-179F-409C-90CF-C77E0AD877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45203" y="2193994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⑥ 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material atap </a:t>
                        </a:r>
                        <a:endParaRPr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7" name="矢印: 右 26">
                        <a:extLst>
                          <a:ext uri="{FF2B5EF4-FFF2-40B4-BE49-F238E27FC236}">
                            <a16:creationId xmlns:a16="http://schemas.microsoft.com/office/drawing/2014/main" xmlns="" id="{81C9A495-6DFA-4F86-9067-113E4E2E43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3878" y="3064284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8" name="正方形/長方形 27">
                        <a:extLst>
                          <a:ext uri="{FF2B5EF4-FFF2-40B4-BE49-F238E27FC236}">
                            <a16:creationId xmlns:a16="http://schemas.microsoft.com/office/drawing/2014/main" xmlns="" id="{BFB82327-DB21-44D5-A9AF-14B9D0021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47035" y="2185288"/>
                        <a:ext cx="278675" cy="1959428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  <a:prstDash val="lgDashDotDot"/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sementara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9" name="矢印: 右 28">
                        <a:extLst>
                          <a:ext uri="{FF2B5EF4-FFF2-40B4-BE49-F238E27FC236}">
                            <a16:creationId xmlns:a16="http://schemas.microsoft.com/office/drawing/2014/main" xmlns="" id="{AC544D91-C45E-44EF-9691-72062D99AF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5710" y="3064284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0" name="正方形/長方形 29">
                        <a:extLst>
                          <a:ext uri="{FF2B5EF4-FFF2-40B4-BE49-F238E27FC236}">
                            <a16:creationId xmlns:a16="http://schemas.microsoft.com/office/drawing/2014/main" xmlns="" id="{6E343710-95A4-435A-ABDB-29572F506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4846" y="2193994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ja-JP" altLang="en-US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⑦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Perobohan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fondasi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ea typeface="Yu Gothic Medium" panose="020B0500000000000000" pitchFamily="50" charset="-128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1" name="矢印: 右 30">
                        <a:extLst>
                          <a:ext uri="{FF2B5EF4-FFF2-40B4-BE49-F238E27FC236}">
                            <a16:creationId xmlns:a16="http://schemas.microsoft.com/office/drawing/2014/main" xmlns="" id="{401D9199-4473-4E2C-9A3D-79F9298D5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3249" y="3064284"/>
                        <a:ext cx="255004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2" name="正方形/長方形 31">
                        <a:extLst>
                          <a:ext uri="{FF2B5EF4-FFF2-40B4-BE49-F238E27FC236}">
                            <a16:creationId xmlns:a16="http://schemas.microsoft.com/office/drawing/2014/main" xmlns="" id="{DE969175-DBF7-4E69-90F4-10A9239C43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70563" y="2189073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Membawa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mesin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berat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3" name="矢印: 右 32">
                        <a:extLst>
                          <a:ext uri="{FF2B5EF4-FFF2-40B4-BE49-F238E27FC236}">
                            <a16:creationId xmlns:a16="http://schemas.microsoft.com/office/drawing/2014/main" xmlns="" id="{4F8825C6-7160-4953-90FE-7FC316FC18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61318" y="3051221"/>
                        <a:ext cx="143484" cy="117566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4" name="正方形/長方形 33">
                        <a:extLst>
                          <a:ext uri="{FF2B5EF4-FFF2-40B4-BE49-F238E27FC236}">
                            <a16:creationId xmlns:a16="http://schemas.microsoft.com/office/drawing/2014/main" xmlns="" id="{28723B2D-E1CE-4BA1-AE9C-5D943BFDE8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16058" y="2189073"/>
                        <a:ext cx="467273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(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Meratakan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.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Membersihkan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)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Pekerjaan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setelah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selesai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5" name="矢印: 右 34">
                        <a:extLst>
                          <a:ext uri="{FF2B5EF4-FFF2-40B4-BE49-F238E27FC236}">
                            <a16:creationId xmlns:a16="http://schemas.microsoft.com/office/drawing/2014/main" xmlns="" id="{84D6F7B6-36E7-480A-BEAD-C481B75CB3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95505" y="3060499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6" name="正方形/長方形 35">
                        <a:extLst>
                          <a:ext uri="{FF2B5EF4-FFF2-40B4-BE49-F238E27FC236}">
                            <a16:creationId xmlns:a16="http://schemas.microsoft.com/office/drawing/2014/main" xmlns="" id="{82305BCF-85B7-42D7-965F-D382D3583F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1992" y="2166738"/>
                        <a:ext cx="27867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Pengecekan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setelah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selesai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7" name="矢印: 右 36">
                        <a:extLst>
                          <a:ext uri="{FF2B5EF4-FFF2-40B4-BE49-F238E27FC236}">
                            <a16:creationId xmlns:a16="http://schemas.microsoft.com/office/drawing/2014/main" xmlns="" id="{E1F6A6A2-3AA7-48BF-B87F-241D18779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7740" y="3060498"/>
                        <a:ext cx="191588" cy="104503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vert="eaVert" rtlCol="0" anchor="ctr"/>
                      <a:lstStyle/>
                      <a:p>
                        <a:endParaRPr kumimoji="1" lang="ja-JP" altLang="en-US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8" name="正方形/長方形 37">
                        <a:extLst>
                          <a:ext uri="{FF2B5EF4-FFF2-40B4-BE49-F238E27FC236}">
                            <a16:creationId xmlns:a16="http://schemas.microsoft.com/office/drawing/2014/main" xmlns="" id="{34E82391-2B9E-444E-9948-1393848A76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9122" y="2176010"/>
                        <a:ext cx="454745" cy="1959428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vert="eaVert" rtlCol="0" anchor="ctr"/>
                      <a:lstStyle/>
                      <a:p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manajemen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setelah</a:t>
                        </a:r>
                        <a:r>
                          <a: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10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selesai</a:t>
                        </a:r>
                        <a:endParaRPr kumimoji="1" lang="ja-JP" alt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0" name="吹き出し: 四角形 39">
                      <a:extLst>
                        <a:ext uri="{FF2B5EF4-FFF2-40B4-BE49-F238E27FC236}">
                          <a16:creationId xmlns:a16="http://schemas.microsoft.com/office/drawing/2014/main" xmlns="" id="{DB7C223C-BDB9-43F4-B1D7-225A7CAA2B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219" y="4874756"/>
                      <a:ext cx="1076595" cy="612984"/>
                    </a:xfrm>
                    <a:prstGeom prst="wedgeRectCallout">
                      <a:avLst>
                        <a:gd name="adj1" fmla="val -39872"/>
                        <a:gd name="adj2" fmla="val -144827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ctr"/>
                    <a:lstStyle/>
                    <a:p>
                      <a:pPr algn="ctr"/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Konformasi</a:t>
                      </a: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pemindahan</a:t>
                      </a: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barang</a:t>
                      </a:r>
                      <a:r>
                        <a:rPr lang="en-US" altLang="ja-JP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sisa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43" name="直線コネクタ 42">
                    <a:extLst>
                      <a:ext uri="{FF2B5EF4-FFF2-40B4-BE49-F238E27FC236}">
                        <a16:creationId xmlns:a16="http://schemas.microsoft.com/office/drawing/2014/main" xmlns="" id="{D2B6A2CE-2EED-4CBA-9EAE-1166DF8BEB30}"/>
                      </a:ext>
                    </a:extLst>
                  </p:cNvPr>
                  <p:cNvCxnSpPr>
                    <a:cxnSpLocks/>
                    <a:stCxn id="15" idx="2"/>
                  </p:cNvCxnSpPr>
                  <p:nvPr/>
                </p:nvCxnSpPr>
                <p:spPr>
                  <a:xfrm flipH="1">
                    <a:off x="2424774" y="3955589"/>
                    <a:ext cx="1226" cy="22452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コネクタ 44">
                    <a:extLst>
                      <a:ext uri="{FF2B5EF4-FFF2-40B4-BE49-F238E27FC236}">
                        <a16:creationId xmlns:a16="http://schemas.microsoft.com/office/drawing/2014/main" xmlns="" id="{293CDED4-2C09-4F38-9BE7-FF1299B98E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95036" y="3955589"/>
                    <a:ext cx="0" cy="22452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直線コネクタ 7">
                  <a:extLst>
                    <a:ext uri="{FF2B5EF4-FFF2-40B4-BE49-F238E27FC236}">
                      <a16:creationId xmlns:a16="http://schemas.microsoft.com/office/drawing/2014/main" xmlns="" id="{949AD79F-80CC-4C24-8199-F7D91E627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96861" y="4211919"/>
                  <a:ext cx="3383279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xmlns="" id="{A1D3453D-5A26-4B28-BF7B-98EBA70DD7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01215" y="1799088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xmlns="" id="{21B4B677-47EF-4226-932D-AF989E39C7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1699" y="1806294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xmlns="" id="{C5CF8D53-AB37-44A5-9BA1-F865FCF7EF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7952" y="1794735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xmlns="" id="{2E22212B-A487-4747-A72D-12C99747B3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7109" y="1802703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xmlns="" id="{D83ED99F-E805-48DF-828B-285BDBD956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04865" y="1798927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>
                <a:extLst>
                  <a:ext uri="{FF2B5EF4-FFF2-40B4-BE49-F238E27FC236}">
                    <a16:creationId xmlns:a16="http://schemas.microsoft.com/office/drawing/2014/main" xmlns="" id="{EE746744-584A-491F-9005-EF4C906240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8317" y="1811612"/>
                <a:ext cx="1226" cy="22452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xmlns="" id="{15DA847F-FEAF-4471-B6EA-4C3617E1D8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6861" y="1804797"/>
                <a:ext cx="338327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xmlns="" id="{2304520D-0408-4834-97AE-6FAD81B6D504}"/>
                </a:ext>
              </a:extLst>
            </p:cNvPr>
            <p:cNvSpPr/>
            <p:nvPr/>
          </p:nvSpPr>
          <p:spPr>
            <a:xfrm>
              <a:off x="2202401" y="1457739"/>
              <a:ext cx="3940330" cy="35250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xmlns="" id="{6C06A5DF-A92A-43E0-8EDD-5C4AE31EDF22}"/>
              </a:ext>
            </a:extLst>
          </p:cNvPr>
          <p:cNvCxnSpPr>
            <a:cxnSpLocks/>
          </p:cNvCxnSpPr>
          <p:nvPr/>
        </p:nvCxnSpPr>
        <p:spPr>
          <a:xfrm>
            <a:off x="2202401" y="4982817"/>
            <a:ext cx="0" cy="3592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xmlns="" id="{5B940F21-E585-48B5-A19A-A20216ABBDCB}"/>
              </a:ext>
            </a:extLst>
          </p:cNvPr>
          <p:cNvCxnSpPr>
            <a:cxnSpLocks/>
          </p:cNvCxnSpPr>
          <p:nvPr/>
        </p:nvCxnSpPr>
        <p:spPr>
          <a:xfrm>
            <a:off x="2202401" y="5342021"/>
            <a:ext cx="39403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xmlns="" id="{14D0B223-4776-4E27-BB18-4617924AC1E8}"/>
              </a:ext>
            </a:extLst>
          </p:cNvPr>
          <p:cNvCxnSpPr/>
          <p:nvPr/>
        </p:nvCxnSpPr>
        <p:spPr>
          <a:xfrm>
            <a:off x="6142731" y="4982817"/>
            <a:ext cx="0" cy="3592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xmlns="" id="{3F88A9A6-2612-42DB-A32A-9F4EF84ECA79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172566" y="4982817"/>
            <a:ext cx="0" cy="3592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xmlns="" id="{8E760221-1ED9-49C9-A2C5-EC6D5513D311}"/>
              </a:ext>
            </a:extLst>
          </p:cNvPr>
          <p:cNvSpPr/>
          <p:nvPr/>
        </p:nvSpPr>
        <p:spPr>
          <a:xfrm>
            <a:off x="2496861" y="4982817"/>
            <a:ext cx="1630137" cy="336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xmlns="" id="{528C04C9-9868-43DC-A68F-265AB5847CEB}"/>
              </a:ext>
            </a:extLst>
          </p:cNvPr>
          <p:cNvSpPr/>
          <p:nvPr/>
        </p:nvSpPr>
        <p:spPr>
          <a:xfrm>
            <a:off x="4282120" y="4968790"/>
            <a:ext cx="1630137" cy="336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9 Hukum dan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Peraturan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Terkait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Hukum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endParaRPr kumimoji="1"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14285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Ada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beberapa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kesehatan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termasuk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UU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Secara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khusus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menetapkan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hal-hal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diperhatikan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tujuan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memastikan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kesehatan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mendorong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pembentukan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lingkungan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nyaman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Hal-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khusus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terkait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penegakan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ditunjukkan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pemerintah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menteri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pemberitahuan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0" indent="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kesehatan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adalah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sebagai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berikut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: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91645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Gambar 9-1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keterampilan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)(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Referensi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Manual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Penilaian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Risiko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Kementerian Kesehatan, Tenaga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Kesejahteraan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Pemeliharaan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Gedung</a:t>
            </a:r>
            <a:endParaRPr lang="ja-JP" altLang="en-US" sz="105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xmlns="" id="{D3E61162-BDD6-410C-89A2-BCDA26AF8220}"/>
              </a:ext>
            </a:extLst>
          </p:cNvPr>
          <p:cNvGrpSpPr/>
          <p:nvPr/>
        </p:nvGrpSpPr>
        <p:grpSpPr>
          <a:xfrm>
            <a:off x="1652561" y="2462645"/>
            <a:ext cx="6081009" cy="3531097"/>
            <a:chOff x="1625022" y="2462645"/>
            <a:chExt cx="6081009" cy="353109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022" y="2462645"/>
              <a:ext cx="6081009" cy="3531097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BE616947-7775-46E4-99EC-0B59A6887E59}"/>
                </a:ext>
              </a:extLst>
            </p:cNvPr>
            <p:cNvSpPr/>
            <p:nvPr/>
          </p:nvSpPr>
          <p:spPr>
            <a:xfrm>
              <a:off x="2260907" y="4687074"/>
              <a:ext cx="1193074" cy="444137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Aturan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umum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pemberitahuan</a:t>
              </a:r>
              <a:endParaRPr kumimoji="1" lang="ja-JP" alt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xmlns="" id="{69723B58-DEC9-4381-8ADF-6908DFED01A5}"/>
                </a:ext>
              </a:extLst>
            </p:cNvPr>
            <p:cNvSpPr/>
            <p:nvPr/>
          </p:nvSpPr>
          <p:spPr>
            <a:xfrm>
              <a:off x="2433136" y="3757197"/>
              <a:ext cx="848617" cy="269966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Peraturan</a:t>
              </a:r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menteri</a:t>
              </a:r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xmlns="" id="{3E240638-DE03-415F-8ABC-35F7C6B0F17D}"/>
                </a:ext>
              </a:extLst>
            </p:cNvPr>
            <p:cNvSpPr/>
            <p:nvPr/>
          </p:nvSpPr>
          <p:spPr>
            <a:xfrm>
              <a:off x="2562619" y="3394154"/>
              <a:ext cx="609610" cy="252792"/>
            </a:xfrm>
            <a:prstGeom prst="rect">
              <a:avLst/>
            </a:prstGeom>
            <a:solidFill>
              <a:srgbClr val="BDD7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Peraturan</a:t>
              </a:r>
              <a:r>
                <a:rPr lang="en-US" altLang="ja-JP" sz="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pemerintah</a:t>
              </a:r>
              <a:r>
                <a:rPr kumimoji="1" lang="en-US" altLang="ja-JP" sz="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xmlns="" id="{F960D99B-73DE-4D5C-A7F3-0DB9F4837C8D}"/>
                </a:ext>
              </a:extLst>
            </p:cNvPr>
            <p:cNvSpPr/>
            <p:nvPr/>
          </p:nvSpPr>
          <p:spPr>
            <a:xfrm>
              <a:off x="2610538" y="2647929"/>
              <a:ext cx="493815" cy="605264"/>
            </a:xfrm>
            <a:prstGeom prst="triangle">
              <a:avLst>
                <a:gd name="adj" fmla="val 44614"/>
              </a:avLst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50BCBC81-4EF1-4A5C-928E-A90E3DC5E4E4}"/>
              </a:ext>
            </a:extLst>
          </p:cNvPr>
          <p:cNvSpPr/>
          <p:nvPr/>
        </p:nvSpPr>
        <p:spPr>
          <a:xfrm>
            <a:off x="4781021" y="4744209"/>
            <a:ext cx="2952549" cy="405830"/>
          </a:xfrm>
          <a:prstGeom prst="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altLang="ja-JP" sz="1000" dirty="0"/>
          </a:p>
          <a:p>
            <a:pPr algn="ctr"/>
            <a:r>
              <a:rPr lang="en-US" altLang="ja-JP" sz="1000" dirty="0" err="1"/>
              <a:t>Aturan</a:t>
            </a:r>
            <a:r>
              <a:rPr lang="en-US" altLang="ja-JP" sz="1000" dirty="0"/>
              <a:t> </a:t>
            </a:r>
            <a:r>
              <a:rPr lang="en-US" altLang="ja-JP" sz="1000" dirty="0" err="1"/>
              <a:t>tentang</a:t>
            </a:r>
            <a:r>
              <a:rPr lang="en-US" altLang="ja-JP" sz="1000" dirty="0"/>
              <a:t> </a:t>
            </a:r>
            <a:r>
              <a:rPr lang="en-US" altLang="ja-JP" sz="1000" dirty="0" err="1"/>
              <a:t>mengemudi</a:t>
            </a:r>
            <a:r>
              <a:rPr lang="en-US" altLang="ja-JP" sz="1000" dirty="0"/>
              <a:t> </a:t>
            </a:r>
            <a:r>
              <a:rPr lang="en-US" altLang="ja-JP" sz="1000" dirty="0" err="1"/>
              <a:t>mesin</a:t>
            </a:r>
            <a:r>
              <a:rPr lang="en-US" altLang="ja-JP" sz="1000" dirty="0"/>
              <a:t> </a:t>
            </a:r>
            <a:r>
              <a:rPr lang="en-US" altLang="ja-JP" sz="1000" dirty="0" err="1"/>
              <a:t>konstruksi</a:t>
            </a:r>
            <a:r>
              <a:rPr lang="en-US" altLang="ja-JP" sz="1000" dirty="0"/>
              <a:t> </a:t>
            </a:r>
            <a:r>
              <a:rPr lang="en-US" altLang="ja-JP" sz="1000" dirty="0" err="1"/>
              <a:t>alat</a:t>
            </a:r>
            <a:r>
              <a:rPr lang="en-US" altLang="ja-JP" sz="1000" dirty="0"/>
              <a:t> </a:t>
            </a:r>
            <a:r>
              <a:rPr lang="en-US" altLang="ja-JP" sz="1000" dirty="0" err="1"/>
              <a:t>berat</a:t>
            </a:r>
            <a:r>
              <a:rPr lang="en-US" altLang="ja-JP" sz="1000" dirty="0"/>
              <a:t> (</a:t>
            </a:r>
            <a:r>
              <a:rPr lang="en-US" altLang="ja-JP" sz="1000" dirty="0" err="1"/>
              <a:t>Pembongkaran</a:t>
            </a:r>
            <a:r>
              <a:rPr lang="en-US" altLang="ja-JP" sz="1000" dirty="0"/>
              <a:t>)</a:t>
            </a:r>
            <a:endParaRPr lang="ja-JP" altLang="ja-JP" sz="1000" dirty="0"/>
          </a:p>
          <a:p>
            <a:pPr algn="ctr"/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9AD05F9D-86D8-4330-B38C-70518552A467}"/>
              </a:ext>
            </a:extLst>
          </p:cNvPr>
          <p:cNvSpPr/>
          <p:nvPr/>
        </p:nvSpPr>
        <p:spPr>
          <a:xfrm>
            <a:off x="4781020" y="4141969"/>
            <a:ext cx="1795039" cy="419700"/>
          </a:xfrm>
          <a:prstGeom prst="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Standarirasi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Alat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36EF8D41-6439-43AB-8A50-CFF01C19AD96}"/>
              </a:ext>
            </a:extLst>
          </p:cNvPr>
          <p:cNvSpPr/>
          <p:nvPr/>
        </p:nvSpPr>
        <p:spPr>
          <a:xfrm>
            <a:off x="4441088" y="3684920"/>
            <a:ext cx="3117236" cy="387581"/>
          </a:xfrm>
          <a:prstGeom prst="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050" dirty="0">
              <a:solidFill>
                <a:schemeClr val="tx1"/>
              </a:solidFill>
            </a:endParaRPr>
          </a:p>
          <a:p>
            <a:pPr algn="ctr"/>
            <a:r>
              <a:rPr lang="en-US" altLang="ja-JP" sz="1050" dirty="0" err="1">
                <a:solidFill>
                  <a:schemeClr val="tx1"/>
                </a:solidFill>
              </a:rPr>
              <a:t>Penegakan</a:t>
            </a:r>
            <a:r>
              <a:rPr lang="en-US" altLang="ja-JP" sz="1050" dirty="0">
                <a:solidFill>
                  <a:schemeClr val="tx1"/>
                </a:solidFill>
              </a:rPr>
              <a:t> </a:t>
            </a:r>
            <a:r>
              <a:rPr lang="en-US" altLang="ja-JP" sz="1050" dirty="0" err="1">
                <a:solidFill>
                  <a:schemeClr val="tx1"/>
                </a:solidFill>
              </a:rPr>
              <a:t>Aturan</a:t>
            </a:r>
            <a:r>
              <a:rPr lang="en-US" altLang="ja-JP" sz="1050" dirty="0">
                <a:solidFill>
                  <a:schemeClr val="tx1"/>
                </a:solidFill>
              </a:rPr>
              <a:t> </a:t>
            </a:r>
            <a:r>
              <a:rPr lang="en-US" altLang="ja-JP" sz="1050" dirty="0" err="1">
                <a:solidFill>
                  <a:schemeClr val="tx1"/>
                </a:solidFill>
              </a:rPr>
              <a:t>Undang-Undang</a:t>
            </a:r>
            <a:r>
              <a:rPr lang="en-US" altLang="ja-JP" sz="1050" dirty="0">
                <a:solidFill>
                  <a:schemeClr val="tx1"/>
                </a:solidFill>
              </a:rPr>
              <a:t> </a:t>
            </a:r>
            <a:r>
              <a:rPr lang="en-US" altLang="ja-JP" sz="1050" dirty="0" err="1">
                <a:solidFill>
                  <a:schemeClr val="tx1"/>
                </a:solidFill>
              </a:rPr>
              <a:t>Kesahatan</a:t>
            </a:r>
            <a:r>
              <a:rPr lang="en-US" altLang="ja-JP" sz="1050" dirty="0">
                <a:solidFill>
                  <a:schemeClr val="tx1"/>
                </a:solidFill>
              </a:rPr>
              <a:t> dan </a:t>
            </a:r>
            <a:r>
              <a:rPr lang="en-US" altLang="ja-JP" sz="1050" dirty="0" err="1">
                <a:solidFill>
                  <a:schemeClr val="tx1"/>
                </a:solidFill>
              </a:rPr>
              <a:t>Keselamatan</a:t>
            </a:r>
            <a:r>
              <a:rPr lang="en-US" altLang="ja-JP" sz="1050" dirty="0">
                <a:solidFill>
                  <a:schemeClr val="tx1"/>
                </a:solidFill>
              </a:rPr>
              <a:t> </a:t>
            </a:r>
            <a:r>
              <a:rPr lang="en-US" altLang="ja-JP" sz="1050" dirty="0" err="1">
                <a:solidFill>
                  <a:schemeClr val="tx1"/>
                </a:solidFill>
              </a:rPr>
              <a:t>Kerja</a:t>
            </a:r>
            <a:endParaRPr lang="ja-JP" altLang="ja-JP" sz="1050" dirty="0">
              <a:solidFill>
                <a:schemeClr val="tx1"/>
              </a:solidFill>
            </a:endParaRPr>
          </a:p>
          <a:p>
            <a:pPr algn="ctr"/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28E3D7C0-9FCA-4AFE-B4D5-20D1EF25D23C}"/>
              </a:ext>
            </a:extLst>
          </p:cNvPr>
          <p:cNvSpPr/>
          <p:nvPr/>
        </p:nvSpPr>
        <p:spPr>
          <a:xfrm>
            <a:off x="4848211" y="5332579"/>
            <a:ext cx="2019314" cy="457049"/>
          </a:xfrm>
          <a:prstGeom prst="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dan Kesehatan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0692FCE2-E5F1-4B6A-BD09-C773465F112E}"/>
              </a:ext>
            </a:extLst>
          </p:cNvPr>
          <p:cNvSpPr/>
          <p:nvPr/>
        </p:nvSpPr>
        <p:spPr>
          <a:xfrm>
            <a:off x="4117408" y="3204251"/>
            <a:ext cx="2214708" cy="387581"/>
          </a:xfrm>
          <a:prstGeom prst="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</a:rPr>
              <a:t>Peraturan</a:t>
            </a:r>
            <a:r>
              <a:rPr lang="en-US" altLang="ja-JP" sz="1000" dirty="0">
                <a:solidFill>
                  <a:schemeClr val="tx1"/>
                </a:solidFill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</a:rPr>
              <a:t>pemerintah</a:t>
            </a:r>
            <a:r>
              <a:rPr lang="en-US" altLang="ja-JP" sz="1000" dirty="0">
                <a:solidFill>
                  <a:schemeClr val="tx1"/>
                </a:solidFill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</a:rPr>
              <a:t>Undang-Undang</a:t>
            </a:r>
            <a:r>
              <a:rPr lang="en-US" altLang="ja-JP" sz="1000" dirty="0">
                <a:solidFill>
                  <a:schemeClr val="tx1"/>
                </a:solidFill>
              </a:rPr>
              <a:t> Kesehatan dan </a:t>
            </a:r>
            <a:r>
              <a:rPr lang="en-US" altLang="ja-JP" sz="1000" dirty="0" err="1">
                <a:solidFill>
                  <a:schemeClr val="tx1"/>
                </a:solidFill>
              </a:rPr>
              <a:t>Keselamatan</a:t>
            </a:r>
            <a:r>
              <a:rPr lang="en-US" altLang="ja-JP" sz="1000" dirty="0">
                <a:solidFill>
                  <a:schemeClr val="tx1"/>
                </a:solidFill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</a:rPr>
              <a:t>Kerja</a:t>
            </a:r>
            <a:endParaRPr lang="ja-JP" altLang="ja-JP" sz="1000" dirty="0">
              <a:solidFill>
                <a:schemeClr val="tx1"/>
              </a:solidFill>
            </a:endParaRPr>
          </a:p>
          <a:p>
            <a:pPr algn="ctr"/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0551CB6F-1363-4257-93F4-C78D6E96F2E2}"/>
              </a:ext>
            </a:extLst>
          </p:cNvPr>
          <p:cNvSpPr/>
          <p:nvPr/>
        </p:nvSpPr>
        <p:spPr>
          <a:xfrm>
            <a:off x="3726676" y="2724340"/>
            <a:ext cx="2108691" cy="387581"/>
          </a:xfrm>
          <a:prstGeom prst="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Kesehatan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xmlns="" id="{024412AD-441F-45E5-8D26-B9CC6346CE0D}"/>
              </a:ext>
            </a:extLst>
          </p:cNvPr>
          <p:cNvSpPr/>
          <p:nvPr/>
        </p:nvSpPr>
        <p:spPr>
          <a:xfrm rot="271925">
            <a:off x="2682812" y="2653721"/>
            <a:ext cx="493815" cy="605264"/>
          </a:xfrm>
          <a:prstGeom prst="triangle">
            <a:avLst>
              <a:gd name="adj" fmla="val 44614"/>
            </a:avLst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9E745B39-8896-465E-AECB-1B6AE4B2AAB3}"/>
              </a:ext>
            </a:extLst>
          </p:cNvPr>
          <p:cNvSpPr/>
          <p:nvPr/>
        </p:nvSpPr>
        <p:spPr>
          <a:xfrm>
            <a:off x="2460676" y="3036866"/>
            <a:ext cx="848617" cy="282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Kutipan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zh-TW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h.149/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1032051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Bab 1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Aturan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endParaRPr lang="en-US" altLang="ja-JP" sz="14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3 &lt;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Tanggung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jawab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bisnis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.&gt;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Pelaku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bisnis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tidak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hanya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memenuhi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standar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minimum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pencegahan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diatur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tetapi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juga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memastikan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kesehatan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tempat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mewujudkan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lingkungan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nyaman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meningkatkan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kondisi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Selain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itu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pengusaha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harus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sama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pemerintah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nasional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melakukan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langkah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mencegah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terjadinya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ja-JP" sz="7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2.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Pelaku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bisnis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melakukan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kontribusi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upaya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pencegahan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disebabkan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oleh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mendesain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membuat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mengimpor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beserta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perlengkapan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lainnya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dan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memproduksi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mengimpor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bahan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mentah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membangun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mendesain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sebuah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bangunan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3.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kontraktor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demi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menjaga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mempertimbangkan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hal-hal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kemungkinan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menjaga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hal-hal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atauran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mencegah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Sementara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dan yang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berkontribusi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menyediakan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sarana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mencegah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terjadinya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ja-JP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menjaga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hal-hal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atauran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mencegah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Sementara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dan yang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berkontribusi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menyediakan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sarana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mencegah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terjadinya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ja-JP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d-ID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Kutipan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(2)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h.154/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7437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Bab 5</a:t>
            </a:r>
            <a:r>
              <a:rPr lang="ja-JP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Zat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berbahaya</a:t>
            </a:r>
            <a:endParaRPr lang="ja-JP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r>
              <a:rPr lang="ja-JP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　＜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teratur</a:t>
            </a:r>
            <a:r>
              <a:rPr lang="ja-JP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＞</a:t>
            </a:r>
          </a:p>
          <a:p>
            <a:pPr marL="0" indent="0">
              <a:buNone/>
            </a:pP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pemerintah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Menteri Kesehatan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Ketenagakerjaan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yaitu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boiler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lainya</a:t>
            </a:r>
            <a:r>
              <a:rPr lang="ja-JP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teratur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mencatat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mendokumenkan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di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dapatkan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 Ketika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mandiri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ditentukan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oleh Kementerian Kesehatan, Tenaga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mandiri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ditentukan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terkat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menyertakan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kompeten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tentukan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54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selanjutanya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(orang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sebut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Inspektorat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ja-JP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 Menteri Kesehatan, Tenaga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menerbitkan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pedoman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diperlukan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tepat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ketentuan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ja-JP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ja-JP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Singkat</a:t>
            </a:r>
            <a:endParaRPr lang="ja-JP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80" y="4231559"/>
            <a:ext cx="5111074" cy="2225283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807312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altLang="zh-TW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Tabel 5-1 Hukum dan Peraturan Terkait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9" name="表 4">
            <a:extLst>
              <a:ext uri="{FF2B5EF4-FFF2-40B4-BE49-F238E27FC236}">
                <a16:creationId xmlns:a16="http://schemas.microsoft.com/office/drawing/2014/main" xmlns="" id="{93C136AE-5BD8-44B2-ADF8-43DCB4092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7086"/>
              </p:ext>
            </p:extLst>
          </p:nvPr>
        </p:nvGraphicFramePr>
        <p:xfrm>
          <a:off x="1524000" y="4186432"/>
          <a:ext cx="6096000" cy="2270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8775694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09255384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2429207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515382262"/>
                    </a:ext>
                  </a:extLst>
                </a:gridCol>
              </a:tblGrid>
              <a:tr h="586565">
                <a:tc>
                  <a:txBody>
                    <a:bodyPr/>
                    <a:lstStyle/>
                    <a:p>
                      <a:pPr algn="ctr"/>
                      <a:endParaRPr kumimoji="1" lang="en-US" altLang="ja-JP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Klasifikasi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mengimplementasikan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kualifikasi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Periode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penyimpanan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6385766"/>
                  </a:ext>
                </a:extLst>
              </a:tr>
              <a:tr h="5260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memulai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bekerja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UU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keamanan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170 dan 171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Pengemudi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sv-SE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Daftar inspeksi saat mesin sedang berjalan</a:t>
                      </a:r>
                      <a:r>
                        <a:rPr kumimoji="1" lang="sv-SE" altLang="ja-JP" sz="1000" dirty="0">
                          <a:latin typeface="Arial" panose="020B0604020202020204" pitchFamily="34" charset="0"/>
                          <a:ea typeface="Yu Gothic Medium" panose="020B0500000000000000" pitchFamily="34" charset="-128"/>
                          <a:cs typeface="Arial" panose="020B0604020202020204" pitchFamily="34" charset="0"/>
                        </a:rPr>
                        <a:t>※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1810056"/>
                  </a:ext>
                </a:extLst>
              </a:tr>
              <a:tr h="586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khusus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sekali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UU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keamanan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168, 169, dan 171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 yang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ditunjuk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operator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manajer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506907"/>
                  </a:ext>
                </a:extLst>
              </a:tr>
              <a:tr h="5260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khusus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sekali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UU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keamanan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167, 169, 169-2 dan 171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Inspektur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internal,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inspektur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telah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diperiksa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ditempel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583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3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38125" y="365126"/>
            <a:ext cx="8642559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Kutipan</a:t>
            </a:r>
            <a:r>
              <a:rPr lang="en-US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(3)</a:t>
            </a:r>
            <a:endParaRPr kumimoji="1"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h.155/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238125" y="941778"/>
            <a:ext cx="8642559" cy="23919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Bab 6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endParaRPr lang="ja-JP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61</a:t>
            </a:r>
            <a:r>
              <a:rPr lang="ja-JP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　＜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batasan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ja-JP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＞</a:t>
            </a:r>
          </a:p>
          <a:p>
            <a:pPr marL="0" indent="0">
              <a:buNone/>
            </a:pP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dibidang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mengendarai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crane dan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memperkerjaan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selesai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mengikuti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keterampilan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legalitas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sertifikatnya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diakui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kementrian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dan yang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terdaftar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di biro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propinsi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. Jika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belum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memperkerjaan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Selain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kualfikasi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jelaskan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sebelumnya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serahkan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perkerjaan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ja-JP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selalu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menyertakan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ja-JP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ja-JP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Singkat</a:t>
            </a:r>
            <a:endParaRPr lang="ja-JP" altLang="ja-JP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263315" y="3507297"/>
            <a:ext cx="4345609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n-NO" altLang="ja-JP" sz="11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Kualifikasi yang dibutuhkan untuk operator mesin</a:t>
            </a:r>
            <a:r>
              <a:rPr lang="ja-JP" altLang="en-US" sz="11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　　　　　　　　　　　　　　　　　</a:t>
            </a:r>
          </a:p>
        </p:txBody>
      </p:sp>
      <p:sp>
        <p:nvSpPr>
          <p:cNvPr id="9" name="コンテンツ プレースホルダー 4">
            <a:extLst>
              <a:ext uri="{FF2B5EF4-FFF2-40B4-BE49-F238E27FC236}">
                <a16:creationId xmlns:a16="http://schemas.microsoft.com/office/drawing/2014/main" xmlns="" id="{6668178D-816F-45DD-BD45-5B21D406D830}"/>
              </a:ext>
            </a:extLst>
          </p:cNvPr>
          <p:cNvSpPr txBox="1">
            <a:spLocks/>
          </p:cNvSpPr>
          <p:nvPr/>
        </p:nvSpPr>
        <p:spPr>
          <a:xfrm>
            <a:off x="4925601" y="3524252"/>
            <a:ext cx="4345609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n-NO" altLang="ja-JP" sz="11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Kualifikasi yang dibutuhkan untuk pekerja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9" name="図 48" descr="テーブル&#10;&#10;自動的に生成された説明">
            <a:extLst>
              <a:ext uri="{FF2B5EF4-FFF2-40B4-BE49-F238E27FC236}">
                <a16:creationId xmlns:a16="http://schemas.microsoft.com/office/drawing/2014/main" xmlns="" id="{E9CA77F3-3A22-40BE-8354-5AF20E8A3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1" y="3789896"/>
            <a:ext cx="4798314" cy="2561164"/>
          </a:xfrm>
          <a:prstGeom prst="rect">
            <a:avLst/>
          </a:prstGeom>
        </p:spPr>
      </p:pic>
      <p:pic>
        <p:nvPicPr>
          <p:cNvPr id="51" name="図 5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xmlns="" id="{4A0107A1-1D1A-4284-B07E-4E358B8CA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30521" b="77956"/>
          <a:stretch/>
        </p:blipFill>
        <p:spPr>
          <a:xfrm>
            <a:off x="4956653" y="3738023"/>
            <a:ext cx="4057775" cy="8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Pelaksanaan Undang-Undang Keselamatan dan Kesehatan kerja </a:t>
            </a:r>
            <a:r>
              <a:rPr lang="zh-TW" altLang="en-US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Kutipan</a:t>
            </a:r>
            <a:r>
              <a:rPr lang="zh-TW" altLang="en-US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endParaRPr kumimoji="1"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h.156/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64129"/>
            <a:ext cx="3174423" cy="43458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　＜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Pembatasan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＞</a:t>
            </a:r>
          </a:p>
          <a:p>
            <a:pPr marL="0" indent="0">
              <a:buNone/>
            </a:pP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mengenai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ketentuan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jelaskan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endParaRPr lang="ja-JP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～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Singkat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mengemudikan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3 ton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tercantum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Terlampir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7, No. 1, No. 2, No. 3,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No. 6, yang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bergerak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sendiri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ditentukan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raya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ja-JP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ja-JP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Singkat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endParaRPr lang="ja-JP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xmlns="" id="{88E0798B-D684-4231-B983-F2C6683319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1173" r="519" b="-1"/>
          <a:stretch/>
        </p:blipFill>
        <p:spPr>
          <a:xfrm>
            <a:off x="3902076" y="964129"/>
            <a:ext cx="4910138" cy="53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(1)</a:t>
            </a:r>
            <a:endParaRPr kumimoji="1"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h.160/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3031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Bab 1 (</a:t>
            </a:r>
            <a:r>
              <a:rPr lang="en-US" altLang="ja-JP" sz="1500" dirty="0" err="1"/>
              <a:t>Perubahan</a:t>
            </a:r>
            <a:r>
              <a:rPr lang="en-US" altLang="ja-JP" sz="1500" dirty="0"/>
              <a:t>)</a:t>
            </a:r>
            <a:r>
              <a:rPr lang="ja-JP" altLang="ja-JP" sz="1500" dirty="0"/>
              <a:t>　</a:t>
            </a:r>
            <a:r>
              <a:rPr lang="en-US" altLang="ja-JP" sz="1500" dirty="0" err="1"/>
              <a:t>Aturan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Umum</a:t>
            </a:r>
            <a:endParaRPr lang="ja-JP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Bab 7 </a:t>
            </a:r>
            <a:r>
              <a:rPr lang="en-US" altLang="ja-JP" sz="1500" dirty="0" err="1"/>
              <a:t>Sertifikasi</a:t>
            </a:r>
            <a:r>
              <a:rPr lang="en-US" altLang="ja-JP" sz="1500" dirty="0"/>
              <a:t>/ </a:t>
            </a:r>
            <a:r>
              <a:rPr lang="en-US" altLang="ja-JP" sz="1500" dirty="0" err="1"/>
              <a:t>Lisensi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dll</a:t>
            </a:r>
            <a:endParaRPr lang="ja-JP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Bagian 3 </a:t>
            </a:r>
            <a:r>
              <a:rPr lang="en-US" altLang="ja-JP" sz="1500" dirty="0" err="1"/>
              <a:t>Pelatihan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Keterampilan</a:t>
            </a:r>
            <a:endParaRPr lang="ja-JP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 err="1"/>
              <a:t>Pasal</a:t>
            </a:r>
            <a:r>
              <a:rPr lang="en-US" altLang="ja-JP" sz="1500" dirty="0"/>
              <a:t> 82 </a:t>
            </a:r>
            <a:r>
              <a:rPr lang="ja-JP" altLang="ja-JP" sz="1500" dirty="0"/>
              <a:t>　＜</a:t>
            </a:r>
            <a:r>
              <a:rPr lang="en-US" altLang="ja-JP" sz="1500" dirty="0" err="1"/>
              <a:t>Cetak</a:t>
            </a:r>
            <a:r>
              <a:rPr lang="en-US" altLang="ja-JP" sz="1500" dirty="0"/>
              <a:t> </a:t>
            </a:r>
            <a:r>
              <a:rPr lang="en-US" altLang="ja-JP" sz="1500" dirty="0" err="1"/>
              <a:t>ulang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sertifikat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selesai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pelatihan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dll</a:t>
            </a:r>
            <a:r>
              <a:rPr lang="ja-JP" altLang="ja-JP" sz="15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 err="1"/>
              <a:t>Apabila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seseorang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telah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menyelesaikan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pelatihan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keterampilan</a:t>
            </a:r>
            <a:r>
              <a:rPr lang="en-US" altLang="ja-JP" sz="1500" dirty="0"/>
              <a:t> dan </a:t>
            </a:r>
            <a:r>
              <a:rPr lang="en-US" altLang="ja-JP" sz="1500" dirty="0" err="1"/>
              <a:t>bermaksud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melakukan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pekerjaan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terkait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dengan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keterampilan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tersebut</a:t>
            </a:r>
            <a:r>
              <a:rPr lang="en-US" altLang="ja-JP" sz="1500" dirty="0"/>
              <a:t>, </a:t>
            </a:r>
            <a:r>
              <a:rPr lang="en-US" altLang="ja-JP" sz="1500" dirty="0" err="1"/>
              <a:t>namun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sertifikat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telah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dimilikinya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tersebut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hilang</a:t>
            </a:r>
            <a:r>
              <a:rPr lang="en-US" altLang="ja-JP" sz="1500" dirty="0"/>
              <a:t> </a:t>
            </a:r>
            <a:r>
              <a:rPr lang="en-US" altLang="ja-JP" sz="1500" dirty="0" err="1"/>
              <a:t>atau</a:t>
            </a:r>
            <a:r>
              <a:rPr lang="en-US" altLang="ja-JP" sz="1500" dirty="0"/>
              <a:t> </a:t>
            </a:r>
            <a:r>
              <a:rPr lang="en-US" altLang="ja-JP" sz="1500" dirty="0" err="1"/>
              <a:t>rusak</a:t>
            </a:r>
            <a:r>
              <a:rPr lang="en-US" altLang="ja-JP" sz="1500" dirty="0"/>
              <a:t>. </a:t>
            </a:r>
            <a:r>
              <a:rPr lang="en-US" altLang="ja-JP" sz="1500" dirty="0" err="1"/>
              <a:t>Selain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alasan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telah</a:t>
            </a:r>
            <a:r>
              <a:rPr lang="en-US" altLang="ja-JP" sz="1500" dirty="0"/>
              <a:t> di </a:t>
            </a:r>
            <a:r>
              <a:rPr lang="en-US" altLang="ja-JP" sz="1500" dirty="0" err="1"/>
              <a:t>tentukan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dalam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pasal</a:t>
            </a:r>
            <a:r>
              <a:rPr lang="en-US" altLang="ja-JP" sz="1500" dirty="0"/>
              <a:t> 3 </a:t>
            </a:r>
            <a:r>
              <a:rPr lang="en-US" altLang="ja-JP" sz="1500" dirty="0" err="1"/>
              <a:t>maka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penerbitan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kembali</a:t>
            </a:r>
            <a:r>
              <a:rPr lang="en-US" altLang="ja-JP" sz="1500" dirty="0"/>
              <a:t> (Form </a:t>
            </a:r>
            <a:r>
              <a:rPr lang="en-US" altLang="ja-JP" sz="1500" dirty="0" err="1"/>
              <a:t>pendaftaran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sesuai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pasal</a:t>
            </a:r>
            <a:r>
              <a:rPr lang="en-US" altLang="ja-JP" sz="1500" dirty="0"/>
              <a:t> 8) </a:t>
            </a:r>
            <a:r>
              <a:rPr lang="en-US" altLang="ja-JP" sz="1500" dirty="0" err="1"/>
              <a:t>diserahkan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pendaftarannya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kepada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tempat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pelatihan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terdaftar</a:t>
            </a:r>
            <a:r>
              <a:rPr lang="en-US" altLang="ja-JP" sz="1500" dirty="0"/>
              <a:t>. Dan Lembaga </a:t>
            </a:r>
            <a:r>
              <a:rPr lang="en-US" altLang="ja-JP" sz="1500" dirty="0" err="1"/>
              <a:t>pelatihan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tersebut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wajib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mencetak</a:t>
            </a:r>
            <a:r>
              <a:rPr lang="en-US" altLang="ja-JP" sz="1500" dirty="0"/>
              <a:t> </a:t>
            </a:r>
            <a:r>
              <a:rPr lang="en-US" altLang="ja-JP" sz="1500" dirty="0" err="1"/>
              <a:t>ulang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kembali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sertifikatnya</a:t>
            </a:r>
            <a:r>
              <a:rPr lang="en-US" altLang="ja-JP" sz="1500" dirty="0"/>
              <a:t>. </a:t>
            </a:r>
            <a:endParaRPr lang="ja-JP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2</a:t>
            </a:r>
            <a:r>
              <a:rPr lang="ja-JP" altLang="ja-JP" sz="1500" dirty="0"/>
              <a:t>　</a:t>
            </a:r>
            <a:r>
              <a:rPr lang="en-US" altLang="ja-JP" sz="1500" dirty="0"/>
              <a:t>Jika </a:t>
            </a:r>
            <a:r>
              <a:rPr lang="en-US" altLang="ja-JP" sz="1500" dirty="0" err="1"/>
              <a:t>seseorang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seperti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telah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disebut</a:t>
            </a:r>
            <a:r>
              <a:rPr lang="en-US" altLang="ja-JP" sz="1500" dirty="0"/>
              <a:t> di </a:t>
            </a:r>
            <a:r>
              <a:rPr lang="en-US" altLang="ja-JP" sz="1500" dirty="0" err="1"/>
              <a:t>pasal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sebelumnya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ingin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mengubah</a:t>
            </a:r>
            <a:r>
              <a:rPr lang="en-US" altLang="ja-JP" sz="1500" dirty="0"/>
              <a:t> </a:t>
            </a:r>
            <a:r>
              <a:rPr lang="en-US" altLang="ja-JP" sz="1500" dirty="0" err="1"/>
              <a:t>nama</a:t>
            </a:r>
            <a:r>
              <a:rPr lang="en-US" altLang="ja-JP" sz="1500" dirty="0"/>
              <a:t> pada </a:t>
            </a:r>
            <a:r>
              <a:rPr lang="en-US" altLang="ja-JP" sz="1500" dirty="0" err="1"/>
              <a:t>sertifikat</a:t>
            </a:r>
            <a:r>
              <a:rPr lang="ja-JP" altLang="ja-JP" sz="1500" dirty="0"/>
              <a:t>、</a:t>
            </a:r>
            <a:r>
              <a:rPr lang="en-US" altLang="ja-JP" sz="1500" dirty="0" err="1"/>
              <a:t>Selain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alasan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ditentukan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pasal</a:t>
            </a:r>
            <a:r>
              <a:rPr lang="en-US" altLang="ja-JP" sz="1500" dirty="0"/>
              <a:t> 3. </a:t>
            </a:r>
            <a:r>
              <a:rPr lang="en-US" altLang="ja-JP" sz="1500" dirty="0" err="1"/>
              <a:t>maka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perubahan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nama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kembali</a:t>
            </a:r>
            <a:r>
              <a:rPr lang="en-US" altLang="ja-JP" sz="1500" dirty="0"/>
              <a:t> (Form </a:t>
            </a:r>
            <a:r>
              <a:rPr lang="en-US" altLang="ja-JP" sz="1500" dirty="0" err="1"/>
              <a:t>pendaftaran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sesuai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pasal</a:t>
            </a:r>
            <a:r>
              <a:rPr lang="en-US" altLang="ja-JP" sz="1500" dirty="0"/>
              <a:t> 8 ) </a:t>
            </a:r>
            <a:r>
              <a:rPr lang="en-US" altLang="ja-JP" sz="1500" dirty="0" err="1"/>
              <a:t>diserahkan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pendaftarannya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kepada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tempat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pelatihan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terdaftar</a:t>
            </a:r>
            <a:r>
              <a:rPr lang="en-US" altLang="ja-JP" sz="1500" dirty="0"/>
              <a:t>. Dan Lembaga </a:t>
            </a:r>
            <a:r>
              <a:rPr lang="en-US" altLang="ja-JP" sz="1500" dirty="0" err="1"/>
              <a:t>pelatihan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tersebut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wajib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merubah</a:t>
            </a:r>
            <a:r>
              <a:rPr lang="en-US" altLang="ja-JP" sz="1500" dirty="0"/>
              <a:t> </a:t>
            </a:r>
            <a:r>
              <a:rPr lang="en-US" altLang="ja-JP" sz="1500" dirty="0" err="1"/>
              <a:t>nama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ada</a:t>
            </a:r>
            <a:r>
              <a:rPr lang="en-US" altLang="ja-JP" sz="1500" dirty="0"/>
              <a:t> pada </a:t>
            </a:r>
            <a:r>
              <a:rPr lang="en-US" altLang="ja-JP" sz="1500" dirty="0" err="1"/>
              <a:t>sertifikatnya</a:t>
            </a:r>
            <a:r>
              <a:rPr lang="en-US" altLang="ja-JP" sz="1500" dirty="0"/>
              <a:t>. </a:t>
            </a:r>
            <a:endParaRPr lang="ja-JP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3</a:t>
            </a:r>
            <a:r>
              <a:rPr lang="ja-JP" altLang="ja-JP" sz="1500" dirty="0"/>
              <a:t>　</a:t>
            </a:r>
            <a:r>
              <a:rPr lang="en-US" altLang="ja-JP" sz="1500" dirty="0" err="1"/>
              <a:t>Singkat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dibawah</a:t>
            </a:r>
            <a:r>
              <a:rPr lang="en-US" altLang="ja-JP" sz="15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Bab 2 </a:t>
            </a:r>
            <a:r>
              <a:rPr lang="en-US" altLang="ja-JP" sz="1500" dirty="0" err="1"/>
              <a:t>Perubahan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Standar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Keselamatan</a:t>
            </a:r>
            <a:endParaRPr lang="en-US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Bab 2 </a:t>
            </a:r>
            <a:r>
              <a:rPr lang="en-US" altLang="ja-JP" sz="1500" dirty="0" err="1"/>
              <a:t>Mesin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Konstruksi</a:t>
            </a:r>
            <a:r>
              <a:rPr lang="en-US" altLang="ja-JP" sz="1500" dirty="0"/>
              <a:t>/Alat </a:t>
            </a:r>
            <a:r>
              <a:rPr lang="en-US" altLang="ja-JP" sz="1500" dirty="0" err="1"/>
              <a:t>berat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dll</a:t>
            </a:r>
            <a:endParaRPr lang="en-US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Bagian 1 </a:t>
            </a:r>
            <a:r>
              <a:rPr lang="en-US" altLang="ja-JP" sz="1500" dirty="0" err="1"/>
              <a:t>Mesin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konstruksi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alat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berat</a:t>
            </a:r>
            <a:endParaRPr lang="en-US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/>
              <a:t>Sub-</a:t>
            </a:r>
            <a:r>
              <a:rPr lang="en-US" altLang="ja-JP" sz="1500" dirty="0" err="1"/>
              <a:t>bab</a:t>
            </a:r>
            <a:r>
              <a:rPr lang="en-US" altLang="ja-JP" sz="1500" dirty="0"/>
              <a:t> 1-2 </a:t>
            </a:r>
            <a:r>
              <a:rPr lang="en-US" altLang="ja-JP" sz="1500" dirty="0" err="1"/>
              <a:t>Konstruksi</a:t>
            </a:r>
            <a:endParaRPr lang="en-US" altLang="ja-JP" sz="15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 err="1"/>
              <a:t>Pasal</a:t>
            </a:r>
            <a:r>
              <a:rPr lang="en-US" altLang="ja-JP" sz="1500" dirty="0"/>
              <a:t> 152 &lt;</a:t>
            </a:r>
            <a:r>
              <a:rPr lang="en-US" altLang="ja-JP" sz="1500" dirty="0" err="1"/>
              <a:t>Pemasangan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Lampu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Depan</a:t>
            </a:r>
            <a:r>
              <a:rPr lang="en-US" altLang="ja-JP" sz="1500" dirty="0"/>
              <a:t>&gt;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500" dirty="0" err="1"/>
              <a:t>Pelaku</a:t>
            </a:r>
            <a:r>
              <a:rPr lang="en-US" altLang="ja-JP" sz="1500" dirty="0"/>
              <a:t> </a:t>
            </a:r>
            <a:r>
              <a:rPr lang="en-US" altLang="ja-JP" sz="1500" dirty="0" err="1"/>
              <a:t>usaha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wajib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memasangkan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lampu</a:t>
            </a:r>
            <a:r>
              <a:rPr lang="en-US" altLang="ja-JP" sz="1500" dirty="0"/>
              <a:t> pada </a:t>
            </a:r>
            <a:r>
              <a:rPr lang="en-US" altLang="ja-JP" sz="1500" dirty="0" err="1"/>
              <a:t>bagian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depan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mesin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konstruksi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alat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berat</a:t>
            </a:r>
            <a:r>
              <a:rPr lang="en-US" altLang="ja-JP" sz="1500" dirty="0"/>
              <a:t>. </a:t>
            </a:r>
            <a:r>
              <a:rPr lang="en-US" altLang="ja-JP" sz="1500" dirty="0" err="1"/>
              <a:t>Namun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hal</a:t>
            </a:r>
            <a:r>
              <a:rPr lang="en-US" altLang="ja-JP" sz="1500" dirty="0"/>
              <a:t> </a:t>
            </a:r>
            <a:r>
              <a:rPr lang="en-US" altLang="ja-JP" sz="1500" dirty="0" err="1"/>
              <a:t>ini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tidak</a:t>
            </a:r>
            <a:r>
              <a:rPr lang="en-US" altLang="ja-JP" sz="1500" dirty="0"/>
              <a:t> </a:t>
            </a:r>
            <a:r>
              <a:rPr lang="en-US" altLang="ja-JP" sz="1500" dirty="0" err="1"/>
              <a:t>berlaku</a:t>
            </a:r>
            <a:r>
              <a:rPr lang="en-US" altLang="ja-JP" sz="1500" dirty="0"/>
              <a:t> </a:t>
            </a:r>
            <a:r>
              <a:rPr lang="en-US" altLang="ja-JP" sz="1500" dirty="0" err="1"/>
              <a:t>jika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ditempat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bekerjanya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mesin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kontruksi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berbasis</a:t>
            </a:r>
            <a:r>
              <a:rPr lang="en-US" altLang="ja-JP" sz="1500" dirty="0"/>
              <a:t> </a:t>
            </a:r>
            <a:r>
              <a:rPr lang="en-US" altLang="ja-JP" sz="1500" dirty="0" err="1"/>
              <a:t>kendaran</a:t>
            </a:r>
            <a:r>
              <a:rPr lang="en-US" altLang="ja-JP" sz="1500" dirty="0"/>
              <a:t> </a:t>
            </a:r>
            <a:r>
              <a:rPr lang="en-US" altLang="ja-JP" sz="1500" dirty="0" err="1"/>
              <a:t>tersebut</a:t>
            </a:r>
            <a:r>
              <a:rPr lang="en-US" altLang="ja-JP" sz="1500" dirty="0"/>
              <a:t> </a:t>
            </a:r>
            <a:r>
              <a:rPr lang="en-US" altLang="ja-JP" sz="1500" dirty="0" err="1"/>
              <a:t>memiliki</a:t>
            </a:r>
            <a:r>
              <a:rPr lang="en-US" altLang="ja-JP" sz="1500" dirty="0"/>
              <a:t> </a:t>
            </a:r>
            <a:r>
              <a:rPr lang="en-US" altLang="ja-JP" sz="1500" dirty="0" err="1"/>
              <a:t>penerangan</a:t>
            </a:r>
            <a:r>
              <a:rPr lang="en-US" altLang="ja-JP" sz="1500" dirty="0"/>
              <a:t> yang </a:t>
            </a:r>
            <a:r>
              <a:rPr lang="en-US" altLang="ja-JP" sz="1500" dirty="0" err="1"/>
              <a:t>cukup</a:t>
            </a:r>
            <a:r>
              <a:rPr lang="en-US" altLang="ja-JP" sz="1500" dirty="0"/>
              <a:t>.</a:t>
            </a:r>
          </a:p>
          <a:p>
            <a:pPr marL="0" indent="0">
              <a:buNone/>
            </a:pPr>
            <a:endParaRPr lang="en-US" altLang="ja-JP" sz="1800" dirty="0"/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Utama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dari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1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unit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90154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48467"/>
            <a:ext cx="6534150" cy="42481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CDEC16B9-FD36-4BFA-B14B-63F735385A0A}"/>
              </a:ext>
            </a:extLst>
          </p:cNvPr>
          <p:cNvSpPr txBox="1"/>
          <p:nvPr/>
        </p:nvSpPr>
        <p:spPr>
          <a:xfrm>
            <a:off x="2968488" y="3658198"/>
            <a:ext cx="12722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(2)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h.163/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153</a:t>
            </a:r>
            <a:r>
              <a:rPr lang="ja-JP" altLang="ja-JP" sz="1300" dirty="0"/>
              <a:t>　＜</a:t>
            </a:r>
            <a:r>
              <a:rPr lang="en-US" altLang="ja-JP" sz="1300" dirty="0" err="1"/>
              <a:t>Pelindung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kepala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wajib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memberikan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perlindungan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bahaya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bagi</a:t>
            </a:r>
            <a:r>
              <a:rPr lang="en-US" altLang="ja-JP" sz="1300" dirty="0"/>
              <a:t> para 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tempat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kemungkinan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ada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jatuhan</a:t>
            </a:r>
            <a:r>
              <a:rPr lang="en-US" altLang="ja-JP" sz="1300" dirty="0"/>
              <a:t> batu. </a:t>
            </a:r>
            <a:r>
              <a:rPr lang="ja-JP" altLang="ja-JP" sz="1300" dirty="0"/>
              <a:t>※</a:t>
            </a:r>
            <a:r>
              <a:rPr lang="en-US" altLang="ja-JP" sz="1300" dirty="0"/>
              <a:t>1. 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terlibat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dalam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pekerjaan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ja-JP" altLang="ja-JP" sz="1300" dirty="0"/>
              <a:t>（</a:t>
            </a:r>
            <a:r>
              <a:rPr lang="en-US" altLang="ja-JP" sz="1300" dirty="0"/>
              <a:t>Bulldozer</a:t>
            </a:r>
            <a:r>
              <a:rPr lang="ja-JP" altLang="ja-JP" sz="1300" dirty="0"/>
              <a:t>、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Traktor</a:t>
            </a:r>
            <a:r>
              <a:rPr lang="ja-JP" altLang="ja-JP" sz="1300" dirty="0"/>
              <a:t>・</a:t>
            </a:r>
            <a:r>
              <a:rPr lang="en-US" altLang="ja-JP" sz="1300" dirty="0" err="1"/>
              <a:t>Ekskavator</a:t>
            </a:r>
            <a:r>
              <a:rPr lang="en-US" altLang="ja-JP" sz="1300" dirty="0"/>
              <a:t> (</a:t>
            </a:r>
            <a:r>
              <a:rPr lang="en-US" altLang="ja-JP" sz="1300" dirty="0" err="1"/>
              <a:t>shoberu</a:t>
            </a:r>
            <a:r>
              <a:rPr lang="en-US" altLang="ja-JP" sz="1300" dirty="0"/>
              <a:t>)</a:t>
            </a:r>
            <a:r>
              <a:rPr lang="ja-JP" altLang="ja-JP" sz="1300" dirty="0"/>
              <a:t>、</a:t>
            </a:r>
            <a:r>
              <a:rPr lang="en-US" altLang="ja-JP" sz="1300" dirty="0"/>
              <a:t>Muck loader</a:t>
            </a:r>
            <a:r>
              <a:rPr lang="ja-JP" altLang="ja-JP" sz="1300" dirty="0"/>
              <a:t>、</a:t>
            </a:r>
            <a:r>
              <a:rPr lang="en-US" altLang="ja-JP" sz="1300" dirty="0"/>
              <a:t>Power </a:t>
            </a:r>
            <a:r>
              <a:rPr lang="en-US" altLang="ja-JP" sz="1300" dirty="0" err="1"/>
              <a:t>ekskavator</a:t>
            </a:r>
            <a:r>
              <a:rPr lang="en-US" altLang="ja-JP" sz="1300" dirty="0"/>
              <a:t> (</a:t>
            </a:r>
            <a:r>
              <a:rPr lang="en-US" altLang="ja-JP" sz="1300" dirty="0" err="1"/>
              <a:t>shoberu</a:t>
            </a:r>
            <a:r>
              <a:rPr lang="en-US" altLang="ja-JP" sz="1300" dirty="0"/>
              <a:t>)</a:t>
            </a:r>
            <a:r>
              <a:rPr lang="ja-JP" altLang="ja-JP" sz="1300" dirty="0"/>
              <a:t>、</a:t>
            </a:r>
            <a:r>
              <a:rPr lang="en-US" altLang="ja-JP" sz="1300" dirty="0"/>
              <a:t>Drag </a:t>
            </a:r>
            <a:r>
              <a:rPr lang="en-US" altLang="ja-JP" sz="1300" dirty="0" err="1"/>
              <a:t>ekskavator</a:t>
            </a:r>
            <a:r>
              <a:rPr lang="en-US" altLang="ja-JP" sz="1300" dirty="0"/>
              <a:t> (</a:t>
            </a:r>
            <a:r>
              <a:rPr lang="en-US" altLang="ja-JP" sz="1300" dirty="0" err="1"/>
              <a:t>shoberu</a:t>
            </a:r>
            <a:r>
              <a:rPr lang="en-US" altLang="ja-JP" sz="1300" dirty="0"/>
              <a:t>) dan </a:t>
            </a:r>
            <a:r>
              <a:rPr lang="en-US" altLang="ja-JP" sz="1300" dirty="0" err="1"/>
              <a:t>mesin-mesin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pembongkar</a:t>
            </a:r>
            <a:r>
              <a:rPr lang="en-US" altLang="ja-JP" sz="1300" dirty="0"/>
              <a:t> lain</a:t>
            </a:r>
            <a:r>
              <a:rPr lang="ja-JP" altLang="ja-JP" sz="1300" dirty="0"/>
              <a:t>）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wajib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menyediakan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pelindung</a:t>
            </a:r>
            <a:r>
              <a:rPr lang="en-US" altLang="ja-JP" sz="1300" dirty="0"/>
              <a:t> </a:t>
            </a:r>
            <a:r>
              <a:rPr lang="en-US" altLang="ja-JP" sz="1300" dirty="0" err="1" smtClean="0"/>
              <a:t>kepala</a:t>
            </a:r>
            <a:r>
              <a:rPr lang="en-US" altLang="ja-JP" sz="1300" dirty="0" smtClean="0"/>
              <a:t>. ※2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1)</a:t>
            </a:r>
            <a:r>
              <a:rPr lang="ja-JP" altLang="ja-JP" sz="1300" dirty="0">
                <a:solidFill>
                  <a:schemeClr val="accent1"/>
                </a:solidFill>
              </a:rPr>
              <a:t>「</a:t>
            </a:r>
            <a:r>
              <a:rPr lang="en-US" altLang="ja-JP" sz="1300" dirty="0">
                <a:solidFill>
                  <a:schemeClr val="accent1"/>
                </a:solidFill>
              </a:rPr>
              <a:t>di </a:t>
            </a:r>
            <a:r>
              <a:rPr lang="en-US" altLang="ja-JP" sz="1300" dirty="0" err="1">
                <a:solidFill>
                  <a:schemeClr val="accent1"/>
                </a:solidFill>
              </a:rPr>
              <a:t>tempat</a:t>
            </a:r>
            <a:r>
              <a:rPr lang="en-US" altLang="ja-JP" sz="1300" dirty="0">
                <a:solidFill>
                  <a:schemeClr val="accent1"/>
                </a:solidFill>
              </a:rPr>
              <a:t> yang </a:t>
            </a:r>
            <a:r>
              <a:rPr lang="en-US" altLang="ja-JP" sz="1300" dirty="0" err="1">
                <a:solidFill>
                  <a:schemeClr val="accent1"/>
                </a:solidFill>
              </a:rPr>
              <a:t>kemungkinan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ada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jatuhan</a:t>
            </a:r>
            <a:r>
              <a:rPr lang="en-US" altLang="ja-JP" sz="1300" dirty="0">
                <a:solidFill>
                  <a:schemeClr val="accent1"/>
                </a:solidFill>
              </a:rPr>
              <a:t>  batu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maksudnya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adalah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Tempat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melakukan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 err="1">
                <a:solidFill>
                  <a:schemeClr val="accent1"/>
                </a:solidFill>
              </a:rPr>
              <a:t>pekerjaan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penggalian</a:t>
            </a:r>
            <a:r>
              <a:rPr lang="en-US" altLang="ja-JP" sz="1300" dirty="0">
                <a:solidFill>
                  <a:schemeClr val="accent1"/>
                </a:solidFill>
              </a:rPr>
              <a:t>, </a:t>
            </a:r>
            <a:r>
              <a:rPr lang="en-US" altLang="ja-JP" sz="1300" dirty="0" err="1">
                <a:solidFill>
                  <a:schemeClr val="accent1"/>
                </a:solidFill>
              </a:rPr>
              <a:t>penggalian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tambang</a:t>
            </a:r>
            <a:r>
              <a:rPr lang="en-US" altLang="ja-JP" sz="1300" dirty="0">
                <a:solidFill>
                  <a:schemeClr val="accent1"/>
                </a:solidFill>
              </a:rPr>
              <a:t>, </a:t>
            </a:r>
            <a:r>
              <a:rPr lang="en-US" altLang="ja-JP" sz="1300" dirty="0" err="1">
                <a:solidFill>
                  <a:schemeClr val="accent1"/>
                </a:solidFill>
              </a:rPr>
              <a:t>membangun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terongan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ataupun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segala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pekerjaaan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 err="1">
                <a:solidFill>
                  <a:schemeClr val="accent1"/>
                </a:solidFill>
              </a:rPr>
              <a:t>konstruksi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>
                <a:solidFill>
                  <a:schemeClr val="accent1"/>
                </a:solidFill>
              </a:rPr>
              <a:t>yang </a:t>
            </a:r>
            <a:r>
              <a:rPr lang="en-US" altLang="ja-JP" sz="1300" dirty="0" err="1">
                <a:solidFill>
                  <a:schemeClr val="accent1"/>
                </a:solidFill>
              </a:rPr>
              <a:t>menggunakan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 yang </a:t>
            </a:r>
            <a:r>
              <a:rPr lang="en-US" altLang="ja-JP" sz="1300" dirty="0" err="1">
                <a:solidFill>
                  <a:schemeClr val="accent1"/>
                </a:solidFill>
              </a:rPr>
              <a:t>dapat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menyebabkan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jatuh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nya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bebatuan</a:t>
            </a:r>
            <a:r>
              <a:rPr lang="en-US" altLang="ja-JP" sz="1300" dirty="0">
                <a:solidFill>
                  <a:schemeClr val="accent1"/>
                </a:solidFill>
              </a:rPr>
              <a:t> yang </a:t>
            </a:r>
            <a:r>
              <a:rPr lang="en-US" altLang="ja-JP" sz="1300" dirty="0" err="1">
                <a:solidFill>
                  <a:schemeClr val="accent1"/>
                </a:solidFill>
              </a:rPr>
              <a:t>bisa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menimpa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kepala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 err="1">
                <a:solidFill>
                  <a:schemeClr val="accent1"/>
                </a:solidFill>
              </a:rPr>
              <a:t>pekerja</a:t>
            </a:r>
            <a:r>
              <a:rPr lang="en-US" altLang="ja-JP" sz="1300" dirty="0">
                <a:solidFill>
                  <a:schemeClr val="accent1"/>
                </a:solidFill>
              </a:rPr>
              <a:t>.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2</a:t>
            </a:r>
            <a:r>
              <a:rPr lang="ja-JP" altLang="ja-JP" sz="1300" dirty="0">
                <a:solidFill>
                  <a:schemeClr val="accent1"/>
                </a:solidFill>
              </a:rPr>
              <a:t>）</a:t>
            </a:r>
            <a:r>
              <a:rPr lang="en-US" altLang="ja-JP" sz="1300" dirty="0" err="1">
                <a:solidFill>
                  <a:schemeClr val="accent1"/>
                </a:solidFill>
              </a:rPr>
              <a:t>Mengenai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pelindung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kepala</a:t>
            </a:r>
            <a:r>
              <a:rPr lang="en-US" altLang="ja-JP" sz="1300" dirty="0">
                <a:solidFill>
                  <a:schemeClr val="accent1"/>
                </a:solidFill>
              </a:rPr>
              <a:t> di </a:t>
            </a:r>
            <a:r>
              <a:rPr lang="en-US" altLang="ja-JP" sz="1300" dirty="0" err="1">
                <a:solidFill>
                  <a:schemeClr val="accent1"/>
                </a:solidFill>
              </a:rPr>
              <a:t>atur</a:t>
            </a:r>
            <a:r>
              <a:rPr lang="en-US" altLang="ja-JP" sz="1300" dirty="0">
                <a:solidFill>
                  <a:schemeClr val="accent1"/>
                </a:solidFill>
              </a:rPr>
              <a:t> oleh </a:t>
            </a:r>
            <a:r>
              <a:rPr lang="en-US" altLang="ja-JP" sz="1300" dirty="0" err="1">
                <a:solidFill>
                  <a:schemeClr val="accent1"/>
                </a:solidFill>
              </a:rPr>
              <a:t>surat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edaran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nomor</a:t>
            </a:r>
            <a:r>
              <a:rPr lang="en-US" altLang="ja-JP" sz="1300" dirty="0">
                <a:solidFill>
                  <a:schemeClr val="accent1"/>
                </a:solidFill>
              </a:rPr>
              <a:t> 559 </a:t>
            </a:r>
            <a:r>
              <a:rPr lang="en-US" altLang="ja-JP" sz="1300" dirty="0" err="1">
                <a:solidFill>
                  <a:schemeClr val="accent1"/>
                </a:solidFill>
              </a:rPr>
              <a:t>Tanggal</a:t>
            </a:r>
            <a:r>
              <a:rPr lang="en-US" altLang="ja-JP" sz="1300" dirty="0">
                <a:solidFill>
                  <a:schemeClr val="accent1"/>
                </a:solidFill>
              </a:rPr>
              <a:t> 26 </a:t>
            </a:r>
            <a:r>
              <a:rPr lang="en-US" altLang="ja-JP" sz="1300" dirty="0" err="1">
                <a:solidFill>
                  <a:schemeClr val="accent1"/>
                </a:solidFill>
              </a:rPr>
              <a:t>september</a:t>
            </a:r>
            <a:r>
              <a:rPr lang="en-US" altLang="ja-JP" sz="1300" dirty="0">
                <a:solidFill>
                  <a:schemeClr val="accent1"/>
                </a:solidFill>
              </a:rPr>
              <a:t> 1975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Sub-Bab 2 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Pencegahan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Bahaya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Penggunaan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154</a:t>
            </a:r>
            <a:r>
              <a:rPr lang="ja-JP" altLang="ja-JP" sz="1300" dirty="0"/>
              <a:t>　＜</a:t>
            </a:r>
            <a:r>
              <a:rPr lang="en-US" altLang="ja-JP" sz="1300" dirty="0" err="1"/>
              <a:t>Pencatatan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Pemeriksaan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Kontrsuksi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berbasis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kendaraan</a:t>
            </a:r>
            <a:r>
              <a:rPr lang="en-US" altLang="ja-JP" sz="1300" dirty="0"/>
              <a:t>,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wajib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pemeriksaan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pencatatan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terlebih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dahulu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semua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bahaya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bisa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terjadi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seperti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runtuhan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bukit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lainya</a:t>
            </a:r>
            <a:r>
              <a:rPr lang="en-US" altLang="ja-JP" sz="1300" dirty="0"/>
              <a:t>. Serta </a:t>
            </a:r>
            <a:r>
              <a:rPr lang="en-US" altLang="ja-JP" sz="1300" dirty="0" err="1"/>
              <a:t>melakukan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pemeriksaan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pencatatan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terhadap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topologi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geologi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lokasi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kerja</a:t>
            </a:r>
            <a:r>
              <a:rPr lang="en-US" altLang="ja-JP" sz="1300" dirty="0"/>
              <a:t>. 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endParaRPr lang="en-US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155</a:t>
            </a:r>
            <a:r>
              <a:rPr lang="ja-JP" altLang="ja-JP" sz="1300" dirty="0"/>
              <a:t>　＜</a:t>
            </a:r>
            <a:r>
              <a:rPr lang="en-US" altLang="ja-JP" sz="1300" dirty="0" err="1"/>
              <a:t>Rencana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Kerja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Berdasarakan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pemeriksaan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informasi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dapatkan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wajib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membuat</a:t>
            </a:r>
            <a:r>
              <a:rPr lang="en-US" altLang="ja-JP" sz="1300" dirty="0"/>
              <a:t>/ </a:t>
            </a:r>
            <a:r>
              <a:rPr lang="en-US" altLang="ja-JP" sz="1300" dirty="0" err="1"/>
              <a:t>memutuskan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rencana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kerja</a:t>
            </a:r>
            <a:r>
              <a:rPr lang="en-US" altLang="ja-JP" sz="1300" dirty="0"/>
              <a:t>. Dan </a:t>
            </a:r>
            <a:r>
              <a:rPr lang="en-US" altLang="ja-JP" sz="1300" dirty="0" err="1"/>
              <a:t>Pekerjaan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sesuai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dengan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rencana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kerja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buat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Rencana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disebut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 , </a:t>
            </a:r>
            <a:r>
              <a:rPr lang="en-US" altLang="ja-JP" sz="1300" dirty="0" err="1"/>
              <a:t>didalam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terdapat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sebagai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berikut</a:t>
            </a:r>
            <a:r>
              <a:rPr lang="en-US" altLang="ja-JP" sz="1300" dirty="0"/>
              <a:t>: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	1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Kemammpuan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Jenis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digunakan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	2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Rute</a:t>
            </a:r>
            <a:r>
              <a:rPr lang="en-US" altLang="ja-JP" sz="1300" dirty="0"/>
              <a:t> </a:t>
            </a:r>
            <a:r>
              <a:rPr lang="en-US" altLang="ja-JP" sz="1300" dirty="0" err="1"/>
              <a:t>operasional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	3</a:t>
            </a:r>
            <a:r>
              <a:rPr lang="ja-JP" altLang="ja-JP" sz="1300" dirty="0"/>
              <a:t>　</a:t>
            </a:r>
            <a:r>
              <a:rPr lang="en-US" altLang="ja-JP" sz="1300" dirty="0"/>
              <a:t>Cara </a:t>
            </a:r>
            <a:r>
              <a:rPr lang="en-US" altLang="ja-JP" sz="1300" dirty="0" err="1"/>
              <a:t>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dengan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3</a:t>
            </a:r>
            <a:r>
              <a:rPr lang="ja-JP" altLang="ja-JP" sz="1300" dirty="0"/>
              <a:t>　</a:t>
            </a:r>
            <a:r>
              <a:rPr lang="en-US" altLang="ja-JP" sz="1300" dirty="0"/>
              <a:t>Ketika </a:t>
            </a:r>
            <a:r>
              <a:rPr lang="en-US" altLang="ja-JP" sz="1300" dirty="0" err="1"/>
              <a:t>rencana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seperti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poin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satu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putuskan</a:t>
            </a:r>
            <a:r>
              <a:rPr lang="ja-JP" altLang="ja-JP" sz="1300" dirty="0"/>
              <a:t>、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terkait</a:t>
            </a:r>
            <a:r>
              <a:rPr lang="en-US" altLang="ja-JP" sz="1300" dirty="0"/>
              <a:t> juga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diberitahukan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tentang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isi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poin</a:t>
            </a:r>
            <a:r>
              <a:rPr lang="en-US" altLang="ja-JP" sz="1300" dirty="0"/>
              <a:t> 2 dan 3.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 </a:t>
            </a:r>
            <a:endParaRPr lang="ja-JP" altLang="ja-JP" sz="1300" dirty="0"/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(3)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h.163/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156</a:t>
            </a:r>
            <a:r>
              <a:rPr lang="ja-JP" altLang="ja-JP" sz="1300" dirty="0"/>
              <a:t>　＜</a:t>
            </a:r>
            <a:r>
              <a:rPr lang="en-US" altLang="ja-JP" sz="1300" dirty="0"/>
              <a:t>Batas </a:t>
            </a:r>
            <a:r>
              <a:rPr lang="en-US" altLang="ja-JP" sz="1300" dirty="0" err="1"/>
              <a:t>Kecepatan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Ketika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menentukan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jenis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digunakan</a:t>
            </a:r>
            <a:r>
              <a:rPr lang="en-US" altLang="ja-JP" sz="1300" dirty="0"/>
              <a:t> (</a:t>
            </a:r>
            <a:r>
              <a:rPr lang="en-US" altLang="ja-JP" sz="1300" dirty="0" err="1"/>
              <a:t>kecuali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berkecepatan</a:t>
            </a:r>
            <a:r>
              <a:rPr lang="en-US" altLang="ja-JP" sz="1300" dirty="0"/>
              <a:t> 10 km/m </a:t>
            </a:r>
            <a:r>
              <a:rPr lang="en-US" altLang="ja-JP" sz="1300" dirty="0" err="1"/>
              <a:t>atau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bawahnya</a:t>
            </a:r>
            <a:r>
              <a:rPr lang="en-US" altLang="ja-JP" sz="1300" dirty="0"/>
              <a:t>), </a:t>
            </a:r>
            <a:r>
              <a:rPr lang="en-US" altLang="ja-JP" sz="1300" dirty="0" err="1"/>
              <a:t>terlebih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dahulu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mecocokan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topologi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geologi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lokasi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lalu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memutuskan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berbasi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kendaraan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dengan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kecepatan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maksimal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berepa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cocok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gunakan</a:t>
            </a:r>
            <a:r>
              <a:rPr lang="en-US" altLang="ja-JP" sz="1300" dirty="0"/>
              <a:t>, </a:t>
            </a:r>
            <a:r>
              <a:rPr lang="en-US" altLang="ja-JP" sz="1300" dirty="0" err="1"/>
              <a:t>berdasarakan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itulah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pekerjaan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nant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dilakukan</a:t>
            </a:r>
            <a:r>
              <a:rPr lang="en-US" altLang="ja-JP" sz="1300" dirty="0"/>
              <a:t>. </a:t>
            </a:r>
            <a:r>
              <a:rPr lang="en-US" altLang="ja-JP" sz="1300" dirty="0" smtClean="0"/>
              <a:t>※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Seperti</a:t>
            </a:r>
            <a:r>
              <a:rPr lang="en-US" altLang="ja-JP" sz="1300" dirty="0"/>
              <a:t> yang di </a:t>
            </a:r>
            <a:r>
              <a:rPr lang="en-US" altLang="ja-JP" sz="1300" dirty="0" err="1"/>
              <a:t>jelaskan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pasal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dengan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itu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tidak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mobil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mengendarai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lebih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kecepatan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ditentukan</a:t>
            </a:r>
            <a:r>
              <a:rPr lang="en-US" altLang="ja-JP" sz="1300" dirty="0"/>
              <a:t>. 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ja-JP" sz="1300" dirty="0">
                <a:solidFill>
                  <a:schemeClr val="accent1"/>
                </a:solidFill>
              </a:rPr>
              <a:t>）</a:t>
            </a:r>
            <a:r>
              <a:rPr lang="en-US" altLang="ja-JP" sz="1300" dirty="0">
                <a:solidFill>
                  <a:schemeClr val="accent1"/>
                </a:solidFill>
              </a:rPr>
              <a:t> Hal </a:t>
            </a:r>
            <a:r>
              <a:rPr lang="en-US" altLang="ja-JP" sz="1300" dirty="0" err="1">
                <a:solidFill>
                  <a:schemeClr val="accent1"/>
                </a:solidFill>
              </a:rPr>
              <a:t>ini</a:t>
            </a:r>
            <a:r>
              <a:rPr lang="en-US" altLang="ja-JP" sz="1300" dirty="0">
                <a:solidFill>
                  <a:schemeClr val="accent1"/>
                </a:solidFill>
              </a:rPr>
              <a:t> juga </a:t>
            </a:r>
            <a:r>
              <a:rPr lang="en-US" altLang="ja-JP" sz="1300" dirty="0" err="1">
                <a:solidFill>
                  <a:schemeClr val="accent1"/>
                </a:solidFill>
              </a:rPr>
              <a:t>berlaku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untuk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 yang </a:t>
            </a:r>
            <a:r>
              <a:rPr lang="en-US" altLang="ja-JP" sz="1300" dirty="0" err="1">
                <a:solidFill>
                  <a:schemeClr val="accent1"/>
                </a:solidFill>
              </a:rPr>
              <a:t>ditempatkan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sesuai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dengan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ja-JP" sz="1300" dirty="0">
                <a:solidFill>
                  <a:schemeClr val="accent1"/>
                </a:solidFill>
              </a:rPr>
              <a:t>「</a:t>
            </a:r>
            <a:r>
              <a:rPr lang="en-US" altLang="ja-JP" sz="1300" dirty="0" err="1">
                <a:solidFill>
                  <a:schemeClr val="accent1"/>
                </a:solidFill>
              </a:rPr>
              <a:t>kondisi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topologi</a:t>
            </a:r>
            <a:r>
              <a:rPr lang="en-US" altLang="ja-JP" sz="1300" dirty="0">
                <a:solidFill>
                  <a:schemeClr val="accent1"/>
                </a:solidFill>
              </a:rPr>
              <a:t> dan </a:t>
            </a:r>
            <a:r>
              <a:rPr lang="en-US" altLang="ja-JP" sz="1300" dirty="0" err="1">
                <a:solidFill>
                  <a:schemeClr val="accent1"/>
                </a:solidFill>
              </a:rPr>
              <a:t>geologi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 err="1">
                <a:solidFill>
                  <a:schemeClr val="accent1"/>
                </a:solidFill>
              </a:rPr>
              <a:t>lokasi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kerja</a:t>
            </a:r>
            <a:r>
              <a:rPr lang="en-US" altLang="ja-JP" sz="13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157</a:t>
            </a:r>
            <a:r>
              <a:rPr lang="ja-JP" altLang="ja-JP" sz="1300" dirty="0"/>
              <a:t>　＜</a:t>
            </a:r>
            <a:r>
              <a:rPr lang="en-US" altLang="ja-JP" sz="1300" dirty="0" err="1"/>
              <a:t>Pencegahan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jatuh</a:t>
            </a:r>
            <a:r>
              <a:rPr lang="en-US" altLang="ja-JP" sz="1300" dirty="0"/>
              <a:t>/</a:t>
            </a:r>
            <a:r>
              <a:rPr lang="en-US" altLang="ja-JP" sz="1300" dirty="0" err="1"/>
              <a:t>terguling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Ketika 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berbasis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kendaaran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dalam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pekerjaannya</a:t>
            </a:r>
            <a:r>
              <a:rPr lang="en-US" altLang="ja-JP" sz="1300" dirty="0"/>
              <a:t>,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untuk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mencegah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terjatuh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atau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tergelincirnya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, </a:t>
            </a:r>
            <a:r>
              <a:rPr lang="en-US" altLang="ja-JP" sz="1300" dirty="0" err="1"/>
              <a:t>atau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untuk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mencegah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robohnya</a:t>
            </a:r>
            <a:r>
              <a:rPr lang="en-US" altLang="ja-JP" sz="1300" dirty="0"/>
              <a:t> bahu </a:t>
            </a:r>
            <a:r>
              <a:rPr lang="en-US" altLang="ja-JP" sz="1300" dirty="0" err="1"/>
              <a:t>jalan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digunakan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maupun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turunnya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permukaan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tanah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atau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menjadi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tidak</a:t>
            </a:r>
            <a:r>
              <a:rPr lang="en-US" altLang="ja-JP" sz="1300" dirty="0"/>
              <a:t> rata ,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wajib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melakuan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mengambil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tindakan</a:t>
            </a:r>
            <a:r>
              <a:rPr lang="ja-JP" altLang="ja-JP" sz="1300" dirty="0"/>
              <a:t>※</a:t>
            </a:r>
            <a:r>
              <a:rPr lang="en-US" altLang="ja-JP" sz="1300" dirty="0"/>
              <a:t>1 yang di rasa </a:t>
            </a:r>
            <a:r>
              <a:rPr lang="en-US" altLang="ja-JP" sz="1300" dirty="0" err="1"/>
              <a:t>perlu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dalam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pencegahan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tersebut</a:t>
            </a:r>
            <a:r>
              <a:rPr lang="en-US" altLang="ja-JP" sz="1300" dirty="0"/>
              <a:t>. 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/>
              <a:t>Ketika 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jalur</a:t>
            </a:r>
            <a:r>
              <a:rPr lang="en-US" altLang="ja-JP" sz="1300" dirty="0"/>
              <a:t>/bahu </a:t>
            </a:r>
            <a:r>
              <a:rPr lang="en-US" altLang="ja-JP" sz="1300" dirty="0" err="1"/>
              <a:t>jalan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mirip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wajib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memberitahukan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kepada</a:t>
            </a:r>
            <a:r>
              <a:rPr lang="en-US" altLang="ja-JP" sz="1300" dirty="0"/>
              <a:t> para 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tentang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resiko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bahaya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berbasis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kendara</a:t>
            </a:r>
            <a:r>
              <a:rPr lang="en-US" altLang="ja-JP" sz="1300" dirty="0"/>
              <a:t>, </a:t>
            </a:r>
            <a:r>
              <a:rPr lang="en-US" altLang="ja-JP" sz="1300" dirty="0" err="1"/>
              <a:t>pelalu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juga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menunjuk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seorang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pemandu</a:t>
            </a:r>
            <a:r>
              <a:rPr lang="ja-JP" altLang="ja-JP" sz="1300" dirty="0"/>
              <a:t>※</a:t>
            </a:r>
            <a:r>
              <a:rPr lang="en-US" altLang="ja-JP" sz="1300" dirty="0"/>
              <a:t>2. Yang </a:t>
            </a:r>
            <a:r>
              <a:rPr lang="en-US" altLang="ja-JP" sz="1300" dirty="0" err="1"/>
              <a:t>nanti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pemandu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tersebut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memberi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arahan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kepada</a:t>
            </a:r>
            <a:r>
              <a:rPr lang="en-US" altLang="ja-JP" sz="1300" dirty="0"/>
              <a:t> para 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3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Seperti</a:t>
            </a:r>
            <a:r>
              <a:rPr lang="en-US" altLang="ja-JP" sz="1300" dirty="0"/>
              <a:t> yang di </a:t>
            </a:r>
            <a:r>
              <a:rPr lang="en-US" altLang="ja-JP" sz="1300" dirty="0" err="1"/>
              <a:t>jelaskan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pasal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semua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mematuhi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arahan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pemandu</a:t>
            </a:r>
            <a:r>
              <a:rPr lang="en-US" altLang="ja-JP" sz="1300" dirty="0"/>
              <a:t>. 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1</a:t>
            </a:r>
            <a:r>
              <a:rPr lang="ja-JP" altLang="ja-JP" sz="1300" dirty="0">
                <a:solidFill>
                  <a:schemeClr val="accent1"/>
                </a:solidFill>
              </a:rPr>
              <a:t>）</a:t>
            </a:r>
            <a:r>
              <a:rPr lang="en-US" altLang="ja-JP" sz="1300" dirty="0" err="1">
                <a:solidFill>
                  <a:schemeClr val="accent1"/>
                </a:solidFill>
              </a:rPr>
              <a:t>Menyiapkan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lebar</a:t>
            </a:r>
            <a:r>
              <a:rPr lang="en-US" altLang="ja-JP" sz="1300" dirty="0">
                <a:solidFill>
                  <a:schemeClr val="accent1"/>
                </a:solidFill>
              </a:rPr>
              <a:t> yang </a:t>
            </a:r>
            <a:r>
              <a:rPr lang="en-US" altLang="ja-JP" sz="1300" dirty="0" err="1">
                <a:solidFill>
                  <a:schemeClr val="accent1"/>
                </a:solidFill>
              </a:rPr>
              <a:t>dibutuhkan</a:t>
            </a:r>
            <a:r>
              <a:rPr lang="en-US" altLang="ja-JP" sz="1300" dirty="0">
                <a:solidFill>
                  <a:schemeClr val="accent1"/>
                </a:solidFill>
              </a:rPr>
              <a:t> juga </a:t>
            </a:r>
            <a:r>
              <a:rPr lang="en-US" altLang="ja-JP" sz="1300" dirty="0" err="1">
                <a:solidFill>
                  <a:schemeClr val="accent1"/>
                </a:solidFill>
              </a:rPr>
              <a:t>termasuk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memasang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pagar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pembatas</a:t>
            </a:r>
            <a:r>
              <a:rPr lang="en-US" altLang="ja-JP" sz="1300" dirty="0">
                <a:solidFill>
                  <a:schemeClr val="accent1"/>
                </a:solidFill>
              </a:rPr>
              <a:t>, dan </a:t>
            </a:r>
            <a:r>
              <a:rPr lang="en-US" altLang="ja-JP" sz="1300" dirty="0" err="1">
                <a:solidFill>
                  <a:schemeClr val="accent1"/>
                </a:solidFill>
              </a:rPr>
              <a:t>menulis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papan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 err="1">
                <a:solidFill>
                  <a:schemeClr val="accent1"/>
                </a:solidFill>
              </a:rPr>
              <a:t>pemberitahuan</a:t>
            </a:r>
            <a:r>
              <a:rPr lang="en-US" altLang="ja-JP" sz="1300" dirty="0">
                <a:solidFill>
                  <a:schemeClr val="accent1"/>
                </a:solidFill>
              </a:rPr>
              <a:t>.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2</a:t>
            </a:r>
            <a:r>
              <a:rPr lang="ja-JP" altLang="ja-JP" sz="1300" dirty="0">
                <a:solidFill>
                  <a:schemeClr val="accent1"/>
                </a:solidFill>
              </a:rPr>
              <a:t>）</a:t>
            </a:r>
            <a:r>
              <a:rPr lang="en-US" altLang="ja-JP" sz="1300" dirty="0">
                <a:solidFill>
                  <a:schemeClr val="accent1"/>
                </a:solidFill>
              </a:rPr>
              <a:t>Jika </a:t>
            </a:r>
            <a:r>
              <a:rPr lang="en-US" altLang="ja-JP" sz="1300" dirty="0" err="1">
                <a:solidFill>
                  <a:schemeClr val="accent1"/>
                </a:solidFill>
              </a:rPr>
              <a:t>telah</a:t>
            </a:r>
            <a:r>
              <a:rPr lang="en-US" altLang="ja-JP" sz="1300" dirty="0">
                <a:solidFill>
                  <a:schemeClr val="accent1"/>
                </a:solidFill>
              </a:rPr>
              <a:t> di pasang </a:t>
            </a:r>
            <a:r>
              <a:rPr lang="en-US" altLang="ja-JP" sz="1300" dirty="0" err="1">
                <a:solidFill>
                  <a:schemeClr val="accent1"/>
                </a:solidFill>
              </a:rPr>
              <a:t>pagar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pembatas</a:t>
            </a:r>
            <a:r>
              <a:rPr lang="en-US" altLang="ja-JP" sz="1300" dirty="0">
                <a:solidFill>
                  <a:schemeClr val="accent1"/>
                </a:solidFill>
              </a:rPr>
              <a:t>, dan </a:t>
            </a:r>
            <a:r>
              <a:rPr lang="en-US" altLang="ja-JP" sz="1300" dirty="0" err="1">
                <a:solidFill>
                  <a:schemeClr val="accent1"/>
                </a:solidFill>
              </a:rPr>
              <a:t>menulis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papan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pemberitahuan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adakalanya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pemandu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seperti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>
                <a:solidFill>
                  <a:schemeClr val="accent1"/>
                </a:solidFill>
              </a:rPr>
              <a:t>yang di </a:t>
            </a:r>
            <a:r>
              <a:rPr lang="en-US" altLang="ja-JP" sz="1300" dirty="0" err="1">
                <a:solidFill>
                  <a:schemeClr val="accent1"/>
                </a:solidFill>
              </a:rPr>
              <a:t>sebut</a:t>
            </a:r>
            <a:r>
              <a:rPr lang="en-US" altLang="ja-JP" sz="1300" dirty="0">
                <a:solidFill>
                  <a:schemeClr val="accent1"/>
                </a:solidFill>
              </a:rPr>
              <a:t> di </a:t>
            </a:r>
            <a:r>
              <a:rPr lang="en-US" altLang="ja-JP" sz="1300" dirty="0" err="1">
                <a:solidFill>
                  <a:schemeClr val="accent1"/>
                </a:solidFill>
              </a:rPr>
              <a:t>atas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tidak</a:t>
            </a:r>
            <a:r>
              <a:rPr lang="en-US" altLang="ja-JP" sz="1300" dirty="0">
                <a:solidFill>
                  <a:schemeClr val="accent1"/>
                </a:solidFill>
              </a:rPr>
              <a:t> di </a:t>
            </a:r>
            <a:r>
              <a:rPr lang="en-US" altLang="ja-JP" sz="1300" dirty="0" err="1">
                <a:solidFill>
                  <a:schemeClr val="accent1"/>
                </a:solidFill>
              </a:rPr>
              <a:t>butuhkan</a:t>
            </a:r>
            <a:r>
              <a:rPr lang="en-US" altLang="ja-JP" sz="13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157 no.2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Untuk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mencegah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keselamatan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pekerjaan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berisiko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medan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jalan</a:t>
            </a:r>
            <a:r>
              <a:rPr lang="en-US" altLang="ja-JP" sz="1300" dirty="0"/>
              <a:t> yang miring </a:t>
            </a:r>
            <a:r>
              <a:rPr lang="en-US" altLang="ja-JP" sz="1300" dirty="0" err="1"/>
              <a:t>sehingga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beresiko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terjatuh</a:t>
            </a:r>
            <a:r>
              <a:rPr lang="en-US" altLang="ja-JP" sz="1300" dirty="0"/>
              <a:t>/</a:t>
            </a:r>
            <a:r>
              <a:rPr lang="en-US" altLang="ja-JP" sz="1300" dirty="0" err="1"/>
              <a:t>terguling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boleh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yang di </a:t>
            </a:r>
            <a:r>
              <a:rPr lang="en-US" altLang="ja-JP" sz="1300" dirty="0" err="1"/>
              <a:t>lengkapi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dengan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pelindung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seperti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sabuk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pengaman</a:t>
            </a:r>
            <a:r>
              <a:rPr lang="en-US" altLang="ja-JP" sz="1300" dirty="0"/>
              <a:t>/ seat belt dan </a:t>
            </a:r>
            <a:r>
              <a:rPr lang="en-US" altLang="ja-JP" sz="1300" dirty="0" err="1"/>
              <a:t>memastikan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semua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untuk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nya</a:t>
            </a:r>
            <a:r>
              <a:rPr lang="en-US" altLang="ja-JP" sz="1300" dirty="0"/>
              <a:t>. </a:t>
            </a:r>
            <a:endParaRPr lang="ja-JP" altLang="ja-JP" sz="1300" dirty="0"/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(4)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h.164/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158</a:t>
            </a:r>
            <a:r>
              <a:rPr lang="ja-JP" altLang="ja-JP" sz="1300" dirty="0"/>
              <a:t>　＜</a:t>
            </a:r>
            <a:r>
              <a:rPr lang="en-US" altLang="ja-JP" sz="1300" dirty="0" err="1"/>
              <a:t>Mencegah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benturan</a:t>
            </a:r>
            <a:r>
              <a:rPr lang="en-US" altLang="ja-JP" sz="1300" dirty="0"/>
              <a:t>/</a:t>
            </a:r>
            <a:r>
              <a:rPr lang="en-US" altLang="ja-JP" sz="1300" dirty="0" err="1"/>
              <a:t>kecelakaan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Untuk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mencegah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kecelakan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atau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tertabrak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berbasis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kendaaraan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sedang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memberi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tahu</a:t>
            </a:r>
            <a:r>
              <a:rPr lang="en-US" altLang="ja-JP" sz="1300" dirty="0"/>
              <a:t> para 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tempat-tempat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beresiko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bisa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bersentuhan</a:t>
            </a:r>
            <a:r>
              <a:rPr lang="en-US" altLang="ja-JP" sz="1300" dirty="0"/>
              <a:t>/</a:t>
            </a:r>
            <a:r>
              <a:rPr lang="en-US" altLang="ja-JP" sz="1300" dirty="0" err="1"/>
              <a:t>bertabrakan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dengan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tersebut</a:t>
            </a:r>
            <a:r>
              <a:rPr lang="en-US" altLang="ja-JP" sz="1300" dirty="0"/>
              <a:t>.</a:t>
            </a:r>
            <a:r>
              <a:rPr lang="ja-JP" altLang="ja-JP" sz="1300" dirty="0"/>
              <a:t>※</a:t>
            </a:r>
            <a:r>
              <a:rPr lang="en-US" altLang="ja-JP" sz="1300" dirty="0"/>
              <a:t> agar </a:t>
            </a:r>
            <a:r>
              <a:rPr lang="en-US" altLang="ja-JP" sz="1300" dirty="0" err="1"/>
              <a:t>pekerja</a:t>
            </a:r>
            <a:r>
              <a:rPr lang="en-US" altLang="ja-JP" sz="1300" dirty="0"/>
              <a:t> lain </a:t>
            </a:r>
            <a:r>
              <a:rPr lang="en-US" altLang="ja-JP" sz="1300" dirty="0" err="1"/>
              <a:t>tidak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memasuki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lokasi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itu</a:t>
            </a:r>
            <a:r>
              <a:rPr lang="en-US" altLang="ja-JP" sz="1300" dirty="0"/>
              <a:t>. </a:t>
            </a:r>
            <a:r>
              <a:rPr lang="en-US" altLang="ja-JP" sz="1300" dirty="0" err="1"/>
              <a:t>Namun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ini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tidak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diperlukan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jika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tempatkan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seorang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pemandu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memberikan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arahan</a:t>
            </a:r>
            <a:r>
              <a:rPr lang="en-US" altLang="ja-JP" sz="1300" dirty="0"/>
              <a:t>. 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Seperti</a:t>
            </a:r>
            <a:r>
              <a:rPr lang="en-US" altLang="ja-JP" sz="1300" dirty="0"/>
              <a:t> yang di </a:t>
            </a:r>
            <a:r>
              <a:rPr lang="en-US" altLang="ja-JP" sz="1300" dirty="0" err="1"/>
              <a:t>jelaskan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pasal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semua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mematuhi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arahan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pemandu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ja-JP" altLang="ja-JP" sz="1300" dirty="0">
                <a:solidFill>
                  <a:schemeClr val="accent1"/>
                </a:solidFill>
              </a:rPr>
              <a:t>）「</a:t>
            </a:r>
            <a:r>
              <a:rPr lang="en-US" altLang="ja-JP" sz="1300" dirty="0">
                <a:solidFill>
                  <a:schemeClr val="accent1"/>
                </a:solidFill>
              </a:rPr>
              <a:t>area </a:t>
            </a:r>
            <a:r>
              <a:rPr lang="en-US" altLang="ja-JP" sz="1300" dirty="0" err="1">
                <a:solidFill>
                  <a:schemeClr val="accent1"/>
                </a:solidFill>
              </a:rPr>
              <a:t>berbahaya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atau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beresiko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selain</a:t>
            </a:r>
            <a:r>
              <a:rPr lang="en-US" altLang="ja-JP" sz="1300" dirty="0">
                <a:solidFill>
                  <a:schemeClr val="accent1"/>
                </a:solidFill>
              </a:rPr>
              <a:t> area </a:t>
            </a:r>
            <a:r>
              <a:rPr lang="en-US" altLang="ja-JP" sz="1300" dirty="0" err="1">
                <a:solidFill>
                  <a:schemeClr val="accent1"/>
                </a:solidFill>
              </a:rPr>
              <a:t>perjalanan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, juga </a:t>
            </a:r>
            <a:r>
              <a:rPr lang="en-US" altLang="ja-JP" sz="1300" dirty="0" err="1">
                <a:solidFill>
                  <a:schemeClr val="accent1"/>
                </a:solidFill>
              </a:rPr>
              <a:t>harus</a:t>
            </a:r>
            <a:r>
              <a:rPr lang="en-US" altLang="ja-JP" sz="1300" dirty="0">
                <a:solidFill>
                  <a:schemeClr val="accent1"/>
                </a:solidFill>
              </a:rPr>
              <a:t> di </a:t>
            </a:r>
            <a:r>
              <a:rPr lang="en-US" altLang="ja-JP" sz="1300" dirty="0" err="1">
                <a:solidFill>
                  <a:schemeClr val="accent1"/>
                </a:solidFill>
              </a:rPr>
              <a:t>jelaskan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cakupan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r>
              <a:rPr lang="en-US" altLang="ja-JP" sz="1300" dirty="0" err="1">
                <a:solidFill>
                  <a:schemeClr val="accent1"/>
                </a:solidFill>
              </a:rPr>
              <a:t>lengan</a:t>
            </a:r>
            <a:r>
              <a:rPr lang="en-US" altLang="ja-JP" sz="1300" dirty="0">
                <a:solidFill>
                  <a:schemeClr val="accent1"/>
                </a:solidFill>
              </a:rPr>
              <a:t>/arm dan boom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tersebut</a:t>
            </a:r>
            <a:r>
              <a:rPr lang="en-US" altLang="ja-JP" sz="1300" dirty="0">
                <a:solidFill>
                  <a:schemeClr val="accent1"/>
                </a:solidFill>
              </a:rPr>
              <a:t>.  </a:t>
            </a:r>
          </a:p>
          <a:p>
            <a:pPr marL="0" indent="0">
              <a:spcBef>
                <a:spcPts val="0"/>
              </a:spcBef>
              <a:buNone/>
            </a:pP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159</a:t>
            </a:r>
            <a:r>
              <a:rPr lang="ja-JP" altLang="ja-JP" sz="1300" dirty="0"/>
              <a:t>　＜</a:t>
            </a:r>
            <a:r>
              <a:rPr lang="en-US" altLang="ja-JP" sz="1300" dirty="0" err="1"/>
              <a:t>Petunjuk</a:t>
            </a:r>
            <a:r>
              <a:rPr lang="en-US" altLang="ja-JP" sz="1300" dirty="0"/>
              <a:t>, </a:t>
            </a:r>
            <a:r>
              <a:rPr lang="en-US" altLang="ja-JP" sz="1300" dirty="0" err="1"/>
              <a:t>Arahan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ketika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menunjuk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seorang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pemandu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ditentukan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bagaimana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arahan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petunjuk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diberikan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kepada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, dan </a:t>
            </a:r>
            <a:r>
              <a:rPr lang="en-US" altLang="ja-JP" sz="1300" dirty="0" err="1"/>
              <a:t>pemandu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memberi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arahan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berdasarkan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semua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ditentukan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tadi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kendaraan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mematuhi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arahan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pemandu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sesuai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ditentukan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endParaRPr lang="en-US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160 </a:t>
            </a:r>
            <a:r>
              <a:rPr lang="ja-JP" altLang="ja-JP" sz="1300" dirty="0"/>
              <a:t>＜</a:t>
            </a:r>
            <a:r>
              <a:rPr lang="en-US" altLang="ja-JP" sz="1300" dirty="0"/>
              <a:t>Tindakan </a:t>
            </a: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sedang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tidak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dalam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posisi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mengemudi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Ketika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berbasis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kendaran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sedang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tidak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dalam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posisi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meminta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melakukan</a:t>
            </a:r>
            <a:r>
              <a:rPr lang="en-US" altLang="ja-JP" sz="1300" dirty="0"/>
              <a:t> Tindakan </a:t>
            </a:r>
            <a:r>
              <a:rPr lang="en-US" altLang="ja-JP" sz="1300" dirty="0" err="1"/>
              <a:t>sebagai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berikut</a:t>
            </a:r>
            <a:r>
              <a:rPr lang="en-US" altLang="ja-JP" sz="1300" dirty="0"/>
              <a:t>. 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/>
              <a:t>　</a:t>
            </a:r>
            <a:r>
              <a:rPr lang="en-US" altLang="ja-JP" sz="1300" dirty="0"/>
              <a:t>1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Menurunkan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peralatan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kerja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seperti</a:t>
            </a:r>
            <a:r>
              <a:rPr lang="en-US" altLang="ja-JP" sz="1300" dirty="0"/>
              <a:t> bucket, zipper dan </a:t>
            </a:r>
            <a:r>
              <a:rPr lang="en-US" altLang="ja-JP" sz="1300" dirty="0" err="1"/>
              <a:t>lainnya</a:t>
            </a:r>
            <a:r>
              <a:rPr lang="ja-JP" altLang="ja-JP" sz="1300" dirty="0"/>
              <a:t>※</a:t>
            </a:r>
            <a:r>
              <a:rPr lang="en-US" altLang="ja-JP" sz="1300" dirty="0"/>
              <a:t>1.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/>
              <a:t>　</a:t>
            </a: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Untuk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mencegah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bergerak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tiba-tiba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matikan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penggerak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utama</a:t>
            </a:r>
            <a:r>
              <a:rPr lang="en-US" altLang="ja-JP" sz="1300" dirty="0"/>
              <a:t>, pasang rem /driving brake </a:t>
            </a:r>
            <a:r>
              <a:rPr lang="ja-JP" altLang="en-US" sz="1300" dirty="0"/>
              <a:t>　　</a:t>
            </a:r>
            <a:endParaRPr lang="en-US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/>
              <a:t>　　</a:t>
            </a:r>
            <a:r>
              <a:rPr lang="en-US" altLang="ja-JP" sz="1300" dirty="0"/>
              <a:t>dan lain-</a:t>
            </a:r>
            <a:r>
              <a:rPr lang="en-US" altLang="ja-JP" sz="1300" dirty="0" err="1"/>
              <a:t>lainya</a:t>
            </a:r>
            <a:r>
              <a:rPr lang="ja-JP" altLang="ja-JP" sz="1300" dirty="0"/>
              <a:t>※</a:t>
            </a:r>
            <a:r>
              <a:rPr lang="en-US" altLang="ja-JP" sz="1300" dirty="0"/>
              <a:t>2.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ketika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meninggalkan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posisi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pengemudi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wajib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melakukan</a:t>
            </a:r>
            <a:r>
              <a:rPr lang="en-US" altLang="ja-JP" sz="1300" dirty="0"/>
              <a:t> Tindakan yang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dijelaskan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sebelumnya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1</a:t>
            </a:r>
            <a:r>
              <a:rPr lang="ja-JP" altLang="ja-JP" sz="1300" dirty="0">
                <a:solidFill>
                  <a:schemeClr val="accent1"/>
                </a:solidFill>
              </a:rPr>
              <a:t>）「</a:t>
            </a:r>
            <a:r>
              <a:rPr lang="en-US" altLang="ja-JP" sz="1300" dirty="0">
                <a:solidFill>
                  <a:schemeClr val="accent1"/>
                </a:solidFill>
              </a:rPr>
              <a:t>Bucket, Zipper </a:t>
            </a:r>
            <a:r>
              <a:rPr lang="en-US" altLang="ja-JP" sz="1300" dirty="0" err="1">
                <a:solidFill>
                  <a:schemeClr val="accent1"/>
                </a:solidFill>
              </a:rPr>
              <a:t>dll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ada</a:t>
            </a:r>
            <a:r>
              <a:rPr lang="en-US" altLang="ja-JP" sz="1300" dirty="0">
                <a:solidFill>
                  <a:schemeClr val="accent1"/>
                </a:solidFill>
              </a:rPr>
              <a:t> pada </a:t>
            </a:r>
            <a:r>
              <a:rPr lang="en-US" altLang="ja-JP" sz="1300" dirty="0" err="1">
                <a:solidFill>
                  <a:schemeClr val="accent1"/>
                </a:solidFill>
              </a:rPr>
              <a:t>ekskavator</a:t>
            </a:r>
            <a:r>
              <a:rPr lang="en-US" altLang="ja-JP" sz="1300" dirty="0">
                <a:solidFill>
                  <a:schemeClr val="accent1"/>
                </a:solidFill>
              </a:rPr>
              <a:t> (</a:t>
            </a:r>
            <a:r>
              <a:rPr lang="en-US" altLang="ja-JP" sz="1300" dirty="0" err="1">
                <a:solidFill>
                  <a:schemeClr val="accent1"/>
                </a:solidFill>
              </a:rPr>
              <a:t>shoberu</a:t>
            </a:r>
            <a:r>
              <a:rPr lang="en-US" altLang="ja-JP" sz="1300" dirty="0">
                <a:solidFill>
                  <a:schemeClr val="accent1"/>
                </a:solidFill>
              </a:rPr>
              <a:t>) dan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pembersih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tanah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2</a:t>
            </a:r>
            <a:r>
              <a:rPr lang="ja-JP" altLang="ja-JP" sz="1300" dirty="0">
                <a:solidFill>
                  <a:schemeClr val="accent1"/>
                </a:solidFill>
              </a:rPr>
              <a:t>）「</a:t>
            </a:r>
            <a:r>
              <a:rPr lang="en-US" altLang="ja-JP" sz="1300" dirty="0" err="1">
                <a:solidFill>
                  <a:schemeClr val="accent1"/>
                </a:solidFill>
              </a:rPr>
              <a:t>Memasang</a:t>
            </a:r>
            <a:r>
              <a:rPr lang="en-US" altLang="ja-JP" sz="1300" dirty="0">
                <a:solidFill>
                  <a:schemeClr val="accent1"/>
                </a:solidFill>
              </a:rPr>
              <a:t> rem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>
                <a:solidFill>
                  <a:schemeClr val="accent1"/>
                </a:solidFill>
              </a:rPr>
              <a:t>juga </a:t>
            </a:r>
            <a:r>
              <a:rPr lang="en-US" altLang="ja-JP" sz="1300" dirty="0" err="1">
                <a:solidFill>
                  <a:schemeClr val="accent1"/>
                </a:solidFill>
              </a:rPr>
              <a:t>termasuk</a:t>
            </a:r>
            <a:r>
              <a:rPr lang="en-US" altLang="ja-JP" sz="1300" dirty="0">
                <a:solidFill>
                  <a:schemeClr val="accent1"/>
                </a:solidFill>
              </a:rPr>
              <a:t> di </a:t>
            </a:r>
            <a:r>
              <a:rPr lang="en-US" altLang="ja-JP" sz="1300" dirty="0" err="1">
                <a:solidFill>
                  <a:schemeClr val="accent1"/>
                </a:solidFill>
              </a:rPr>
              <a:t>dalamnya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memasang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baji</a:t>
            </a:r>
            <a:r>
              <a:rPr lang="en-US" altLang="ja-JP" sz="1300" dirty="0">
                <a:solidFill>
                  <a:schemeClr val="accent1"/>
                </a:solidFill>
              </a:rPr>
              <a:t>, stopper </a:t>
            </a:r>
            <a:r>
              <a:rPr lang="en-US" altLang="ja-JP" sz="1300" dirty="0" err="1">
                <a:solidFill>
                  <a:schemeClr val="accent1"/>
                </a:solidFill>
              </a:rPr>
              <a:t>dll</a:t>
            </a:r>
            <a:r>
              <a:rPr lang="en-US" altLang="ja-JP" sz="1300" dirty="0">
                <a:solidFill>
                  <a:schemeClr val="accent1"/>
                </a:solidFill>
              </a:rPr>
              <a:t>.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srgbClr val="0070C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(5)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h.165/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4444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161</a:t>
            </a:r>
            <a:r>
              <a:rPr lang="ja-JP" altLang="ja-JP" sz="1300" dirty="0"/>
              <a:t>　＜</a:t>
            </a:r>
            <a:r>
              <a:rPr lang="en-US" altLang="ja-JP" sz="1300" dirty="0" err="1"/>
              <a:t>Memindahkan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haruskan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untuk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memindahkan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, </a:t>
            </a:r>
            <a:r>
              <a:rPr lang="en-US" altLang="ja-JP" sz="1300" dirty="0" err="1"/>
              <a:t>baik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bisa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bergerak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sendiri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ataupun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ditarik</a:t>
            </a:r>
            <a:r>
              <a:rPr lang="en-US" altLang="ja-JP" sz="1300" dirty="0"/>
              <a:t>/</a:t>
            </a:r>
            <a:r>
              <a:rPr lang="en-US" altLang="ja-JP" sz="1300" dirty="0" err="1"/>
              <a:t>derek</a:t>
            </a:r>
            <a:r>
              <a:rPr lang="ja-JP" altLang="ja-JP" sz="1300" dirty="0"/>
              <a:t>※</a:t>
            </a:r>
            <a:r>
              <a:rPr lang="en-US" altLang="ja-JP" sz="1300" dirty="0"/>
              <a:t>1, </a:t>
            </a: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tanggul</a:t>
            </a:r>
            <a:r>
              <a:rPr lang="en-US" altLang="ja-JP" sz="1300" dirty="0"/>
              <a:t> (</a:t>
            </a:r>
            <a:r>
              <a:rPr lang="en-US" altLang="ja-JP" sz="1300" dirty="0" err="1"/>
              <a:t>morido</a:t>
            </a:r>
            <a:r>
              <a:rPr lang="en-US" altLang="ja-JP" sz="1300" dirty="0"/>
              <a:t>) dan </a:t>
            </a:r>
            <a:r>
              <a:rPr lang="en-US" altLang="ja-JP" sz="1300" dirty="0" err="1"/>
              <a:t>jalan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telah</a:t>
            </a:r>
            <a:r>
              <a:rPr lang="en-US" altLang="ja-JP" sz="1300" dirty="0"/>
              <a:t> di </a:t>
            </a:r>
            <a:r>
              <a:rPr lang="en-US" altLang="ja-JP" sz="1300" dirty="0" err="1"/>
              <a:t>tentukan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guna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mencegah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terjadinya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terguling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ataupun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tergelincir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perlu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ditetapkan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dilakukan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berikut</a:t>
            </a:r>
            <a:r>
              <a:rPr lang="en-US" altLang="ja-JP" sz="1300" dirty="0"/>
              <a:t>. 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1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Bongkar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muat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ditempat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kuat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datar</a:t>
            </a:r>
            <a:r>
              <a:rPr lang="en-US" altLang="ja-JP" sz="1300" dirty="0"/>
              <a:t>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2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jalan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khusus</a:t>
            </a:r>
            <a:r>
              <a:rPr lang="en-US" altLang="ja-JP" sz="1300" dirty="0"/>
              <a:t> (</a:t>
            </a:r>
            <a:r>
              <a:rPr lang="en-US" altLang="ja-JP" sz="1300" dirty="0" err="1"/>
              <a:t>menggunakan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papan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dll</a:t>
            </a:r>
            <a:r>
              <a:rPr lang="en-US" altLang="ja-JP" sz="1300" dirty="0"/>
              <a:t>) </a:t>
            </a:r>
            <a:r>
              <a:rPr lang="en-US" altLang="ja-JP" sz="1300" dirty="0" err="1"/>
              <a:t>harap</a:t>
            </a:r>
            <a:r>
              <a:rPr lang="en-US" altLang="ja-JP" sz="1300" dirty="0"/>
              <a:t> </a:t>
            </a:r>
            <a:r>
              <a:rPr lang="en-US" altLang="ja-JP" sz="1300" dirty="0" err="1"/>
              <a:t>gunakan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papan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memiliki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kekuatan</a:t>
            </a:r>
            <a:r>
              <a:rPr lang="en-US" altLang="ja-JP" sz="1300" dirty="0"/>
              <a:t>/</a:t>
            </a:r>
            <a:r>
              <a:rPr lang="en-US" altLang="ja-JP" sz="1300" dirty="0" err="1"/>
              <a:t>tahan</a:t>
            </a:r>
            <a:r>
              <a:rPr lang="en-US" altLang="ja-JP" sz="1300" dirty="0"/>
              <a:t> Panjang yang </a:t>
            </a:r>
            <a:r>
              <a:rPr lang="en-US" altLang="ja-JP" sz="1300" dirty="0" err="1"/>
              <a:t>cukup</a:t>
            </a:r>
            <a:r>
              <a:rPr lang="ja-JP" altLang="ja-JP" sz="1300" dirty="0"/>
              <a:t>※</a:t>
            </a:r>
            <a:r>
              <a:rPr lang="en-US" altLang="ja-JP" sz="1300" dirty="0"/>
              <a:t>2, </a:t>
            </a:r>
            <a:r>
              <a:rPr lang="en-US" altLang="ja-JP" sz="1300" dirty="0" err="1"/>
              <a:t>serta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lebar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gardien</a:t>
            </a:r>
            <a:r>
              <a:rPr lang="en-US" altLang="ja-JP" sz="1300" dirty="0"/>
              <a:t>/ </a:t>
            </a:r>
            <a:r>
              <a:rPr lang="en-US" altLang="ja-JP" sz="1300" dirty="0" err="1"/>
              <a:t>kemeringan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nya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cocok</a:t>
            </a:r>
            <a:r>
              <a:rPr lang="ja-JP" altLang="ja-JP" sz="1300" dirty="0"/>
              <a:t>※</a:t>
            </a:r>
            <a:r>
              <a:rPr lang="en-US" altLang="ja-JP" sz="1300" dirty="0"/>
              <a:t>3.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/>
              <a:t>3</a:t>
            </a:r>
            <a:r>
              <a:rPr lang="ja-JP" altLang="ja-JP" sz="1300" dirty="0"/>
              <a:t>　</a:t>
            </a: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menggunkan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tanggul</a:t>
            </a:r>
            <a:r>
              <a:rPr lang="en-US" altLang="ja-JP" sz="1300" dirty="0"/>
              <a:t> (</a:t>
            </a:r>
            <a:r>
              <a:rPr lang="en-US" altLang="ja-JP" sz="1300" dirty="0" err="1"/>
              <a:t>morido</a:t>
            </a:r>
            <a:r>
              <a:rPr lang="en-US" altLang="ja-JP" sz="1300" dirty="0"/>
              <a:t>) </a:t>
            </a:r>
            <a:r>
              <a:rPr lang="en-US" altLang="ja-JP" sz="1300" dirty="0" err="1"/>
              <a:t>pastikan</a:t>
            </a:r>
            <a:r>
              <a:rPr lang="ja-JP" altLang="ja-JP" sz="1300" dirty="0"/>
              <a:t>、</a:t>
            </a:r>
            <a:r>
              <a:rPr lang="en-US" altLang="ja-JP" sz="1300" dirty="0" err="1"/>
              <a:t>lebar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kekuatan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gardien</a:t>
            </a:r>
            <a:r>
              <a:rPr lang="en-US" altLang="ja-JP" sz="1300" dirty="0"/>
              <a:t>/</a:t>
            </a:r>
            <a:r>
              <a:rPr lang="en-US" altLang="ja-JP" sz="1300" dirty="0" err="1"/>
              <a:t>kemiringan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cocok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serta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kekuatan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tanggul</a:t>
            </a:r>
            <a:r>
              <a:rPr lang="ja-JP" altLang="ja-JP" sz="1300" dirty="0"/>
              <a:t>※</a:t>
            </a:r>
            <a:r>
              <a:rPr lang="en-US" altLang="ja-JP" sz="1300" dirty="0"/>
              <a:t>4 yang pas.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1</a:t>
            </a:r>
            <a:r>
              <a:rPr lang="ja-JP" altLang="ja-JP" sz="1300" dirty="0">
                <a:solidFill>
                  <a:schemeClr val="accent1"/>
                </a:solidFill>
              </a:rPr>
              <a:t>）「</a:t>
            </a:r>
            <a:r>
              <a:rPr lang="en-US" altLang="ja-JP" sz="1300" dirty="0">
                <a:solidFill>
                  <a:schemeClr val="accent1"/>
                </a:solidFill>
              </a:rPr>
              <a:t>di Tarik/ </a:t>
            </a:r>
            <a:r>
              <a:rPr lang="en-US" altLang="ja-JP" sz="1300" dirty="0" err="1">
                <a:solidFill>
                  <a:schemeClr val="accent1"/>
                </a:solidFill>
              </a:rPr>
              <a:t>derek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dll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termasuk</a:t>
            </a:r>
            <a:r>
              <a:rPr lang="en-US" altLang="ja-JP" sz="1300" dirty="0">
                <a:solidFill>
                  <a:schemeClr val="accent1"/>
                </a:solidFill>
              </a:rPr>
              <a:t> juga </a:t>
            </a:r>
            <a:r>
              <a:rPr lang="en-US" altLang="ja-JP" sz="1300" dirty="0" err="1">
                <a:solidFill>
                  <a:schemeClr val="accent1"/>
                </a:solidFill>
              </a:rPr>
              <a:t>didalam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nya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menggunakan</a:t>
            </a:r>
            <a:r>
              <a:rPr lang="en-US" altLang="ja-JP" sz="1300" dirty="0">
                <a:solidFill>
                  <a:schemeClr val="accent1"/>
                </a:solidFill>
              </a:rPr>
              <a:t> trailer.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2</a:t>
            </a:r>
            <a:r>
              <a:rPr lang="ja-JP" altLang="ja-JP" sz="1300" dirty="0">
                <a:solidFill>
                  <a:schemeClr val="accent1"/>
                </a:solidFill>
              </a:rPr>
              <a:t>）「</a:t>
            </a:r>
            <a:r>
              <a:rPr lang="en-US" altLang="ja-JP" sz="1300" dirty="0">
                <a:solidFill>
                  <a:schemeClr val="accent1"/>
                </a:solidFill>
              </a:rPr>
              <a:t>Panjang yang </a:t>
            </a:r>
            <a:r>
              <a:rPr lang="en-US" altLang="ja-JP" sz="1300" dirty="0" err="1">
                <a:solidFill>
                  <a:schemeClr val="accent1"/>
                </a:solidFill>
              </a:rPr>
              <a:t>cukup</a:t>
            </a:r>
            <a:r>
              <a:rPr lang="ja-JP" altLang="ja-JP" sz="1300" dirty="0">
                <a:solidFill>
                  <a:schemeClr val="accent1"/>
                </a:solidFill>
              </a:rPr>
              <a:t>」「</a:t>
            </a:r>
            <a:r>
              <a:rPr lang="en-US" altLang="ja-JP" sz="1300" dirty="0" err="1">
                <a:solidFill>
                  <a:schemeClr val="accent1"/>
                </a:solidFill>
              </a:rPr>
              <a:t>cukup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maksudanya</a:t>
            </a:r>
            <a:r>
              <a:rPr lang="ja-JP" altLang="ja-JP" sz="1300" dirty="0">
                <a:solidFill>
                  <a:schemeClr val="accent1"/>
                </a:solidFill>
              </a:rPr>
              <a:t>、</a:t>
            </a:r>
            <a:r>
              <a:rPr lang="en-US" altLang="ja-JP" sz="1300" dirty="0" err="1">
                <a:solidFill>
                  <a:schemeClr val="accent1"/>
                </a:solidFill>
              </a:rPr>
              <a:t>bongkar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muat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menyesuaikan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dengan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berat</a:t>
            </a:r>
            <a:r>
              <a:rPr lang="en-US" altLang="ja-JP" sz="1300" dirty="0">
                <a:solidFill>
                  <a:schemeClr val="accent1"/>
                </a:solidFill>
              </a:rPr>
              <a:t> dan </a:t>
            </a: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　　　　</a:t>
            </a:r>
            <a:r>
              <a:rPr lang="en-US" altLang="ja-JP" sz="1300" dirty="0" err="1">
                <a:solidFill>
                  <a:schemeClr val="accent1"/>
                </a:solidFill>
              </a:rPr>
              <a:t>ukuran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kontsruksi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berbasis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kendaraan</a:t>
            </a:r>
            <a:r>
              <a:rPr lang="en-US" altLang="ja-JP" sz="1300" dirty="0">
                <a:solidFill>
                  <a:schemeClr val="accent1"/>
                </a:solidFill>
              </a:rPr>
              <a:t>.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3</a:t>
            </a:r>
            <a:r>
              <a:rPr lang="ja-JP" altLang="ja-JP" sz="1300" dirty="0">
                <a:solidFill>
                  <a:schemeClr val="accent1"/>
                </a:solidFill>
              </a:rPr>
              <a:t>）「</a:t>
            </a:r>
            <a:r>
              <a:rPr lang="en-US" altLang="ja-JP" sz="1300" dirty="0" err="1">
                <a:solidFill>
                  <a:schemeClr val="accent1"/>
                </a:solidFill>
              </a:rPr>
              <a:t>gradien</a:t>
            </a:r>
            <a:r>
              <a:rPr lang="en-US" altLang="ja-JP" sz="1300" dirty="0">
                <a:solidFill>
                  <a:schemeClr val="accent1"/>
                </a:solidFill>
              </a:rPr>
              <a:t>/</a:t>
            </a:r>
            <a:r>
              <a:rPr lang="en-US" altLang="ja-JP" sz="1300" dirty="0" err="1">
                <a:solidFill>
                  <a:schemeClr val="accent1"/>
                </a:solidFill>
              </a:rPr>
              <a:t>kemiringan</a:t>
            </a:r>
            <a:r>
              <a:rPr lang="en-US" altLang="ja-JP" sz="1300" dirty="0">
                <a:solidFill>
                  <a:schemeClr val="accent1"/>
                </a:solidFill>
              </a:rPr>
              <a:t> yang </a:t>
            </a:r>
            <a:r>
              <a:rPr lang="en-US" altLang="ja-JP" sz="1300" dirty="0" err="1">
                <a:solidFill>
                  <a:schemeClr val="accent1"/>
                </a:solidFill>
              </a:rPr>
              <a:t>cocok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dalam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gradien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berapa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 yang </a:t>
            </a:r>
            <a:r>
              <a:rPr lang="en-US" altLang="ja-JP" sz="1300" dirty="0" err="1">
                <a:solidFill>
                  <a:schemeClr val="accent1"/>
                </a:solidFill>
              </a:rPr>
              <a:t>kita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pakai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aman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untuk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dinaikan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4</a:t>
            </a:r>
            <a:r>
              <a:rPr lang="ja-JP" altLang="ja-JP" sz="1300" dirty="0">
                <a:solidFill>
                  <a:schemeClr val="accent1"/>
                </a:solidFill>
              </a:rPr>
              <a:t>）「</a:t>
            </a:r>
            <a:r>
              <a:rPr lang="en-US" altLang="ja-JP" sz="1300" dirty="0" err="1">
                <a:solidFill>
                  <a:schemeClr val="accent1"/>
                </a:solidFill>
              </a:rPr>
              <a:t>kekuatan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tanggul</a:t>
            </a:r>
            <a:r>
              <a:rPr lang="en-US" altLang="ja-JP" sz="1300" dirty="0">
                <a:solidFill>
                  <a:schemeClr val="accent1"/>
                </a:solidFill>
              </a:rPr>
              <a:t> (</a:t>
            </a:r>
            <a:r>
              <a:rPr lang="en-US" altLang="ja-JP" sz="1300" dirty="0" err="1">
                <a:solidFill>
                  <a:schemeClr val="accent1"/>
                </a:solidFill>
              </a:rPr>
              <a:t>morido</a:t>
            </a:r>
            <a:r>
              <a:rPr lang="en-US" altLang="ja-JP" sz="1300" dirty="0">
                <a:solidFill>
                  <a:schemeClr val="accent1"/>
                </a:solidFill>
              </a:rPr>
              <a:t>)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menggunakan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bentuk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tanggul</a:t>
            </a:r>
            <a:r>
              <a:rPr lang="en-US" altLang="ja-JP" sz="1300" dirty="0">
                <a:solidFill>
                  <a:schemeClr val="accent1"/>
                </a:solidFill>
              </a:rPr>
              <a:t> (</a:t>
            </a:r>
            <a:r>
              <a:rPr lang="en-US" altLang="ja-JP" sz="1300" dirty="0" err="1">
                <a:solidFill>
                  <a:schemeClr val="accent1"/>
                </a:solidFill>
              </a:rPr>
              <a:t>morido</a:t>
            </a:r>
            <a:r>
              <a:rPr lang="en-US" altLang="ja-JP" sz="1300" dirty="0">
                <a:solidFill>
                  <a:schemeClr val="accent1"/>
                </a:solidFill>
              </a:rPr>
              <a:t>) </a:t>
            </a:r>
            <a:r>
              <a:rPr lang="en-US" altLang="ja-JP" sz="1300" dirty="0" err="1">
                <a:solidFill>
                  <a:schemeClr val="accent1"/>
                </a:solidFill>
              </a:rPr>
              <a:t>kayu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bulat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serta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kokoh</a:t>
            </a:r>
            <a:r>
              <a:rPr lang="en-US" altLang="ja-JP" sz="1300" dirty="0">
                <a:solidFill>
                  <a:schemeClr val="accent1"/>
                </a:solidFill>
              </a:rPr>
              <a:t>, </a:t>
            </a:r>
            <a:r>
              <a:rPr lang="en-US" altLang="ja-JP" sz="1300" dirty="0" err="1">
                <a:solidFill>
                  <a:schemeClr val="accent1"/>
                </a:solidFill>
              </a:rPr>
              <a:t>serta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　　　　</a:t>
            </a:r>
            <a:r>
              <a:rPr lang="en-US" altLang="ja-JP" sz="1300" dirty="0" err="1">
                <a:solidFill>
                  <a:schemeClr val="accent1"/>
                </a:solidFill>
              </a:rPr>
              <a:t>menentukan</a:t>
            </a:r>
            <a:r>
              <a:rPr lang="en-US" altLang="ja-JP" sz="1300" dirty="0">
                <a:solidFill>
                  <a:schemeClr val="accent1"/>
                </a:solidFill>
              </a:rPr>
              <a:t> Tindakan yang </a:t>
            </a:r>
            <a:r>
              <a:rPr lang="en-US" altLang="ja-JP" sz="1300" dirty="0" err="1">
                <a:solidFill>
                  <a:schemeClr val="accent1"/>
                </a:solidFill>
              </a:rPr>
              <a:t>tepat</a:t>
            </a:r>
            <a:r>
              <a:rPr lang="en-US" altLang="ja-JP" sz="1300" dirty="0">
                <a:solidFill>
                  <a:schemeClr val="accent1"/>
                </a:solidFill>
              </a:rPr>
              <a:t> dan </a:t>
            </a:r>
            <a:r>
              <a:rPr lang="en-US" altLang="ja-JP" sz="1300" dirty="0" err="1">
                <a:solidFill>
                  <a:schemeClr val="accent1"/>
                </a:solidFill>
              </a:rPr>
              <a:t>terjamin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162</a:t>
            </a:r>
            <a:r>
              <a:rPr lang="ja-JP" altLang="ja-JP" sz="1300" dirty="0"/>
              <a:t>　＜</a:t>
            </a:r>
            <a:r>
              <a:rPr lang="en-US" altLang="ja-JP" sz="1300" dirty="0"/>
              <a:t>Batas </a:t>
            </a:r>
            <a:r>
              <a:rPr lang="en-US" altLang="ja-JP" sz="1300" dirty="0" err="1"/>
              <a:t>Maksimal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menaiki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pekerjaan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dengan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pelaku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usaha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dilarang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menaikan</a:t>
            </a:r>
            <a:r>
              <a:rPr lang="en-US" altLang="ja-JP" sz="1300" dirty="0"/>
              <a:t> orang </a:t>
            </a:r>
            <a:r>
              <a:rPr lang="en-US" altLang="ja-JP" sz="1300" dirty="0" err="1"/>
              <a:t>keatas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kendaraan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kecuali</a:t>
            </a:r>
            <a:r>
              <a:rPr lang="en-US" altLang="ja-JP" sz="1300" dirty="0"/>
              <a:t> yang </a:t>
            </a:r>
            <a:r>
              <a:rPr lang="en-US" altLang="ja-JP" sz="1300" dirty="0" err="1"/>
              <a:t>memiliki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tempat</a:t>
            </a:r>
            <a:r>
              <a:rPr lang="en-US" altLang="ja-JP" sz="1300" dirty="0"/>
              <a:t> duduk</a:t>
            </a:r>
            <a:r>
              <a:rPr lang="ja-JP" altLang="ja-JP" sz="1300" dirty="0"/>
              <a:t>※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)</a:t>
            </a:r>
            <a:r>
              <a:rPr lang="ja-JP" altLang="ja-JP" sz="1300" dirty="0">
                <a:solidFill>
                  <a:schemeClr val="accent1"/>
                </a:solidFill>
              </a:rPr>
              <a:t>　「</a:t>
            </a:r>
            <a:r>
              <a:rPr lang="en-US" altLang="ja-JP" sz="1300" dirty="0" err="1">
                <a:solidFill>
                  <a:schemeClr val="accent1"/>
                </a:solidFill>
              </a:rPr>
              <a:t>Tempat</a:t>
            </a:r>
            <a:r>
              <a:rPr lang="en-US" altLang="ja-JP" sz="1300" dirty="0">
                <a:solidFill>
                  <a:schemeClr val="accent1"/>
                </a:solidFill>
              </a:rPr>
              <a:t> duduk</a:t>
            </a:r>
            <a:r>
              <a:rPr lang="ja-JP" altLang="ja-JP" sz="1300" dirty="0">
                <a:solidFill>
                  <a:schemeClr val="accent1"/>
                </a:solidFill>
              </a:rPr>
              <a:t>」、</a:t>
            </a:r>
            <a:r>
              <a:rPr lang="en-US" altLang="ja-JP" sz="1300" dirty="0" err="1">
                <a:solidFill>
                  <a:schemeClr val="accent1"/>
                </a:solidFill>
              </a:rPr>
              <a:t>adalah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kursi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pengemudi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atau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kursi</a:t>
            </a:r>
            <a:r>
              <a:rPr lang="en-US" altLang="ja-JP" sz="1300" dirty="0">
                <a:solidFill>
                  <a:schemeClr val="accent1"/>
                </a:solidFill>
              </a:rPr>
              <a:t> lain yang </a:t>
            </a:r>
            <a:r>
              <a:rPr lang="en-US" altLang="ja-JP" sz="1300" dirty="0" err="1">
                <a:solidFill>
                  <a:schemeClr val="accent1"/>
                </a:solidFill>
              </a:rPr>
              <a:t>tersedia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bagi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penumpang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selain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　　　　</a:t>
            </a:r>
            <a:r>
              <a:rPr lang="en-US" altLang="ja-JP" sz="1300" dirty="0" err="1">
                <a:solidFill>
                  <a:schemeClr val="accent1"/>
                </a:solidFill>
              </a:rPr>
              <a:t>pengemudi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untuk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diduduki</a:t>
            </a:r>
            <a:r>
              <a:rPr lang="en-US" altLang="ja-JP" sz="13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Pasal</a:t>
            </a:r>
            <a:r>
              <a:rPr lang="en-US" altLang="ja-JP" sz="1300" dirty="0"/>
              <a:t> 163</a:t>
            </a:r>
            <a:r>
              <a:rPr lang="ja-JP" altLang="ja-JP" sz="1300" dirty="0"/>
              <a:t>　＜</a:t>
            </a:r>
            <a:r>
              <a:rPr lang="en-US" altLang="ja-JP" sz="1300" dirty="0"/>
              <a:t>Batas </a:t>
            </a:r>
            <a:r>
              <a:rPr lang="en-US" altLang="ja-JP" sz="1300" dirty="0" err="1"/>
              <a:t>penggunaan</a:t>
            </a:r>
            <a:r>
              <a:rPr lang="ja-JP" altLang="ja-JP" sz="13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/>
              <a:t>Saat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melakukan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pekerjaan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mengguakan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konstruksi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alat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berat</a:t>
            </a:r>
            <a:r>
              <a:rPr lang="ja-JP" altLang="ja-JP" sz="1300" dirty="0"/>
              <a:t>、</a:t>
            </a:r>
            <a:r>
              <a:rPr lang="en-US" altLang="ja-JP" sz="1300" dirty="0" err="1"/>
              <a:t>karena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memiliki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resiko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tergelincir</a:t>
            </a:r>
            <a:r>
              <a:rPr lang="en-US" altLang="ja-JP" sz="1300" dirty="0"/>
              <a:t>, boom </a:t>
            </a:r>
            <a:r>
              <a:rPr lang="en-US" altLang="ja-JP" sz="1300" dirty="0" err="1"/>
              <a:t>atau</a:t>
            </a:r>
            <a:r>
              <a:rPr lang="en-US" altLang="ja-JP" sz="1300" dirty="0"/>
              <a:t> arm/</a:t>
            </a:r>
            <a:r>
              <a:rPr lang="en-US" altLang="ja-JP" sz="1300" dirty="0" err="1"/>
              <a:t>lengan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peralatan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lainnya</a:t>
            </a:r>
            <a:r>
              <a:rPr lang="ja-JP" altLang="ja-JP" sz="1300" dirty="0"/>
              <a:t>、</a:t>
            </a:r>
            <a:r>
              <a:rPr lang="en-US" altLang="ja-JP" sz="1300" dirty="0" err="1"/>
              <a:t>Maka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pengguna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mesin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harus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mengetahui</a:t>
            </a:r>
            <a:r>
              <a:rPr lang="en-US" altLang="ja-JP" sz="1300" dirty="0"/>
              <a:t> dan </a:t>
            </a:r>
            <a:r>
              <a:rPr lang="en-US" altLang="ja-JP" sz="1300" dirty="0" err="1"/>
              <a:t>mematuhi</a:t>
            </a:r>
            <a:r>
              <a:rPr lang="en-US" altLang="ja-JP" sz="1300" dirty="0"/>
              <a:t>, </a:t>
            </a:r>
            <a:r>
              <a:rPr lang="en-US" altLang="ja-JP" sz="1300" dirty="0" err="1"/>
              <a:t>tingkat</a:t>
            </a:r>
            <a:r>
              <a:rPr lang="en-US" altLang="ja-JP" sz="1300" dirty="0"/>
              <a:t> </a:t>
            </a:r>
            <a:r>
              <a:rPr lang="en-US" altLang="ja-JP" sz="1300" dirty="0" err="1"/>
              <a:t>kestabilan</a:t>
            </a:r>
            <a:r>
              <a:rPr lang="ja-JP" altLang="ja-JP" sz="1300" dirty="0"/>
              <a:t>、</a:t>
            </a:r>
            <a:r>
              <a:rPr lang="en-US" altLang="ja-JP" sz="1300" dirty="0" err="1"/>
              <a:t>batas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muatan</a:t>
            </a:r>
            <a:r>
              <a:rPr lang="en-US" altLang="ja-JP" sz="1300" dirty="0"/>
              <a:t> </a:t>
            </a:r>
            <a:r>
              <a:rPr lang="en-US" altLang="ja-JP" sz="1300" dirty="0" err="1"/>
              <a:t>maksimal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secara</a:t>
            </a:r>
            <a:r>
              <a:rPr lang="en-US" altLang="ja-JP" sz="1300" dirty="0"/>
              <a:t> </a:t>
            </a:r>
            <a:r>
              <a:rPr lang="en-US" altLang="ja-JP" sz="1300" dirty="0" err="1"/>
              <a:t>struktural</a:t>
            </a:r>
            <a:r>
              <a:rPr lang="en-US" altLang="ja-JP" sz="1300" dirty="0" smtClean="0"/>
              <a:t>.※</a:t>
            </a:r>
            <a:endParaRPr lang="ja-JP" altLang="ja-JP" sz="13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</a:t>
            </a:r>
            <a:r>
              <a:rPr lang="en-US" altLang="ja-JP" sz="1300" dirty="0" err="1">
                <a:solidFill>
                  <a:schemeClr val="accent1"/>
                </a:solidFill>
              </a:rPr>
              <a:t>Catatan</a:t>
            </a:r>
            <a:r>
              <a:rPr lang="en-US" altLang="ja-JP" sz="1300" dirty="0">
                <a:solidFill>
                  <a:schemeClr val="accent1"/>
                </a:solidFill>
              </a:rPr>
              <a:t> )</a:t>
            </a:r>
            <a:r>
              <a:rPr lang="ja-JP" altLang="ja-JP" sz="1300" dirty="0">
                <a:solidFill>
                  <a:schemeClr val="accent1"/>
                </a:solidFill>
              </a:rPr>
              <a:t>　「</a:t>
            </a:r>
            <a:r>
              <a:rPr lang="en-US" altLang="ja-JP" sz="1300" dirty="0" err="1">
                <a:solidFill>
                  <a:schemeClr val="accent1"/>
                </a:solidFill>
              </a:rPr>
              <a:t>secara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struktural</a:t>
            </a:r>
            <a:r>
              <a:rPr lang="ja-JP" altLang="ja-JP" sz="1300" dirty="0">
                <a:solidFill>
                  <a:schemeClr val="accent1"/>
                </a:solidFill>
              </a:rPr>
              <a:t>」</a:t>
            </a:r>
            <a:r>
              <a:rPr lang="en-US" altLang="ja-JP" sz="1300" dirty="0" err="1">
                <a:solidFill>
                  <a:schemeClr val="accent1"/>
                </a:solidFill>
              </a:rPr>
              <a:t>adalah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ja-JP" sz="1300" dirty="0">
                <a:solidFill>
                  <a:schemeClr val="accent1"/>
                </a:solidFill>
              </a:rPr>
              <a:t>、</a:t>
            </a:r>
            <a:r>
              <a:rPr lang="en-US" altLang="ja-JP" sz="1300" dirty="0" err="1">
                <a:solidFill>
                  <a:schemeClr val="accent1"/>
                </a:solidFill>
              </a:rPr>
              <a:t>sertifikasi</a:t>
            </a:r>
            <a:r>
              <a:rPr lang="en-US" altLang="ja-JP" sz="1300" dirty="0">
                <a:solidFill>
                  <a:schemeClr val="accent1"/>
                </a:solidFill>
              </a:rPr>
              <a:t> yang di </a:t>
            </a:r>
            <a:r>
              <a:rPr lang="en-US" altLang="ja-JP" sz="1300" dirty="0" err="1">
                <a:solidFill>
                  <a:schemeClr val="accent1"/>
                </a:solidFill>
              </a:rPr>
              <a:t>tunjukkan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atau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dimiliki</a:t>
            </a:r>
            <a:r>
              <a:rPr lang="en-US" altLang="ja-JP" sz="1300" dirty="0">
                <a:solidFill>
                  <a:schemeClr val="accent1"/>
                </a:solidFill>
              </a:rPr>
              <a:t> oleh </a:t>
            </a:r>
            <a:r>
              <a:rPr lang="en-US" altLang="ja-JP" sz="1300" dirty="0" err="1">
                <a:solidFill>
                  <a:schemeClr val="accent1"/>
                </a:solidFill>
              </a:rPr>
              <a:t>mesin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konstruksi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alat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ja-JP" altLang="en-US" sz="1300" dirty="0">
                <a:solidFill>
                  <a:schemeClr val="accent1"/>
                </a:solidFill>
              </a:rPr>
              <a:t>　　</a:t>
            </a:r>
            <a:endParaRPr lang="en-US" altLang="ja-JP" sz="13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300" dirty="0">
                <a:solidFill>
                  <a:schemeClr val="accent1"/>
                </a:solidFill>
              </a:rPr>
              <a:t>　　　　　　</a:t>
            </a:r>
            <a:r>
              <a:rPr lang="en-US" altLang="ja-JP" sz="1300" dirty="0" err="1">
                <a:solidFill>
                  <a:schemeClr val="accent1"/>
                </a:solidFill>
              </a:rPr>
              <a:t>berat</a:t>
            </a:r>
            <a:r>
              <a:rPr lang="en-US" altLang="ja-JP" sz="1300" dirty="0">
                <a:solidFill>
                  <a:schemeClr val="accent1"/>
                </a:solidFill>
              </a:rPr>
              <a:t> </a:t>
            </a:r>
            <a:r>
              <a:rPr lang="en-US" altLang="ja-JP" sz="1300" dirty="0" err="1">
                <a:solidFill>
                  <a:schemeClr val="accent1"/>
                </a:solidFill>
              </a:rPr>
              <a:t>tersebut</a:t>
            </a:r>
            <a:r>
              <a:rPr lang="en-US" altLang="ja-JP" sz="1300" dirty="0">
                <a:solidFill>
                  <a:schemeClr val="accent1"/>
                </a:solidFill>
              </a:rPr>
              <a:t>.</a:t>
            </a:r>
            <a:endParaRPr lang="ja-JP" altLang="ja-JP" sz="13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3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(6)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h.165/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100" dirty="0" err="1"/>
              <a:t>Pasal</a:t>
            </a:r>
            <a:r>
              <a:rPr lang="en-US" altLang="ja-JP" sz="1100" dirty="0"/>
              <a:t> 164</a:t>
            </a:r>
            <a:r>
              <a:rPr lang="ja-JP" altLang="ja-JP" sz="1100" dirty="0"/>
              <a:t>　＜</a:t>
            </a:r>
            <a:r>
              <a:rPr lang="en-US" altLang="ja-JP" sz="1100" dirty="0"/>
              <a:t>Batas </a:t>
            </a:r>
            <a:r>
              <a:rPr lang="en-US" altLang="ja-JP" sz="1100" dirty="0" err="1"/>
              <a:t>pengunaan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selain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fungsi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utamanya</a:t>
            </a:r>
            <a:r>
              <a:rPr lang="ja-JP" altLang="ja-JP" sz="11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100" dirty="0" err="1"/>
              <a:t>Pelaku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usaha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dilarang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menggunakan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mesin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konstruksi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alat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berat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diluar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dari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fungsi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utamanya</a:t>
            </a:r>
            <a:r>
              <a:rPr lang="en-US" altLang="ja-JP" sz="1100" dirty="0"/>
              <a:t> power </a:t>
            </a:r>
            <a:r>
              <a:rPr lang="en-US" altLang="ja-JP" sz="1100" dirty="0" err="1"/>
              <a:t>ekskavator</a:t>
            </a:r>
            <a:r>
              <a:rPr lang="en-US" altLang="ja-JP" sz="1100" dirty="0"/>
              <a:t> (</a:t>
            </a:r>
            <a:r>
              <a:rPr lang="en-US" altLang="ja-JP" sz="1100" dirty="0" err="1"/>
              <a:t>pawaa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shoberu</a:t>
            </a:r>
            <a:r>
              <a:rPr lang="en-US" altLang="ja-JP" sz="1100" dirty="0"/>
              <a:t>) </a:t>
            </a:r>
            <a:r>
              <a:rPr lang="en-US" altLang="ja-JP" sz="1100" dirty="0" err="1"/>
              <a:t>untuk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mengangkat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barang</a:t>
            </a:r>
            <a:r>
              <a:rPr lang="ja-JP" altLang="ja-JP" sz="1100" dirty="0"/>
              <a:t>、</a:t>
            </a:r>
            <a:r>
              <a:rPr lang="en-US" altLang="ja-JP" sz="1100" dirty="0"/>
              <a:t>Clamshell </a:t>
            </a:r>
            <a:r>
              <a:rPr lang="en-US" altLang="ja-JP" sz="1100" dirty="0" err="1"/>
              <a:t>untuk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menurun</a:t>
            </a:r>
            <a:r>
              <a:rPr lang="en-US" altLang="ja-JP" sz="1100" dirty="0"/>
              <a:t>/</a:t>
            </a:r>
            <a:r>
              <a:rPr lang="en-US" altLang="ja-JP" sz="1100" dirty="0" err="1"/>
              <a:t>menaikan</a:t>
            </a:r>
            <a:r>
              <a:rPr lang="ja-JP" altLang="ja-JP" sz="1100" dirty="0"/>
              <a:t>※</a:t>
            </a:r>
            <a:r>
              <a:rPr lang="en-US" altLang="ja-JP" sz="1100" dirty="0"/>
              <a:t>1 </a:t>
            </a:r>
            <a:r>
              <a:rPr lang="en-US" altLang="ja-JP" sz="1100" dirty="0" err="1"/>
              <a:t>pekerja</a:t>
            </a:r>
            <a:r>
              <a:rPr lang="en-US" altLang="ja-JP" sz="1100" dirty="0"/>
              <a:t>. 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100" dirty="0"/>
              <a:t>2</a:t>
            </a:r>
            <a:r>
              <a:rPr lang="ja-JP" altLang="ja-JP" sz="1100" dirty="0"/>
              <a:t>　</a:t>
            </a:r>
            <a:r>
              <a:rPr lang="en-US" altLang="ja-JP" sz="1100" dirty="0" err="1"/>
              <a:t>Ketentuan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sebelumnya</a:t>
            </a:r>
            <a:r>
              <a:rPr lang="en-US" altLang="ja-JP" sz="1100" dirty="0"/>
              <a:t> di </a:t>
            </a:r>
            <a:r>
              <a:rPr lang="en-US" altLang="ja-JP" sz="1100" dirty="0" err="1"/>
              <a:t>atas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tidak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berlaku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dalam</a:t>
            </a:r>
            <a:r>
              <a:rPr lang="en-US" altLang="ja-JP" sz="1100" dirty="0"/>
              <a:t> </a:t>
            </a:r>
            <a:r>
              <a:rPr lang="en-US" altLang="ja-JP" sz="1100" dirty="0" err="1"/>
              <a:t>hal-hal</a:t>
            </a:r>
            <a:r>
              <a:rPr lang="en-US" altLang="ja-JP" sz="1100" dirty="0"/>
              <a:t> </a:t>
            </a:r>
            <a:r>
              <a:rPr lang="en-US" altLang="ja-JP" sz="1100" dirty="0" err="1"/>
              <a:t>berikut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ini</a:t>
            </a:r>
            <a:r>
              <a:rPr lang="en-US" altLang="ja-JP" sz="1100" dirty="0"/>
              <a:t>.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</a:t>
            </a:r>
            <a:r>
              <a:rPr lang="en-US" altLang="ja-JP" sz="1100" dirty="0"/>
              <a:t>1  </a:t>
            </a:r>
            <a:r>
              <a:rPr lang="en-US" altLang="ja-JP" sz="1100" dirty="0" err="1"/>
              <a:t>Saat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pekerjaan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mengangkat</a:t>
            </a:r>
            <a:r>
              <a:rPr lang="en-US" altLang="ja-JP" sz="1100" dirty="0"/>
              <a:t>※</a:t>
            </a:r>
            <a:r>
              <a:rPr lang="ja-JP" altLang="en-US" sz="1100" dirty="0"/>
              <a:t>２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dilakukan</a:t>
            </a:r>
            <a:r>
              <a:rPr lang="en-US" altLang="ja-JP" sz="1100" dirty="0"/>
              <a:t> dan </a:t>
            </a:r>
            <a:r>
              <a:rPr lang="en-US" altLang="ja-JP" sz="1100" dirty="0" err="1"/>
              <a:t>terjadi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hal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seperti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dibawah</a:t>
            </a:r>
            <a:r>
              <a:rPr lang="en-US" altLang="ja-JP" sz="1100" dirty="0"/>
              <a:t> </a:t>
            </a:r>
            <a:r>
              <a:rPr lang="en-US" altLang="ja-JP" sz="1100" dirty="0" err="1"/>
              <a:t>ini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　</a:t>
            </a:r>
            <a:r>
              <a:rPr lang="en-US" altLang="ja-JP" sz="1100" dirty="0"/>
              <a:t>a</a:t>
            </a:r>
            <a:r>
              <a:rPr lang="ja-JP" altLang="en-US" sz="1100" dirty="0"/>
              <a:t>　</a:t>
            </a:r>
            <a:r>
              <a:rPr lang="en-US" altLang="ja-JP" sz="1100" dirty="0"/>
              <a:t>Karena </a:t>
            </a:r>
            <a:r>
              <a:rPr lang="en-US" altLang="ja-JP" sz="1100" dirty="0" err="1"/>
              <a:t>tidak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dapat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dihindari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penggunaanya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untuk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jenis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pekerjaan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teesebut</a:t>
            </a:r>
            <a:r>
              <a:rPr lang="en-US" altLang="ja-JP" sz="1100" dirty="0"/>
              <a:t>. </a:t>
            </a:r>
            <a:r>
              <a:rPr lang="en-US" altLang="ja-JP" sz="1100" dirty="0" err="1"/>
              <a:t>Atau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dibutuhkan</a:t>
            </a:r>
            <a:r>
              <a:rPr lang="en-US" altLang="ja-JP" sz="1100" dirty="0"/>
              <a:t> </a:t>
            </a:r>
            <a:r>
              <a:rPr lang="ja-JP" altLang="ja-JP" sz="1100" dirty="0"/>
              <a:t>※３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untuk</a:t>
            </a:r>
            <a:r>
              <a:rPr lang="en-US" altLang="ja-JP" sz="1100" dirty="0"/>
              <a:t>                     	    </a:t>
            </a:r>
            <a:r>
              <a:rPr lang="ja-JP" altLang="en-US" sz="1100" dirty="0"/>
              <a:t>　　</a:t>
            </a:r>
            <a:endParaRPr lang="en-US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　　　</a:t>
            </a:r>
            <a:r>
              <a:rPr lang="en-US" altLang="ja-JP" sz="1100" dirty="0" err="1"/>
              <a:t>menjaga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tingkatkeamaan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untuk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pekerjaan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tertentu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　</a:t>
            </a:r>
            <a:r>
              <a:rPr lang="en-US" altLang="ja-JP" sz="1100" dirty="0"/>
              <a:t>b</a:t>
            </a:r>
            <a:r>
              <a:rPr lang="ja-JP" altLang="en-US" sz="1100" dirty="0"/>
              <a:t>　</a:t>
            </a:r>
            <a:r>
              <a:rPr lang="en-US" altLang="ja-JP" sz="1100" dirty="0" err="1"/>
              <a:t>Saat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menggunakan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perlengkapan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kerja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seperti</a:t>
            </a:r>
            <a:r>
              <a:rPr lang="en-US" altLang="ja-JP" sz="1100" dirty="0"/>
              <a:t> arm, bucket dan pada </a:t>
            </a:r>
            <a:r>
              <a:rPr lang="en-US" altLang="ja-JP" sz="1100" dirty="0" err="1"/>
              <a:t>perlengkapan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kerja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tersebut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terpasang</a:t>
            </a:r>
            <a:r>
              <a:rPr lang="en-US" altLang="ja-JP" sz="1100" dirty="0"/>
              <a:t> </a:t>
            </a:r>
            <a:r>
              <a:rPr lang="en-US" altLang="ja-JP" sz="1100" dirty="0" err="1"/>
              <a:t>alat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dari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logam</a:t>
            </a:r>
            <a:r>
              <a:rPr lang="en-US" altLang="ja-JP" sz="1100" dirty="0"/>
              <a:t> s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　　　</a:t>
            </a:r>
            <a:r>
              <a:rPr lang="en-US" altLang="ja-JP" sz="1100" dirty="0" err="1"/>
              <a:t>eperti</a:t>
            </a:r>
            <a:r>
              <a:rPr lang="en-US" altLang="ja-JP" sz="1100" dirty="0"/>
              <a:t> hook/</a:t>
            </a:r>
            <a:r>
              <a:rPr lang="en-US" altLang="ja-JP" sz="1100" dirty="0" err="1"/>
              <a:t>pengait</a:t>
            </a:r>
            <a:r>
              <a:rPr lang="en-US" altLang="ja-JP" sz="1100" dirty="0"/>
              <a:t>, shackle </a:t>
            </a:r>
            <a:r>
              <a:rPr lang="en-US" altLang="ja-JP" sz="1100" dirty="0" err="1"/>
              <a:t>dll</a:t>
            </a:r>
            <a:r>
              <a:rPr lang="ja-JP" altLang="ja-JP" sz="1100" dirty="0"/>
              <a:t>※</a:t>
            </a:r>
            <a:r>
              <a:rPr lang="en-US" altLang="ja-JP" sz="1100" dirty="0"/>
              <a:t>4.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　</a:t>
            </a:r>
            <a:r>
              <a:rPr lang="en-US" altLang="ja-JP" sz="1100" dirty="0"/>
              <a:t>(1)</a:t>
            </a:r>
            <a:r>
              <a:rPr lang="ja-JP" altLang="ja-JP" sz="1100" dirty="0"/>
              <a:t>　</a:t>
            </a:r>
            <a:r>
              <a:rPr lang="en-US" altLang="ja-JP" sz="1100" dirty="0" err="1"/>
              <a:t>Memiliki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kekuatan</a:t>
            </a:r>
            <a:r>
              <a:rPr lang="ja-JP" altLang="ja-JP" sz="1100" dirty="0"/>
              <a:t>※</a:t>
            </a:r>
            <a:r>
              <a:rPr lang="en-US" altLang="ja-JP" sz="1100" dirty="0"/>
              <a:t>5 yang </a:t>
            </a:r>
            <a:r>
              <a:rPr lang="en-US" altLang="ja-JP" sz="1100" dirty="0" err="1"/>
              <a:t>cukup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untuk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menahan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beban</a:t>
            </a:r>
            <a:r>
              <a:rPr lang="en-US" altLang="ja-JP" sz="1100" dirty="0"/>
              <a:t>.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　</a:t>
            </a:r>
            <a:r>
              <a:rPr lang="en-US" altLang="ja-JP" sz="1100" dirty="0"/>
              <a:t>(2)</a:t>
            </a:r>
            <a:r>
              <a:rPr lang="ja-JP" altLang="ja-JP" sz="1100" dirty="0"/>
              <a:t>　</a:t>
            </a:r>
            <a:r>
              <a:rPr lang="en-US" altLang="ja-JP" sz="1100" dirty="0" err="1"/>
              <a:t>terpasang</a:t>
            </a:r>
            <a:r>
              <a:rPr lang="en-US" altLang="ja-JP" sz="1100" dirty="0"/>
              <a:t> </a:t>
            </a:r>
            <a:r>
              <a:rPr lang="en-US" altLang="ja-JP" sz="1100" dirty="0" err="1"/>
              <a:t>alat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untuk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mencegah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terlepas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dll</a:t>
            </a:r>
            <a:r>
              <a:rPr lang="en-US" altLang="ja-JP" sz="1100" dirty="0"/>
              <a:t>, </a:t>
            </a:r>
            <a:r>
              <a:rPr lang="en-US" altLang="ja-JP" sz="1100" dirty="0" err="1"/>
              <a:t>sehingga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tidak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ada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resiko</a:t>
            </a:r>
            <a:r>
              <a:rPr lang="en-US" altLang="ja-JP" sz="1100" dirty="0"/>
              <a:t> </a:t>
            </a:r>
            <a:r>
              <a:rPr lang="en-US" altLang="ja-JP" sz="1100" dirty="0" err="1"/>
              <a:t>barang</a:t>
            </a:r>
            <a:r>
              <a:rPr lang="en-US" altLang="ja-JP" sz="1100" dirty="0"/>
              <a:t> yang di </a:t>
            </a:r>
            <a:r>
              <a:rPr lang="en-US" altLang="ja-JP" sz="1100" dirty="0" err="1"/>
              <a:t>angkat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jatuh</a:t>
            </a:r>
            <a:r>
              <a:rPr lang="en-US" altLang="ja-JP" sz="1100" dirty="0"/>
              <a:t> </a:t>
            </a:r>
            <a:r>
              <a:rPr lang="en-US" altLang="ja-JP" sz="1100" dirty="0" err="1"/>
              <a:t>kebawah</a:t>
            </a:r>
            <a:r>
              <a:rPr lang="en-US" altLang="ja-JP" sz="1100" dirty="0"/>
              <a:t>.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/>
              <a:t>　　</a:t>
            </a:r>
            <a:r>
              <a:rPr lang="en-US" altLang="ja-JP" sz="1100" dirty="0"/>
              <a:t>(3)</a:t>
            </a:r>
            <a:r>
              <a:rPr lang="ja-JP" altLang="ja-JP" sz="1100" dirty="0"/>
              <a:t>　</a:t>
            </a:r>
            <a:r>
              <a:rPr lang="en-US" altLang="ja-JP" sz="1100" dirty="0" err="1"/>
              <a:t>Tidak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boleh</a:t>
            </a:r>
            <a:r>
              <a:rPr lang="en-US" altLang="ja-JP" sz="1100" dirty="0"/>
              <a:t> </a:t>
            </a:r>
            <a:r>
              <a:rPr lang="en-US" altLang="ja-JP" sz="1100" dirty="0" err="1"/>
              <a:t>terlepas</a:t>
            </a:r>
            <a:r>
              <a:rPr lang="en-US" altLang="ja-JP" sz="1100" dirty="0"/>
              <a:t> </a:t>
            </a:r>
            <a:r>
              <a:rPr lang="en-US" altLang="ja-JP" sz="1100" dirty="0" err="1"/>
              <a:t>dari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semua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peralatan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kerja</a:t>
            </a:r>
            <a:r>
              <a:rPr lang="en-US" altLang="ja-JP" sz="1100" dirty="0"/>
              <a:t>.</a:t>
            </a:r>
            <a:r>
              <a:rPr lang="ja-JP" altLang="ja-JP" sz="1100" dirty="0"/>
              <a:t>※</a:t>
            </a:r>
            <a:r>
              <a:rPr lang="en-US" altLang="ja-JP" sz="1100" dirty="0" smtClean="0"/>
              <a:t>6</a:t>
            </a:r>
            <a:r>
              <a:rPr lang="en-US" altLang="ja-JP" sz="11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100" dirty="0"/>
              <a:t>2</a:t>
            </a:r>
            <a:r>
              <a:rPr lang="ja-JP" altLang="ja-JP" sz="1100" dirty="0"/>
              <a:t>　</a:t>
            </a:r>
            <a:r>
              <a:rPr lang="en-US" altLang="ja-JP" sz="1100" dirty="0" err="1"/>
              <a:t>Saat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melakukan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pekerjaan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selain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pekerjaan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mengangkat</a:t>
            </a:r>
            <a:r>
              <a:rPr lang="en-US" altLang="ja-JP" sz="1100" dirty="0"/>
              <a:t> dan </a:t>
            </a:r>
            <a:r>
              <a:rPr lang="en-US" altLang="ja-JP" sz="1100" dirty="0" err="1"/>
              <a:t>tidak</a:t>
            </a:r>
            <a:r>
              <a:rPr lang="en-US" altLang="ja-JP" sz="1100" dirty="0"/>
              <a:t> </a:t>
            </a:r>
            <a:r>
              <a:rPr lang="en-US" altLang="ja-JP" sz="1100" dirty="0" err="1"/>
              <a:t>memiliki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resiko</a:t>
            </a:r>
            <a:r>
              <a:rPr lang="en-US" altLang="ja-JP" sz="1100" dirty="0"/>
              <a:t> yang lain.</a:t>
            </a:r>
            <a:endParaRPr lang="ja-JP" altLang="ja-JP" sz="11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r>
              <a:rPr lang="en-US" altLang="ja-JP" sz="1100" dirty="0" err="1">
                <a:solidFill>
                  <a:schemeClr val="accent1"/>
                </a:solidFill>
              </a:rPr>
              <a:t>Catatan</a:t>
            </a:r>
            <a:r>
              <a:rPr lang="en-US" altLang="ja-JP" sz="1100" dirty="0">
                <a:solidFill>
                  <a:schemeClr val="accent1"/>
                </a:solidFill>
              </a:rPr>
              <a:t> 1</a:t>
            </a:r>
            <a:r>
              <a:rPr lang="ja-JP" altLang="ja-JP" sz="1100" dirty="0">
                <a:solidFill>
                  <a:schemeClr val="accent1"/>
                </a:solidFill>
              </a:rPr>
              <a:t>）「</a:t>
            </a:r>
            <a:r>
              <a:rPr lang="en-US" altLang="ja-JP" sz="1100" dirty="0">
                <a:solidFill>
                  <a:schemeClr val="accent1"/>
                </a:solidFill>
              </a:rPr>
              <a:t>Clamshell 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mengangkat</a:t>
            </a:r>
            <a:r>
              <a:rPr lang="en-US" altLang="ja-JP" sz="1100" dirty="0">
                <a:solidFill>
                  <a:schemeClr val="accent1"/>
                </a:solidFill>
              </a:rPr>
              <a:t> dan </a:t>
            </a:r>
            <a:r>
              <a:rPr lang="en-US" altLang="ja-JP" sz="1100" dirty="0" err="1">
                <a:solidFill>
                  <a:schemeClr val="accent1"/>
                </a:solidFill>
              </a:rPr>
              <a:t>menurunkan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pekerja</a:t>
            </a:r>
            <a:r>
              <a:rPr lang="ja-JP" altLang="ja-JP" sz="1100" dirty="0">
                <a:solidFill>
                  <a:schemeClr val="accent1"/>
                </a:solidFill>
              </a:rPr>
              <a:t>」</a:t>
            </a:r>
            <a:r>
              <a:rPr lang="en-US" altLang="ja-JP" sz="1100" dirty="0" err="1">
                <a:solidFill>
                  <a:schemeClr val="accent1"/>
                </a:solidFill>
              </a:rPr>
              <a:t>adalah</a:t>
            </a:r>
            <a:r>
              <a:rPr lang="en-US" altLang="ja-JP" sz="1100" dirty="0">
                <a:solidFill>
                  <a:schemeClr val="accent1"/>
                </a:solidFill>
              </a:rPr>
              <a:t> boom , arm </a:t>
            </a:r>
            <a:r>
              <a:rPr lang="en-US" altLang="ja-JP" sz="1100" dirty="0" err="1">
                <a:solidFill>
                  <a:schemeClr val="accent1"/>
                </a:solidFill>
              </a:rPr>
              <a:t>dll</a:t>
            </a:r>
            <a:r>
              <a:rPr lang="en-US" altLang="ja-JP" sz="1100" dirty="0">
                <a:solidFill>
                  <a:schemeClr val="accent1"/>
                </a:solidFill>
              </a:rPr>
              <a:t>  yang </a:t>
            </a:r>
            <a:r>
              <a:rPr lang="en-US" altLang="ja-JP" sz="1100" dirty="0" err="1">
                <a:solidFill>
                  <a:schemeClr val="accent1"/>
                </a:solidFill>
              </a:rPr>
              <a:t>digunakan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pengganti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tangga</a:t>
            </a:r>
            <a:r>
              <a:rPr lang="en-US" altLang="ja-JP" sz="1100" dirty="0">
                <a:solidFill>
                  <a:schemeClr val="accent1"/>
                </a:solidFill>
              </a:rPr>
              <a:t>.</a:t>
            </a:r>
            <a:endParaRPr lang="ja-JP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r>
              <a:rPr lang="en-US" altLang="ja-JP" sz="1100" dirty="0" err="1">
                <a:solidFill>
                  <a:schemeClr val="accent1"/>
                </a:solidFill>
              </a:rPr>
              <a:t>Catatan</a:t>
            </a:r>
            <a:r>
              <a:rPr lang="en-US" altLang="ja-JP" sz="1100" dirty="0">
                <a:solidFill>
                  <a:schemeClr val="accent1"/>
                </a:solidFill>
              </a:rPr>
              <a:t> 2</a:t>
            </a:r>
            <a:r>
              <a:rPr lang="ja-JP" altLang="ja-JP" sz="1100" dirty="0">
                <a:solidFill>
                  <a:schemeClr val="accent1"/>
                </a:solidFill>
              </a:rPr>
              <a:t>）「</a:t>
            </a:r>
            <a:r>
              <a:rPr lang="en-US" altLang="ja-JP" sz="1100" dirty="0" err="1">
                <a:solidFill>
                  <a:schemeClr val="accent1"/>
                </a:solidFill>
              </a:rPr>
              <a:t>Pekerjaan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mengangkat</a:t>
            </a:r>
            <a:r>
              <a:rPr lang="ja-JP" altLang="ja-JP" sz="1100" dirty="0">
                <a:solidFill>
                  <a:schemeClr val="accent1"/>
                </a:solidFill>
              </a:rPr>
              <a:t>」</a:t>
            </a:r>
            <a:r>
              <a:rPr lang="en-US" altLang="ja-JP" sz="1100" dirty="0" err="1">
                <a:solidFill>
                  <a:schemeClr val="accent1"/>
                </a:solidFill>
              </a:rPr>
              <a:t>termasuk</a:t>
            </a:r>
            <a:r>
              <a:rPr lang="en-US" altLang="ja-JP" sz="1100" dirty="0">
                <a:solidFill>
                  <a:schemeClr val="accent1"/>
                </a:solidFill>
              </a:rPr>
              <a:t> juga </a:t>
            </a:r>
            <a:r>
              <a:rPr lang="en-US" altLang="ja-JP" sz="1100" dirty="0" err="1">
                <a:solidFill>
                  <a:schemeClr val="accent1"/>
                </a:solidFill>
              </a:rPr>
              <a:t>memutar</a:t>
            </a:r>
            <a:r>
              <a:rPr lang="en-US" altLang="ja-JP" sz="1100" dirty="0">
                <a:solidFill>
                  <a:schemeClr val="accent1"/>
                </a:solidFill>
              </a:rPr>
              <a:t> boom </a:t>
            </a:r>
            <a:r>
              <a:rPr lang="en-US" altLang="ja-JP" sz="1100" dirty="0" err="1">
                <a:solidFill>
                  <a:schemeClr val="accent1"/>
                </a:solidFill>
              </a:rPr>
              <a:t>kemudian</a:t>
            </a:r>
            <a:r>
              <a:rPr lang="en-US" altLang="ja-JP" sz="1100" dirty="0">
                <a:solidFill>
                  <a:schemeClr val="accent1"/>
                </a:solidFill>
              </a:rPr>
              <a:t>, </a:t>
            </a:r>
            <a:r>
              <a:rPr lang="en-US" altLang="ja-JP" sz="1100" dirty="0" err="1">
                <a:solidFill>
                  <a:schemeClr val="accent1"/>
                </a:solidFill>
              </a:rPr>
              <a:t>kemudian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digerakankan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memindahkan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barang</a:t>
            </a:r>
            <a:r>
              <a:rPr lang="en-US" altLang="ja-JP" sz="1100" dirty="0">
                <a:solidFill>
                  <a:schemeClr val="accent1"/>
                </a:solidFill>
              </a:rPr>
              <a:t>.</a:t>
            </a:r>
            <a:endParaRPr lang="ja-JP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r>
              <a:rPr lang="en-US" altLang="ja-JP" sz="1100" dirty="0" err="1">
                <a:solidFill>
                  <a:schemeClr val="accent1"/>
                </a:solidFill>
              </a:rPr>
              <a:t>Catatan</a:t>
            </a:r>
            <a:r>
              <a:rPr lang="en-US" altLang="ja-JP" sz="1100" dirty="0">
                <a:solidFill>
                  <a:schemeClr val="accent1"/>
                </a:solidFill>
              </a:rPr>
              <a:t> 3</a:t>
            </a:r>
            <a:r>
              <a:rPr lang="ja-JP" altLang="ja-JP" sz="1100" dirty="0">
                <a:solidFill>
                  <a:schemeClr val="accent1"/>
                </a:solidFill>
              </a:rPr>
              <a:t>）「</a:t>
            </a:r>
            <a:r>
              <a:rPr lang="en-US" altLang="ja-JP" sz="1100" dirty="0">
                <a:solidFill>
                  <a:schemeClr val="accent1"/>
                </a:solidFill>
              </a:rPr>
              <a:t>Karena </a:t>
            </a:r>
            <a:r>
              <a:rPr lang="en-US" altLang="ja-JP" sz="1100" dirty="0" err="1">
                <a:solidFill>
                  <a:schemeClr val="accent1"/>
                </a:solidFill>
              </a:rPr>
              <a:t>tidak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dapat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dhindari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penggunaanya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jenis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pekerjaan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atau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dibutuhkan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menjaga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tingkat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keamaan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pekerjaan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tertentu</a:t>
            </a:r>
            <a:r>
              <a:rPr lang="ja-JP" altLang="ja-JP" sz="1100" dirty="0">
                <a:solidFill>
                  <a:schemeClr val="accent1"/>
                </a:solidFill>
              </a:rPr>
              <a:t>」</a:t>
            </a:r>
            <a:r>
              <a:rPr lang="en-US" altLang="ja-JP" sz="1100" dirty="0" err="1">
                <a:solidFill>
                  <a:schemeClr val="accent1"/>
                </a:solidFill>
              </a:rPr>
              <a:t>adalah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seperti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mengurangi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risiko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keruntuhan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sedimen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sebagai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bagian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dari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pekerjaan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endParaRPr lang="en-US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penggalian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dengan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menggunakan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mesin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konstruksi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alat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berat</a:t>
            </a:r>
            <a:r>
              <a:rPr lang="en-US" altLang="ja-JP" sz="1100" dirty="0">
                <a:solidFill>
                  <a:schemeClr val="accent1"/>
                </a:solidFill>
              </a:rPr>
              <a:t>, </a:t>
            </a:r>
            <a:r>
              <a:rPr lang="en-US" altLang="ja-JP" sz="1100" dirty="0" err="1">
                <a:solidFill>
                  <a:schemeClr val="accent1"/>
                </a:solidFill>
              </a:rPr>
              <a:t>ketika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mengangkat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sementara</a:t>
            </a:r>
            <a:r>
              <a:rPr lang="en-US" altLang="ja-JP" sz="1100" dirty="0">
                <a:solidFill>
                  <a:schemeClr val="accent1"/>
                </a:solidFill>
              </a:rPr>
              <a:t> sheet pile </a:t>
            </a:r>
            <a:r>
              <a:rPr lang="en-US" altLang="ja-JP" sz="1100" dirty="0" err="1">
                <a:solidFill>
                  <a:schemeClr val="accent1"/>
                </a:solidFill>
              </a:rPr>
              <a:t>penahan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tanah</a:t>
            </a:r>
            <a:r>
              <a:rPr lang="en-US" altLang="ja-JP" sz="1100" dirty="0">
                <a:solidFill>
                  <a:schemeClr val="accent1"/>
                </a:solidFill>
              </a:rPr>
              <a:t>, pipa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>
                <a:solidFill>
                  <a:schemeClr val="accent1"/>
                </a:solidFill>
              </a:rPr>
              <a:t>asap, </a:t>
            </a:r>
            <a:r>
              <a:rPr lang="en-US" altLang="ja-JP" sz="1100" dirty="0" err="1">
                <a:solidFill>
                  <a:schemeClr val="accent1"/>
                </a:solidFill>
              </a:rPr>
              <a:t>dll</a:t>
            </a:r>
            <a:r>
              <a:rPr lang="en-US" altLang="ja-JP" sz="1100" dirty="0">
                <a:solidFill>
                  <a:schemeClr val="accent1"/>
                </a:solidFill>
              </a:rPr>
              <a:t>, </a:t>
            </a:r>
            <a:r>
              <a:rPr lang="en-US" altLang="ja-JP" sz="1100" dirty="0" err="1">
                <a:solidFill>
                  <a:schemeClr val="accent1"/>
                </a:solidFill>
              </a:rPr>
              <a:t>maka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ruang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kerjanya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sempit</a:t>
            </a:r>
            <a:r>
              <a:rPr lang="en-US" altLang="ja-JP" sz="1100" dirty="0">
                <a:solidFill>
                  <a:schemeClr val="accent1"/>
                </a:solidFill>
              </a:rPr>
              <a:t>, </a:t>
            </a:r>
            <a:r>
              <a:rPr lang="en-US" altLang="ja-JP" sz="1100" dirty="0" err="1">
                <a:solidFill>
                  <a:schemeClr val="accent1"/>
                </a:solidFill>
              </a:rPr>
              <a:t>sehingga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digunakan</a:t>
            </a:r>
            <a:r>
              <a:rPr lang="en-US" altLang="ja-JP" sz="1100" dirty="0">
                <a:solidFill>
                  <a:schemeClr val="accent1"/>
                </a:solidFill>
              </a:rPr>
              <a:t> crane, </a:t>
            </a:r>
            <a:r>
              <a:rPr lang="en-US" altLang="ja-JP" sz="1100" dirty="0" err="1">
                <a:solidFill>
                  <a:schemeClr val="accent1"/>
                </a:solidFill>
              </a:rPr>
              <a:t>namun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perlu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diperhatikan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bahwa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tempat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kerja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menjadi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lebih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rumit</a:t>
            </a:r>
            <a:r>
              <a:rPr lang="en-US" altLang="ja-JP" sz="1100" dirty="0">
                <a:solidFill>
                  <a:schemeClr val="accent1"/>
                </a:solidFill>
              </a:rPr>
              <a:t> dan </a:t>
            </a:r>
            <a:r>
              <a:rPr lang="en-US" altLang="ja-JP" sz="1100" dirty="0" err="1">
                <a:solidFill>
                  <a:schemeClr val="accent1"/>
                </a:solidFill>
              </a:rPr>
              <a:t>bahayanya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meningkat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jika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pekerjaan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tersebut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dilakukan</a:t>
            </a:r>
            <a:r>
              <a:rPr lang="en-US" altLang="ja-JP" sz="1100" dirty="0">
                <a:solidFill>
                  <a:schemeClr val="accent1"/>
                </a:solidFill>
              </a:rPr>
              <a:t>. </a:t>
            </a:r>
            <a:endParaRPr lang="ja-JP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r>
              <a:rPr lang="en-US" altLang="ja-JP" sz="1100" dirty="0" err="1">
                <a:solidFill>
                  <a:schemeClr val="accent1"/>
                </a:solidFill>
              </a:rPr>
              <a:t>Catatan</a:t>
            </a:r>
            <a:r>
              <a:rPr lang="en-US" altLang="ja-JP" sz="1100" dirty="0">
                <a:solidFill>
                  <a:schemeClr val="accent1"/>
                </a:solidFill>
              </a:rPr>
              <a:t> 4</a:t>
            </a:r>
            <a:r>
              <a:rPr lang="ja-JP" altLang="ja-JP" sz="1100" dirty="0">
                <a:solidFill>
                  <a:schemeClr val="accent1"/>
                </a:solidFill>
              </a:rPr>
              <a:t>）「</a:t>
            </a:r>
            <a:r>
              <a:rPr lang="en-US" altLang="ja-JP" sz="1100" dirty="0" err="1">
                <a:solidFill>
                  <a:schemeClr val="accent1"/>
                </a:solidFill>
              </a:rPr>
              <a:t>Saat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alat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kerja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terpasang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peralatan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mengangkat</a:t>
            </a:r>
            <a:r>
              <a:rPr lang="ja-JP" altLang="ja-JP" sz="1100" dirty="0">
                <a:solidFill>
                  <a:schemeClr val="accent1"/>
                </a:solidFill>
              </a:rPr>
              <a:t>」</a:t>
            </a:r>
            <a:r>
              <a:rPr lang="en-US" altLang="ja-JP" sz="1100" dirty="0">
                <a:solidFill>
                  <a:schemeClr val="accent1"/>
                </a:solidFill>
              </a:rPr>
              <a:t>pada </a:t>
            </a:r>
            <a:r>
              <a:rPr lang="en-US" altLang="ja-JP" sz="1100" dirty="0" err="1">
                <a:solidFill>
                  <a:schemeClr val="accent1"/>
                </a:solidFill>
              </a:rPr>
              <a:t>mesin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kerja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mengangkat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barang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kadang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terpasang</a:t>
            </a:r>
            <a:r>
              <a:rPr lang="en-US" altLang="ja-JP" sz="1100" dirty="0">
                <a:solidFill>
                  <a:schemeClr val="accent1"/>
                </a:solidFill>
              </a:rPr>
              <a:t> juga </a:t>
            </a:r>
            <a:r>
              <a:rPr lang="en-US" altLang="ja-JP" sz="1100" dirty="0" err="1">
                <a:solidFill>
                  <a:schemeClr val="accent1"/>
                </a:solidFill>
              </a:rPr>
              <a:t>peralatan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seperti</a:t>
            </a:r>
            <a:r>
              <a:rPr lang="en-US" altLang="ja-JP" sz="1100" dirty="0">
                <a:solidFill>
                  <a:schemeClr val="accent1"/>
                </a:solidFill>
              </a:rPr>
              <a:t> hook/</a:t>
            </a:r>
            <a:r>
              <a:rPr lang="en-US" altLang="ja-JP" sz="1100" dirty="0" err="1">
                <a:solidFill>
                  <a:schemeClr val="accent1"/>
                </a:solidFill>
              </a:rPr>
              <a:t>pengait</a:t>
            </a:r>
            <a:r>
              <a:rPr lang="en-US" altLang="ja-JP" sz="1100" dirty="0">
                <a:solidFill>
                  <a:schemeClr val="accent1"/>
                </a:solidFill>
              </a:rPr>
              <a:t>, shackle, </a:t>
            </a:r>
            <a:r>
              <a:rPr lang="en-US" altLang="ja-JP" sz="1100" dirty="0" err="1">
                <a:solidFill>
                  <a:schemeClr val="accent1"/>
                </a:solidFill>
              </a:rPr>
              <a:t>tali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kawat</a:t>
            </a:r>
            <a:r>
              <a:rPr lang="en-US" altLang="ja-JP" sz="1100" dirty="0">
                <a:solidFill>
                  <a:schemeClr val="accent1"/>
                </a:solidFill>
              </a:rPr>
              <a:t>, </a:t>
            </a:r>
            <a:r>
              <a:rPr lang="en-US" altLang="ja-JP" sz="1100" dirty="0" err="1">
                <a:solidFill>
                  <a:schemeClr val="accent1"/>
                </a:solidFill>
              </a:rPr>
              <a:t>rantai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gantung</a:t>
            </a:r>
            <a:r>
              <a:rPr lang="en-US" altLang="ja-JP" sz="1100" dirty="0">
                <a:solidFill>
                  <a:schemeClr val="accent1"/>
                </a:solidFill>
              </a:rPr>
              <a:t>, dan </a:t>
            </a:r>
            <a:r>
              <a:rPr lang="en-US" altLang="ja-JP" sz="1100" dirty="0" err="1">
                <a:solidFill>
                  <a:schemeClr val="accent1"/>
                </a:solidFill>
              </a:rPr>
              <a:t>dipastikan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tidak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terlepas</a:t>
            </a:r>
            <a:r>
              <a:rPr lang="en-US" altLang="ja-JP" sz="1100" dirty="0">
                <a:solidFill>
                  <a:schemeClr val="accent1"/>
                </a:solidFill>
              </a:rPr>
              <a:t>. </a:t>
            </a:r>
            <a:r>
              <a:rPr lang="en-US" altLang="ja-JP" sz="1100" dirty="0" err="1">
                <a:solidFill>
                  <a:schemeClr val="accent1"/>
                </a:solidFill>
              </a:rPr>
              <a:t>Ini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tidak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termasuk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jika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mengaitkan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tali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kawat</a:t>
            </a:r>
            <a:r>
              <a:rPr lang="en-US" altLang="ja-JP" sz="1100" dirty="0">
                <a:solidFill>
                  <a:schemeClr val="accent1"/>
                </a:solidFill>
              </a:rPr>
              <a:t> papa kuku bucket, </a:t>
            </a:r>
            <a:r>
              <a:rPr lang="en-US" altLang="ja-JP" sz="1100" dirty="0" err="1">
                <a:solidFill>
                  <a:schemeClr val="accent1"/>
                </a:solidFill>
              </a:rPr>
              <a:t>atau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mengikatkan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secara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langsung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tali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kawat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</a:t>
            </a:r>
            <a:r>
              <a:rPr lang="en-US" altLang="ja-JP" sz="1100" dirty="0">
                <a:solidFill>
                  <a:schemeClr val="accent1"/>
                </a:solidFill>
              </a:rPr>
              <a:t> boom </a:t>
            </a:r>
            <a:r>
              <a:rPr lang="en-US" altLang="ja-JP" sz="1100" dirty="0" err="1">
                <a:solidFill>
                  <a:schemeClr val="accent1"/>
                </a:solidFill>
              </a:rPr>
              <a:t>atau</a:t>
            </a:r>
            <a:r>
              <a:rPr lang="en-US" altLang="ja-JP" sz="1100" dirty="0">
                <a:solidFill>
                  <a:schemeClr val="accent1"/>
                </a:solidFill>
              </a:rPr>
              <a:t> arm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mengangkat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barang</a:t>
            </a:r>
            <a:r>
              <a:rPr lang="en-US" altLang="ja-JP" sz="1100" dirty="0">
                <a:solidFill>
                  <a:schemeClr val="accent1"/>
                </a:solidFill>
              </a:rPr>
              <a:t>. </a:t>
            </a:r>
            <a:endParaRPr lang="ja-JP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r>
              <a:rPr lang="en-US" altLang="ja-JP" sz="1100" dirty="0" err="1">
                <a:solidFill>
                  <a:schemeClr val="accent1"/>
                </a:solidFill>
              </a:rPr>
              <a:t>Catatan</a:t>
            </a:r>
            <a:r>
              <a:rPr lang="en-US" altLang="ja-JP" sz="1100" dirty="0">
                <a:solidFill>
                  <a:schemeClr val="accent1"/>
                </a:solidFill>
              </a:rPr>
              <a:t> 5</a:t>
            </a:r>
            <a:r>
              <a:rPr lang="ja-JP" altLang="ja-JP" sz="1100" dirty="0">
                <a:solidFill>
                  <a:schemeClr val="accent1"/>
                </a:solidFill>
              </a:rPr>
              <a:t>）</a:t>
            </a:r>
            <a:r>
              <a:rPr lang="en-US" altLang="ja-JP" sz="1100" dirty="0" err="1">
                <a:solidFill>
                  <a:schemeClr val="accent1"/>
                </a:solidFill>
              </a:rPr>
              <a:t>Ketahan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alat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pengangkat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merupakan</a:t>
            </a:r>
            <a:r>
              <a:rPr lang="en-US" altLang="ja-JP" sz="1100" dirty="0">
                <a:solidFill>
                  <a:schemeClr val="accent1"/>
                </a:solidFill>
              </a:rPr>
              <a:t> salah </a:t>
            </a:r>
            <a:r>
              <a:rPr lang="en-US" altLang="ja-JP" sz="1100" dirty="0" err="1">
                <a:solidFill>
                  <a:schemeClr val="accent1"/>
                </a:solidFill>
              </a:rPr>
              <a:t>satu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faktor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keselamatan</a:t>
            </a:r>
            <a:r>
              <a:rPr lang="ja-JP" altLang="ja-JP" sz="1100" dirty="0">
                <a:solidFill>
                  <a:schemeClr val="accent1"/>
                </a:solidFill>
              </a:rPr>
              <a:t>（</a:t>
            </a:r>
            <a:r>
              <a:rPr lang="en-US" altLang="ja-JP" sz="1100" dirty="0" err="1">
                <a:solidFill>
                  <a:schemeClr val="accent1"/>
                </a:solidFill>
              </a:rPr>
              <a:t>nilai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beban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pemotongan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alat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pengangkat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endParaRPr lang="en-US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>
                <a:solidFill>
                  <a:schemeClr val="accent1"/>
                </a:solidFill>
              </a:rPr>
              <a:t>di </a:t>
            </a:r>
            <a:r>
              <a:rPr lang="en-US" altLang="ja-JP" sz="1100" dirty="0" err="1">
                <a:solidFill>
                  <a:schemeClr val="accent1"/>
                </a:solidFill>
              </a:rPr>
              <a:t>atur</a:t>
            </a:r>
            <a:r>
              <a:rPr lang="en-US" altLang="ja-JP" sz="1100" dirty="0">
                <a:solidFill>
                  <a:schemeClr val="accent1"/>
                </a:solidFill>
              </a:rPr>
              <a:t> pada </a:t>
            </a:r>
            <a:r>
              <a:rPr lang="en-US" altLang="ja-JP" sz="1100" dirty="0" err="1">
                <a:solidFill>
                  <a:schemeClr val="accent1"/>
                </a:solidFill>
              </a:rPr>
              <a:t>butir</a:t>
            </a:r>
            <a:r>
              <a:rPr lang="en-US" altLang="ja-JP" sz="1100" dirty="0">
                <a:solidFill>
                  <a:schemeClr val="accent1"/>
                </a:solidFill>
              </a:rPr>
              <a:t> 3 dan 4, yang di </a:t>
            </a:r>
            <a:r>
              <a:rPr lang="en-US" altLang="ja-JP" sz="1100" dirty="0" err="1">
                <a:solidFill>
                  <a:schemeClr val="accent1"/>
                </a:solidFill>
              </a:rPr>
              <a:t>bagi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dengan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nilai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beban</a:t>
            </a:r>
            <a:r>
              <a:rPr lang="ja-JP" altLang="ja-JP" sz="1100" dirty="0">
                <a:solidFill>
                  <a:schemeClr val="accent1"/>
                </a:solidFill>
              </a:rPr>
              <a:t>）</a:t>
            </a:r>
            <a:r>
              <a:rPr lang="en-US" altLang="ja-JP" sz="1100" dirty="0" err="1">
                <a:solidFill>
                  <a:schemeClr val="accent1"/>
                </a:solidFill>
              </a:rPr>
              <a:t>nilainya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harus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lebih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dari</a:t>
            </a:r>
            <a:r>
              <a:rPr lang="en-US" altLang="ja-JP" sz="1100" dirty="0">
                <a:solidFill>
                  <a:schemeClr val="accent1"/>
                </a:solidFill>
              </a:rPr>
              <a:t> 5.</a:t>
            </a:r>
            <a:endParaRPr lang="ja-JP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Catatan</a:t>
            </a:r>
            <a:r>
              <a:rPr lang="en-US" altLang="ja-JP" sz="1100" dirty="0">
                <a:solidFill>
                  <a:schemeClr val="accent1"/>
                </a:solidFill>
              </a:rPr>
              <a:t> 6</a:t>
            </a:r>
            <a:r>
              <a:rPr lang="ja-JP" altLang="ja-JP" sz="1100" dirty="0">
                <a:solidFill>
                  <a:schemeClr val="accent1"/>
                </a:solidFill>
              </a:rPr>
              <a:t>）「</a:t>
            </a:r>
            <a:r>
              <a:rPr lang="en-US" altLang="ja-JP" sz="1100" dirty="0" err="1">
                <a:solidFill>
                  <a:schemeClr val="accent1"/>
                </a:solidFill>
              </a:rPr>
              <a:t>tidak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akan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terlepas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dari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peralatan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kerja</a:t>
            </a:r>
            <a:r>
              <a:rPr lang="ja-JP" altLang="ja-JP" sz="1100" dirty="0">
                <a:solidFill>
                  <a:schemeClr val="accent1"/>
                </a:solidFill>
              </a:rPr>
              <a:t>」</a:t>
            </a:r>
            <a:r>
              <a:rPr lang="en-US" altLang="ja-JP" sz="1100" dirty="0" err="1">
                <a:solidFill>
                  <a:schemeClr val="accent1"/>
                </a:solidFill>
              </a:rPr>
              <a:t>maksunya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adalah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benda</a:t>
            </a:r>
            <a:r>
              <a:rPr lang="en-US" altLang="ja-JP" sz="1100" dirty="0">
                <a:solidFill>
                  <a:schemeClr val="accent1"/>
                </a:solidFill>
              </a:rPr>
              <a:t> yang </a:t>
            </a:r>
            <a:r>
              <a:rPr lang="en-US" altLang="ja-JP" sz="1100" dirty="0" err="1">
                <a:solidFill>
                  <a:schemeClr val="accent1"/>
                </a:solidFill>
              </a:rPr>
              <a:t>terpasang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seperti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pengait</a:t>
            </a:r>
            <a:r>
              <a:rPr lang="en-US" altLang="ja-JP" sz="1100" dirty="0">
                <a:solidFill>
                  <a:schemeClr val="accent1"/>
                </a:solidFill>
              </a:rPr>
              <a:t> dan </a:t>
            </a:r>
            <a:r>
              <a:rPr lang="en-US" altLang="ja-JP" sz="1100" dirty="0" err="1">
                <a:solidFill>
                  <a:schemeClr val="accent1"/>
                </a:solidFill>
              </a:rPr>
              <a:t>lainnya</a:t>
            </a:r>
            <a:r>
              <a:rPr lang="en-US" altLang="ja-JP" sz="1100" dirty="0">
                <a:solidFill>
                  <a:schemeClr val="accent1"/>
                </a:solidFill>
              </a:rPr>
              <a:t> , </a:t>
            </a: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endParaRPr lang="en-US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 err="1">
                <a:solidFill>
                  <a:schemeClr val="accent1"/>
                </a:solidFill>
              </a:rPr>
              <a:t>merupakan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benda</a:t>
            </a:r>
            <a:r>
              <a:rPr lang="en-US" altLang="ja-JP" sz="1100" dirty="0">
                <a:solidFill>
                  <a:schemeClr val="accent1"/>
                </a:solidFill>
              </a:rPr>
              <a:t> yang </a:t>
            </a:r>
            <a:r>
              <a:rPr lang="en-US" altLang="ja-JP" sz="1100" dirty="0" err="1">
                <a:solidFill>
                  <a:schemeClr val="accent1"/>
                </a:solidFill>
              </a:rPr>
              <a:t>pemasangan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dengan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metode</a:t>
            </a:r>
            <a:r>
              <a:rPr lang="en-US" altLang="ja-JP" sz="1100" dirty="0">
                <a:solidFill>
                  <a:schemeClr val="accent1"/>
                </a:solidFill>
              </a:rPr>
              <a:t> las, </a:t>
            </a:r>
            <a:r>
              <a:rPr lang="en-US" altLang="ja-JP" sz="1100" dirty="0" err="1">
                <a:solidFill>
                  <a:schemeClr val="accent1"/>
                </a:solidFill>
              </a:rPr>
              <a:t>jadi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ketebalan</a:t>
            </a:r>
            <a:r>
              <a:rPr lang="en-US" altLang="ja-JP" sz="1100" dirty="0">
                <a:solidFill>
                  <a:schemeClr val="accent1"/>
                </a:solidFill>
              </a:rPr>
              <a:t> las </a:t>
            </a:r>
            <a:r>
              <a:rPr lang="en-US" altLang="ja-JP" sz="1100" dirty="0" err="1">
                <a:solidFill>
                  <a:schemeClr val="accent1"/>
                </a:solidFill>
              </a:rPr>
              <a:t>harus</a:t>
            </a:r>
            <a:r>
              <a:rPr lang="en-US" altLang="ja-JP" sz="1100" dirty="0">
                <a:solidFill>
                  <a:schemeClr val="accent1"/>
                </a:solidFill>
              </a:rPr>
              <a:t> di </a:t>
            </a:r>
            <a:r>
              <a:rPr lang="en-US" altLang="ja-JP" sz="1100" dirty="0" err="1">
                <a:solidFill>
                  <a:schemeClr val="accent1"/>
                </a:solidFill>
              </a:rPr>
              <a:t>perhatikan</a:t>
            </a:r>
            <a:r>
              <a:rPr lang="ja-JP" altLang="ja-JP" sz="1100" dirty="0">
                <a:solidFill>
                  <a:schemeClr val="accent1"/>
                </a:solidFill>
              </a:rPr>
              <a:t>、</a:t>
            </a:r>
            <a:r>
              <a:rPr lang="en-US" altLang="ja-JP" sz="1100" dirty="0">
                <a:solidFill>
                  <a:schemeClr val="accent1"/>
                </a:solidFill>
              </a:rPr>
              <a:t>dan </a:t>
            </a:r>
            <a:r>
              <a:rPr lang="en-US" altLang="ja-JP" sz="1100" dirty="0" err="1">
                <a:solidFill>
                  <a:schemeClr val="accent1"/>
                </a:solidFill>
              </a:rPr>
              <a:t>sekeliling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nya</a:t>
            </a:r>
            <a:r>
              <a:rPr lang="en-US" altLang="ja-JP" sz="1100" dirty="0">
                <a:solidFill>
                  <a:schemeClr val="accent1"/>
                </a:solidFill>
              </a:rPr>
              <a:t> di las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　</a:t>
            </a:r>
            <a:r>
              <a:rPr lang="en-US" altLang="ja-JP" sz="1100" dirty="0">
                <a:solidFill>
                  <a:schemeClr val="accent1"/>
                </a:solidFill>
              </a:rPr>
              <a:t>juga.</a:t>
            </a:r>
            <a:endParaRPr lang="ja-JP" altLang="ja-JP" sz="11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100" dirty="0">
                <a:solidFill>
                  <a:schemeClr val="accent1"/>
                </a:solidFill>
              </a:rPr>
              <a:t>　</a:t>
            </a:r>
            <a:r>
              <a:rPr lang="ja-JP" altLang="ja-JP" sz="1100" dirty="0">
                <a:solidFill>
                  <a:schemeClr val="accent1"/>
                </a:solidFill>
              </a:rPr>
              <a:t>（</a:t>
            </a:r>
            <a:r>
              <a:rPr lang="en-US" altLang="ja-JP" sz="1100" dirty="0" err="1">
                <a:solidFill>
                  <a:schemeClr val="accent1"/>
                </a:solidFill>
              </a:rPr>
              <a:t>Perhatian</a:t>
            </a:r>
            <a:r>
              <a:rPr lang="ja-JP" altLang="ja-JP" sz="1100" dirty="0">
                <a:solidFill>
                  <a:schemeClr val="accent1"/>
                </a:solidFill>
              </a:rPr>
              <a:t>）</a:t>
            </a:r>
            <a:r>
              <a:rPr lang="en-US" altLang="ja-JP" sz="1100" dirty="0" err="1">
                <a:solidFill>
                  <a:schemeClr val="accent1"/>
                </a:solidFill>
              </a:rPr>
              <a:t>Pekerjaan</a:t>
            </a:r>
            <a:r>
              <a:rPr lang="en-US" altLang="ja-JP" sz="1100" dirty="0">
                <a:solidFill>
                  <a:schemeClr val="accent1"/>
                </a:solidFill>
              </a:rPr>
              <a:t> slinging (</a:t>
            </a:r>
            <a:r>
              <a:rPr lang="en-US" altLang="ja-JP" sz="1100" dirty="0" err="1">
                <a:solidFill>
                  <a:schemeClr val="accent1"/>
                </a:solidFill>
              </a:rPr>
              <a:t>tamagake</a:t>
            </a:r>
            <a:r>
              <a:rPr lang="en-US" altLang="ja-JP" sz="1100" dirty="0">
                <a:solidFill>
                  <a:schemeClr val="accent1"/>
                </a:solidFill>
              </a:rPr>
              <a:t>) dan crane </a:t>
            </a:r>
            <a:r>
              <a:rPr lang="en-US" altLang="ja-JP" sz="1100" dirty="0" err="1">
                <a:solidFill>
                  <a:schemeClr val="accent1"/>
                </a:solidFill>
              </a:rPr>
              <a:t>untuk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memindahkan</a:t>
            </a:r>
            <a:r>
              <a:rPr lang="en-US" altLang="ja-JP" sz="1100" dirty="0">
                <a:solidFill>
                  <a:schemeClr val="accent1"/>
                </a:solidFill>
              </a:rPr>
              <a:t> di </a:t>
            </a:r>
            <a:r>
              <a:rPr lang="en-US" altLang="ja-JP" sz="1100" dirty="0" err="1">
                <a:solidFill>
                  <a:schemeClr val="accent1"/>
                </a:solidFill>
              </a:rPr>
              <a:t>butuhkan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sertifikasi</a:t>
            </a:r>
            <a:r>
              <a:rPr lang="en-US" altLang="ja-JP" sz="1100" dirty="0">
                <a:solidFill>
                  <a:schemeClr val="accent1"/>
                </a:solidFill>
              </a:rPr>
              <a:t> </a:t>
            </a:r>
            <a:r>
              <a:rPr lang="en-US" altLang="ja-JP" sz="1100" dirty="0" err="1">
                <a:solidFill>
                  <a:schemeClr val="accent1"/>
                </a:solidFill>
              </a:rPr>
              <a:t>khusus</a:t>
            </a:r>
            <a:r>
              <a:rPr lang="en-US" altLang="ja-JP" sz="1100" dirty="0">
                <a:solidFill>
                  <a:schemeClr val="accent1"/>
                </a:solidFill>
              </a:rPr>
              <a:t>.</a:t>
            </a:r>
            <a:endParaRPr lang="ja-JP" altLang="ja-JP" sz="11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ja-JP" altLang="en-US" sz="1050" dirty="0">
              <a:solidFill>
                <a:srgbClr val="0070C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(7)</a:t>
            </a:r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h.167/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altLang="ja-JP" sz="1400" dirty="0" err="1"/>
              <a:t>Pasal</a:t>
            </a:r>
            <a:r>
              <a:rPr lang="en-US" altLang="ja-JP" sz="1400" dirty="0"/>
              <a:t> 165 </a:t>
            </a:r>
            <a:r>
              <a:rPr lang="ja-JP" altLang="ja-JP" sz="1400" dirty="0"/>
              <a:t>　＜</a:t>
            </a:r>
            <a:r>
              <a:rPr lang="en-US" altLang="ja-JP" sz="1400" dirty="0" err="1"/>
              <a:t>Perbaikan</a:t>
            </a:r>
            <a:r>
              <a:rPr lang="en-US" altLang="ja-JP" sz="1400" dirty="0"/>
              <a:t> dan </a:t>
            </a:r>
            <a:r>
              <a:rPr lang="en-US" altLang="ja-JP" sz="1400" dirty="0" err="1"/>
              <a:t>lainnya</a:t>
            </a:r>
            <a:r>
              <a:rPr lang="ja-JP" altLang="ja-JP" sz="1400" dirty="0"/>
              <a:t>＞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altLang="ja-JP" sz="1400" dirty="0" err="1"/>
              <a:t>Saat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melakukan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perbaikan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mesin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konstruksi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berat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atau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memasang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atau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melepas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tambahan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pelaku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usaha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harus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menunjuk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seseorang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mengarahkan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dan </a:t>
            </a:r>
            <a:r>
              <a:rPr lang="en-US" altLang="ja-JP" sz="1400" dirty="0" err="1"/>
              <a:t>menyuruh</a:t>
            </a:r>
            <a:r>
              <a:rPr lang="en-US" altLang="ja-JP" sz="1400" dirty="0"/>
              <a:t> orang </a:t>
            </a:r>
            <a:r>
              <a:rPr lang="en-US" altLang="ja-JP" sz="1400" dirty="0" err="1"/>
              <a:t>tersebut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mengambil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alih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berikut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altLang="ja-JP" sz="1400" dirty="0"/>
              <a:t>1.Memutuskan </a:t>
            </a:r>
            <a:r>
              <a:rPr lang="en-US" altLang="ja-JP" sz="1400" dirty="0" err="1"/>
              <a:t>standar</a:t>
            </a:r>
            <a:r>
              <a:rPr lang="en-US" altLang="ja-JP" sz="1400" dirty="0"/>
              <a:t> </a:t>
            </a:r>
            <a:r>
              <a:rPr lang="en-US" altLang="ja-JP" sz="1400" dirty="0" err="1"/>
              <a:t>operasional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pengerjaan</a:t>
            </a:r>
            <a:r>
              <a:rPr lang="en-US" altLang="ja-JP" sz="1400" dirty="0"/>
              <a:t>, dan </a:t>
            </a:r>
            <a:r>
              <a:rPr lang="en-US" altLang="ja-JP" sz="1400" dirty="0" err="1"/>
              <a:t>memberikan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perintah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altLang="ja-JP" sz="1400" dirty="0"/>
              <a:t>2.faktor </a:t>
            </a:r>
            <a:r>
              <a:rPr lang="en-US" altLang="ja-JP" sz="1400" dirty="0" err="1"/>
              <a:t>keselamatan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ditentukan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dalam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Pasal</a:t>
            </a:r>
            <a:r>
              <a:rPr lang="en-US" altLang="ja-JP" sz="1400" dirty="0"/>
              <a:t> 1 </a:t>
            </a:r>
            <a:r>
              <a:rPr lang="en-US" altLang="ja-JP" sz="1400" dirty="0" err="1"/>
              <a:t>berikut,untuk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memperhatikan</a:t>
            </a:r>
            <a:r>
              <a:rPr lang="en-US" altLang="ja-JP" sz="1400" dirty="0"/>
              <a:t> status 	</a:t>
            </a:r>
            <a:r>
              <a:rPr lang="en-US" altLang="ja-JP" sz="1400" dirty="0" err="1"/>
              <a:t>penggunaan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blok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pengaman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bantu </a:t>
            </a:r>
            <a:r>
              <a:rPr lang="en-US" altLang="ja-JP" sz="1400" dirty="0" err="1"/>
              <a:t>keselamatan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dll</a:t>
            </a:r>
            <a:r>
              <a:rPr lang="en-US" altLang="ja-JP" sz="1400" dirty="0"/>
              <a:t>. Dan </a:t>
            </a:r>
            <a:r>
              <a:rPr lang="en-US" altLang="ja-JP" sz="1400" dirty="0" err="1"/>
              <a:t>memperhatikan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penggunaan</a:t>
            </a:r>
            <a:r>
              <a:rPr lang="en-US" altLang="ja-JP" sz="1400" dirty="0"/>
              <a:t> 	gantry/</a:t>
            </a:r>
            <a:r>
              <a:rPr lang="en-US" altLang="ja-JP" sz="1400" dirty="0" err="1"/>
              <a:t>kerangka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pendiri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ditentukan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dalam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Pasal</a:t>
            </a:r>
            <a:r>
              <a:rPr lang="en-US" altLang="ja-JP" sz="1400" dirty="0"/>
              <a:t> 166-2, </a:t>
            </a:r>
            <a:r>
              <a:rPr lang="en-US" altLang="ja-JP" sz="1400" dirty="0" err="1"/>
              <a:t>Pasal</a:t>
            </a:r>
            <a:r>
              <a:rPr lang="en-US" altLang="ja-JP" sz="1400" dirty="0"/>
              <a:t> 1.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Pasal</a:t>
            </a:r>
            <a:r>
              <a:rPr lang="en-US" altLang="ja-JP" sz="1400" dirty="0"/>
              <a:t> 166</a:t>
            </a:r>
            <a:r>
              <a:rPr lang="ja-JP" altLang="ja-JP" sz="1400" dirty="0"/>
              <a:t>　＜</a:t>
            </a:r>
            <a:r>
              <a:rPr lang="en-US" altLang="ja-JP" sz="1400" dirty="0" err="1"/>
              <a:t>Pencegahan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bahaya</a:t>
            </a:r>
            <a:r>
              <a:rPr lang="en-US" altLang="ja-JP" sz="1400" dirty="0"/>
              <a:t> Gerakan </a:t>
            </a:r>
            <a:r>
              <a:rPr lang="en-US" altLang="ja-JP" sz="1400" dirty="0" err="1"/>
              <a:t>vertikal</a:t>
            </a:r>
            <a:r>
              <a:rPr lang="en-US" altLang="ja-JP" sz="1400" dirty="0"/>
              <a:t> boom </a:t>
            </a:r>
            <a:r>
              <a:rPr lang="en-US" altLang="ja-JP" sz="1400" dirty="0" err="1"/>
              <a:t>dll</a:t>
            </a:r>
            <a:r>
              <a:rPr lang="ja-JP" altLang="ja-JP" sz="14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Ketika boom, arm </a:t>
            </a:r>
            <a:r>
              <a:rPr lang="en-US" altLang="ja-JP" sz="1400" dirty="0" err="1"/>
              <a:t>dari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mesin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konstruksi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berat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diangkat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sedangkan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dibawahnya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ada</a:t>
            </a:r>
            <a:r>
              <a:rPr lang="en-US" altLang="ja-JP" sz="1400" dirty="0"/>
              <a:t> orang yang </a:t>
            </a:r>
            <a:r>
              <a:rPr lang="en-US" altLang="ja-JP" sz="1400" dirty="0" err="1"/>
              <a:t>sedang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melakukan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perbaikan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atau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pemeriksaan</a:t>
            </a:r>
            <a:r>
              <a:rPr lang="ja-JP" altLang="ja-JP" sz="1400" dirty="0"/>
              <a:t>、</a:t>
            </a:r>
            <a:r>
              <a:rPr lang="en-US" altLang="ja-JP" sz="1400" dirty="0" err="1"/>
              <a:t>ada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resiko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misalnya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karena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ke-abnormalan</a:t>
            </a:r>
            <a:r>
              <a:rPr lang="en-US" altLang="ja-JP" sz="1400" dirty="0"/>
              <a:t> boom </a:t>
            </a:r>
            <a:r>
              <a:rPr lang="en-US" altLang="ja-JP" sz="1400" dirty="0" err="1"/>
              <a:t>atau</a:t>
            </a:r>
            <a:r>
              <a:rPr lang="en-US" altLang="ja-JP" sz="1400" dirty="0"/>
              <a:t> arm </a:t>
            </a:r>
            <a:r>
              <a:rPr lang="en-US" altLang="ja-JP" sz="1400" dirty="0" err="1"/>
              <a:t>tersebut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turun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tiba-tiba</a:t>
            </a:r>
            <a:r>
              <a:rPr lang="en-US" altLang="ja-JP" sz="1400" dirty="0"/>
              <a:t> dan </a:t>
            </a:r>
            <a:r>
              <a:rPr lang="en-US" altLang="ja-JP" sz="1400" dirty="0" err="1"/>
              <a:t>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mencegah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itu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pelaku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usah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wajib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menyediakan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bantu </a:t>
            </a:r>
            <a:r>
              <a:rPr lang="en-US" altLang="ja-JP" sz="1400" dirty="0" err="1"/>
              <a:t>kesalamatan</a:t>
            </a:r>
            <a:r>
              <a:rPr lang="en-US" altLang="ja-JP" sz="1400" dirty="0"/>
              <a:t> dan juga </a:t>
            </a:r>
            <a:r>
              <a:rPr lang="en-US" altLang="ja-JP" sz="1400" dirty="0" err="1"/>
              <a:t>blok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keamanan</a:t>
            </a:r>
            <a:r>
              <a:rPr lang="en-US" altLang="ja-JP" sz="1400" dirty="0"/>
              <a:t> </a:t>
            </a:r>
            <a:r>
              <a:rPr lang="en-US" altLang="ja-JP" sz="1400" dirty="0" err="1" smtClean="0"/>
              <a:t>untuk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di </a:t>
            </a:r>
            <a:r>
              <a:rPr lang="en-US" altLang="ja-JP" sz="1400" dirty="0" err="1"/>
              <a:t>gunakan</a:t>
            </a:r>
            <a:r>
              <a:rPr lang="en-US" altLang="ja-JP" sz="1400" dirty="0"/>
              <a:t> oleh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. ※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2</a:t>
            </a:r>
            <a:r>
              <a:rPr lang="ja-JP" altLang="ja-JP" sz="1400" dirty="0"/>
              <a:t>　</a:t>
            </a:r>
            <a:r>
              <a:rPr lang="en-US" altLang="ja-JP" sz="1400" dirty="0" err="1"/>
              <a:t>Seperti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dikatakan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sebelumnya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maka</a:t>
            </a:r>
            <a:r>
              <a:rPr lang="en-US" altLang="ja-JP" sz="1400" dirty="0"/>
              <a:t> para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 juga </a:t>
            </a:r>
            <a:r>
              <a:rPr lang="en-US" altLang="ja-JP" sz="1400" dirty="0" err="1"/>
              <a:t>wajib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menggunakan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batu </a:t>
            </a:r>
            <a:r>
              <a:rPr lang="en-US" altLang="ja-JP" sz="1400" dirty="0" err="1"/>
              <a:t>keselamatan</a:t>
            </a:r>
            <a:r>
              <a:rPr lang="en-US" altLang="ja-JP" sz="1400" dirty="0"/>
              <a:t> dan </a:t>
            </a:r>
            <a:r>
              <a:rPr lang="en-US" altLang="ja-JP" sz="1400" dirty="0" err="1"/>
              <a:t>blok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keamanan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400" dirty="0">
                <a:solidFill>
                  <a:schemeClr val="accent1"/>
                </a:solidFill>
              </a:rPr>
              <a:t>　</a:t>
            </a:r>
            <a:r>
              <a:rPr lang="en-US" altLang="ja-JP" sz="1400" dirty="0" err="1">
                <a:solidFill>
                  <a:schemeClr val="accent1"/>
                </a:solidFill>
              </a:rPr>
              <a:t>Catatan</a:t>
            </a:r>
            <a:r>
              <a:rPr lang="en-US" altLang="ja-JP" sz="1400" dirty="0">
                <a:solidFill>
                  <a:schemeClr val="accent1"/>
                </a:solidFill>
              </a:rPr>
              <a:t> )</a:t>
            </a:r>
            <a:r>
              <a:rPr lang="ja-JP" altLang="ja-JP" sz="1400" dirty="0">
                <a:solidFill>
                  <a:schemeClr val="accent1"/>
                </a:solidFill>
              </a:rPr>
              <a:t>「</a:t>
            </a:r>
            <a:r>
              <a:rPr lang="en-US" altLang="ja-JP" sz="1400" dirty="0" err="1">
                <a:solidFill>
                  <a:schemeClr val="accent1"/>
                </a:solidFill>
              </a:rPr>
              <a:t>blok</a:t>
            </a:r>
            <a:r>
              <a:rPr lang="en-US" altLang="ja-JP" sz="1400" dirty="0">
                <a:solidFill>
                  <a:schemeClr val="accent1"/>
                </a:solidFill>
              </a:rPr>
              <a:t> </a:t>
            </a:r>
            <a:r>
              <a:rPr lang="en-US" altLang="ja-JP" sz="1400" dirty="0" err="1">
                <a:solidFill>
                  <a:schemeClr val="accent1"/>
                </a:solidFill>
              </a:rPr>
              <a:t>keamanan</a:t>
            </a:r>
            <a:r>
              <a:rPr lang="en-US" altLang="ja-JP" sz="1400" dirty="0">
                <a:solidFill>
                  <a:schemeClr val="accent1"/>
                </a:solidFill>
              </a:rPr>
              <a:t> </a:t>
            </a:r>
            <a:r>
              <a:rPr lang="en-US" altLang="ja-JP" sz="1400" dirty="0" err="1">
                <a:solidFill>
                  <a:schemeClr val="accent1"/>
                </a:solidFill>
              </a:rPr>
              <a:t>dll</a:t>
            </a:r>
            <a:r>
              <a:rPr lang="ja-JP" altLang="ja-JP" sz="1400" dirty="0">
                <a:solidFill>
                  <a:schemeClr val="accent1"/>
                </a:solidFill>
              </a:rPr>
              <a:t>」</a:t>
            </a:r>
            <a:r>
              <a:rPr lang="en-US" altLang="ja-JP" sz="1400" dirty="0">
                <a:solidFill>
                  <a:schemeClr val="accent1"/>
                </a:solidFill>
              </a:rPr>
              <a:t> juga </a:t>
            </a:r>
            <a:r>
              <a:rPr lang="en-US" altLang="ja-JP" sz="1400" dirty="0" err="1">
                <a:solidFill>
                  <a:schemeClr val="accent1"/>
                </a:solidFill>
              </a:rPr>
              <a:t>berupa</a:t>
            </a:r>
            <a:r>
              <a:rPr lang="en-US" altLang="ja-JP" sz="1400" dirty="0">
                <a:solidFill>
                  <a:schemeClr val="accent1"/>
                </a:solidFill>
              </a:rPr>
              <a:t> </a:t>
            </a:r>
            <a:r>
              <a:rPr lang="en-US" altLang="ja-JP" sz="1400" dirty="0" err="1">
                <a:solidFill>
                  <a:schemeClr val="accent1"/>
                </a:solidFill>
              </a:rPr>
              <a:t>penahan</a:t>
            </a:r>
            <a:r>
              <a:rPr lang="en-US" altLang="ja-JP" sz="1400" dirty="0">
                <a:solidFill>
                  <a:schemeClr val="accent1"/>
                </a:solidFill>
              </a:rPr>
              <a:t> </a:t>
            </a:r>
            <a:r>
              <a:rPr lang="en-US" altLang="ja-JP" sz="1400" dirty="0" err="1">
                <a:solidFill>
                  <a:schemeClr val="accent1"/>
                </a:solidFill>
              </a:rPr>
              <a:t>kerangka</a:t>
            </a:r>
            <a:r>
              <a:rPr lang="en-US" altLang="ja-JP" sz="1400" dirty="0">
                <a:solidFill>
                  <a:schemeClr val="accent1"/>
                </a:solidFill>
              </a:rPr>
              <a:t> /gantry.</a:t>
            </a:r>
          </a:p>
          <a:p>
            <a:pPr marL="0" indent="0">
              <a:spcBef>
                <a:spcPts val="0"/>
              </a:spcBef>
              <a:buNone/>
            </a:pPr>
            <a:endParaRPr lang="ja-JP" altLang="ja-JP" sz="14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Pasal</a:t>
            </a:r>
            <a:r>
              <a:rPr lang="en-US" altLang="ja-JP" sz="1400" dirty="0"/>
              <a:t> 166 no. 2</a:t>
            </a:r>
            <a:r>
              <a:rPr lang="ja-JP" altLang="ja-JP" sz="1400" dirty="0"/>
              <a:t>　＜</a:t>
            </a:r>
            <a:r>
              <a:rPr lang="en-US" altLang="ja-JP" sz="1400" dirty="0" err="1"/>
              <a:t>Mencegah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bahaya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runtuhnya</a:t>
            </a:r>
            <a:r>
              <a:rPr lang="en-US" altLang="ja-JP" sz="1400" dirty="0"/>
              <a:t> attachment/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tambahan</a:t>
            </a:r>
            <a:r>
              <a:rPr lang="ja-JP" altLang="ja-JP" sz="14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Saat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memasangkan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atau</a:t>
            </a:r>
            <a:r>
              <a:rPr lang="en-US" altLang="ja-JP" sz="1400" dirty="0"/>
              <a:t> pun </a:t>
            </a:r>
            <a:r>
              <a:rPr lang="en-US" altLang="ja-JP" sz="1400" dirty="0" err="1"/>
              <a:t>membongkar</a:t>
            </a:r>
            <a:r>
              <a:rPr lang="en-US" altLang="ja-JP" sz="1400" dirty="0"/>
              <a:t> attachment/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tambahan</a:t>
            </a:r>
            <a:r>
              <a:rPr lang="en-US" altLang="ja-JP" sz="1400" dirty="0"/>
              <a:t> pada </a:t>
            </a:r>
            <a:r>
              <a:rPr lang="en-US" altLang="ja-JP" sz="1400" dirty="0" err="1"/>
              <a:t>mesin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konstruksi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berat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tentu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ada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resiko</a:t>
            </a:r>
            <a:r>
              <a:rPr lang="en-US" altLang="ja-JP" sz="1400" dirty="0"/>
              <a:t> attachment/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tambahan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tersebut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rontuh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atau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roboh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sehingga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mencegah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resiko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kecelakaan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pelaku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usaha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harus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menyediakan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penahan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rangka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digunakan</a:t>
            </a:r>
            <a:r>
              <a:rPr lang="en-US" altLang="ja-JP" sz="1400" dirty="0"/>
              <a:t> oleh para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. 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2. </a:t>
            </a:r>
            <a:r>
              <a:rPr lang="en-US" altLang="ja-JP" sz="1400" dirty="0" err="1"/>
              <a:t>Seperti</a:t>
            </a:r>
            <a:r>
              <a:rPr lang="en-US" altLang="ja-JP" sz="1400" dirty="0"/>
              <a:t> yang di katakana </a:t>
            </a:r>
            <a:r>
              <a:rPr lang="en-US" altLang="ja-JP" sz="1400" dirty="0" err="1"/>
              <a:t>sebelumnya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maka</a:t>
            </a:r>
            <a:r>
              <a:rPr lang="en-US" altLang="ja-JP" sz="1400" dirty="0"/>
              <a:t> para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 juga </a:t>
            </a:r>
            <a:r>
              <a:rPr lang="en-US" altLang="ja-JP" sz="1400" dirty="0" err="1"/>
              <a:t>wajib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menggunakan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penahan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rangka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tersebut</a:t>
            </a:r>
            <a:endParaRPr lang="en-US" altLang="ja-JP" sz="1400" dirty="0"/>
          </a:p>
          <a:p>
            <a:pPr marL="0" indent="0">
              <a:spcBef>
                <a:spcPts val="0"/>
              </a:spcBef>
              <a:buNone/>
            </a:pP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Pasal</a:t>
            </a:r>
            <a:r>
              <a:rPr lang="en-US" altLang="ja-JP" sz="1400" dirty="0"/>
              <a:t> 166 no.3 </a:t>
            </a:r>
            <a:r>
              <a:rPr lang="ja-JP" altLang="ja-JP" sz="1400" dirty="0"/>
              <a:t>＜</a:t>
            </a:r>
            <a:r>
              <a:rPr lang="en-US" altLang="ja-JP" sz="1400" dirty="0"/>
              <a:t>Batas </a:t>
            </a:r>
            <a:r>
              <a:rPr lang="en-US" altLang="ja-JP" sz="1400" dirty="0" err="1"/>
              <a:t>pemasangan</a:t>
            </a:r>
            <a:r>
              <a:rPr lang="en-US" altLang="ja-JP" sz="1400" dirty="0"/>
              <a:t> attachment/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tambahan</a:t>
            </a:r>
            <a:r>
              <a:rPr lang="ja-JP" altLang="ja-JP" sz="1400" dirty="0"/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Pelaku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usaha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memasang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tambahan</a:t>
            </a:r>
            <a:r>
              <a:rPr lang="en-US" altLang="ja-JP" sz="1400" dirty="0"/>
              <a:t> /attachment pada </a:t>
            </a:r>
            <a:r>
              <a:rPr lang="en-US" altLang="ja-JP" sz="1400" dirty="0" err="1"/>
              <a:t>mesin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konstruksi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berat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harus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sesuai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dengan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muatan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maksimal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mesin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tersebut</a:t>
            </a:r>
            <a:r>
              <a:rPr lang="en-US" altLang="ja-JP" sz="1400" dirty="0"/>
              <a:t>  </a:t>
            </a:r>
            <a:endParaRPr lang="ja-JP" altLang="ja-JP" sz="1400" dirty="0"/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Peraturan Keselamatan dan Kesehatan Kerja (Kutipan) (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８</a:t>
            </a:r>
            <a:r>
              <a:rPr lang="fi-FI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h.167/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166 no.4 </a:t>
            </a:r>
            <a:r>
              <a:rPr lang="ja-JP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＜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Menampilkan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Attachment</a:t>
            </a:r>
            <a:r>
              <a:rPr lang="ja-JP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＞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Ketika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penggantian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attachment pada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attachment (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bucket, zipper,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Dipasang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kapasitas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beban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maksimum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bucket, zipper,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Dimasukkan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dilihat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 Hal yang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berlaku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selanjutnya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berbasis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kendaraan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dilengkapi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dokumen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memungkinkan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lampiran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Bab 8-5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Pencegahan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bahaya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membongkar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517 no.15 &lt;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langkah-langkah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Surat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6-15-5.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biarkan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selain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memasuki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2. Jika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resiko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cuaca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buruk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angin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kencang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hujan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lebat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salju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lebat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        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Hentikan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menaikkan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menurunkan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perkakas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Minta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kail,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bungkus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mengangkat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517 no.16 &lt;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Isyarat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surat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keputusan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6-15-5 dan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merobohkan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tembok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pilar,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menetapkan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syarat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tertentu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penarikan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menginformasikan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merobohkan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pelaku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melimpahkan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selain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merobohkan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selanjutnya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disebut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lain"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 Jika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resiko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bahaya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terlibat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merobohkan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syarat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terlebih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dahulu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lain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mengungsi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biarkan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merobohkan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isyarat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terlebih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dahulu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lain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dievakuasi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risiko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bahaya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ayat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300" dirty="0" err="1">
                <a:latin typeface="Arial" panose="020B0604020202020204" pitchFamily="34" charset="0"/>
                <a:cs typeface="Arial" panose="020B0604020202020204" pitchFamily="34" charset="0"/>
              </a:rPr>
              <a:t>sebelumnya</a:t>
            </a:r>
            <a:r>
              <a:rPr lang="en-US" altLang="ja-JP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ja-JP" altLang="ja-JP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Peraturan Keselamatan dan Kesehatan Kerja (Kutipan) (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９</a:t>
            </a:r>
            <a:r>
              <a:rPr lang="fi-FI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000" dirty="0">
              <a:highlight>
                <a:srgbClr val="FFFF00"/>
              </a:highlight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h.172/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Pasal</a:t>
            </a:r>
            <a:r>
              <a:rPr lang="en-US" altLang="ja-JP" sz="1400" dirty="0"/>
              <a:t> 517 no.17 &lt;</a:t>
            </a:r>
            <a:r>
              <a:rPr lang="en-US" altLang="ja-JP" sz="1400" dirty="0" err="1"/>
              <a:t>Pengangkatan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/</a:t>
            </a:r>
            <a:r>
              <a:rPr lang="en-US" altLang="ja-JP" sz="1400" dirty="0" err="1"/>
              <a:t>mandor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pembongkaran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benda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beton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dll</a:t>
            </a:r>
            <a:r>
              <a:rPr lang="en-US" altLang="ja-JP" sz="1400" dirty="0"/>
              <a:t>&gt;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Berdasarkan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Pasal</a:t>
            </a:r>
            <a:r>
              <a:rPr lang="en-US" altLang="ja-JP" sz="1400" dirty="0"/>
              <a:t> 6- </a:t>
            </a:r>
            <a:r>
              <a:rPr lang="en-US" altLang="ja-JP" sz="1400" dirty="0" err="1"/>
              <a:t>ayat</a:t>
            </a:r>
            <a:r>
              <a:rPr lang="en-US" altLang="ja-JP" sz="1400" dirty="0"/>
              <a:t> 15 </a:t>
            </a:r>
            <a:r>
              <a:rPr lang="en-US" altLang="ja-JP" sz="1400" dirty="0" err="1"/>
              <a:t>poin</a:t>
            </a:r>
            <a:r>
              <a:rPr lang="en-US" altLang="ja-JP" sz="1400" dirty="0"/>
              <a:t> 5,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pembongkaran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bisa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diangkat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adalah</a:t>
            </a:r>
            <a:r>
              <a:rPr lang="en-US" altLang="ja-JP" sz="1400" dirty="0"/>
              <a:t> orang yang </a:t>
            </a:r>
            <a:r>
              <a:rPr lang="en-US" altLang="ja-JP" sz="1400" dirty="0" err="1"/>
              <a:t>telah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menyelesaikan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pelatihan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keterampilan</a:t>
            </a:r>
            <a:r>
              <a:rPr lang="en-US" altLang="ja-JP" sz="1400" dirty="0"/>
              <a:t>.,</a:t>
            </a:r>
          </a:p>
          <a:p>
            <a:pPr marL="0" indent="0">
              <a:spcBef>
                <a:spcPts val="0"/>
              </a:spcBef>
              <a:buNone/>
            </a:pP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Pasal</a:t>
            </a:r>
            <a:r>
              <a:rPr lang="en-US" altLang="ja-JP" sz="1400" dirty="0"/>
              <a:t> 517 no.18  &lt;</a:t>
            </a:r>
            <a:r>
              <a:rPr lang="en-US" altLang="ja-JP" sz="1400" dirty="0" err="1"/>
              <a:t>Tugas</a:t>
            </a:r>
            <a:r>
              <a:rPr lang="ja-JP" altLang="ja-JP" sz="1400" dirty="0"/>
              <a:t>　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pembongkaran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benda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beton</a:t>
            </a:r>
            <a:r>
              <a:rPr lang="en-US" altLang="ja-JP" sz="1400" dirty="0"/>
              <a:t>&gt;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Pelaku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usaha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harus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mempunyai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seperti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pembongkaran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beton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melakukan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hal-hal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berikut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1 </a:t>
            </a:r>
            <a:r>
              <a:rPr lang="en-US" altLang="ja-JP" sz="1400" dirty="0" err="1"/>
              <a:t>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menentukan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metode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kerja</a:t>
            </a:r>
            <a:r>
              <a:rPr lang="en-US" altLang="ja-JP" sz="1400" dirty="0"/>
              <a:t> dan </a:t>
            </a:r>
            <a:r>
              <a:rPr lang="en-US" altLang="ja-JP" sz="1400" dirty="0" err="1"/>
              <a:t>penempatan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, dan </a:t>
            </a:r>
            <a:r>
              <a:rPr lang="en-US" altLang="ja-JP" sz="1400" dirty="0" err="1"/>
              <a:t>mengarahkan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secara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langsung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2 </a:t>
            </a:r>
            <a:r>
              <a:rPr lang="en-US" altLang="ja-JP" sz="1400" dirty="0" err="1"/>
              <a:t>Memeriksa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fungsi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peralatan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perkakas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sabuk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pengaman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dll</a:t>
            </a:r>
            <a:r>
              <a:rPr lang="en-US" altLang="ja-JP" sz="1400" dirty="0"/>
              <a:t>. Dan </a:t>
            </a:r>
            <a:r>
              <a:rPr lang="en-US" altLang="ja-JP" sz="1400" dirty="0" err="1"/>
              <a:t>pelindung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, dan </a:t>
            </a:r>
            <a:r>
              <a:rPr lang="en-US" altLang="ja-JP" sz="1400" dirty="0" err="1"/>
              <a:t>singkirkan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alat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rusak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3 </a:t>
            </a:r>
            <a:r>
              <a:rPr lang="en-US" altLang="ja-JP" sz="1400" dirty="0" err="1"/>
              <a:t>Memantau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penggunaan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sabuk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pengaman</a:t>
            </a:r>
            <a:r>
              <a:rPr lang="en-US" altLang="ja-JP" sz="1400" dirty="0"/>
              <a:t> dan </a:t>
            </a:r>
            <a:r>
              <a:rPr lang="en-US" altLang="ja-JP" sz="1400" dirty="0" err="1"/>
              <a:t>pelindung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 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Pasal</a:t>
            </a:r>
            <a:r>
              <a:rPr lang="en-US" altLang="ja-JP" sz="1400" dirty="0"/>
              <a:t> 517 no.19  &lt;</a:t>
            </a:r>
            <a:r>
              <a:rPr lang="en-US" altLang="ja-JP" sz="1400" dirty="0" err="1"/>
              <a:t>Mengenakan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pelindung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&gt;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 err="1"/>
              <a:t>Saat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melaksanakan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Pasal</a:t>
            </a:r>
            <a:r>
              <a:rPr lang="en-US" altLang="ja-JP" sz="1400" dirty="0"/>
              <a:t> 6 no 15-5 </a:t>
            </a:r>
            <a:r>
              <a:rPr lang="en-US" altLang="ja-JP" sz="1400" dirty="0" err="1"/>
              <a:t>Undang-undang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pengusaha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harus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meminta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terlibat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dalam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itu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mengenakan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pelindung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untuk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mencegah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bahaya</a:t>
            </a:r>
            <a:r>
              <a:rPr lang="en-US" altLang="ja-JP" sz="1400" dirty="0"/>
              <a:t> pada para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karena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benda</a:t>
            </a:r>
            <a:r>
              <a:rPr lang="en-US" altLang="ja-JP" sz="1400" dirty="0"/>
              <a:t> terbang </a:t>
            </a:r>
            <a:r>
              <a:rPr lang="en-US" altLang="ja-JP" sz="1400" dirty="0" err="1"/>
              <a:t>atau</a:t>
            </a:r>
            <a:r>
              <a:rPr lang="en-US" altLang="ja-JP" sz="1400" dirty="0"/>
              <a:t> </a:t>
            </a:r>
            <a:r>
              <a:rPr lang="en-US" altLang="ja-JP" sz="1400" dirty="0" err="1"/>
              <a:t>jatuh</a:t>
            </a:r>
            <a:r>
              <a:rPr lang="en-US" altLang="ja-JP" sz="1400" dirty="0"/>
              <a:t>. </a:t>
            </a:r>
            <a:endParaRPr lang="ja-JP" altLang="ja-JP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400" dirty="0"/>
              <a:t>2 </a:t>
            </a:r>
            <a:r>
              <a:rPr lang="en-US" altLang="ja-JP" sz="1400" dirty="0" err="1"/>
              <a:t>Pekerja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melakukan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pekerjaan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ditetapkan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dalam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pasal</a:t>
            </a:r>
            <a:r>
              <a:rPr lang="en-US" altLang="ja-JP" sz="1400" dirty="0"/>
              <a:t> </a:t>
            </a:r>
            <a:r>
              <a:rPr lang="en-US" altLang="ja-JP" sz="1400" dirty="0" err="1"/>
              <a:t>sebelumnya</a:t>
            </a:r>
            <a:r>
              <a:rPr lang="en-US" altLang="ja-JP" sz="1400" dirty="0"/>
              <a:t> </a:t>
            </a:r>
            <a:r>
              <a:rPr lang="en-US" altLang="ja-JP" sz="1400" dirty="0" err="1"/>
              <a:t>harus</a:t>
            </a:r>
            <a:r>
              <a:rPr lang="en-US" altLang="ja-JP" sz="1400" dirty="0"/>
              <a:t> </a:t>
            </a:r>
            <a:r>
              <a:rPr lang="en-US" altLang="ja-JP" sz="1400" dirty="0" err="1"/>
              <a:t>mengenakan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pelindung</a:t>
            </a:r>
            <a:r>
              <a:rPr lang="en-US" altLang="ja-JP" sz="1400" dirty="0"/>
              <a:t> </a:t>
            </a:r>
            <a:r>
              <a:rPr lang="en-US" altLang="ja-JP" sz="1400" dirty="0" err="1"/>
              <a:t>kepala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ditetapkan</a:t>
            </a:r>
            <a:r>
              <a:rPr lang="en-US" altLang="ja-JP" sz="1400" dirty="0"/>
              <a:t> </a:t>
            </a:r>
            <a:r>
              <a:rPr lang="en-US" altLang="ja-JP" sz="1400" dirty="0" err="1"/>
              <a:t>dalam</a:t>
            </a:r>
            <a:r>
              <a:rPr lang="en-US" altLang="ja-JP" sz="1400" dirty="0"/>
              <a:t> </a:t>
            </a:r>
            <a:r>
              <a:rPr lang="en-US" altLang="ja-JP" sz="1400" dirty="0" err="1"/>
              <a:t>pasal</a:t>
            </a:r>
            <a:r>
              <a:rPr lang="en-US" altLang="ja-JP" sz="1400" dirty="0"/>
              <a:t> yang </a:t>
            </a:r>
            <a:r>
              <a:rPr lang="en-US" altLang="ja-JP" sz="1400" dirty="0" err="1"/>
              <a:t>sama</a:t>
            </a:r>
            <a:r>
              <a:rPr lang="en-US" altLang="ja-JP" sz="1400" dirty="0"/>
              <a:t>.</a:t>
            </a:r>
            <a:endParaRPr lang="ja-JP" altLang="ja-JP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spc="-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zh-TW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Peraturan Keselamatan dan Kesehatan Kerja (Kutipan) (10)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h.173/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Bab 4 </a:t>
            </a:r>
            <a:r>
              <a:rPr lang="en-US" altLang="ja-JP" sz="1200" dirty="0" err="1"/>
              <a:t>Perubahan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Tentang</a:t>
            </a:r>
            <a:r>
              <a:rPr lang="en-US" altLang="ja-JP" sz="1200" dirty="0"/>
              <a:t> </a:t>
            </a:r>
            <a:r>
              <a:rPr lang="en-US" altLang="ja-JP" sz="1200" dirty="0" err="1"/>
              <a:t>Aturan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khusus</a:t>
            </a:r>
            <a:r>
              <a:rPr lang="en-US" altLang="ja-JP" sz="1200" dirty="0"/>
              <a:t>.</a:t>
            </a:r>
            <a:endParaRPr lang="ja-JP" altLang="ja-JP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 err="1"/>
              <a:t>Jilid</a:t>
            </a:r>
            <a:r>
              <a:rPr lang="en-US" altLang="ja-JP" sz="1200" dirty="0"/>
              <a:t> 2 </a:t>
            </a:r>
            <a:r>
              <a:rPr lang="en-US" altLang="ja-JP" sz="1200" dirty="0" err="1"/>
              <a:t>Peraturan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khusus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pinjaman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endParaRPr lang="ja-JP" altLang="ja-JP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 err="1"/>
              <a:t>Pasal</a:t>
            </a:r>
            <a:r>
              <a:rPr lang="en-US" altLang="ja-JP" sz="1200" dirty="0"/>
              <a:t> 666 &lt;Tindakan yang </a:t>
            </a:r>
            <a:r>
              <a:rPr lang="en-US" altLang="ja-JP" sz="1200" dirty="0" err="1"/>
              <a:t>harus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diambil</a:t>
            </a:r>
            <a:r>
              <a:rPr lang="en-US" altLang="ja-JP" sz="1200" dirty="0"/>
              <a:t> oleh </a:t>
            </a:r>
            <a:r>
              <a:rPr lang="en-US" altLang="ja-JP" sz="1200" dirty="0" err="1"/>
              <a:t>pemberi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pinjaman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masin</a:t>
            </a:r>
            <a:r>
              <a:rPr lang="en-US" altLang="ja-JP" sz="1200" dirty="0"/>
              <a:t>&gt;</a:t>
            </a:r>
            <a:endParaRPr lang="ja-JP" altLang="ja-JP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Orang yang </a:t>
            </a:r>
            <a:r>
              <a:rPr lang="en-US" altLang="ja-JP" sz="1200" dirty="0" err="1"/>
              <a:t>ditentukan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dalam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Pasal</a:t>
            </a:r>
            <a:r>
              <a:rPr lang="en-US" altLang="ja-JP" sz="1200" dirty="0"/>
              <a:t> </a:t>
            </a:r>
            <a:r>
              <a:rPr lang="en-US" altLang="ja-JP" sz="1200" dirty="0" err="1"/>
              <a:t>sebelumnya</a:t>
            </a:r>
            <a:r>
              <a:rPr lang="en-US" altLang="ja-JP" sz="1200" dirty="0"/>
              <a:t> (</a:t>
            </a:r>
            <a:r>
              <a:rPr lang="en-US" altLang="ja-JP" sz="1200" dirty="0" err="1"/>
              <a:t>selanjutnya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disebut</a:t>
            </a:r>
            <a:r>
              <a:rPr lang="en-US" altLang="ja-JP" sz="1200" dirty="0"/>
              <a:t> </a:t>
            </a:r>
            <a:r>
              <a:rPr lang="en-US" altLang="ja-JP" sz="1200" dirty="0" err="1"/>
              <a:t>sebagai</a:t>
            </a:r>
            <a:r>
              <a:rPr lang="en-US" altLang="ja-JP" sz="1200" dirty="0"/>
              <a:t> "</a:t>
            </a:r>
            <a:r>
              <a:rPr lang="en-US" altLang="ja-JP" sz="1200" dirty="0" err="1"/>
              <a:t>pemberi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pinjaman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.") Harus </a:t>
            </a:r>
            <a:r>
              <a:rPr lang="en-US" altLang="ja-JP" sz="1200" dirty="0" err="1"/>
              <a:t>mengambil</a:t>
            </a:r>
            <a:r>
              <a:rPr lang="en-US" altLang="ja-JP" sz="1200" dirty="0"/>
              <a:t> </a:t>
            </a:r>
            <a:r>
              <a:rPr lang="en-US" altLang="ja-JP" sz="1200" dirty="0" err="1"/>
              <a:t>langkah-langkah</a:t>
            </a:r>
            <a:r>
              <a:rPr lang="en-US" altLang="ja-JP" sz="1200" dirty="0"/>
              <a:t> </a:t>
            </a:r>
            <a:r>
              <a:rPr lang="en-US" altLang="ja-JP" sz="1200" dirty="0" err="1"/>
              <a:t>berikut</a:t>
            </a:r>
            <a:r>
              <a:rPr lang="en-US" altLang="ja-JP" sz="1200" dirty="0"/>
              <a:t> </a:t>
            </a:r>
            <a:r>
              <a:rPr lang="en-US" altLang="ja-JP" sz="1200" dirty="0" err="1"/>
              <a:t>saat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meminjamkan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Kepada</a:t>
            </a:r>
            <a:r>
              <a:rPr lang="en-US" altLang="ja-JP" sz="1200" dirty="0"/>
              <a:t> operator </a:t>
            </a:r>
            <a:r>
              <a:rPr lang="en-US" altLang="ja-JP" sz="1200" dirty="0" err="1"/>
              <a:t>bisnis</a:t>
            </a:r>
            <a:r>
              <a:rPr lang="en-US" altLang="ja-JP" sz="1200" dirty="0"/>
              <a:t> lain.</a:t>
            </a:r>
            <a:endParaRPr lang="ja-JP" altLang="ja-JP" sz="1200" dirty="0"/>
          </a:p>
          <a:p>
            <a:pPr marL="0" lvl="0" indent="0">
              <a:spcBef>
                <a:spcPts val="0"/>
              </a:spcBef>
              <a:buNone/>
            </a:pPr>
            <a:r>
              <a:rPr lang="ja-JP" altLang="en-US" sz="1200" dirty="0"/>
              <a:t>　</a:t>
            </a:r>
            <a:r>
              <a:rPr lang="en-US" altLang="ja-JP" sz="1200" dirty="0"/>
              <a:t>1. </a:t>
            </a:r>
            <a:r>
              <a:rPr lang="en-US" altLang="ja-JP" sz="1200" dirty="0" err="1"/>
              <a:t>periksa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terlebih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dahulu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 ※</a:t>
            </a:r>
            <a:r>
              <a:rPr lang="en-US" altLang="ja-JP" sz="1200" dirty="0" smtClean="0"/>
              <a:t>1 </a:t>
            </a:r>
            <a:r>
              <a:rPr lang="en-US" altLang="ja-JP" sz="1200" dirty="0" err="1"/>
              <a:t>sebelumnya</a:t>
            </a:r>
            <a:r>
              <a:rPr lang="en-US" altLang="ja-JP" sz="1200" dirty="0"/>
              <a:t>, dan </a:t>
            </a:r>
            <a:r>
              <a:rPr lang="en-US" altLang="ja-JP" sz="1200" dirty="0" err="1"/>
              <a:t>jika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ditemukan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ketidak</a:t>
            </a:r>
            <a:r>
              <a:rPr lang="en-US" altLang="ja-JP" sz="1200" dirty="0"/>
              <a:t> </a:t>
            </a:r>
            <a:r>
              <a:rPr lang="en-US" altLang="ja-JP" sz="1200" dirty="0" err="1"/>
              <a:t>normalan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lakukan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perbaikan</a:t>
            </a:r>
            <a:r>
              <a:rPr lang="en-US" altLang="ja-JP" sz="1200" dirty="0"/>
              <a:t> dan </a:t>
            </a:r>
            <a:r>
              <a:rPr lang="ja-JP" altLang="en-US" sz="1200" dirty="0"/>
              <a:t>　　</a:t>
            </a:r>
            <a:endParaRPr lang="en-US" altLang="ja-JP" sz="1200" dirty="0"/>
          </a:p>
          <a:p>
            <a:pPr marL="0" lvl="0" indent="0">
              <a:spcBef>
                <a:spcPts val="0"/>
              </a:spcBef>
              <a:buNone/>
            </a:pPr>
            <a:r>
              <a:rPr lang="ja-JP" altLang="en-US" sz="1200" dirty="0"/>
              <a:t>　　</a:t>
            </a:r>
            <a:r>
              <a:rPr lang="en-US" altLang="ja-JP" sz="1200" dirty="0" err="1"/>
              <a:t>perawatan</a:t>
            </a:r>
            <a:r>
              <a:rPr lang="en-US" altLang="ja-JP" sz="1200" dirty="0"/>
              <a:t> lain yang </a:t>
            </a:r>
            <a:r>
              <a:rPr lang="en-US" altLang="ja-JP" sz="1200" dirty="0" err="1"/>
              <a:t>diperlukan</a:t>
            </a:r>
            <a:endParaRPr lang="ja-JP" altLang="ja-JP" sz="1200" dirty="0"/>
          </a:p>
          <a:p>
            <a:pPr marL="0" lvl="0" indent="0">
              <a:spcBef>
                <a:spcPts val="0"/>
              </a:spcBef>
              <a:buNone/>
            </a:pPr>
            <a:r>
              <a:rPr lang="ja-JP" altLang="en-US" sz="1200" dirty="0"/>
              <a:t>　</a:t>
            </a:r>
            <a:r>
              <a:rPr lang="en-US" altLang="ja-JP" sz="1200" dirty="0"/>
              <a:t>2. </a:t>
            </a:r>
            <a:r>
              <a:rPr lang="en-US" altLang="ja-JP" sz="1200" dirty="0" err="1"/>
              <a:t>Memberikan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dokumen</a:t>
            </a:r>
            <a:r>
              <a:rPr lang="en-US" altLang="ja-JP" sz="1200" dirty="0"/>
              <a:t> yang </a:t>
            </a:r>
            <a:r>
              <a:rPr lang="en-US" altLang="ja-JP" sz="1200" dirty="0" err="1"/>
              <a:t>menyatakan</a:t>
            </a:r>
            <a:r>
              <a:rPr lang="en-US" altLang="ja-JP" sz="1200" dirty="0"/>
              <a:t> item </a:t>
            </a:r>
            <a:r>
              <a:rPr lang="en-US" altLang="ja-JP" sz="1200" dirty="0" err="1"/>
              <a:t>berikut</a:t>
            </a:r>
            <a:r>
              <a:rPr lang="en-US" altLang="ja-JP" sz="1200" dirty="0"/>
              <a:t> </a:t>
            </a:r>
            <a:r>
              <a:rPr lang="en-US" altLang="ja-JP" sz="1200" dirty="0" err="1"/>
              <a:t>untuk</a:t>
            </a:r>
            <a:r>
              <a:rPr lang="en-US" altLang="ja-JP" sz="1200" dirty="0"/>
              <a:t> operator </a:t>
            </a:r>
            <a:r>
              <a:rPr lang="en-US" altLang="ja-JP" sz="1200" dirty="0" err="1"/>
              <a:t>bisnis</a:t>
            </a:r>
            <a:r>
              <a:rPr lang="en-US" altLang="ja-JP" sz="1200" dirty="0"/>
              <a:t> yang </a:t>
            </a:r>
            <a:r>
              <a:rPr lang="en-US" altLang="ja-JP" sz="1200" dirty="0" err="1"/>
              <a:t>menerima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pinjaman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dari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endParaRPr lang="ja-JP" altLang="ja-JP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 </a:t>
            </a:r>
            <a:r>
              <a:rPr lang="ja-JP" altLang="en-US" sz="1200" dirty="0"/>
              <a:t>　　</a:t>
            </a:r>
            <a:r>
              <a:rPr lang="en-US" altLang="ja-JP" sz="1200" dirty="0"/>
              <a:t>a </a:t>
            </a:r>
            <a:r>
              <a:rPr lang="en-US" altLang="ja-JP" sz="1200" dirty="0" err="1"/>
              <a:t>Kompentensi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 ※</a:t>
            </a:r>
            <a:r>
              <a:rPr lang="en-US" altLang="ja-JP" sz="1200" dirty="0" smtClean="0"/>
              <a:t>2</a:t>
            </a:r>
            <a:endParaRPr lang="ja-JP" altLang="ja-JP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  </a:t>
            </a:r>
            <a:r>
              <a:rPr lang="ja-JP" altLang="en-US" sz="1200" dirty="0"/>
              <a:t>　   </a:t>
            </a:r>
            <a:r>
              <a:rPr lang="en-US" altLang="ja-JP" sz="1200" dirty="0"/>
              <a:t>b </a:t>
            </a:r>
            <a:r>
              <a:rPr lang="en-US" altLang="ja-JP" sz="1200" dirty="0" err="1"/>
              <a:t>Karakteristik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 Dan </a:t>
            </a:r>
            <a:r>
              <a:rPr lang="en-US" altLang="ja-JP" sz="1200" dirty="0" err="1"/>
              <a:t>tindakan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pencegahan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lainnya</a:t>
            </a:r>
            <a:r>
              <a:rPr lang="en-US" altLang="ja-JP" sz="1200" dirty="0"/>
              <a:t> </a:t>
            </a:r>
            <a:r>
              <a:rPr lang="en-US" altLang="ja-JP" sz="1200" dirty="0" err="1"/>
              <a:t>untuk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penggunaannya</a:t>
            </a:r>
            <a:r>
              <a:rPr lang="en-US" altLang="ja-JP" sz="1200" dirty="0"/>
              <a:t> ※</a:t>
            </a:r>
            <a:r>
              <a:rPr lang="en-US" altLang="ja-JP" sz="1200" dirty="0" smtClean="0"/>
              <a:t>3</a:t>
            </a:r>
            <a:endParaRPr lang="ja-JP" altLang="ja-JP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2</a:t>
            </a:r>
            <a:r>
              <a:rPr lang="ja-JP" altLang="ja-JP" sz="1200" dirty="0"/>
              <a:t>　</a:t>
            </a:r>
            <a:r>
              <a:rPr lang="en-US" altLang="ja-JP" sz="1200" dirty="0"/>
              <a:t> </a:t>
            </a:r>
            <a:r>
              <a:rPr lang="en-US" altLang="ja-JP" sz="1200" dirty="0" err="1"/>
              <a:t>Ketentuan</a:t>
            </a:r>
            <a:r>
              <a:rPr lang="en-US" altLang="ja-JP" sz="1200" dirty="0"/>
              <a:t> pada </a:t>
            </a:r>
            <a:r>
              <a:rPr lang="en-US" altLang="ja-JP" sz="1200" dirty="0" err="1"/>
              <a:t>pasal</a:t>
            </a:r>
            <a:r>
              <a:rPr lang="en-US" altLang="ja-JP" sz="1200" dirty="0"/>
              <a:t> </a:t>
            </a:r>
            <a:r>
              <a:rPr lang="en-US" altLang="ja-JP" sz="1200" dirty="0" err="1"/>
              <a:t>sebelumnya</a:t>
            </a:r>
            <a:r>
              <a:rPr lang="en-US" altLang="ja-JP" sz="1200" dirty="0"/>
              <a:t> </a:t>
            </a:r>
            <a:r>
              <a:rPr lang="en-US" altLang="ja-JP" sz="1200" dirty="0" err="1"/>
              <a:t>adalah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peminjaman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 Yang </a:t>
            </a:r>
            <a:r>
              <a:rPr lang="en-US" altLang="ja-JP" sz="1200" dirty="0" err="1"/>
              <a:t>harus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dilakukan</a:t>
            </a:r>
            <a:r>
              <a:rPr lang="en-US" altLang="ja-JP" sz="1200" dirty="0"/>
              <a:t> oleh </a:t>
            </a:r>
            <a:r>
              <a:rPr lang="en-US" altLang="ja-JP" sz="1200" dirty="0" err="1"/>
              <a:t>pemilik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., </a:t>
            </a:r>
            <a:r>
              <a:rPr lang="en-US" altLang="ja-JP" sz="1200" dirty="0" err="1"/>
              <a:t>Seperti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pemilihan</a:t>
            </a:r>
            <a:r>
              <a:rPr lang="en-US" altLang="ja-JP" sz="1200" dirty="0"/>
              <a:t> model pada </a:t>
            </a:r>
            <a:r>
              <a:rPr lang="en-US" altLang="ja-JP" sz="1200" dirty="0" err="1"/>
              <a:t>saat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pembelian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mesin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tunduk</a:t>
            </a:r>
            <a:r>
              <a:rPr lang="en-US" altLang="ja-JP" sz="1200" dirty="0"/>
              <a:t> pada </a:t>
            </a:r>
            <a:r>
              <a:rPr lang="en-US" altLang="ja-JP" sz="1200" dirty="0" err="1"/>
              <a:t>aturan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peminjaman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pemeliharaan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setelah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peminjaman</a:t>
            </a:r>
            <a:r>
              <a:rPr lang="en-US" altLang="ja-JP" sz="1200" dirty="0"/>
              <a:t>, </a:t>
            </a:r>
            <a:r>
              <a:rPr lang="en-US" altLang="ja-JP" sz="1200" dirty="0" err="1"/>
              <a:t>dll</a:t>
            </a:r>
            <a:r>
              <a:rPr lang="en-US" altLang="ja-JP" sz="1200" dirty="0"/>
              <a:t>. (</a:t>
            </a:r>
            <a:r>
              <a:rPr lang="en-US" altLang="ja-JP" sz="1200" dirty="0" err="1"/>
              <a:t>Termasuk</a:t>
            </a:r>
            <a:r>
              <a:rPr lang="en-US" altLang="ja-JP" sz="1200" dirty="0"/>
              <a:t> </a:t>
            </a:r>
            <a:r>
              <a:rPr lang="en-US" altLang="ja-JP" sz="1200" dirty="0" err="1"/>
              <a:t>bisnis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peminjaman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peralatan</a:t>
            </a:r>
            <a:r>
              <a:rPr lang="en-US" altLang="ja-JP" sz="1200" dirty="0"/>
              <a:t> yang </a:t>
            </a:r>
            <a:r>
              <a:rPr lang="en-US" altLang="ja-JP" sz="1200" dirty="0" err="1"/>
              <a:t>dilakukan</a:t>
            </a:r>
            <a:r>
              <a:rPr lang="en-US" altLang="ja-JP" sz="1200" dirty="0"/>
              <a:t> oleh </a:t>
            </a:r>
            <a:r>
              <a:rPr lang="en-US" altLang="ja-JP" sz="1200" dirty="0" err="1"/>
              <a:t>lembaga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peminjaman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peralatan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dari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pemerintah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propinsi</a:t>
            </a:r>
            <a:r>
              <a:rPr lang="en-US" altLang="ja-JP" sz="1200" dirty="0"/>
              <a:t> yang </a:t>
            </a:r>
            <a:r>
              <a:rPr lang="en-US" altLang="ja-JP" sz="1200" dirty="0" err="1"/>
              <a:t>diatur</a:t>
            </a:r>
            <a:r>
              <a:rPr lang="en-US" altLang="ja-JP" sz="1200" dirty="0"/>
              <a:t> </a:t>
            </a:r>
            <a:r>
              <a:rPr lang="en-US" altLang="ja-JP" sz="1200" dirty="0" err="1"/>
              <a:t>dalam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Pasal</a:t>
            </a:r>
            <a:r>
              <a:rPr lang="en-US" altLang="ja-JP" sz="1200" dirty="0"/>
              <a:t> 2, </a:t>
            </a:r>
            <a:r>
              <a:rPr lang="en-US" altLang="ja-JP" sz="1200" dirty="0" err="1"/>
              <a:t>Tidak</a:t>
            </a:r>
            <a:r>
              <a:rPr lang="en-US" altLang="ja-JP" sz="1200" dirty="0"/>
              <a:t> </a:t>
            </a:r>
            <a:r>
              <a:rPr lang="en-US" altLang="ja-JP" sz="1200" dirty="0" err="1"/>
              <a:t>berlaku</a:t>
            </a:r>
            <a:r>
              <a:rPr lang="en-US" altLang="ja-JP" sz="1200" dirty="0"/>
              <a:t> </a:t>
            </a:r>
            <a:r>
              <a:rPr lang="en-US" altLang="ja-JP" sz="1200" dirty="0" err="1"/>
              <a:t>untuk</a:t>
            </a:r>
            <a:r>
              <a:rPr lang="en-US" altLang="ja-JP" sz="1200" dirty="0"/>
              <a:t> ※</a:t>
            </a:r>
            <a:r>
              <a:rPr lang="en-US" altLang="ja-JP" sz="1200" dirty="0" smtClean="0"/>
              <a:t>4</a:t>
            </a:r>
            <a:r>
              <a:rPr lang="en-US" altLang="ja-JP" sz="1200" dirty="0"/>
              <a:t>. Ayat 6 </a:t>
            </a:r>
            <a:r>
              <a:rPr lang="en-US" altLang="ja-JP" sz="1200" dirty="0" err="1"/>
              <a:t>Undang-Undang</a:t>
            </a:r>
            <a:r>
              <a:rPr lang="en-US" altLang="ja-JP" sz="1200" dirty="0"/>
              <a:t> </a:t>
            </a:r>
            <a:r>
              <a:rPr lang="en-US" altLang="ja-JP" sz="1200" dirty="0" err="1"/>
              <a:t>Subsidi</a:t>
            </a:r>
            <a:r>
              <a:rPr lang="en-US" altLang="ja-JP" sz="1200" dirty="0"/>
              <a:t> Dana </a:t>
            </a:r>
            <a:r>
              <a:rPr lang="en-US" altLang="ja-JP" sz="1200" dirty="0" err="1"/>
              <a:t>Pengenalan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Peralatan</a:t>
            </a:r>
            <a:r>
              <a:rPr lang="en-US" altLang="ja-JP" sz="1200" dirty="0"/>
              <a:t> </a:t>
            </a:r>
            <a:r>
              <a:rPr lang="en-US" altLang="ja-JP" sz="1200" dirty="0" err="1"/>
              <a:t>untuk</a:t>
            </a:r>
            <a:r>
              <a:rPr lang="en-US" altLang="ja-JP" sz="1200" dirty="0"/>
              <a:t> Usaha Kecil (UU No. 115 </a:t>
            </a:r>
            <a:r>
              <a:rPr lang="en-US" altLang="ja-JP" sz="1200" dirty="0" err="1"/>
              <a:t>tahun</a:t>
            </a:r>
            <a:r>
              <a:rPr lang="en-US" altLang="ja-JP" sz="1200" dirty="0"/>
              <a:t> 1958) </a:t>
            </a:r>
            <a:endParaRPr lang="ja-JP" altLang="ja-JP" sz="1200" dirty="0"/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</a:t>
            </a:r>
            <a:r>
              <a:rPr lang="en-US" altLang="ja-JP" sz="1200" dirty="0" err="1">
                <a:solidFill>
                  <a:schemeClr val="accent1"/>
                </a:solidFill>
              </a:rPr>
              <a:t>Catatan</a:t>
            </a:r>
            <a:r>
              <a:rPr lang="en-US" altLang="ja-JP" sz="1200" dirty="0">
                <a:solidFill>
                  <a:schemeClr val="accent1"/>
                </a:solidFill>
              </a:rPr>
              <a:t> 1)  “</a:t>
            </a:r>
            <a:r>
              <a:rPr lang="en-US" altLang="ja-JP" sz="1200" dirty="0" err="1">
                <a:solidFill>
                  <a:schemeClr val="accent1"/>
                </a:solidFill>
              </a:rPr>
              <a:t>terlebih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dahulu</a:t>
            </a:r>
            <a:r>
              <a:rPr lang="en-US" altLang="ja-JP" sz="1200" dirty="0">
                <a:solidFill>
                  <a:schemeClr val="accent1"/>
                </a:solidFill>
              </a:rPr>
              <a:t>” </a:t>
            </a:r>
            <a:r>
              <a:rPr lang="en-US" altLang="ja-JP" sz="1200" dirty="0" err="1">
                <a:solidFill>
                  <a:schemeClr val="accent1"/>
                </a:solidFill>
              </a:rPr>
              <a:t>tidak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selalu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berarti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memeriksa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seluruh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pinjaman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setiap</a:t>
            </a:r>
            <a:r>
              <a:rPr lang="en-US" altLang="ja-JP" sz="1200" dirty="0">
                <a:solidFill>
                  <a:schemeClr val="accent1"/>
                </a:solidFill>
              </a:rPr>
              <a:t> kali, </a:t>
            </a:r>
            <a:r>
              <a:rPr lang="en-US" altLang="ja-JP" sz="1200" dirty="0" err="1">
                <a:solidFill>
                  <a:schemeClr val="accent1"/>
                </a:solidFill>
              </a:rPr>
              <a:t>tetapi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mungkin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terbatas</a:t>
            </a:r>
            <a:r>
              <a:rPr lang="en-US" altLang="ja-JP" sz="1200" dirty="0">
                <a:solidFill>
                  <a:schemeClr val="accent1"/>
                </a:solidFill>
              </a:rPr>
              <a:t> pada </a:t>
            </a:r>
            <a:r>
              <a:rPr lang="ja-JP" altLang="en-US" sz="1200" dirty="0">
                <a:solidFill>
                  <a:schemeClr val="accent1"/>
                </a:solidFill>
              </a:rPr>
              <a:t>　</a:t>
            </a:r>
            <a:endParaRPr lang="en-US" altLang="ja-JP" sz="12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　</a:t>
            </a:r>
            <a:r>
              <a:rPr lang="en-US" altLang="ja-JP" sz="1200" dirty="0" err="1">
                <a:solidFill>
                  <a:schemeClr val="accent1"/>
                </a:solidFill>
              </a:rPr>
              <a:t>bagian-bagian</a:t>
            </a:r>
            <a:r>
              <a:rPr lang="en-US" altLang="ja-JP" sz="1200" dirty="0">
                <a:solidFill>
                  <a:schemeClr val="accent1"/>
                </a:solidFill>
              </a:rPr>
              <a:t> yang </a:t>
            </a:r>
            <a:r>
              <a:rPr lang="en-US" altLang="ja-JP" sz="1200" dirty="0" err="1">
                <a:solidFill>
                  <a:schemeClr val="accent1"/>
                </a:solidFill>
              </a:rPr>
              <a:t>diperlukan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tergantung</a:t>
            </a:r>
            <a:r>
              <a:rPr lang="en-US" altLang="ja-JP" sz="1200" dirty="0">
                <a:solidFill>
                  <a:schemeClr val="accent1"/>
                </a:solidFill>
              </a:rPr>
              <a:t> pada </a:t>
            </a:r>
            <a:r>
              <a:rPr lang="en-US" altLang="ja-JP" sz="1200" dirty="0" err="1">
                <a:solidFill>
                  <a:schemeClr val="accent1"/>
                </a:solidFill>
              </a:rPr>
              <a:t>situasi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penggunaan</a:t>
            </a:r>
            <a:r>
              <a:rPr lang="en-US" altLang="ja-JP" sz="1200" dirty="0">
                <a:solidFill>
                  <a:schemeClr val="accent1"/>
                </a:solidFill>
              </a:rPr>
              <a:t>.</a:t>
            </a:r>
            <a:endParaRPr lang="ja-JP" altLang="ja-JP" sz="12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</a:t>
            </a:r>
            <a:r>
              <a:rPr lang="en-US" altLang="ja-JP" sz="1200" dirty="0" err="1">
                <a:solidFill>
                  <a:schemeClr val="accent1"/>
                </a:solidFill>
              </a:rPr>
              <a:t>Catatan</a:t>
            </a:r>
            <a:r>
              <a:rPr lang="en-US" altLang="ja-JP" sz="1200" dirty="0">
                <a:solidFill>
                  <a:schemeClr val="accent1"/>
                </a:solidFill>
              </a:rPr>
              <a:t> 2)   “</a:t>
            </a:r>
            <a:r>
              <a:rPr lang="en-US" altLang="ja-JP" sz="1200" dirty="0" err="1">
                <a:solidFill>
                  <a:schemeClr val="accent1"/>
                </a:solidFill>
              </a:rPr>
              <a:t>kompentensi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mesin</a:t>
            </a:r>
            <a:r>
              <a:rPr lang="en-US" altLang="ja-JP" sz="1200" dirty="0">
                <a:solidFill>
                  <a:schemeClr val="accent1"/>
                </a:solidFill>
              </a:rPr>
              <a:t>” </a:t>
            </a:r>
            <a:r>
              <a:rPr lang="en-US" altLang="ja-JP" sz="1200" dirty="0" err="1">
                <a:solidFill>
                  <a:schemeClr val="accent1"/>
                </a:solidFill>
              </a:rPr>
              <a:t>mengacu</a:t>
            </a:r>
            <a:r>
              <a:rPr lang="en-US" altLang="ja-JP" sz="1200" dirty="0">
                <a:solidFill>
                  <a:schemeClr val="accent1"/>
                </a:solidFill>
              </a:rPr>
              <a:t> pada </a:t>
            </a:r>
            <a:r>
              <a:rPr lang="en-US" altLang="ja-JP" sz="1200" dirty="0" err="1">
                <a:solidFill>
                  <a:schemeClr val="accent1"/>
                </a:solidFill>
              </a:rPr>
              <a:t>kompentensi</a:t>
            </a:r>
            <a:r>
              <a:rPr lang="en-US" altLang="ja-JP" sz="1200" dirty="0">
                <a:solidFill>
                  <a:schemeClr val="accent1"/>
                </a:solidFill>
              </a:rPr>
              <a:t> yang </a:t>
            </a:r>
            <a:r>
              <a:rPr lang="en-US" altLang="ja-JP" sz="1200" dirty="0" err="1">
                <a:solidFill>
                  <a:schemeClr val="accent1"/>
                </a:solidFill>
              </a:rPr>
              <a:t>sangat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diperlukan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untuk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penggunaan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mesin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konstruksi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　</a:t>
            </a:r>
            <a:r>
              <a:rPr lang="en-US" altLang="ja-JP" sz="1200" dirty="0" err="1">
                <a:solidFill>
                  <a:schemeClr val="accent1"/>
                </a:solidFill>
              </a:rPr>
              <a:t>alat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berat</a:t>
            </a:r>
            <a:r>
              <a:rPr lang="en-US" altLang="ja-JP" sz="1200" dirty="0">
                <a:solidFill>
                  <a:schemeClr val="accent1"/>
                </a:solidFill>
              </a:rPr>
              <a:t>, </a:t>
            </a:r>
            <a:r>
              <a:rPr lang="en-US" altLang="ja-JP" sz="1200" dirty="0" err="1">
                <a:solidFill>
                  <a:schemeClr val="accent1"/>
                </a:solidFill>
              </a:rPr>
              <a:t>seperti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stabilitas</a:t>
            </a:r>
            <a:r>
              <a:rPr lang="en-US" altLang="ja-JP" sz="1200" dirty="0">
                <a:solidFill>
                  <a:schemeClr val="accent1"/>
                </a:solidFill>
              </a:rPr>
              <a:t> dan </a:t>
            </a:r>
            <a:r>
              <a:rPr lang="en-US" altLang="ja-JP" sz="1200" dirty="0" err="1">
                <a:solidFill>
                  <a:schemeClr val="accent1"/>
                </a:solidFill>
              </a:rPr>
              <a:t>kapasitas</a:t>
            </a:r>
            <a:r>
              <a:rPr lang="en-US" altLang="ja-JP" sz="1200" dirty="0">
                <a:solidFill>
                  <a:schemeClr val="accent1"/>
                </a:solidFill>
              </a:rPr>
              <a:t> bucket.</a:t>
            </a:r>
            <a:endParaRPr lang="ja-JP" altLang="ja-JP" sz="12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</a:t>
            </a:r>
            <a:r>
              <a:rPr lang="en-US" altLang="ja-JP" sz="1200" dirty="0" err="1">
                <a:solidFill>
                  <a:schemeClr val="accent1"/>
                </a:solidFill>
              </a:rPr>
              <a:t>Catatan</a:t>
            </a:r>
            <a:r>
              <a:rPr lang="en-US" altLang="ja-JP" sz="1200" dirty="0">
                <a:solidFill>
                  <a:schemeClr val="accent1"/>
                </a:solidFill>
              </a:rPr>
              <a:t> 3)   “</a:t>
            </a:r>
            <a:r>
              <a:rPr lang="en-US" altLang="ja-JP" sz="1200" dirty="0" err="1">
                <a:solidFill>
                  <a:schemeClr val="accent1"/>
                </a:solidFill>
              </a:rPr>
              <a:t>Pencegahan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lainnya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untuk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menggunaannya</a:t>
            </a:r>
            <a:r>
              <a:rPr lang="en-US" altLang="ja-JP" sz="1200" dirty="0">
                <a:solidFill>
                  <a:schemeClr val="accent1"/>
                </a:solidFill>
              </a:rPr>
              <a:t>” </a:t>
            </a:r>
            <a:r>
              <a:rPr lang="en-US" altLang="ja-JP" sz="1200" dirty="0" err="1">
                <a:solidFill>
                  <a:schemeClr val="accent1"/>
                </a:solidFill>
              </a:rPr>
              <a:t>mengacu</a:t>
            </a:r>
            <a:r>
              <a:rPr lang="en-US" altLang="ja-JP" sz="1200" dirty="0">
                <a:solidFill>
                  <a:schemeClr val="accent1"/>
                </a:solidFill>
              </a:rPr>
              <a:t> pada </a:t>
            </a:r>
            <a:r>
              <a:rPr lang="en-US" altLang="ja-JP" sz="1200" dirty="0" err="1">
                <a:solidFill>
                  <a:schemeClr val="accent1"/>
                </a:solidFill>
              </a:rPr>
              <a:t>hal-hal</a:t>
            </a:r>
            <a:r>
              <a:rPr lang="en-US" altLang="ja-JP" sz="1200" dirty="0">
                <a:solidFill>
                  <a:schemeClr val="accent1"/>
                </a:solidFill>
              </a:rPr>
              <a:t> yang </a:t>
            </a:r>
            <a:r>
              <a:rPr lang="en-US" altLang="ja-JP" sz="1200" dirty="0" err="1">
                <a:solidFill>
                  <a:schemeClr val="accent1"/>
                </a:solidFill>
              </a:rPr>
              <a:t>harus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diperhatikan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saat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menggunakan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　</a:t>
            </a:r>
            <a:r>
              <a:rPr lang="en-US" altLang="ja-JP" sz="1200" dirty="0" err="1">
                <a:solidFill>
                  <a:schemeClr val="accent1"/>
                </a:solidFill>
              </a:rPr>
              <a:t>mesin</a:t>
            </a:r>
            <a:r>
              <a:rPr lang="en-US" altLang="ja-JP" sz="1200" dirty="0">
                <a:solidFill>
                  <a:schemeClr val="accent1"/>
                </a:solidFill>
              </a:rPr>
              <a:t>, </a:t>
            </a:r>
            <a:r>
              <a:rPr lang="en-US" altLang="ja-JP" sz="1200" dirty="0" err="1">
                <a:solidFill>
                  <a:schemeClr val="accent1"/>
                </a:solidFill>
              </a:rPr>
              <a:t>seperti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bahan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bakar</a:t>
            </a:r>
            <a:r>
              <a:rPr lang="en-US" altLang="ja-JP" sz="1200" dirty="0">
                <a:solidFill>
                  <a:schemeClr val="accent1"/>
                </a:solidFill>
              </a:rPr>
              <a:t> yang </a:t>
            </a:r>
            <a:r>
              <a:rPr lang="en-US" altLang="ja-JP" sz="1200" dirty="0" err="1">
                <a:solidFill>
                  <a:schemeClr val="accent1"/>
                </a:solidFill>
              </a:rPr>
              <a:t>digunakan</a:t>
            </a:r>
            <a:r>
              <a:rPr lang="en-US" altLang="ja-JP" sz="1200" dirty="0">
                <a:solidFill>
                  <a:schemeClr val="accent1"/>
                </a:solidFill>
              </a:rPr>
              <a:t> dan </a:t>
            </a:r>
            <a:r>
              <a:rPr lang="en-US" altLang="ja-JP" sz="1200" dirty="0" err="1">
                <a:solidFill>
                  <a:schemeClr val="accent1"/>
                </a:solidFill>
              </a:rPr>
              <a:t>metode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penyetelan</a:t>
            </a:r>
            <a:r>
              <a:rPr lang="en-US" altLang="ja-JP" sz="1200" dirty="0">
                <a:solidFill>
                  <a:schemeClr val="accent1"/>
                </a:solidFill>
              </a:rPr>
              <a:t>.</a:t>
            </a:r>
            <a:endParaRPr lang="ja-JP" altLang="ja-JP" sz="12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</a:t>
            </a:r>
            <a:r>
              <a:rPr lang="en-US" altLang="ja-JP" sz="1200" dirty="0" err="1">
                <a:solidFill>
                  <a:schemeClr val="accent1"/>
                </a:solidFill>
              </a:rPr>
              <a:t>Catatan</a:t>
            </a:r>
            <a:r>
              <a:rPr lang="en-US" altLang="ja-JP" sz="1200" dirty="0">
                <a:solidFill>
                  <a:schemeClr val="accent1"/>
                </a:solidFill>
              </a:rPr>
              <a:t> 4)   </a:t>
            </a:r>
            <a:r>
              <a:rPr lang="en-US" altLang="ja-JP" sz="1200" dirty="0" err="1">
                <a:solidFill>
                  <a:schemeClr val="accent1"/>
                </a:solidFill>
              </a:rPr>
              <a:t>Maksud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ayat</a:t>
            </a:r>
            <a:r>
              <a:rPr lang="en-US" altLang="ja-JP" sz="1200" dirty="0">
                <a:solidFill>
                  <a:schemeClr val="accent1"/>
                </a:solidFill>
              </a:rPr>
              <a:t> 2 </a:t>
            </a:r>
            <a:r>
              <a:rPr lang="en-US" altLang="ja-JP" sz="1200" dirty="0" err="1">
                <a:solidFill>
                  <a:schemeClr val="accent1"/>
                </a:solidFill>
              </a:rPr>
              <a:t>adalah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tidak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berlaku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bagi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mereka</a:t>
            </a:r>
            <a:r>
              <a:rPr lang="en-US" altLang="ja-JP" sz="1200" dirty="0">
                <a:solidFill>
                  <a:schemeClr val="accent1"/>
                </a:solidFill>
              </a:rPr>
              <a:t> yang </a:t>
            </a:r>
            <a:r>
              <a:rPr lang="en-US" altLang="ja-JP" sz="1200" dirty="0" err="1">
                <a:solidFill>
                  <a:schemeClr val="accent1"/>
                </a:solidFill>
              </a:rPr>
              <a:t>melakukan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sewa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guna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usaha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sebagai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sarana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keuangan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ja-JP" altLang="en-US" sz="1200" dirty="0">
                <a:solidFill>
                  <a:schemeClr val="accent1"/>
                </a:solidFill>
              </a:rPr>
              <a:t>　</a:t>
            </a:r>
            <a:endParaRPr lang="en-US" altLang="ja-JP" sz="12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1200" dirty="0">
                <a:solidFill>
                  <a:schemeClr val="accent1"/>
                </a:solidFill>
              </a:rPr>
              <a:t>　　</a:t>
            </a:r>
            <a:r>
              <a:rPr lang="en-US" altLang="ja-JP" sz="1200" dirty="0" err="1">
                <a:solidFill>
                  <a:schemeClr val="accent1"/>
                </a:solidFill>
              </a:rPr>
              <a:t>dari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maksud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Pasal</a:t>
            </a:r>
            <a:r>
              <a:rPr lang="en-US" altLang="ja-JP" sz="1200" dirty="0">
                <a:solidFill>
                  <a:schemeClr val="accent1"/>
                </a:solidFill>
              </a:rPr>
              <a:t> </a:t>
            </a:r>
            <a:r>
              <a:rPr lang="en-US" altLang="ja-JP" sz="1200" dirty="0" err="1">
                <a:solidFill>
                  <a:schemeClr val="accent1"/>
                </a:solidFill>
              </a:rPr>
              <a:t>ini</a:t>
            </a:r>
            <a:r>
              <a:rPr lang="en-US" altLang="ja-JP" sz="1200" dirty="0">
                <a:solidFill>
                  <a:schemeClr val="accent1"/>
                </a:solidFill>
              </a:rPr>
              <a:t>.</a:t>
            </a:r>
            <a:endParaRPr lang="ja-JP" altLang="ja-JP" sz="12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ja-JP" altLang="en-US" sz="1200" dirty="0">
              <a:solidFill>
                <a:srgbClr val="0070C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Standar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Struktur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Alat 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Berat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en-US" altLang="zh-TW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Kutipan</a:t>
            </a:r>
            <a:r>
              <a:rPr lang="en-US" altLang="zh-TW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h.177/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 	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Kekuatan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2 	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Stabilitas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3	  (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Stabilitas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tiang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pancang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penumbuk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(hammer) dan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tiang</a:t>
            </a:r>
            <a:endParaRPr lang="en-US" altLang="ja-JP" sz="15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    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pancang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penarik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(pile)</a:t>
            </a:r>
            <a:r>
              <a:rPr lang="ja-JP" altLang="en-US" sz="1500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lang="en-US" altLang="ja-JP" sz="1500" dirty="0">
              <a:solidFill>
                <a:prstClr val="black"/>
              </a:solidFill>
              <a:highlight>
                <a:srgbClr val="FFFF00"/>
              </a:highlight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4	  (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Stabilitas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belakang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penggalian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tidak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termasuk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crawler) dan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    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tidak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termasuk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crawler))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 5 	 &lt;Rem untuk mengemudi, dll.&gt;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 6 	 &lt;Rem untuk peralatan kerja&gt;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7	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Mengoperasikan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dari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driving device,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8 	   (Hal-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diperlukan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seperti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endParaRPr lang="en-US" altLang="ja-JP" sz="15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     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operasi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9 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Visibilitas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diperlukan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mengemudi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10 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pengangkat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11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Peralatan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pencegahan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bahaya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mengangkat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menurunkan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arm,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     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12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Indikator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arah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13 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Alarm&gt;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 13-2 &lt;Perangkat untuk berhenti otomatis ketika jangkauan kerja terlampaui&gt;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14  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Katup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pengaman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15 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tampilan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16 	  &lt;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khusus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5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altLang="ja-JP" sz="15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Pasal 17 	  &lt;Pengecualian dari aplikasi&gt;</a:t>
            </a:r>
            <a:endParaRPr lang="ja-JP" altLang="en-US" sz="15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marL="3409950" indent="-3409950"/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dari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body</a:t>
            </a:r>
            <a:b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3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kendaraan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4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total 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kendaraan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904104"/>
            <a:ext cx="7886700" cy="442380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64" y="1933762"/>
            <a:ext cx="4115471" cy="19458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81" y="4105669"/>
            <a:ext cx="3709240" cy="19396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80" y="4061837"/>
            <a:ext cx="3766958" cy="1983526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8B87EF7E-9C1F-444A-9BB7-E30130F3F25B}"/>
              </a:ext>
            </a:extLst>
          </p:cNvPr>
          <p:cNvGrpSpPr/>
          <p:nvPr/>
        </p:nvGrpSpPr>
        <p:grpSpPr>
          <a:xfrm>
            <a:off x="1369322" y="1923004"/>
            <a:ext cx="6888965" cy="4428396"/>
            <a:chOff x="1316110" y="1923004"/>
            <a:chExt cx="6888965" cy="4428396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3326511" y="3798645"/>
              <a:ext cx="26740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Berat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 body</a:t>
              </a:r>
              <a:endParaRPr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316110" y="6016875"/>
              <a:ext cx="26740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Berat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kendaraan</a:t>
              </a:r>
              <a:endPara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316232" y="6074401"/>
              <a:ext cx="26740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Berat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kendaraan</a:t>
              </a:r>
              <a:endPara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xmlns="" id="{E6472D57-A203-4EE1-ADAC-8111189B2E83}"/>
                </a:ext>
              </a:extLst>
            </p:cNvPr>
            <p:cNvSpPr txBox="1"/>
            <p:nvPr/>
          </p:nvSpPr>
          <p:spPr>
            <a:xfrm>
              <a:off x="4826266" y="1923004"/>
              <a:ext cx="17145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>
                  <a:latin typeface="Arial" panose="020B0604020202020204" pitchFamily="34" charset="0"/>
                  <a:cs typeface="Arial" panose="020B0604020202020204" pitchFamily="34" charset="0"/>
                </a:rPr>
                <a:t>Berat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body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xmlns="" id="{546BFB3C-51D7-457E-BD49-537EFFA216BE}"/>
                </a:ext>
              </a:extLst>
            </p:cNvPr>
            <p:cNvSpPr txBox="1"/>
            <p:nvPr/>
          </p:nvSpPr>
          <p:spPr>
            <a:xfrm>
              <a:off x="2618573" y="4367476"/>
              <a:ext cx="17836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Berat</a:t>
              </a:r>
              <a:r>
                <a:rPr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kendaraan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xmlns="" id="{A93232F5-7A23-42DA-8356-4025D017DAAE}"/>
                </a:ext>
              </a:extLst>
            </p:cNvPr>
            <p:cNvSpPr txBox="1"/>
            <p:nvPr/>
          </p:nvSpPr>
          <p:spPr>
            <a:xfrm>
              <a:off x="6490575" y="4367476"/>
              <a:ext cx="17145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Berat</a:t>
              </a:r>
              <a:r>
                <a:rPr lang="en-US" altLang="ja-JP" sz="1200" dirty="0">
                  <a:latin typeface="Arial" panose="020B0604020202020204" pitchFamily="34" charset="0"/>
                  <a:cs typeface="Arial" panose="020B0604020202020204" pitchFamily="34" charset="0"/>
                </a:rPr>
                <a:t> total </a:t>
              </a:r>
              <a:r>
                <a:rPr lang="en-US" altLang="ja-JP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kendaraan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7F163841-2B0C-4D83-9375-3134E2DB3970}"/>
              </a:ext>
            </a:extLst>
          </p:cNvPr>
          <p:cNvSpPr txBox="1"/>
          <p:nvPr/>
        </p:nvSpPr>
        <p:spPr>
          <a:xfrm>
            <a:off x="1544479" y="5257033"/>
            <a:ext cx="346249" cy="27699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>
            <a:spAutoFit/>
          </a:bodyPr>
          <a:lstStyle/>
          <a:p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ED94F60F-1B52-45DE-8CDE-D283B7AB45C6}"/>
              </a:ext>
            </a:extLst>
          </p:cNvPr>
          <p:cNvSpPr txBox="1"/>
          <p:nvPr/>
        </p:nvSpPr>
        <p:spPr>
          <a:xfrm>
            <a:off x="1808637" y="5283133"/>
            <a:ext cx="307777" cy="337476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BBM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4D0D391F-5D35-4660-B17B-304D1D8E9DBB}"/>
              </a:ext>
            </a:extLst>
          </p:cNvPr>
          <p:cNvSpPr txBox="1"/>
          <p:nvPr/>
        </p:nvSpPr>
        <p:spPr>
          <a:xfrm>
            <a:off x="1310171" y="5317473"/>
            <a:ext cx="236493" cy="276999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2CC7FBF0-9661-4C12-850F-E42E6ADBB296}"/>
              </a:ext>
            </a:extLst>
          </p:cNvPr>
          <p:cNvSpPr txBox="1"/>
          <p:nvPr/>
        </p:nvSpPr>
        <p:spPr>
          <a:xfrm>
            <a:off x="5157046" y="5276056"/>
            <a:ext cx="346249" cy="359835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9F2D4F64-E47D-492C-9B6C-E9B960A802B5}"/>
              </a:ext>
            </a:extLst>
          </p:cNvPr>
          <p:cNvSpPr txBox="1"/>
          <p:nvPr/>
        </p:nvSpPr>
        <p:spPr>
          <a:xfrm>
            <a:off x="5701912" y="5280519"/>
            <a:ext cx="307777" cy="337476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BBM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242C8C42-56DE-4173-AB7B-92AC232106A2}"/>
              </a:ext>
            </a:extLst>
          </p:cNvPr>
          <p:cNvSpPr txBox="1"/>
          <p:nvPr/>
        </p:nvSpPr>
        <p:spPr>
          <a:xfrm>
            <a:off x="5434949" y="5257033"/>
            <a:ext cx="353943" cy="273066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>
            <a:spAutoFit/>
          </a:bodyPr>
          <a:lstStyle/>
          <a:p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0A10D4F1-8235-43AD-980C-65B3BAD558A8}"/>
              </a:ext>
            </a:extLst>
          </p:cNvPr>
          <p:cNvSpPr txBox="1"/>
          <p:nvPr/>
        </p:nvSpPr>
        <p:spPr>
          <a:xfrm>
            <a:off x="4850117" y="5248863"/>
            <a:ext cx="369332" cy="858846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 anchor="ctr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10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Kasus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Kecelakaan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 Fatal (Meninggal) dan Cedera di Industri Konstruksi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h.120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Gambar 10-1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menunjukkan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transisi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fatal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empat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hari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libur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atau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lebih</a:t>
            </a:r>
            <a:r>
              <a:rPr lang="en-US" altLang="ja-JP" sz="14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Selain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itu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fatal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disebabkan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oleh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ataupun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lainnya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terjadi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tahun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2017 (Heisei 29),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sekitar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56%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terjadi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penyiapan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lahan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pengangkutan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pemuatan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penggalian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sekitar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15%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terjadi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Referensi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Status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Kejadian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Kementerian Kesehatan,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Perburuhan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Kesejahteraan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Tempat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: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Analisis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Faktor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Penyebab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Kecelakaan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2009)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60" y="1504507"/>
            <a:ext cx="4581525" cy="27432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50E2738D-876D-4FF9-A559-E3BD445F7279}"/>
              </a:ext>
            </a:extLst>
          </p:cNvPr>
          <p:cNvSpPr/>
          <p:nvPr/>
        </p:nvSpPr>
        <p:spPr>
          <a:xfrm>
            <a:off x="2604139" y="2408274"/>
            <a:ext cx="350875" cy="1281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kecelakaan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(orang)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0766FC17-2BE3-4E60-8E4A-AE170E448D07}"/>
              </a:ext>
            </a:extLst>
          </p:cNvPr>
          <p:cNvSpPr/>
          <p:nvPr/>
        </p:nvSpPr>
        <p:spPr>
          <a:xfrm>
            <a:off x="2434856" y="4247707"/>
            <a:ext cx="5029200" cy="48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Gambar 10-1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Peralihan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korban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industri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selama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4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hari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atau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lebih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Tidak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termasuk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secara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langsung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disebabkan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oleh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Gempa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Bumi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Besar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Jepang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Timur)</a:t>
            </a:r>
          </a:p>
        </p:txBody>
      </p:sp>
    </p:spTree>
    <p:extLst>
      <p:ext uri="{BB962C8B-B14F-4D97-AF65-F5344CB8AC3E}">
        <p14:creationId xmlns:p14="http://schemas.microsoft.com/office/powerpoint/2010/main" val="35254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365126"/>
            <a:ext cx="4431723" cy="48213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Kasus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1: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Jatuhan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batu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proses</a:t>
            </a:r>
            <a:b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penghancuran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kumimoji="1"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h.192/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h.121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Kasus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3: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Terhantam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bola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karena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berada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radius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lingkungan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).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365126"/>
            <a:ext cx="4431723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Kasus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2: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Menabrak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benda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jatuh</a:t>
            </a:r>
            <a:endParaRPr lang="en-US" altLang="ja-JP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proses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penghancuran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0" y="1043649"/>
            <a:ext cx="2759613" cy="212557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85" y="1043650"/>
            <a:ext cx="2985372" cy="208711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51" y="4091807"/>
            <a:ext cx="2602057" cy="21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h.195/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h.124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Kasus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6: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Jatuh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karena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kehilangan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keseimbangan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berbelok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152206"/>
            <a:ext cx="4431723" cy="695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7425" indent="-987425"/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Kasus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5: Kaki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terjepit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ketikan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proses</a:t>
            </a:r>
          </a:p>
          <a:p>
            <a:pPr marL="987425" indent="-987425"/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penggantian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attachment.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20" y="999691"/>
            <a:ext cx="1805196" cy="21935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39" y="999691"/>
            <a:ext cx="2604181" cy="21935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558" y="4095625"/>
            <a:ext cx="3114243" cy="2263417"/>
          </a:xfrm>
          <a:prstGeom prst="rect">
            <a:avLst/>
          </a:prstGeom>
        </p:spPr>
      </p:pic>
      <p:sp>
        <p:nvSpPr>
          <p:cNvPr id="13" name="タイトル 3">
            <a:extLst>
              <a:ext uri="{FF2B5EF4-FFF2-40B4-BE49-F238E27FC236}">
                <a16:creationId xmlns:a16="http://schemas.microsoft.com/office/drawing/2014/main" xmlns="" id="{D3455E3F-FD30-4890-B2FE-A4F63EB2D81B}"/>
              </a:ext>
            </a:extLst>
          </p:cNvPr>
          <p:cNvSpPr txBox="1">
            <a:spLocks/>
          </p:cNvSpPr>
          <p:nvPr/>
        </p:nvSpPr>
        <p:spPr>
          <a:xfrm>
            <a:off x="61633" y="140259"/>
            <a:ext cx="4431723" cy="695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7425" indent="-987425"/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Kasus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4: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Patah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tulang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lengan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karena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terjepit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obi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sabuk</a:t>
            </a:r>
            <a:r>
              <a:rPr lang="en-US" altLang="ja-JP" sz="240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dan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attachment. 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5</a:t>
            </a:r>
            <a:r>
              <a:rPr lang="zh-TW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zh-TW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Stabilitas</a:t>
            </a:r>
            <a:r>
              <a:rPr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　 </a:t>
            </a:r>
            <a:r>
              <a:rPr lang="zh-CN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6</a:t>
            </a:r>
            <a:r>
              <a:rPr lang="zh-CN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zh-CN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Kemampuan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daya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menanjak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79" y="2279767"/>
            <a:ext cx="4300373" cy="27595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22" y="2309289"/>
            <a:ext cx="3482596" cy="271627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80819" y="506884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Stabilitas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1702" y="506884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memanjat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2B54001E-4AC9-4D44-903B-AC4E41FCFE02}"/>
              </a:ext>
            </a:extLst>
          </p:cNvPr>
          <p:cNvSpPr txBox="1"/>
          <p:nvPr/>
        </p:nvSpPr>
        <p:spPr>
          <a:xfrm>
            <a:off x="1689100" y="4605654"/>
            <a:ext cx="120469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Stabilitas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3C24441-EEA3-44CE-964A-C1126FA94B84}"/>
              </a:ext>
            </a:extLst>
          </p:cNvPr>
          <p:cNvSpPr txBox="1"/>
          <p:nvPr/>
        </p:nvSpPr>
        <p:spPr>
          <a:xfrm>
            <a:off x="4114800" y="4545399"/>
            <a:ext cx="213540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memanjat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dari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CN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7</a:t>
            </a:r>
            <a:r>
              <a:rPr lang="zh-CN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zh-CN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Tekanan</a:t>
            </a:r>
            <a:r>
              <a:rPr lang="en-US" altLang="zh-CN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rata-rata </a:t>
            </a:r>
            <a:r>
              <a:rPr lang="en-US" altLang="zh-CN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tanah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h.8/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Crawler type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 Wheel type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90" y="4249525"/>
            <a:ext cx="4004559" cy="16861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673" y="3620471"/>
            <a:ext cx="3321566" cy="2334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947033" y="2187723"/>
                <a:ext cx="3624967" cy="312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05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ilai</m:t>
                      </m:r>
                      <m: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tekanan</m:t>
                      </m:r>
                      <m: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50" b="0" i="0" smtClean="0">
                          <a:latin typeface="Cambria Math" panose="02040503050406030204" pitchFamily="18" charset="0"/>
                        </a:rPr>
                        <m:t>tanah</m:t>
                      </m:r>
                      <m:r>
                        <a:rPr lang="en-US" altLang="ja-JP" sz="10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Ｓ</m:t>
                          </m:r>
                        </m:den>
                      </m:f>
                      <m:r>
                        <a:rPr lang="en-US" altLang="ja-JP" sz="10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Ｗ</m:t>
                          </m:r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×9.8</m:t>
                          </m:r>
                        </m:num>
                        <m:den>
                          <m:r>
                            <a:rPr lang="en-US" altLang="ja-JP" sz="105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Ｂ</m:t>
                          </m:r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ja-JP" altLang="ja-JP" sz="1050">
                              <a:latin typeface="Cambria Math" panose="02040503050406030204" pitchFamily="18" charset="0"/>
                            </a:rPr>
                            <m:t>Ｌ</m:t>
                          </m:r>
                        </m:den>
                      </m:f>
                      <m:r>
                        <a:rPr lang="ja-JP" altLang="ja-JP" sz="105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05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05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33" y="2187723"/>
                <a:ext cx="3624967" cy="312843"/>
              </a:xfrm>
              <a:prstGeom prst="rect">
                <a:avLst/>
              </a:prstGeom>
              <a:blipFill>
                <a:blip r:embed="rId5"/>
                <a:stretch>
                  <a:fillRect l="-504" t="-5882" r="-1008"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Ｗ：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kendaraan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（ｔ）</a:t>
            </a:r>
          </a:p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Ｓ：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area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＝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Ｂ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Ｌ（㎡）</a:t>
            </a:r>
          </a:p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Ｌ：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Jarak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idler (idle wheel)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sproket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(drive sprocket)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keadaan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</a:t>
            </a:r>
          </a:p>
          <a:p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Ｂ：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Lebar crawler (m)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017673" y="2198016"/>
                <a:ext cx="3459280" cy="2922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000" smtClean="0">
                          <a:latin typeface="Cambria Math" panose="02040503050406030204" pitchFamily="18" charset="0"/>
                        </a:rPr>
                        <m:t>Nilai</m:t>
                      </m:r>
                      <m:r>
                        <a:rPr lang="en-US" altLang="ja-JP" sz="1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sz="1000" smtClean="0">
                          <a:latin typeface="Cambria Math" panose="02040503050406030204" pitchFamily="18" charset="0"/>
                        </a:rPr>
                        <m:t>rata</m:t>
                      </m:r>
                      <m:r>
                        <a:rPr lang="en-US" altLang="ja-JP" sz="1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smtClean="0">
                          <a:latin typeface="Cambria Math" panose="02040503050406030204" pitchFamily="18" charset="0"/>
                        </a:rPr>
                        <m:t>tekanan</m:t>
                      </m:r>
                      <m:r>
                        <a:rPr lang="en-US" altLang="ja-JP" sz="1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000" smtClean="0">
                          <a:latin typeface="Cambria Math" panose="02040503050406030204" pitchFamily="18" charset="0"/>
                        </a:rPr>
                        <m:t>tanah</m:t>
                      </m:r>
                      <m:r>
                        <a:rPr lang="en-US" altLang="ja-JP" sz="1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𝐵𝑒𝑏𝑎𝑛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𝑝𝑜𝑟𝑜𝑠</m:t>
                          </m:r>
                          <m:r>
                            <a:rPr lang="ja-JP" altLang="ja-JP" sz="10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000">
                              <a:latin typeface="Cambria Math" panose="02040503050406030204" pitchFamily="18" charset="0"/>
                            </a:rPr>
                            <m:t>9.8</m:t>
                          </m:r>
                        </m:num>
                        <m:den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𝑘𝑜𝑛𝑡𝑎𝑘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1000" b="0" i="1" smtClean="0">
                              <a:latin typeface="Cambria Math" panose="02040503050406030204" pitchFamily="18" charset="0"/>
                            </a:rPr>
                            <m:t>𝑡𝑎𝑛𝑎h</m:t>
                          </m:r>
                        </m:den>
                      </m:f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0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0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673" y="2198016"/>
                <a:ext cx="3459280" cy="292259"/>
              </a:xfrm>
              <a:prstGeom prst="rect">
                <a:avLst/>
              </a:prstGeom>
              <a:blipFill>
                <a:blip r:embed="rId6"/>
                <a:stretch>
                  <a:fillRect l="-528" t="-6250" r="-1056" b="-145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3A78490C-B1F3-43AA-AC3C-D73DCFB5133D}"/>
              </a:ext>
            </a:extLst>
          </p:cNvPr>
          <p:cNvSpPr txBox="1"/>
          <p:nvPr/>
        </p:nvSpPr>
        <p:spPr>
          <a:xfrm>
            <a:off x="1473232" y="4168029"/>
            <a:ext cx="191570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47193DA2-A0E6-47AF-90D7-594A8CE25430}"/>
              </a:ext>
            </a:extLst>
          </p:cNvPr>
          <p:cNvSpPr txBox="1"/>
          <p:nvPr/>
        </p:nvSpPr>
        <p:spPr>
          <a:xfrm>
            <a:off x="1547991" y="5108250"/>
            <a:ext cx="603283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idler</a:t>
            </a:r>
            <a:endParaRPr lang="ja-JP" alt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959F8DE0-581E-4DD0-8C37-978FEE581E1E}"/>
              </a:ext>
            </a:extLst>
          </p:cNvPr>
          <p:cNvSpPr txBox="1"/>
          <p:nvPr/>
        </p:nvSpPr>
        <p:spPr>
          <a:xfrm>
            <a:off x="2064310" y="5113821"/>
            <a:ext cx="978425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Sprocket</a:t>
            </a:r>
            <a:endParaRPr lang="ja-JP" alt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C45EAC0A-3FBB-48C1-B7EC-EEF554098F46}"/>
              </a:ext>
            </a:extLst>
          </p:cNvPr>
          <p:cNvSpPr txBox="1"/>
          <p:nvPr/>
        </p:nvSpPr>
        <p:spPr>
          <a:xfrm>
            <a:off x="4470294" y="3764261"/>
            <a:ext cx="978425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endParaRPr lang="ja-JP" alt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509D1274-8DD4-49D8-BAD3-FAA49667F4C5}"/>
              </a:ext>
            </a:extLst>
          </p:cNvPr>
          <p:cNvSpPr txBox="1"/>
          <p:nvPr/>
        </p:nvSpPr>
        <p:spPr>
          <a:xfrm>
            <a:off x="7536926" y="3834395"/>
            <a:ext cx="802314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</a:t>
            </a:r>
            <a:endParaRPr lang="ja-JP" alt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6EA4A409-60DD-48CB-9F0B-042A62D83812}"/>
              </a:ext>
            </a:extLst>
          </p:cNvPr>
          <p:cNvSpPr txBox="1"/>
          <p:nvPr/>
        </p:nvSpPr>
        <p:spPr>
          <a:xfrm>
            <a:off x="7106194" y="4715048"/>
            <a:ext cx="802314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endParaRPr lang="ja-JP" alt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105FDA46-C2F3-4C4A-989C-FE5AA90F182E}"/>
              </a:ext>
            </a:extLst>
          </p:cNvPr>
          <p:cNvSpPr txBox="1"/>
          <p:nvPr/>
        </p:nvSpPr>
        <p:spPr>
          <a:xfrm>
            <a:off x="7359495" y="5342669"/>
            <a:ext cx="1072194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en-US" altLang="ja-JP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endParaRPr lang="ja-JP" altLang="en-US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81943"/>
            <a:ext cx="7772400" cy="1028019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 2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Penggerak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Utama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Mesin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Alat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Berat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Hidrolik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1" lang="ja-JP" altLang="en-US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Penggerak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Utama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h.12/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20296" y="1540463"/>
            <a:ext cx="681192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Perbandingan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Diesel dan </a:t>
            </a:r>
            <a:r>
              <a:rPr lang="en-US" altLang="ja-JP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Bensin</a:t>
            </a:r>
            <a:endParaRPr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xmlns="" id="{9EA3CF3C-0673-4969-A824-7D575709D0BE}"/>
              </a:ext>
            </a:extLst>
          </p:cNvPr>
          <p:cNvGrpSpPr/>
          <p:nvPr/>
        </p:nvGrpSpPr>
        <p:grpSpPr>
          <a:xfrm>
            <a:off x="1003004" y="2325332"/>
            <a:ext cx="6923456" cy="3368266"/>
            <a:chOff x="1003004" y="2239163"/>
            <a:chExt cx="6923456" cy="3368266"/>
          </a:xfrm>
        </p:grpSpPr>
        <p:graphicFrame>
          <p:nvGraphicFramePr>
            <p:cNvPr id="8" name="表 10">
              <a:extLst>
                <a:ext uri="{FF2B5EF4-FFF2-40B4-BE49-F238E27FC236}">
                  <a16:creationId xmlns:a16="http://schemas.microsoft.com/office/drawing/2014/main" xmlns="" id="{670670AC-1411-4693-BC33-71C793DF4CA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6425096"/>
                </p:ext>
              </p:extLst>
            </p:nvPr>
          </p:nvGraphicFramePr>
          <p:xfrm>
            <a:off x="1176115" y="2239163"/>
            <a:ext cx="6750345" cy="336826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2250115">
                    <a:extLst>
                      <a:ext uri="{9D8B030D-6E8A-4147-A177-3AD203B41FA5}">
                        <a16:colId xmlns:a16="http://schemas.microsoft.com/office/drawing/2014/main" xmlns="" val="1820712177"/>
                      </a:ext>
                    </a:extLst>
                  </a:gridCol>
                  <a:gridCol w="2250115">
                    <a:extLst>
                      <a:ext uri="{9D8B030D-6E8A-4147-A177-3AD203B41FA5}">
                        <a16:colId xmlns:a16="http://schemas.microsoft.com/office/drawing/2014/main" xmlns="" val="4184680289"/>
                      </a:ext>
                    </a:extLst>
                  </a:gridCol>
                  <a:gridCol w="2250115">
                    <a:extLst>
                      <a:ext uri="{9D8B030D-6E8A-4147-A177-3AD203B41FA5}">
                        <a16:colId xmlns:a16="http://schemas.microsoft.com/office/drawing/2014/main" xmlns="" val="1691126687"/>
                      </a:ext>
                    </a:extLst>
                  </a:gridCol>
                </a:tblGrid>
                <a:tr h="533626">
                  <a:tc>
                    <a:txBody>
                      <a:bodyPr/>
                      <a:lstStyle/>
                      <a:p>
                        <a:pPr algn="l"/>
                        <a:endParaRPr kumimoji="1" lang="ja-JP" altLang="en-US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Mesin</a:t>
                        </a:r>
                        <a:r>
                          <a:rPr kumimoji="1" lang="en-US" altLang="ja-JP" sz="1600" dirty="0"/>
                          <a:t> Diesel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Mesin</a:t>
                        </a:r>
                        <a:r>
                          <a:rPr kumimoji="1" lang="en-US" altLang="ja-JP" sz="1600" dirty="0"/>
                          <a:t> </a:t>
                        </a:r>
                        <a:r>
                          <a:rPr kumimoji="1" lang="en-US" altLang="ja-JP" sz="1600" dirty="0" err="1"/>
                          <a:t>Bensin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3356402691"/>
                    </a:ext>
                  </a:extLst>
                </a:tr>
                <a:tr h="204218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Janis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bahan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bakar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/>
                          <a:t>Solar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Bensin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2252655153"/>
                    </a:ext>
                  </a:extLst>
                </a:tr>
                <a:tr h="204218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Metode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pembakaran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it-IT" altLang="ja-JP" sz="1600" dirty="0">
                            <a:solidFill>
                              <a:schemeClr val="tx1"/>
                            </a:solidFill>
                          </a:rPr>
                          <a:t>Menyala sendiri dengan kompresi udara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Dengan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percikan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listrik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2276219099"/>
                    </a:ext>
                  </a:extLst>
                </a:tr>
                <a:tr h="204218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Massa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mesin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per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tenaga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kuda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Berat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Ringan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3942530819"/>
                    </a:ext>
                  </a:extLst>
                </a:tr>
                <a:tr h="204218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Harga per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tenaga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kuda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/>
                          <a:t>Mahal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Murah</a:t>
                        </a:r>
                        <a:r>
                          <a:rPr kumimoji="1" lang="en-US" altLang="ja-JP" sz="1600" dirty="0"/>
                          <a:t> 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913742374"/>
                    </a:ext>
                  </a:extLst>
                </a:tr>
                <a:tr h="204218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Efisiensi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termal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Bagus</a:t>
                        </a:r>
                        <a:r>
                          <a:rPr kumimoji="1" lang="en-US" altLang="ja-JP" sz="1600" dirty="0"/>
                          <a:t> (30-40%)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Buruk</a:t>
                        </a:r>
                        <a:r>
                          <a:rPr kumimoji="1" lang="en-US" altLang="ja-JP" sz="1600" dirty="0"/>
                          <a:t> (22-28%)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2958060005"/>
                    </a:ext>
                  </a:extLst>
                </a:tr>
                <a:tr h="204218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Biaya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operasional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Murah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/>
                          <a:t>Mahal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752857512"/>
                    </a:ext>
                  </a:extLst>
                </a:tr>
                <a:tr h="0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Risiko</a:t>
                        </a:r>
                        <a:r>
                          <a:rPr kumimoji="1" lang="en-US" altLang="ja-JP" sz="1600" dirty="0">
                            <a:solidFill>
                              <a:schemeClr val="tx1"/>
                            </a:solidFill>
                          </a:rPr>
                          <a:t> </a:t>
                        </a:r>
                        <a:r>
                          <a:rPr kumimoji="1" lang="en-US" altLang="ja-JP" sz="1600" dirty="0" err="1">
                            <a:solidFill>
                              <a:schemeClr val="tx1"/>
                            </a:solidFill>
                          </a:rPr>
                          <a:t>kebakaran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 err="1"/>
                          <a:t>Sedikit</a:t>
                        </a:r>
                        <a:r>
                          <a:rPr kumimoji="1" lang="en-US" altLang="ja-JP" sz="1600" dirty="0"/>
                          <a:t> 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600" dirty="0"/>
                          <a:t>Banyak</a:t>
                        </a:r>
                        <a:endParaRPr kumimoji="1" lang="ja-JP" altLang="en-US" sz="1600" dirty="0">
                          <a:solidFill>
                            <a:schemeClr val="tx1"/>
                          </a:solidFill>
                        </a:endParaRPr>
                      </a:p>
                    </a:txBody>
                    <a:tcP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2229150980"/>
                    </a:ext>
                  </a:extLst>
                </a:tr>
              </a:tbl>
            </a:graphicData>
          </a:graphic>
        </p:graphicFrame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xmlns="" id="{C4766E3A-F18D-4A29-B0DB-4D0313964049}"/>
                </a:ext>
              </a:extLst>
            </p:cNvPr>
            <p:cNvGrpSpPr/>
            <p:nvPr/>
          </p:nvGrpSpPr>
          <p:grpSpPr>
            <a:xfrm>
              <a:off x="1003004" y="2239163"/>
              <a:ext cx="2431865" cy="541370"/>
              <a:chOff x="1003004" y="2239163"/>
              <a:chExt cx="2431865" cy="541370"/>
            </a:xfrm>
          </p:grpSpPr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xmlns="" id="{D8EA834B-150B-4901-BB80-55423AE3C2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6115" y="2239163"/>
                <a:ext cx="2258754" cy="52504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xmlns="" id="{376C14B1-12A2-44FA-B2CB-E34C15DE35ED}"/>
                  </a:ext>
                </a:extLst>
              </p:cNvPr>
              <p:cNvSpPr/>
              <p:nvPr/>
            </p:nvSpPr>
            <p:spPr>
              <a:xfrm>
                <a:off x="2403511" y="2239163"/>
                <a:ext cx="1031358" cy="3579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Tipe</a:t>
                </a:r>
                <a:endParaRPr kumimoji="1" lang="ja-JP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xmlns="" id="{AC1E05ED-8B7B-41A1-A84F-A33823399947}"/>
                  </a:ext>
                </a:extLst>
              </p:cNvPr>
              <p:cNvSpPr/>
              <p:nvPr/>
            </p:nvSpPr>
            <p:spPr>
              <a:xfrm>
                <a:off x="1003004" y="2422570"/>
                <a:ext cx="1031358" cy="3579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Item </a:t>
                </a:r>
                <a:endParaRPr kumimoji="1" lang="ja-JP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Diesel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82762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h.13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/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38672" y="543300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Intake/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Knalpot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36" y="1931654"/>
            <a:ext cx="3920278" cy="34393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193" y="2223925"/>
            <a:ext cx="3461056" cy="314844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985591" y="543485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Pelumasan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F661875A-DF37-4771-9EDF-7DAA85D56E34}"/>
              </a:ext>
            </a:extLst>
          </p:cNvPr>
          <p:cNvSpPr/>
          <p:nvPr/>
        </p:nvSpPr>
        <p:spPr>
          <a:xfrm>
            <a:off x="3786432" y="4269264"/>
            <a:ext cx="562145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05638EBB-BF01-4D47-B1A2-620E38FE2C22}"/>
              </a:ext>
            </a:extLst>
          </p:cNvPr>
          <p:cNvSpPr/>
          <p:nvPr/>
        </p:nvSpPr>
        <p:spPr>
          <a:xfrm>
            <a:off x="3728375" y="3942296"/>
            <a:ext cx="1046759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FBA645C0-1BCF-45A2-B801-F549BB37C2BF}"/>
              </a:ext>
            </a:extLst>
          </p:cNvPr>
          <p:cNvSpPr/>
          <p:nvPr/>
        </p:nvSpPr>
        <p:spPr>
          <a:xfrm>
            <a:off x="3723027" y="3397647"/>
            <a:ext cx="1065490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head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4D306BD1-A682-4653-A4AA-6F8739D07666}"/>
              </a:ext>
            </a:extLst>
          </p:cNvPr>
          <p:cNvSpPr/>
          <p:nvPr/>
        </p:nvSpPr>
        <p:spPr>
          <a:xfrm>
            <a:off x="3767141" y="2049383"/>
            <a:ext cx="840575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Pre-cleaner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8A768B54-C029-4352-82B1-A330DA4D97E5}"/>
              </a:ext>
            </a:extLst>
          </p:cNvPr>
          <p:cNvSpPr/>
          <p:nvPr/>
        </p:nvSpPr>
        <p:spPr>
          <a:xfrm>
            <a:off x="3830334" y="2442104"/>
            <a:ext cx="804859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2F42CBA4-D434-48DA-9563-B327A57F1128}"/>
              </a:ext>
            </a:extLst>
          </p:cNvPr>
          <p:cNvSpPr/>
          <p:nvPr/>
        </p:nvSpPr>
        <p:spPr>
          <a:xfrm>
            <a:off x="961374" y="1936652"/>
            <a:ext cx="1112293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 impeller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27007DD3-B655-445E-A8EF-B7F19B386D58}"/>
              </a:ext>
            </a:extLst>
          </p:cNvPr>
          <p:cNvSpPr/>
          <p:nvPr/>
        </p:nvSpPr>
        <p:spPr>
          <a:xfrm>
            <a:off x="816453" y="2438759"/>
            <a:ext cx="662740" cy="17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Muffler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8B94D855-6011-424C-90FB-449FE91A1B77}"/>
              </a:ext>
            </a:extLst>
          </p:cNvPr>
          <p:cNvSpPr/>
          <p:nvPr/>
        </p:nvSpPr>
        <p:spPr>
          <a:xfrm>
            <a:off x="2628686" y="1940038"/>
            <a:ext cx="1072213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Blower impeller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BD303331-1A0F-40A8-8A11-608A95E55BE7}"/>
              </a:ext>
            </a:extLst>
          </p:cNvPr>
          <p:cNvSpPr/>
          <p:nvPr/>
        </p:nvSpPr>
        <p:spPr>
          <a:xfrm>
            <a:off x="1985749" y="2062075"/>
            <a:ext cx="745295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konpresor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67DA1638-7721-4950-B04E-23160FE1E831}"/>
              </a:ext>
            </a:extLst>
          </p:cNvPr>
          <p:cNvSpPr/>
          <p:nvPr/>
        </p:nvSpPr>
        <p:spPr>
          <a:xfrm>
            <a:off x="3784242" y="2857972"/>
            <a:ext cx="1087619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indicator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4D3BAAEC-5B20-4CB0-A978-0F915D2CC2E7}"/>
              </a:ext>
            </a:extLst>
          </p:cNvPr>
          <p:cNvSpPr/>
          <p:nvPr/>
        </p:nvSpPr>
        <p:spPr>
          <a:xfrm>
            <a:off x="628650" y="2112475"/>
            <a:ext cx="898351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Pipa </a:t>
            </a:r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knalpot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4ED9CD33-3431-4C9C-A25D-84FA011C3341}"/>
              </a:ext>
            </a:extLst>
          </p:cNvPr>
          <p:cNvSpPr/>
          <p:nvPr/>
        </p:nvSpPr>
        <p:spPr>
          <a:xfrm>
            <a:off x="3700899" y="3678420"/>
            <a:ext cx="1087618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Manifold </a:t>
            </a:r>
            <a:r>
              <a:rPr lang="en-US" altLang="ja-JP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knalpot</a:t>
            </a:r>
            <a:endParaRPr kumimoji="1" lang="ja-JP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E73736F5-37D0-4508-B4DC-E31FC4E73698}"/>
              </a:ext>
            </a:extLst>
          </p:cNvPr>
          <p:cNvSpPr/>
          <p:nvPr/>
        </p:nvSpPr>
        <p:spPr>
          <a:xfrm>
            <a:off x="1943540" y="3199344"/>
            <a:ext cx="236807" cy="59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em-buangan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C4AB6F45-ED8B-4573-8EB0-88DC44442BAD}"/>
              </a:ext>
            </a:extLst>
          </p:cNvPr>
          <p:cNvSpPr/>
          <p:nvPr/>
        </p:nvSpPr>
        <p:spPr>
          <a:xfrm>
            <a:off x="2628686" y="3213724"/>
            <a:ext cx="236807" cy="598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Udara </a:t>
            </a:r>
            <a:r>
              <a:rPr kumimoji="1"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9AAAA76E-B211-4F76-A797-8FFDD6334D74}"/>
              </a:ext>
            </a:extLst>
          </p:cNvPr>
          <p:cNvSpPr/>
          <p:nvPr/>
        </p:nvSpPr>
        <p:spPr>
          <a:xfrm>
            <a:off x="7261114" y="2700036"/>
            <a:ext cx="1121750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filter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9B639690-7DE3-4D26-A4F9-CEB4412F920C}"/>
              </a:ext>
            </a:extLst>
          </p:cNvPr>
          <p:cNvSpPr/>
          <p:nvPr/>
        </p:nvSpPr>
        <p:spPr>
          <a:xfrm>
            <a:off x="6888075" y="5083913"/>
            <a:ext cx="1121750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strainer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E2E882E1-0907-40C0-9CE0-E36A24371EF6}"/>
              </a:ext>
            </a:extLst>
          </p:cNvPr>
          <p:cNvSpPr/>
          <p:nvPr/>
        </p:nvSpPr>
        <p:spPr>
          <a:xfrm>
            <a:off x="7393600" y="4893302"/>
            <a:ext cx="1121750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F1171B94-B49C-45F0-852B-1F5349D2BF95}"/>
              </a:ext>
            </a:extLst>
          </p:cNvPr>
          <p:cNvSpPr/>
          <p:nvPr/>
        </p:nvSpPr>
        <p:spPr>
          <a:xfrm>
            <a:off x="4192195" y="4629681"/>
            <a:ext cx="1121750" cy="190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pomp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Diesel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h.15/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3" y="1870364"/>
            <a:ext cx="3625742" cy="356263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478" y="2130135"/>
            <a:ext cx="3926978" cy="31781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berpendingin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D0F08E8A-4551-4A33-8085-4713043C769E}"/>
              </a:ext>
            </a:extLst>
          </p:cNvPr>
          <p:cNvSpPr/>
          <p:nvPr/>
        </p:nvSpPr>
        <p:spPr>
          <a:xfrm>
            <a:off x="2727380" y="4723305"/>
            <a:ext cx="1046759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078A1ED1-B73F-4D2B-B1C5-380CBAB49E13}"/>
              </a:ext>
            </a:extLst>
          </p:cNvPr>
          <p:cNvSpPr/>
          <p:nvPr/>
        </p:nvSpPr>
        <p:spPr>
          <a:xfrm>
            <a:off x="2708403" y="2237942"/>
            <a:ext cx="801714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 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7800EE78-2779-4AB0-97FA-18AD1DC6D1A7}"/>
              </a:ext>
            </a:extLst>
          </p:cNvPr>
          <p:cNvSpPr/>
          <p:nvPr/>
        </p:nvSpPr>
        <p:spPr>
          <a:xfrm>
            <a:off x="1628624" y="3918116"/>
            <a:ext cx="949885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injeksi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37444711-1C33-40F0-9789-C076AB616267}"/>
              </a:ext>
            </a:extLst>
          </p:cNvPr>
          <p:cNvSpPr/>
          <p:nvPr/>
        </p:nvSpPr>
        <p:spPr>
          <a:xfrm>
            <a:off x="1692533" y="2173437"/>
            <a:ext cx="885976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Nozel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injeksi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783479F0-FEE5-4485-A76A-AEDFC135887C}"/>
              </a:ext>
            </a:extLst>
          </p:cNvPr>
          <p:cNvSpPr/>
          <p:nvPr/>
        </p:nvSpPr>
        <p:spPr>
          <a:xfrm>
            <a:off x="702843" y="5274679"/>
            <a:ext cx="1187091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pemasok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57D01C87-9563-4501-882E-72EAC6F564CE}"/>
              </a:ext>
            </a:extLst>
          </p:cNvPr>
          <p:cNvSpPr/>
          <p:nvPr/>
        </p:nvSpPr>
        <p:spPr>
          <a:xfrm>
            <a:off x="4402778" y="2046585"/>
            <a:ext cx="662695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Radiator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97DE2572-68FC-4EEA-8C51-A753241ADE12}"/>
              </a:ext>
            </a:extLst>
          </p:cNvPr>
          <p:cNvSpPr/>
          <p:nvPr/>
        </p:nvSpPr>
        <p:spPr>
          <a:xfrm>
            <a:off x="4982100" y="2006195"/>
            <a:ext cx="662695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Kipas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8681546C-FB2C-46AB-A7EE-2237544E97CC}"/>
              </a:ext>
            </a:extLst>
          </p:cNvPr>
          <p:cNvSpPr/>
          <p:nvPr/>
        </p:nvSpPr>
        <p:spPr>
          <a:xfrm>
            <a:off x="5413010" y="2237941"/>
            <a:ext cx="885300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Termostat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6C8F6564-D5BD-4B2D-AFFD-943764FD8696}"/>
              </a:ext>
            </a:extLst>
          </p:cNvPr>
          <p:cNvSpPr/>
          <p:nvPr/>
        </p:nvSpPr>
        <p:spPr>
          <a:xfrm>
            <a:off x="5730593" y="2490369"/>
            <a:ext cx="885300" cy="119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8CCCDC15-DA20-4F4B-B460-7D77F58EBD6A}"/>
              </a:ext>
            </a:extLst>
          </p:cNvPr>
          <p:cNvSpPr/>
          <p:nvPr/>
        </p:nvSpPr>
        <p:spPr>
          <a:xfrm>
            <a:off x="6224117" y="2152722"/>
            <a:ext cx="1227350" cy="260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pengukur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suhu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termometer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6D9E8C50-3439-42BA-A66F-A088835640CB}"/>
              </a:ext>
            </a:extLst>
          </p:cNvPr>
          <p:cNvSpPr/>
          <p:nvPr/>
        </p:nvSpPr>
        <p:spPr>
          <a:xfrm>
            <a:off x="6810176" y="2435611"/>
            <a:ext cx="1227350" cy="17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Manifold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EEDBFC1C-23F5-4279-B498-D67611836E03}"/>
              </a:ext>
            </a:extLst>
          </p:cNvPr>
          <p:cNvSpPr/>
          <p:nvPr/>
        </p:nvSpPr>
        <p:spPr>
          <a:xfrm>
            <a:off x="7562485" y="3345247"/>
            <a:ext cx="822972" cy="2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head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xmlns="" id="{C51A9E89-FA8B-4CA5-B234-DADE2384CCC6}"/>
              </a:ext>
            </a:extLst>
          </p:cNvPr>
          <p:cNvSpPr/>
          <p:nvPr/>
        </p:nvSpPr>
        <p:spPr>
          <a:xfrm>
            <a:off x="7618184" y="3868627"/>
            <a:ext cx="822972" cy="21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linear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B55E7D28-D038-4E16-8BA5-D59FC15CF1FF}"/>
              </a:ext>
            </a:extLst>
          </p:cNvPr>
          <p:cNvSpPr/>
          <p:nvPr/>
        </p:nvSpPr>
        <p:spPr>
          <a:xfrm>
            <a:off x="2515714" y="5211811"/>
            <a:ext cx="803140" cy="24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xmlns="" id="{5D3FEC47-D53B-4349-9979-C2ABD01D5048}"/>
              </a:ext>
            </a:extLst>
          </p:cNvPr>
          <p:cNvSpPr/>
          <p:nvPr/>
        </p:nvSpPr>
        <p:spPr>
          <a:xfrm>
            <a:off x="5417572" y="5121400"/>
            <a:ext cx="1429116" cy="211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Pendingin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104A97CD-910E-48B7-925F-4F5EAEA658E4}"/>
              </a:ext>
            </a:extLst>
          </p:cNvPr>
          <p:cNvSpPr/>
          <p:nvPr/>
        </p:nvSpPr>
        <p:spPr>
          <a:xfrm>
            <a:off x="6448994" y="4967907"/>
            <a:ext cx="1429116" cy="211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oil pomp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Diesel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h.17/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66119" y="5631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Alternator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19" y="1423556"/>
            <a:ext cx="7106838" cy="420809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A4C14275-F1B3-48B5-B0D5-DBEF82E84733}"/>
              </a:ext>
            </a:extLst>
          </p:cNvPr>
          <p:cNvSpPr/>
          <p:nvPr/>
        </p:nvSpPr>
        <p:spPr>
          <a:xfrm>
            <a:off x="6403729" y="5018326"/>
            <a:ext cx="804859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Baterai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81A7F059-AAA2-4D5C-8287-AD32A49493B8}"/>
              </a:ext>
            </a:extLst>
          </p:cNvPr>
          <p:cNvSpPr/>
          <p:nvPr/>
        </p:nvSpPr>
        <p:spPr>
          <a:xfrm>
            <a:off x="1236520" y="2443429"/>
            <a:ext cx="981894" cy="25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Alternator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A2EC45DF-54EE-475D-A074-0160976FC146}"/>
              </a:ext>
            </a:extLst>
          </p:cNvPr>
          <p:cNvSpPr/>
          <p:nvPr/>
        </p:nvSpPr>
        <p:spPr>
          <a:xfrm>
            <a:off x="5281087" y="1580646"/>
            <a:ext cx="1326448" cy="351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Ignition switch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4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557671"/>
            <a:ext cx="7772400" cy="952292"/>
          </a:xfrm>
        </p:spPr>
        <p:txBody>
          <a:bodyPr>
            <a:normAutofit fontScale="90000"/>
          </a:bodyPr>
          <a:lstStyle/>
          <a:p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 1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Pengetahuan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Dasar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Tentang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Kendaraan</a:t>
            </a:r>
            <a:r>
              <a:rPr lang="en-US" altLang="ja-JP" sz="3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Alat </a:t>
            </a:r>
            <a:r>
              <a:rPr lang="en-US" altLang="ja-JP" sz="3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Berat</a:t>
            </a:r>
            <a:endParaRPr kumimoji="1" lang="ja-JP" altLang="en-US" sz="3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Bakar/ Oli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h.18/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Oli pada mesin memiliki fungsi sebagai berikut:</a:t>
            </a: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①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Pelumas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②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Pendingin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③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Penyegel</a:t>
            </a:r>
            <a:r>
              <a:rPr lang="en-US" altLang="zh-TW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/ </a:t>
            </a:r>
            <a:r>
              <a:rPr lang="en-US" altLang="zh-TW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penutup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④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Pembersih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⑤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Pencegah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karat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Ada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berbagai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macam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istilah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tetapi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diperlukan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istilah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standar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ditentukan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dalam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manual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instruksi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h.19/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7" y="1704109"/>
            <a:ext cx="7768526" cy="344978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74FAF60D-C7B5-439A-9EA8-95029F85E970}"/>
              </a:ext>
            </a:extLst>
          </p:cNvPr>
          <p:cNvSpPr txBox="1"/>
          <p:nvPr/>
        </p:nvSpPr>
        <p:spPr>
          <a:xfrm>
            <a:off x="803868" y="3259723"/>
            <a:ext cx="7335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7D90D920-7870-484C-8D3C-CBC305F2FBB5}"/>
              </a:ext>
            </a:extLst>
          </p:cNvPr>
          <p:cNvSpPr txBox="1"/>
          <p:nvPr/>
        </p:nvSpPr>
        <p:spPr>
          <a:xfrm>
            <a:off x="1939039" y="3014172"/>
            <a:ext cx="12242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799BCD90-55C9-46F8-B966-91C1F962BBD3}"/>
              </a:ext>
            </a:extLst>
          </p:cNvPr>
          <p:cNvSpPr txBox="1"/>
          <p:nvPr/>
        </p:nvSpPr>
        <p:spPr>
          <a:xfrm>
            <a:off x="1802731" y="3291171"/>
            <a:ext cx="13825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(Oli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FA56331-0D7F-4877-AADD-8FA78FD9B725}"/>
              </a:ext>
            </a:extLst>
          </p:cNvPr>
          <p:cNvSpPr txBox="1"/>
          <p:nvPr/>
        </p:nvSpPr>
        <p:spPr>
          <a:xfrm>
            <a:off x="1802731" y="4685512"/>
            <a:ext cx="186291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B6046A7D-B06B-42B7-BF16-05F018706B24}"/>
              </a:ext>
            </a:extLst>
          </p:cNvPr>
          <p:cNvSpPr txBox="1"/>
          <p:nvPr/>
        </p:nvSpPr>
        <p:spPr>
          <a:xfrm>
            <a:off x="3724737" y="4232645"/>
            <a:ext cx="138259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dilengkapi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pendukung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17C09EC1-E769-4828-B80C-768403D4AC4C}"/>
              </a:ext>
            </a:extLst>
          </p:cNvPr>
          <p:cNvSpPr txBox="1"/>
          <p:nvPr/>
        </p:nvSpPr>
        <p:spPr>
          <a:xfrm>
            <a:off x="1537398" y="1687953"/>
            <a:ext cx="186291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058CA15F-712E-462B-9FDB-589154116D49}"/>
              </a:ext>
            </a:extLst>
          </p:cNvPr>
          <p:cNvSpPr txBox="1"/>
          <p:nvPr/>
        </p:nvSpPr>
        <p:spPr>
          <a:xfrm>
            <a:off x="5269283" y="1647690"/>
            <a:ext cx="186291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5AF8A067-31E8-4058-A43A-D79400A42BB6}"/>
              </a:ext>
            </a:extLst>
          </p:cNvPr>
          <p:cNvSpPr txBox="1"/>
          <p:nvPr/>
        </p:nvSpPr>
        <p:spPr>
          <a:xfrm>
            <a:off x="3803922" y="1850664"/>
            <a:ext cx="1224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Katup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D3275248-8515-4CE0-A569-3203129832F7}"/>
              </a:ext>
            </a:extLst>
          </p:cNvPr>
          <p:cNvSpPr txBox="1"/>
          <p:nvPr/>
        </p:nvSpPr>
        <p:spPr>
          <a:xfrm>
            <a:off x="3724737" y="2059356"/>
            <a:ext cx="1382595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Mengontrol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aliran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980FBF35-83A8-48D8-B8C4-D28B87FAAD49}"/>
              </a:ext>
            </a:extLst>
          </p:cNvPr>
          <p:cNvSpPr txBox="1"/>
          <p:nvPr/>
        </p:nvSpPr>
        <p:spPr>
          <a:xfrm>
            <a:off x="4575219" y="2673901"/>
            <a:ext cx="16470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Oli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bertekanan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434EA975-F069-455F-AE70-E79D4CA00810}"/>
              </a:ext>
            </a:extLst>
          </p:cNvPr>
          <p:cNvSpPr txBox="1"/>
          <p:nvPr/>
        </p:nvSpPr>
        <p:spPr>
          <a:xfrm>
            <a:off x="5828793" y="3000116"/>
            <a:ext cx="122422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46186458-86DB-41D6-940E-8E8ADEAF296F}"/>
              </a:ext>
            </a:extLst>
          </p:cNvPr>
          <p:cNvSpPr txBox="1"/>
          <p:nvPr/>
        </p:nvSpPr>
        <p:spPr>
          <a:xfrm>
            <a:off x="5749607" y="3208597"/>
            <a:ext cx="1382595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Mengubah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energi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mekanik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430A860C-1A88-4A9B-9B83-C9DA35B4E11C}"/>
              </a:ext>
            </a:extLst>
          </p:cNvPr>
          <p:cNvSpPr txBox="1"/>
          <p:nvPr/>
        </p:nvSpPr>
        <p:spPr>
          <a:xfrm>
            <a:off x="7475309" y="3000116"/>
            <a:ext cx="85107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endParaRPr lang="en-US" altLang="ja-JP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(Volume,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050" dirty="0" err="1"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r>
              <a:rPr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Pompa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①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Gear pump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②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Piston pump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Bent axial type (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sumbu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miring),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swashplate type (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miring)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h.20/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48" y="1299556"/>
            <a:ext cx="5895543" cy="23402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960413"/>
            <a:ext cx="3470564" cy="22414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17" y="4260206"/>
            <a:ext cx="3711633" cy="17469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53786" y="6063320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 axial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　　　　　　　　　          　　　　　　　　　　　　　　　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Swashplate piston pump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3786" y="3623221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pump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502B4763-198B-4503-AEBA-41F0C71E08D2}"/>
              </a:ext>
            </a:extLst>
          </p:cNvPr>
          <p:cNvSpPr/>
          <p:nvPr/>
        </p:nvSpPr>
        <p:spPr>
          <a:xfrm>
            <a:off x="1015255" y="1695968"/>
            <a:ext cx="898425" cy="1457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penyerapan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8EF5CDF7-1F32-4E2F-A69A-6FD076E20C38}"/>
              </a:ext>
            </a:extLst>
          </p:cNvPr>
          <p:cNvSpPr/>
          <p:nvPr/>
        </p:nvSpPr>
        <p:spPr>
          <a:xfrm>
            <a:off x="7070558" y="1728729"/>
            <a:ext cx="988126" cy="1457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mengeluarkan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buang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86F5B6F2-5527-4FAC-ABC2-3CA0F7BC963A}"/>
              </a:ext>
            </a:extLst>
          </p:cNvPr>
          <p:cNvSpPr txBox="1"/>
          <p:nvPr/>
        </p:nvSpPr>
        <p:spPr>
          <a:xfrm>
            <a:off x="1438065" y="4036246"/>
            <a:ext cx="80993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Drive flange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237E1D75-EAAD-4871-9273-3CB3692FB277}"/>
              </a:ext>
            </a:extLst>
          </p:cNvPr>
          <p:cNvSpPr txBox="1"/>
          <p:nvPr/>
        </p:nvSpPr>
        <p:spPr>
          <a:xfrm>
            <a:off x="842735" y="4254627"/>
            <a:ext cx="786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Shaft (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poros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E3B937F8-5AC0-41CE-8ABF-480AC7C64CB9}"/>
              </a:ext>
            </a:extLst>
          </p:cNvPr>
          <p:cNvSpPr txBox="1"/>
          <p:nvPr/>
        </p:nvSpPr>
        <p:spPr>
          <a:xfrm>
            <a:off x="2473025" y="4023795"/>
            <a:ext cx="11247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Cylinder block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3384D9E6-6999-4E14-8D70-545B2432DF1A}"/>
              </a:ext>
            </a:extLst>
          </p:cNvPr>
          <p:cNvSpPr txBox="1"/>
          <p:nvPr/>
        </p:nvSpPr>
        <p:spPr>
          <a:xfrm>
            <a:off x="2221906" y="5762847"/>
            <a:ext cx="55547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C59B2F2E-0284-45AA-BC14-D56AC4A80600}"/>
              </a:ext>
            </a:extLst>
          </p:cNvPr>
          <p:cNvSpPr txBox="1"/>
          <p:nvPr/>
        </p:nvSpPr>
        <p:spPr>
          <a:xfrm>
            <a:off x="3361455" y="4741017"/>
            <a:ext cx="77744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Port in &amp; out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F3EC0C51-294D-4C1E-A410-3A922E700E54}"/>
              </a:ext>
            </a:extLst>
          </p:cNvPr>
          <p:cNvSpPr txBox="1"/>
          <p:nvPr/>
        </p:nvSpPr>
        <p:spPr>
          <a:xfrm>
            <a:off x="4001135" y="4613662"/>
            <a:ext cx="77744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Port in &amp; out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BA6D8C00-B498-45B2-B38A-C748DE64BFA4}"/>
              </a:ext>
            </a:extLst>
          </p:cNvPr>
          <p:cNvSpPr txBox="1"/>
          <p:nvPr/>
        </p:nvSpPr>
        <p:spPr>
          <a:xfrm>
            <a:off x="4737726" y="4522164"/>
            <a:ext cx="786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Shaft (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poros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3D7DC794-6A49-4D47-9E7F-9AD28FE87D60}"/>
              </a:ext>
            </a:extLst>
          </p:cNvPr>
          <p:cNvSpPr txBox="1"/>
          <p:nvPr/>
        </p:nvSpPr>
        <p:spPr>
          <a:xfrm>
            <a:off x="5921031" y="4234583"/>
            <a:ext cx="11247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Cylinder block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30A6D863-2C50-4F48-9755-D844B79B24BD}"/>
              </a:ext>
            </a:extLst>
          </p:cNvPr>
          <p:cNvSpPr txBox="1"/>
          <p:nvPr/>
        </p:nvSpPr>
        <p:spPr>
          <a:xfrm>
            <a:off x="7809223" y="4613662"/>
            <a:ext cx="706127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Port in &amp; out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D54F8351-28B0-4843-8CD3-02E013BB3E48}"/>
              </a:ext>
            </a:extLst>
          </p:cNvPr>
          <p:cNvSpPr txBox="1"/>
          <p:nvPr/>
        </p:nvSpPr>
        <p:spPr>
          <a:xfrm>
            <a:off x="6951115" y="4557732"/>
            <a:ext cx="77744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Port in &amp; out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20BF04F2-BB15-4F64-835D-CE090AF73427}"/>
              </a:ext>
            </a:extLst>
          </p:cNvPr>
          <p:cNvSpPr/>
          <p:nvPr/>
        </p:nvSpPr>
        <p:spPr>
          <a:xfrm>
            <a:off x="2991028" y="6007177"/>
            <a:ext cx="606751" cy="29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plate</a:t>
            </a:r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59BCF962-04C0-4A9B-B859-0EA12F1F42A9}"/>
              </a:ext>
            </a:extLst>
          </p:cNvPr>
          <p:cNvSpPr txBox="1"/>
          <p:nvPr/>
        </p:nvSpPr>
        <p:spPr>
          <a:xfrm>
            <a:off x="5860990" y="5762847"/>
            <a:ext cx="55547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xmlns="" id="{31B9B375-90C0-48F7-BD52-E155A6540493}"/>
              </a:ext>
            </a:extLst>
          </p:cNvPr>
          <p:cNvSpPr/>
          <p:nvPr/>
        </p:nvSpPr>
        <p:spPr>
          <a:xfrm>
            <a:off x="6951115" y="5832130"/>
            <a:ext cx="55547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plate</a:t>
            </a:r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16DE451D-C569-4C76-B09A-133056A84949}"/>
              </a:ext>
            </a:extLst>
          </p:cNvPr>
          <p:cNvSpPr txBox="1"/>
          <p:nvPr/>
        </p:nvSpPr>
        <p:spPr>
          <a:xfrm>
            <a:off x="4709707" y="5542548"/>
            <a:ext cx="77744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Swashplate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drive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①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Hydraulic cylinder 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②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hydraulic motor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Piston motor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h.23/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908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02" y="1343649"/>
            <a:ext cx="5953991" cy="24955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63" y="4077923"/>
            <a:ext cx="4987637" cy="206204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3786" y="3623221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cylinder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1215" y="6110322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Hidraulic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motor       Piston motor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A14A43D0-4AF9-4B9B-A8A6-DD3D6E09A822}"/>
              </a:ext>
            </a:extLst>
          </p:cNvPr>
          <p:cNvSpPr txBox="1"/>
          <p:nvPr/>
        </p:nvSpPr>
        <p:spPr>
          <a:xfrm>
            <a:off x="4183275" y="3368725"/>
            <a:ext cx="77744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133458C2-B858-4DCF-8EB9-588005E47F42}"/>
              </a:ext>
            </a:extLst>
          </p:cNvPr>
          <p:cNvSpPr txBox="1"/>
          <p:nvPr/>
        </p:nvSpPr>
        <p:spPr>
          <a:xfrm>
            <a:off x="3720378" y="4213334"/>
            <a:ext cx="50850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68A984EB-5974-477E-9EA9-87121BBC4ED2}"/>
              </a:ext>
            </a:extLst>
          </p:cNvPr>
          <p:cNvSpPr txBox="1"/>
          <p:nvPr/>
        </p:nvSpPr>
        <p:spPr>
          <a:xfrm>
            <a:off x="3807121" y="4697436"/>
            <a:ext cx="50850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Shaft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D928AF46-584A-4D66-A249-C17EC7796F7F}"/>
              </a:ext>
            </a:extLst>
          </p:cNvPr>
          <p:cNvSpPr txBox="1"/>
          <p:nvPr/>
        </p:nvSpPr>
        <p:spPr>
          <a:xfrm>
            <a:off x="1460135" y="2156287"/>
            <a:ext cx="12146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Cylinder head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C0D01C9A-E37C-48DD-A808-64A53C56B5DD}"/>
              </a:ext>
            </a:extLst>
          </p:cNvPr>
          <p:cNvSpPr txBox="1"/>
          <p:nvPr/>
        </p:nvSpPr>
        <p:spPr>
          <a:xfrm rot="20594085">
            <a:off x="3740835" y="1720461"/>
            <a:ext cx="70837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Cylinder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B439D713-7617-4978-8CF5-46BD3500436B}"/>
              </a:ext>
            </a:extLst>
          </p:cNvPr>
          <p:cNvSpPr txBox="1"/>
          <p:nvPr/>
        </p:nvSpPr>
        <p:spPr>
          <a:xfrm>
            <a:off x="4821381" y="4213334"/>
            <a:ext cx="50850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9AEB5BD8-8A19-4F97-A071-D7383A001D8B}"/>
              </a:ext>
            </a:extLst>
          </p:cNvPr>
          <p:cNvSpPr txBox="1"/>
          <p:nvPr/>
        </p:nvSpPr>
        <p:spPr>
          <a:xfrm>
            <a:off x="4713097" y="3993589"/>
            <a:ext cx="12146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Cylinder 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B4E3786B-FA55-48BD-8A6E-EC2844715003}"/>
              </a:ext>
            </a:extLst>
          </p:cNvPr>
          <p:cNvSpPr txBox="1"/>
          <p:nvPr/>
        </p:nvSpPr>
        <p:spPr>
          <a:xfrm>
            <a:off x="5858740" y="4031220"/>
            <a:ext cx="50850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40268E37-7B84-4FA3-9726-B8C3DF7CE218}"/>
              </a:ext>
            </a:extLst>
          </p:cNvPr>
          <p:cNvSpPr txBox="1"/>
          <p:nvPr/>
        </p:nvSpPr>
        <p:spPr>
          <a:xfrm>
            <a:off x="5544936" y="4233151"/>
            <a:ext cx="39749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F11B4A16-74C9-44BA-B393-B6BE4C1EDD8C}"/>
              </a:ext>
            </a:extLst>
          </p:cNvPr>
          <p:cNvSpPr txBox="1"/>
          <p:nvPr/>
        </p:nvSpPr>
        <p:spPr>
          <a:xfrm>
            <a:off x="6043316" y="4224312"/>
            <a:ext cx="74619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Swashplate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65BEE35F-1432-437D-A418-A4F6E1066C32}"/>
              </a:ext>
            </a:extLst>
          </p:cNvPr>
          <p:cNvSpPr txBox="1"/>
          <p:nvPr/>
        </p:nvSpPr>
        <p:spPr>
          <a:xfrm>
            <a:off x="6789509" y="4667308"/>
            <a:ext cx="50850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Shaft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89021534-36A7-4B1B-9E5C-C428C213E4F8}"/>
              </a:ext>
            </a:extLst>
          </p:cNvPr>
          <p:cNvSpPr txBox="1"/>
          <p:nvPr/>
        </p:nvSpPr>
        <p:spPr>
          <a:xfrm>
            <a:off x="2637604" y="5909136"/>
            <a:ext cx="86871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radial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BB180678-7FC7-4D25-87EF-986C6437F6D0}"/>
              </a:ext>
            </a:extLst>
          </p:cNvPr>
          <p:cNvSpPr txBox="1"/>
          <p:nvPr/>
        </p:nvSpPr>
        <p:spPr>
          <a:xfrm>
            <a:off x="5508078" y="5895103"/>
            <a:ext cx="86871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xial 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B42E8EB3-17E6-472A-8B90-A7270D1618F0}"/>
              </a:ext>
            </a:extLst>
          </p:cNvPr>
          <p:cNvSpPr txBox="1"/>
          <p:nvPr/>
        </p:nvSpPr>
        <p:spPr>
          <a:xfrm rot="20594085">
            <a:off x="3523224" y="2053720"/>
            <a:ext cx="8754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Port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in&amp;out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24AE06AB-02A8-4373-927C-3259F7A28A0C}"/>
              </a:ext>
            </a:extLst>
          </p:cNvPr>
          <p:cNvSpPr txBox="1"/>
          <p:nvPr/>
        </p:nvSpPr>
        <p:spPr>
          <a:xfrm rot="20594085">
            <a:off x="4438440" y="1537278"/>
            <a:ext cx="112942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Port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in&amp;out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Check valve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h.24/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6" y="2410692"/>
            <a:ext cx="7995458" cy="26529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73432" y="5063661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valve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67C5ECD7-2099-4C4D-8BE4-47DCCD7526CA}"/>
              </a:ext>
            </a:extLst>
          </p:cNvPr>
          <p:cNvSpPr txBox="1"/>
          <p:nvPr/>
        </p:nvSpPr>
        <p:spPr>
          <a:xfrm>
            <a:off x="802110" y="4224370"/>
            <a:ext cx="7788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Simbol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5EF563F-BC27-42AF-A0F5-538C02AB0FD3}"/>
              </a:ext>
            </a:extLst>
          </p:cNvPr>
          <p:cNvSpPr txBox="1"/>
          <p:nvPr/>
        </p:nvSpPr>
        <p:spPr>
          <a:xfrm>
            <a:off x="3793138" y="4136380"/>
            <a:ext cx="7788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Mengalir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26E5703-F832-4DDD-8A95-D6B57EA40CFD}"/>
              </a:ext>
            </a:extLst>
          </p:cNvPr>
          <p:cNvSpPr txBox="1"/>
          <p:nvPr/>
        </p:nvSpPr>
        <p:spPr>
          <a:xfrm>
            <a:off x="2635183" y="4136379"/>
            <a:ext cx="77886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Berhenti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ADC489E2-F886-4A96-9734-8370958894E7}"/>
              </a:ext>
            </a:extLst>
          </p:cNvPr>
          <p:cNvSpPr txBox="1"/>
          <p:nvPr/>
        </p:nvSpPr>
        <p:spPr>
          <a:xfrm>
            <a:off x="2635183" y="4516205"/>
            <a:ext cx="15693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Ilustrasi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proses 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615" y="1376901"/>
            <a:ext cx="5212770" cy="48227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Tangki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oli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filter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oli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h.24/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65615" y="6088924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Tangki</a:t>
            </a:r>
            <a:r>
              <a:rPr lang="en-US" altLang="ja-JP" sz="12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oli</a:t>
            </a:r>
            <a:r>
              <a:rPr lang="en-US" altLang="ja-JP" sz="12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hidrolik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1488A8F6-6F19-4347-A843-4A6B49A83F14}"/>
              </a:ext>
            </a:extLst>
          </p:cNvPr>
          <p:cNvSpPr txBox="1"/>
          <p:nvPr/>
        </p:nvSpPr>
        <p:spPr>
          <a:xfrm>
            <a:off x="5783888" y="1745604"/>
            <a:ext cx="13027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Ventilasi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A86B9EE8-3A72-4189-A723-91E8C2F29B6B}"/>
              </a:ext>
            </a:extLst>
          </p:cNvPr>
          <p:cNvSpPr txBox="1"/>
          <p:nvPr/>
        </p:nvSpPr>
        <p:spPr>
          <a:xfrm>
            <a:off x="3050213" y="2022603"/>
            <a:ext cx="13027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804CFBAC-5DFA-4825-AC0B-32823BB810CC}"/>
              </a:ext>
            </a:extLst>
          </p:cNvPr>
          <p:cNvSpPr txBox="1"/>
          <p:nvPr/>
        </p:nvSpPr>
        <p:spPr>
          <a:xfrm>
            <a:off x="5056333" y="5580471"/>
            <a:ext cx="5509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E53BC09E-2FD1-4663-A2BB-7AC2630CB527}"/>
              </a:ext>
            </a:extLst>
          </p:cNvPr>
          <p:cNvSpPr txBox="1"/>
          <p:nvPr/>
        </p:nvSpPr>
        <p:spPr>
          <a:xfrm>
            <a:off x="4352924" y="5902734"/>
            <a:ext cx="183832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Menuju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FACE3497-2114-4C6D-A902-8A0B1C4B402A}"/>
              </a:ext>
            </a:extLst>
          </p:cNvPr>
          <p:cNvSpPr txBox="1"/>
          <p:nvPr/>
        </p:nvSpPr>
        <p:spPr>
          <a:xfrm rot="19986387">
            <a:off x="844266" y="5628301"/>
            <a:ext cx="18545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Dari directional control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A074B3FA-24F3-4A10-B7D1-26710E7C92E4}"/>
              </a:ext>
            </a:extLst>
          </p:cNvPr>
          <p:cNvSpPr txBox="1"/>
          <p:nvPr/>
        </p:nvSpPr>
        <p:spPr>
          <a:xfrm>
            <a:off x="4996594" y="3917264"/>
            <a:ext cx="68692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Strainer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62A43507-30F9-4389-9EC0-996194827FC7}"/>
              </a:ext>
            </a:extLst>
          </p:cNvPr>
          <p:cNvSpPr txBox="1"/>
          <p:nvPr/>
        </p:nvSpPr>
        <p:spPr>
          <a:xfrm>
            <a:off x="5875830" y="3313112"/>
            <a:ext cx="13025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Indikator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6EE1B7B4-314D-4B93-8176-D2A1595CC530}"/>
              </a:ext>
            </a:extLst>
          </p:cNvPr>
          <p:cNvSpPr txBox="1"/>
          <p:nvPr/>
        </p:nvSpPr>
        <p:spPr>
          <a:xfrm rot="19986387">
            <a:off x="2662830" y="3447921"/>
            <a:ext cx="86992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Dari circuit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Filter Oli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h.25/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36888" y="5147361"/>
            <a:ext cx="36864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オイルフィルタ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718" y="2490646"/>
            <a:ext cx="5746173" cy="265671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3C30A41F-EB81-43CE-9CF3-585C14CF6838}"/>
              </a:ext>
            </a:extLst>
          </p:cNvPr>
          <p:cNvSpPr/>
          <p:nvPr/>
        </p:nvSpPr>
        <p:spPr>
          <a:xfrm>
            <a:off x="4040777" y="5147361"/>
            <a:ext cx="113211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filter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C61639AF-A3FD-4F36-A8A0-6D8A6045A62E}"/>
              </a:ext>
            </a:extLst>
          </p:cNvPr>
          <p:cNvSpPr/>
          <p:nvPr/>
        </p:nvSpPr>
        <p:spPr>
          <a:xfrm>
            <a:off x="5368835" y="2643647"/>
            <a:ext cx="151093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Notch wire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554864A5-8699-4E11-BAA7-87222EEE2526}"/>
              </a:ext>
            </a:extLst>
          </p:cNvPr>
          <p:cNvSpPr/>
          <p:nvPr/>
        </p:nvSpPr>
        <p:spPr>
          <a:xfrm>
            <a:off x="3814354" y="2643646"/>
            <a:ext cx="15849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minyak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CD6D2B9D-9ADA-4944-80AF-91C1629C6C9E}"/>
              </a:ext>
            </a:extLst>
          </p:cNvPr>
          <p:cNvSpPr/>
          <p:nvPr/>
        </p:nvSpPr>
        <p:spPr>
          <a:xfrm>
            <a:off x="1595253" y="3279878"/>
            <a:ext cx="399009" cy="1636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minyak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 fontScale="90000"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3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Struktur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Perangkat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Mesin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Crawler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h.28/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333696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54425" y="6018132"/>
            <a:ext cx="22595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Mekanisme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crawler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xmlns="" id="{09436B8E-E3E2-4B85-8AB9-10D206602D5D}"/>
              </a:ext>
            </a:extLst>
          </p:cNvPr>
          <p:cNvGrpSpPr/>
          <p:nvPr/>
        </p:nvGrpSpPr>
        <p:grpSpPr>
          <a:xfrm>
            <a:off x="1615787" y="1360025"/>
            <a:ext cx="5912426" cy="4658107"/>
            <a:chOff x="1615787" y="1360025"/>
            <a:chExt cx="5912426" cy="4658107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xmlns="" id="{B72B60E6-3FFB-43D2-9EB0-844553674999}"/>
                </a:ext>
              </a:extLst>
            </p:cNvPr>
            <p:cNvGrpSpPr/>
            <p:nvPr/>
          </p:nvGrpSpPr>
          <p:grpSpPr>
            <a:xfrm>
              <a:off x="1615787" y="1360025"/>
              <a:ext cx="5912426" cy="4658107"/>
              <a:chOff x="1615787" y="1360025"/>
              <a:chExt cx="5912426" cy="4658107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5787" y="1360025"/>
                <a:ext cx="5912426" cy="4658107"/>
              </a:xfrm>
              <a:prstGeom prst="rect">
                <a:avLst/>
              </a:prstGeom>
            </p:spPr>
          </p:pic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xmlns="" id="{F456ED05-E77D-4526-B132-1C875498D413}"/>
                  </a:ext>
                </a:extLst>
              </p:cNvPr>
              <p:cNvSpPr/>
              <p:nvPr/>
            </p:nvSpPr>
            <p:spPr>
              <a:xfrm>
                <a:off x="4503180" y="2039481"/>
                <a:ext cx="930969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Arm cylinder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xmlns="" id="{05E4CFC5-AEF6-4B42-BA21-D8510CD9E91C}"/>
                  </a:ext>
                </a:extLst>
              </p:cNvPr>
              <p:cNvSpPr/>
              <p:nvPr/>
            </p:nvSpPr>
            <p:spPr>
              <a:xfrm>
                <a:off x="4873295" y="2653435"/>
                <a:ext cx="700191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Arm 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※2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xmlns="" id="{2AC25ECE-B06D-409C-AFF7-7C9A830E92D0}"/>
                  </a:ext>
                </a:extLst>
              </p:cNvPr>
              <p:cNvSpPr/>
              <p:nvPr/>
            </p:nvSpPr>
            <p:spPr>
              <a:xfrm>
                <a:off x="4918371" y="2862441"/>
                <a:ext cx="1012166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Center joint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xmlns="" id="{EAB2F19D-6741-4B2D-BE82-58DDA6620AAF}"/>
                  </a:ext>
                </a:extLst>
              </p:cNvPr>
              <p:cNvSpPr/>
              <p:nvPr/>
            </p:nvSpPr>
            <p:spPr>
              <a:xfrm>
                <a:off x="5136067" y="3061290"/>
                <a:ext cx="1186876" cy="212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Rotation bearing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xmlns="" id="{98182FA1-9115-4EB1-961D-53BF56D19176}"/>
                  </a:ext>
                </a:extLst>
              </p:cNvPr>
              <p:cNvSpPr/>
              <p:nvPr/>
            </p:nvSpPr>
            <p:spPr>
              <a:xfrm>
                <a:off x="5454116" y="3286494"/>
                <a:ext cx="1372604" cy="178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Tangki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bahan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bakar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xmlns="" id="{472FC406-34CE-42FB-8F8E-D9A6C55FE000}"/>
                  </a:ext>
                </a:extLst>
              </p:cNvPr>
              <p:cNvSpPr/>
              <p:nvPr/>
            </p:nvSpPr>
            <p:spPr>
              <a:xfrm>
                <a:off x="3999314" y="1428327"/>
                <a:ext cx="1314458" cy="299243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ja-JP" sz="11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Perangkat</a:t>
                </a:r>
                <a:r>
                  <a:rPr lang="en-US" altLang="ja-JP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1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kerja</a:t>
                </a:r>
                <a:r>
                  <a:rPr kumimoji="1" lang="en-US" altLang="ja-JP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(front)</a:t>
                </a:r>
                <a:endParaRPr kumimoji="1" lang="ja-JP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xmlns="" id="{9B584F87-34A2-4212-BC0B-2FABE3F85D48}"/>
                  </a:ext>
                </a:extLst>
              </p:cNvPr>
              <p:cNvSpPr/>
              <p:nvPr/>
            </p:nvSpPr>
            <p:spPr>
              <a:xfrm>
                <a:off x="5930537" y="3819004"/>
                <a:ext cx="700191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Maffler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xmlns="" id="{93AEF2B5-00B1-463A-B18D-8CAA56AE48EB}"/>
                  </a:ext>
                </a:extLst>
              </p:cNvPr>
              <p:cNvSpPr/>
              <p:nvPr/>
            </p:nvSpPr>
            <p:spPr>
              <a:xfrm>
                <a:off x="6322943" y="4343005"/>
                <a:ext cx="1205270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Pompa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hidrolik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xmlns="" id="{63BE25E2-60DB-4E63-A235-7B8C14ACAF22}"/>
                  </a:ext>
                </a:extLst>
              </p:cNvPr>
              <p:cNvSpPr/>
              <p:nvPr/>
            </p:nvSpPr>
            <p:spPr>
              <a:xfrm>
                <a:off x="6207970" y="4059882"/>
                <a:ext cx="700191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ngine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xmlns="" id="{396198EB-0C64-47B3-AF3E-74261D011669}"/>
                  </a:ext>
                </a:extLst>
              </p:cNvPr>
              <p:cNvSpPr/>
              <p:nvPr/>
            </p:nvSpPr>
            <p:spPr>
              <a:xfrm>
                <a:off x="1617148" y="2177500"/>
                <a:ext cx="1021277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Bucket cylinder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xmlns="" id="{320F0BC2-7757-4E91-A413-748100E302BB}"/>
                  </a:ext>
                </a:extLst>
              </p:cNvPr>
              <p:cNvSpPr/>
              <p:nvPr/>
            </p:nvSpPr>
            <p:spPr>
              <a:xfrm>
                <a:off x="2127786" y="2687723"/>
                <a:ext cx="510639" cy="3770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Arm 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※1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xmlns="" id="{B063F063-DD5D-46F8-B190-EE2624C56688}"/>
                  </a:ext>
                </a:extLst>
              </p:cNvPr>
              <p:cNvSpPr/>
              <p:nvPr/>
            </p:nvSpPr>
            <p:spPr>
              <a:xfrm>
                <a:off x="6461117" y="5148850"/>
                <a:ext cx="1067096" cy="203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Counterweight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xmlns="" id="{AC755390-8127-4F50-96AB-B3FD7F54CBA5}"/>
                  </a:ext>
                </a:extLst>
              </p:cNvPr>
              <p:cNvSpPr/>
              <p:nvPr/>
            </p:nvSpPr>
            <p:spPr>
              <a:xfrm>
                <a:off x="5663868" y="3452704"/>
                <a:ext cx="1498932" cy="155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 valve (</a:t>
                </a:r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kontrol</a:t>
                </a:r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xmlns="" id="{048C01E6-7D38-47F1-898E-734B4B0AF1F2}"/>
                  </a:ext>
                </a:extLst>
              </p:cNvPr>
              <p:cNvSpPr/>
              <p:nvPr/>
            </p:nvSpPr>
            <p:spPr>
              <a:xfrm>
                <a:off x="5793282" y="3606215"/>
                <a:ext cx="1498932" cy="155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Tangki</a:t>
                </a:r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minyak</a:t>
                </a:r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hidrolik</a:t>
                </a:r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xmlns="" id="{95AFCEC2-E77E-482F-A974-FABAC2B3051A}"/>
                  </a:ext>
                </a:extLst>
              </p:cNvPr>
              <p:cNvSpPr/>
              <p:nvPr/>
            </p:nvSpPr>
            <p:spPr>
              <a:xfrm>
                <a:off x="5337916" y="5801027"/>
                <a:ext cx="700191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Battery 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xmlns="" id="{99F8F91E-1315-4DF6-9054-25FAB5607E2F}"/>
                  </a:ext>
                </a:extLst>
              </p:cNvPr>
              <p:cNvSpPr/>
              <p:nvPr/>
            </p:nvSpPr>
            <p:spPr>
              <a:xfrm>
                <a:off x="4572000" y="5704427"/>
                <a:ext cx="821955" cy="270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Motor </a:t>
                </a:r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penggerak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xmlns="" id="{5FC17E26-2DC8-44E5-B6AC-A7EAAC7920A5}"/>
                  </a:ext>
                </a:extLst>
              </p:cNvPr>
              <p:cNvSpPr/>
              <p:nvPr/>
            </p:nvSpPr>
            <p:spPr>
              <a:xfrm>
                <a:off x="2028825" y="3606215"/>
                <a:ext cx="657225" cy="25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Bucket 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xmlns="" id="{CC0F4952-E8EB-49A3-8D43-4627319386BB}"/>
                  </a:ext>
                </a:extLst>
              </p:cNvPr>
              <p:cNvSpPr/>
              <p:nvPr/>
            </p:nvSpPr>
            <p:spPr>
              <a:xfrm>
                <a:off x="2241542" y="4683699"/>
                <a:ext cx="1067096" cy="25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Idler 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xmlns="" id="{36C98C04-1A53-4A19-8160-E6A4612C546E}"/>
                  </a:ext>
                </a:extLst>
              </p:cNvPr>
              <p:cNvSpPr/>
              <p:nvPr/>
            </p:nvSpPr>
            <p:spPr>
              <a:xfrm>
                <a:off x="3512976" y="3195126"/>
                <a:ext cx="753015" cy="301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Tooth (kuku)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xmlns="" id="{E66DFC40-07B6-4AB5-A603-24D273F26BD2}"/>
                  </a:ext>
                </a:extLst>
              </p:cNvPr>
              <p:cNvSpPr/>
              <p:nvPr/>
            </p:nvSpPr>
            <p:spPr>
              <a:xfrm>
                <a:off x="3254441" y="5250650"/>
                <a:ext cx="753015" cy="25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Upper (</a:t>
                </a:r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ue</a:t>
                </a:r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roller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xmlns="" id="{C49CBBC2-FCD1-4D84-AC00-326205B4548B}"/>
                  </a:ext>
                </a:extLst>
              </p:cNvPr>
              <p:cNvSpPr/>
              <p:nvPr/>
            </p:nvSpPr>
            <p:spPr>
              <a:xfrm>
                <a:off x="3464506" y="5602024"/>
                <a:ext cx="713996" cy="311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 (</a:t>
                </a:r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shita</a:t>
                </a:r>
                <a:r>
                  <a:rPr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roller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xmlns="" id="{C0A48453-91EF-4D70-8938-FCAE9B2FF96F}"/>
                  </a:ext>
                </a:extLst>
              </p:cNvPr>
              <p:cNvSpPr/>
              <p:nvPr/>
            </p:nvSpPr>
            <p:spPr>
              <a:xfrm>
                <a:off x="3996933" y="5605599"/>
                <a:ext cx="700191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Driving device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xmlns="" id="{914779AE-A368-433D-9708-E6F8FC4D2C44}"/>
                  </a:ext>
                </a:extLst>
              </p:cNvPr>
              <p:cNvGrpSpPr/>
              <p:nvPr/>
            </p:nvGrpSpPr>
            <p:grpSpPr>
              <a:xfrm>
                <a:off x="5393956" y="5437902"/>
                <a:ext cx="780376" cy="355026"/>
                <a:chOff x="5393956" y="5437902"/>
                <a:chExt cx="780376" cy="355026"/>
              </a:xfrm>
            </p:grpSpPr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xmlns="" id="{6063044C-7E78-4CC6-B4C4-6BD87F15F166}"/>
                    </a:ext>
                  </a:extLst>
                </p:cNvPr>
                <p:cNvSpPr/>
                <p:nvPr/>
              </p:nvSpPr>
              <p:spPr>
                <a:xfrm>
                  <a:off x="5393956" y="5437902"/>
                  <a:ext cx="700191" cy="3550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en-US" altLang="ja-JP" sz="1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Radiator, oil cooler</a:t>
                  </a:r>
                  <a:endParaRPr kumimoji="1" lang="ja-JP" alt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" name="正方形/長方形 1">
                  <a:extLst>
                    <a:ext uri="{FF2B5EF4-FFF2-40B4-BE49-F238E27FC236}">
                      <a16:creationId xmlns:a16="http://schemas.microsoft.com/office/drawing/2014/main" xmlns="" id="{27C7EE2C-7356-42B3-B4F1-6E16A929F11D}"/>
                    </a:ext>
                  </a:extLst>
                </p:cNvPr>
                <p:cNvSpPr/>
                <p:nvPr/>
              </p:nvSpPr>
              <p:spPr>
                <a:xfrm>
                  <a:off x="6094148" y="5589617"/>
                  <a:ext cx="80184" cy="1148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xmlns="" id="{6A79EB59-3A1A-4E92-9858-55D85EFCFDE1}"/>
                  </a:ext>
                </a:extLst>
              </p:cNvPr>
              <p:cNvSpPr/>
              <p:nvPr/>
            </p:nvSpPr>
            <p:spPr>
              <a:xfrm>
                <a:off x="2127786" y="4068417"/>
                <a:ext cx="1205270" cy="1848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kabin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ruang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kemudi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xmlns="" id="{49D115ED-7195-4506-BB6C-B4C784596D87}"/>
                  </a:ext>
                </a:extLst>
              </p:cNvPr>
              <p:cNvSpPr/>
              <p:nvPr/>
            </p:nvSpPr>
            <p:spPr>
              <a:xfrm>
                <a:off x="1915886" y="4343005"/>
                <a:ext cx="1346166" cy="209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Crawler (</a:t>
                </a:r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roda</a:t>
                </a:r>
                <a:r>
                  <a:rPr kumimoji="1" lang="en-US" altLang="ja-JP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rantai</a:t>
                </a:r>
                <a:endParaRPr kumimoji="1" lang="ja-JP" alt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xmlns="" id="{18F84941-508E-4BA8-A03D-B2BD1C803CEA}"/>
                  </a:ext>
                </a:extLst>
              </p:cNvPr>
              <p:cNvSpPr/>
              <p:nvPr/>
            </p:nvSpPr>
            <p:spPr>
              <a:xfrm>
                <a:off x="1770976" y="4974860"/>
                <a:ext cx="1346165" cy="32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5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 driving body</a:t>
                </a:r>
                <a:endParaRPr kumimoji="1" lang="ja-JP" alt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xmlns="" id="{163F9A45-CF81-4358-8B9A-D53D8E388258}"/>
                  </a:ext>
                </a:extLst>
              </p:cNvPr>
              <p:cNvSpPr/>
              <p:nvPr/>
            </p:nvSpPr>
            <p:spPr>
              <a:xfrm>
                <a:off x="6392030" y="4585333"/>
                <a:ext cx="1136183" cy="3895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sz="105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Bodi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sz="105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oenggerak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sz="105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bawah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 ※4</a:t>
                </a:r>
                <a:endParaRPr kumimoji="1" lang="ja-JP" alt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xmlns="" id="{D6AE81A0-BE6F-4998-845B-E80709F610AE}"/>
                  </a:ext>
                </a:extLst>
              </p:cNvPr>
              <p:cNvSpPr/>
              <p:nvPr/>
            </p:nvSpPr>
            <p:spPr>
              <a:xfrm>
                <a:off x="6329696" y="5392993"/>
                <a:ext cx="1067096" cy="327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en-US" altLang="ja-JP" sz="105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 rotation body </a:t>
                </a:r>
                <a:r>
                  <a:rPr lang="en-US" altLang="ja-JP" sz="1050" dirty="0">
                    <a:solidFill>
                      <a:schemeClr val="tx1"/>
                    </a:solidFill>
                    <a:latin typeface="Arial" panose="020B0604020202020204" pitchFamily="34" charset="0"/>
                    <a:ea typeface="Yu Gothic" panose="020B0400000000000000" pitchFamily="50" charset="-128"/>
                    <a:cs typeface="Arial" panose="020B0604020202020204" pitchFamily="34" charset="0"/>
                  </a:rPr>
                  <a:t>※5</a:t>
                </a:r>
                <a:endParaRPr kumimoji="1" lang="ja-JP" alt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xmlns="" id="{D7AC6FE0-7635-49A0-A8D6-99713BB7F94D}"/>
                </a:ext>
              </a:extLst>
            </p:cNvPr>
            <p:cNvCxnSpPr/>
            <p:nvPr/>
          </p:nvCxnSpPr>
          <p:spPr>
            <a:xfrm flipH="1">
              <a:off x="3936630" y="5365626"/>
              <a:ext cx="269058" cy="1653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793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Sistem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Transmisi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Daya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h.29/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h.19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04151" y="6018133"/>
            <a:ext cx="305470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3" y="1371600"/>
            <a:ext cx="5428134" cy="4646533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5381243" y="1900094"/>
            <a:ext cx="654050" cy="618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32"/>
          <p:cNvSpPr txBox="1"/>
          <p:nvPr/>
        </p:nvSpPr>
        <p:spPr>
          <a:xfrm>
            <a:off x="6062598" y="1701974"/>
            <a:ext cx="6470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ja-JP" sz="1050" kern="100">
                <a:effectLst/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エンジン</a:t>
            </a:r>
            <a:endParaRPr lang="ja-JP" sz="1200" kern="100">
              <a:effectLst/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314020" y="3992189"/>
            <a:ext cx="935355" cy="6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34"/>
          <p:cNvSpPr txBox="1"/>
          <p:nvPr/>
        </p:nvSpPr>
        <p:spPr>
          <a:xfrm>
            <a:off x="1530972" y="3920751"/>
            <a:ext cx="7613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ja-JP" sz="1050" kern="100" dirty="0">
                <a:effectLst/>
                <a:latin typeface="Arial" panose="020B0604020202020204" pitchFamily="34" charset="0"/>
                <a:ea typeface="HGP明朝B" panose="02020800000000000000" pitchFamily="18" charset="-128"/>
                <a:cs typeface="Arial" panose="020B0604020202020204" pitchFamily="34" charset="0"/>
              </a:rPr>
              <a:t>旋回モータ</a:t>
            </a:r>
            <a:endParaRPr lang="ja-JP" sz="1200" kern="100" dirty="0">
              <a:effectLst/>
              <a:latin typeface="Arial" panose="020B0604020202020204" pitchFamily="34" charset="0"/>
              <a:ea typeface="HGP明朝B" panose="020208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75804F2A-1996-45B5-9C88-33F368CB6A04}"/>
              </a:ext>
            </a:extLst>
          </p:cNvPr>
          <p:cNvSpPr/>
          <p:nvPr/>
        </p:nvSpPr>
        <p:spPr>
          <a:xfrm>
            <a:off x="6019040" y="1691088"/>
            <a:ext cx="958867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1EC1D6D9-EA2A-426E-9EA3-781E4414C899}"/>
              </a:ext>
            </a:extLst>
          </p:cNvPr>
          <p:cNvSpPr/>
          <p:nvPr/>
        </p:nvSpPr>
        <p:spPr>
          <a:xfrm>
            <a:off x="1994153" y="2030600"/>
            <a:ext cx="1338279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02EC60BE-2BDE-4885-96D2-4DBB00487F51}"/>
              </a:ext>
            </a:extLst>
          </p:cNvPr>
          <p:cNvSpPr/>
          <p:nvPr/>
        </p:nvSpPr>
        <p:spPr>
          <a:xfrm>
            <a:off x="1182615" y="3916468"/>
            <a:ext cx="1120564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motor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97720CC8-58E9-4833-B102-4C50DD54BDA6}"/>
              </a:ext>
            </a:extLst>
          </p:cNvPr>
          <p:cNvSpPr/>
          <p:nvPr/>
        </p:nvSpPr>
        <p:spPr>
          <a:xfrm>
            <a:off x="4749401" y="1444098"/>
            <a:ext cx="1313197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valve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C97E1344-B7D6-4879-B4AD-DB400E895744}"/>
              </a:ext>
            </a:extLst>
          </p:cNvPr>
          <p:cNvSpPr/>
          <p:nvPr/>
        </p:nvSpPr>
        <p:spPr>
          <a:xfrm>
            <a:off x="6297170" y="2209339"/>
            <a:ext cx="1361474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Popma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1B1E3FD7-B509-4C2C-B6D7-24DD37629479}"/>
              </a:ext>
            </a:extLst>
          </p:cNvPr>
          <p:cNvSpPr/>
          <p:nvPr/>
        </p:nvSpPr>
        <p:spPr>
          <a:xfrm>
            <a:off x="6670413" y="4235098"/>
            <a:ext cx="958867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62A2FB12-8628-4F65-A077-94C53F8AFBF2}"/>
              </a:ext>
            </a:extLst>
          </p:cNvPr>
          <p:cNvSpPr/>
          <p:nvPr/>
        </p:nvSpPr>
        <p:spPr>
          <a:xfrm>
            <a:off x="4708220" y="5809127"/>
            <a:ext cx="958867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Sprocket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C7A6E2C8-70CA-4005-AB34-6416B81E530B}"/>
              </a:ext>
            </a:extLst>
          </p:cNvPr>
          <p:cNvSpPr/>
          <p:nvPr/>
        </p:nvSpPr>
        <p:spPr>
          <a:xfrm>
            <a:off x="6190979" y="5488294"/>
            <a:ext cx="958867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5DDF5AA5-2A01-4CCF-BBD3-5342324CA6BA}"/>
              </a:ext>
            </a:extLst>
          </p:cNvPr>
          <p:cNvSpPr/>
          <p:nvPr/>
        </p:nvSpPr>
        <p:spPr>
          <a:xfrm>
            <a:off x="2552607" y="5773353"/>
            <a:ext cx="1361474" cy="209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Swivel joint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424070"/>
            <a:ext cx="7886700" cy="748931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Klasifikasi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kendaraan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Undang-undang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Kesehatan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Lampiran 7)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①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meratakan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membawa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dan loading (bulldozer,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traktor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ekskavator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②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penggalian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(drag,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eksavator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[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shoberu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],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③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pondasi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pancang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penumbuk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  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pancang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penarik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④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pemadatan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(roller,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⑤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pengecoran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mobil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pompa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beton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.)</a:t>
            </a:r>
          </a:p>
          <a:p>
            <a:pPr marL="0" indent="0">
              <a:buNone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⑥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(breaker,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penghancur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beton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pencapit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lang="ja-JP" altLang="en-US" sz="2000" dirty="0">
              <a:solidFill>
                <a:srgbClr val="FF000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kumimoji="1"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Kaki-kaki</a:t>
            </a:r>
            <a:r>
              <a:rPr kumimoji="1" lang="ja-JP" altLang="en-US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Kendaraan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h.33/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h.20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7075" y="4873336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30035" y="3684299"/>
            <a:ext cx="1915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permukaaan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crawler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97583" y="6067307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crawler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31" y="4446803"/>
            <a:ext cx="3658269" cy="165462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xmlns="" id="{0DBF3821-6892-41C4-8A26-1C12DC6F2E23}"/>
              </a:ext>
            </a:extLst>
          </p:cNvPr>
          <p:cNvGrpSpPr/>
          <p:nvPr/>
        </p:nvGrpSpPr>
        <p:grpSpPr>
          <a:xfrm>
            <a:off x="5549291" y="2328307"/>
            <a:ext cx="2869510" cy="1434129"/>
            <a:chOff x="5549291" y="2328307"/>
            <a:chExt cx="2869510" cy="143412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91" y="2328307"/>
              <a:ext cx="2869510" cy="1392639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xmlns="" id="{9EC6F096-6477-4D1F-9894-866D786CCB71}"/>
                </a:ext>
              </a:extLst>
            </p:cNvPr>
            <p:cNvSpPr/>
            <p:nvPr/>
          </p:nvSpPr>
          <p:spPr>
            <a:xfrm>
              <a:off x="5853009" y="2512110"/>
              <a:ext cx="547791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1"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aret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D59D8CEF-2EBC-4FD2-9388-C2AD3DEA515C}"/>
                </a:ext>
              </a:extLst>
            </p:cNvPr>
            <p:cNvSpPr/>
            <p:nvPr/>
          </p:nvSpPr>
          <p:spPr>
            <a:xfrm>
              <a:off x="7565192" y="2475146"/>
              <a:ext cx="853609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Mandrel 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xmlns="" id="{6871CA1D-B292-4962-9340-60938C138C02}"/>
                </a:ext>
              </a:extLst>
            </p:cNvPr>
            <p:cNvSpPr/>
            <p:nvPr/>
          </p:nvSpPr>
          <p:spPr>
            <a:xfrm>
              <a:off x="6664143" y="3553430"/>
              <a:ext cx="630523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1"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awat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xmlns="" id="{22B578B1-CCCF-4A01-8692-77B7FB6C47F9}"/>
              </a:ext>
            </a:extLst>
          </p:cNvPr>
          <p:cNvGrpSpPr/>
          <p:nvPr/>
        </p:nvGrpSpPr>
        <p:grpSpPr>
          <a:xfrm>
            <a:off x="668816" y="1364554"/>
            <a:ext cx="4840309" cy="3145854"/>
            <a:chOff x="754772" y="1749006"/>
            <a:chExt cx="4840309" cy="314585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772" y="1749006"/>
              <a:ext cx="4840309" cy="3124330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xmlns="" id="{57982173-E04B-44A7-9FD9-69259472DE27}"/>
                </a:ext>
              </a:extLst>
            </p:cNvPr>
            <p:cNvSpPr/>
            <p:nvPr/>
          </p:nvSpPr>
          <p:spPr>
            <a:xfrm>
              <a:off x="3719383" y="2123342"/>
              <a:ext cx="958867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Carrier roller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xmlns="" id="{736A72B8-BC87-43D0-B5C7-9ED0EEF29D88}"/>
                </a:ext>
              </a:extLst>
            </p:cNvPr>
            <p:cNvSpPr/>
            <p:nvPr/>
          </p:nvSpPr>
          <p:spPr>
            <a:xfrm>
              <a:off x="4388520" y="2385884"/>
              <a:ext cx="958867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sprocket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xmlns="" id="{C70699CE-8FE9-487B-9F12-66D7BC932A1C}"/>
                </a:ext>
              </a:extLst>
            </p:cNvPr>
            <p:cNvSpPr/>
            <p:nvPr/>
          </p:nvSpPr>
          <p:spPr>
            <a:xfrm>
              <a:off x="4460909" y="3615610"/>
              <a:ext cx="1096061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drive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D82ABBF5-8C2E-4972-9E9E-3191E77EE017}"/>
                </a:ext>
              </a:extLst>
            </p:cNvPr>
            <p:cNvSpPr/>
            <p:nvPr/>
          </p:nvSpPr>
          <p:spPr>
            <a:xfrm>
              <a:off x="4217974" y="3857480"/>
              <a:ext cx="1096061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Truck roller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xmlns="" id="{CF15FB85-B0CE-44B5-AEF0-D6092D8C8A5E}"/>
                </a:ext>
              </a:extLst>
            </p:cNvPr>
            <p:cNvSpPr/>
            <p:nvPr/>
          </p:nvSpPr>
          <p:spPr>
            <a:xfrm>
              <a:off x="3697097" y="4278351"/>
              <a:ext cx="951178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Center guard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xmlns="" id="{7FFE599D-F437-4B61-B03C-711D02D9E366}"/>
                </a:ext>
              </a:extLst>
            </p:cNvPr>
            <p:cNvSpPr/>
            <p:nvPr/>
          </p:nvSpPr>
          <p:spPr>
            <a:xfrm>
              <a:off x="2844830" y="4685854"/>
              <a:ext cx="951178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Front guard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xmlns="" id="{C6EAAD0D-AEB4-4DA5-BAFF-40C847DC6681}"/>
                </a:ext>
              </a:extLst>
            </p:cNvPr>
            <p:cNvSpPr/>
            <p:nvPr/>
          </p:nvSpPr>
          <p:spPr>
            <a:xfrm>
              <a:off x="1465881" y="1841357"/>
              <a:ext cx="958867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Crawler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xmlns="" id="{9C164754-250D-4930-9436-B1F8C39E991B}"/>
                </a:ext>
              </a:extLst>
            </p:cNvPr>
            <p:cNvSpPr/>
            <p:nvPr/>
          </p:nvSpPr>
          <p:spPr>
            <a:xfrm>
              <a:off x="805789" y="2722122"/>
              <a:ext cx="595307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Idler 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xmlns="" id="{DE9CF4A9-858E-41B0-A1CD-D7D8AF313C7E}"/>
                </a:ext>
              </a:extLst>
            </p:cNvPr>
            <p:cNvSpPr/>
            <p:nvPr/>
          </p:nvSpPr>
          <p:spPr>
            <a:xfrm>
              <a:off x="754772" y="3926873"/>
              <a:ext cx="1214138" cy="209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Recoil spring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2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Tipe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Roda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Komponen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Power Transmission 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h.36/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46878" y="5274332"/>
            <a:ext cx="314873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8" y="1771937"/>
            <a:ext cx="7495563" cy="347540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CABD90C9-101E-48EF-AB4B-3AE3D208AD8F}"/>
              </a:ext>
            </a:extLst>
          </p:cNvPr>
          <p:cNvSpPr txBox="1"/>
          <p:nvPr/>
        </p:nvSpPr>
        <p:spPr>
          <a:xfrm>
            <a:off x="971339" y="1883596"/>
            <a:ext cx="145753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Front wheel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02EF4142-2E5D-43F3-B879-A7AE0E168154}"/>
              </a:ext>
            </a:extLst>
          </p:cNvPr>
          <p:cNvSpPr txBox="1"/>
          <p:nvPr/>
        </p:nvSpPr>
        <p:spPr>
          <a:xfrm>
            <a:off x="2303593" y="1891950"/>
            <a:ext cx="15828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Drive shaft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20CF00A-44FC-4BD9-ABAB-45A19FAD8029}"/>
              </a:ext>
            </a:extLst>
          </p:cNvPr>
          <p:cNvSpPr txBox="1"/>
          <p:nvPr/>
        </p:nvSpPr>
        <p:spPr>
          <a:xfrm>
            <a:off x="767718" y="3730720"/>
            <a:ext cx="79438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Front drive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4DE6F866-20A2-4678-AAE7-452156DDB7DC}"/>
              </a:ext>
            </a:extLst>
          </p:cNvPr>
          <p:cNvSpPr txBox="1"/>
          <p:nvPr/>
        </p:nvSpPr>
        <p:spPr>
          <a:xfrm>
            <a:off x="767718" y="3901522"/>
            <a:ext cx="132778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axle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00118579-D243-4EF4-90A6-0D7E5890EA7B}"/>
              </a:ext>
            </a:extLst>
          </p:cNvPr>
          <p:cNvSpPr txBox="1"/>
          <p:nvPr/>
        </p:nvSpPr>
        <p:spPr>
          <a:xfrm>
            <a:off x="4538073" y="1747783"/>
            <a:ext cx="145753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8097ABEE-91B0-4F26-8DAC-7B2967CF4E88}"/>
              </a:ext>
            </a:extLst>
          </p:cNvPr>
          <p:cNvSpPr txBox="1"/>
          <p:nvPr/>
        </p:nvSpPr>
        <p:spPr>
          <a:xfrm>
            <a:off x="5216306" y="1918585"/>
            <a:ext cx="21179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Center swivel joint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75CBA479-D9D3-4B56-8703-531533B928E3}"/>
              </a:ext>
            </a:extLst>
          </p:cNvPr>
          <p:cNvSpPr txBox="1"/>
          <p:nvPr/>
        </p:nvSpPr>
        <p:spPr>
          <a:xfrm>
            <a:off x="5343524" y="2227182"/>
            <a:ext cx="89535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A365208F-7156-481C-B31F-A456B7A25DAA}"/>
              </a:ext>
            </a:extLst>
          </p:cNvPr>
          <p:cNvSpPr txBox="1"/>
          <p:nvPr/>
        </p:nvSpPr>
        <p:spPr>
          <a:xfrm>
            <a:off x="6536683" y="2164806"/>
            <a:ext cx="118809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Rear wheel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55EF990E-7AFD-4FA5-8FB9-73D882C6B66D}"/>
              </a:ext>
            </a:extLst>
          </p:cNvPr>
          <p:cNvSpPr txBox="1"/>
          <p:nvPr/>
        </p:nvSpPr>
        <p:spPr>
          <a:xfrm>
            <a:off x="6238875" y="3124647"/>
            <a:ext cx="14859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Diferential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9D2DACD8-F655-48A8-AF78-A4FDD0E3EB69}"/>
              </a:ext>
            </a:extLst>
          </p:cNvPr>
          <p:cNvSpPr txBox="1"/>
          <p:nvPr/>
        </p:nvSpPr>
        <p:spPr>
          <a:xfrm>
            <a:off x="6453906" y="3899001"/>
            <a:ext cx="206144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Rear drive axle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AA90DB05-AABA-4026-A707-5F04E2F07D76}"/>
              </a:ext>
            </a:extLst>
          </p:cNvPr>
          <p:cNvSpPr txBox="1"/>
          <p:nvPr/>
        </p:nvSpPr>
        <p:spPr>
          <a:xfrm>
            <a:off x="2428873" y="4605073"/>
            <a:ext cx="145753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Parking brake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97AF08A7-28A7-496C-A8AA-0905F4D2F1B2}"/>
              </a:ext>
            </a:extLst>
          </p:cNvPr>
          <p:cNvSpPr txBox="1"/>
          <p:nvPr/>
        </p:nvSpPr>
        <p:spPr>
          <a:xfrm>
            <a:off x="4410075" y="4740886"/>
            <a:ext cx="10809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kontrol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263337F8-3306-4E3F-A4CB-91AB950F366E}"/>
              </a:ext>
            </a:extLst>
          </p:cNvPr>
          <p:cNvSpPr txBox="1"/>
          <p:nvPr/>
        </p:nvSpPr>
        <p:spPr>
          <a:xfrm>
            <a:off x="6253057" y="4612621"/>
            <a:ext cx="145753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Drive shaft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E3502963-CD98-4491-AE82-47BF36FDA628}"/>
              </a:ext>
            </a:extLst>
          </p:cNvPr>
          <p:cNvSpPr txBox="1"/>
          <p:nvPr/>
        </p:nvSpPr>
        <p:spPr>
          <a:xfrm>
            <a:off x="5547563" y="4892241"/>
            <a:ext cx="145753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C938F6E3-A24F-4B02-9F72-6FE1B5A79518}"/>
              </a:ext>
            </a:extLst>
          </p:cNvPr>
          <p:cNvSpPr txBox="1"/>
          <p:nvPr/>
        </p:nvSpPr>
        <p:spPr>
          <a:xfrm>
            <a:off x="2741275" y="2124306"/>
            <a:ext cx="126323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motor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2AAD1A66-A785-46C1-A3C6-E06C8D9B33D3}"/>
              </a:ext>
            </a:extLst>
          </p:cNvPr>
          <p:cNvSpPr txBox="1"/>
          <p:nvPr/>
        </p:nvSpPr>
        <p:spPr>
          <a:xfrm>
            <a:off x="3814626" y="2062297"/>
            <a:ext cx="2667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kaki-kaki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kendaraan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Menopang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bawah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h.39/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96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0484" y="5974836"/>
            <a:ext cx="22230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axle solid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74" y="1470839"/>
            <a:ext cx="7523452" cy="454419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E43344D4-6C1B-4914-B9C5-155491CED678}"/>
              </a:ext>
            </a:extLst>
          </p:cNvPr>
          <p:cNvSpPr txBox="1"/>
          <p:nvPr/>
        </p:nvSpPr>
        <p:spPr>
          <a:xfrm>
            <a:off x="3933825" y="1540696"/>
            <a:ext cx="11049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Oil cooler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11D8968-810D-4D93-A06A-28EC05DC8E22}"/>
              </a:ext>
            </a:extLst>
          </p:cNvPr>
          <p:cNvSpPr txBox="1"/>
          <p:nvPr/>
        </p:nvSpPr>
        <p:spPr>
          <a:xfrm>
            <a:off x="3199751" y="1782206"/>
            <a:ext cx="11049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C8BBD790-0964-47A4-B2B5-CE65E7BB7FA2}"/>
              </a:ext>
            </a:extLst>
          </p:cNvPr>
          <p:cNvSpPr txBox="1"/>
          <p:nvPr/>
        </p:nvSpPr>
        <p:spPr>
          <a:xfrm>
            <a:off x="5814363" y="1659095"/>
            <a:ext cx="12627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Kompresor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5480DF5C-C774-4DC4-B4E0-3AB66E09C714}"/>
              </a:ext>
            </a:extLst>
          </p:cNvPr>
          <p:cNvSpPr txBox="1"/>
          <p:nvPr/>
        </p:nvSpPr>
        <p:spPr>
          <a:xfrm>
            <a:off x="6890688" y="2325845"/>
            <a:ext cx="12627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572F0CE3-A6F5-431D-9466-B6D17B640E59}"/>
              </a:ext>
            </a:extLst>
          </p:cNvPr>
          <p:cNvSpPr txBox="1"/>
          <p:nvPr/>
        </p:nvSpPr>
        <p:spPr>
          <a:xfrm>
            <a:off x="7077075" y="3017796"/>
            <a:ext cx="12627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E8E4F7F3-4B1F-408C-B075-7DD891E86F42}"/>
              </a:ext>
            </a:extLst>
          </p:cNvPr>
          <p:cNvSpPr txBox="1"/>
          <p:nvPr/>
        </p:nvSpPr>
        <p:spPr>
          <a:xfrm>
            <a:off x="7095653" y="3463526"/>
            <a:ext cx="12627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Safety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98A72118-B9E5-4DA6-B133-D6081C10228C}"/>
              </a:ext>
            </a:extLst>
          </p:cNvPr>
          <p:cNvSpPr txBox="1"/>
          <p:nvPr/>
        </p:nvSpPr>
        <p:spPr>
          <a:xfrm>
            <a:off x="7095652" y="4047330"/>
            <a:ext cx="141969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Sensor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2DF4E8B6-1425-406D-A3E1-DDEA0D224C48}"/>
              </a:ext>
            </a:extLst>
          </p:cNvPr>
          <p:cNvSpPr txBox="1"/>
          <p:nvPr/>
        </p:nvSpPr>
        <p:spPr>
          <a:xfrm>
            <a:off x="6633602" y="4687863"/>
            <a:ext cx="12627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Filter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udara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CE2CE9EF-54AE-426E-8A1A-05C27CEE18FC}"/>
              </a:ext>
            </a:extLst>
          </p:cNvPr>
          <p:cNvSpPr txBox="1"/>
          <p:nvPr/>
        </p:nvSpPr>
        <p:spPr>
          <a:xfrm>
            <a:off x="6021028" y="4996052"/>
            <a:ext cx="18752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uspension lock s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witch valve 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B202FD28-BCD0-4E63-9C7C-F5D7799D2EE4}"/>
              </a:ext>
            </a:extLst>
          </p:cNvPr>
          <p:cNvSpPr txBox="1"/>
          <p:nvPr/>
        </p:nvSpPr>
        <p:spPr>
          <a:xfrm>
            <a:off x="5389672" y="5256278"/>
            <a:ext cx="18752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Center swivel joint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B970E15A-6D1A-455B-A968-ABD5F6BE6DBF}"/>
              </a:ext>
            </a:extLst>
          </p:cNvPr>
          <p:cNvSpPr txBox="1"/>
          <p:nvPr/>
        </p:nvSpPr>
        <p:spPr>
          <a:xfrm>
            <a:off x="4828639" y="5524261"/>
            <a:ext cx="18752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6B5CE3EB-5E0E-4567-8A25-E8D69D4888A6}"/>
              </a:ext>
            </a:extLst>
          </p:cNvPr>
          <p:cNvSpPr txBox="1"/>
          <p:nvPr/>
        </p:nvSpPr>
        <p:spPr>
          <a:xfrm>
            <a:off x="4399167" y="5779697"/>
            <a:ext cx="18752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Suspension relief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D43C9FFB-B797-4916-BC27-F2C417AF976E}"/>
              </a:ext>
            </a:extLst>
          </p:cNvPr>
          <p:cNvSpPr txBox="1"/>
          <p:nvPr/>
        </p:nvSpPr>
        <p:spPr>
          <a:xfrm>
            <a:off x="785635" y="4878209"/>
            <a:ext cx="165880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uspension lock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55954995-0673-4621-9BBE-A1A0555DBBD5}"/>
              </a:ext>
            </a:extLst>
          </p:cNvPr>
          <p:cNvSpPr txBox="1"/>
          <p:nvPr/>
        </p:nvSpPr>
        <p:spPr>
          <a:xfrm>
            <a:off x="1167897" y="5515141"/>
            <a:ext cx="203076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Suspension lock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Perangkat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kaki-kaki 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kendaraan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	 Ban(</a:t>
            </a:r>
            <a:r>
              <a:rPr lang="en-US" altLang="ja-JP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roda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h.40/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prstClr val="black"/>
                </a:solidFill>
              </a:rPr>
              <a:t>Tekanan</a:t>
            </a:r>
            <a:r>
              <a:rPr lang="en-US" altLang="ja-JP" sz="1400" dirty="0">
                <a:solidFill>
                  <a:prstClr val="black"/>
                </a:solidFill>
              </a:rPr>
              <a:t> ban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xmlns="" id="{E574E841-8036-4577-BB5B-742225A0C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2" y="2005884"/>
            <a:ext cx="7546189" cy="32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keselamatan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kendaraan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h.41/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388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（１）　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Klakson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（２）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Tuas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kunci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pengaman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43" y="2608119"/>
            <a:ext cx="3407513" cy="359525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4E20723C-9FC9-4C4B-AAD8-45F149A7C879}"/>
              </a:ext>
            </a:extLst>
          </p:cNvPr>
          <p:cNvSpPr txBox="1"/>
          <p:nvPr/>
        </p:nvSpPr>
        <p:spPr>
          <a:xfrm>
            <a:off x="3485585" y="4205691"/>
            <a:ext cx="8148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Tuas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kunci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pengaman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0110" y="612776"/>
            <a:ext cx="8856052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h.42/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140110" y="1238865"/>
            <a:ext cx="8856052" cy="46394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（３）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Monitoring system</a:t>
            </a:r>
            <a:endParaRPr lang="en-US" altLang="zh-TW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xmlns="" id="{567B74C3-6C1F-4570-BBDF-316609CF2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722560"/>
              </p:ext>
            </p:extLst>
          </p:nvPr>
        </p:nvGraphicFramePr>
        <p:xfrm>
          <a:off x="203036" y="1597699"/>
          <a:ext cx="4486951" cy="3945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132">
                  <a:extLst>
                    <a:ext uri="{9D8B030D-6E8A-4147-A177-3AD203B41FA5}">
                      <a16:colId xmlns:a16="http://schemas.microsoft.com/office/drawing/2014/main" xmlns="" val="3902311635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xmlns="" val="4121205016"/>
                    </a:ext>
                  </a:extLst>
                </a:gridCol>
                <a:gridCol w="1116968">
                  <a:extLst>
                    <a:ext uri="{9D8B030D-6E8A-4147-A177-3AD203B41FA5}">
                      <a16:colId xmlns:a16="http://schemas.microsoft.com/office/drawing/2014/main" xmlns="" val="572033876"/>
                    </a:ext>
                  </a:extLst>
                </a:gridCol>
                <a:gridCol w="844567">
                  <a:extLst>
                    <a:ext uri="{9D8B030D-6E8A-4147-A177-3AD203B41FA5}">
                      <a16:colId xmlns:a16="http://schemas.microsoft.com/office/drawing/2014/main" xmlns="" val="3607159263"/>
                    </a:ext>
                  </a:extLst>
                </a:gridCol>
                <a:gridCol w="1179871">
                  <a:extLst>
                    <a:ext uri="{9D8B030D-6E8A-4147-A177-3AD203B41FA5}">
                      <a16:colId xmlns:a16="http://schemas.microsoft.com/office/drawing/2014/main" xmlns="" val="3991728307"/>
                    </a:ext>
                  </a:extLst>
                </a:gridCol>
              </a:tblGrid>
              <a:tr h="2711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 item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 item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Kondisi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item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Penanganan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1406414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brake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roll bell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Sakelar starter ON saat mesin dimatikan, layar mati saat normal dan berkurang abnormal (meneyala)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Mengisi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 yang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8284294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engine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roll bell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Mengisi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kembali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 yang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6331590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Ketinggian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radiator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roll bell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Pasokan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radiator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6785158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</a:t>
                      </a:r>
                      <a:r>
                        <a:rPr kumimoji="1" lang="ja-JP" alt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pengisian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pengisian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buruk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Layar mati saat normal dan berkurang abnormal (meneyala)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Lanjutkan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pengisian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kabel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sabuk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alternator,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dll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.),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perbaikan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penggantian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781802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  <a:r>
                        <a:rPr kumimoji="1" lang="ja-JP" alt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bahan</a:t>
                      </a:r>
                      <a:r>
                        <a:rPr kumimoji="1" lang="ja-JP" altLang="en-US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bakar</a:t>
                      </a:r>
                      <a:endParaRPr kumimoji="1" lang="en-US" altLang="ja-JP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roll bell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Pengisian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bakar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6981660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tersumbat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Dibwh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tekanan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diferensial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 transmisi, penggantian elemen filter oli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310355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tersumbat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Dibwh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tekanan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diferensial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Penggantian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filter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9231842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udara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tersumbat</a:t>
                      </a:r>
                      <a:endParaRPr kumimoji="1" lang="en-US" altLang="ja-JP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Dibwh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tekanan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diferensial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sv-SE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Pembersihan, penggantian elemen filter udara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2761416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hidrolik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tersumbat</a:t>
                      </a:r>
                      <a:endParaRPr kumimoji="1" lang="en-US" altLang="ja-JP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Dibwh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tekanan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diferensial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sv-SE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Penggantian elemen filter oli hidrolik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4531741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Pemutusan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engine V-belt</a:t>
                      </a: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v-belt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terputus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Penggantian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belt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1324043"/>
                  </a:ext>
                </a:extLst>
              </a:tr>
              <a:tr h="274275">
                <a:tc>
                  <a:txBody>
                    <a:bodyPr/>
                    <a:lstStyle/>
                    <a:p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Kegagalan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utama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lintasan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utama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tdk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betfungsi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perbaikan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kemudi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utama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6901790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xmlns="" id="{E477D5FC-9478-41CB-935B-ADDC11B6B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" t="6925" r="87674" b="59889"/>
          <a:stretch/>
        </p:blipFill>
        <p:spPr>
          <a:xfrm>
            <a:off x="232532" y="1875777"/>
            <a:ext cx="469641" cy="1081275"/>
          </a:xfrm>
          <a:prstGeom prst="rect">
            <a:avLst/>
          </a:prstGeom>
        </p:spPr>
      </p:pic>
      <p:graphicFrame>
        <p:nvGraphicFramePr>
          <p:cNvPr id="11" name="表 2">
            <a:extLst>
              <a:ext uri="{FF2B5EF4-FFF2-40B4-BE49-F238E27FC236}">
                <a16:creationId xmlns:a16="http://schemas.microsoft.com/office/drawing/2014/main" xmlns="" id="{5DBDA01A-4746-4A4F-85EF-A8F8C4C6B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76974"/>
              </p:ext>
            </p:extLst>
          </p:nvPr>
        </p:nvGraphicFramePr>
        <p:xfrm>
          <a:off x="4728411" y="1272839"/>
          <a:ext cx="4212552" cy="45701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137">
                  <a:extLst>
                    <a:ext uri="{9D8B030D-6E8A-4147-A177-3AD203B41FA5}">
                      <a16:colId xmlns:a16="http://schemas.microsoft.com/office/drawing/2014/main" xmlns="" val="3902311635"/>
                    </a:ext>
                  </a:extLst>
                </a:gridCol>
                <a:gridCol w="983618">
                  <a:extLst>
                    <a:ext uri="{9D8B030D-6E8A-4147-A177-3AD203B41FA5}">
                      <a16:colId xmlns:a16="http://schemas.microsoft.com/office/drawing/2014/main" xmlns="" val="4121205016"/>
                    </a:ext>
                  </a:extLst>
                </a:gridCol>
                <a:gridCol w="1015491">
                  <a:extLst>
                    <a:ext uri="{9D8B030D-6E8A-4147-A177-3AD203B41FA5}">
                      <a16:colId xmlns:a16="http://schemas.microsoft.com/office/drawing/2014/main" xmlns="" val="572033876"/>
                    </a:ext>
                  </a:extLst>
                </a:gridCol>
                <a:gridCol w="586614">
                  <a:extLst>
                    <a:ext uri="{9D8B030D-6E8A-4147-A177-3AD203B41FA5}">
                      <a16:colId xmlns:a16="http://schemas.microsoft.com/office/drawing/2014/main" xmlns="" val="3607159263"/>
                    </a:ext>
                  </a:extLst>
                </a:gridCol>
                <a:gridCol w="1082692">
                  <a:extLst>
                    <a:ext uri="{9D8B030D-6E8A-4147-A177-3AD203B41FA5}">
                      <a16:colId xmlns:a16="http://schemas.microsoft.com/office/drawing/2014/main" xmlns="" val="3991728307"/>
                    </a:ext>
                  </a:extLst>
                </a:gridCol>
              </a:tblGrid>
              <a:tr h="343897">
                <a:tc>
                  <a:txBody>
                    <a:bodyPr/>
                    <a:lstStyle/>
                    <a:p>
                      <a:pPr algn="ctr"/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Brake line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rusak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overstroke (penurunan tekanan oli rem)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/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Layar mati saat normal dan berkurang abnormal (meneyala)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sv-SE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Pemeriksaan dan perbaikan sambungan rem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1406414"/>
                  </a:ext>
                </a:extLst>
              </a:tr>
              <a:tr h="343897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hidrolik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nn-NO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bawah tekanan yang 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sv-SE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Pemeriksaan dan perbaikan sekeliling mesin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8284294"/>
                  </a:ext>
                </a:extLst>
              </a:tr>
              <a:tr h="343897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Kadar air radiator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roll bell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Pasok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setelah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pemeriksaan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perbaikan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kebocoran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6331590"/>
                  </a:ext>
                </a:extLst>
              </a:tr>
              <a:tr h="631643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Tekanan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udara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n-NO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bawah tekanan yang ditentukan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Setelah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memeriksa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memperbaiki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kebocoran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udara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tunggu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hingga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tekanan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ditentukan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naik.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6785158"/>
                  </a:ext>
                </a:extLst>
              </a:tr>
              <a:tr h="343897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endParaRPr kumimoji="1" lang="en-US" altLang="ja-JP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102°C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Hentikan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tunggu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idle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hingga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mati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781802"/>
                  </a:ext>
                </a:extLst>
              </a:tr>
              <a:tr h="535728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converter torsi</a:t>
                      </a: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120°C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Hentikan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putar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jarak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menengah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jauh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tanpa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dan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tunggu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sampai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lampu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padam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6981660"/>
                  </a:ext>
                </a:extLst>
              </a:tr>
              <a:tr h="234280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brake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diaktifkan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Layar mati saat normal dan berkurang abnormal (meneyala)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310355"/>
                  </a:ext>
                </a:extLst>
              </a:tr>
              <a:tr h="247982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Lampu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lampu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diaktifkan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9231842"/>
                  </a:ext>
                </a:extLst>
              </a:tr>
              <a:tr h="343897">
                <a:tc>
                  <a:txBody>
                    <a:bodyPr/>
                    <a:lstStyle/>
                    <a:p>
                      <a:endParaRPr kumimoji="1" lang="ja-JP" altLang="en-US" sz="1300"/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Pemutusan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sambungan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transmisi</a:t>
                      </a:r>
                      <a:endParaRPr kumimoji="1" lang="en-US" altLang="ja-JP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diaktifkan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 sz="800">
                        <a:latin typeface="+mn-lt"/>
                      </a:endParaRPr>
                    </a:p>
                  </a:txBody>
                  <a:tcPr marT="31227" marB="3122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2761416"/>
                  </a:ext>
                </a:extLst>
              </a:tr>
              <a:tr h="343897">
                <a:tc>
                  <a:txBody>
                    <a:bodyPr/>
                    <a:lstStyle/>
                    <a:p>
                      <a:endParaRPr kumimoji="1" lang="ja-JP" altLang="en-US" sz="1300" dirty="0"/>
                    </a:p>
                  </a:txBody>
                  <a:tcPr marT="31227" marB="3122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dipanaskan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terlebih</a:t>
                      </a:r>
                      <a:r>
                        <a:rPr kumimoji="1" lang="en-US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dahulu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Ketika sirkuit pemanasan awal diberi energi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fi-FI" altLang="ja-JP" sz="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Layar mati saat normal dan berkurang abnormal (meneyala)</a:t>
                      </a:r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kumimoji="1" lang="ja-JP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1227" marB="3122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700" dirty="0">
                        <a:latin typeface="+mn-lt"/>
                      </a:endParaRPr>
                    </a:p>
                  </a:txBody>
                  <a:tcPr marT="31227" marB="3122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4531741"/>
                  </a:ext>
                </a:extLst>
              </a:tr>
              <a:tr h="440377">
                <a:tc gridSpan="4">
                  <a:txBody>
                    <a:bodyPr/>
                    <a:lstStyle/>
                    <a:p>
                      <a:endParaRPr kumimoji="1" lang="ja-JP" altLang="en-US" sz="1300" dirty="0"/>
                    </a:p>
                  </a:txBody>
                  <a:tcPr marT="31227" marB="3122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lt"/>
                      </a:endParaRPr>
                    </a:p>
                  </a:txBody>
                  <a:tcPr marT="31227" marB="3122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1324043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088FA45C-69EF-4BC4-810F-F62D8C3D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" r="87489" b="69380"/>
          <a:stretch/>
        </p:blipFill>
        <p:spPr>
          <a:xfrm>
            <a:off x="4729035" y="1330552"/>
            <a:ext cx="525319" cy="104510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BD567D5C-DA3B-4CC4-BF5B-5D6E3E245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" t="41025" r="87674" b="26022"/>
          <a:stretch/>
        </p:blipFill>
        <p:spPr>
          <a:xfrm>
            <a:off x="216883" y="3174166"/>
            <a:ext cx="535773" cy="136053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AB310738-1CF1-4FE3-AE78-428CE46D9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" t="74404" r="87674" b="1807"/>
          <a:stretch/>
        </p:blipFill>
        <p:spPr>
          <a:xfrm>
            <a:off x="216883" y="4626827"/>
            <a:ext cx="535773" cy="90083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38F48A17-27DC-47A9-8A72-3859D517E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" t="89516" r="87489" b="2137"/>
          <a:stretch/>
        </p:blipFill>
        <p:spPr>
          <a:xfrm>
            <a:off x="4729035" y="5099989"/>
            <a:ext cx="477563" cy="2359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56BFEC23-32C9-4D5F-BC3E-B9DB100CE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" t="30846" r="87489" b="60783"/>
          <a:stretch/>
        </p:blipFill>
        <p:spPr>
          <a:xfrm>
            <a:off x="4752913" y="2529120"/>
            <a:ext cx="435600" cy="23613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ABF3A9DC-03F0-4EFF-9B43-5AC9C5B11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" t="59079" r="87489" b="12627"/>
          <a:stretch/>
        </p:blipFill>
        <p:spPr>
          <a:xfrm>
            <a:off x="4773506" y="4085055"/>
            <a:ext cx="434148" cy="79813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BE66C648-92DD-49A4-A172-D1867DC2AA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39775" r="87489" b="50346"/>
          <a:stretch/>
        </p:blipFill>
        <p:spPr>
          <a:xfrm>
            <a:off x="4757065" y="3503238"/>
            <a:ext cx="437340" cy="27867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83448165-7F02-4FC5-B294-11B24E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" t="49905" r="88335" b="41874"/>
          <a:stretch/>
        </p:blipFill>
        <p:spPr>
          <a:xfrm>
            <a:off x="4752913" y="3704791"/>
            <a:ext cx="475712" cy="2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7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Textbook h.42/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h.25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（４）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ditentukan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total boom dan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panjang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lengan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12m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atau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lebih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26" y="1901536"/>
            <a:ext cx="3196548" cy="4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（５）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Kaca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spion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zh-CN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zh-CN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６</a:t>
            </a:r>
            <a:r>
              <a:rPr lang="zh-CN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r>
              <a:rPr lang="en-US" altLang="zh-CN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Lampu</a:t>
            </a:r>
            <a:r>
              <a:rPr lang="en-US" altLang="zh-CN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depan</a:t>
            </a:r>
            <a:r>
              <a:rPr lang="en-US" altLang="zh-CN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zh-CN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738" y="1627154"/>
            <a:ext cx="4851009" cy="20520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893" y="4105222"/>
            <a:ext cx="3090213" cy="228979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812F3D92-807E-41DE-A367-B319EC02ABB0}"/>
              </a:ext>
            </a:extLst>
          </p:cNvPr>
          <p:cNvSpPr/>
          <p:nvPr/>
        </p:nvSpPr>
        <p:spPr>
          <a:xfrm>
            <a:off x="5558589" y="3463784"/>
            <a:ext cx="905691" cy="339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FC74F2E6-C254-4EF9-8D02-97F85575D3F4}"/>
              </a:ext>
            </a:extLst>
          </p:cNvPr>
          <p:cNvSpPr/>
          <p:nvPr/>
        </p:nvSpPr>
        <p:spPr>
          <a:xfrm>
            <a:off x="2563681" y="3463783"/>
            <a:ext cx="1394729" cy="21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Kamera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belakang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2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（７）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Head guard</a:t>
            </a: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（８）</a:t>
            </a:r>
            <a:r>
              <a:rPr lang="sv-SE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Kaca pengaman dan peralatan perlindungan benda terbang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627043"/>
            <a:ext cx="4886325" cy="17335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14" y="4044975"/>
            <a:ext cx="4300105" cy="22733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1E1B1482-74DA-48FC-A7CF-6F93B2F30EC1}"/>
              </a:ext>
            </a:extLst>
          </p:cNvPr>
          <p:cNvSpPr/>
          <p:nvPr/>
        </p:nvSpPr>
        <p:spPr>
          <a:xfrm>
            <a:off x="4571999" y="1627043"/>
            <a:ext cx="850233" cy="51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 </a:t>
            </a:r>
          </a:p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(Head guard)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（９）　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kecil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tanpa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ruang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kemudi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1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en-US" altLang="ja-JP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(10)</a:t>
            </a:r>
            <a:r>
              <a:rPr lang="ja-JP" altLang="en-US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</a:t>
            </a:r>
            <a:r>
              <a:rPr lang="en-US" altLang="zh-TW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truktur</a:t>
            </a:r>
            <a:r>
              <a:rPr lang="en-US" altLang="zh-TW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pelindung</a:t>
            </a:r>
            <a:r>
              <a:rPr lang="en-US" altLang="zh-TW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saat</a:t>
            </a:r>
            <a:r>
              <a:rPr lang="en-US" altLang="zh-TW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jatuh</a:t>
            </a:r>
            <a:r>
              <a:rPr lang="zh-TW" altLang="en-US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ROPS),</a:t>
            </a:r>
            <a:r>
              <a:rPr lang="zh-TW" altLang="en-US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</a:t>
            </a:r>
            <a:r>
              <a:rPr lang="en-US" altLang="zh-TW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pelindung</a:t>
            </a:r>
            <a:r>
              <a:rPr lang="en-US" altLang="zh-TW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rollover</a:t>
            </a:r>
            <a:r>
              <a:rPr lang="zh-TW" altLang="en-US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zh-TW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TOPS</a:t>
            </a:r>
            <a:r>
              <a:rPr lang="zh-TW" altLang="en-US" sz="1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endParaRPr lang="en-US" altLang="ja-JP" sz="1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1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1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18" y="4054185"/>
            <a:ext cx="1600200" cy="219075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350FD6EF-9B06-4C9E-A84C-66ED1208C589}"/>
              </a:ext>
            </a:extLst>
          </p:cNvPr>
          <p:cNvGrpSpPr/>
          <p:nvPr/>
        </p:nvGrpSpPr>
        <p:grpSpPr>
          <a:xfrm>
            <a:off x="5356512" y="4235160"/>
            <a:ext cx="2248973" cy="2009775"/>
            <a:chOff x="5356512" y="4235160"/>
            <a:chExt cx="2248973" cy="20097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6512" y="4235160"/>
              <a:ext cx="1828800" cy="2009775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B5A002FF-F8AF-4860-AA2D-87B9482366EA}"/>
                </a:ext>
              </a:extLst>
            </p:cNvPr>
            <p:cNvSpPr/>
            <p:nvPr/>
          </p:nvSpPr>
          <p:spPr>
            <a:xfrm>
              <a:off x="6617028" y="4816309"/>
              <a:ext cx="988457" cy="234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Seat belt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D04CB79E-105E-4E57-8EC0-AB848968AB5C}"/>
              </a:ext>
            </a:extLst>
          </p:cNvPr>
          <p:cNvGrpSpPr/>
          <p:nvPr/>
        </p:nvGrpSpPr>
        <p:grpSpPr>
          <a:xfrm>
            <a:off x="3128962" y="1654284"/>
            <a:ext cx="2886075" cy="1600050"/>
            <a:chOff x="3128962" y="1654284"/>
            <a:chExt cx="2886075" cy="160005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8962" y="1768434"/>
              <a:ext cx="2886075" cy="1485900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xmlns="" id="{3571C597-EC6F-4E8C-94EE-FE88E1F88596}"/>
                </a:ext>
              </a:extLst>
            </p:cNvPr>
            <p:cNvSpPr/>
            <p:nvPr/>
          </p:nvSpPr>
          <p:spPr>
            <a:xfrm>
              <a:off x="3866147" y="1654284"/>
              <a:ext cx="1490365" cy="3523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Helm</a:t>
              </a:r>
            </a:p>
            <a:p>
              <a:r>
                <a:rPr kumimoji="1"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1"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pelindung</a:t>
              </a:r>
              <a:r>
                <a:rPr kumimoji="1"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</a:t>
              </a:r>
              <a:r>
                <a:rPr kumimoji="1"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benda</a:t>
              </a:r>
              <a:r>
                <a:rPr kumimoji="1"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yg</a:t>
              </a:r>
              <a:r>
                <a:rPr kumimoji="1" lang="en-US" altLang="ja-JP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terbang) </a:t>
              </a:r>
              <a:endParaRPr kumimoji="1" lang="ja-JP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2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kegunaan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ciri-ciri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</a:t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(1)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h.2/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385887"/>
            <a:ext cx="57531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1491685"/>
          </a:xfrm>
        </p:spPr>
        <p:txBody>
          <a:bodyPr anchor="ctr">
            <a:normAutofit/>
          </a:bodyPr>
          <a:lstStyle/>
          <a:p>
            <a:pPr marL="1257300" indent="-1257300"/>
            <a:r>
              <a:rPr lang="en-US" altLang="zh-TW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4 </a:t>
            </a:r>
            <a:r>
              <a:rPr lang="en-US" altLang="zh-TW" sz="28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Penanganan</a:t>
            </a:r>
            <a:r>
              <a:rPr lang="en-US" altLang="zh-TW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8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Perangkat</a:t>
            </a:r>
            <a:r>
              <a:rPr lang="en-US" altLang="zh-TW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8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Mengenai</a:t>
            </a:r>
            <a:r>
              <a:rPr lang="en-US" altLang="zh-TW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8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Pekerjaan</a:t>
            </a:r>
            <a:r>
              <a:rPr lang="en-US" altLang="zh-TW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8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Pemasangan</a:t>
            </a:r>
            <a:r>
              <a:rPr lang="en-US" altLang="zh-TW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Attachment </a:t>
            </a:r>
            <a:r>
              <a:rPr lang="en-US" altLang="zh-TW" sz="28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untuk</a:t>
            </a:r>
            <a:r>
              <a:rPr lang="en-US" altLang="zh-TW" sz="28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28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8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Pemilihan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pemasangan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karakteristik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masing-masing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h.47/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h.29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499183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pahat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(chisel)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xmlns="" id="{94BB57EC-3ED9-40EB-846E-D208B8588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3" y="1722783"/>
            <a:ext cx="6917634" cy="30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Pemilihan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pemasangan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karakteristik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masing-masing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h.48/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67952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breaker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70" y="1383465"/>
            <a:ext cx="5253973" cy="46779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120E38B0-671E-4548-97A2-9E0244C937BA}"/>
              </a:ext>
            </a:extLst>
          </p:cNvPr>
          <p:cNvSpPr txBox="1"/>
          <p:nvPr/>
        </p:nvSpPr>
        <p:spPr>
          <a:xfrm>
            <a:off x="2345474" y="1995730"/>
            <a:ext cx="61703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0CFCE6BA-260D-4993-A834-DEA15617DE1D}"/>
              </a:ext>
            </a:extLst>
          </p:cNvPr>
          <p:cNvSpPr txBox="1"/>
          <p:nvPr/>
        </p:nvSpPr>
        <p:spPr>
          <a:xfrm>
            <a:off x="3269369" y="2931399"/>
            <a:ext cx="100680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ekanan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819AD9C1-1E97-42F0-9F88-F6FADB609619}"/>
              </a:ext>
            </a:extLst>
          </p:cNvPr>
          <p:cNvSpPr txBox="1"/>
          <p:nvPr/>
        </p:nvSpPr>
        <p:spPr>
          <a:xfrm>
            <a:off x="3052898" y="3152013"/>
            <a:ext cx="96154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ekanan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AEFEF883-2301-4451-8C55-068890D351C3}"/>
              </a:ext>
            </a:extLst>
          </p:cNvPr>
          <p:cNvSpPr txBox="1"/>
          <p:nvPr/>
        </p:nvSpPr>
        <p:spPr>
          <a:xfrm>
            <a:off x="2837307" y="3355117"/>
            <a:ext cx="96154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Bracket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467B52A6-E7EA-4C07-9078-11700D936074}"/>
              </a:ext>
            </a:extLst>
          </p:cNvPr>
          <p:cNvSpPr txBox="1"/>
          <p:nvPr/>
        </p:nvSpPr>
        <p:spPr>
          <a:xfrm>
            <a:off x="2653990" y="3629043"/>
            <a:ext cx="136044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Breaker unit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7F911ACA-C288-4001-A870-67EF14CC7C0F}"/>
              </a:ext>
            </a:extLst>
          </p:cNvPr>
          <p:cNvSpPr txBox="1"/>
          <p:nvPr/>
        </p:nvSpPr>
        <p:spPr>
          <a:xfrm>
            <a:off x="2687181" y="3924730"/>
            <a:ext cx="96154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Pahat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(chisel)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5375E74B-E306-4CEC-9EBD-697FE63E885C}"/>
              </a:ext>
            </a:extLst>
          </p:cNvPr>
          <p:cNvSpPr txBox="1"/>
          <p:nvPr/>
        </p:nvSpPr>
        <p:spPr>
          <a:xfrm>
            <a:off x="2930029" y="5035054"/>
            <a:ext cx="96154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Pedal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pukul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664925CB-5311-427A-8C98-BBD5FA95F91C}"/>
              </a:ext>
            </a:extLst>
          </p:cNvPr>
          <p:cNvSpPr txBox="1"/>
          <p:nvPr/>
        </p:nvSpPr>
        <p:spPr>
          <a:xfrm>
            <a:off x="3099970" y="5589617"/>
            <a:ext cx="15451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Control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BCB94286-35B1-4A2F-9A82-768D43F24A3D}"/>
              </a:ext>
            </a:extLst>
          </p:cNvPr>
          <p:cNvSpPr txBox="1"/>
          <p:nvPr/>
        </p:nvSpPr>
        <p:spPr>
          <a:xfrm>
            <a:off x="5927878" y="5619040"/>
            <a:ext cx="15451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Oil pump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3E6F5AAC-7046-401F-A342-44AF6DB68BFF}"/>
              </a:ext>
            </a:extLst>
          </p:cNvPr>
          <p:cNvSpPr txBox="1"/>
          <p:nvPr/>
        </p:nvSpPr>
        <p:spPr>
          <a:xfrm>
            <a:off x="6057976" y="4170951"/>
            <a:ext cx="15451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Filter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64FE6B2E-5FB1-48DA-A2A4-8BA7CE571CE7}"/>
              </a:ext>
            </a:extLst>
          </p:cNvPr>
          <p:cNvSpPr txBox="1"/>
          <p:nvPr/>
        </p:nvSpPr>
        <p:spPr>
          <a:xfrm>
            <a:off x="5596664" y="3810579"/>
            <a:ext cx="15451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8F125F81-22CD-47EC-870D-1801399F37F1}"/>
              </a:ext>
            </a:extLst>
          </p:cNvPr>
          <p:cNvSpPr txBox="1"/>
          <p:nvPr/>
        </p:nvSpPr>
        <p:spPr>
          <a:xfrm>
            <a:off x="5345154" y="3136624"/>
            <a:ext cx="15451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breaker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C31BB2CB-F5C1-42C1-8FF5-266A82B0F3E2}"/>
              </a:ext>
            </a:extLst>
          </p:cNvPr>
          <p:cNvSpPr txBox="1"/>
          <p:nvPr/>
        </p:nvSpPr>
        <p:spPr>
          <a:xfrm>
            <a:off x="5269693" y="2919907"/>
            <a:ext cx="15451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5B58A069-EEB9-41E3-A06B-251B5ABC187A}"/>
              </a:ext>
            </a:extLst>
          </p:cNvPr>
          <p:cNvSpPr txBox="1"/>
          <p:nvPr/>
        </p:nvSpPr>
        <p:spPr>
          <a:xfrm>
            <a:off x="5084300" y="2658934"/>
            <a:ext cx="154512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Pemilihan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pemasangan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karakteristik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masing-masing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h.49/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5" y="391672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breaker unit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933" y="604089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rangkaian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pipa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273" y="4220281"/>
            <a:ext cx="4334930" cy="18718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573" y="1287153"/>
            <a:ext cx="5078158" cy="263523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1DEA7D95-9449-49A6-B62B-D13DFDA891ED}"/>
              </a:ext>
            </a:extLst>
          </p:cNvPr>
          <p:cNvSpPr txBox="1"/>
          <p:nvPr/>
        </p:nvSpPr>
        <p:spPr>
          <a:xfrm>
            <a:off x="3797952" y="2134813"/>
            <a:ext cx="6298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Bracket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A4BC6898-E44E-4CBF-95A2-02C4098D73B4}"/>
              </a:ext>
            </a:extLst>
          </p:cNvPr>
          <p:cNvSpPr txBox="1"/>
          <p:nvPr/>
        </p:nvSpPr>
        <p:spPr>
          <a:xfrm>
            <a:off x="3343097" y="2755496"/>
            <a:ext cx="6298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DEDBE176-322A-4A3C-B213-F3BD4EEF14CB}"/>
              </a:ext>
            </a:extLst>
          </p:cNvPr>
          <p:cNvSpPr txBox="1"/>
          <p:nvPr/>
        </p:nvSpPr>
        <p:spPr>
          <a:xfrm>
            <a:off x="3607586" y="3438354"/>
            <a:ext cx="1118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Pahat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(chisel)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EF3C27CF-C90A-47C1-B4D9-E9B186D64506}"/>
              </a:ext>
            </a:extLst>
          </p:cNvPr>
          <p:cNvSpPr txBox="1"/>
          <p:nvPr/>
        </p:nvSpPr>
        <p:spPr>
          <a:xfrm>
            <a:off x="4356452" y="2749685"/>
            <a:ext cx="9965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Pahat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(chisel)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9664111D-E6FE-46E5-8EDE-D4D71861AD4D}"/>
              </a:ext>
            </a:extLst>
          </p:cNvPr>
          <p:cNvSpPr txBox="1"/>
          <p:nvPr/>
        </p:nvSpPr>
        <p:spPr>
          <a:xfrm>
            <a:off x="6163556" y="2872795"/>
            <a:ext cx="1118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21E2B94E-4076-43AD-A469-9E034878F418}"/>
              </a:ext>
            </a:extLst>
          </p:cNvPr>
          <p:cNvSpPr txBox="1"/>
          <p:nvPr/>
        </p:nvSpPr>
        <p:spPr>
          <a:xfrm>
            <a:off x="6634542" y="2626574"/>
            <a:ext cx="6298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8143E4D6-D114-4108-8E41-D60B0FBE1B72}"/>
              </a:ext>
            </a:extLst>
          </p:cNvPr>
          <p:cNvSpPr txBox="1"/>
          <p:nvPr/>
        </p:nvSpPr>
        <p:spPr>
          <a:xfrm>
            <a:off x="5061114" y="1471598"/>
            <a:ext cx="9965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Accumulator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9A7A1FB2-FA9C-48BD-9CAA-94591DCE948A}"/>
              </a:ext>
            </a:extLst>
          </p:cNvPr>
          <p:cNvSpPr txBox="1"/>
          <p:nvPr/>
        </p:nvSpPr>
        <p:spPr>
          <a:xfrm>
            <a:off x="4941910" y="1711650"/>
            <a:ext cx="9965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Valve box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084279DC-7805-4844-8D3F-26EA100B0E55}"/>
              </a:ext>
            </a:extLst>
          </p:cNvPr>
          <p:cNvSpPr txBox="1"/>
          <p:nvPr/>
        </p:nvSpPr>
        <p:spPr>
          <a:xfrm>
            <a:off x="4854738" y="1902264"/>
            <a:ext cx="9965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8B7AF19B-BCD0-4199-B27D-896977485BA4}"/>
              </a:ext>
            </a:extLst>
          </p:cNvPr>
          <p:cNvSpPr txBox="1"/>
          <p:nvPr/>
        </p:nvSpPr>
        <p:spPr>
          <a:xfrm>
            <a:off x="4686944" y="2172058"/>
            <a:ext cx="9965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Chisel set pin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3062C98C-1003-483C-BECF-A349449940C7}"/>
              </a:ext>
            </a:extLst>
          </p:cNvPr>
          <p:cNvSpPr txBox="1"/>
          <p:nvPr/>
        </p:nvSpPr>
        <p:spPr>
          <a:xfrm>
            <a:off x="3343097" y="4346949"/>
            <a:ext cx="1118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Operation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BFF2173C-3554-412F-A1F3-D9A587EAD15F}"/>
              </a:ext>
            </a:extLst>
          </p:cNvPr>
          <p:cNvSpPr txBox="1"/>
          <p:nvPr/>
        </p:nvSpPr>
        <p:spPr>
          <a:xfrm>
            <a:off x="5401720" y="4224935"/>
            <a:ext cx="1118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Accumulator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30AAEC66-5DFB-4B02-AF57-ED7DBE204C8E}"/>
              </a:ext>
            </a:extLst>
          </p:cNvPr>
          <p:cNvSpPr txBox="1"/>
          <p:nvPr/>
        </p:nvSpPr>
        <p:spPr>
          <a:xfrm>
            <a:off x="5814869" y="4482513"/>
            <a:ext cx="1118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Stop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21B14414-F1A9-4D0D-B7A8-BC38C795F2AF}"/>
              </a:ext>
            </a:extLst>
          </p:cNvPr>
          <p:cNvSpPr txBox="1"/>
          <p:nvPr/>
        </p:nvSpPr>
        <p:spPr>
          <a:xfrm>
            <a:off x="3070413" y="4891064"/>
            <a:ext cx="5876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Pompa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9FC85B30-1332-4C0E-8C63-A69B36D96097}"/>
              </a:ext>
            </a:extLst>
          </p:cNvPr>
          <p:cNvSpPr txBox="1"/>
          <p:nvPr/>
        </p:nvSpPr>
        <p:spPr>
          <a:xfrm>
            <a:off x="3873804" y="4997738"/>
            <a:ext cx="5876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Relief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BA7676C9-8000-4BF2-A1B3-C092DC8FA2DA}"/>
              </a:ext>
            </a:extLst>
          </p:cNvPr>
          <p:cNvSpPr txBox="1"/>
          <p:nvPr/>
        </p:nvSpPr>
        <p:spPr>
          <a:xfrm>
            <a:off x="2687273" y="5961960"/>
            <a:ext cx="5876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Tangki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A3E42169-A02F-44FC-9697-B261E6008E93}"/>
              </a:ext>
            </a:extLst>
          </p:cNvPr>
          <p:cNvSpPr txBox="1"/>
          <p:nvPr/>
        </p:nvSpPr>
        <p:spPr>
          <a:xfrm>
            <a:off x="3364221" y="5871729"/>
            <a:ext cx="5876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Cooler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FB3545FC-E378-4C3D-BD1F-D387FFF45B04}"/>
              </a:ext>
            </a:extLst>
          </p:cNvPr>
          <p:cNvSpPr txBox="1"/>
          <p:nvPr/>
        </p:nvSpPr>
        <p:spPr>
          <a:xfrm>
            <a:off x="5451298" y="5811735"/>
            <a:ext cx="1118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Stop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1A55CAF1-E825-449C-8AC9-6B2523282C62}"/>
              </a:ext>
            </a:extLst>
          </p:cNvPr>
          <p:cNvSpPr txBox="1"/>
          <p:nvPr/>
        </p:nvSpPr>
        <p:spPr>
          <a:xfrm>
            <a:off x="6048408" y="5411190"/>
            <a:ext cx="11183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Breaker unit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1A9A0449-529E-435B-84A3-277E9A80B2EB}"/>
              </a:ext>
            </a:extLst>
          </p:cNvPr>
          <p:cNvSpPr txBox="1"/>
          <p:nvPr/>
        </p:nvSpPr>
        <p:spPr>
          <a:xfrm>
            <a:off x="4166980" y="5882349"/>
            <a:ext cx="137551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Relief valve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sekunder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37336AE3-FBE8-4598-850C-80BEDD664CD1}"/>
              </a:ext>
            </a:extLst>
          </p:cNvPr>
          <p:cNvSpPr txBox="1"/>
          <p:nvPr/>
        </p:nvSpPr>
        <p:spPr>
          <a:xfrm>
            <a:off x="3846324" y="1680385"/>
            <a:ext cx="145135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Sambungan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6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h.50/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19231" y="58773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1" y="1464329"/>
            <a:ext cx="7455477" cy="44130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BEC9CA85-2705-4775-B922-548965C466DC}"/>
              </a:ext>
            </a:extLst>
          </p:cNvPr>
          <p:cNvSpPr txBox="1"/>
          <p:nvPr/>
        </p:nvSpPr>
        <p:spPr>
          <a:xfrm>
            <a:off x="1634174" y="2451684"/>
            <a:ext cx="9279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Piston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AC3964B1-2316-4ABC-8CC2-DD16A15E1C66}"/>
              </a:ext>
            </a:extLst>
          </p:cNvPr>
          <p:cNvSpPr txBox="1"/>
          <p:nvPr/>
        </p:nvSpPr>
        <p:spPr>
          <a:xfrm>
            <a:off x="914400" y="3140229"/>
            <a:ext cx="14304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Penahan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871471B-B5A8-4F9C-A5B9-7F2220BEFB85}"/>
              </a:ext>
            </a:extLst>
          </p:cNvPr>
          <p:cNvSpPr txBox="1"/>
          <p:nvPr/>
        </p:nvSpPr>
        <p:spPr>
          <a:xfrm>
            <a:off x="2018923" y="1496341"/>
            <a:ext cx="14185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Gas nitrogen</a:t>
            </a:r>
          </a:p>
          <a:p>
            <a:pPr algn="ctr"/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AFE3679B-D40D-4C1A-9697-F4E8A9690A9B}"/>
              </a:ext>
            </a:extLst>
          </p:cNvPr>
          <p:cNvSpPr txBox="1"/>
          <p:nvPr/>
        </p:nvSpPr>
        <p:spPr>
          <a:xfrm>
            <a:off x="4755559" y="5123232"/>
            <a:ext cx="15012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Switch valve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EDC7A8E4-9F7D-4BA2-ABC9-19104ECE13B5}"/>
              </a:ext>
            </a:extLst>
          </p:cNvPr>
          <p:cNvSpPr txBox="1"/>
          <p:nvPr/>
        </p:nvSpPr>
        <p:spPr>
          <a:xfrm>
            <a:off x="4346560" y="5539326"/>
            <a:ext cx="38205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selain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nitrogen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h.51/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29173" y="5161718"/>
            <a:ext cx="323761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prstClr val="black"/>
                </a:solidFill>
              </a:rPr>
              <a:t>② </a:t>
            </a:r>
            <a:r>
              <a:rPr lang="en-US" altLang="ja-JP" sz="1000" dirty="0" err="1">
                <a:solidFill>
                  <a:prstClr val="black"/>
                </a:solidFill>
              </a:rPr>
              <a:t>Tipe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penggerak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langsung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hidraulik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ja-JP" sz="1000" dirty="0">
                <a:solidFill>
                  <a:prstClr val="black"/>
                </a:solidFill>
              </a:rPr>
              <a:t>⒜ </a:t>
            </a:r>
            <a:r>
              <a:rPr lang="en-US" altLang="ja-JP" sz="1000" dirty="0" err="1">
                <a:solidFill>
                  <a:prstClr val="black"/>
                </a:solidFill>
              </a:rPr>
              <a:t>sistem</a:t>
            </a:r>
            <a:r>
              <a:rPr lang="en-US" altLang="ja-JP" sz="1000" dirty="0">
                <a:solidFill>
                  <a:prstClr val="black"/>
                </a:solidFill>
              </a:rPr>
              <a:t> switch </a:t>
            </a:r>
            <a:r>
              <a:rPr lang="en-US" altLang="ja-JP" sz="1000" dirty="0" err="1">
                <a:solidFill>
                  <a:prstClr val="black"/>
                </a:solidFill>
              </a:rPr>
              <a:t>tekanan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tinggi</a:t>
            </a:r>
            <a:r>
              <a:rPr lang="en-US" altLang="ja-JP" sz="1000" dirty="0">
                <a:solidFill>
                  <a:prstClr val="black"/>
                </a:solidFill>
              </a:rPr>
              <a:t> / </a:t>
            </a:r>
            <a:r>
              <a:rPr lang="en-US" altLang="ja-JP" sz="1000" dirty="0" err="1">
                <a:solidFill>
                  <a:prstClr val="black"/>
                </a:solidFill>
              </a:rPr>
              <a:t>rendah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permukaan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atas</a:t>
            </a:r>
            <a:r>
              <a:rPr lang="en-US" altLang="ja-JP" sz="1000" dirty="0">
                <a:solidFill>
                  <a:prstClr val="black"/>
                </a:solidFill>
              </a:rPr>
              <a:t>  </a:t>
            </a:r>
          </a:p>
          <a:p>
            <a:r>
              <a:rPr lang="en-US" altLang="ja-JP" sz="1000" dirty="0">
                <a:solidFill>
                  <a:prstClr val="black"/>
                </a:solidFill>
              </a:rPr>
              <a:t>     piston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78" y="2358736"/>
            <a:ext cx="3893199" cy="242569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96" y="2359102"/>
            <a:ext cx="3860654" cy="232994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8AD3085F-119F-48C0-87F7-58B830EC1D1F}"/>
              </a:ext>
            </a:extLst>
          </p:cNvPr>
          <p:cNvSpPr txBox="1"/>
          <p:nvPr/>
        </p:nvSpPr>
        <p:spPr>
          <a:xfrm>
            <a:off x="2207863" y="2145388"/>
            <a:ext cx="99588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Gas nitrogen</a:t>
            </a:r>
          </a:p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704E3C1A-2FDE-469E-BA85-ACA4CCE8C1E8}"/>
              </a:ext>
            </a:extLst>
          </p:cNvPr>
          <p:cNvSpPr txBox="1"/>
          <p:nvPr/>
        </p:nvSpPr>
        <p:spPr>
          <a:xfrm>
            <a:off x="1038983" y="2517491"/>
            <a:ext cx="10524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Switch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E18FA71A-1297-4AC9-8779-2A52AAA6B99B}"/>
              </a:ext>
            </a:extLst>
          </p:cNvPr>
          <p:cNvSpPr txBox="1"/>
          <p:nvPr/>
        </p:nvSpPr>
        <p:spPr>
          <a:xfrm>
            <a:off x="3125753" y="3803418"/>
            <a:ext cx="9958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Switch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16F054FE-DB7D-4BA2-9C6C-DC4DC92F232D}"/>
              </a:ext>
            </a:extLst>
          </p:cNvPr>
          <p:cNvSpPr txBox="1"/>
          <p:nvPr/>
        </p:nvSpPr>
        <p:spPr>
          <a:xfrm>
            <a:off x="5870462" y="2169085"/>
            <a:ext cx="99588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Gas nitrogen</a:t>
            </a:r>
          </a:p>
          <a:p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66E46F17-CCEE-480F-B7EC-C4A186D6C8A9}"/>
              </a:ext>
            </a:extLst>
          </p:cNvPr>
          <p:cNvSpPr txBox="1"/>
          <p:nvPr/>
        </p:nvSpPr>
        <p:spPr>
          <a:xfrm>
            <a:off x="4881850" y="2585889"/>
            <a:ext cx="9958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Switch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FA4BEAE6-AF81-4330-B9C6-F2FA8E1C15E6}"/>
              </a:ext>
            </a:extLst>
          </p:cNvPr>
          <p:cNvSpPr txBox="1"/>
          <p:nvPr/>
        </p:nvSpPr>
        <p:spPr>
          <a:xfrm>
            <a:off x="7047281" y="3803417"/>
            <a:ext cx="9958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Switch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BEE74AE2-3E6C-4951-AA8B-83CBD9FF49AF}"/>
              </a:ext>
            </a:extLst>
          </p:cNvPr>
          <p:cNvSpPr txBox="1"/>
          <p:nvPr/>
        </p:nvSpPr>
        <p:spPr>
          <a:xfrm>
            <a:off x="6549339" y="4348302"/>
            <a:ext cx="189403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Accumulator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D7451897-747C-4967-A237-625726E839E8}"/>
              </a:ext>
            </a:extLst>
          </p:cNvPr>
          <p:cNvSpPr txBox="1"/>
          <p:nvPr/>
        </p:nvSpPr>
        <p:spPr>
          <a:xfrm>
            <a:off x="5877732" y="4662277"/>
            <a:ext cx="25331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selain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nitrogen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5B6E23A6-71A2-4346-B1CB-02D271A0A687}"/>
              </a:ext>
            </a:extLst>
          </p:cNvPr>
          <p:cNvSpPr txBox="1"/>
          <p:nvPr/>
        </p:nvSpPr>
        <p:spPr>
          <a:xfrm>
            <a:off x="700623" y="3140229"/>
            <a:ext cx="112817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Penahan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AE10360F-0222-4BE3-8824-1E627DB68936}"/>
              </a:ext>
            </a:extLst>
          </p:cNvPr>
          <p:cNvSpPr txBox="1"/>
          <p:nvPr/>
        </p:nvSpPr>
        <p:spPr>
          <a:xfrm>
            <a:off x="4478206" y="3101289"/>
            <a:ext cx="124232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Penahan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20031315-6888-461A-9970-9A888BF25F0D}"/>
              </a:ext>
            </a:extLst>
          </p:cNvPr>
          <p:cNvSpPr txBox="1"/>
          <p:nvPr/>
        </p:nvSpPr>
        <p:spPr>
          <a:xfrm>
            <a:off x="2357144" y="4512557"/>
            <a:ext cx="25331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selain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nitrogen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1A176623-41F7-410C-A66B-DBF8FE245048}"/>
              </a:ext>
            </a:extLst>
          </p:cNvPr>
          <p:cNvSpPr txBox="1"/>
          <p:nvPr/>
        </p:nvSpPr>
        <p:spPr>
          <a:xfrm>
            <a:off x="5113418" y="5067323"/>
            <a:ext cx="32376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prstClr val="black"/>
                </a:solidFill>
              </a:rPr>
              <a:t>② </a:t>
            </a:r>
            <a:r>
              <a:rPr lang="en-US" altLang="ja-JP" sz="1000" dirty="0" err="1">
                <a:solidFill>
                  <a:prstClr val="black"/>
                </a:solidFill>
              </a:rPr>
              <a:t>Tipe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penggerak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langsung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hidraulik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ja-JP" sz="1000" dirty="0">
                <a:solidFill>
                  <a:prstClr val="black"/>
                </a:solidFill>
              </a:rPr>
              <a:t>⒜ </a:t>
            </a:r>
            <a:r>
              <a:rPr lang="en-US" altLang="ja-JP" sz="1000" dirty="0" err="1">
                <a:solidFill>
                  <a:prstClr val="black"/>
                </a:solidFill>
              </a:rPr>
              <a:t>sistem</a:t>
            </a:r>
            <a:r>
              <a:rPr lang="en-US" altLang="ja-JP" sz="1000" dirty="0">
                <a:solidFill>
                  <a:prstClr val="black"/>
                </a:solidFill>
              </a:rPr>
              <a:t> switch </a:t>
            </a:r>
            <a:r>
              <a:rPr lang="en-US" altLang="ja-JP" sz="1000" dirty="0" err="1">
                <a:solidFill>
                  <a:prstClr val="black"/>
                </a:solidFill>
              </a:rPr>
              <a:t>tekanan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tinggi</a:t>
            </a:r>
            <a:r>
              <a:rPr lang="en-US" altLang="ja-JP" sz="1000" dirty="0">
                <a:solidFill>
                  <a:prstClr val="black"/>
                </a:solidFill>
              </a:rPr>
              <a:t> / </a:t>
            </a:r>
            <a:r>
              <a:rPr lang="en-US" altLang="ja-JP" sz="1000" dirty="0" err="1">
                <a:solidFill>
                  <a:prstClr val="black"/>
                </a:solidFill>
              </a:rPr>
              <a:t>rendah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permukaan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atas</a:t>
            </a:r>
            <a:r>
              <a:rPr lang="en-US" altLang="ja-JP" sz="1000" dirty="0">
                <a:solidFill>
                  <a:prstClr val="black"/>
                </a:solidFill>
              </a:rPr>
              <a:t>  </a:t>
            </a:r>
          </a:p>
          <a:p>
            <a:r>
              <a:rPr lang="en-US" altLang="ja-JP" sz="1000" dirty="0">
                <a:solidFill>
                  <a:prstClr val="black"/>
                </a:solidFill>
              </a:rPr>
              <a:t>     piston, accumulator </a:t>
            </a:r>
            <a:r>
              <a:rPr lang="en-US" altLang="ja-JP" sz="1000" dirty="0" err="1">
                <a:solidFill>
                  <a:prstClr val="black"/>
                </a:solidFill>
              </a:rPr>
              <a:t>tekanan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tinggi</a:t>
            </a:r>
            <a:r>
              <a:rPr lang="en-US" altLang="ja-JP" sz="1000" dirty="0">
                <a:solidFill>
                  <a:prstClr val="black"/>
                </a:solidFill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</a:rPr>
              <a:t>menggunakan</a:t>
            </a:r>
            <a:r>
              <a:rPr lang="en-US" altLang="ja-JP" sz="1000" dirty="0">
                <a:solidFill>
                  <a:prstClr val="black"/>
                </a:solidFill>
              </a:rPr>
              <a:t> gas nitrogen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h.51/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38" y="1428235"/>
            <a:ext cx="6754091" cy="44241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20AEBDAD-8C60-4051-9112-EF228ED5C685}"/>
              </a:ext>
            </a:extLst>
          </p:cNvPr>
          <p:cNvSpPr txBox="1"/>
          <p:nvPr/>
        </p:nvSpPr>
        <p:spPr>
          <a:xfrm>
            <a:off x="1524489" y="1564926"/>
            <a:ext cx="2824856" cy="446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Penahan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E2A12728-866D-4729-9FBB-1C5A32A2C20A}"/>
              </a:ext>
            </a:extLst>
          </p:cNvPr>
          <p:cNvSpPr txBox="1"/>
          <p:nvPr/>
        </p:nvSpPr>
        <p:spPr>
          <a:xfrm>
            <a:off x="1358838" y="2494508"/>
            <a:ext cx="1719339" cy="446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Switch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F4B443F6-A4C7-433E-86A4-8C896ACF9360}"/>
              </a:ext>
            </a:extLst>
          </p:cNvPr>
          <p:cNvSpPr txBox="1"/>
          <p:nvPr/>
        </p:nvSpPr>
        <p:spPr>
          <a:xfrm>
            <a:off x="5345228" y="4456944"/>
            <a:ext cx="276770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Accumulator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00D21A3-F021-4D07-A7B0-A7601DB10455}"/>
              </a:ext>
            </a:extLst>
          </p:cNvPr>
          <p:cNvSpPr txBox="1"/>
          <p:nvPr/>
        </p:nvSpPr>
        <p:spPr>
          <a:xfrm>
            <a:off x="4349345" y="5435378"/>
            <a:ext cx="172552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Switch valve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72842E6E-4D37-4357-A527-F547E6013A45}"/>
              </a:ext>
            </a:extLst>
          </p:cNvPr>
          <p:cNvSpPr txBox="1"/>
          <p:nvPr/>
        </p:nvSpPr>
        <p:spPr>
          <a:xfrm>
            <a:off x="2919407" y="5735253"/>
            <a:ext cx="41422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hidraulik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switch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tekanan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permukaan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piston</a:t>
            </a:r>
            <a:endParaRPr lang="ja-JP" alt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h.53/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1226" y="3666430"/>
            <a:ext cx="33280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gedung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16961" y="60717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batuan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07" y="1385818"/>
            <a:ext cx="3882041" cy="233768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810474" y="3753864"/>
            <a:ext cx="358787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016" y="3660097"/>
            <a:ext cx="2095500" cy="238125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9" y="1385818"/>
            <a:ext cx="3328008" cy="22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h.54/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26422" y="5497920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breaker unit di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sudut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pukulan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12967" y="5516689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mengoperasikan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pukulan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menyentuh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55" y="2648494"/>
            <a:ext cx="2145256" cy="27540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7" y="2067791"/>
            <a:ext cx="5184817" cy="3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h.55/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586" y="1438968"/>
            <a:ext cx="4512680" cy="244039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434316" y="3752378"/>
            <a:ext cx="40531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dicongkel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kojiranai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chisel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pahat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13" y="4029377"/>
            <a:ext cx="3890573" cy="204459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847986" y="6054270"/>
            <a:ext cx="38239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ABDB8B4E-C938-41B5-BEF2-214883766A90}"/>
              </a:ext>
            </a:extLst>
          </p:cNvPr>
          <p:cNvSpPr txBox="1"/>
          <p:nvPr/>
        </p:nvSpPr>
        <p:spPr>
          <a:xfrm>
            <a:off x="1642362" y="1858600"/>
            <a:ext cx="134980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dicongkel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kojiran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8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kegunaan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ciri-ciri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</a:t>
            </a:r>
            <a:b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(2)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h.3/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73" y="1369065"/>
            <a:ext cx="4738254" cy="41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15541" y="3596556"/>
            <a:ext cx="34912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ditumbuk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pukul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stroke end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30569" y="6061455"/>
            <a:ext cx="368843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 mengangkat barang menggunakan breaker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19" y="3849207"/>
            <a:ext cx="4709307" cy="22122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39" y="1348378"/>
            <a:ext cx="4283370" cy="22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4980" y="572500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Janagn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didalam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air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88023" y="5053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20" y="2425403"/>
            <a:ext cx="4295816" cy="26285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2" y="1966301"/>
            <a:ext cx="3124647" cy="375870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ED25B7D8-3270-46CD-9D68-3DCCED2335C4}"/>
              </a:ext>
            </a:extLst>
          </p:cNvPr>
          <p:cNvSpPr txBox="1"/>
          <p:nvPr/>
        </p:nvSpPr>
        <p:spPr>
          <a:xfrm rot="19670148">
            <a:off x="4720887" y="3965984"/>
            <a:ext cx="912136" cy="2145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Dilarang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7556FA29-E0E1-4838-9B63-6712A6511C17}"/>
              </a:ext>
            </a:extLst>
          </p:cNvPr>
          <p:cNvSpPr txBox="1"/>
          <p:nvPr/>
        </p:nvSpPr>
        <p:spPr>
          <a:xfrm rot="19670148">
            <a:off x="5806914" y="3298799"/>
            <a:ext cx="912136" cy="2145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Dilarang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breaker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h.57/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h.39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6578" y="485536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Hati-hati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longsor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jatuh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7" y="2747029"/>
            <a:ext cx="4460489" cy="21083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66" y="2626808"/>
            <a:ext cx="3195022" cy="222855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100943" y="485536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Hati-hati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jatuh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604" y="1359887"/>
            <a:ext cx="4326260" cy="488983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 yang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diperhatikan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setelah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selesai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bekerja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h.58/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9973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（１）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Breaker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unit</a:t>
            </a: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（２）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Ciri-ciri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setiap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pemilihan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pemasangan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pengoperasian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h.59/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564256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pemotong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81" y="1989076"/>
            <a:ext cx="2404036" cy="3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h.60/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84958" y="5673102"/>
            <a:ext cx="34870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pemotong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05372" y="5561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 grease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5" y="2441864"/>
            <a:ext cx="4063753" cy="31855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79" y="2691246"/>
            <a:ext cx="3293154" cy="28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h.61/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61" y="1307934"/>
            <a:ext cx="5643334" cy="22977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844062" y="3424029"/>
            <a:ext cx="75463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berbahaya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Periksa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kekuatan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permukaan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lantai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1" y="3815179"/>
            <a:ext cx="5160785" cy="196412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049864" y="5788152"/>
            <a:ext cx="22029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Hati-hati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jikabekerja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menyamping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73155" y="5820144"/>
            <a:ext cx="28454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body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berbahaya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h.62/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74376" y="60736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menyapu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kesamping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76" y="3791473"/>
            <a:ext cx="3012610" cy="224941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3" y="1480965"/>
            <a:ext cx="3218997" cy="244740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746" y="1287152"/>
            <a:ext cx="3148104" cy="256169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033007" y="3771210"/>
            <a:ext cx="16477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mencongkel</a:t>
            </a:r>
            <a:endParaRPr lang="en-US" altLang="ja-JP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kojiranai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67986" y="3770560"/>
            <a:ext cx="1647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dipukulkan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h.63/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10793" y="45095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stroke end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7740" y="456516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Dilarang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reruntuhan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945734" y="1984665"/>
            <a:ext cx="3457605" cy="2566570"/>
            <a:chOff x="1765886" y="3702050"/>
            <a:chExt cx="2861919" cy="212439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86" y="3702050"/>
              <a:ext cx="2861919" cy="2124394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 rot="5768832">
              <a:off x="2503314" y="4395792"/>
              <a:ext cx="331470" cy="546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654761" y="4419605"/>
              <a:ext cx="909320" cy="552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 rot="5587995">
              <a:off x="3094816" y="4100200"/>
              <a:ext cx="88265" cy="572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 rot="5587995">
              <a:off x="2801446" y="43440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 rot="5587995">
              <a:off x="3434541" y="43821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 rot="5587995">
              <a:off x="3398346" y="4347215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2876376" y="4324355"/>
              <a:ext cx="574675" cy="311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9" y="2474464"/>
            <a:ext cx="4186551" cy="2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h.64/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74" y="1579419"/>
            <a:ext cx="3834908" cy="4291446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049808" y="5918212"/>
            <a:ext cx="31596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arm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terbuka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4" y="2119745"/>
            <a:ext cx="4540324" cy="30478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502900" y="5078919"/>
            <a:ext cx="23389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mengoperasikan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arm, boom,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menggerakkan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lain-lain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6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kegunaan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ciri-ciri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  <a:b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(3)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Penghancur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Beton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1500187"/>
            <a:ext cx="4848755" cy="33004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11" y="1361688"/>
            <a:ext cx="1676355" cy="21158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370" y="3810477"/>
            <a:ext cx="1674637" cy="207979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20144" y="3392027"/>
            <a:ext cx="21450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3516" y="5836759"/>
            <a:ext cx="248171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61445" y="4850372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h.64/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07" y="1425305"/>
            <a:ext cx="3062378" cy="4593567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288945" y="5916070"/>
            <a:ext cx="28755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cutter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956462" y="5731404"/>
            <a:ext cx="32320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memutar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pemotong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63" y="1425305"/>
            <a:ext cx="4358549" cy="42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 yang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diperhatikan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setelah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selesai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bekerja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h.65/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（１）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pemotong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baja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（２）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91" y="2199421"/>
            <a:ext cx="4017818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sv-SE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Fitur mesin penghancur beton, nama dan fungsi tiap bagian, jenis, pemilihan dan pemasangan, pengoperasian, dll.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4920" y="3520467"/>
            <a:ext cx="40500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Kondisi pembongkaran struktur dan </a:t>
            </a:r>
          </a:p>
          <a:p>
            <a:pPr algn="ctr"/>
            <a:r>
              <a:rPr lang="sv-SE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bangunan beton menggunakan mesin besar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56" y="2022877"/>
            <a:ext cx="2181225" cy="15144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6" y="4176104"/>
            <a:ext cx="2733675" cy="1752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922" y="2022877"/>
            <a:ext cx="3429000" cy="17240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89" y="4241630"/>
            <a:ext cx="2466975" cy="17621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7042" y="596335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71999" y="3561628"/>
            <a:ext cx="37799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96335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penghancur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beton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h.69/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h.52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749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41" y="1336803"/>
            <a:ext cx="2571318" cy="2138076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0" y="3806769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 yang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diperhatikan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setelah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selesai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bekerja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0" y="4462377"/>
            <a:ext cx="7886700" cy="17541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（１）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penghancur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beton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（２）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Ciri^ciri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pencapit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masing-masing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h.72/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h.54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443" y="5160456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Konidis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pemrosesan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puing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25190" y="5474283"/>
            <a:ext cx="4380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internal)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60" y="2182091"/>
            <a:ext cx="3957576" cy="33052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69" y="2296392"/>
            <a:ext cx="3771530" cy="282456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F70F0703-919A-4AF7-8060-E0876AC1284F}"/>
              </a:ext>
            </a:extLst>
          </p:cNvPr>
          <p:cNvSpPr txBox="1"/>
          <p:nvPr/>
        </p:nvSpPr>
        <p:spPr>
          <a:xfrm>
            <a:off x="4574213" y="2284557"/>
            <a:ext cx="70104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4390831C-5D95-40F6-A8F0-48E1C6CED08E}"/>
              </a:ext>
            </a:extLst>
          </p:cNvPr>
          <p:cNvSpPr txBox="1"/>
          <p:nvPr/>
        </p:nvSpPr>
        <p:spPr>
          <a:xfrm>
            <a:off x="4493697" y="2518415"/>
            <a:ext cx="86207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67A96A0A-C44D-4C82-A6EF-652D4654201B}"/>
              </a:ext>
            </a:extLst>
          </p:cNvPr>
          <p:cNvSpPr txBox="1"/>
          <p:nvPr/>
        </p:nvSpPr>
        <p:spPr>
          <a:xfrm>
            <a:off x="4480908" y="2778337"/>
            <a:ext cx="91840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Rotation device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7A9642EB-D852-4DA1-A018-7A949807B7B3}"/>
              </a:ext>
            </a:extLst>
          </p:cNvPr>
          <p:cNvSpPr txBox="1"/>
          <p:nvPr/>
        </p:nvSpPr>
        <p:spPr>
          <a:xfrm>
            <a:off x="4503652" y="2962461"/>
            <a:ext cx="72079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CC70FCF2-5CA2-4760-97F1-7F94A05F0716}"/>
              </a:ext>
            </a:extLst>
          </p:cNvPr>
          <p:cNvSpPr txBox="1"/>
          <p:nvPr/>
        </p:nvSpPr>
        <p:spPr>
          <a:xfrm>
            <a:off x="4480908" y="3227639"/>
            <a:ext cx="91840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buka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tutup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5D5226E-C88B-4EE0-ACF2-0FF5CE4AA6C6}"/>
              </a:ext>
            </a:extLst>
          </p:cNvPr>
          <p:cNvSpPr txBox="1"/>
          <p:nvPr/>
        </p:nvSpPr>
        <p:spPr>
          <a:xfrm>
            <a:off x="4520760" y="3413709"/>
            <a:ext cx="70104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Frame pin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D5BD779E-6D14-425C-841D-DA42EAF1558A}"/>
              </a:ext>
            </a:extLst>
          </p:cNvPr>
          <p:cNvSpPr txBox="1"/>
          <p:nvPr/>
        </p:nvSpPr>
        <p:spPr>
          <a:xfrm>
            <a:off x="7433388" y="2303699"/>
            <a:ext cx="107200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connection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733B8005-888A-4970-AFC7-A9EFD6CA62BE}"/>
              </a:ext>
            </a:extLst>
          </p:cNvPr>
          <p:cNvSpPr txBox="1"/>
          <p:nvPr/>
        </p:nvSpPr>
        <p:spPr>
          <a:xfrm>
            <a:off x="7497943" y="2597285"/>
            <a:ext cx="100745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Swivel joint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FAB9D15F-EB79-4EC6-A1B3-2CBC360C36CC}"/>
              </a:ext>
            </a:extLst>
          </p:cNvPr>
          <p:cNvSpPr txBox="1"/>
          <p:nvPr/>
        </p:nvSpPr>
        <p:spPr>
          <a:xfrm>
            <a:off x="7507896" y="2802687"/>
            <a:ext cx="100745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6B0D91C6-6907-4779-AE72-9E2AD5231598}"/>
              </a:ext>
            </a:extLst>
          </p:cNvPr>
          <p:cNvSpPr txBox="1"/>
          <p:nvPr/>
        </p:nvSpPr>
        <p:spPr>
          <a:xfrm>
            <a:off x="7534348" y="3232364"/>
            <a:ext cx="71809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1B69398F-0A85-4096-BA30-8A6EE8A8724F}"/>
              </a:ext>
            </a:extLst>
          </p:cNvPr>
          <p:cNvSpPr txBox="1"/>
          <p:nvPr/>
        </p:nvSpPr>
        <p:spPr>
          <a:xfrm>
            <a:off x="7507896" y="3526754"/>
            <a:ext cx="80414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D6860472-A2B8-4E53-8BA6-C43ABEC3EA25}"/>
              </a:ext>
            </a:extLst>
          </p:cNvPr>
          <p:cNvSpPr txBox="1"/>
          <p:nvPr/>
        </p:nvSpPr>
        <p:spPr>
          <a:xfrm>
            <a:off x="7534348" y="3776451"/>
            <a:ext cx="7776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Link pin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6F240F82-48C3-47BA-BE87-CE745B035B3D}"/>
              </a:ext>
            </a:extLst>
          </p:cNvPr>
          <p:cNvSpPr txBox="1"/>
          <p:nvPr/>
        </p:nvSpPr>
        <p:spPr>
          <a:xfrm>
            <a:off x="6162747" y="4697247"/>
            <a:ext cx="82973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Arm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3FB7F64D-A756-42F4-B96B-E55CD42E6774}"/>
              </a:ext>
            </a:extLst>
          </p:cNvPr>
          <p:cNvSpPr txBox="1"/>
          <p:nvPr/>
        </p:nvSpPr>
        <p:spPr>
          <a:xfrm>
            <a:off x="6110704" y="5144688"/>
            <a:ext cx="88177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Point </a:t>
            </a:r>
            <a:r>
              <a:rPr kumimoji="1"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6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Fitur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pencapit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nama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fungsi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masing-masing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bagian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h.73/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h.55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042" y="5034909"/>
            <a:ext cx="39749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internal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rotation)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034909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eksternal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9544"/>
            <a:ext cx="4125654" cy="28306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54" y="2162797"/>
            <a:ext cx="3479289" cy="280504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19491B9D-8B05-4D7D-BA4A-9D9EDE6A2A99}"/>
              </a:ext>
            </a:extLst>
          </p:cNvPr>
          <p:cNvSpPr txBox="1"/>
          <p:nvPr/>
        </p:nvSpPr>
        <p:spPr>
          <a:xfrm>
            <a:off x="714375" y="2903900"/>
            <a:ext cx="91840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buka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tutup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18E98321-5ABC-4866-AFE4-5B2601CAF80C}"/>
              </a:ext>
            </a:extLst>
          </p:cNvPr>
          <p:cNvSpPr txBox="1"/>
          <p:nvPr/>
        </p:nvSpPr>
        <p:spPr>
          <a:xfrm>
            <a:off x="738957" y="3199337"/>
            <a:ext cx="50343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7F783A3D-D82C-40AD-B2BE-1541D8C211B4}"/>
              </a:ext>
            </a:extLst>
          </p:cNvPr>
          <p:cNvSpPr txBox="1"/>
          <p:nvPr/>
        </p:nvSpPr>
        <p:spPr>
          <a:xfrm>
            <a:off x="714375" y="3517200"/>
            <a:ext cx="819831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8968385D-268E-41EE-8D6E-378F550C5A3B}"/>
              </a:ext>
            </a:extLst>
          </p:cNvPr>
          <p:cNvSpPr txBox="1"/>
          <p:nvPr/>
        </p:nvSpPr>
        <p:spPr>
          <a:xfrm>
            <a:off x="747772" y="3842022"/>
            <a:ext cx="819831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98ADFD10-1A99-4186-A7E2-B73CE8B1A120}"/>
              </a:ext>
            </a:extLst>
          </p:cNvPr>
          <p:cNvSpPr txBox="1"/>
          <p:nvPr/>
        </p:nvSpPr>
        <p:spPr>
          <a:xfrm>
            <a:off x="739224" y="4160596"/>
            <a:ext cx="819831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Point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38DBA105-DB54-4C33-90E0-05F77050A9F4}"/>
              </a:ext>
            </a:extLst>
          </p:cNvPr>
          <p:cNvSpPr txBox="1"/>
          <p:nvPr/>
        </p:nvSpPr>
        <p:spPr>
          <a:xfrm>
            <a:off x="4765110" y="2803872"/>
            <a:ext cx="918406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buka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tutup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E0EAD4B9-F9D2-4B07-8DE3-8BA2DB61D02C}"/>
              </a:ext>
            </a:extLst>
          </p:cNvPr>
          <p:cNvSpPr txBox="1"/>
          <p:nvPr/>
        </p:nvSpPr>
        <p:spPr>
          <a:xfrm>
            <a:off x="4925754" y="3063937"/>
            <a:ext cx="50343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7FCAC637-36FF-43FF-8000-D45F1FEFB203}"/>
              </a:ext>
            </a:extLst>
          </p:cNvPr>
          <p:cNvSpPr txBox="1"/>
          <p:nvPr/>
        </p:nvSpPr>
        <p:spPr>
          <a:xfrm>
            <a:off x="4814397" y="3390779"/>
            <a:ext cx="819831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16DE7B9D-942E-4FC5-8A80-3CF403165A59}"/>
              </a:ext>
            </a:extLst>
          </p:cNvPr>
          <p:cNvSpPr txBox="1"/>
          <p:nvPr/>
        </p:nvSpPr>
        <p:spPr>
          <a:xfrm>
            <a:off x="4813408" y="3645542"/>
            <a:ext cx="819831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3C5011B9-2A5D-415A-9AB8-0BEB77301B4A}"/>
              </a:ext>
            </a:extLst>
          </p:cNvPr>
          <p:cNvSpPr txBox="1"/>
          <p:nvPr/>
        </p:nvSpPr>
        <p:spPr>
          <a:xfrm>
            <a:off x="4903244" y="3893288"/>
            <a:ext cx="819831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Point </a:t>
            </a:r>
            <a:r>
              <a:rPr kumimoji="1" lang="en-US" altLang="ja-JP" sz="700" dirty="0" err="1"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Pemilihan, pemasangan, pengoperasian mesin pencapit pembongkaran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h.74/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h.57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5777" y="3883455"/>
            <a:ext cx="390698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internal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08318" y="3858479"/>
            <a:ext cx="4380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endParaRPr lang="en-US" altLang="ja-JP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internal)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82" y="1287152"/>
            <a:ext cx="1989205" cy="25822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41" y="1287152"/>
            <a:ext cx="2384575" cy="23227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310" y="4131638"/>
            <a:ext cx="2234478" cy="197030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618507" y="6033935"/>
            <a:ext cx="46668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eksternal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5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pencapit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h.76/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h.59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01278" y="5002920"/>
            <a:ext cx="33707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0" y="1995055"/>
            <a:ext cx="4010486" cy="300786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29" y="2304732"/>
            <a:ext cx="3634901" cy="261712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277740" y="4899312"/>
            <a:ext cx="32376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Berhati-hatilah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Ketika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membawa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Panjang agar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membentur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(cabin)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berputar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Metode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umum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pencapit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h.77/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1" y="1290332"/>
            <a:ext cx="2345856" cy="23856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01" y="1352244"/>
            <a:ext cx="2531404" cy="221332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435" y="4168590"/>
            <a:ext cx="2041767" cy="194503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28650" y="3707023"/>
            <a:ext cx="45379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sudutnya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kemudian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11101" y="3599770"/>
            <a:ext cx="32376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menghancurkan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membengkokkan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membenturkannya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dinding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92896" y="6032201"/>
            <a:ext cx="44496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8C1A35A5-A016-4BDA-9459-6670D2710F5B}"/>
              </a:ext>
            </a:extLst>
          </p:cNvPr>
          <p:cNvSpPr txBox="1"/>
          <p:nvPr/>
        </p:nvSpPr>
        <p:spPr>
          <a:xfrm>
            <a:off x="2792896" y="1314458"/>
            <a:ext cx="523220" cy="931785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Ubah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sudut</a:t>
            </a:r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capit</a:t>
            </a:r>
            <a:endParaRPr kumimoji="1" lang="ja-JP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Hal yang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harus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diperhatikan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setelah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selesai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bekerja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h.78/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（１）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pencapit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（２）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utama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2" y="2429653"/>
            <a:ext cx="4632607" cy="2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kegunaan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ciri-ciri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dll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 </a:t>
            </a:r>
            <a:b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(4)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Pencapit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62" y="1419225"/>
            <a:ext cx="54006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5" y="1423555"/>
            <a:ext cx="7878255" cy="460764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Pelepasan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h.79/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85654" y="59614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melepas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breaker unit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FCE86CBF-2837-4FF5-971C-D0D678EF578B}"/>
              </a:ext>
            </a:extLst>
          </p:cNvPr>
          <p:cNvSpPr txBox="1"/>
          <p:nvPr/>
        </p:nvSpPr>
        <p:spPr>
          <a:xfrm>
            <a:off x="2097155" y="1618635"/>
            <a:ext cx="11628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Stop valve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9AEAE064-0203-4264-8917-A48E59D02174}"/>
              </a:ext>
            </a:extLst>
          </p:cNvPr>
          <p:cNvSpPr txBox="1"/>
          <p:nvPr/>
        </p:nvSpPr>
        <p:spPr>
          <a:xfrm>
            <a:off x="1515715" y="1860159"/>
            <a:ext cx="97900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F0865BEC-606A-4941-8C53-F3AB35CF3838}"/>
              </a:ext>
            </a:extLst>
          </p:cNvPr>
          <p:cNvSpPr txBox="1"/>
          <p:nvPr/>
        </p:nvSpPr>
        <p:spPr>
          <a:xfrm>
            <a:off x="853106" y="2766080"/>
            <a:ext cx="97900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47BF4C3-C087-42AB-932E-25CD91D7E3F7}"/>
              </a:ext>
            </a:extLst>
          </p:cNvPr>
          <p:cNvSpPr txBox="1"/>
          <p:nvPr/>
        </p:nvSpPr>
        <p:spPr>
          <a:xfrm>
            <a:off x="3990560" y="2407139"/>
            <a:ext cx="11628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hirdolik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2BC438DD-6D9E-4777-874F-FF8D8EB2C028}"/>
              </a:ext>
            </a:extLst>
          </p:cNvPr>
          <p:cNvSpPr txBox="1"/>
          <p:nvPr/>
        </p:nvSpPr>
        <p:spPr>
          <a:xfrm>
            <a:off x="5541824" y="2759292"/>
            <a:ext cx="11628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hirdolik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14013CE7-CA8E-4923-A762-B2C38CF5C573}"/>
              </a:ext>
            </a:extLst>
          </p:cNvPr>
          <p:cNvSpPr txBox="1"/>
          <p:nvPr/>
        </p:nvSpPr>
        <p:spPr>
          <a:xfrm>
            <a:off x="6033052" y="3666950"/>
            <a:ext cx="57557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Plug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96194131-5E12-4868-B3FB-0DE579ABDBED}"/>
              </a:ext>
            </a:extLst>
          </p:cNvPr>
          <p:cNvSpPr txBox="1"/>
          <p:nvPr/>
        </p:nvSpPr>
        <p:spPr>
          <a:xfrm>
            <a:off x="5577022" y="3991278"/>
            <a:ext cx="182239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Gunakan alas lantai untuk menstabilkan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F3EB9E22-E6BB-4799-A3B3-5037A5F69329}"/>
              </a:ext>
            </a:extLst>
          </p:cNvPr>
          <p:cNvSpPr txBox="1"/>
          <p:nvPr/>
        </p:nvSpPr>
        <p:spPr>
          <a:xfrm>
            <a:off x="5819412" y="4244931"/>
            <a:ext cx="182239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altLang="ja-JP" sz="700" dirty="0">
                <a:latin typeface="Arial" panose="020B0604020202020204" pitchFamily="34" charset="0"/>
                <a:cs typeface="Arial" panose="020B0604020202020204" pitchFamily="34" charset="0"/>
              </a:rPr>
              <a:t>Kondisi ketika sedang dibongkar</a:t>
            </a:r>
            <a:endParaRPr kumimoji="1" lang="ja-JP" alt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582CB24F-F0E5-4A2F-853E-EE07BEC72918}"/>
              </a:ext>
            </a:extLst>
          </p:cNvPr>
          <p:cNvSpPr txBox="1"/>
          <p:nvPr/>
        </p:nvSpPr>
        <p:spPr>
          <a:xfrm>
            <a:off x="4536413" y="3868167"/>
            <a:ext cx="57557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Plug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8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19" y="1287152"/>
            <a:ext cx="6407549" cy="463673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Pelepasan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h.80/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85654" y="59238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melepas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pemotong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CF34B9AF-7BA3-43FD-BEF6-9B01C64D703D}"/>
              </a:ext>
            </a:extLst>
          </p:cNvPr>
          <p:cNvSpPr txBox="1"/>
          <p:nvPr/>
        </p:nvSpPr>
        <p:spPr>
          <a:xfrm>
            <a:off x="1554332" y="2484908"/>
            <a:ext cx="11628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stopper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85C19C01-73BC-4659-8FF5-9658695DDF75}"/>
              </a:ext>
            </a:extLst>
          </p:cNvPr>
          <p:cNvSpPr txBox="1"/>
          <p:nvPr/>
        </p:nvSpPr>
        <p:spPr>
          <a:xfrm>
            <a:off x="5917785" y="2119951"/>
            <a:ext cx="1385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Stop valve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3549E1D8-4E0F-49C8-AE00-E895F6117F79}"/>
              </a:ext>
            </a:extLst>
          </p:cNvPr>
          <p:cNvSpPr txBox="1"/>
          <p:nvPr/>
        </p:nvSpPr>
        <p:spPr>
          <a:xfrm>
            <a:off x="6123264" y="2465733"/>
            <a:ext cx="1385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Dust cap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FFE8655A-438A-4CD6-8E7E-022ED3206E3A}"/>
              </a:ext>
            </a:extLst>
          </p:cNvPr>
          <p:cNvSpPr txBox="1"/>
          <p:nvPr/>
        </p:nvSpPr>
        <p:spPr>
          <a:xfrm>
            <a:off x="6058785" y="2811515"/>
            <a:ext cx="1385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8264CC47-AC4C-4696-A411-89B6CFD323C0}"/>
              </a:ext>
            </a:extLst>
          </p:cNvPr>
          <p:cNvSpPr txBox="1"/>
          <p:nvPr/>
        </p:nvSpPr>
        <p:spPr>
          <a:xfrm>
            <a:off x="6263632" y="3678012"/>
            <a:ext cx="1385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Dust plug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206353EC-929F-4B15-8BC2-AC498DE6B68B}"/>
              </a:ext>
            </a:extLst>
          </p:cNvPr>
          <p:cNvSpPr txBox="1"/>
          <p:nvPr/>
        </p:nvSpPr>
        <p:spPr>
          <a:xfrm>
            <a:off x="6123264" y="3966461"/>
            <a:ext cx="13853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CBD2E709-A53A-48D4-9EA8-CB874CE0B22E}"/>
              </a:ext>
            </a:extLst>
          </p:cNvPr>
          <p:cNvSpPr txBox="1"/>
          <p:nvPr/>
        </p:nvSpPr>
        <p:spPr>
          <a:xfrm>
            <a:off x="4878249" y="4598446"/>
            <a:ext cx="18353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Cegah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berputar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berputar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4F3DC7D6-CB92-479C-89F1-0BF58A8AA2F5}"/>
              </a:ext>
            </a:extLst>
          </p:cNvPr>
          <p:cNvSpPr txBox="1"/>
          <p:nvPr/>
        </p:nvSpPr>
        <p:spPr>
          <a:xfrm>
            <a:off x="4023197" y="5725551"/>
            <a:ext cx="26904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Gunakan alas lantai untuk menstabilkan</a:t>
            </a:r>
            <a:endParaRPr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Pelepasan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h.81/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64148" y="4860682"/>
            <a:ext cx="340785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melepas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split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47359" y="483907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melepas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split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99" y="2047009"/>
            <a:ext cx="4060072" cy="26779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17" y="2051483"/>
            <a:ext cx="3550471" cy="267344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FE3B1186-4E49-4461-9C83-9F13903E3BC3}"/>
              </a:ext>
            </a:extLst>
          </p:cNvPr>
          <p:cNvSpPr txBox="1"/>
          <p:nvPr/>
        </p:nvSpPr>
        <p:spPr>
          <a:xfrm>
            <a:off x="715764" y="3082948"/>
            <a:ext cx="8748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pengunci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D85089E4-9C57-4B6A-B884-B5A4A0D5C1CD}"/>
              </a:ext>
            </a:extLst>
          </p:cNvPr>
          <p:cNvSpPr txBox="1"/>
          <p:nvPr/>
        </p:nvSpPr>
        <p:spPr>
          <a:xfrm>
            <a:off x="3649991" y="2711121"/>
            <a:ext cx="103827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Stop valve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EECC78DD-0BF1-4FE6-8EF3-2560515DE2EA}"/>
              </a:ext>
            </a:extLst>
          </p:cNvPr>
          <p:cNvSpPr txBox="1"/>
          <p:nvPr/>
        </p:nvSpPr>
        <p:spPr>
          <a:xfrm>
            <a:off x="3926965" y="3137177"/>
            <a:ext cx="92039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Dust cap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F5154F46-ECC1-4109-97B1-F50B7FCEA9AF}"/>
              </a:ext>
            </a:extLst>
          </p:cNvPr>
          <p:cNvSpPr txBox="1"/>
          <p:nvPr/>
        </p:nvSpPr>
        <p:spPr>
          <a:xfrm>
            <a:off x="4040576" y="3606065"/>
            <a:ext cx="3577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7BF1F57A-B48E-45A3-844B-4FE67AED34FD}"/>
              </a:ext>
            </a:extLst>
          </p:cNvPr>
          <p:cNvSpPr txBox="1"/>
          <p:nvPr/>
        </p:nvSpPr>
        <p:spPr>
          <a:xfrm>
            <a:off x="3870527" y="2943764"/>
            <a:ext cx="8748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Dust plug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97410573-B137-418D-A523-6335D781DC7D}"/>
              </a:ext>
            </a:extLst>
          </p:cNvPr>
          <p:cNvSpPr txBox="1"/>
          <p:nvPr/>
        </p:nvSpPr>
        <p:spPr>
          <a:xfrm>
            <a:off x="3926965" y="3325738"/>
            <a:ext cx="138538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E93DC7CD-5622-4D28-8F65-5136F370ABF2}"/>
              </a:ext>
            </a:extLst>
          </p:cNvPr>
          <p:cNvSpPr txBox="1"/>
          <p:nvPr/>
        </p:nvSpPr>
        <p:spPr>
          <a:xfrm>
            <a:off x="3476976" y="3990105"/>
            <a:ext cx="1268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Cegah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berputar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r>
              <a:rPr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FAB3F738-DB5B-484C-AF16-CFC57442A4DC}"/>
              </a:ext>
            </a:extLst>
          </p:cNvPr>
          <p:cNvSpPr txBox="1"/>
          <p:nvPr/>
        </p:nvSpPr>
        <p:spPr>
          <a:xfrm>
            <a:off x="2997470" y="4443660"/>
            <a:ext cx="202495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Gunakan alas lantai untuk menstabilkan</a:t>
            </a:r>
            <a:endParaRPr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CC87649F-D32E-4C0A-9B61-CAFA5AE6F814}"/>
              </a:ext>
            </a:extLst>
          </p:cNvPr>
          <p:cNvSpPr txBox="1"/>
          <p:nvPr/>
        </p:nvSpPr>
        <p:spPr>
          <a:xfrm>
            <a:off x="4798030" y="2718380"/>
            <a:ext cx="103827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Stop valve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4751259A-CEFC-491E-A66C-EE3F203945AF}"/>
              </a:ext>
            </a:extLst>
          </p:cNvPr>
          <p:cNvSpPr txBox="1"/>
          <p:nvPr/>
        </p:nvSpPr>
        <p:spPr>
          <a:xfrm>
            <a:off x="4965333" y="3047215"/>
            <a:ext cx="103827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Dust cap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2A38E736-E062-42FA-B499-7E58A05FD2B4}"/>
              </a:ext>
            </a:extLst>
          </p:cNvPr>
          <p:cNvSpPr txBox="1"/>
          <p:nvPr/>
        </p:nvSpPr>
        <p:spPr>
          <a:xfrm>
            <a:off x="5053770" y="4378681"/>
            <a:ext cx="8748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Dust plug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4942701B-25C8-4716-A37F-EFA6DDEB5153}"/>
              </a:ext>
            </a:extLst>
          </p:cNvPr>
          <p:cNvSpPr txBox="1"/>
          <p:nvPr/>
        </p:nvSpPr>
        <p:spPr>
          <a:xfrm>
            <a:off x="6187375" y="4543688"/>
            <a:ext cx="138538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A1487610-2F2C-497B-8AC0-F55D90A7A55B}"/>
              </a:ext>
            </a:extLst>
          </p:cNvPr>
          <p:cNvSpPr txBox="1"/>
          <p:nvPr/>
        </p:nvSpPr>
        <p:spPr>
          <a:xfrm>
            <a:off x="8065872" y="3501287"/>
            <a:ext cx="3577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5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Pelepasan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h.82/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4" y="1386952"/>
            <a:ext cx="2506807" cy="22158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95" y="1442474"/>
            <a:ext cx="3157537" cy="21348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008" y="3955210"/>
            <a:ext cx="2484784" cy="212674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635595" y="60084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melepas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bucket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D45D71D5-8E99-4B26-8FFF-610CF17205B8}"/>
              </a:ext>
            </a:extLst>
          </p:cNvPr>
          <p:cNvSpPr txBox="1"/>
          <p:nvPr/>
        </p:nvSpPr>
        <p:spPr>
          <a:xfrm>
            <a:off x="2539277" y="1571641"/>
            <a:ext cx="103827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Stop valve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C8DDF976-3E04-4D02-808A-97B44A54938C}"/>
              </a:ext>
            </a:extLst>
          </p:cNvPr>
          <p:cNvSpPr txBox="1"/>
          <p:nvPr/>
        </p:nvSpPr>
        <p:spPr>
          <a:xfrm>
            <a:off x="2764724" y="1726939"/>
            <a:ext cx="92039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Dust cap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C3727C67-A500-4DBE-8788-1B510A8D6E0A}"/>
              </a:ext>
            </a:extLst>
          </p:cNvPr>
          <p:cNvSpPr txBox="1"/>
          <p:nvPr/>
        </p:nvSpPr>
        <p:spPr>
          <a:xfrm>
            <a:off x="2560089" y="2454620"/>
            <a:ext cx="3577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C73DE7F2-2E22-4B0D-BA96-C9E4E968DCD5}"/>
              </a:ext>
            </a:extLst>
          </p:cNvPr>
          <p:cNvSpPr txBox="1"/>
          <p:nvPr/>
        </p:nvSpPr>
        <p:spPr>
          <a:xfrm>
            <a:off x="2917853" y="1920786"/>
            <a:ext cx="87482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Dust plug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66D2C89C-E3A4-4319-BFD6-4BF647F2C1A5}"/>
              </a:ext>
            </a:extLst>
          </p:cNvPr>
          <p:cNvSpPr txBox="1"/>
          <p:nvPr/>
        </p:nvSpPr>
        <p:spPr>
          <a:xfrm>
            <a:off x="2635595" y="2230049"/>
            <a:ext cx="138538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Selang</a:t>
            </a:r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900" dirty="0" err="1">
                <a:latin typeface="Arial" panose="020B0604020202020204" pitchFamily="34" charset="0"/>
                <a:cs typeface="Arial" panose="020B0604020202020204" pitchFamily="34" charset="0"/>
              </a:rPr>
              <a:t>hidrolik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72CF5BAC-2263-48A0-A581-872820D99DB0}"/>
              </a:ext>
            </a:extLst>
          </p:cNvPr>
          <p:cNvSpPr txBox="1"/>
          <p:nvPr/>
        </p:nvSpPr>
        <p:spPr>
          <a:xfrm>
            <a:off x="5353928" y="1611523"/>
            <a:ext cx="3577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01EDE14A-DF45-4556-B16F-95963F489EF1}"/>
              </a:ext>
            </a:extLst>
          </p:cNvPr>
          <p:cNvSpPr txBox="1"/>
          <p:nvPr/>
        </p:nvSpPr>
        <p:spPr>
          <a:xfrm>
            <a:off x="6943441" y="1399030"/>
            <a:ext cx="3577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  <a:endParaRPr kumimoji="1" lang="ja-JP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16251264-FA4B-40D3-986A-5997EE3C7839}"/>
              </a:ext>
            </a:extLst>
          </p:cNvPr>
          <p:cNvSpPr txBox="1"/>
          <p:nvPr/>
        </p:nvSpPr>
        <p:spPr>
          <a:xfrm>
            <a:off x="4976381" y="3587479"/>
            <a:ext cx="248478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melepas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</a:p>
          <a:p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eksternal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A5320E6D-B6F5-4B3D-8943-A6207DAD1157}"/>
              </a:ext>
            </a:extLst>
          </p:cNvPr>
          <p:cNvSpPr txBox="1"/>
          <p:nvPr/>
        </p:nvSpPr>
        <p:spPr>
          <a:xfrm>
            <a:off x="1285874" y="3587479"/>
            <a:ext cx="281999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melepas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pencapit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tipe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</a:p>
          <a:p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digerakkan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internal)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6591BD06-8AA2-4EFE-B0B7-10CCC30B5666}"/>
              </a:ext>
            </a:extLst>
          </p:cNvPr>
          <p:cNvSpPr txBox="1"/>
          <p:nvPr/>
        </p:nvSpPr>
        <p:spPr>
          <a:xfrm>
            <a:off x="4663810" y="4416804"/>
            <a:ext cx="6901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Shovel arm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3FAA08C1-FC4C-496D-9302-E999E4FAF497}"/>
              </a:ext>
            </a:extLst>
          </p:cNvPr>
          <p:cNvSpPr txBox="1"/>
          <p:nvPr/>
        </p:nvSpPr>
        <p:spPr>
          <a:xfrm>
            <a:off x="4663810" y="5188666"/>
            <a:ext cx="7970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Bucket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0D429BBE-AE81-410B-B36F-B6789AFAE472}"/>
              </a:ext>
            </a:extLst>
          </p:cNvPr>
          <p:cNvSpPr txBox="1"/>
          <p:nvPr/>
        </p:nvSpPr>
        <p:spPr>
          <a:xfrm>
            <a:off x="3012008" y="5311777"/>
            <a:ext cx="7970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Arm link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2D66645A-B2DF-47A9-92A8-82D097843078}"/>
              </a:ext>
            </a:extLst>
          </p:cNvPr>
          <p:cNvSpPr txBox="1"/>
          <p:nvPr/>
        </p:nvSpPr>
        <p:spPr>
          <a:xfrm>
            <a:off x="3224921" y="5039911"/>
            <a:ext cx="7970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Bucket link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Pemindahan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h.83/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h.66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8738" y="363264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pemanjat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dilengkapi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hook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265" y="4408878"/>
            <a:ext cx="5368056" cy="171155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188528" y="4105396"/>
            <a:ext cx="48847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pemuatan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pemanjat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50519" y="362637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pemanjat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xmlns="" id="{02C40835-E407-49C6-9532-743C6800CC74}"/>
              </a:ext>
            </a:extLst>
          </p:cNvPr>
          <p:cNvGrpSpPr/>
          <p:nvPr/>
        </p:nvGrpSpPr>
        <p:grpSpPr>
          <a:xfrm>
            <a:off x="4519224" y="1661348"/>
            <a:ext cx="3933292" cy="1770849"/>
            <a:chOff x="4519224" y="1661348"/>
            <a:chExt cx="3933292" cy="177084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9224" y="1712172"/>
              <a:ext cx="3933292" cy="1720025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xmlns="" id="{3EBFEEEC-AD26-4615-86F0-17EFF9E97D24}"/>
                </a:ext>
              </a:extLst>
            </p:cNvPr>
            <p:cNvSpPr/>
            <p:nvPr/>
          </p:nvSpPr>
          <p:spPr>
            <a:xfrm>
              <a:off x="6715125" y="2142976"/>
              <a:ext cx="1009650" cy="295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Alat </a:t>
              </a:r>
              <a:r>
                <a:rPr kumimoji="1"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pemanjat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7C7752C6-4D1E-4863-9914-2193187305EC}"/>
                </a:ext>
              </a:extLst>
            </p:cNvPr>
            <p:cNvSpPr/>
            <p:nvPr/>
          </p:nvSpPr>
          <p:spPr>
            <a:xfrm>
              <a:off x="4953000" y="1661348"/>
              <a:ext cx="1009650" cy="295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Trailer loading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xmlns="" id="{34ABA9B4-06C4-44CF-AAD2-60A7E653F3E0}"/>
                </a:ext>
              </a:extLst>
            </p:cNvPr>
            <p:cNvSpPr/>
            <p:nvPr/>
          </p:nvSpPr>
          <p:spPr>
            <a:xfrm>
              <a:off x="5353050" y="3040662"/>
              <a:ext cx="852544" cy="295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Kurang </a:t>
              </a:r>
              <a:r>
                <a:rPr kumimoji="1"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dari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15°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xmlns="" id="{22AF0848-4F9A-4EFB-9E5B-F9DAED98B906}"/>
              </a:ext>
            </a:extLst>
          </p:cNvPr>
          <p:cNvGrpSpPr/>
          <p:nvPr/>
        </p:nvGrpSpPr>
        <p:grpSpPr>
          <a:xfrm>
            <a:off x="678738" y="1889452"/>
            <a:ext cx="3721864" cy="1513470"/>
            <a:chOff x="678738" y="1889452"/>
            <a:chExt cx="3721864" cy="151347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200" y="1889452"/>
              <a:ext cx="3535779" cy="1513470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xmlns="" id="{67BBD5D0-10CC-4762-BFB4-0407A4B74E72}"/>
                </a:ext>
              </a:extLst>
            </p:cNvPr>
            <p:cNvSpPr/>
            <p:nvPr/>
          </p:nvSpPr>
          <p:spPr>
            <a:xfrm>
              <a:off x="678738" y="2438251"/>
              <a:ext cx="1009650" cy="6024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Pengait</a:t>
              </a:r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kendaraan</a:t>
              </a:r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loading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xmlns="" id="{29BDFC8A-23F5-4D96-BD03-2C94B73212B7}"/>
                </a:ext>
              </a:extLst>
            </p:cNvPr>
            <p:cNvSpPr/>
            <p:nvPr/>
          </p:nvSpPr>
          <p:spPr>
            <a:xfrm>
              <a:off x="3390952" y="1914482"/>
              <a:ext cx="1009650" cy="2952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lapisan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kayu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8" name="表 9">
            <a:extLst>
              <a:ext uri="{FF2B5EF4-FFF2-40B4-BE49-F238E27FC236}">
                <a16:creationId xmlns:a16="http://schemas.microsoft.com/office/drawing/2014/main" xmlns="" id="{C434FFFD-FDF5-4E8F-83A7-EA3A8597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11123"/>
              </p:ext>
            </p:extLst>
          </p:nvPr>
        </p:nvGraphicFramePr>
        <p:xfrm>
          <a:off x="1296081" y="4419976"/>
          <a:ext cx="6551838" cy="1844040"/>
        </p:xfrm>
        <a:graphic>
          <a:graphicData uri="http://schemas.openxmlformats.org/drawingml/2006/table">
            <a:tbl>
              <a:tblPr firstRow="1" bandRow="1"/>
              <a:tblGrid>
                <a:gridCol w="1451583">
                  <a:extLst>
                    <a:ext uri="{9D8B030D-6E8A-4147-A177-3AD203B41FA5}">
                      <a16:colId xmlns:a16="http://schemas.microsoft.com/office/drawing/2014/main" xmlns="" val="377875957"/>
                    </a:ext>
                  </a:extLst>
                </a:gridCol>
                <a:gridCol w="1517254">
                  <a:extLst>
                    <a:ext uri="{9D8B030D-6E8A-4147-A177-3AD203B41FA5}">
                      <a16:colId xmlns:a16="http://schemas.microsoft.com/office/drawing/2014/main" xmlns="" val="2304306481"/>
                    </a:ext>
                  </a:extLst>
                </a:gridCol>
                <a:gridCol w="1716359">
                  <a:extLst>
                    <a:ext uri="{9D8B030D-6E8A-4147-A177-3AD203B41FA5}">
                      <a16:colId xmlns:a16="http://schemas.microsoft.com/office/drawing/2014/main" xmlns="" val="3765343083"/>
                    </a:ext>
                  </a:extLst>
                </a:gridCol>
                <a:gridCol w="1866642">
                  <a:extLst>
                    <a:ext uri="{9D8B030D-6E8A-4147-A177-3AD203B41FA5}">
                      <a16:colId xmlns:a16="http://schemas.microsoft.com/office/drawing/2014/main" xmlns="" val="45088752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kumimoji="1" lang="en-US" altLang="ja-JP" sz="1200" dirty="0"/>
                    </a:p>
                    <a:p>
                      <a:pPr algn="ctr"/>
                      <a:r>
                        <a:rPr kumimoji="1" lang="en-US" altLang="ja-JP" sz="1200" dirty="0"/>
                        <a:t>Masa </a:t>
                      </a:r>
                      <a:r>
                        <a:rPr kumimoji="1" lang="en-US" altLang="ja-JP" sz="1200" dirty="0" err="1"/>
                        <a:t>alat</a:t>
                      </a:r>
                      <a:r>
                        <a:rPr kumimoji="1" lang="en-US" altLang="ja-JP" sz="1200" dirty="0"/>
                        <a:t> </a:t>
                      </a:r>
                      <a:r>
                        <a:rPr kumimoji="1" lang="en-US" altLang="ja-JP" sz="1200" dirty="0" err="1"/>
                        <a:t>pemanjat</a:t>
                      </a:r>
                      <a:r>
                        <a:rPr kumimoji="1" lang="en-US" altLang="ja-JP" sz="1200" dirty="0"/>
                        <a:t> (t)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4EA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Alat </a:t>
                      </a:r>
                      <a:r>
                        <a:rPr kumimoji="1" lang="en-US" altLang="ja-JP" sz="1200" dirty="0" err="1"/>
                        <a:t>pemanjat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4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48546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/>
                        <a:t>Bahan</a:t>
                      </a:r>
                      <a:r>
                        <a:rPr kumimoji="1" lang="en-US" altLang="ja-JP" sz="1200" dirty="0"/>
                        <a:t> 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4EA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/>
                        <a:t>Jumlah</a:t>
                      </a:r>
                      <a:r>
                        <a:rPr kumimoji="1" lang="en-US" altLang="ja-JP" sz="1200" dirty="0"/>
                        <a:t> </a:t>
                      </a:r>
                      <a:r>
                        <a:rPr kumimoji="1" lang="en-US" altLang="ja-JP" sz="1200" dirty="0" err="1"/>
                        <a:t>yg</a:t>
                      </a:r>
                      <a:r>
                        <a:rPr kumimoji="1" lang="en-US" altLang="ja-JP" sz="1200" dirty="0"/>
                        <a:t> </a:t>
                      </a:r>
                      <a:r>
                        <a:rPr kumimoji="1" lang="en-US" altLang="ja-JP" sz="1200" dirty="0" err="1"/>
                        <a:t>digunakan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4EA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/>
                        <a:t>Dimensi</a:t>
                      </a:r>
                      <a:r>
                        <a:rPr kumimoji="1" lang="en-US" altLang="ja-JP" sz="1200" dirty="0"/>
                        <a:t> </a:t>
                      </a:r>
                      <a:r>
                        <a:rPr kumimoji="1" lang="en-US" altLang="ja-JP" sz="1200" dirty="0" err="1"/>
                        <a:t>bentuk</a:t>
                      </a:r>
                      <a:r>
                        <a:rPr kumimoji="1" lang="en-US" altLang="ja-JP" sz="1200" dirty="0"/>
                        <a:t> </a:t>
                      </a:r>
                    </a:p>
                    <a:p>
                      <a:pPr algn="ctr"/>
                      <a:r>
                        <a:rPr kumimoji="1" lang="en-US" altLang="ja-JP" sz="1200" dirty="0" err="1"/>
                        <a:t>panjang</a:t>
                      </a:r>
                      <a:r>
                        <a:rPr kumimoji="1" lang="en-US" altLang="ja-JP" sz="1200" dirty="0"/>
                        <a:t> x </a:t>
                      </a:r>
                      <a:r>
                        <a:rPr kumimoji="1" lang="en-US" altLang="ja-JP" sz="1200" dirty="0" err="1"/>
                        <a:t>tinggi</a:t>
                      </a:r>
                      <a:r>
                        <a:rPr kumimoji="1" lang="en-US" altLang="ja-JP" sz="1200" dirty="0"/>
                        <a:t> x </a:t>
                      </a:r>
                      <a:r>
                        <a:rPr kumimoji="1" lang="en-US" altLang="ja-JP" sz="1200" dirty="0" err="1"/>
                        <a:t>lebar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F4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3887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40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Paduan </a:t>
                      </a:r>
                      <a:r>
                        <a:rPr kumimoji="1" lang="en-US" altLang="ja-JP" sz="1200" dirty="0" err="1"/>
                        <a:t>alumunium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4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2.900 x 310 x 220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5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30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Paduan </a:t>
                      </a:r>
                      <a:r>
                        <a:rPr kumimoji="1" lang="en-US" altLang="ja-JP" sz="1200" dirty="0" err="1"/>
                        <a:t>alumunium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4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2.900 x 310 x 175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1814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15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Paduan </a:t>
                      </a:r>
                      <a:r>
                        <a:rPr kumimoji="1" lang="en-US" altLang="ja-JP" sz="1200" dirty="0" err="1"/>
                        <a:t>alumunium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2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/>
                        <a:t>2.900 x 232 x 220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7229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5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Pemindahan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54953" y="5876450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muatan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34669" y="4675467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footstall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xmlns="" id="{D332FE23-9296-44B3-9A6A-5441DDC4C049}"/>
              </a:ext>
            </a:extLst>
          </p:cNvPr>
          <p:cNvGrpSpPr/>
          <p:nvPr/>
        </p:nvGrpSpPr>
        <p:grpSpPr>
          <a:xfrm>
            <a:off x="4310468" y="2673141"/>
            <a:ext cx="4204882" cy="1906944"/>
            <a:chOff x="4310468" y="2673141"/>
            <a:chExt cx="4204882" cy="1906944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3369" y="2673141"/>
              <a:ext cx="4161981" cy="1906944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xmlns="" id="{83DBECD7-66A2-4E22-9938-606EBA7A9EE6}"/>
                </a:ext>
              </a:extLst>
            </p:cNvPr>
            <p:cNvSpPr/>
            <p:nvPr/>
          </p:nvSpPr>
          <p:spPr>
            <a:xfrm>
              <a:off x="4310468" y="2691721"/>
              <a:ext cx="1271181" cy="219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Footstall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D56F2B59-5C21-4898-BE89-3E4E24B6D372}"/>
              </a:ext>
            </a:extLst>
          </p:cNvPr>
          <p:cNvGrpSpPr/>
          <p:nvPr/>
        </p:nvGrpSpPr>
        <p:grpSpPr>
          <a:xfrm>
            <a:off x="694251" y="1348274"/>
            <a:ext cx="4428547" cy="4556677"/>
            <a:chOff x="698769" y="1363939"/>
            <a:chExt cx="4428547" cy="4556677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494" y="1423555"/>
              <a:ext cx="3902022" cy="4452895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712FAAEC-F0CA-4166-9244-61073C8950C1}"/>
                </a:ext>
              </a:extLst>
            </p:cNvPr>
            <p:cNvSpPr/>
            <p:nvPr/>
          </p:nvSpPr>
          <p:spPr>
            <a:xfrm>
              <a:off x="3856135" y="1640939"/>
              <a:ext cx="1271181" cy="2198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Tampak</a:t>
              </a:r>
              <a:r>
                <a:rPr kumimoji="1"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atas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FBA91F1A-F260-400E-9036-A1BC78B0EB93}"/>
                </a:ext>
              </a:extLst>
            </p:cNvPr>
            <p:cNvSpPr/>
            <p:nvPr/>
          </p:nvSpPr>
          <p:spPr>
            <a:xfrm>
              <a:off x="1538633" y="3009125"/>
              <a:ext cx="1023532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Alat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pemanjat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xmlns="" id="{CD94333D-E2CF-4D99-B8BE-450F97821771}"/>
                </a:ext>
              </a:extLst>
            </p:cNvPr>
            <p:cNvSpPr/>
            <p:nvPr/>
          </p:nvSpPr>
          <p:spPr>
            <a:xfrm>
              <a:off x="2722505" y="2960725"/>
              <a:ext cx="735261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Crawler 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xmlns="" id="{0ABFDA43-7C13-4425-AD42-7623C7DCA354}"/>
                </a:ext>
              </a:extLst>
            </p:cNvPr>
            <p:cNvSpPr/>
            <p:nvPr/>
          </p:nvSpPr>
          <p:spPr>
            <a:xfrm>
              <a:off x="1656745" y="1363939"/>
              <a:ext cx="1023532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Kendaraan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pemuat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xmlns="" id="{1C20B943-66D5-4FB8-B08E-325575147AD4}"/>
                </a:ext>
              </a:extLst>
            </p:cNvPr>
            <p:cNvSpPr/>
            <p:nvPr/>
          </p:nvSpPr>
          <p:spPr>
            <a:xfrm>
              <a:off x="698769" y="3378627"/>
              <a:ext cx="1023532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Kendaraan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pemuat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xmlns="" id="{3EF31C1D-1402-40CE-944C-DB76F84E3C7B}"/>
                </a:ext>
              </a:extLst>
            </p:cNvPr>
            <p:cNvSpPr/>
            <p:nvPr/>
          </p:nvSpPr>
          <p:spPr>
            <a:xfrm>
              <a:off x="1213853" y="5599450"/>
              <a:ext cx="885784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Pengganjal</a:t>
              </a:r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roda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xmlns="" id="{600F5150-42B1-47DB-8888-4EC3FECAB4BB}"/>
                </a:ext>
              </a:extLst>
            </p:cNvPr>
            <p:cNvSpPr/>
            <p:nvPr/>
          </p:nvSpPr>
          <p:spPr>
            <a:xfrm>
              <a:off x="1971562" y="5599450"/>
              <a:ext cx="1023532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Alat </a:t>
              </a:r>
              <a:r>
                <a:rPr lang="en-US" altLang="ja-JP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pemanjat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E88083E3-2369-4311-8A0B-87704EC8B3F2}"/>
                </a:ext>
              </a:extLst>
            </p:cNvPr>
            <p:cNvSpPr/>
            <p:nvPr/>
          </p:nvSpPr>
          <p:spPr>
            <a:xfrm>
              <a:off x="3385172" y="5643616"/>
              <a:ext cx="735261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1100" dirty="0">
                  <a:latin typeface="Arial" panose="020B0604020202020204" pitchFamily="34" charset="0"/>
                  <a:cs typeface="Arial" panose="020B0604020202020204" pitchFamily="34" charset="0"/>
                </a:rPr>
                <a:t>Crawler 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2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Pemindahan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h.86/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13" y="1984664"/>
            <a:ext cx="2996377" cy="3099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001325" y="5060015"/>
            <a:ext cx="338603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berpindah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otomatis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melewati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kereta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listrik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gelagar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jembatan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pemisah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cukup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ujung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boom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bersinggungan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benda-benda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tsb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9977" y="5519310"/>
            <a:ext cx="25265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memperbaiki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trailer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336B6E8D-9AC7-4065-8D06-731C2908E876}"/>
              </a:ext>
            </a:extLst>
          </p:cNvPr>
          <p:cNvGrpSpPr/>
          <p:nvPr/>
        </p:nvGrpSpPr>
        <p:grpSpPr>
          <a:xfrm>
            <a:off x="737754" y="2234047"/>
            <a:ext cx="4300709" cy="3285264"/>
            <a:chOff x="737754" y="2234047"/>
            <a:chExt cx="4300709" cy="328526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754" y="2234047"/>
              <a:ext cx="4300709" cy="3285264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xmlns="" id="{05D195B6-DF54-4A21-9E20-09DC6AF989E4}"/>
                </a:ext>
              </a:extLst>
            </p:cNvPr>
            <p:cNvSpPr/>
            <p:nvPr/>
          </p:nvSpPr>
          <p:spPr>
            <a:xfrm>
              <a:off x="1181891" y="3803418"/>
              <a:ext cx="943000" cy="27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Pengganjal</a:t>
              </a:r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roda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xmlns="" id="{D59D1DB8-0FDD-4E52-9FE5-D235715E30A2}"/>
                </a:ext>
              </a:extLst>
            </p:cNvPr>
            <p:cNvSpPr/>
            <p:nvPr/>
          </p:nvSpPr>
          <p:spPr>
            <a:xfrm>
              <a:off x="3337750" y="3783361"/>
              <a:ext cx="487854" cy="219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Lever block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D3BD018F-CCBB-4BC2-B0E4-2F7C19E8BB24}"/>
                </a:ext>
              </a:extLst>
            </p:cNvPr>
            <p:cNvSpPr/>
            <p:nvPr/>
          </p:nvSpPr>
          <p:spPr>
            <a:xfrm>
              <a:off x="3126757" y="3579223"/>
              <a:ext cx="210993" cy="6634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Wire rope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791C6ED5-DB38-4328-9D9E-6373BF8B883A}"/>
                </a:ext>
              </a:extLst>
            </p:cNvPr>
            <p:cNvSpPr/>
            <p:nvPr/>
          </p:nvSpPr>
          <p:spPr>
            <a:xfrm>
              <a:off x="2201541" y="3561643"/>
              <a:ext cx="210993" cy="6809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rtlCol="0" anchor="ctr"/>
            <a:lstStyle/>
            <a:p>
              <a:pPr algn="ct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Wire rope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xmlns="" id="{6EE1B960-2014-4963-A940-5F915B7FF9BA}"/>
                </a:ext>
              </a:extLst>
            </p:cNvPr>
            <p:cNvSpPr/>
            <p:nvPr/>
          </p:nvSpPr>
          <p:spPr>
            <a:xfrm>
              <a:off x="3788619" y="3803418"/>
              <a:ext cx="652752" cy="19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sleeper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xmlns="" id="{80175E8F-DA92-42B1-9B1B-F0AC15799578}"/>
                </a:ext>
              </a:extLst>
            </p:cNvPr>
            <p:cNvSpPr/>
            <p:nvPr/>
          </p:nvSpPr>
          <p:spPr>
            <a:xfrm>
              <a:off x="2421243" y="3666308"/>
              <a:ext cx="663544" cy="4141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Stopper (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atemon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kumimoji="1"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yamawa</a:t>
              </a:r>
              <a:endParaRPr kumimoji="1" lang="ja-JP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1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5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Pemeriksaan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dan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Pemeliharaan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Mesin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Konstruksi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Alat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Berat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untuk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n-NO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Hukum Terkait dan Tindakan Pencegahan Umum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h.89/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Hukum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04728"/>
            <a:ext cx="4800600" cy="20833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096428" y="3688110"/>
            <a:ext cx="69511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※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Meskipun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undang-undang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diperlukan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disimpan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beroperasi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図 22"/>
          <p:cNvPicPr/>
          <p:nvPr/>
        </p:nvPicPr>
        <p:blipFill>
          <a:blip r:embed="rId4"/>
          <a:stretch>
            <a:fillRect/>
          </a:stretch>
        </p:blipFill>
        <p:spPr>
          <a:xfrm>
            <a:off x="3407091" y="4236525"/>
            <a:ext cx="2329815" cy="177419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248828" y="5980031"/>
            <a:ext cx="69511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selain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bersangkutan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diperbolehkan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memasuki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pemeriksaan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pemeliharaan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表 4">
            <a:extLst>
              <a:ext uri="{FF2B5EF4-FFF2-40B4-BE49-F238E27FC236}">
                <a16:creationId xmlns:a16="http://schemas.microsoft.com/office/drawing/2014/main" xmlns="" id="{9739DFBE-F7F6-4CEE-B333-81D4838E7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871258"/>
              </p:ext>
            </p:extLst>
          </p:nvPr>
        </p:nvGraphicFramePr>
        <p:xfrm>
          <a:off x="1357116" y="1637857"/>
          <a:ext cx="6371172" cy="20814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2793">
                  <a:extLst>
                    <a:ext uri="{9D8B030D-6E8A-4147-A177-3AD203B41FA5}">
                      <a16:colId xmlns:a16="http://schemas.microsoft.com/office/drawing/2014/main" xmlns="" val="2877569474"/>
                    </a:ext>
                  </a:extLst>
                </a:gridCol>
                <a:gridCol w="1592793">
                  <a:extLst>
                    <a:ext uri="{9D8B030D-6E8A-4147-A177-3AD203B41FA5}">
                      <a16:colId xmlns:a16="http://schemas.microsoft.com/office/drawing/2014/main" xmlns="" val="3092553845"/>
                    </a:ext>
                  </a:extLst>
                </a:gridCol>
                <a:gridCol w="1592793">
                  <a:extLst>
                    <a:ext uri="{9D8B030D-6E8A-4147-A177-3AD203B41FA5}">
                      <a16:colId xmlns:a16="http://schemas.microsoft.com/office/drawing/2014/main" xmlns="" val="3242920704"/>
                    </a:ext>
                  </a:extLst>
                </a:gridCol>
                <a:gridCol w="1592793">
                  <a:extLst>
                    <a:ext uri="{9D8B030D-6E8A-4147-A177-3AD203B41FA5}">
                      <a16:colId xmlns:a16="http://schemas.microsoft.com/office/drawing/2014/main" xmlns="" val="5153822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kumimoji="1" lang="en-US" altLang="ja-JP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Klasifikasi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mengimplementasikan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kualifikasi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Periode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penyimpanan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6385766"/>
                  </a:ext>
                </a:extLst>
              </a:tr>
              <a:tr h="492062">
                <a:tc>
                  <a:txBody>
                    <a:bodyPr/>
                    <a:lstStyle/>
                    <a:p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saat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memulai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bekerja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UU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keamanan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170 dan 171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Pengemudi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sv-SE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Daftar inspeksi saat mesin sedang berjalan</a:t>
                      </a:r>
                      <a:r>
                        <a:rPr kumimoji="1" lang="sv-SE" altLang="ja-JP" sz="1000" dirty="0">
                          <a:latin typeface="Arial" panose="020B0604020202020204" pitchFamily="34" charset="0"/>
                          <a:ea typeface="Yu Gothic Medium" panose="020B0500000000000000" pitchFamily="34" charset="-128"/>
                          <a:cs typeface="Arial" panose="020B0604020202020204" pitchFamily="34" charset="0"/>
                        </a:rPr>
                        <a:t>※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1810056"/>
                  </a:ext>
                </a:extLst>
              </a:tr>
              <a:tr h="492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khusus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sekali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UU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keamanan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168, 169, dan 171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 yang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ditunjuk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operator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manajer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506907"/>
                  </a:ext>
                </a:extLst>
              </a:tr>
              <a:tr h="492062">
                <a:tc>
                  <a:txBody>
                    <a:bodyPr/>
                    <a:lstStyle/>
                    <a:p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Inspeksi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khusus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sekali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UU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keamanan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167, 169, 169-2 dan 171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Inspektur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internal,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inspektur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telah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diperiksa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ditempel</a:t>
                      </a:r>
                      <a:r>
                        <a:rPr kumimoji="1" lang="en-US" altLang="ja-JP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8583076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276432E4-7AB6-486F-9AA3-84491DCBECE0}"/>
              </a:ext>
            </a:extLst>
          </p:cNvPr>
          <p:cNvSpPr txBox="1"/>
          <p:nvPr/>
        </p:nvSpPr>
        <p:spPr>
          <a:xfrm>
            <a:off x="4506983" y="5804324"/>
            <a:ext cx="482599" cy="12311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400" dirty="0" err="1"/>
              <a:t>Dilarang</a:t>
            </a:r>
            <a:r>
              <a:rPr lang="en-US" altLang="ja-JP" sz="400" dirty="0"/>
              <a:t> </a:t>
            </a:r>
            <a:r>
              <a:rPr lang="en-US" altLang="ja-JP" sz="400" dirty="0" err="1"/>
              <a:t>masuk</a:t>
            </a:r>
            <a:r>
              <a:rPr lang="en-US" altLang="ja-JP" sz="400" dirty="0"/>
              <a:t> </a:t>
            </a:r>
            <a:r>
              <a:rPr lang="en-US" altLang="ja-JP" sz="400" dirty="0" err="1"/>
              <a:t>selain</a:t>
            </a:r>
            <a:r>
              <a:rPr lang="en-US" altLang="ja-JP" sz="400" dirty="0"/>
              <a:t> yang </a:t>
            </a:r>
            <a:r>
              <a:rPr lang="en-US" altLang="ja-JP" sz="400" dirty="0" err="1"/>
              <a:t>berkepentingan</a:t>
            </a:r>
            <a:endParaRPr lang="en-US" altLang="ja-JP" sz="400" dirty="0"/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nn-NO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Prosedur Pemeriksaan Harian Sebelum Menghidupkan Mesin (Engine)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h.91/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 diskriminasi berdasarkan tampilan oli hidrolik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48827" y="4214573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 postur pemeriksaan ketinggian oli alat berat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32" y="1642504"/>
            <a:ext cx="4142133" cy="133401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197" y="4488566"/>
            <a:ext cx="3121602" cy="143395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13308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memperbaiki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kelistrikan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lepaskan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(-)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174673" y="4488566"/>
            <a:ext cx="1122218" cy="36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 9">
            <a:extLst>
              <a:ext uri="{FF2B5EF4-FFF2-40B4-BE49-F238E27FC236}">
                <a16:creationId xmlns:a16="http://schemas.microsoft.com/office/drawing/2014/main" xmlns="" id="{A85269B5-8229-4280-AEBC-2C8A476D9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095926"/>
              </p:ext>
            </p:extLst>
          </p:nvPr>
        </p:nvGraphicFramePr>
        <p:xfrm>
          <a:off x="1781752" y="1588171"/>
          <a:ext cx="5593606" cy="14792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5809">
                  <a:extLst>
                    <a:ext uri="{9D8B030D-6E8A-4147-A177-3AD203B41FA5}">
                      <a16:colId xmlns:a16="http://schemas.microsoft.com/office/drawing/2014/main" xmlns="" val="411073948"/>
                    </a:ext>
                  </a:extLst>
                </a:gridCol>
                <a:gridCol w="1477514">
                  <a:extLst>
                    <a:ext uri="{9D8B030D-6E8A-4147-A177-3AD203B41FA5}">
                      <a16:colId xmlns:a16="http://schemas.microsoft.com/office/drawing/2014/main" xmlns="" val="3808627462"/>
                    </a:ext>
                  </a:extLst>
                </a:gridCol>
                <a:gridCol w="1940283">
                  <a:extLst>
                    <a:ext uri="{9D8B030D-6E8A-4147-A177-3AD203B41FA5}">
                      <a16:colId xmlns:a16="http://schemas.microsoft.com/office/drawing/2014/main" xmlns="" val="3348263843"/>
                    </a:ext>
                  </a:extLst>
                </a:gridCol>
              </a:tblGrid>
              <a:tr h="2812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Tampilan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Aroma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Penyebab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3960"/>
                  </a:ext>
                </a:extLst>
              </a:tr>
              <a:tr h="30857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Warna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berubah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jadi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putih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susu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Bagus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Tercampur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8569833"/>
                  </a:ext>
                </a:extLst>
              </a:tr>
              <a:tr h="29288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Warna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berubah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jd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coklat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tua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Aroma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busuk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bau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Memburuk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6817165"/>
                  </a:ext>
                </a:extLst>
              </a:tr>
              <a:tr h="301377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Terdapat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bercak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hitam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Bagus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Tercampur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asing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8854125"/>
                  </a:ext>
                </a:extLst>
              </a:tr>
              <a:tr h="29513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Berbusa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bergelembung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Tercampur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grease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50292" marB="5029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99757"/>
                  </a:ext>
                </a:extLst>
              </a:tr>
            </a:tbl>
          </a:graphicData>
        </a:graphic>
      </p:graphicFrame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xmlns="" id="{24B417B1-143D-462E-8180-F97561BBB4F4}"/>
              </a:ext>
            </a:extLst>
          </p:cNvPr>
          <p:cNvGrpSpPr/>
          <p:nvPr/>
        </p:nvGrpSpPr>
        <p:grpSpPr>
          <a:xfrm>
            <a:off x="2186418" y="3107548"/>
            <a:ext cx="4771159" cy="1157077"/>
            <a:chOff x="2186420" y="3071897"/>
            <a:chExt cx="4771159" cy="115707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6420" y="3071897"/>
              <a:ext cx="4771159" cy="1157077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C759520C-5AF1-41DC-AA23-C04DA11512EA}"/>
                </a:ext>
              </a:extLst>
            </p:cNvPr>
            <p:cNvSpPr/>
            <p:nvPr/>
          </p:nvSpPr>
          <p:spPr>
            <a:xfrm>
              <a:off x="3621411" y="3890993"/>
              <a:ext cx="652752" cy="19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arm</a:t>
              </a:r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xmlns="" id="{2F11B9F7-585E-4BE1-89BD-A0B9DDE4AF18}"/>
                </a:ext>
              </a:extLst>
            </p:cNvPr>
            <p:cNvSpPr/>
            <p:nvPr/>
          </p:nvSpPr>
          <p:spPr>
            <a:xfrm>
              <a:off x="4150120" y="3691068"/>
              <a:ext cx="652752" cy="19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boom 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34547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29" y="1953491"/>
            <a:ext cx="7334933" cy="331024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Breaker unit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Pemotong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01CD6393-DF2D-47E3-8BE4-7D92069DC061}"/>
              </a:ext>
            </a:extLst>
          </p:cNvPr>
          <p:cNvSpPr/>
          <p:nvPr/>
        </p:nvSpPr>
        <p:spPr>
          <a:xfrm>
            <a:off x="3282315" y="3119233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Baut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6F03DC7F-F158-4C94-B390-24914A65F2BB}"/>
              </a:ext>
            </a:extLst>
          </p:cNvPr>
          <p:cNvSpPr/>
          <p:nvPr/>
        </p:nvSpPr>
        <p:spPr>
          <a:xfrm>
            <a:off x="3277876" y="3556735"/>
            <a:ext cx="1073427" cy="25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Bracket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D499CE7E-1F38-4AC7-9DAC-B7E95F047009}"/>
              </a:ext>
            </a:extLst>
          </p:cNvPr>
          <p:cNvSpPr/>
          <p:nvPr/>
        </p:nvSpPr>
        <p:spPr>
          <a:xfrm>
            <a:off x="2800185" y="3838042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Silinder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DAA13DF6-0A3C-46A4-83E7-DFC7F860E226}"/>
              </a:ext>
            </a:extLst>
          </p:cNvPr>
          <p:cNvSpPr/>
          <p:nvPr/>
        </p:nvSpPr>
        <p:spPr>
          <a:xfrm>
            <a:off x="3417501" y="4438456"/>
            <a:ext cx="106703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Baut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3252D054-078D-4678-9D7E-D3DD3B703642}"/>
              </a:ext>
            </a:extLst>
          </p:cNvPr>
          <p:cNvSpPr/>
          <p:nvPr/>
        </p:nvSpPr>
        <p:spPr>
          <a:xfrm>
            <a:off x="3148717" y="4741115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Chisel/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Pahat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7BC08C12-C7FD-47D5-8D0B-AE6E43AF44B5}"/>
              </a:ext>
            </a:extLst>
          </p:cNvPr>
          <p:cNvSpPr/>
          <p:nvPr/>
        </p:nvSpPr>
        <p:spPr>
          <a:xfrm>
            <a:off x="7337217" y="2141208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FB8757FC-17B3-4C52-B02C-37EF49A7F03E}"/>
              </a:ext>
            </a:extLst>
          </p:cNvPr>
          <p:cNvSpPr/>
          <p:nvPr/>
        </p:nvSpPr>
        <p:spPr>
          <a:xfrm>
            <a:off x="7337217" y="3349141"/>
            <a:ext cx="1156710" cy="33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3118674A-D47B-417C-83AF-00E4577C3234}"/>
              </a:ext>
            </a:extLst>
          </p:cNvPr>
          <p:cNvSpPr/>
          <p:nvPr/>
        </p:nvSpPr>
        <p:spPr>
          <a:xfrm>
            <a:off x="7358891" y="4132332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arm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B7438C38-0B1A-48B2-8CE4-797C267DBCBA}"/>
              </a:ext>
            </a:extLst>
          </p:cNvPr>
          <p:cNvSpPr/>
          <p:nvPr/>
        </p:nvSpPr>
        <p:spPr>
          <a:xfrm>
            <a:off x="7358890" y="4467348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Cutter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20FD0E50-01DB-45A2-8793-627D71F97E5C}"/>
              </a:ext>
            </a:extLst>
          </p:cNvPr>
          <p:cNvSpPr/>
          <p:nvPr/>
        </p:nvSpPr>
        <p:spPr>
          <a:xfrm>
            <a:off x="7272021" y="3126173"/>
            <a:ext cx="122190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close cylinder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A506FF55-1228-4EB3-B39C-E35C61D2B55B}"/>
              </a:ext>
            </a:extLst>
          </p:cNvPr>
          <p:cNvSpPr/>
          <p:nvPr/>
        </p:nvSpPr>
        <p:spPr>
          <a:xfrm>
            <a:off x="7315582" y="2484594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nn-NO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Prosedur Pemeriksaan Harian Sebelum Menghidupkan Mesin (Engine)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34212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h.94/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71" y="1308785"/>
            <a:ext cx="2387745" cy="2082427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28534" y="3075709"/>
            <a:ext cx="1754982" cy="33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54292" y="3249146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Periksaan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longgar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35323" y="571655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grease-up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grease gun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87735" y="5962548"/>
            <a:ext cx="19658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keausan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15369462-F28A-4B90-B819-FD9E9C71527C}"/>
              </a:ext>
            </a:extLst>
          </p:cNvPr>
          <p:cNvGrpSpPr/>
          <p:nvPr/>
        </p:nvGrpSpPr>
        <p:grpSpPr>
          <a:xfrm>
            <a:off x="1498801" y="3685520"/>
            <a:ext cx="2590383" cy="2108984"/>
            <a:chOff x="1498801" y="3685520"/>
            <a:chExt cx="2590383" cy="2108984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8801" y="3685520"/>
              <a:ext cx="2590383" cy="2108984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CA682ACE-0482-453C-829F-AEBBF5F373D7}"/>
                </a:ext>
              </a:extLst>
            </p:cNvPr>
            <p:cNvSpPr/>
            <p:nvPr/>
          </p:nvSpPr>
          <p:spPr>
            <a:xfrm>
              <a:off x="2498917" y="4085655"/>
              <a:ext cx="1057946" cy="19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grease nipple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xmlns="" id="{FC8C0ED2-249F-4FAA-A30B-BCFFC70B667C}"/>
              </a:ext>
            </a:extLst>
          </p:cNvPr>
          <p:cNvGrpSpPr/>
          <p:nvPr/>
        </p:nvGrpSpPr>
        <p:grpSpPr>
          <a:xfrm>
            <a:off x="4959335" y="3526145"/>
            <a:ext cx="3138638" cy="2475764"/>
            <a:chOff x="4959334" y="3529902"/>
            <a:chExt cx="3138638" cy="247576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334" y="3529902"/>
              <a:ext cx="2896033" cy="2475764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77CAA086-A0B6-44F1-9BC3-00C63B1EE33D}"/>
                </a:ext>
              </a:extLst>
            </p:cNvPr>
            <p:cNvSpPr/>
            <p:nvPr/>
          </p:nvSpPr>
          <p:spPr>
            <a:xfrm>
              <a:off x="7192426" y="5728667"/>
              <a:ext cx="905546" cy="19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Chisel/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pahat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xmlns="" id="{8B81C691-46AA-4F95-90C4-F4241A7AAB2B}"/>
                </a:ext>
              </a:extLst>
            </p:cNvPr>
            <p:cNvSpPr/>
            <p:nvPr/>
          </p:nvSpPr>
          <p:spPr>
            <a:xfrm>
              <a:off x="5883253" y="3560101"/>
              <a:ext cx="573205" cy="19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Push 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xmlns="" id="{02D78146-0BC3-4D5C-93ED-E4D5FEBA91A1}"/>
                </a:ext>
              </a:extLst>
            </p:cNvPr>
            <p:cNvSpPr/>
            <p:nvPr/>
          </p:nvSpPr>
          <p:spPr>
            <a:xfrm>
              <a:off x="5113613" y="3959330"/>
              <a:ext cx="754908" cy="276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Lebar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abrasi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xmlns="" id="{A7BD20CC-333B-45F9-B880-E78AA5778640}"/>
                </a:ext>
              </a:extLst>
            </p:cNvPr>
            <p:cNvSpPr/>
            <p:nvPr/>
          </p:nvSpPr>
          <p:spPr>
            <a:xfrm>
              <a:off x="7008017" y="5010829"/>
              <a:ext cx="654845" cy="904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ja-JP" sz="900" dirty="0">
                  <a:latin typeface="Arial" panose="020B0604020202020204" pitchFamily="34" charset="0"/>
                  <a:cs typeface="Arial" panose="020B0604020202020204" pitchFamily="34" charset="0"/>
                </a:rPr>
                <a:t>Lebar </a:t>
              </a:r>
              <a:r>
                <a:rPr lang="en-US" altLang="ja-JP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abrasi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nn-NO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Prosedur Pemeriksaan Harian Setelah Menghidupkan Mesin (Engine)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h.96/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573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Kriteria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Knalpot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Pembuangan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54" y="1642505"/>
            <a:ext cx="4008292" cy="1883261"/>
          </a:xfrm>
          <a:prstGeom prst="rect">
            <a:avLst/>
          </a:prstGeom>
        </p:spPr>
      </p:pic>
      <p:sp>
        <p:nvSpPr>
          <p:cNvPr id="15" name="タイトル 3"/>
          <p:cNvSpPr txBox="1">
            <a:spLocks/>
          </p:cNvSpPr>
          <p:nvPr/>
        </p:nvSpPr>
        <p:spPr>
          <a:xfrm>
            <a:off x="628650" y="3621148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Prosedur pemeriksaan harian setelah pekerjaan selesai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コンテンツ プレースホルダー 4"/>
          <p:cNvSpPr txBox="1">
            <a:spLocks/>
          </p:cNvSpPr>
          <p:nvPr/>
        </p:nvSpPr>
        <p:spPr>
          <a:xfrm>
            <a:off x="628650" y="4276755"/>
            <a:ext cx="7886700" cy="20824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（１）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Membersihkan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</a:t>
            </a: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（２）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Mengisi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bahan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bakar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r>
              <a:rPr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（３）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Penyimpanan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pesawat</a:t>
            </a: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xmlns="" id="{2001F50F-53E1-4D18-8D81-86CDEC9F1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33425"/>
              </p:ext>
            </p:extLst>
          </p:nvPr>
        </p:nvGraphicFramePr>
        <p:xfrm>
          <a:off x="1820848" y="1642504"/>
          <a:ext cx="5502303" cy="1801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0591">
                  <a:extLst>
                    <a:ext uri="{9D8B030D-6E8A-4147-A177-3AD203B41FA5}">
                      <a16:colId xmlns:a16="http://schemas.microsoft.com/office/drawing/2014/main" xmlns="" val="1668358525"/>
                    </a:ext>
                  </a:extLst>
                </a:gridCol>
                <a:gridCol w="3421712">
                  <a:extLst>
                    <a:ext uri="{9D8B030D-6E8A-4147-A177-3AD203B41FA5}">
                      <a16:colId xmlns:a16="http://schemas.microsoft.com/office/drawing/2014/main" xmlns="" val="3948643649"/>
                    </a:ext>
                  </a:extLst>
                </a:gridCol>
              </a:tblGrid>
              <a:tr h="296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Warna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Knalpot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Pembuangan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Kriteria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penilaian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4363141"/>
                  </a:ext>
                </a:extLst>
              </a:tr>
              <a:tr h="3192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Hitam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Camouran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kental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1" lang="ja-JP" alt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pembakaran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sempurna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3676142"/>
                  </a:ext>
                </a:extLst>
              </a:tr>
              <a:tr h="296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Kuning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muda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Campuran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tipis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5304473"/>
                  </a:ext>
                </a:extLst>
              </a:tr>
              <a:tr h="296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Putih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biru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Minyak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terbakar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timing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jelek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818675"/>
                  </a:ext>
                </a:extLst>
              </a:tr>
              <a:tr h="296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Abu-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abu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Campuran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kental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,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minyak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terbakar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3818479"/>
                  </a:ext>
                </a:extLst>
              </a:tr>
              <a:tr h="296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berwarna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Campuran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pas,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terbakar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sempurna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8210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8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i-FI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Ketika Memukan Hal Abnormal saat Bekerja 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h.97/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Jika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berak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tampaknya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rusak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selama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bekerja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segera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hentikan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 </a:t>
            </a:r>
            <a:r>
              <a:rPr lang="en-US" altLang="ja-JP" sz="24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tempat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2400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permukaannya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rata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hubungi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penanggung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jawab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Perangkat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rusak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dilanjutkan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setelah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perbaikan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selesai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6 Hal-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hal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yang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Berkaitan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Pekerjaan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Konstruksi</a:t>
            </a: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Rencana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Konstruksi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h.99/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h.79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5980031"/>
            <a:ext cx="3670702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pembongkaran</a:t>
            </a:r>
            <a:endParaRPr lang="ja-JP" alt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xmlns="" id="{0CBA0DBF-FEEF-4B91-A499-A1ED8FF5B594}"/>
              </a:ext>
            </a:extLst>
          </p:cNvPr>
          <p:cNvGrpSpPr/>
          <p:nvPr/>
        </p:nvGrpSpPr>
        <p:grpSpPr>
          <a:xfrm>
            <a:off x="1980884" y="1355704"/>
            <a:ext cx="4426468" cy="4624327"/>
            <a:chOff x="3934998" y="892888"/>
            <a:chExt cx="4488927" cy="4890456"/>
          </a:xfrm>
        </p:grpSpPr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xmlns="" id="{D436FFBF-BE1A-4771-A8A6-45042965DFA0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5363870" y="2945957"/>
              <a:ext cx="5477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xmlns="" id="{2F25AB33-A674-4E0A-89C5-AE27BAC0C8EB}"/>
                </a:ext>
              </a:extLst>
            </p:cNvPr>
            <p:cNvGrpSpPr/>
            <p:nvPr/>
          </p:nvGrpSpPr>
          <p:grpSpPr>
            <a:xfrm>
              <a:off x="4258601" y="892888"/>
              <a:ext cx="4165324" cy="4890456"/>
              <a:chOff x="4258601" y="892888"/>
              <a:chExt cx="4165324" cy="4890456"/>
            </a:xfrm>
          </p:grpSpPr>
          <p:grpSp>
            <p:nvGrpSpPr>
              <p:cNvPr id="77" name="グループ化 76">
                <a:extLst>
                  <a:ext uri="{FF2B5EF4-FFF2-40B4-BE49-F238E27FC236}">
                    <a16:creationId xmlns:a16="http://schemas.microsoft.com/office/drawing/2014/main" xmlns="" id="{1DF7F7D3-BF6E-40D8-8021-DB6B827C561B}"/>
                  </a:ext>
                </a:extLst>
              </p:cNvPr>
              <p:cNvGrpSpPr/>
              <p:nvPr/>
            </p:nvGrpSpPr>
            <p:grpSpPr>
              <a:xfrm>
                <a:off x="5353072" y="892888"/>
                <a:ext cx="3070853" cy="4890456"/>
                <a:chOff x="5353072" y="892888"/>
                <a:chExt cx="3070853" cy="4890456"/>
              </a:xfrm>
            </p:grpSpPr>
            <p:grpSp>
              <p:nvGrpSpPr>
                <p:cNvPr id="63" name="グループ化 62">
                  <a:extLst>
                    <a:ext uri="{FF2B5EF4-FFF2-40B4-BE49-F238E27FC236}">
                      <a16:creationId xmlns:a16="http://schemas.microsoft.com/office/drawing/2014/main" xmlns="" id="{F09A6BC3-F6DE-415D-B48F-EDAAB51B0004}"/>
                    </a:ext>
                  </a:extLst>
                </p:cNvPr>
                <p:cNvGrpSpPr/>
                <p:nvPr/>
              </p:nvGrpSpPr>
              <p:grpSpPr>
                <a:xfrm>
                  <a:off x="5759247" y="892888"/>
                  <a:ext cx="2664678" cy="4890456"/>
                  <a:chOff x="5759247" y="892888"/>
                  <a:chExt cx="2664678" cy="4890456"/>
                </a:xfrm>
              </p:grpSpPr>
              <p:cxnSp>
                <p:nvCxnSpPr>
                  <p:cNvPr id="35" name="直線矢印コネクタ 34">
                    <a:extLst>
                      <a:ext uri="{FF2B5EF4-FFF2-40B4-BE49-F238E27FC236}">
                        <a16:creationId xmlns:a16="http://schemas.microsoft.com/office/drawing/2014/main" xmlns="" id="{CE55692A-A24E-4A4A-B2FE-6E8359CF18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95108" y="3412809"/>
                    <a:ext cx="0" cy="14771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2" name="グループ化 61">
                    <a:extLst>
                      <a:ext uri="{FF2B5EF4-FFF2-40B4-BE49-F238E27FC236}">
                        <a16:creationId xmlns:a16="http://schemas.microsoft.com/office/drawing/2014/main" xmlns="" id="{F794FA7B-5EDB-4BB1-B1A7-7371CCC21119}"/>
                      </a:ext>
                    </a:extLst>
                  </p:cNvPr>
                  <p:cNvGrpSpPr/>
                  <p:nvPr/>
                </p:nvGrpSpPr>
                <p:grpSpPr>
                  <a:xfrm>
                    <a:off x="5759247" y="892888"/>
                    <a:ext cx="2664678" cy="4890456"/>
                    <a:chOff x="5733121" y="892888"/>
                    <a:chExt cx="2664678" cy="4890456"/>
                  </a:xfrm>
                </p:grpSpPr>
                <p:cxnSp>
                  <p:nvCxnSpPr>
                    <p:cNvPr id="27" name="直線矢印コネクタ 26">
                      <a:extLst>
                        <a:ext uri="{FF2B5EF4-FFF2-40B4-BE49-F238E27FC236}">
                          <a16:creationId xmlns:a16="http://schemas.microsoft.com/office/drawing/2014/main" xmlns="" id="{64D05EB7-D0D0-4217-8C9F-B41BB2E27F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503816" y="3055299"/>
                      <a:ext cx="0" cy="13916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1" name="グループ化 60">
                      <a:extLst>
                        <a:ext uri="{FF2B5EF4-FFF2-40B4-BE49-F238E27FC236}">
                          <a16:creationId xmlns:a16="http://schemas.microsoft.com/office/drawing/2014/main" xmlns="" id="{8C465F1C-53EC-4E9B-8B12-13F7A23089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33121" y="892888"/>
                      <a:ext cx="2664678" cy="4890456"/>
                      <a:chOff x="5733121" y="892888"/>
                      <a:chExt cx="2664678" cy="4890456"/>
                    </a:xfrm>
                  </p:grpSpPr>
                  <p:grpSp>
                    <p:nvGrpSpPr>
                      <p:cNvPr id="26" name="グループ化 25">
                        <a:extLst>
                          <a:ext uri="{FF2B5EF4-FFF2-40B4-BE49-F238E27FC236}">
                            <a16:creationId xmlns:a16="http://schemas.microsoft.com/office/drawing/2014/main" xmlns="" id="{D3739EA6-B3B3-460B-94D3-779B5E7028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85514" y="892888"/>
                        <a:ext cx="1219188" cy="2173926"/>
                        <a:chOff x="6717182" y="1298628"/>
                        <a:chExt cx="1219188" cy="2173926"/>
                      </a:xfrm>
                    </p:grpSpPr>
                    <p:grpSp>
                      <p:nvGrpSpPr>
                        <p:cNvPr id="23" name="グループ化 22">
                          <a:extLst>
                            <a:ext uri="{FF2B5EF4-FFF2-40B4-BE49-F238E27FC236}">
                              <a16:creationId xmlns:a16="http://schemas.microsoft.com/office/drawing/2014/main" xmlns="" id="{9E2A4497-B08F-4848-A962-AE8BCBEA74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78284" y="1298628"/>
                          <a:ext cx="923109" cy="1766794"/>
                          <a:chOff x="6878284" y="1298628"/>
                          <a:chExt cx="923109" cy="1664295"/>
                        </a:xfrm>
                      </p:grpSpPr>
                      <p:grpSp>
                        <p:nvGrpSpPr>
                          <p:cNvPr id="22" name="グループ化 21">
                            <a:extLst>
                              <a:ext uri="{FF2B5EF4-FFF2-40B4-BE49-F238E27FC236}">
                                <a16:creationId xmlns:a16="http://schemas.microsoft.com/office/drawing/2014/main" xmlns="" id="{4D33038B-0C53-4C05-BBCB-3CB2DC8156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878284" y="1298628"/>
                            <a:ext cx="923109" cy="1664295"/>
                            <a:chOff x="6878284" y="1298628"/>
                            <a:chExt cx="923109" cy="1664295"/>
                          </a:xfrm>
                        </p:grpSpPr>
                        <p:grpSp>
                          <p:nvGrpSpPr>
                            <p:cNvPr id="16" name="グループ化 15">
                              <a:extLst>
                                <a:ext uri="{FF2B5EF4-FFF2-40B4-BE49-F238E27FC236}">
                                  <a16:creationId xmlns:a16="http://schemas.microsoft.com/office/drawing/2014/main" xmlns="" id="{73CB30A6-FF0B-4F9B-8E59-C4F28368DDE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878284" y="1298628"/>
                              <a:ext cx="923109" cy="1310786"/>
                              <a:chOff x="6783978" y="1367541"/>
                              <a:chExt cx="923109" cy="1594642"/>
                            </a:xfrm>
                          </p:grpSpPr>
                          <p:grpSp>
                            <p:nvGrpSpPr>
                              <p:cNvPr id="11" name="グループ化 10">
                                <a:extLst>
                                  <a:ext uri="{FF2B5EF4-FFF2-40B4-BE49-F238E27FC236}">
                                    <a16:creationId xmlns:a16="http://schemas.microsoft.com/office/drawing/2014/main" xmlns="" id="{33C64E5E-D020-40CD-9BFE-D59FF2DA7C1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6783978" y="1367541"/>
                                <a:ext cx="914401" cy="873062"/>
                                <a:chOff x="6783978" y="1367541"/>
                                <a:chExt cx="914401" cy="873062"/>
                              </a:xfrm>
                            </p:grpSpPr>
                            <p:sp>
                              <p:nvSpPr>
                                <p:cNvPr id="2" name="正方形/長方形 1">
                                  <a:extLst>
                                    <a:ext uri="{FF2B5EF4-FFF2-40B4-BE49-F238E27FC236}">
                                      <a16:creationId xmlns:a16="http://schemas.microsoft.com/office/drawing/2014/main" xmlns="" id="{23D0161B-000A-4974-9C2C-3F7FC44E718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783978" y="1367541"/>
                                  <a:ext cx="914400" cy="276998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EBECED"/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kumimoji="1" lang="en-US" altLang="ja-JP" sz="800" dirty="0" err="1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Survei</a:t>
                                  </a:r>
                                  <a:r>
                                    <a:rPr kumimoji="1" lang="en-US" altLang="ja-JP" sz="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r>
                                    <a:rPr kumimoji="1" lang="en-US" altLang="ja-JP" sz="800" dirty="0" err="1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pendahuluan</a:t>
                                  </a:r>
                                  <a:r>
                                    <a:rPr kumimoji="1" lang="en-US" altLang="ja-JP" sz="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endParaRPr kumimoji="1" lang="ja-JP" altLang="en-US" sz="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cxnSp>
                              <p:nvCxnSpPr>
                                <p:cNvPr id="7" name="直線矢印コネクタ 6">
                                  <a:extLst>
                                    <a:ext uri="{FF2B5EF4-FFF2-40B4-BE49-F238E27FC236}">
                                      <a16:creationId xmlns:a16="http://schemas.microsoft.com/office/drawing/2014/main" xmlns="" id="{5B910BBF-1822-40AD-BE2C-935ADBE2BF37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7241178" y="1641324"/>
                                  <a:ext cx="0" cy="159480"/>
                                </a:xfrm>
                                <a:prstGeom prst="straightConnector1">
                                  <a:avLst/>
                                </a:prstGeom>
                                <a:ln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12" name="正方形/長方形 11">
                                  <a:extLst>
                                    <a:ext uri="{FF2B5EF4-FFF2-40B4-BE49-F238E27FC236}">
                                      <a16:creationId xmlns:a16="http://schemas.microsoft.com/office/drawing/2014/main" xmlns="" id="{7986DE0F-CE9E-489F-9F73-729BF2115BA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783979" y="1789387"/>
                                  <a:ext cx="914400" cy="276998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EBECED"/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kumimoji="1" lang="en-US" altLang="ja-JP" sz="800" dirty="0" err="1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Pembuatan</a:t>
                                  </a:r>
                                  <a:r>
                                    <a:rPr kumimoji="1" lang="en-US" altLang="ja-JP" sz="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r>
                                    <a:rPr kumimoji="1" lang="en-US" altLang="ja-JP" sz="800" dirty="0" err="1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rencana</a:t>
                                  </a:r>
                                  <a:r>
                                    <a:rPr kumimoji="1" lang="en-US" altLang="ja-JP" sz="8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a:t> </a:t>
                                  </a:r>
                                  <a:endParaRPr kumimoji="1" lang="ja-JP" altLang="en-US" sz="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endParaRPr>
                                </a:p>
                              </p:txBody>
                            </p:sp>
                            <p:cxnSp>
                              <p:nvCxnSpPr>
                                <p:cNvPr id="13" name="直線矢印コネクタ 12">
                                  <a:extLst>
                                    <a:ext uri="{FF2B5EF4-FFF2-40B4-BE49-F238E27FC236}">
                                      <a16:creationId xmlns:a16="http://schemas.microsoft.com/office/drawing/2014/main" xmlns="" id="{1F6741AE-4406-4560-B130-657BC080782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7232470" y="2065176"/>
                                  <a:ext cx="0" cy="175427"/>
                                </a:xfrm>
                                <a:prstGeom prst="straightConnector1">
                                  <a:avLst/>
                                </a:prstGeom>
                                <a:ln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15" name="正方形/長方形 14">
                                <a:extLst>
                                  <a:ext uri="{FF2B5EF4-FFF2-40B4-BE49-F238E27FC236}">
                                    <a16:creationId xmlns:a16="http://schemas.microsoft.com/office/drawing/2014/main" xmlns="" id="{27EF4F4E-428B-4F96-86D3-00BCD55FC2E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792687" y="2227305"/>
                                <a:ext cx="914400" cy="276998"/>
                              </a:xfrm>
                              <a:prstGeom prst="rect">
                                <a:avLst/>
                              </a:prstGeom>
                              <a:solidFill>
                                <a:srgbClr val="EBECED"/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kumimoji="1" lang="en-US" altLang="ja-JP" sz="800" dirty="0" err="1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Persiapan</a:t>
                                </a:r>
                                <a:r>
                                  <a:rPr kumimoji="1" lang="en-US" altLang="ja-JP" sz="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kumimoji="1" lang="en-US" altLang="ja-JP" sz="800" dirty="0" err="1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kerja</a:t>
                                </a:r>
                                <a:r>
                                  <a:rPr kumimoji="1" lang="en-US" altLang="ja-JP" sz="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endParaRPr kumimoji="1" lang="ja-JP" altLang="en-US" sz="8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  <p:cxnSp>
                            <p:nvCxnSpPr>
                              <p:cNvPr id="18" name="直線矢印コネクタ 17">
                                <a:extLst>
                                  <a:ext uri="{FF2B5EF4-FFF2-40B4-BE49-F238E27FC236}">
                                    <a16:creationId xmlns:a16="http://schemas.microsoft.com/office/drawing/2014/main" xmlns="" id="{7D6D75E5-DD96-486C-B3D4-E8BB5ABD7173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7232470" y="2503094"/>
                                <a:ext cx="0" cy="175427"/>
                              </a:xfrm>
                              <a:prstGeom prst="straightConnector1">
                                <a:avLst/>
                              </a:prstGeom>
                              <a:ln>
                                <a:tailEnd type="triangle"/>
                              </a:ln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19" name="正方形/長方形 18">
                                <a:extLst>
                                  <a:ext uri="{FF2B5EF4-FFF2-40B4-BE49-F238E27FC236}">
                                    <a16:creationId xmlns:a16="http://schemas.microsoft.com/office/drawing/2014/main" xmlns="" id="{B80ADA3C-43BD-4D7A-993C-FB69FDDDBC2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792687" y="2685185"/>
                                <a:ext cx="914400" cy="276998"/>
                              </a:xfrm>
                              <a:prstGeom prst="rect">
                                <a:avLst/>
                              </a:prstGeom>
                              <a:solidFill>
                                <a:srgbClr val="EBECED"/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kumimoji="1" lang="en-US" altLang="ja-JP" sz="800" dirty="0" err="1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Pembersihan</a:t>
                                </a:r>
                                <a:r>
                                  <a:rPr kumimoji="1" lang="en-US" altLang="ja-JP" sz="800" dirty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 </a:t>
                                </a:r>
                                <a:r>
                                  <a:rPr kumimoji="1" lang="en-US" altLang="ja-JP" sz="800" dirty="0" err="1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a:t>sisa-sisa</a:t>
                                </a:r>
                                <a:endParaRPr kumimoji="1" lang="ja-JP" altLang="en-US" sz="8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" name="正方形/長方形 19">
                              <a:extLst>
                                <a:ext uri="{FF2B5EF4-FFF2-40B4-BE49-F238E27FC236}">
                                  <a16:creationId xmlns:a16="http://schemas.microsoft.com/office/drawing/2014/main" xmlns="" id="{C4D7325C-757F-4D00-84CC-8E68881E860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878284" y="2735232"/>
                              <a:ext cx="914400" cy="227691"/>
                            </a:xfrm>
                            <a:prstGeom prst="rect">
                              <a:avLst/>
                            </a:prstGeom>
                            <a:solidFill>
                              <a:srgbClr val="EBECED"/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kumimoji="1" lang="en-US" altLang="ja-JP" sz="800" dirty="0" err="1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Pembongkaran</a:t>
                              </a:r>
                              <a:r>
                                <a:rPr kumimoji="1" lang="en-US" altLang="ja-JP" sz="8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r>
                                <a:rPr kumimoji="1" lang="en-US" altLang="ja-JP" sz="800" dirty="0" err="1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peralatan</a:t>
                              </a:r>
                              <a:r>
                                <a:rPr kumimoji="1" lang="en-US" altLang="ja-JP" sz="800" dirty="0">
                                  <a:solidFill>
                                    <a:schemeClr val="tx1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 </a:t>
                              </a:r>
                              <a:endParaRPr kumimoji="1" lang="ja-JP" altLang="en-US" sz="800" dirty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21" name="直線矢印コネクタ 20">
                            <a:extLst>
                              <a:ext uri="{FF2B5EF4-FFF2-40B4-BE49-F238E27FC236}">
                                <a16:creationId xmlns:a16="http://schemas.microsoft.com/office/drawing/2014/main" xmlns="" id="{6F0CFBDE-1007-450D-9E29-8FF5E109045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26776" y="2606777"/>
                            <a:ext cx="0" cy="131091"/>
                          </a:xfrm>
                          <a:prstGeom prst="straightConnector1">
                            <a:avLst/>
                          </a:prstGeom>
                          <a:ln>
                            <a:tailEnd type="triangle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24" name="正方形/長方形 23">
                          <a:extLst>
                            <a:ext uri="{FF2B5EF4-FFF2-40B4-BE49-F238E27FC236}">
                              <a16:creationId xmlns:a16="http://schemas.microsoft.com/office/drawing/2014/main" xmlns="" id="{30974729-D6C0-4B26-9A9C-9F99839A0E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17182" y="3230840"/>
                          <a:ext cx="1219188" cy="241714"/>
                        </a:xfrm>
                        <a:prstGeom prst="rect">
                          <a:avLst/>
                        </a:prstGeom>
                        <a:solidFill>
                          <a:srgbClr val="EBECED"/>
                        </a:solidFill>
                        <a:ln>
                          <a:solidFill>
                            <a:schemeClr val="tx1"/>
                          </a:solidFill>
                          <a:prstDash val="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Pengolahan</a:t>
                          </a:r>
                          <a:r>
                            <a:rPr kumimoji="1" lang="en-US" altLang="ja-JP" sz="8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80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limbah</a:t>
                          </a:r>
                          <a:r>
                            <a:rPr kumimoji="1" lang="en-US" altLang="ja-JP" sz="8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800" dirty="0" err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khusus</a:t>
                          </a:r>
                          <a:r>
                            <a:rPr kumimoji="1" lang="en-US" altLang="ja-JP" sz="8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cxnSp>
                      <p:nvCxnSpPr>
                        <p:cNvPr id="25" name="直線矢印コネクタ 24">
                          <a:extLst>
                            <a:ext uri="{FF2B5EF4-FFF2-40B4-BE49-F238E27FC236}">
                              <a16:creationId xmlns:a16="http://schemas.microsoft.com/office/drawing/2014/main" xmlns="" id="{199F4F22-496D-416D-A61B-2BA9614E4BD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7326776" y="3047993"/>
                          <a:ext cx="0" cy="168389"/>
                        </a:xfrm>
                        <a:prstGeom prst="straightConnector1">
                          <a:avLst/>
                        </a:prstGeom>
                        <a:ln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8" name="正方形/長方形 27">
                        <a:extLst>
                          <a:ext uri="{FF2B5EF4-FFF2-40B4-BE49-F238E27FC236}">
                            <a16:creationId xmlns:a16="http://schemas.microsoft.com/office/drawing/2014/main" xmlns="" id="{520C3EE1-9E9B-4F19-B5E6-C03C296BB9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33121" y="3176178"/>
                        <a:ext cx="1485916" cy="265885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dan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pelepasan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material interior 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30" name="直線矢印コネクタ 29">
                        <a:extLst>
                          <a:ext uri="{FF2B5EF4-FFF2-40B4-BE49-F238E27FC236}">
                            <a16:creationId xmlns:a16="http://schemas.microsoft.com/office/drawing/2014/main" xmlns="" id="{68EF16E5-D3B9-4AD6-8988-DDD22419FA3B}"/>
                          </a:ext>
                        </a:extLst>
                      </p:cNvPr>
                      <p:cNvCxnSpPr>
                        <a:cxnSpLocks/>
                        <a:stCxn id="28" idx="3"/>
                        <a:endCxn id="32" idx="1"/>
                      </p:cNvCxnSpPr>
                      <p:nvPr/>
                    </p:nvCxnSpPr>
                    <p:spPr>
                      <a:xfrm>
                        <a:off x="7219037" y="3309121"/>
                        <a:ext cx="264361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正方形/長方形 31">
                        <a:extLst>
                          <a:ext uri="{FF2B5EF4-FFF2-40B4-BE49-F238E27FC236}">
                            <a16:creationId xmlns:a16="http://schemas.microsoft.com/office/drawing/2014/main" xmlns="" id="{EA2181B8-A7A0-4E79-8A4E-BAC9484995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3399" y="3188264"/>
                        <a:ext cx="914400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Penyortiran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dan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akumulasi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3" name="正方形/長方形 32">
                        <a:extLst>
                          <a:ext uri="{FF2B5EF4-FFF2-40B4-BE49-F238E27FC236}">
                            <a16:creationId xmlns:a16="http://schemas.microsoft.com/office/drawing/2014/main" xmlns="" id="{BF64391E-1A4E-494F-9038-23158E98F4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3399" y="3611254"/>
                        <a:ext cx="914400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Pembuangan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limbah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34" name="直線矢印コネクタ 33">
                        <a:extLst>
                          <a:ext uri="{FF2B5EF4-FFF2-40B4-BE49-F238E27FC236}">
                            <a16:creationId xmlns:a16="http://schemas.microsoft.com/office/drawing/2014/main" xmlns="" id="{2E31731B-43B8-4506-ADCB-37A063D2E8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940599" y="3442865"/>
                        <a:ext cx="0" cy="16838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直線矢印コネクタ 35">
                        <a:extLst>
                          <a:ext uri="{FF2B5EF4-FFF2-40B4-BE49-F238E27FC236}">
                            <a16:creationId xmlns:a16="http://schemas.microsoft.com/office/drawing/2014/main" xmlns="" id="{71A07E85-3229-42FD-86A6-C9CF3D514A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477690" y="3831913"/>
                        <a:ext cx="0" cy="153081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7" name="正方形/長方形 36">
                        <a:extLst>
                          <a:ext uri="{FF2B5EF4-FFF2-40B4-BE49-F238E27FC236}">
                            <a16:creationId xmlns:a16="http://schemas.microsoft.com/office/drawing/2014/main" xmlns="" id="{9E66310E-02F2-4F74-83B2-1F8FB3104F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94223" y="3574374"/>
                        <a:ext cx="1210475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kerangka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lantai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atas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8" name="正方形/長方形 37">
                        <a:extLst>
                          <a:ext uri="{FF2B5EF4-FFF2-40B4-BE49-F238E27FC236}">
                            <a16:creationId xmlns:a16="http://schemas.microsoft.com/office/drawing/2014/main" xmlns="" id="{34E724FF-73DA-4496-B00E-2D3B804E2A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85512" y="3980499"/>
                        <a:ext cx="1210474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dan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pemindahan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pondasi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39" name="直線矢印コネクタ 38">
                        <a:extLst>
                          <a:ext uri="{FF2B5EF4-FFF2-40B4-BE49-F238E27FC236}">
                            <a16:creationId xmlns:a16="http://schemas.microsoft.com/office/drawing/2014/main" xmlns="" id="{C9BD600E-A930-435F-BDA5-98C154E65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487781" y="4253981"/>
                        <a:ext cx="0" cy="10629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直線矢印コネクタ 39">
                        <a:extLst>
                          <a:ext uri="{FF2B5EF4-FFF2-40B4-BE49-F238E27FC236}">
                            <a16:creationId xmlns:a16="http://schemas.microsoft.com/office/drawing/2014/main" xmlns="" id="{F9201779-0457-4F90-A00C-FBF1235CA4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489267" y="4585395"/>
                        <a:ext cx="0" cy="13916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1" name="正方形/長方形 40">
                        <a:extLst>
                          <a:ext uri="{FF2B5EF4-FFF2-40B4-BE49-F238E27FC236}">
                            <a16:creationId xmlns:a16="http://schemas.microsoft.com/office/drawing/2014/main" xmlns="" id="{BC610415-667B-43FE-9B5C-930CF5449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94222" y="4355326"/>
                        <a:ext cx="1219188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(</a:t>
                        </a:r>
                        <a:r>
                          <a:rPr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Pelepasan</a:t>
                        </a:r>
                        <a:r>
                          <a:rPr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)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tumpukan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4" name="正方形/長方形 43">
                        <a:extLst>
                          <a:ext uri="{FF2B5EF4-FFF2-40B4-BE49-F238E27FC236}">
                            <a16:creationId xmlns:a16="http://schemas.microsoft.com/office/drawing/2014/main" xmlns="" id="{179B44E1-5E04-42BF-B628-099442E06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2541" y="5541630"/>
                        <a:ext cx="914400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Selesai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5" name="正方形/長方形 44">
                        <a:extLst>
                          <a:ext uri="{FF2B5EF4-FFF2-40B4-BE49-F238E27FC236}">
                            <a16:creationId xmlns:a16="http://schemas.microsoft.com/office/drawing/2014/main" xmlns="" id="{01AB4D62-DBB8-47B3-9D8A-0243C54AB9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2541" y="5077008"/>
                        <a:ext cx="914400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Perataan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, </a:t>
                        </a:r>
                        <a:r>
                          <a:rPr kumimoji="1"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pembersihan</a:t>
                        </a:r>
                        <a:r>
                          <a:rPr kumimoji="1"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58" name="直線矢印コネクタ 57">
                        <a:extLst>
                          <a:ext uri="{FF2B5EF4-FFF2-40B4-BE49-F238E27FC236}">
                            <a16:creationId xmlns:a16="http://schemas.microsoft.com/office/drawing/2014/main" xmlns="" id="{F8F4BAA7-1459-4747-A2EC-FB905DB489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477690" y="4952905"/>
                        <a:ext cx="0" cy="13916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直線矢印コネクタ 58">
                        <a:extLst>
                          <a:ext uri="{FF2B5EF4-FFF2-40B4-BE49-F238E27FC236}">
                            <a16:creationId xmlns:a16="http://schemas.microsoft.com/office/drawing/2014/main" xmlns="" id="{F84B49A5-E94C-4169-BD9E-9F8544DFAD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492135" y="5318722"/>
                        <a:ext cx="2973" cy="211221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正方形/長方形 42">
                        <a:extLst>
                          <a:ext uri="{FF2B5EF4-FFF2-40B4-BE49-F238E27FC236}">
                            <a16:creationId xmlns:a16="http://schemas.microsoft.com/office/drawing/2014/main" xmlns="" id="{5BDFCAC5-124C-4AA8-8BBB-C34F4294F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56672" y="4711191"/>
                        <a:ext cx="1088732" cy="241714"/>
                      </a:xfrm>
                      <a:prstGeom prst="rect">
                        <a:avLst/>
                      </a:prstGeom>
                      <a:solidFill>
                        <a:srgbClr val="EBECED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Pembongkaran</a:t>
                        </a:r>
                        <a:r>
                          <a:rPr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suspensi</a:t>
                        </a:r>
                        <a:r>
                          <a:rPr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lang="en-US" altLang="ja-JP" sz="800" dirty="0" err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ekterior</a:t>
                        </a:r>
                        <a:r>
                          <a:rPr lang="en-US" altLang="ja-JP" sz="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xmlns="" id="{8B48DD14-4A48-411C-B611-99454549099F}"/>
                    </a:ext>
                  </a:extLst>
                </p:cNvPr>
                <p:cNvSpPr/>
                <p:nvPr/>
              </p:nvSpPr>
              <p:spPr>
                <a:xfrm>
                  <a:off x="5652792" y="1963169"/>
                  <a:ext cx="1695005" cy="345760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xmlns="" id="{FF2756DF-1A1F-4C49-BC1A-CD0AF0792081}"/>
                    </a:ext>
                  </a:extLst>
                </p:cNvPr>
                <p:cNvCxnSpPr>
                  <a:stCxn id="15" idx="1"/>
                </p:cNvCxnSpPr>
                <p:nvPr/>
              </p:nvCxnSpPr>
              <p:spPr>
                <a:xfrm flipH="1" flipV="1">
                  <a:off x="5744560" y="1763989"/>
                  <a:ext cx="336891" cy="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71">
                  <a:extLst>
                    <a:ext uri="{FF2B5EF4-FFF2-40B4-BE49-F238E27FC236}">
                      <a16:creationId xmlns:a16="http://schemas.microsoft.com/office/drawing/2014/main" xmlns="" id="{55517C89-8537-4391-B52B-93226CB70042}"/>
                    </a:ext>
                  </a:extLst>
                </p:cNvPr>
                <p:cNvCxnSpPr/>
                <p:nvPr/>
              </p:nvCxnSpPr>
              <p:spPr>
                <a:xfrm>
                  <a:off x="5744560" y="1288108"/>
                  <a:ext cx="0" cy="51520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矢印コネクタ 73">
                  <a:extLst>
                    <a:ext uri="{FF2B5EF4-FFF2-40B4-BE49-F238E27FC236}">
                      <a16:creationId xmlns:a16="http://schemas.microsoft.com/office/drawing/2014/main" xmlns="" id="{9E337A55-89F7-4B52-8C7A-B38CD701AF1B}"/>
                    </a:ext>
                  </a:extLst>
                </p:cNvPr>
                <p:cNvCxnSpPr/>
                <p:nvPr/>
              </p:nvCxnSpPr>
              <p:spPr>
                <a:xfrm flipH="1">
                  <a:off x="5353072" y="1286830"/>
                  <a:ext cx="3806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矢印コネクタ 75">
                  <a:extLst>
                    <a:ext uri="{FF2B5EF4-FFF2-40B4-BE49-F238E27FC236}">
                      <a16:creationId xmlns:a16="http://schemas.microsoft.com/office/drawing/2014/main" xmlns="" id="{F6423483-6BDF-4DF3-9448-48F920EB6EFE}"/>
                    </a:ext>
                  </a:extLst>
                </p:cNvPr>
                <p:cNvCxnSpPr/>
                <p:nvPr/>
              </p:nvCxnSpPr>
              <p:spPr>
                <a:xfrm flipH="1">
                  <a:off x="5377395" y="1805014"/>
                  <a:ext cx="3806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xmlns="" id="{4EE044F8-5800-4E58-97E1-3FB69CB4DD7F}"/>
                  </a:ext>
                </a:extLst>
              </p:cNvPr>
              <p:cNvSpPr/>
              <p:nvPr/>
            </p:nvSpPr>
            <p:spPr>
              <a:xfrm>
                <a:off x="4258601" y="1054247"/>
                <a:ext cx="1094471" cy="458146"/>
              </a:xfrm>
              <a:prstGeom prst="rect">
                <a:avLst/>
              </a:prstGeom>
              <a:solidFill>
                <a:srgbClr val="EBECE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Prosedur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pemerintah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1" lang="en-US" altLang="ja-JP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penyerahan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dokumen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1" lang="ja-JP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xmlns="" id="{1AF1B948-11FA-48A5-BA15-7CB762009A1F}"/>
                  </a:ext>
                </a:extLst>
              </p:cNvPr>
              <p:cNvSpPr/>
              <p:nvPr/>
            </p:nvSpPr>
            <p:spPr>
              <a:xfrm>
                <a:off x="4282924" y="1682459"/>
                <a:ext cx="1094471" cy="241713"/>
              </a:xfrm>
              <a:prstGeom prst="rect">
                <a:avLst/>
              </a:prstGeom>
              <a:solidFill>
                <a:srgbClr val="EBECE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Menyapa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penduduk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sekitar</a:t>
                </a:r>
                <a:endParaRPr kumimoji="1" lang="ja-JP" alt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xmlns="" id="{7291490D-3A6B-4E69-BD94-3D84D02E51BC}"/>
                </a:ext>
              </a:extLst>
            </p:cNvPr>
            <p:cNvSpPr/>
            <p:nvPr/>
          </p:nvSpPr>
          <p:spPr>
            <a:xfrm>
              <a:off x="3934998" y="2527788"/>
              <a:ext cx="1453433" cy="2425102"/>
            </a:xfrm>
            <a:prstGeom prst="rect">
              <a:avLst/>
            </a:prstGeom>
            <a:solidFill>
              <a:srgbClr val="E5E7E7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kasus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khusus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kumimoji="1"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Penghapusan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abses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(level 1~3)</a:t>
              </a: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*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kewajiban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menyerahkan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diperlukan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renca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 3.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Pemrosesasn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PCB,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pindah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Insinerasi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pembongkaran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Pemulihan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penghancuran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freon.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 lain-lain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8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xmlns="" id="{2CEFAC29-AD0A-415B-AFF8-34116B1950E9}"/>
              </a:ext>
            </a:extLst>
          </p:cNvPr>
          <p:cNvGrpSpPr/>
          <p:nvPr/>
        </p:nvGrpSpPr>
        <p:grpSpPr>
          <a:xfrm>
            <a:off x="780022" y="1940773"/>
            <a:ext cx="7723901" cy="2985568"/>
            <a:chOff x="780022" y="1940773"/>
            <a:chExt cx="7723901" cy="298556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022" y="1940773"/>
              <a:ext cx="7723901" cy="2985568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67F578CF-346A-4D2C-BCFF-3AED20F60E7C}"/>
                </a:ext>
              </a:extLst>
            </p:cNvPr>
            <p:cNvSpPr/>
            <p:nvPr/>
          </p:nvSpPr>
          <p:spPr>
            <a:xfrm>
              <a:off x="3040112" y="3384408"/>
              <a:ext cx="512713" cy="242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Pakaian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bersih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ja-JP" alt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xmlns="" id="{F25073BC-47C7-4F04-B5E8-18CC4607532C}"/>
                </a:ext>
              </a:extLst>
            </p:cNvPr>
            <p:cNvSpPr/>
            <p:nvPr/>
          </p:nvSpPr>
          <p:spPr>
            <a:xfrm>
              <a:off x="3152775" y="3626897"/>
              <a:ext cx="390526" cy="115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xmlns="" id="{697B605A-0875-4F69-B415-87E587C5D526}"/>
                </a:ext>
              </a:extLst>
            </p:cNvPr>
            <p:cNvSpPr/>
            <p:nvPr/>
          </p:nvSpPr>
          <p:spPr>
            <a:xfrm>
              <a:off x="2661013" y="2706898"/>
              <a:ext cx="482237" cy="220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Helm </a:t>
              </a:r>
              <a:endParaRPr lang="ja-JP" alt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32A338CF-8762-4A2B-BF1D-5B0939C296CE}"/>
                </a:ext>
              </a:extLst>
            </p:cNvPr>
            <p:cNvSpPr/>
            <p:nvPr/>
          </p:nvSpPr>
          <p:spPr>
            <a:xfrm>
              <a:off x="1264920" y="2197749"/>
              <a:ext cx="1089660" cy="36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Patuhi</a:t>
              </a:r>
              <a:r>
                <a:rPr kumimoji="1" lang="en-US" altLang="ja-JP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9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peraturan</a:t>
              </a:r>
              <a:r>
                <a:rPr kumimoji="1" lang="en-US" altLang="ja-JP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kumimoji="1" lang="en-US" altLang="ja-JP" sz="9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lapangan</a:t>
              </a:r>
              <a:r>
                <a:rPr kumimoji="1" lang="en-US" altLang="ja-JP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楕円 2">
            <a:extLst>
              <a:ext uri="{FF2B5EF4-FFF2-40B4-BE49-F238E27FC236}">
                <a16:creationId xmlns:a16="http://schemas.microsoft.com/office/drawing/2014/main" xmlns="" id="{F64BB4AA-0B10-4714-821A-9C4C707A5203}"/>
              </a:ext>
            </a:extLst>
          </p:cNvPr>
          <p:cNvSpPr/>
          <p:nvPr/>
        </p:nvSpPr>
        <p:spPr>
          <a:xfrm>
            <a:off x="2954314" y="4400352"/>
            <a:ext cx="512713" cy="242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Pengetahuan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Berkendara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Aman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h.101/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h.81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41972" y="4872023"/>
            <a:ext cx="28328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meninggalkan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Ketika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cabut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kuncinya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7023" y="4893045"/>
            <a:ext cx="28328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mengenakai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helm,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keselamatan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pakaian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DC71434E-DF59-465C-A44E-9FA03303417A}"/>
              </a:ext>
            </a:extLst>
          </p:cNvPr>
          <p:cNvSpPr txBox="1"/>
          <p:nvPr/>
        </p:nvSpPr>
        <p:spPr>
          <a:xfrm>
            <a:off x="2887770" y="4337523"/>
            <a:ext cx="684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Arial" panose="020B0604020202020204" pitchFamily="34" charset="0"/>
                <a:cs typeface="Arial" panose="020B0604020202020204" pitchFamily="34" charset="0"/>
              </a:rPr>
              <a:t>Sepatu </a:t>
            </a:r>
            <a:r>
              <a:rPr lang="en-US" altLang="ja-JP" sz="800" dirty="0" err="1">
                <a:latin typeface="Arial" panose="020B0604020202020204" pitchFamily="34" charset="0"/>
                <a:cs typeface="Arial" panose="020B0604020202020204" pitchFamily="34" charset="0"/>
              </a:rPr>
              <a:t>pengaman</a:t>
            </a:r>
            <a:endParaRPr lang="ja-JP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B45AB369-6251-4B14-A463-CCE56228DD36}"/>
              </a:ext>
            </a:extLst>
          </p:cNvPr>
          <p:cNvSpPr txBox="1"/>
          <p:nvPr/>
        </p:nvSpPr>
        <p:spPr>
          <a:xfrm rot="19993097">
            <a:off x="7694241" y="2647019"/>
            <a:ext cx="153888" cy="249804"/>
          </a:xfrm>
          <a:prstGeom prst="rect">
            <a:avLst/>
          </a:prstGeom>
          <a:solidFill>
            <a:schemeClr val="bg1"/>
          </a:solidFill>
        </p:spPr>
        <p:txBody>
          <a:bodyPr vert="eaVert" wrap="square" lIns="0" tIns="0" rIns="0" bIns="0" rtlCol="0">
            <a:spAutoFit/>
          </a:bodyPr>
          <a:lstStyle/>
          <a:p>
            <a:r>
              <a:rPr lang="en-US" altLang="ja-JP" sz="500" dirty="0"/>
              <a:t>Engine</a:t>
            </a:r>
          </a:p>
          <a:p>
            <a:r>
              <a:rPr lang="en-US" altLang="ja-JP" sz="500" dirty="0"/>
              <a:t>key</a:t>
            </a:r>
            <a:endParaRPr kumimoji="1" lang="ja-JP" altLang="en-US" sz="500" dirty="0"/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Pengetahuan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Berkendara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dengan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Aman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h.101/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h.82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09" y="2261589"/>
            <a:ext cx="3953309" cy="277060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491728" y="4905029"/>
            <a:ext cx="28328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Usahakan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selalu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segera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berhenti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mengemudi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mendadak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64130" y="4820349"/>
            <a:ext cx="283287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bekerja di daerah perkotaan, pastikan untuk memeriksa benda-benda yang terkubur (ada di dalam tanah)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xmlns="" id="{306B5B73-84A4-4A09-9531-C2DD5B23C564}"/>
              </a:ext>
            </a:extLst>
          </p:cNvPr>
          <p:cNvGrpSpPr/>
          <p:nvPr/>
        </p:nvGrpSpPr>
        <p:grpSpPr>
          <a:xfrm>
            <a:off x="4908918" y="2261589"/>
            <a:ext cx="3477332" cy="2539626"/>
            <a:chOff x="4908918" y="2261589"/>
            <a:chExt cx="3477332" cy="2539626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8918" y="2261589"/>
              <a:ext cx="3477332" cy="2539626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xmlns="" id="{AFB8AFE1-B3EE-45D4-87B2-FCAB57A075BC}"/>
                </a:ext>
              </a:extLst>
            </p:cNvPr>
            <p:cNvSpPr/>
            <p:nvPr/>
          </p:nvSpPr>
          <p:spPr>
            <a:xfrm>
              <a:off x="5077098" y="4214949"/>
              <a:ext cx="461554" cy="209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xmlns="" id="{24AF6E61-9107-4FDD-8EC6-7D5A40D23BC4}"/>
                </a:ext>
              </a:extLst>
            </p:cNvPr>
            <p:cNvSpPr/>
            <p:nvPr/>
          </p:nvSpPr>
          <p:spPr>
            <a:xfrm>
              <a:off x="7066213" y="4371677"/>
              <a:ext cx="419595" cy="229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xmlns="" id="{E2316B44-C227-467C-808F-2130D759BDCA}"/>
                </a:ext>
              </a:extLst>
            </p:cNvPr>
            <p:cNvSpPr/>
            <p:nvPr/>
          </p:nvSpPr>
          <p:spPr>
            <a:xfrm>
              <a:off x="4908918" y="4164266"/>
              <a:ext cx="818605" cy="414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5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Saluran</a:t>
              </a:r>
              <a:r>
                <a:rPr kumimoji="1"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kumimoji="1" lang="en-US" altLang="ja-JP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</a:t>
              </a:r>
              <a:endParaRPr kumimoji="1" lang="ja-JP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318C05F0-3016-4AE9-BF3B-494B6402A262}"/>
                </a:ext>
              </a:extLst>
            </p:cNvPr>
            <p:cNvSpPr/>
            <p:nvPr/>
          </p:nvSpPr>
          <p:spPr>
            <a:xfrm>
              <a:off x="6866707" y="4256264"/>
              <a:ext cx="818605" cy="4148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2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Prodesur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Pemanduan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dan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Isyarat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h.104/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97441" y="3692553"/>
            <a:ext cx="60443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memulai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berdiskusi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pemberi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sinyal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pemandu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terlebih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dahulu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berbahaya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pemberian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sinyal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52705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893763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893763" indent="-354013">
              <a:buNone/>
            </a:pP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＜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Isyarat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peluit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＞		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	   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＜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Isyarat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lisan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＞</a:t>
            </a:r>
          </a:p>
          <a:p>
            <a:pPr marL="893763" indent="-354013">
              <a:buNone/>
            </a:pP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•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peluit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pendek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berulang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	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•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Keamanan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Alright, alright</a:t>
            </a:r>
          </a:p>
          <a:p>
            <a:pPr marL="893763" indent="-354013">
              <a:buNone/>
            </a:pP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                                                                                (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orai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orai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</a:p>
          <a:p>
            <a:pPr marL="893763" indent="-354013">
              <a:buNone/>
            </a:pP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•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Berhenti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Peluit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panjang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                           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• 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Berhenti</a:t>
            </a:r>
            <a:r>
              <a:rPr lang="ja-JP" altLang="en-US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：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Stop (</a:t>
            </a:r>
            <a:r>
              <a:rPr lang="en-US" altLang="ja-JP" sz="16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stoppu</a:t>
            </a:r>
            <a:r>
              <a:rPr lang="en-US" altLang="ja-JP" sz="16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lang="ja-JP" altLang="en-US" sz="16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561" y="1400459"/>
            <a:ext cx="2018078" cy="2113721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xmlns="" id="{A7A71400-9912-41EE-906F-F1E8B9D65CEC}"/>
              </a:ext>
            </a:extLst>
          </p:cNvPr>
          <p:cNvSpPr/>
          <p:nvPr/>
        </p:nvSpPr>
        <p:spPr>
          <a:xfrm>
            <a:off x="3673861" y="1472153"/>
            <a:ext cx="1419286" cy="5965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Konfirmaskan</a:t>
            </a:r>
            <a:r>
              <a:rPr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pencegahan</a:t>
            </a:r>
            <a:r>
              <a:rPr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altLang="ja-JP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pengemudi</a:t>
            </a:r>
            <a:endParaRPr kumimoji="1" lang="ja-JP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7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Pengetahuan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Tentang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Mekanik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dan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Kelistrikan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Momen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Gaya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h.110/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49129" y="3330471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40" y="1287153"/>
            <a:ext cx="4564509" cy="2043318"/>
          </a:xfrm>
          <a:prstGeom prst="rect">
            <a:avLst/>
          </a:prstGeom>
        </p:spPr>
      </p:pic>
      <p:pic>
        <p:nvPicPr>
          <p:cNvPr id="11" name="図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713426" y="3607470"/>
            <a:ext cx="3670500" cy="25204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737742" y="6061455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0D78DBFC-39EC-43C9-AF46-02DCB857CF56}"/>
              </a:ext>
            </a:extLst>
          </p:cNvPr>
          <p:cNvGrpSpPr/>
          <p:nvPr/>
        </p:nvGrpSpPr>
        <p:grpSpPr>
          <a:xfrm>
            <a:off x="703869" y="3626427"/>
            <a:ext cx="3877826" cy="2712027"/>
            <a:chOff x="703869" y="3626427"/>
            <a:chExt cx="3877826" cy="2712027"/>
          </a:xfrm>
        </p:grpSpPr>
        <p:pic>
          <p:nvPicPr>
            <p:cNvPr id="8" name="図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28195" y="3626427"/>
              <a:ext cx="3753500" cy="2459603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1892560" y="6061455"/>
              <a:ext cx="14935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Momen</a:t>
              </a:r>
              <a:r>
                <a:rPr lang="ja-JP" alt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gaya</a:t>
              </a:r>
              <a:r>
                <a:rPr lang="ja-JP" alt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①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xmlns="" id="{47373E14-21AB-4FC2-B01F-43FEEC808E6A}"/>
                </a:ext>
              </a:extLst>
            </p:cNvPr>
            <p:cNvSpPr txBox="1"/>
            <p:nvPr/>
          </p:nvSpPr>
          <p:spPr>
            <a:xfrm>
              <a:off x="2926068" y="4129041"/>
              <a:ext cx="149353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Breaker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tunnel (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terowongan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xmlns="" id="{06529768-FAC0-445B-82D7-0B0094BFF4CE}"/>
                </a:ext>
              </a:extLst>
            </p:cNvPr>
            <p:cNvSpPr txBox="1"/>
            <p:nvPr/>
          </p:nvSpPr>
          <p:spPr>
            <a:xfrm>
              <a:off x="703869" y="4082874"/>
              <a:ext cx="110658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Gaya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reaksi</a:t>
              </a:r>
              <a:r>
                <a:rPr lang="en-US" altLang="ja-JP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pukulan</a:t>
              </a:r>
              <a:endParaRPr lang="ja-JP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Jenis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Attachment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untuk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Mesin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74" y="2205733"/>
            <a:ext cx="7521661" cy="304714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Kecil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49E4666A-674D-4DBA-8C58-F48D6DB63128}"/>
              </a:ext>
            </a:extLst>
          </p:cNvPr>
          <p:cNvSpPr/>
          <p:nvPr/>
        </p:nvSpPr>
        <p:spPr>
          <a:xfrm>
            <a:off x="3592531" y="2437299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EE401A84-9B03-4A2F-9722-7E33FC71F1DC}"/>
              </a:ext>
            </a:extLst>
          </p:cNvPr>
          <p:cNvSpPr/>
          <p:nvPr/>
        </p:nvSpPr>
        <p:spPr>
          <a:xfrm>
            <a:off x="753023" y="3718644"/>
            <a:ext cx="978919" cy="177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bawah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E8D60FF1-E241-4E45-B0BA-FCAC99DD9225}"/>
              </a:ext>
            </a:extLst>
          </p:cNvPr>
          <p:cNvSpPr/>
          <p:nvPr/>
        </p:nvSpPr>
        <p:spPr>
          <a:xfrm>
            <a:off x="3566850" y="3030389"/>
            <a:ext cx="109151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Perangkat</a:t>
            </a:r>
            <a:r>
              <a:rPr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0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rotasi</a:t>
            </a:r>
            <a:endParaRPr kumimoji="1"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3F6EA58A-1344-410C-A7A8-08F563F0DC35}"/>
              </a:ext>
            </a:extLst>
          </p:cNvPr>
          <p:cNvSpPr/>
          <p:nvPr/>
        </p:nvSpPr>
        <p:spPr>
          <a:xfrm>
            <a:off x="3592530" y="3516711"/>
            <a:ext cx="122190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close cylinder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566CB88D-E196-4B1F-9614-E79A99608617}"/>
              </a:ext>
            </a:extLst>
          </p:cNvPr>
          <p:cNvSpPr/>
          <p:nvPr/>
        </p:nvSpPr>
        <p:spPr>
          <a:xfrm>
            <a:off x="2137007" y="4685628"/>
            <a:ext cx="76620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Cutter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D4EBAED5-2526-4BDE-8D9C-2188A6733C2B}"/>
              </a:ext>
            </a:extLst>
          </p:cNvPr>
          <p:cNvSpPr/>
          <p:nvPr/>
        </p:nvSpPr>
        <p:spPr>
          <a:xfrm>
            <a:off x="6374920" y="2476391"/>
            <a:ext cx="65289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ED157856-2BE1-4602-9101-CF535CE1AF43}"/>
              </a:ext>
            </a:extLst>
          </p:cNvPr>
          <p:cNvSpPr/>
          <p:nvPr/>
        </p:nvSpPr>
        <p:spPr>
          <a:xfrm>
            <a:off x="7106734" y="2753390"/>
            <a:ext cx="122190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close cylinder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04EC31E5-E747-4E11-9959-4844E7F804F1}"/>
              </a:ext>
            </a:extLst>
          </p:cNvPr>
          <p:cNvSpPr/>
          <p:nvPr/>
        </p:nvSpPr>
        <p:spPr>
          <a:xfrm>
            <a:off x="753023" y="4559719"/>
            <a:ext cx="978918" cy="251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DB08C4B0-3F97-4B63-B329-A000AA5C3387}"/>
              </a:ext>
            </a:extLst>
          </p:cNvPr>
          <p:cNvSpPr/>
          <p:nvPr/>
        </p:nvSpPr>
        <p:spPr>
          <a:xfrm>
            <a:off x="3592530" y="4290218"/>
            <a:ext cx="8841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Lengan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829F96B1-C456-433A-A009-93BDBD95E8A4}"/>
              </a:ext>
            </a:extLst>
          </p:cNvPr>
          <p:cNvSpPr/>
          <p:nvPr/>
        </p:nvSpPr>
        <p:spPr>
          <a:xfrm>
            <a:off x="7444540" y="3072524"/>
            <a:ext cx="8841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Lengan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penhancur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75B8260B-D36D-4B5D-8D7C-AC8AD59AE4BC}"/>
              </a:ext>
            </a:extLst>
          </p:cNvPr>
          <p:cNvSpPr/>
          <p:nvPr/>
        </p:nvSpPr>
        <p:spPr>
          <a:xfrm>
            <a:off x="7189077" y="4029424"/>
            <a:ext cx="978918" cy="251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</a:t>
            </a:r>
            <a:r>
              <a:rPr kumimoji="1" lang="en-US" altLang="ja-JP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penghancur</a:t>
            </a:r>
            <a:endParaRPr kumimoji="1" lang="ja-JP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Momen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Gaya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h.112/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66351" y="6017926"/>
            <a:ext cx="51886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 pencegahan saat bekerja dengan alat berat khusus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34" y="1361210"/>
            <a:ext cx="3672732" cy="461916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2F839AFD-E6A3-4829-BDF5-182CC8F5A84D}"/>
              </a:ext>
            </a:extLst>
          </p:cNvPr>
          <p:cNvSpPr/>
          <p:nvPr/>
        </p:nvSpPr>
        <p:spPr>
          <a:xfrm>
            <a:off x="2351314" y="2926080"/>
            <a:ext cx="1715589" cy="339634"/>
          </a:xfrm>
          <a:prstGeom prst="rect">
            <a:avLst/>
          </a:prstGeom>
          <a:solidFill>
            <a:srgbClr val="F9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berbahaya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terguling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5FC19E14-7B93-45C2-809C-13AA10CBD8E0}"/>
              </a:ext>
            </a:extLst>
          </p:cNvPr>
          <p:cNvSpPr/>
          <p:nvPr/>
        </p:nvSpPr>
        <p:spPr>
          <a:xfrm>
            <a:off x="4419600" y="4113422"/>
            <a:ext cx="1171303" cy="339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AC1FE77C-16C5-4454-BB59-30F2C15C6E6D}"/>
              </a:ext>
            </a:extLst>
          </p:cNvPr>
          <p:cNvSpPr/>
          <p:nvPr/>
        </p:nvSpPr>
        <p:spPr>
          <a:xfrm>
            <a:off x="4451223" y="3142374"/>
            <a:ext cx="1171303" cy="339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maksimal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A28D15CD-F31E-42F9-82E0-0311F5811965}"/>
              </a:ext>
            </a:extLst>
          </p:cNvPr>
          <p:cNvSpPr/>
          <p:nvPr/>
        </p:nvSpPr>
        <p:spPr>
          <a:xfrm>
            <a:off x="3652073" y="5630601"/>
            <a:ext cx="1353178" cy="339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 area</a:t>
            </a:r>
            <a:endPara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6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v-SE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Massa, Berat Jenis,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</a:t>
            </a:r>
            <a:r>
              <a:rPr lang="sv-SE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usat Gravitasi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h.115/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h.87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5055" y="3159529"/>
            <a:ext cx="1758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Satuan volume massa suatu benda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Rumus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49" y="3683519"/>
            <a:ext cx="4127983" cy="20859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45" y="1545382"/>
            <a:ext cx="3413332" cy="479307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12434" y="1731410"/>
            <a:ext cx="41064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 </a:t>
            </a:r>
            <a:r>
              <a:rPr lang="en-US" altLang="ja-JP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volume x </a:t>
            </a:r>
            <a:r>
              <a:rPr lang="en-US" altLang="ja-JP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endParaRPr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 4">
                <a:extLst>
                  <a:ext uri="{FF2B5EF4-FFF2-40B4-BE49-F238E27FC236}">
                    <a16:creationId xmlns:a16="http://schemas.microsoft.com/office/drawing/2014/main" xmlns="" id="{0D7A11D6-0427-4603-A71B-EA5BFC253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8309545"/>
                  </p:ext>
                </p:extLst>
              </p:nvPr>
            </p:nvGraphicFramePr>
            <p:xfrm>
              <a:off x="803024" y="3716576"/>
              <a:ext cx="4026232" cy="256215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40521">
                      <a:extLst>
                        <a:ext uri="{9D8B030D-6E8A-4147-A177-3AD203B41FA5}">
                          <a16:colId xmlns:a16="http://schemas.microsoft.com/office/drawing/2014/main" xmlns="" val="1658973009"/>
                        </a:ext>
                      </a:extLst>
                    </a:gridCol>
                    <a:gridCol w="962108">
                      <a:extLst>
                        <a:ext uri="{9D8B030D-6E8A-4147-A177-3AD203B41FA5}">
                          <a16:colId xmlns:a16="http://schemas.microsoft.com/office/drawing/2014/main" xmlns="" val="177965969"/>
                        </a:ext>
                      </a:extLst>
                    </a:gridCol>
                    <a:gridCol w="1144988">
                      <a:extLst>
                        <a:ext uri="{9D8B030D-6E8A-4147-A177-3AD203B41FA5}">
                          <a16:colId xmlns:a16="http://schemas.microsoft.com/office/drawing/2014/main" xmlns="" val="2963773554"/>
                        </a:ext>
                      </a:extLst>
                    </a:gridCol>
                    <a:gridCol w="978615">
                      <a:extLst>
                        <a:ext uri="{9D8B030D-6E8A-4147-A177-3AD203B41FA5}">
                          <a16:colId xmlns:a16="http://schemas.microsoft.com/office/drawing/2014/main" xmlns="" val="2048431926"/>
                        </a:ext>
                      </a:extLst>
                    </a:gridCol>
                  </a:tblGrid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Jenis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rgbClr val="F5EC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Massa per-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kumimoji="1" lang="en-US" altLang="ja-JP" sz="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1" lang="en-US" altLang="ja-JP" sz="8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kumimoji="1" lang="en-US" altLang="ja-JP" sz="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rgbClr val="F5EC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Jenis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rgbClr val="F5EC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Massa per-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kumimoji="1" lang="en-US" altLang="ja-JP" sz="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1" lang="en-US" altLang="ja-JP" sz="8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kumimoji="1" lang="en-US" altLang="ja-JP" sz="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rgbClr val="F5EC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32284159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Timah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11.4</a:t>
                          </a: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Granit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2.5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10876998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Tembaga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8.9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Andesit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2.2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3514260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Baja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Basalt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</a:t>
                          </a: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71961682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Besi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cor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7.2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Konglomerat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2.7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4514479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Alumunium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2.7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Batubara (hard)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45732906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Beton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Batubara (soft)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185290330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Tanah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Marmer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177769587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Kerikil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1.9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Gneiss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2.5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2.7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29682451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Pasir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Oak/ </a:t>
                          </a:r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ek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39683937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Batubara (</a:t>
                          </a:r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serbuk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Pinus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976217317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Coke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Cedar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4408124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 4">
                <a:extLst>
                  <a:ext uri="{FF2B5EF4-FFF2-40B4-BE49-F238E27FC236}">
                    <a16:creationId xmlns:a16="http://schemas.microsoft.com/office/drawing/2014/main" id="{0D7A11D6-0427-4603-A71B-EA5BFC253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8309545"/>
                  </p:ext>
                </p:extLst>
              </p:nvPr>
            </p:nvGraphicFramePr>
            <p:xfrm>
              <a:off x="803024" y="3716576"/>
              <a:ext cx="4026232" cy="256215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40521">
                      <a:extLst>
                        <a:ext uri="{9D8B030D-6E8A-4147-A177-3AD203B41FA5}">
                          <a16:colId xmlns:a16="http://schemas.microsoft.com/office/drawing/2014/main" val="1658973009"/>
                        </a:ext>
                      </a:extLst>
                    </a:gridCol>
                    <a:gridCol w="962108">
                      <a:extLst>
                        <a:ext uri="{9D8B030D-6E8A-4147-A177-3AD203B41FA5}">
                          <a16:colId xmlns:a16="http://schemas.microsoft.com/office/drawing/2014/main" val="177965969"/>
                        </a:ext>
                      </a:extLst>
                    </a:gridCol>
                    <a:gridCol w="1144988">
                      <a:extLst>
                        <a:ext uri="{9D8B030D-6E8A-4147-A177-3AD203B41FA5}">
                          <a16:colId xmlns:a16="http://schemas.microsoft.com/office/drawing/2014/main" val="2963773554"/>
                        </a:ext>
                      </a:extLst>
                    </a:gridCol>
                    <a:gridCol w="978615">
                      <a:extLst>
                        <a:ext uri="{9D8B030D-6E8A-4147-A177-3AD203B41FA5}">
                          <a16:colId xmlns:a16="http://schemas.microsoft.com/office/drawing/2014/main" val="2048431926"/>
                        </a:ext>
                      </a:extLst>
                    </a:gridCol>
                  </a:tblGrid>
                  <a:tr h="2907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Jenis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rgbClr val="F5EC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23461" marB="23461">
                        <a:blipFill>
                          <a:blip r:embed="rId5"/>
                          <a:stretch>
                            <a:fillRect l="-98734" t="-2083" r="-222152" b="-7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Jenis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rgbClr val="F5EC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23461" marB="23461">
                        <a:blipFill>
                          <a:blip r:embed="rId5"/>
                          <a:stretch>
                            <a:fillRect l="-311801" t="-2083" r="-1242" b="-7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2284159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Timah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11.4</a:t>
                          </a: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Granit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2.5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0876998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Tembaga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8.9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Andesit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2.2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514260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Baja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Basalt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</a:t>
                          </a: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1961682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Besi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cor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7.2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Konglomerat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2.7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14479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Alumunium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2.7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Batubara (hard)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732906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Beton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Batubara (soft)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1.7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2.4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5290330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Tanah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2.0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Marmer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7769587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Kerikil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1.9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Gneiss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2.5</a:t>
                          </a:r>
                          <a:r>
                            <a:rPr kumimoji="1" lang="ja-JP" altLang="en-US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～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2.7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9682451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Pasir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1.8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Oak/ </a:t>
                          </a:r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ek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9683937"/>
                      </a:ext>
                    </a:extLst>
                  </a:tr>
                  <a:tr h="2907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Batubara (</a:t>
                          </a:r>
                          <a:r>
                            <a:rPr kumimoji="1" lang="en-US" altLang="ja-JP" sz="8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serbuk</a:t>
                          </a:r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Pinus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6217317"/>
                      </a:ext>
                    </a:extLst>
                  </a:tr>
                  <a:tr h="1980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Coke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Cedar 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</a:t>
                          </a:r>
                          <a:endParaRPr kumimoji="1" lang="ja-JP" altLang="en-US" sz="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23461" marB="2346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08124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7">
                <a:extLst>
                  <a:ext uri="{FF2B5EF4-FFF2-40B4-BE49-F238E27FC236}">
                    <a16:creationId xmlns:a16="http://schemas.microsoft.com/office/drawing/2014/main" xmlns="" id="{80A00308-C4B5-4748-90FF-1B15A8E385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5961196"/>
                  </p:ext>
                </p:extLst>
              </p:nvPr>
            </p:nvGraphicFramePr>
            <p:xfrm>
              <a:off x="4970366" y="1564151"/>
              <a:ext cx="3524011" cy="47842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41983">
                      <a:extLst>
                        <a:ext uri="{9D8B030D-6E8A-4147-A177-3AD203B41FA5}">
                          <a16:colId xmlns:a16="http://schemas.microsoft.com/office/drawing/2014/main" xmlns="" val="2298345147"/>
                        </a:ext>
                      </a:extLst>
                    </a:gridCol>
                    <a:gridCol w="923108">
                      <a:extLst>
                        <a:ext uri="{9D8B030D-6E8A-4147-A177-3AD203B41FA5}">
                          <a16:colId xmlns:a16="http://schemas.microsoft.com/office/drawing/2014/main" xmlns="" val="3110891069"/>
                        </a:ext>
                      </a:extLst>
                    </a:gridCol>
                    <a:gridCol w="1758920">
                      <a:extLst>
                        <a:ext uri="{9D8B030D-6E8A-4147-A177-3AD203B41FA5}">
                          <a16:colId xmlns:a16="http://schemas.microsoft.com/office/drawing/2014/main" xmlns="" val="4252081981"/>
                        </a:ext>
                      </a:extLst>
                    </a:gridCol>
                  </a:tblGrid>
                  <a:tr h="27718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Bentuk</a:t>
                          </a:r>
                          <a:r>
                            <a:rPr kumimoji="1" lang="en-US" altLang="ja-JP" sz="11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Benda</a:t>
                          </a:r>
                          <a:endParaRPr kumimoji="1" lang="ja-JP" altLang="en-US" sz="11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41564" marB="41564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kumimoji="1" lang="en-US" altLang="ja-JP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dirty="0" err="1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Rumus</a:t>
                          </a:r>
                          <a:r>
                            <a:rPr kumimoji="1" lang="en-US" altLang="ja-JP" sz="14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Volume </a:t>
                          </a:r>
                          <a:endParaRPr kumimoji="1" lang="ja-JP" altLang="en-US" sz="14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41564" marB="41564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527584741"/>
                      </a:ext>
                    </a:extLst>
                  </a:tr>
                  <a:tr h="305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Nama </a:t>
                          </a:r>
                          <a:endParaRPr kumimoji="1" lang="ja-JP" altLang="en-US" sz="11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Bentuk</a:t>
                          </a:r>
                          <a:r>
                            <a:rPr kumimoji="1" lang="en-US" altLang="ja-JP" sz="11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375073218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Balok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7980906"/>
                      </a:ext>
                    </a:extLst>
                  </a:tr>
                  <a:tr h="497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Tabung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82899493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Cakram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22537246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Bola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0.53 </m:t>
                                </m:r>
                              </m:oMath>
                            </m:oMathPara>
                          </a14:m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90896462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Setengah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bola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3 −</m:t>
                                  </m:r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kumimoji="1" lang="en-US" altLang="ja-JP" sz="1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0.53</a:t>
                          </a:r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222761455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Kerucut</a:t>
                          </a:r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0.3 </m:t>
                                </m:r>
                              </m:oMath>
                            </m:oMathPara>
                          </a14:m>
                          <a:endParaRPr kumimoji="1" lang="ja-JP" altLang="en-US" sz="10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256843689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Kerucut</a:t>
                          </a:r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tanpa</a:t>
                          </a:r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tutup</a:t>
                          </a:r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1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[(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𝑏𝑎𝑤𝑎h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𝑏𝑎𝑤𝑎h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kumimoji="1" lang="en-US" altLang="ja-JP" sz="1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𝑎𝑡𝑎𝑠</m:t>
                                    </m:r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kumimoji="1" lang="en-US" altLang="ja-JP" sz="1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𝑎𝑡𝑎𝑠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] 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 0.3 </m:t>
                                </m:r>
                              </m:oMath>
                            </m:oMathPara>
                          </a14:m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263445573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Elipsoid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𝑘𝑒𝑡𝑒𝑏𝑎𝑙𝑎𝑛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kumimoji="1" lang="en-US" altLang="ja-JP" sz="1000" b="0" i="1" smtClean="0">
                                    <a:latin typeface="Cambria Math" panose="02040503050406030204" pitchFamily="18" charset="0"/>
                                  </a:rPr>
                                  <m:t>0.53</m:t>
                                </m:r>
                              </m:oMath>
                            </m:oMathPara>
                          </a14:m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01446996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Limas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segitiga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𝐿𝑢𝑎𝑠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𝑎𝑙𝑎𝑠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 ×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 ÷3</m:t>
                              </m:r>
                            </m:oMath>
                          </a14:m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𝐿𝑢𝑎𝑠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</a:rPr>
                                <m:t>𝑎𝑙𝑎𝑠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𝑎𝑙𝑎𝑠</m:t>
                              </m:r>
                              <m:r>
                                <a:rPr kumimoji="1" lang="en-US" altLang="ja-JP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÷2</m:t>
                              </m:r>
                            </m:oMath>
                          </a14:m>
                          <a:endParaRPr kumimoji="1" lang="en-US" altLang="ja-JP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5410151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7">
                <a:extLst>
                  <a:ext uri="{FF2B5EF4-FFF2-40B4-BE49-F238E27FC236}">
                    <a16:creationId xmlns:a16="http://schemas.microsoft.com/office/drawing/2014/main" id="{80A00308-C4B5-4748-90FF-1B15A8E385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5961196"/>
                  </p:ext>
                </p:extLst>
              </p:nvPr>
            </p:nvGraphicFramePr>
            <p:xfrm>
              <a:off x="4970366" y="1564151"/>
              <a:ext cx="3524011" cy="47842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41983">
                      <a:extLst>
                        <a:ext uri="{9D8B030D-6E8A-4147-A177-3AD203B41FA5}">
                          <a16:colId xmlns:a16="http://schemas.microsoft.com/office/drawing/2014/main" val="2298345147"/>
                        </a:ext>
                      </a:extLst>
                    </a:gridCol>
                    <a:gridCol w="923108">
                      <a:extLst>
                        <a:ext uri="{9D8B030D-6E8A-4147-A177-3AD203B41FA5}">
                          <a16:colId xmlns:a16="http://schemas.microsoft.com/office/drawing/2014/main" val="3110891069"/>
                        </a:ext>
                      </a:extLst>
                    </a:gridCol>
                    <a:gridCol w="1758920">
                      <a:extLst>
                        <a:ext uri="{9D8B030D-6E8A-4147-A177-3AD203B41FA5}">
                          <a16:colId xmlns:a16="http://schemas.microsoft.com/office/drawing/2014/main" val="4252081981"/>
                        </a:ext>
                      </a:extLst>
                    </a:gridCol>
                  </a:tblGrid>
                  <a:tr h="27718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Bentuk</a:t>
                          </a:r>
                          <a:r>
                            <a:rPr kumimoji="1" lang="en-US" altLang="ja-JP" sz="11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Benda</a:t>
                          </a:r>
                          <a:endParaRPr kumimoji="1" lang="ja-JP" altLang="en-US" sz="11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41564" marB="41564"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endParaRPr kumimoji="1" lang="en-US" altLang="ja-JP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/>
                          <a:r>
                            <a:rPr kumimoji="1" lang="en-US" altLang="ja-JP" sz="1400" dirty="0" err="1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Rumus</a:t>
                          </a:r>
                          <a:r>
                            <a:rPr kumimoji="1" lang="en-US" altLang="ja-JP" sz="14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Volume </a:t>
                          </a:r>
                          <a:endParaRPr kumimoji="1" lang="ja-JP" altLang="en-US" sz="14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41564" marB="41564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7584741"/>
                      </a:ext>
                    </a:extLst>
                  </a:tr>
                  <a:tr h="305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Nama </a:t>
                          </a:r>
                          <a:endParaRPr kumimoji="1" lang="ja-JP" altLang="en-US" sz="11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Bentuk</a:t>
                          </a:r>
                          <a:r>
                            <a:rPr kumimoji="1" lang="en-US" altLang="ja-JP" sz="1100" dirty="0">
                              <a:highlight>
                                <a:srgbClr val="F6EBF1"/>
                              </a:highlight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highlight>
                              <a:srgbClr val="F6EBF1"/>
                            </a:highlight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073218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Balok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127632" r="-692" b="-81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980906"/>
                      </a:ext>
                    </a:extLst>
                  </a:tr>
                  <a:tr h="4976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Tabung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210976" r="-692" b="-651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2899493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Cakram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335526" r="-692" b="-6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37246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Bola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435526" r="-692" b="-5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0896462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Setengah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bola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535526" r="-692" b="-4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2761455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Kerucut</a:t>
                          </a:r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635526" r="-692" b="-3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6843689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Kerucut</a:t>
                          </a:r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tanpa</a:t>
                          </a:r>
                          <a:r>
                            <a:rPr kumimoji="1" lang="en-US" altLang="ja-JP" sz="1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tutup</a:t>
                          </a:r>
                          <a:endParaRPr kumimoji="1" lang="ja-JP" altLang="en-US" sz="1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735526" r="-692" b="-2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3445573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Elipsoid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835526" r="-692" b="-1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1446996"/>
                      </a:ext>
                    </a:extLst>
                  </a:tr>
                  <a:tr h="462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Limas</a:t>
                          </a:r>
                          <a:r>
                            <a:rPr kumimoji="1" lang="en-US" altLang="ja-JP" sz="11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1" lang="en-US" altLang="ja-JP" sz="11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segitiga</a:t>
                          </a:r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kumimoji="1" lang="ja-JP" altLang="en-US" sz="11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55321" marB="55321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55321" marB="55321">
                        <a:blipFill>
                          <a:blip r:embed="rId6"/>
                          <a:stretch>
                            <a:fillRect l="-100692" t="-935526" r="-692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101512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xmlns="" id="{EE453D1F-9899-4892-9032-864BF4C43358}"/>
                  </a:ext>
                </a:extLst>
              </p:cNvPr>
              <p:cNvSpPr/>
              <p:nvPr/>
            </p:nvSpPr>
            <p:spPr>
              <a:xfrm>
                <a:off x="6432279" y="3719880"/>
                <a:ext cx="114639" cy="113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ja-JP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EE453D1F-9899-4892-9032-864BF4C43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279" y="3719880"/>
                <a:ext cx="114639" cy="113734"/>
              </a:xfrm>
              <a:prstGeom prst="rect">
                <a:avLst/>
              </a:prstGeom>
              <a:blipFill>
                <a:blip r:embed="rId7"/>
                <a:stretch>
                  <a:fillRect l="-23810" b="-1428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xmlns="" id="{F8710ABA-83B7-4409-B8D1-D944E5F6339F}"/>
                  </a:ext>
                </a:extLst>
              </p:cNvPr>
              <p:cNvSpPr/>
              <p:nvPr/>
            </p:nvSpPr>
            <p:spPr>
              <a:xfrm>
                <a:off x="6046417" y="5703604"/>
                <a:ext cx="114639" cy="113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kumimoji="1" lang="ja-JP" altLang="en-US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F8710ABA-83B7-4409-B8D1-D944E5F633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17" y="5703604"/>
                <a:ext cx="114639" cy="113734"/>
              </a:xfrm>
              <a:prstGeom prst="rect">
                <a:avLst/>
              </a:prstGeom>
              <a:blipFill>
                <a:blip r:embed="rId8"/>
                <a:stretch>
                  <a:fillRect l="-14286" b="-200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xmlns="" id="{9FF046CA-F05C-484E-8499-A516E29C2BB1}"/>
              </a:ext>
            </a:extLst>
          </p:cNvPr>
          <p:cNvGrpSpPr/>
          <p:nvPr/>
        </p:nvGrpSpPr>
        <p:grpSpPr>
          <a:xfrm>
            <a:off x="5692171" y="2179648"/>
            <a:ext cx="1009104" cy="4179310"/>
            <a:chOff x="5692171" y="2179648"/>
            <a:chExt cx="1009104" cy="4179310"/>
          </a:xfrm>
        </p:grpSpPr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xmlns="" id="{CAEFEA93-9A48-4FA5-877B-CD11EDE8BDB1}"/>
                </a:ext>
              </a:extLst>
            </p:cNvPr>
            <p:cNvGrpSpPr/>
            <p:nvPr/>
          </p:nvGrpSpPr>
          <p:grpSpPr>
            <a:xfrm>
              <a:off x="5692171" y="2179648"/>
              <a:ext cx="990957" cy="4169810"/>
              <a:chOff x="5692171" y="2179648"/>
              <a:chExt cx="990957" cy="4169810"/>
            </a:xfrm>
          </p:grpSpPr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xmlns="" id="{9F4CF108-B536-4FEF-95C2-47C6F5BA6374}"/>
                  </a:ext>
                </a:extLst>
              </p:cNvPr>
              <p:cNvGrpSpPr/>
              <p:nvPr/>
            </p:nvGrpSpPr>
            <p:grpSpPr>
              <a:xfrm>
                <a:off x="5692171" y="2179648"/>
                <a:ext cx="990957" cy="4169810"/>
                <a:chOff x="5692171" y="2179648"/>
                <a:chExt cx="990957" cy="4169810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xmlns="" id="{9403C982-832E-49E6-B2CB-E321F69C8C08}"/>
                    </a:ext>
                  </a:extLst>
                </p:cNvPr>
                <p:cNvGrpSpPr/>
                <p:nvPr/>
              </p:nvGrpSpPr>
              <p:grpSpPr>
                <a:xfrm>
                  <a:off x="5841799" y="2179648"/>
                  <a:ext cx="841329" cy="4169810"/>
                  <a:chOff x="5841799" y="2179648"/>
                  <a:chExt cx="841329" cy="4169810"/>
                </a:xfrm>
              </p:grpSpPr>
              <p:grpSp>
                <p:nvGrpSpPr>
                  <p:cNvPr id="28" name="グループ化 27">
                    <a:extLst>
                      <a:ext uri="{FF2B5EF4-FFF2-40B4-BE49-F238E27FC236}">
                        <a16:creationId xmlns:a16="http://schemas.microsoft.com/office/drawing/2014/main" xmlns="" id="{6BB62D1D-0CAC-42FF-AC19-1D69690A2E85}"/>
                      </a:ext>
                    </a:extLst>
                  </p:cNvPr>
                  <p:cNvGrpSpPr/>
                  <p:nvPr/>
                </p:nvGrpSpPr>
                <p:grpSpPr>
                  <a:xfrm>
                    <a:off x="5841799" y="2179648"/>
                    <a:ext cx="834875" cy="4169810"/>
                    <a:chOff x="5841799" y="2179648"/>
                    <a:chExt cx="834875" cy="4169810"/>
                  </a:xfrm>
                </p:grpSpPr>
                <p:grpSp>
                  <p:nvGrpSpPr>
                    <p:cNvPr id="25" name="グループ化 24">
                      <a:extLst>
                        <a:ext uri="{FF2B5EF4-FFF2-40B4-BE49-F238E27FC236}">
                          <a16:creationId xmlns:a16="http://schemas.microsoft.com/office/drawing/2014/main" xmlns="" id="{AFDC73C7-3820-4C70-85E0-6F5B3902A0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41799" y="2179648"/>
                      <a:ext cx="834875" cy="4169810"/>
                      <a:chOff x="5841799" y="2179648"/>
                      <a:chExt cx="834875" cy="4169810"/>
                    </a:xfrm>
                  </p:grpSpPr>
                  <p:grpSp>
                    <p:nvGrpSpPr>
                      <p:cNvPr id="8" name="グループ化 7">
                        <a:extLst>
                          <a:ext uri="{FF2B5EF4-FFF2-40B4-BE49-F238E27FC236}">
                            <a16:creationId xmlns:a16="http://schemas.microsoft.com/office/drawing/2014/main" xmlns="" id="{160353E6-47D9-483D-ADC3-144DF2CDFC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41799" y="2179648"/>
                        <a:ext cx="834875" cy="4169810"/>
                        <a:chOff x="5841799" y="2179648"/>
                        <a:chExt cx="834875" cy="4169810"/>
                      </a:xfrm>
                    </p:grpSpPr>
                    <p:pic>
                      <p:nvPicPr>
                        <p:cNvPr id="12" name="図 11">
                          <a:extLst>
                            <a:ext uri="{FF2B5EF4-FFF2-40B4-BE49-F238E27FC236}">
                              <a16:creationId xmlns:a16="http://schemas.microsoft.com/office/drawing/2014/main" xmlns="" id="{DB473BEB-06EC-4B5B-8C09-0F2990883783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610" t="8541" r="53585" b="82767"/>
                        <a:stretch/>
                      </p:blipFill>
                      <p:spPr bwMode="auto">
                        <a:xfrm>
                          <a:off x="5879300" y="2179648"/>
                          <a:ext cx="746509" cy="39818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3" name="図 12">
                          <a:extLst>
                            <a:ext uri="{FF2B5EF4-FFF2-40B4-BE49-F238E27FC236}">
                              <a16:creationId xmlns:a16="http://schemas.microsoft.com/office/drawing/2014/main" xmlns="" id="{A9C9A621-576E-48B6-8D9A-DB15FE5F5E4D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610" t="18658" r="53585" b="72929"/>
                        <a:stretch/>
                      </p:blipFill>
                      <p:spPr bwMode="auto">
                        <a:xfrm>
                          <a:off x="5861269" y="2646066"/>
                          <a:ext cx="764540" cy="39818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5" name="図 14">
                          <a:extLst>
                            <a:ext uri="{FF2B5EF4-FFF2-40B4-BE49-F238E27FC236}">
                              <a16:creationId xmlns:a16="http://schemas.microsoft.com/office/drawing/2014/main" xmlns="" id="{D6586F6C-2281-408A-9149-A76987457547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610" t="27927" r="53585" b="62374"/>
                        <a:stretch/>
                      </p:blipFill>
                      <p:spPr bwMode="auto">
                        <a:xfrm>
                          <a:off x="5841799" y="3100870"/>
                          <a:ext cx="763905" cy="40322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6" name="図 15">
                          <a:extLst>
                            <a:ext uri="{FF2B5EF4-FFF2-40B4-BE49-F238E27FC236}">
                              <a16:creationId xmlns:a16="http://schemas.microsoft.com/office/drawing/2014/main" xmlns="" id="{645846CC-0E69-4DB3-BB9E-EF99F2C2CA8C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610" t="38340" r="53585" b="53097"/>
                        <a:stretch/>
                      </p:blipFill>
                      <p:spPr bwMode="auto">
                        <a:xfrm>
                          <a:off x="5902927" y="3592182"/>
                          <a:ext cx="763905" cy="35623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8" name="図 17">
                          <a:extLst>
                            <a:ext uri="{FF2B5EF4-FFF2-40B4-BE49-F238E27FC236}">
                              <a16:creationId xmlns:a16="http://schemas.microsoft.com/office/drawing/2014/main" xmlns="" id="{E3CA2B1F-B34A-4E62-94B9-8F907E67E6D7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008" t="48047" r="54187" b="42668"/>
                        <a:stretch/>
                      </p:blipFill>
                      <p:spPr bwMode="auto">
                        <a:xfrm>
                          <a:off x="5873255" y="4052024"/>
                          <a:ext cx="762635" cy="38544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19" name="図 18">
                          <a:extLst>
                            <a:ext uri="{FF2B5EF4-FFF2-40B4-BE49-F238E27FC236}">
                              <a16:creationId xmlns:a16="http://schemas.microsoft.com/office/drawing/2014/main" xmlns="" id="{DD7F5360-661A-4403-9A2D-86DCE299D14E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008" t="58046" r="54187" b="32520"/>
                        <a:stretch/>
                      </p:blipFill>
                      <p:spPr bwMode="auto">
                        <a:xfrm>
                          <a:off x="5909525" y="4490843"/>
                          <a:ext cx="762635" cy="39179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20" name="図 19">
                          <a:extLst>
                            <a:ext uri="{FF2B5EF4-FFF2-40B4-BE49-F238E27FC236}">
                              <a16:creationId xmlns:a16="http://schemas.microsoft.com/office/drawing/2014/main" xmlns="" id="{1C38A12D-B6EB-44FB-8932-98CAC5DB32C2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008" t="67623" r="54187" b="22366"/>
                        <a:stretch/>
                      </p:blipFill>
                      <p:spPr bwMode="auto">
                        <a:xfrm>
                          <a:off x="5909525" y="4941841"/>
                          <a:ext cx="762000" cy="4152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21" name="図 20">
                          <a:extLst>
                            <a:ext uri="{FF2B5EF4-FFF2-40B4-BE49-F238E27FC236}">
                              <a16:creationId xmlns:a16="http://schemas.microsoft.com/office/drawing/2014/main" xmlns="" id="{6F72E344-529C-4935-9DC7-F6E337EC96C3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008" t="77637" r="53449" b="12784"/>
                        <a:stretch/>
                      </p:blipFill>
                      <p:spPr bwMode="auto">
                        <a:xfrm>
                          <a:off x="5893084" y="5434279"/>
                          <a:ext cx="783590" cy="39751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  <p:pic>
                      <p:nvPicPr>
                        <p:cNvPr id="22" name="図 21">
                          <a:extLst>
                            <a:ext uri="{FF2B5EF4-FFF2-40B4-BE49-F238E27FC236}">
                              <a16:creationId xmlns:a16="http://schemas.microsoft.com/office/drawing/2014/main" xmlns="" id="{68A9343F-6B18-48DB-B05E-3C327C518666}"/>
                            </a:ext>
                          </a:extLst>
                        </p:cNvPr>
                        <p:cNvPicPr/>
                        <p:nvPr/>
                      </p:nvPicPr>
                      <p:blipFill rotWithShape="1">
                        <a:blip r:embed="rId9"/>
                        <a:srcRect l="20008" t="88091" r="54187" b="1472"/>
                        <a:stretch/>
                      </p:blipFill>
                      <p:spPr bwMode="auto">
                        <a:xfrm>
                          <a:off x="5874525" y="5917023"/>
                          <a:ext cx="761365" cy="43243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0" name="正方形/長方形 9">
                            <a:extLst>
                              <a:ext uri="{FF2B5EF4-FFF2-40B4-BE49-F238E27FC236}">
                                <a16:creationId xmlns:a16="http://schemas.microsoft.com/office/drawing/2014/main" xmlns="" id="{85B100A0-5BB5-4B9D-B0BE-99C43AEC45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64337" y="2225860"/>
                            <a:ext cx="114639" cy="11373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altLang="ja-JP" sz="9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oMath>
                              </m:oMathPara>
                            </a14:m>
                            <a:endParaRPr kumimoji="1" lang="ja-JP" altLang="en-US" sz="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0" name="正方形/長方形 9">
                            <a:extLst>
                              <a:ext uri="{FF2B5EF4-FFF2-40B4-BE49-F238E27FC236}">
                                <a16:creationId xmlns:a16="http://schemas.microsoft.com/office/drawing/2014/main" id="{85B100A0-5BB5-4B9D-B0BE-99C43AEC456C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464337" y="2225860"/>
                            <a:ext cx="114639" cy="113734"/>
                          </a:xfrm>
                          <a:prstGeom prst="rect">
                            <a:avLst/>
                          </a:prstGeom>
                          <a:blipFill>
                            <a:blip r:embed="rId10"/>
                            <a:stretch>
                              <a:fillRect l="-4762" b="-9524"/>
                            </a:stretch>
                          </a:blipFill>
                          <a:ln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3" name="正方形/長方形 22">
                            <a:extLst>
                              <a:ext uri="{FF2B5EF4-FFF2-40B4-BE49-F238E27FC236}">
                                <a16:creationId xmlns:a16="http://schemas.microsoft.com/office/drawing/2014/main" xmlns="" id="{F6042972-48AE-4538-810F-6BB0085091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407973" y="2412206"/>
                            <a:ext cx="114639" cy="11373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altLang="ja-JP" sz="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oMath>
                              </m:oMathPara>
                            </a14:m>
                            <a:endParaRPr kumimoji="1" lang="ja-JP" altLang="en-US" sz="105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3" name="正方形/長方形 22">
                            <a:extLst>
                              <a:ext uri="{FF2B5EF4-FFF2-40B4-BE49-F238E27FC236}">
                                <a16:creationId xmlns:a16="http://schemas.microsoft.com/office/drawing/2014/main" id="{F6042972-48AE-4538-810F-6BB008509178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407973" y="2412206"/>
                            <a:ext cx="114639" cy="113734"/>
                          </a:xfrm>
                          <a:prstGeom prst="rect">
                            <a:avLst/>
                          </a:prstGeom>
                          <a:blipFill>
                            <a:blip r:embed="rId11"/>
                            <a:stretch>
                              <a:fillRect l="-9524" b="-20000"/>
                            </a:stretch>
                          </a:blipFill>
                          <a:ln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4" name="正方形/長方形 23">
                            <a:extLst>
                              <a:ext uri="{FF2B5EF4-FFF2-40B4-BE49-F238E27FC236}">
                                <a16:creationId xmlns:a16="http://schemas.microsoft.com/office/drawing/2014/main" xmlns="" id="{CC6B49C9-E4CF-4D44-980E-30BE7EA73C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088199" y="2499051"/>
                            <a:ext cx="128837" cy="7768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1" lang="en-US" altLang="ja-JP" sz="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oMath>
                              </m:oMathPara>
                            </a14:m>
                            <a:endParaRPr kumimoji="1" lang="ja-JP" altLang="en-US" sz="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4" name="正方形/長方形 23">
                            <a:extLst>
                              <a:ext uri="{FF2B5EF4-FFF2-40B4-BE49-F238E27FC236}">
                                <a16:creationId xmlns:a16="http://schemas.microsoft.com/office/drawing/2014/main" id="{CC6B49C9-E4CF-4D44-980E-30BE7EA73C01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088199" y="2499051"/>
                            <a:ext cx="128837" cy="77682"/>
                          </a:xfrm>
                          <a:prstGeom prst="rect">
                            <a:avLst/>
                          </a:prstGeom>
                          <a:blipFill>
                            <a:blip r:embed="rId12"/>
                            <a:stretch>
                              <a:fillRect l="-13043" b="-66667"/>
                            </a:stretch>
                          </a:blipFill>
                          <a:ln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ja-JP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正方形/長方形 25">
                          <a:extLst>
                            <a:ext uri="{FF2B5EF4-FFF2-40B4-BE49-F238E27FC236}">
                              <a16:creationId xmlns:a16="http://schemas.microsoft.com/office/drawing/2014/main" xmlns="" id="{A8F1B00F-98CA-496F-AA01-947E2333C0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89089" y="2809390"/>
                          <a:ext cx="114639" cy="1137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ja-JP" sz="9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kumimoji="1" lang="ja-JP" altLang="en-US" sz="9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正方形/長方形 25">
                          <a:extLst>
                            <a:ext uri="{FF2B5EF4-FFF2-40B4-BE49-F238E27FC236}">
                              <a16:creationId xmlns:a16="http://schemas.microsoft.com/office/drawing/2014/main" id="{A8F1B00F-98CA-496F-AA01-947E2333C0D4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9089" y="2809390"/>
                          <a:ext cx="114639" cy="113734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4762" b="-9524"/>
                          </a:stretch>
                        </a:blipFill>
                        <a:ln>
                          <a:solidFill>
                            <a:schemeClr val="bg1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正方形/長方形 26">
                          <a:extLst>
                            <a:ext uri="{FF2B5EF4-FFF2-40B4-BE49-F238E27FC236}">
                              <a16:creationId xmlns:a16="http://schemas.microsoft.com/office/drawing/2014/main" xmlns="" id="{2EF3A2AB-7C0C-4E10-BDF3-F6D6666109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4813" y="2617442"/>
                          <a:ext cx="114639" cy="11373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9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kumimoji="1" lang="ja-JP" altLang="en-US" sz="9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" name="正方形/長方形 26">
                          <a:extLst>
                            <a:ext uri="{FF2B5EF4-FFF2-40B4-BE49-F238E27FC236}">
                              <a16:creationId xmlns:a16="http://schemas.microsoft.com/office/drawing/2014/main" id="{2EF3A2AB-7C0C-4E10-BDF3-F6D6666109C3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44813" y="2617442"/>
                          <a:ext cx="114639" cy="113734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 l="-23810" b="-14286"/>
                          </a:stretch>
                        </a:blipFill>
                        <a:ln>
                          <a:solidFill>
                            <a:schemeClr val="bg1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正方形/長方形 28">
                        <a:extLst>
                          <a:ext uri="{FF2B5EF4-FFF2-40B4-BE49-F238E27FC236}">
                            <a16:creationId xmlns:a16="http://schemas.microsoft.com/office/drawing/2014/main" xmlns="" id="{4841C945-E669-4608-BB2B-C3D9915CC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68489" y="3302482"/>
                        <a:ext cx="114639" cy="1137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9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m:oMathPara>
                        </a14:m>
                        <a:endParaRPr kumimoji="1" lang="ja-JP" altLang="en-U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正方形/長方形 28">
                        <a:extLst>
                          <a:ext uri="{FF2B5EF4-FFF2-40B4-BE49-F238E27FC236}">
                            <a16:creationId xmlns:a16="http://schemas.microsoft.com/office/drawing/2014/main" id="{4841C945-E669-4608-BB2B-C3D9915CC7AD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68489" y="3302482"/>
                        <a:ext cx="114639" cy="113734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10000" b="-15000"/>
                        </a:stretch>
                      </a:blipFill>
                      <a:ln>
                        <a:solidFill>
                          <a:schemeClr val="bg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正方形/長方形 29">
                        <a:extLst>
                          <a:ext uri="{FF2B5EF4-FFF2-40B4-BE49-F238E27FC236}">
                            <a16:creationId xmlns:a16="http://schemas.microsoft.com/office/drawing/2014/main" xmlns="" id="{07D732D5-2928-4021-AD4B-685D4DE389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4232" y="3105158"/>
                        <a:ext cx="114639" cy="1137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ja-JP" sz="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oMath>
                          </m:oMathPara>
                        </a14:m>
                        <a:endParaRPr kumimoji="1" lang="ja-JP" altLang="en-US" sz="9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正方形/長方形 29">
                        <a:extLst>
                          <a:ext uri="{FF2B5EF4-FFF2-40B4-BE49-F238E27FC236}">
                            <a16:creationId xmlns:a16="http://schemas.microsoft.com/office/drawing/2014/main" id="{07D732D5-2928-4021-AD4B-685D4DE38969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444232" y="3105158"/>
                        <a:ext cx="114639" cy="113734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19048" b="-14286"/>
                        </a:stretch>
                      </a:blipFill>
                      <a:ln>
                        <a:solidFill>
                          <a:schemeClr val="bg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xmlns="" id="{6ACC8AD4-4A48-4A84-B567-61367C8FC718}"/>
                      </a:ext>
                    </a:extLst>
                  </p:cNvPr>
                  <p:cNvCxnSpPr>
                    <a:stCxn id="30" idx="1"/>
                  </p:cNvCxnSpPr>
                  <p:nvPr/>
                </p:nvCxnSpPr>
                <p:spPr>
                  <a:xfrm flipH="1">
                    <a:off x="6284879" y="3162025"/>
                    <a:ext cx="159353" cy="56867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正方形/長方形 40">
                      <a:extLst>
                        <a:ext uri="{FF2B5EF4-FFF2-40B4-BE49-F238E27FC236}">
                          <a16:creationId xmlns:a16="http://schemas.microsoft.com/office/drawing/2014/main" xmlns="" id="{A0C18FAE-4BBD-4BBE-A72F-828108930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5586" y="4069301"/>
                      <a:ext cx="114639" cy="1137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9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正方形/長方形 40">
                      <a:extLst>
                        <a:ext uri="{FF2B5EF4-FFF2-40B4-BE49-F238E27FC236}">
                          <a16:creationId xmlns:a16="http://schemas.microsoft.com/office/drawing/2014/main" id="{A0C18FAE-4BBD-4BBE-A72F-828108930A2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5586" y="4069301"/>
                      <a:ext cx="114639" cy="11373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9524" b="-15000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正方形/長方形 41">
                      <a:extLst>
                        <a:ext uri="{FF2B5EF4-FFF2-40B4-BE49-F238E27FC236}">
                          <a16:creationId xmlns:a16="http://schemas.microsoft.com/office/drawing/2014/main" xmlns="" id="{5FCDE3C5-879A-46DD-8C6D-A5279517AC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9979" y="4319173"/>
                      <a:ext cx="114639" cy="1137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9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正方形/長方形 41">
                      <a:extLst>
                        <a:ext uri="{FF2B5EF4-FFF2-40B4-BE49-F238E27FC236}">
                          <a16:creationId xmlns:a16="http://schemas.microsoft.com/office/drawing/2014/main" id="{5FCDE3C5-879A-46DD-8C6D-A5279517AC0E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89979" y="4319173"/>
                      <a:ext cx="114639" cy="113734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9048" b="-20000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正方形/長方形 42">
                      <a:extLst>
                        <a:ext uri="{FF2B5EF4-FFF2-40B4-BE49-F238E27FC236}">
                          <a16:creationId xmlns:a16="http://schemas.microsoft.com/office/drawing/2014/main" xmlns="" id="{15637548-B49B-4D0E-997F-5FCEC6AD3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0338" y="4573006"/>
                      <a:ext cx="114639" cy="1137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9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3" name="正方形/長方形 42">
                      <a:extLst>
                        <a:ext uri="{FF2B5EF4-FFF2-40B4-BE49-F238E27FC236}">
                          <a16:creationId xmlns:a16="http://schemas.microsoft.com/office/drawing/2014/main" id="{15637548-B49B-4D0E-997F-5FCEC6AD3E1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40338" y="4573006"/>
                      <a:ext cx="114639" cy="11373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4762" b="-9524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正方形/長方形 43">
                      <a:extLst>
                        <a:ext uri="{FF2B5EF4-FFF2-40B4-BE49-F238E27FC236}">
                          <a16:creationId xmlns:a16="http://schemas.microsoft.com/office/drawing/2014/main" xmlns="" id="{E440CFB1-5F86-4AFC-BD27-11D0CE65E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2659" y="4746475"/>
                      <a:ext cx="114639" cy="1137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9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正方形/長方形 43">
                      <a:extLst>
                        <a:ext uri="{FF2B5EF4-FFF2-40B4-BE49-F238E27FC236}">
                          <a16:creationId xmlns:a16="http://schemas.microsoft.com/office/drawing/2014/main" id="{E440CFB1-5F86-4AFC-BD27-11D0CE65EF7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32659" y="4746475"/>
                      <a:ext cx="114639" cy="113734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3810" b="-20000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正方形/長方形 44">
                      <a:extLst>
                        <a:ext uri="{FF2B5EF4-FFF2-40B4-BE49-F238E27FC236}">
                          <a16:creationId xmlns:a16="http://schemas.microsoft.com/office/drawing/2014/main" xmlns="" id="{818C54E2-6055-42D9-978F-AF8FF315EE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003" y="5058974"/>
                      <a:ext cx="114639" cy="1137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9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kumimoji="1" lang="ja-JP" alt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正方形/長方形 44">
                      <a:extLst>
                        <a:ext uri="{FF2B5EF4-FFF2-40B4-BE49-F238E27FC236}">
                          <a16:creationId xmlns:a16="http://schemas.microsoft.com/office/drawing/2014/main" id="{818C54E2-6055-42D9-978F-AF8FF315EEE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84003" y="5058974"/>
                      <a:ext cx="114639" cy="11373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4762" b="-9524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正方形/長方形 45">
                      <a:extLst>
                        <a:ext uri="{FF2B5EF4-FFF2-40B4-BE49-F238E27FC236}">
                          <a16:creationId xmlns:a16="http://schemas.microsoft.com/office/drawing/2014/main" xmlns="" id="{60E13581-97F5-4C78-A8CE-71A211767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7368" y="4925471"/>
                      <a:ext cx="497159" cy="871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14:m>
                        <m:oMath xmlns:m="http://schemas.openxmlformats.org/officeDocument/2006/math">
                          <m:r>
                            <a:rPr kumimoji="1" lang="en-US" altLang="ja-JP" sz="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a14:m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6" name="正方形/長方形 45">
                      <a:extLst>
                        <a:ext uri="{FF2B5EF4-FFF2-40B4-BE49-F238E27FC236}">
                          <a16:creationId xmlns:a16="http://schemas.microsoft.com/office/drawing/2014/main" id="{60E13581-97F5-4C78-A8CE-71A211767DB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17368" y="4925471"/>
                      <a:ext cx="497159" cy="87138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t="-37500" b="-87500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正方形/長方形 46">
                      <a:extLst>
                        <a:ext uri="{FF2B5EF4-FFF2-40B4-BE49-F238E27FC236}">
                          <a16:creationId xmlns:a16="http://schemas.microsoft.com/office/drawing/2014/main" xmlns="" id="{FA86C1A4-112E-4C65-BD4E-118EC36DA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92171" y="5338762"/>
                      <a:ext cx="605494" cy="11373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r"/>
                      <a14:m>
                        <m:oMath xmlns:m="http://schemas.openxmlformats.org/officeDocument/2006/math">
                          <m:r>
                            <a:rPr kumimoji="1" lang="en-US" altLang="ja-JP" sz="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a14:m>
                      <a:r>
                        <a:rPr kumimoji="1" lang="ja-JP" alt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bawah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正方形/長方形 46">
                      <a:extLst>
                        <a:ext uri="{FF2B5EF4-FFF2-40B4-BE49-F238E27FC236}">
                          <a16:creationId xmlns:a16="http://schemas.microsoft.com/office/drawing/2014/main" id="{FA86C1A4-112E-4C65-BD4E-118EC36DA05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92171" y="5338762"/>
                      <a:ext cx="605494" cy="11373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t="-20000" b="-60000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正方形/長方形 48">
                    <a:extLst>
                      <a:ext uri="{FF2B5EF4-FFF2-40B4-BE49-F238E27FC236}">
                        <a16:creationId xmlns:a16="http://schemas.microsoft.com/office/drawing/2014/main" xmlns="" id="{DB930045-AC50-43E6-9147-3C2913C18EB9}"/>
                      </a:ext>
                    </a:extLst>
                  </p:cNvPr>
                  <p:cNvSpPr/>
                  <p:nvPr/>
                </p:nvSpPr>
                <p:spPr>
                  <a:xfrm>
                    <a:off x="6418986" y="3723944"/>
                    <a:ext cx="114639" cy="11373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kumimoji="1" lang="ja-JP" altLang="en-US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9" name="正方形/長方形 48">
                    <a:extLst>
                      <a:ext uri="{FF2B5EF4-FFF2-40B4-BE49-F238E27FC236}">
                        <a16:creationId xmlns:a16="http://schemas.microsoft.com/office/drawing/2014/main" id="{DB930045-AC50-43E6-9147-3C2913C18E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18986" y="3723944"/>
                    <a:ext cx="114639" cy="11373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9048" b="-14286"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xmlns="" id="{D4563A03-4B59-4EA8-802D-C6614B0FA9EB}"/>
                    </a:ext>
                  </a:extLst>
                </p:cNvPr>
                <p:cNvSpPr/>
                <p:nvPr/>
              </p:nvSpPr>
              <p:spPr>
                <a:xfrm>
                  <a:off x="6290149" y="5527806"/>
                  <a:ext cx="128837" cy="77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1" lang="ja-JP" alt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D4563A03-4B59-4EA8-802D-C6614B0FA9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0149" y="5527806"/>
                  <a:ext cx="128837" cy="77682"/>
                </a:xfrm>
                <a:prstGeom prst="rect">
                  <a:avLst/>
                </a:prstGeom>
                <a:blipFill>
                  <a:blip r:embed="rId12"/>
                  <a:stretch>
                    <a:fillRect l="-13043" b="-6666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xmlns="" id="{2895512C-BADC-4065-9A4E-9F4E6DC63C60}"/>
                    </a:ext>
                  </a:extLst>
                </p:cNvPr>
                <p:cNvSpPr/>
                <p:nvPr/>
              </p:nvSpPr>
              <p:spPr>
                <a:xfrm>
                  <a:off x="6574357" y="5460430"/>
                  <a:ext cx="126918" cy="4197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eaVert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𝑘𝑒𝑡𝑒𝑏𝑎𝑙𝑎𝑛</m:t>
                        </m:r>
                      </m:oMath>
                    </m:oMathPara>
                  </a14:m>
                  <a:endParaRPr kumimoji="1" lang="ja-JP" alt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2895512C-BADC-4065-9A4E-9F4E6DC63C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4357" y="5460430"/>
                  <a:ext cx="126918" cy="4197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xmlns="" id="{745D1DDC-FA50-44CC-A822-77266DE550E8}"/>
                    </a:ext>
                  </a:extLst>
                </p:cNvPr>
                <p:cNvSpPr/>
                <p:nvPr/>
              </p:nvSpPr>
              <p:spPr>
                <a:xfrm>
                  <a:off x="5880279" y="5917023"/>
                  <a:ext cx="114639" cy="1137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1" lang="ja-JP" alt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745D1DDC-FA50-44CC-A822-77266DE550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0279" y="5917023"/>
                  <a:ext cx="114639" cy="113734"/>
                </a:xfrm>
                <a:prstGeom prst="rect">
                  <a:avLst/>
                </a:prstGeom>
                <a:blipFill>
                  <a:blip r:embed="rId14"/>
                  <a:stretch>
                    <a:fillRect l="-10000" b="-15000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xmlns="" id="{028353C2-E6C6-4088-AEB5-444EE0305EC0}"/>
                    </a:ext>
                  </a:extLst>
                </p:cNvPr>
                <p:cNvSpPr/>
                <p:nvPr/>
              </p:nvSpPr>
              <p:spPr>
                <a:xfrm>
                  <a:off x="5964829" y="6245224"/>
                  <a:ext cx="114639" cy="1137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kumimoji="1" lang="ja-JP" alt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028353C2-E6C6-4088-AEB5-444EE0305E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829" y="6245224"/>
                  <a:ext cx="114639" cy="113734"/>
                </a:xfrm>
                <a:prstGeom prst="rect">
                  <a:avLst/>
                </a:prstGeom>
                <a:blipFill>
                  <a:blip r:embed="rId22"/>
                  <a:stretch>
                    <a:fillRect l="-9524" b="-9524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正方形/長方形 55">
                  <a:extLst>
                    <a:ext uri="{FF2B5EF4-FFF2-40B4-BE49-F238E27FC236}">
                      <a16:creationId xmlns:a16="http://schemas.microsoft.com/office/drawing/2014/main" xmlns="" id="{56E41207-CCE8-40E4-884E-0AF2F15DB76B}"/>
                    </a:ext>
                  </a:extLst>
                </p:cNvPr>
                <p:cNvSpPr/>
                <p:nvPr/>
              </p:nvSpPr>
              <p:spPr>
                <a:xfrm>
                  <a:off x="6344813" y="6123255"/>
                  <a:ext cx="253557" cy="1263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𝑎𝑙𝑎𝑠</m:t>
                        </m:r>
                      </m:oMath>
                    </m:oMathPara>
                  </a14:m>
                  <a:endParaRPr kumimoji="1" lang="ja-JP" alt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6" name="正方形/長方形 55">
                  <a:extLst>
                    <a:ext uri="{FF2B5EF4-FFF2-40B4-BE49-F238E27FC236}">
                      <a16:creationId xmlns:a16="http://schemas.microsoft.com/office/drawing/2014/main" id="{56E41207-CCE8-40E4-884E-0AF2F15DB7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813" y="6123255"/>
                  <a:ext cx="253557" cy="126391"/>
                </a:xfrm>
                <a:prstGeom prst="rect">
                  <a:avLst/>
                </a:prstGeom>
                <a:blipFill>
                  <a:blip r:embed="rId23"/>
                  <a:stretch>
                    <a:fillRect l="-23256" r="-18605" b="-13043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xmlns="" id="{F7B123E6-9A57-482D-9C99-C4C12C98FC61}"/>
                    </a:ext>
                  </a:extLst>
                </p:cNvPr>
                <p:cNvSpPr/>
                <p:nvPr/>
              </p:nvSpPr>
              <p:spPr>
                <a:xfrm>
                  <a:off x="6293361" y="5949173"/>
                  <a:ext cx="253557" cy="1263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𝑎𝑙𝑎𝑠</m:t>
                        </m:r>
                      </m:oMath>
                    </m:oMathPara>
                  </a14:m>
                  <a:endParaRPr kumimoji="1" lang="ja-JP" alt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F7B123E6-9A57-482D-9C99-C4C12C98FC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3361" y="5949173"/>
                  <a:ext cx="253557" cy="126391"/>
                </a:xfrm>
                <a:prstGeom prst="rect">
                  <a:avLst/>
                </a:prstGeom>
                <a:blipFill>
                  <a:blip r:embed="rId24"/>
                  <a:stretch>
                    <a:fillRect l="-22727" r="-25000" b="-8696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062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v-SE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Massa, Berat Jenis, Pusat Gravitasi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h.117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h.89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69" y="3564084"/>
            <a:ext cx="7514030" cy="242695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894038" y="5954843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Stabilitas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42" y="1489226"/>
            <a:ext cx="4517873" cy="207453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03899" y="3484715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menemukan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gravitasi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xmlns="" id="{2C3FF2CD-2E58-4F48-AABC-49F69BBE9165}"/>
              </a:ext>
            </a:extLst>
          </p:cNvPr>
          <p:cNvSpPr/>
          <p:nvPr/>
        </p:nvSpPr>
        <p:spPr>
          <a:xfrm>
            <a:off x="7269481" y="5496315"/>
            <a:ext cx="740228" cy="43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BAD82EC4-9346-462F-AFD0-69D2E55ADFD7}"/>
              </a:ext>
            </a:extLst>
          </p:cNvPr>
          <p:cNvSpPr/>
          <p:nvPr/>
        </p:nvSpPr>
        <p:spPr>
          <a:xfrm>
            <a:off x="5334000" y="5462340"/>
            <a:ext cx="740228" cy="43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1DD467FA-C2AE-4ED7-B421-54AD107966D2}"/>
              </a:ext>
            </a:extLst>
          </p:cNvPr>
          <p:cNvSpPr/>
          <p:nvPr/>
        </p:nvSpPr>
        <p:spPr>
          <a:xfrm>
            <a:off x="3614056" y="5511606"/>
            <a:ext cx="1049382" cy="43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5483CBF6-7B2E-401D-8C66-DCEE86E1B542}"/>
              </a:ext>
            </a:extLst>
          </p:cNvPr>
          <p:cNvSpPr/>
          <p:nvPr/>
        </p:nvSpPr>
        <p:spPr>
          <a:xfrm>
            <a:off x="2358255" y="5490878"/>
            <a:ext cx="740228" cy="43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Netral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5D6F870E-D26A-40FC-BBBB-DE8113F37F38}"/>
              </a:ext>
            </a:extLst>
          </p:cNvPr>
          <p:cNvSpPr/>
          <p:nvPr/>
        </p:nvSpPr>
        <p:spPr>
          <a:xfrm>
            <a:off x="1036727" y="5484235"/>
            <a:ext cx="740228" cy="435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Gerak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Suatu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Benda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h.118/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h.90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27616" y="6035921"/>
            <a:ext cx="26091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Gaya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sentrifugal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sentripetal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73189" y="6071845"/>
            <a:ext cx="20727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Gesekan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statis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maksimum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21" y="3956446"/>
            <a:ext cx="3708398" cy="21153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142" y="1335854"/>
            <a:ext cx="5351820" cy="22764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45005" y="3559265"/>
            <a:ext cx="28723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Percepatan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55DE60E0-F364-440C-A155-06D5B35FF550}"/>
              </a:ext>
            </a:extLst>
          </p:cNvPr>
          <p:cNvSpPr txBox="1"/>
          <p:nvPr/>
        </p:nvSpPr>
        <p:spPr>
          <a:xfrm>
            <a:off x="3078869" y="1665389"/>
            <a:ext cx="192151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9037D2F6-EA91-4B12-950C-EA6D36A3AAF1}"/>
              </a:ext>
            </a:extLst>
          </p:cNvPr>
          <p:cNvSpPr txBox="1"/>
          <p:nvPr/>
        </p:nvSpPr>
        <p:spPr>
          <a:xfrm>
            <a:off x="5170682" y="2621747"/>
            <a:ext cx="192151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konstan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FB01B2AE-ACC2-4870-B092-9635E5D4C12F}"/>
              </a:ext>
            </a:extLst>
          </p:cNvPr>
          <p:cNvGrpSpPr/>
          <p:nvPr/>
        </p:nvGrpSpPr>
        <p:grpSpPr>
          <a:xfrm>
            <a:off x="766779" y="3808613"/>
            <a:ext cx="4111597" cy="2319838"/>
            <a:chOff x="601024" y="3716083"/>
            <a:chExt cx="4111597" cy="231983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50" y="3716083"/>
              <a:ext cx="4083971" cy="2319838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xmlns="" id="{55DDB162-8A27-4542-99C9-0191917DDCBD}"/>
                </a:ext>
              </a:extLst>
            </p:cNvPr>
            <p:cNvSpPr txBox="1"/>
            <p:nvPr/>
          </p:nvSpPr>
          <p:spPr>
            <a:xfrm rot="21164894">
              <a:off x="1637782" y="4607787"/>
              <a:ext cx="87403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Gaya </a:t>
              </a:r>
              <a:r>
                <a:rPr lang="en-US" altLang="ja-JP" sz="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sentrifugal</a:t>
              </a:r>
              <a:endParaRPr lang="ja-JP" alt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xmlns="" id="{B89B37DF-5AA6-4B86-97AE-90B8FDC3C73C}"/>
                </a:ext>
              </a:extLst>
            </p:cNvPr>
            <p:cNvSpPr txBox="1"/>
            <p:nvPr/>
          </p:nvSpPr>
          <p:spPr>
            <a:xfrm rot="20916454">
              <a:off x="1559985" y="4118750"/>
              <a:ext cx="87403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Gaya </a:t>
              </a:r>
              <a:r>
                <a:rPr lang="en-US" altLang="ja-JP" sz="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sentripetal</a:t>
              </a:r>
              <a:endParaRPr lang="en-US" altLang="ja-JP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xmlns="" id="{A8280FC1-A19F-4E55-AE51-BF89D033D098}"/>
                </a:ext>
              </a:extLst>
            </p:cNvPr>
            <p:cNvSpPr txBox="1"/>
            <p:nvPr/>
          </p:nvSpPr>
          <p:spPr>
            <a:xfrm>
              <a:off x="2848670" y="4223220"/>
              <a:ext cx="430887" cy="55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ja-JP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Center (</a:t>
              </a:r>
              <a:r>
                <a:rPr lang="en-US" altLang="ja-JP" sz="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tangan</a:t>
              </a:r>
              <a:r>
                <a:rPr lang="en-US" altLang="ja-JP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ja-JP" alt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xmlns="" id="{CE1B3028-07B7-41AD-AFFC-55E51831E2EF}"/>
                </a:ext>
              </a:extLst>
            </p:cNvPr>
            <p:cNvSpPr txBox="1"/>
            <p:nvPr/>
          </p:nvSpPr>
          <p:spPr>
            <a:xfrm>
              <a:off x="601024" y="4475380"/>
              <a:ext cx="430887" cy="55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en-US" altLang="ja-JP" sz="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Objek</a:t>
              </a:r>
              <a:r>
                <a:rPr lang="en-US" altLang="ja-JP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altLang="ja-JP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ja-JP" alt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Pengetahuan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Tentang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Kelistrikan</a:t>
            </a:r>
            <a:endParaRPr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h.124/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h.93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21" y="1559873"/>
            <a:ext cx="5807456" cy="296017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689523" y="1327437"/>
            <a:ext cx="57067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(milliampere)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arus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listrik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mengalir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48208" y="4640949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Catatan) 1 mA adalah 1/ 1000A (ampere).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xmlns="" id="{5DB3E7C5-74BC-48E9-AECE-0CA9C21FF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331796"/>
              </p:ext>
            </p:extLst>
          </p:nvPr>
        </p:nvGraphicFramePr>
        <p:xfrm>
          <a:off x="1598083" y="1584609"/>
          <a:ext cx="5947834" cy="3061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1339">
                  <a:extLst>
                    <a:ext uri="{9D8B030D-6E8A-4147-A177-3AD203B41FA5}">
                      <a16:colId xmlns:a16="http://schemas.microsoft.com/office/drawing/2014/main" xmlns="" val="886586666"/>
                    </a:ext>
                  </a:extLst>
                </a:gridCol>
                <a:gridCol w="1000152">
                  <a:extLst>
                    <a:ext uri="{9D8B030D-6E8A-4147-A177-3AD203B41FA5}">
                      <a16:colId xmlns:a16="http://schemas.microsoft.com/office/drawing/2014/main" xmlns="" val="3850118239"/>
                    </a:ext>
                  </a:extLst>
                </a:gridCol>
                <a:gridCol w="982480">
                  <a:extLst>
                    <a:ext uri="{9D8B030D-6E8A-4147-A177-3AD203B41FA5}">
                      <a16:colId xmlns:a16="http://schemas.microsoft.com/office/drawing/2014/main" xmlns="" val="171724633"/>
                    </a:ext>
                  </a:extLst>
                </a:gridCol>
                <a:gridCol w="958930">
                  <a:extLst>
                    <a:ext uri="{9D8B030D-6E8A-4147-A177-3AD203B41FA5}">
                      <a16:colId xmlns:a16="http://schemas.microsoft.com/office/drawing/2014/main" xmlns="" val="2376468039"/>
                    </a:ext>
                  </a:extLst>
                </a:gridCol>
                <a:gridCol w="954933">
                  <a:extLst>
                    <a:ext uri="{9D8B030D-6E8A-4147-A177-3AD203B41FA5}">
                      <a16:colId xmlns:a16="http://schemas.microsoft.com/office/drawing/2014/main" xmlns="" val="4059844237"/>
                    </a:ext>
                  </a:extLst>
                </a:gridCol>
              </a:tblGrid>
              <a:tr h="493493">
                <a:tc rowSpan="2">
                  <a:txBody>
                    <a:bodyPr/>
                    <a:lstStyle/>
                    <a:p>
                      <a:pPr algn="ctr"/>
                      <a:endParaRPr kumimoji="1" lang="en-US" altLang="ja-JP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kumimoji="1" lang="en-US" altLang="ja-JP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Dampak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sengatan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listrik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4EB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Arus</a:t>
                      </a:r>
                      <a:r>
                        <a:rPr kumimoji="1" lang="en-US" altLang="ja-JP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bolak-balik</a:t>
                      </a:r>
                      <a:r>
                        <a:rPr kumimoji="1" lang="en-US" altLang="ja-JP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(AC)</a:t>
                      </a:r>
                      <a:endParaRPr kumimoji="1" lang="ja-JP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4EB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rgbClr val="F4EB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Arus</a:t>
                      </a:r>
                      <a:r>
                        <a:rPr kumimoji="1" lang="en-US" altLang="ja-JP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searah</a:t>
                      </a:r>
                      <a:r>
                        <a:rPr kumimoji="1" lang="en-US" altLang="ja-JP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(DC)</a:t>
                      </a:r>
                      <a:endParaRPr kumimoji="1" lang="ja-JP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4EB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rgbClr val="F4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376745"/>
                  </a:ext>
                </a:extLst>
              </a:tr>
              <a:tr h="49349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rgbClr val="F4EB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rPr>
                        <a:t>Pria</a:t>
                      </a:r>
                      <a:r>
                        <a:rPr kumimoji="1" lang="ja-JP" altLang="en-US" sz="1100" dirty="0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4EB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rPr>
                        <a:t>Wanita</a:t>
                      </a:r>
                      <a:r>
                        <a:rPr kumimoji="1" lang="ja-JP" altLang="en-US" sz="1100" dirty="0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4EB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rPr>
                        <a:t>Pria</a:t>
                      </a:r>
                      <a:r>
                        <a:rPr kumimoji="1" lang="ja-JP" altLang="en-US" sz="1100" dirty="0">
                          <a:latin typeface="Arial" panose="020B0604020202020204" pitchFamily="34" charset="0"/>
                          <a:ea typeface="Yu Gothic Medium" panose="020B0500000000000000" pitchFamily="50" charset="-128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4EB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Yu Gothic Medium" panose="020B0500000000000000" pitchFamily="50" charset="-128"/>
                          <a:ea typeface="Yu Gothic Medium" panose="020B0500000000000000" pitchFamily="50" charset="-128"/>
                        </a:rPr>
                        <a:t>Wanita</a:t>
                      </a:r>
                      <a:r>
                        <a:rPr kumimoji="1" lang="ja-JP" altLang="en-US" sz="1200" dirty="0">
                          <a:latin typeface="Yu Gothic Medium" panose="020B0500000000000000" pitchFamily="50" charset="-128"/>
                          <a:ea typeface="Yu Gothic Medium" panose="020B0500000000000000" pitchFamily="50" charset="-128"/>
                        </a:rPr>
                        <a:t> </a:t>
                      </a:r>
                      <a:endParaRPr kumimoji="1" lang="ja-JP" altLang="en-US" sz="1200" dirty="0"/>
                    </a:p>
                  </a:txBody>
                  <a:tcPr anchor="ctr">
                    <a:solidFill>
                      <a:srgbClr val="F4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2507536"/>
                  </a:ext>
                </a:extLst>
              </a:tr>
              <a:tr h="49349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Sedikit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sakit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kesemutan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3.5</a:t>
                      </a:r>
                      <a:endParaRPr kumimoji="1" lang="ja-JP" alt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3398542"/>
                  </a:ext>
                </a:extLst>
              </a:tr>
              <a:tr h="49349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Shock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menyakitkaan</a:t>
                      </a:r>
                      <a:endParaRPr kumimoji="1" lang="en-US" altLang="ja-JP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tapi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berfungsi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41.0</a:t>
                      </a:r>
                      <a:endParaRPr kumimoji="1" lang="ja-JP" alt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40552"/>
                  </a:ext>
                </a:extLst>
              </a:tr>
              <a:tr h="49349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Shock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yg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menyakitkaan</a:t>
                      </a:r>
                      <a:endParaRPr kumimoji="1" lang="en-US" altLang="ja-JP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otot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kaku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kesulitan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napas)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60.0</a:t>
                      </a:r>
                      <a:endParaRPr kumimoji="1" lang="ja-JP" alt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8234359"/>
                  </a:ext>
                </a:extLst>
              </a:tr>
              <a:tr h="493493">
                <a:tc>
                  <a:txBody>
                    <a:bodyPr/>
                    <a:lstStyle/>
                    <a:p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Ada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kemungkinan</a:t>
                      </a:r>
                      <a:endParaRPr kumimoji="1" lang="en-US" altLang="ja-JP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kematian</a:t>
                      </a:r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mendadak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kumimoji="1" lang="ja-JP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09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2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Pengetahuan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Tentang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Kelistrikan</a:t>
            </a: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h.126/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h.94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70582" y="1894700"/>
            <a:ext cx="398942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Jarak pemisah dari jalur transmisi dan distribusi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2" y="2171697"/>
            <a:ext cx="3681557" cy="2853879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xmlns="" id="{7D129E0B-C0F7-4B8D-BDD5-1A7D6E732065}"/>
              </a:ext>
            </a:extLst>
          </p:cNvPr>
          <p:cNvGrpSpPr/>
          <p:nvPr/>
        </p:nvGrpSpPr>
        <p:grpSpPr>
          <a:xfrm>
            <a:off x="743864" y="2163457"/>
            <a:ext cx="3767554" cy="3397559"/>
            <a:chOff x="743338" y="2151224"/>
            <a:chExt cx="3767554" cy="3397559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xmlns="" id="{F5A2E175-020D-4037-9B12-8AEB055049D3}"/>
                </a:ext>
              </a:extLst>
            </p:cNvPr>
            <p:cNvGrpSpPr/>
            <p:nvPr/>
          </p:nvGrpSpPr>
          <p:grpSpPr>
            <a:xfrm>
              <a:off x="743338" y="2151224"/>
              <a:ext cx="3709279" cy="2289807"/>
              <a:chOff x="743338" y="2151224"/>
              <a:chExt cx="3709279" cy="2289807"/>
            </a:xfrm>
          </p:grpSpPr>
          <p:pic>
            <p:nvPicPr>
              <p:cNvPr id="14" name="図 13" descr="テーブル&#10;&#10;自動的に生成された説明">
                <a:extLst>
                  <a:ext uri="{FF2B5EF4-FFF2-40B4-BE49-F238E27FC236}">
                    <a16:creationId xmlns:a16="http://schemas.microsoft.com/office/drawing/2014/main" xmlns="" id="{E499D299-4807-42DA-B73A-587270064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338" y="2151224"/>
                <a:ext cx="3709279" cy="2289807"/>
              </a:xfrm>
              <a:prstGeom prst="rect">
                <a:avLst/>
              </a:prstGeom>
            </p:spPr>
          </p:pic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xmlns="" id="{BE24D2FA-2477-4F43-8A66-3FADB96FC378}"/>
                  </a:ext>
                </a:extLst>
              </p:cNvPr>
              <p:cNvSpPr/>
              <p:nvPr/>
            </p:nvSpPr>
            <p:spPr>
              <a:xfrm>
                <a:off x="3166060" y="2798016"/>
                <a:ext cx="184150" cy="135684"/>
              </a:xfrm>
              <a:prstGeom prst="rect">
                <a:avLst/>
              </a:prstGeom>
              <a:solidFill>
                <a:srgbClr val="F6EB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Yu Gothic Medium" panose="020B0500000000000000" pitchFamily="50" charset="-128"/>
                    <a:cs typeface="Arial" panose="020B0604020202020204" pitchFamily="34" charset="0"/>
                  </a:rPr>
                  <a:t>※</a:t>
                </a:r>
                <a:endParaRPr kumimoji="1" lang="ja-JP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xmlns="" id="{750DC114-F79E-4ADC-BD38-1F465C702A06}"/>
                </a:ext>
              </a:extLst>
            </p:cNvPr>
            <p:cNvSpPr/>
            <p:nvPr/>
          </p:nvSpPr>
          <p:spPr>
            <a:xfrm>
              <a:off x="780687" y="4441031"/>
              <a:ext cx="3730205" cy="1107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1"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catatan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  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※Dasar No.759 17 </a:t>
              </a:r>
              <a:r>
                <a:rPr kumimoji="1"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Desember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1975 (Showa 50) </a:t>
              </a: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                   ※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" panose="020B0400000000000000" pitchFamily="50" charset="-128"/>
                  <a:cs typeface="Arial" panose="020B0604020202020204" pitchFamily="34" charset="0"/>
                </a:rPr>
                <a:t>※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" panose="020B0400000000000000" pitchFamily="50" charset="-128"/>
                  <a:cs typeface="Arial" panose="020B0604020202020204" pitchFamily="34" charset="0"/>
                </a:rPr>
                <a:t>Tidak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" panose="020B04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" panose="020B0400000000000000" pitchFamily="50" charset="-128"/>
                  <a:cs typeface="Arial" panose="020B0604020202020204" pitchFamily="34" charset="0"/>
                </a:rPr>
                <a:t>berlaku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" panose="020B0400000000000000" pitchFamily="50" charset="-128"/>
                  <a:cs typeface="Arial" panose="020B0604020202020204" pitchFamily="34" charset="0"/>
                </a:rPr>
                <a:t> pada area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" panose="020B0400000000000000" pitchFamily="50" charset="-128"/>
                  <a:cs typeface="Arial" panose="020B0604020202020204" pitchFamily="34" charset="0"/>
                </a:rPr>
                <a:t>hijau</a:t>
              </a:r>
              <a:endParaRPr lang="en-US" altLang="ja-JP" sz="800" dirty="0">
                <a:solidFill>
                  <a:schemeClr val="tx1"/>
                </a:solidFill>
                <a:latin typeface="Arial" panose="020B0604020202020204" pitchFamily="34" charset="0"/>
                <a:ea typeface="Yu Gothic" panose="020B0400000000000000" pitchFamily="50" charset="-128"/>
                <a:cs typeface="Arial" panose="020B0604020202020204" pitchFamily="34" charset="0"/>
              </a:endParaRP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" panose="020B0400000000000000" pitchFamily="50" charset="-128"/>
                  <a:cs typeface="Arial" panose="020B0604020202020204" pitchFamily="34" charset="0"/>
                </a:rPr>
                <a:t>                    ※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※※ [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Pemberitahuan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dari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Direktur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Biro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Standar</a:t>
              </a:r>
              <a:endParaRPr lang="en-US" altLang="ja-JP" sz="800" dirty="0">
                <a:solidFill>
                  <a:schemeClr val="tx1"/>
                </a:solidFill>
                <a:latin typeface="Arial" panose="020B0604020202020204" pitchFamily="34" charset="0"/>
                <a:ea typeface="Yu Gothic Medium" panose="020B0500000000000000" pitchFamily="50" charset="-128"/>
                <a:cs typeface="Arial" panose="020B0604020202020204" pitchFamily="34" charset="0"/>
              </a:endParaRP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                               Tenaga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kerja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]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mengarah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pada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perushaan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listrik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tokyo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. </a:t>
              </a: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                               Nilai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berbeda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pada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setiap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perusahaan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tenaga</a:t>
              </a:r>
              <a:endParaRPr lang="en-US" altLang="ja-JP" sz="800" dirty="0">
                <a:solidFill>
                  <a:schemeClr val="tx1"/>
                </a:solidFill>
                <a:latin typeface="Arial" panose="020B0604020202020204" pitchFamily="34" charset="0"/>
                <a:ea typeface="Yu Gothic Medium" panose="020B0500000000000000" pitchFamily="50" charset="-128"/>
                <a:cs typeface="Arial" panose="020B0604020202020204" pitchFamily="34" charset="0"/>
              </a:endParaRPr>
            </a:p>
            <a:p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                                </a:t>
              </a:r>
              <a:r>
                <a:rPr lang="en-US" altLang="ja-JP" sz="800" dirty="0" err="1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listrik</a:t>
              </a:r>
              <a:r>
                <a: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ea typeface="Yu Gothic Medium" panose="020B0500000000000000" pitchFamily="50" charset="-128"/>
                  <a:cs typeface="Arial" panose="020B0604020202020204" pitchFamily="34" charset="0"/>
                </a:rPr>
                <a:t>.</a:t>
              </a:r>
              <a:endParaRPr lang="en-US" altLang="ja-JP" sz="800" dirty="0">
                <a:solidFill>
                  <a:schemeClr val="tx1"/>
                </a:solidFill>
                <a:latin typeface="Arial" panose="020B0604020202020204" pitchFamily="34" charset="0"/>
                <a:ea typeface="Yu Gothic" panose="020B0400000000000000" pitchFamily="50" charset="-128"/>
                <a:cs typeface="Arial" panose="020B0604020202020204" pitchFamily="34" charset="0"/>
              </a:endParaRPr>
            </a:p>
            <a:p>
              <a:endParaRPr kumimoji="1" lang="ja-JP" alt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xmlns="" id="{0B05DFF8-364F-40A3-A8FC-1BAE1EE9A26E}"/>
              </a:ext>
            </a:extLst>
          </p:cNvPr>
          <p:cNvSpPr/>
          <p:nvPr/>
        </p:nvSpPr>
        <p:spPr>
          <a:xfrm>
            <a:off x="5439624" y="3171161"/>
            <a:ext cx="331980" cy="115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xmlns="" id="{56903DD5-BDD1-41DB-862A-68B2EAEC02BD}"/>
              </a:ext>
            </a:extLst>
          </p:cNvPr>
          <p:cNvCxnSpPr>
            <a:cxnSpLocks/>
            <a:endCxn id="33" idx="2"/>
          </p:cNvCxnSpPr>
          <p:nvPr/>
        </p:nvCxnSpPr>
        <p:spPr>
          <a:xfrm>
            <a:off x="5470568" y="3144152"/>
            <a:ext cx="135046" cy="142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xmlns="" id="{E90A985F-8DE0-4214-A1AB-817DF5FBB832}"/>
              </a:ext>
            </a:extLst>
          </p:cNvPr>
          <p:cNvSpPr/>
          <p:nvPr/>
        </p:nvSpPr>
        <p:spPr>
          <a:xfrm>
            <a:off x="6465667" y="4264933"/>
            <a:ext cx="824959" cy="155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listrik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xmlns="" id="{BAC22854-FB13-4D26-946B-12EF18BB20D1}"/>
              </a:ext>
            </a:extLst>
          </p:cNvPr>
          <p:cNvSpPr/>
          <p:nvPr/>
        </p:nvSpPr>
        <p:spPr>
          <a:xfrm>
            <a:off x="5433503" y="4258283"/>
            <a:ext cx="966172" cy="17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 </a:t>
            </a:r>
            <a:r>
              <a:rPr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groud</a:t>
            </a:r>
            <a:r>
              <a:rPr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fiktif</a:t>
            </a:r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xmlns="" id="{FB000A89-8372-449B-9929-E609493A2369}"/>
              </a:ext>
            </a:extLst>
          </p:cNvPr>
          <p:cNvSpPr/>
          <p:nvPr/>
        </p:nvSpPr>
        <p:spPr>
          <a:xfrm>
            <a:off x="7048170" y="3524681"/>
            <a:ext cx="1280984" cy="419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Sebagian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Menara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tapi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juga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tiang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listrik</a:t>
            </a:r>
            <a:r>
              <a:rPr kumimoji="1"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xmlns="" id="{E13DF219-D24F-4145-9B23-88DC8376E007}"/>
              </a:ext>
            </a:extLst>
          </p:cNvPr>
          <p:cNvSpPr/>
          <p:nvPr/>
        </p:nvSpPr>
        <p:spPr>
          <a:xfrm>
            <a:off x="8023155" y="5306484"/>
            <a:ext cx="457519" cy="249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jarak</a:t>
            </a:r>
            <a:r>
              <a:rPr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pemisah</a:t>
            </a:r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xmlns="" id="{BF01200C-7FC0-45F2-BBB1-C69879F33F4C}"/>
              </a:ext>
            </a:extLst>
          </p:cNvPr>
          <p:cNvSpPr/>
          <p:nvPr/>
        </p:nvSpPr>
        <p:spPr>
          <a:xfrm>
            <a:off x="6158559" y="2992296"/>
            <a:ext cx="966172" cy="51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xmlns="" id="{47F2BC63-BFD8-46F9-AA10-8D2B4149F22B}"/>
              </a:ext>
            </a:extLst>
          </p:cNvPr>
          <p:cNvGrpSpPr/>
          <p:nvPr/>
        </p:nvGrpSpPr>
        <p:grpSpPr>
          <a:xfrm>
            <a:off x="4579606" y="2068377"/>
            <a:ext cx="3901067" cy="3487382"/>
            <a:chOff x="4580752" y="2065134"/>
            <a:chExt cx="3901067" cy="3487382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xmlns="" id="{087BB7C5-281B-470E-8765-25AA32B5D4A4}"/>
                </a:ext>
              </a:extLst>
            </p:cNvPr>
            <p:cNvGrpSpPr/>
            <p:nvPr/>
          </p:nvGrpSpPr>
          <p:grpSpPr>
            <a:xfrm>
              <a:off x="4580752" y="2065134"/>
              <a:ext cx="3901067" cy="3487382"/>
              <a:chOff x="4486568" y="1960351"/>
              <a:chExt cx="3901067" cy="3487382"/>
            </a:xfrm>
          </p:grpSpPr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xmlns="" id="{FFC50043-3CAB-45AB-A82F-29F57207FD51}"/>
                  </a:ext>
                </a:extLst>
              </p:cNvPr>
              <p:cNvGrpSpPr/>
              <p:nvPr/>
            </p:nvGrpSpPr>
            <p:grpSpPr>
              <a:xfrm>
                <a:off x="4486568" y="1960351"/>
                <a:ext cx="3901067" cy="3487382"/>
                <a:chOff x="4486568" y="1960351"/>
                <a:chExt cx="3901067" cy="3487382"/>
              </a:xfrm>
            </p:grpSpPr>
            <p:pic>
              <p:nvPicPr>
                <p:cNvPr id="5" name="図 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86568" y="2171698"/>
                  <a:ext cx="3901067" cy="3276035"/>
                </a:xfrm>
                <a:prstGeom prst="rect">
                  <a:avLst/>
                </a:prstGeom>
              </p:spPr>
            </p:pic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xmlns="" id="{5776AE29-9A3C-4FC1-AA2E-39A9956B79CF}"/>
                    </a:ext>
                  </a:extLst>
                </p:cNvPr>
                <p:cNvSpPr/>
                <p:nvPr/>
              </p:nvSpPr>
              <p:spPr>
                <a:xfrm>
                  <a:off x="6000374" y="5094925"/>
                  <a:ext cx="436728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xmlns="" id="{5C7B6971-BCB9-4004-B1DA-A606BD12CFFD}"/>
                    </a:ext>
                  </a:extLst>
                </p:cNvPr>
                <p:cNvSpPr/>
                <p:nvPr/>
              </p:nvSpPr>
              <p:spPr>
                <a:xfrm>
                  <a:off x="5086558" y="3391505"/>
                  <a:ext cx="436728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正方形/長方形 22">
                  <a:extLst>
                    <a:ext uri="{FF2B5EF4-FFF2-40B4-BE49-F238E27FC236}">
                      <a16:creationId xmlns:a16="http://schemas.microsoft.com/office/drawing/2014/main" xmlns="" id="{94202501-0892-4C1D-8BBA-0C952633DDC7}"/>
                    </a:ext>
                  </a:extLst>
                </p:cNvPr>
                <p:cNvSpPr/>
                <p:nvPr/>
              </p:nvSpPr>
              <p:spPr>
                <a:xfrm rot="5400000">
                  <a:off x="5521273" y="2536642"/>
                  <a:ext cx="344726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xmlns="" id="{E5B36C18-76B2-4842-8BE5-7EA018F77800}"/>
                    </a:ext>
                  </a:extLst>
                </p:cNvPr>
                <p:cNvSpPr/>
                <p:nvPr/>
              </p:nvSpPr>
              <p:spPr>
                <a:xfrm rot="5400000">
                  <a:off x="4367445" y="2862519"/>
                  <a:ext cx="436728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正方形/長方形 24">
                  <a:extLst>
                    <a:ext uri="{FF2B5EF4-FFF2-40B4-BE49-F238E27FC236}">
                      <a16:creationId xmlns:a16="http://schemas.microsoft.com/office/drawing/2014/main" xmlns="" id="{D62F5ECB-DEC6-400B-A545-5932135067D1}"/>
                    </a:ext>
                  </a:extLst>
                </p:cNvPr>
                <p:cNvSpPr/>
                <p:nvPr/>
              </p:nvSpPr>
              <p:spPr>
                <a:xfrm rot="5400000">
                  <a:off x="6989765" y="2796814"/>
                  <a:ext cx="436728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xmlns="" id="{8BE0F737-8C08-46E5-AEC4-83010A52C695}"/>
                    </a:ext>
                  </a:extLst>
                </p:cNvPr>
                <p:cNvSpPr/>
                <p:nvPr/>
              </p:nvSpPr>
              <p:spPr>
                <a:xfrm rot="5400000">
                  <a:off x="8018806" y="2771684"/>
                  <a:ext cx="436728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正方形/長方形 26">
                  <a:extLst>
                    <a:ext uri="{FF2B5EF4-FFF2-40B4-BE49-F238E27FC236}">
                      <a16:creationId xmlns:a16="http://schemas.microsoft.com/office/drawing/2014/main" xmlns="" id="{EEF4D675-2928-49E6-BA9E-CC2053C37B37}"/>
                    </a:ext>
                  </a:extLst>
                </p:cNvPr>
                <p:cNvSpPr/>
                <p:nvPr/>
              </p:nvSpPr>
              <p:spPr>
                <a:xfrm>
                  <a:off x="7139085" y="3227083"/>
                  <a:ext cx="436728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xmlns="" id="{F8F1AD57-D685-4BA0-B48E-382F5C602D9B}"/>
                    </a:ext>
                  </a:extLst>
                </p:cNvPr>
                <p:cNvSpPr/>
                <p:nvPr/>
              </p:nvSpPr>
              <p:spPr>
                <a:xfrm>
                  <a:off x="7949762" y="3227083"/>
                  <a:ext cx="436728" cy="138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aman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xmlns="" id="{8EEE68D3-C37A-46D8-80D4-197F7901981F}"/>
                    </a:ext>
                  </a:extLst>
                </p:cNvPr>
                <p:cNvSpPr/>
                <p:nvPr/>
              </p:nvSpPr>
              <p:spPr>
                <a:xfrm>
                  <a:off x="7243964" y="1960351"/>
                  <a:ext cx="957797" cy="1636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(Kabel </a:t>
                  </a:r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transmisi</a:t>
                  </a:r>
                  <a:r>
                    <a:rPr kumimoji="1"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xmlns="" id="{A06DBE54-E215-4955-BF2C-C2870A8EEB88}"/>
                    </a:ext>
                  </a:extLst>
                </p:cNvPr>
                <p:cNvSpPr/>
                <p:nvPr/>
              </p:nvSpPr>
              <p:spPr>
                <a:xfrm>
                  <a:off x="5112213" y="2291922"/>
                  <a:ext cx="1644282" cy="1414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Saluran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listrik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bertegangan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tinggi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xmlns="" id="{C7B51920-235E-4954-82D7-729B7657E85F}"/>
                    </a:ext>
                  </a:extLst>
                </p:cNvPr>
                <p:cNvSpPr/>
                <p:nvPr/>
              </p:nvSpPr>
              <p:spPr>
                <a:xfrm>
                  <a:off x="5442597" y="2818153"/>
                  <a:ext cx="622923" cy="2921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Underline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tegangan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tinggi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xmlns="" id="{840B17AF-DD66-4957-9C0B-3EEBFE272B5F}"/>
                    </a:ext>
                  </a:extLst>
                </p:cNvPr>
                <p:cNvSpPr/>
                <p:nvPr/>
              </p:nvSpPr>
              <p:spPr>
                <a:xfrm>
                  <a:off x="6055498" y="2715837"/>
                  <a:ext cx="966172" cy="5134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Hati-hati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karena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ini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adalah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perangkat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dan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saluran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bertekanan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tinggi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xmlns="" id="{6F2CD90F-5679-4BD5-B1F4-8825A4BA49BD}"/>
                    </a:ext>
                  </a:extLst>
                </p:cNvPr>
                <p:cNvSpPr/>
                <p:nvPr/>
              </p:nvSpPr>
              <p:spPr>
                <a:xfrm>
                  <a:off x="5632750" y="3302557"/>
                  <a:ext cx="708890" cy="4190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Saluran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listrik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bertegangan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rendah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xmlns="" id="{417B1EB3-4070-416B-A3A9-797C8B7A768F}"/>
                    </a:ext>
                  </a:extLst>
                </p:cNvPr>
                <p:cNvSpPr/>
                <p:nvPr/>
              </p:nvSpPr>
              <p:spPr>
                <a:xfrm>
                  <a:off x="4628591" y="2118313"/>
                  <a:ext cx="922031" cy="2019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(Jalur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distribusi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xmlns="" id="{4B04185F-5547-457C-9B72-ED92F7B42AD1}"/>
                    </a:ext>
                  </a:extLst>
                </p:cNvPr>
                <p:cNvSpPr/>
                <p:nvPr/>
              </p:nvSpPr>
              <p:spPr>
                <a:xfrm>
                  <a:off x="7383767" y="2121325"/>
                  <a:ext cx="678193" cy="3313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Tekanan</a:t>
                  </a:r>
                  <a:r>
                    <a:rPr kumimoji="1"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ekstra</a:t>
                  </a:r>
                  <a:r>
                    <a:rPr kumimoji="1"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tinggi</a:t>
                  </a:r>
                  <a:r>
                    <a:rPr kumimoji="1"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xmlns="" id="{E66D9D26-E97E-47DA-A6E4-73AB87069755}"/>
                    </a:ext>
                  </a:extLst>
                </p:cNvPr>
                <p:cNvSpPr/>
                <p:nvPr/>
              </p:nvSpPr>
              <p:spPr>
                <a:xfrm>
                  <a:off x="5117102" y="3579026"/>
                  <a:ext cx="515648" cy="1425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Jalanan</a:t>
                  </a:r>
                  <a:r>
                    <a:rPr kumimoji="1"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xmlns="" id="{1EFE3A73-86DD-4A66-AB80-288BCC1FD967}"/>
                    </a:ext>
                  </a:extLst>
                </p:cNvPr>
                <p:cNvSpPr/>
                <p:nvPr/>
              </p:nvSpPr>
              <p:spPr>
                <a:xfrm>
                  <a:off x="4514291" y="3407949"/>
                  <a:ext cx="462418" cy="3077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Perumahan</a:t>
                  </a:r>
                  <a:r>
                    <a:rPr kumimoji="1"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xmlns="" id="{DECB590E-3D31-4CA9-A3D7-3E1174F494BF}"/>
                    </a:ext>
                  </a:extLst>
                </p:cNvPr>
                <p:cNvSpPr/>
                <p:nvPr/>
              </p:nvSpPr>
              <p:spPr>
                <a:xfrm>
                  <a:off x="4497285" y="3898465"/>
                  <a:ext cx="807637" cy="4190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Tiang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bertekanan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7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tinggi</a:t>
                  </a:r>
                  <a:r>
                    <a:rPr lang="en-US" altLang="ja-JP" sz="7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 sz="7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3" name="直線コネクタ 42">
                  <a:extLst>
                    <a:ext uri="{FF2B5EF4-FFF2-40B4-BE49-F238E27FC236}">
                      <a16:creationId xmlns:a16="http://schemas.microsoft.com/office/drawing/2014/main" xmlns="" id="{492D1890-455A-4222-8E64-7A0289A4AB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11062" y="3278374"/>
                  <a:ext cx="305223" cy="65900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xmlns="" id="{0571F986-6AEC-4DB8-A6E8-8F2B6C946405}"/>
                  </a:ext>
                </a:extLst>
              </p:cNvPr>
              <p:cNvSpPr/>
              <p:nvPr/>
            </p:nvSpPr>
            <p:spPr>
              <a:xfrm>
                <a:off x="5458056" y="3164614"/>
                <a:ext cx="377405" cy="110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xmlns="" id="{300B3199-65BE-42E1-9E1D-955D6DAAAC64}"/>
                  </a:ext>
                </a:extLst>
              </p:cNvPr>
              <p:cNvCxnSpPr/>
              <p:nvPr/>
            </p:nvCxnSpPr>
            <p:spPr>
              <a:xfrm>
                <a:off x="5470568" y="3144152"/>
                <a:ext cx="240690" cy="21348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xmlns="" id="{8F988B56-8AF6-4D7C-A6AF-FC40984E5477}"/>
                </a:ext>
              </a:extLst>
            </p:cNvPr>
            <p:cNvSpPr/>
            <p:nvPr/>
          </p:nvSpPr>
          <p:spPr>
            <a:xfrm>
              <a:off x="6449326" y="4349216"/>
              <a:ext cx="922031" cy="183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Kabel </a:t>
              </a:r>
              <a:r>
                <a:rPr kumimoji="1"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transmisi</a:t>
              </a:r>
              <a:endParaRPr kumimoji="1" lang="ja-JP" alt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xmlns="" id="{8B286E37-79EB-444C-BD10-9234A215E8B7}"/>
                </a:ext>
              </a:extLst>
            </p:cNvPr>
            <p:cNvSpPr/>
            <p:nvPr/>
          </p:nvSpPr>
          <p:spPr>
            <a:xfrm>
              <a:off x="5472989" y="4323838"/>
              <a:ext cx="922031" cy="201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Kabel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bawah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tanah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samaran</a:t>
              </a:r>
              <a:endParaRPr kumimoji="1" lang="ja-JP" alt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xmlns="" id="{95ECFCCD-AB9C-42FB-853F-29C82F1CC89F}"/>
                </a:ext>
              </a:extLst>
            </p:cNvPr>
            <p:cNvSpPr/>
            <p:nvPr/>
          </p:nvSpPr>
          <p:spPr>
            <a:xfrm>
              <a:off x="7191271" y="3601675"/>
              <a:ext cx="1207744" cy="513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Sebagian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besar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jalur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transmisi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menara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baja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tetapi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juga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tiang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listrik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jadi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berhati-hatilah</a:t>
              </a:r>
              <a:r>
                <a:rPr lang="en-US" altLang="ja-JP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1" lang="ja-JP" alt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xmlns="" id="{957AF976-3916-4622-93C9-B433EC961C3E}"/>
              </a:ext>
            </a:extLst>
          </p:cNvPr>
          <p:cNvSpPr/>
          <p:nvPr/>
        </p:nvSpPr>
        <p:spPr>
          <a:xfrm>
            <a:off x="8016440" y="5360221"/>
            <a:ext cx="436727" cy="221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Jarak </a:t>
            </a:r>
            <a:r>
              <a:rPr lang="en-US" altLang="ja-JP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Isolasi</a:t>
            </a:r>
            <a:endParaRPr kumimoji="1" lang="ja-JP" alt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Pengetahuan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Tentang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Kelistrikan</a:t>
            </a: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h.127/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h.95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56038" y="5299003"/>
            <a:ext cx="398942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membaca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hidrometer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80BA177A-E708-4F92-8950-6D84EBD721EB}"/>
              </a:ext>
            </a:extLst>
          </p:cNvPr>
          <p:cNvGrpSpPr/>
          <p:nvPr/>
        </p:nvGrpSpPr>
        <p:grpSpPr>
          <a:xfrm>
            <a:off x="1973477" y="1917692"/>
            <a:ext cx="5154544" cy="3381311"/>
            <a:chOff x="1994728" y="2049605"/>
            <a:chExt cx="5154544" cy="3381311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4728" y="2049605"/>
              <a:ext cx="5154544" cy="3381311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xmlns="" id="{5642243B-6968-46F6-BAC8-679744B5F4AA}"/>
                </a:ext>
              </a:extLst>
            </p:cNvPr>
            <p:cNvSpPr/>
            <p:nvPr/>
          </p:nvSpPr>
          <p:spPr>
            <a:xfrm>
              <a:off x="2055223" y="3429000"/>
              <a:ext cx="83602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Bola </a:t>
              </a:r>
              <a:r>
                <a:rPr kumimoji="1"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karet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1B0AA910-B5D7-4939-92D1-7681DEFFE6F0}"/>
                </a:ext>
              </a:extLst>
            </p:cNvPr>
            <p:cNvSpPr/>
            <p:nvPr/>
          </p:nvSpPr>
          <p:spPr>
            <a:xfrm>
              <a:off x="3618414" y="3186837"/>
              <a:ext cx="7532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Elektrolit</a:t>
              </a:r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xmlns="" id="{AD92D078-B992-487A-A8BA-06D402FD41E3}"/>
                </a:ext>
              </a:extLst>
            </p:cNvPr>
            <p:cNvSpPr/>
            <p:nvPr/>
          </p:nvSpPr>
          <p:spPr>
            <a:xfrm>
              <a:off x="3513908" y="3593125"/>
              <a:ext cx="905692" cy="372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Beban eksternalal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xmlns="" id="{CBE1B1D4-E70C-4427-AD06-CB0DC48A6C32}"/>
                </a:ext>
              </a:extLst>
            </p:cNvPr>
            <p:cNvSpPr/>
            <p:nvPr/>
          </p:nvSpPr>
          <p:spPr>
            <a:xfrm>
              <a:off x="3645057" y="2775301"/>
              <a:ext cx="9056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Hidrometer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914239AD-B3C9-4D93-9F1D-AAD3D71F05C2}"/>
                </a:ext>
              </a:extLst>
            </p:cNvPr>
            <p:cNvSpPr/>
            <p:nvPr/>
          </p:nvSpPr>
          <p:spPr>
            <a:xfrm>
              <a:off x="3645057" y="4584604"/>
              <a:ext cx="128399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Pipa </a:t>
              </a:r>
              <a:r>
                <a:rPr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resapan</a:t>
              </a:r>
              <a:r>
                <a:rPr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air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xmlns="" id="{E957B4BC-0D16-4FEF-BBF5-3744C3833417}"/>
                </a:ext>
              </a:extLst>
            </p:cNvPr>
            <p:cNvSpPr/>
            <p:nvPr/>
          </p:nvSpPr>
          <p:spPr>
            <a:xfrm>
              <a:off x="5671737" y="3186837"/>
              <a:ext cx="905172" cy="174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Posisi</a:t>
              </a:r>
              <a:r>
                <a:rPr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mata</a:t>
              </a:r>
              <a:endParaRPr kumimoji="1" lang="ja-JP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3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anchor="ctr">
            <a:normAutofit fontScale="90000"/>
          </a:bodyPr>
          <a:lstStyle/>
          <a:p>
            <a:pPr marL="1257300" indent="-1257300"/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Bab 8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Jenis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Struktur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Bangunan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dan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Metode</a:t>
            </a:r>
            <a:r>
              <a:rPr lang="en-US" altLang="zh-TW" sz="3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Pembongkaran</a:t>
            </a:r>
            <a:endParaRPr kumimoji="1" lang="ja-JP" altLang="en-US" sz="3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Kayu (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W) (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Moku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kozo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(W zo)] ,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Baja (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S) [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Tekotsu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kozo</a:t>
            </a:r>
            <a:r>
              <a:rPr lang="en-US" altLang="ja-JP" sz="18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(S zo)]</a:t>
            </a:r>
            <a:endParaRPr kumimoji="1" lang="ja-JP" altLang="en-US" sz="18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h.129/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h.96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01920" y="3242656"/>
            <a:ext cx="1758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kayu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08" y="1401601"/>
            <a:ext cx="2466975" cy="18383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75" y="1506376"/>
            <a:ext cx="2152650" cy="17335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538025" y="3239926"/>
            <a:ext cx="1758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n-NO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 struktur dinding rangka kayu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220" y="4135276"/>
            <a:ext cx="2495550" cy="1676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400" y="4054313"/>
            <a:ext cx="3581400" cy="183832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854942" y="5868289"/>
            <a:ext cx="20521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bingkai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38025" y="5865559"/>
            <a:ext cx="1758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rangka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38" y="3938503"/>
            <a:ext cx="2721259" cy="212307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37" y="1370740"/>
            <a:ext cx="2738734" cy="231803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02" y="1318495"/>
            <a:ext cx="2876368" cy="2457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ja-JP" altLang="en-US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Beton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Bertulang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ja-JP" altLang="en-US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RC) [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Tekkin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Konkurito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Kozo (RC zo)] ,</a:t>
            </a:r>
            <a:r>
              <a:rPr lang="ja-JP" altLang="en-US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Rangka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Baja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Beton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Bertulang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Struktur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SRC) [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Tekotsu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Tekkin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800" spc="-17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Konkurito</a:t>
            </a:r>
            <a:r>
              <a:rPr lang="en-US" altLang="ja-JP" sz="1800" spc="-17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Kozo (SRC zo)</a:t>
            </a:r>
            <a:endParaRPr kumimoji="1" lang="ja-JP" altLang="en-US" sz="1800" spc="-17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 h.132/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Buku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Panduan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h.98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25072" y="3736041"/>
            <a:ext cx="33196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bingkai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kontruksi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bertulang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>
              <a:buNone/>
            </a:pP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7249" y="3733311"/>
            <a:ext cx="25675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dinding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bertulang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61004" y="6081894"/>
            <a:ext cx="43171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bingkai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kontruksi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bertulang</a:t>
            </a:r>
            <a:r>
              <a:rPr lang="en-US" altLang="ja-JP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5566</TotalTime>
  <Words>6275</Words>
  <PresentationFormat>画面に合わせる (4:3)</PresentationFormat>
  <Paragraphs>2002</Paragraphs>
  <Slides>123</Slides>
  <Notes>112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123</vt:i4>
      </vt:variant>
    </vt:vector>
  </HeadingPairs>
  <TitlesOfParts>
    <vt:vector size="136" baseType="lpstr">
      <vt:lpstr>HGP明朝B</vt:lpstr>
      <vt:lpstr>Meiryo UI</vt:lpstr>
      <vt:lpstr>ＭＳ Ｐゴシック</vt:lpstr>
      <vt:lpstr>Yu Gothic Medium</vt:lpstr>
      <vt:lpstr>游ゴシック</vt:lpstr>
      <vt:lpstr>游ゴシック</vt:lpstr>
      <vt:lpstr>游ゴシック Light</vt:lpstr>
      <vt:lpstr>Arial</vt:lpstr>
      <vt:lpstr>Calibri</vt:lpstr>
      <vt:lpstr>Calibri Light</vt:lpstr>
      <vt:lpstr>Cambria Math</vt:lpstr>
      <vt:lpstr>Office テーマ</vt:lpstr>
      <vt:lpstr>Office Theme</vt:lpstr>
      <vt:lpstr>Buku Panduan Pelatihan Keterampilan Mengemudi Kendaraan Alat Berat  (untuk Pembongkaran Konstruksi) Materi Power Point untuk Pelatihan</vt:lpstr>
      <vt:lpstr>Bab 1 Pengetahuan Dasar Tentang Kendaraan Alat Berat</vt:lpstr>
      <vt:lpstr>Klasifikasi kendaraan alat berat (Undang-undang Keselamatan dan Kesehatan Kerja Lampiran 7)</vt:lpstr>
      <vt:lpstr>Jenis dan kegunaan (ciri-ciri) mesin pembongkar, dll.  (1) Breaker</vt:lpstr>
      <vt:lpstr>Jenis dan kegunaan (ciri-ciri) mesin pembongkar, dll.  (2) Mesin pemotong rangka baja</vt:lpstr>
      <vt:lpstr>Jenis dan kegunaan (ciri-ciri) mesin pembongkar, dll. (3) Mesin Penghancur Beton </vt:lpstr>
      <vt:lpstr>Jenis dan kegunaan (ciri-ciri) mesin pembongkar, dll.  (4) Mesin Pencapit</vt:lpstr>
      <vt:lpstr>Jenis Attachment untuk Mesin Pembongkaran</vt:lpstr>
      <vt:lpstr>Jenis Attachment untuk Mesin Pembongkaran</vt:lpstr>
      <vt:lpstr>Jenis Attachment untuk Mesin Pembongkaran</vt:lpstr>
      <vt:lpstr>Mesin Utama dari Mesin pembongkaran （1）Perangkat unit kerja</vt:lpstr>
      <vt:lpstr>Mesin utama dari Mesin Pembongkaran （2）Berat body （3）Berat kendaraan （4）Berat total kendaraan</vt:lpstr>
      <vt:lpstr>Mesin utama alat berat pembongkar  （5）Stabilitas　　 （6）Kemampuan daya menanjak</vt:lpstr>
      <vt:lpstr>Mesin utama dari Mesin Pembongkaran （7）Tekanan rata-rata tanah</vt:lpstr>
      <vt:lpstr>Bab 2 Penggerak Utama Mesin Alat Berat dan Sistem Hidrolik </vt:lpstr>
      <vt:lpstr>Penggerak Utama</vt:lpstr>
      <vt:lpstr>Struktur Mesin Diesel</vt:lpstr>
      <vt:lpstr>Struktur Mesin Diesel</vt:lpstr>
      <vt:lpstr>Struktur Mesin Diesel</vt:lpstr>
      <vt:lpstr>Bahan Bakar/ Oli Mesin </vt:lpstr>
      <vt:lpstr>Perangkat Sistem Hidrolik</vt:lpstr>
      <vt:lpstr>Pompa hidrolik ①Gear pump　②Piston pump　Bent axial type (sumbu miring), swashplate type (pelat miring)</vt:lpstr>
      <vt:lpstr>Perangkat drive hidrolik　①Hydraulic cylinder ②hydraulic motor　Piston motor</vt:lpstr>
      <vt:lpstr>Check valve</vt:lpstr>
      <vt:lpstr>Tangki oli hidrolik, filter oli</vt:lpstr>
      <vt:lpstr>Filter Oli</vt:lpstr>
      <vt:lpstr>Bab 3 Struktur Perangkat  Pengoperasian Mesin Pembongkaran</vt:lpstr>
      <vt:lpstr>Struktur Perangkat Pengoperasian Mesin Pembongkaran Tipe Crawler</vt:lpstr>
      <vt:lpstr>Perangkat Sistem Transmisi Daya</vt:lpstr>
      <vt:lpstr>Perangkat Kaki-kaki Kendaraan</vt:lpstr>
      <vt:lpstr>Struktur Perangkat Pengoperasian Mesin Pembongkaran Tipe Roda , Komponen Power Transmission </vt:lpstr>
      <vt:lpstr>Perangkat kaki-kaki kendaraan  Menopang bagian bawah</vt:lpstr>
      <vt:lpstr>Perangkat kaki-kaki kendaraan  Ban(roda)</vt:lpstr>
      <vt:lpstr>Perangkat keselamatan kendaraan alat berat pembongkar</vt:lpstr>
      <vt:lpstr>Perangkat Keamanan Mesin Pembongkaran, dll.</vt:lpstr>
      <vt:lpstr>Perangkat Keamanan Mesin Pembongkaran</vt:lpstr>
      <vt:lpstr>Perangkat Keamanan Mesin Pembongkaran</vt:lpstr>
      <vt:lpstr>Perangkat Keamanan Mesin Pembongkaran</vt:lpstr>
      <vt:lpstr>Perangkat Keamanan Mesin Pembongkaran</vt:lpstr>
      <vt:lpstr>Bab 4 Penanganan Perangkat Mengenai Pekerjaan Pemasangan Attachment untuk Pembongkaran</vt:lpstr>
      <vt:lpstr>Pemilihan dan pemasangan breaker, karakteristik, nama dan fungsi masing-masing bagian breaker</vt:lpstr>
      <vt:lpstr>Pemilihan dan pemasangan breaker, karakteristik, nama dan fungsi masing-masing bagian breaker</vt:lpstr>
      <vt:lpstr>Pemilihan dan pemasangan breaker, karakteristik, nama dan fungsi masing-masing bagian breaker</vt:lpstr>
      <vt:lpstr>Jenis breaker</vt:lpstr>
      <vt:lpstr>Jenis breaker</vt:lpstr>
      <vt:lpstr>Jenis breaker</vt:lpstr>
      <vt:lpstr>Metode kerja umum breaker</vt:lpstr>
      <vt:lpstr>Metode kerja umum breaker</vt:lpstr>
      <vt:lpstr>Metode kerja umum breaker</vt:lpstr>
      <vt:lpstr>Metode kerja umum breaker</vt:lpstr>
      <vt:lpstr>Metode kerja umum breaker</vt:lpstr>
      <vt:lpstr>Metode kerja umum breaker</vt:lpstr>
      <vt:lpstr>Hal yang harus diperhatikan setelah selesai bekerja</vt:lpstr>
      <vt:lpstr>Ciri-ciri mesin pemotong rangka baja, nama dan fungsi setiap bagian, jenis, pemilihan dan pemasangan, pengoperasian, dll.</vt:lpstr>
      <vt:lpstr>Metode kerja umum mesin pemotong rangka baja</vt:lpstr>
      <vt:lpstr>Metode kerja umum mesin pemotong rangka baja</vt:lpstr>
      <vt:lpstr>Metode kerja umum mesin pemotong rangka baja</vt:lpstr>
      <vt:lpstr>Metode kerja umum mesin pemotong rangka baja</vt:lpstr>
      <vt:lpstr>Metode kerja umum mesin pemotong rangka baja</vt:lpstr>
      <vt:lpstr>Metode kerja umum mesin pemotong rangka baja</vt:lpstr>
      <vt:lpstr>Hal yang harus diperhatikan setelah selesai bekerja</vt:lpstr>
      <vt:lpstr>Fitur mesin penghancur beton, nama dan fungsi tiap bagian, jenis, pemilihan dan pemasangan, pengoperasian, dll.</vt:lpstr>
      <vt:lpstr>Metode kerja umum mesin penghancur beton</vt:lpstr>
      <vt:lpstr>Ciri^ciri pencapit pembongkaran, jenis, nama dan fungsi masing-masing bagian</vt:lpstr>
      <vt:lpstr>Fitur pencapit pembongkaran, jenis, nama dan fungsi masing-masing bagian</vt:lpstr>
      <vt:lpstr>Pemilihan, pemasangan, pengoperasian mesin pencapit pembongkaran</vt:lpstr>
      <vt:lpstr>Metode kerja umum mesin pencapit</vt:lpstr>
      <vt:lpstr>Metode kerja umum mesin pencapit</vt:lpstr>
      <vt:lpstr>Hal yang harus diperhatikan setelah selesai bekerja</vt:lpstr>
      <vt:lpstr>Pelepasan attachment</vt:lpstr>
      <vt:lpstr>Pelepasan attachment</vt:lpstr>
      <vt:lpstr>Pelepasan attachment</vt:lpstr>
      <vt:lpstr>Pelepasan attachment</vt:lpstr>
      <vt:lpstr>Pemindahan Mesin Pembongkaran</vt:lpstr>
      <vt:lpstr>Pemindahan Mesin Pembongkaran</vt:lpstr>
      <vt:lpstr>Pemindahan Mesin Pembongkaran</vt:lpstr>
      <vt:lpstr>Bab 5 Pemeriksaan dan Pemeliharaan Mesin Konstruksi Alat Berat untuk Pembongkaran</vt:lpstr>
      <vt:lpstr>Hukum Terkait dan Tindakan Pencegahan Umum</vt:lpstr>
      <vt:lpstr>Prosedur Pemeriksaan Harian Sebelum Menghidupkan Mesin (Engine)</vt:lpstr>
      <vt:lpstr>Prosedur Pemeriksaan Harian Sebelum Menghidupkan Mesin (Engine)</vt:lpstr>
      <vt:lpstr>Prosedur Pemeriksaan Harian Setelah Menghidupkan Mesin (Engine)</vt:lpstr>
      <vt:lpstr>Ketika Memukan Hal Abnormal saat Bekerja </vt:lpstr>
      <vt:lpstr>Bab 6 Hal-hal yang Berkaitan dengan Pekerjaan Konstruksi Pembongkaran</vt:lpstr>
      <vt:lpstr>Rencana Konstruksi</vt:lpstr>
      <vt:lpstr>Pengetahuan untuk Berkendara dengan Aman</vt:lpstr>
      <vt:lpstr>Pengetahuan untuk  Berkendara dengan Aman</vt:lpstr>
      <vt:lpstr>Prodesur Pemanduan dan Isyarat </vt:lpstr>
      <vt:lpstr>Bab 7 Pengetahuan Tentang Mekanik dan Kelistrikan</vt:lpstr>
      <vt:lpstr>Momen Gaya</vt:lpstr>
      <vt:lpstr>Momen Gaya</vt:lpstr>
      <vt:lpstr>Massa, Berat Jenis, Pusat Gravitasi</vt:lpstr>
      <vt:lpstr>Massa, Berat Jenis, Pusat Gravitasi</vt:lpstr>
      <vt:lpstr>Gerak Suatu Benda</vt:lpstr>
      <vt:lpstr>Pengetahuan Tentang Kelistrikan</vt:lpstr>
      <vt:lpstr>Pengetahuan Tentang Kelistrikan</vt:lpstr>
      <vt:lpstr>Pengetahuan Tentang Kelistrikan</vt:lpstr>
      <vt:lpstr>Bab 8 Jenis Struktur Bangunan dan Metode Pembongkaran</vt:lpstr>
      <vt:lpstr>Struktur Kayu (Struktur W) (Moku kozo (W zo)] , Struktur Baja (Struktur S) [Tekotsu kozo (S zo)]</vt:lpstr>
      <vt:lpstr>Struktur Beton Bertulang (Struktur RC) [Tekkin Konkurito Kozo (RC zo)] , Rangka Baja Struktur Beton Bertulang (Struktur SRC) [Tekotsu Tekkin Konkurito Kozo (SRC zo)</vt:lpstr>
      <vt:lpstr>Metode Pembongkaran Bangunan</vt:lpstr>
      <vt:lpstr>Metode Pembongkaran Bangunan</vt:lpstr>
      <vt:lpstr>Metode Pembongkaran Bangunan</vt:lpstr>
      <vt:lpstr>Bab 9 Hukum dan Peraturan Terkait</vt:lpstr>
      <vt:lpstr>Sistem Hukum untuk Keselamatan dan Kesehatan Pekerja</vt:lpstr>
      <vt:lpstr>Undang-Undang Keselamatan dan Kesehatan Kerja (Kutipan) (１)</vt:lpstr>
      <vt:lpstr>Undang-Undang Keselamatan dan Kesehatan Kerja (Kutipan) (2)</vt:lpstr>
      <vt:lpstr>Undang-Undang Keselamatan dan Kesehatan Industri (Kutipan) (3)</vt:lpstr>
      <vt:lpstr>Pelaksanaan Undang-Undang Keselamatan dan Kesehatan kerja （Kutipan）</vt:lpstr>
      <vt:lpstr>Peraturan Keselamatan dan Kesehatan Kerja (Kutipan) (1)</vt:lpstr>
      <vt:lpstr>Peraturan Keselamatan dan Kesehatan Kerja (Kutipan) (2)</vt:lpstr>
      <vt:lpstr>Peraturan Keselamatan dan Kesehatan Kerja (Kutipan) (3)</vt:lpstr>
      <vt:lpstr>Peraturan Keselamatan dan Kesehatan Kerja (Kutipan) (4)</vt:lpstr>
      <vt:lpstr>Peraturan Keselamatan dan Kesehatan Kerja (Kutipan) (5)</vt:lpstr>
      <vt:lpstr>Peraturan Keselamatan dan Kesehatan Kerja (Kutipan) (6)</vt:lpstr>
      <vt:lpstr>Peraturan Keselamatan dan Kesehatan Kerja (Kutipan) (7)</vt:lpstr>
      <vt:lpstr>Peraturan Keselamatan dan Kesehatan Kerja (Kutipan) (８)</vt:lpstr>
      <vt:lpstr>Peraturan Keselamatan dan Kesehatan Kerja (Kutipan) (９)</vt:lpstr>
      <vt:lpstr>Peraturan Keselamatan dan Kesehatan Kerja (Kutipan) (10)</vt:lpstr>
      <vt:lpstr>Standar Struktur Alat Berat (Kutipan)</vt:lpstr>
      <vt:lpstr>Bab 10 Kasus Kecelakaan</vt:lpstr>
      <vt:lpstr>Kecelakaan Fatal (Meninggal) dan Cedera di Industri Konstruksi</vt:lpstr>
      <vt:lpstr>Kasus 1: Jatuhan batu saat proses               penghancuran.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2020-12-21T06:30:33Z</cp:lastPrinted>
  <dcterms:created xsi:type="dcterms:W3CDTF">2020-12-16T12:40:59Z</dcterms:created>
  <dcterms:modified xsi:type="dcterms:W3CDTF">2021-03-15T07:41:31Z</dcterms:modified>
</cp:coreProperties>
</file>