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672" r:id="rId2"/>
  </p:sldMasterIdLst>
  <p:notesMasterIdLst>
    <p:notesMasterId r:id="rId126"/>
  </p:notesMasterIdLst>
  <p:sldIdLst>
    <p:sldId id="336" r:id="rId3"/>
    <p:sldId id="305" r:id="rId4"/>
    <p:sldId id="257" r:id="rId5"/>
    <p:sldId id="366" r:id="rId6"/>
    <p:sldId id="367" r:id="rId7"/>
    <p:sldId id="368" r:id="rId8"/>
    <p:sldId id="369" r:id="rId9"/>
    <p:sldId id="370" r:id="rId10"/>
    <p:sldId id="457" r:id="rId11"/>
    <p:sldId id="458" r:id="rId12"/>
    <p:sldId id="371" r:id="rId13"/>
    <p:sldId id="372" r:id="rId14"/>
    <p:sldId id="375" r:id="rId15"/>
    <p:sldId id="377" r:id="rId16"/>
    <p:sldId id="337" r:id="rId17"/>
    <p:sldId id="378" r:id="rId18"/>
    <p:sldId id="459" r:id="rId19"/>
    <p:sldId id="460" r:id="rId20"/>
    <p:sldId id="461" r:id="rId21"/>
    <p:sldId id="379" r:id="rId22"/>
    <p:sldId id="380" r:id="rId23"/>
    <p:sldId id="381" r:id="rId24"/>
    <p:sldId id="384" r:id="rId25"/>
    <p:sldId id="386" r:id="rId26"/>
    <p:sldId id="455" r:id="rId27"/>
    <p:sldId id="456" r:id="rId28"/>
    <p:sldId id="339" r:id="rId29"/>
    <p:sldId id="462" r:id="rId30"/>
    <p:sldId id="463" r:id="rId31"/>
    <p:sldId id="464" r:id="rId32"/>
    <p:sldId id="465" r:id="rId33"/>
    <p:sldId id="466" r:id="rId34"/>
    <p:sldId id="388" r:id="rId35"/>
    <p:sldId id="389" r:id="rId36"/>
    <p:sldId id="390" r:id="rId37"/>
    <p:sldId id="391" r:id="rId38"/>
    <p:sldId id="432" r:id="rId39"/>
    <p:sldId id="392" r:id="rId40"/>
    <p:sldId id="393" r:id="rId41"/>
    <p:sldId id="340" r:id="rId42"/>
    <p:sldId id="454" r:id="rId43"/>
    <p:sldId id="394" r:id="rId44"/>
    <p:sldId id="453" r:id="rId45"/>
    <p:sldId id="395" r:id="rId46"/>
    <p:sldId id="451" r:id="rId47"/>
    <p:sldId id="452" r:id="rId48"/>
    <p:sldId id="397" r:id="rId49"/>
    <p:sldId id="396" r:id="rId50"/>
    <p:sldId id="450" r:id="rId51"/>
    <p:sldId id="398" r:id="rId52"/>
    <p:sldId id="449" r:id="rId53"/>
    <p:sldId id="399" r:id="rId54"/>
    <p:sldId id="448" r:id="rId55"/>
    <p:sldId id="400" r:id="rId56"/>
    <p:sldId id="401" r:id="rId57"/>
    <p:sldId id="447" r:id="rId58"/>
    <p:sldId id="403" r:id="rId59"/>
    <p:sldId id="446" r:id="rId60"/>
    <p:sldId id="402" r:id="rId61"/>
    <p:sldId id="445" r:id="rId62"/>
    <p:sldId id="404" r:id="rId63"/>
    <p:sldId id="405" r:id="rId64"/>
    <p:sldId id="406" r:id="rId65"/>
    <p:sldId id="407" r:id="rId66"/>
    <p:sldId id="444" r:id="rId67"/>
    <p:sldId id="408" r:id="rId68"/>
    <p:sldId id="409" r:id="rId69"/>
    <p:sldId id="443" r:id="rId70"/>
    <p:sldId id="410" r:id="rId71"/>
    <p:sldId id="441" r:id="rId72"/>
    <p:sldId id="411" r:id="rId73"/>
    <p:sldId id="412" r:id="rId74"/>
    <p:sldId id="413" r:id="rId75"/>
    <p:sldId id="414" r:id="rId76"/>
    <p:sldId id="433" r:id="rId77"/>
    <p:sldId id="440" r:id="rId78"/>
    <p:sldId id="341" r:id="rId79"/>
    <p:sldId id="415" r:id="rId80"/>
    <p:sldId id="416" r:id="rId81"/>
    <p:sldId id="417" r:id="rId82"/>
    <p:sldId id="418" r:id="rId83"/>
    <p:sldId id="419" r:id="rId84"/>
    <p:sldId id="342" r:id="rId85"/>
    <p:sldId id="420" r:id="rId86"/>
    <p:sldId id="421" r:id="rId87"/>
    <p:sldId id="439" r:id="rId88"/>
    <p:sldId id="422" r:id="rId89"/>
    <p:sldId id="343" r:id="rId90"/>
    <p:sldId id="423" r:id="rId91"/>
    <p:sldId id="438" r:id="rId92"/>
    <p:sldId id="424" r:id="rId93"/>
    <p:sldId id="437" r:id="rId94"/>
    <p:sldId id="425" r:id="rId95"/>
    <p:sldId id="436" r:id="rId96"/>
    <p:sldId id="467" r:id="rId97"/>
    <p:sldId id="468" r:id="rId98"/>
    <p:sldId id="344" r:id="rId99"/>
    <p:sldId id="426" r:id="rId100"/>
    <p:sldId id="427" r:id="rId101"/>
    <p:sldId id="428" r:id="rId102"/>
    <p:sldId id="434" r:id="rId103"/>
    <p:sldId id="435" r:id="rId104"/>
    <p:sldId id="338" r:id="rId105"/>
    <p:sldId id="328" r:id="rId106"/>
    <p:sldId id="329" r:id="rId107"/>
    <p:sldId id="330" r:id="rId108"/>
    <p:sldId id="354" r:id="rId109"/>
    <p:sldId id="355" r:id="rId110"/>
    <p:sldId id="331" r:id="rId111"/>
    <p:sldId id="332" r:id="rId112"/>
    <p:sldId id="357" r:id="rId113"/>
    <p:sldId id="358" r:id="rId114"/>
    <p:sldId id="359" r:id="rId115"/>
    <p:sldId id="431" r:id="rId116"/>
    <p:sldId id="361" r:id="rId117"/>
    <p:sldId id="362" r:id="rId118"/>
    <p:sldId id="363" r:id="rId119"/>
    <p:sldId id="364" r:id="rId120"/>
    <p:sldId id="365" r:id="rId121"/>
    <p:sldId id="345" r:id="rId122"/>
    <p:sldId id="347" r:id="rId123"/>
    <p:sldId id="429" r:id="rId124"/>
    <p:sldId id="430" r:id="rId125"/>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706"/>
    <a:srgbClr val="AAAAAA"/>
    <a:srgbClr val="F8CBAD"/>
    <a:srgbClr val="F4EAF1"/>
    <a:srgbClr val="322E2F"/>
    <a:srgbClr val="555252"/>
    <a:srgbClr val="A5A6A6"/>
    <a:srgbClr val="FFFFFF"/>
    <a:srgbClr val="E7E7E8"/>
    <a:srgbClr val="F4EB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62" autoAdjust="0"/>
    <p:restoredTop sz="94660"/>
  </p:normalViewPr>
  <p:slideViewPr>
    <p:cSldViewPr snapToGrid="0">
      <p:cViewPr varScale="1">
        <p:scale>
          <a:sx n="87" d="100"/>
          <a:sy n="87" d="100"/>
        </p:scale>
        <p:origin x="84"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3044E0B5-69AE-4DB8-A746-7CF92D00ED4B}" type="datetimeFigureOut">
              <a:rPr kumimoji="1" lang="ja-JP" altLang="en-US" smtClean="0"/>
              <a:t>2021/3/15</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F9C98F1-10AB-4D73-9663-6F72AC648673}" type="slidenum">
              <a:rPr kumimoji="1" lang="ja-JP" altLang="en-US" smtClean="0"/>
              <a:t>‹#›</a:t>
            </a:fld>
            <a:endParaRPr kumimoji="1" lang="ja-JP" altLang="en-US"/>
          </a:p>
        </p:txBody>
      </p:sp>
    </p:spTree>
    <p:extLst>
      <p:ext uri="{BB962C8B-B14F-4D97-AF65-F5344CB8AC3E}">
        <p14:creationId xmlns:p14="http://schemas.microsoft.com/office/powerpoint/2010/main" val="5742152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6791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24397664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110</a:t>
            </a:fld>
            <a:endParaRPr lang="ja-JP" altLang="en-US">
              <a:solidFill>
                <a:prstClr val="black"/>
              </a:solidFill>
            </a:endParaRPr>
          </a:p>
        </p:txBody>
      </p:sp>
    </p:spTree>
    <p:extLst>
      <p:ext uri="{BB962C8B-B14F-4D97-AF65-F5344CB8AC3E}">
        <p14:creationId xmlns:p14="http://schemas.microsoft.com/office/powerpoint/2010/main" val="25169644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111</a:t>
            </a:fld>
            <a:endParaRPr lang="ja-JP" altLang="en-US">
              <a:solidFill>
                <a:prstClr val="black"/>
              </a:solidFill>
            </a:endParaRPr>
          </a:p>
        </p:txBody>
      </p:sp>
    </p:spTree>
    <p:extLst>
      <p:ext uri="{BB962C8B-B14F-4D97-AF65-F5344CB8AC3E}">
        <p14:creationId xmlns:p14="http://schemas.microsoft.com/office/powerpoint/2010/main" val="3084680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112</a:t>
            </a:fld>
            <a:endParaRPr lang="ja-JP" altLang="en-US">
              <a:solidFill>
                <a:prstClr val="black"/>
              </a:solidFill>
            </a:endParaRPr>
          </a:p>
        </p:txBody>
      </p:sp>
    </p:spTree>
    <p:extLst>
      <p:ext uri="{BB962C8B-B14F-4D97-AF65-F5344CB8AC3E}">
        <p14:creationId xmlns:p14="http://schemas.microsoft.com/office/powerpoint/2010/main" val="35343495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113</a:t>
            </a:fld>
            <a:endParaRPr lang="ja-JP" altLang="en-US">
              <a:solidFill>
                <a:prstClr val="black"/>
              </a:solidFill>
            </a:endParaRPr>
          </a:p>
        </p:txBody>
      </p:sp>
    </p:spTree>
    <p:extLst>
      <p:ext uri="{BB962C8B-B14F-4D97-AF65-F5344CB8AC3E}">
        <p14:creationId xmlns:p14="http://schemas.microsoft.com/office/powerpoint/2010/main" val="24320239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114</a:t>
            </a:fld>
            <a:endParaRPr lang="ja-JP" altLang="en-US">
              <a:solidFill>
                <a:prstClr val="black"/>
              </a:solidFill>
            </a:endParaRPr>
          </a:p>
        </p:txBody>
      </p:sp>
    </p:spTree>
    <p:extLst>
      <p:ext uri="{BB962C8B-B14F-4D97-AF65-F5344CB8AC3E}">
        <p14:creationId xmlns:p14="http://schemas.microsoft.com/office/powerpoint/2010/main" val="37861420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115</a:t>
            </a:fld>
            <a:endParaRPr lang="ja-JP" altLang="en-US">
              <a:solidFill>
                <a:prstClr val="black"/>
              </a:solidFill>
            </a:endParaRPr>
          </a:p>
        </p:txBody>
      </p:sp>
    </p:spTree>
    <p:extLst>
      <p:ext uri="{BB962C8B-B14F-4D97-AF65-F5344CB8AC3E}">
        <p14:creationId xmlns:p14="http://schemas.microsoft.com/office/powerpoint/2010/main" val="11331939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116</a:t>
            </a:fld>
            <a:endParaRPr lang="ja-JP" altLang="en-US">
              <a:solidFill>
                <a:prstClr val="black"/>
              </a:solidFill>
            </a:endParaRPr>
          </a:p>
        </p:txBody>
      </p:sp>
    </p:spTree>
    <p:extLst>
      <p:ext uri="{BB962C8B-B14F-4D97-AF65-F5344CB8AC3E}">
        <p14:creationId xmlns:p14="http://schemas.microsoft.com/office/powerpoint/2010/main" val="3475486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31112027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37134529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119</a:t>
            </a:fld>
            <a:endParaRPr lang="ja-JP" altLang="en-US">
              <a:solidFill>
                <a:prstClr val="black"/>
              </a:solidFill>
            </a:endParaRPr>
          </a:p>
        </p:txBody>
      </p:sp>
    </p:spTree>
    <p:extLst>
      <p:ext uri="{BB962C8B-B14F-4D97-AF65-F5344CB8AC3E}">
        <p14:creationId xmlns:p14="http://schemas.microsoft.com/office/powerpoint/2010/main" val="313410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28528840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121</a:t>
            </a:fld>
            <a:endParaRPr lang="ja-JP" altLang="en-US">
              <a:solidFill>
                <a:prstClr val="black"/>
              </a:solidFill>
            </a:endParaRPr>
          </a:p>
        </p:txBody>
      </p:sp>
    </p:spTree>
    <p:extLst>
      <p:ext uri="{BB962C8B-B14F-4D97-AF65-F5344CB8AC3E}">
        <p14:creationId xmlns:p14="http://schemas.microsoft.com/office/powerpoint/2010/main" val="21133388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122</a:t>
            </a:fld>
            <a:endParaRPr lang="ja-JP" altLang="en-US">
              <a:solidFill>
                <a:prstClr val="black"/>
              </a:solidFill>
            </a:endParaRPr>
          </a:p>
        </p:txBody>
      </p:sp>
    </p:spTree>
    <p:extLst>
      <p:ext uri="{BB962C8B-B14F-4D97-AF65-F5344CB8AC3E}">
        <p14:creationId xmlns:p14="http://schemas.microsoft.com/office/powerpoint/2010/main" val="30232077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123</a:t>
            </a:fld>
            <a:endParaRPr lang="ja-JP" altLang="en-US">
              <a:solidFill>
                <a:prstClr val="black"/>
              </a:solidFill>
            </a:endParaRPr>
          </a:p>
        </p:txBody>
      </p:sp>
    </p:spTree>
    <p:extLst>
      <p:ext uri="{BB962C8B-B14F-4D97-AF65-F5344CB8AC3E}">
        <p14:creationId xmlns:p14="http://schemas.microsoft.com/office/powerpoint/2010/main" val="392533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266849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68609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3618542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953016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3533663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533141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1840228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3466540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400543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25273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1523124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477281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2264812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3985927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3758624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319422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3057768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3352521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2532849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3235976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2602302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4146871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1192485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2806821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2285217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2228300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981548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2510725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4148930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632761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2201973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3667166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1723741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3789261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35716132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1675535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3013773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2850079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3459964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3749327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2423000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41130235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36269819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2466344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18221533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17205035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2231263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2076944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14901376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15412779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24878689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103452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8035893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30660678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1502189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27144687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25308847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3415414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7916575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35118853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18533079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33732503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74</a:t>
            </a:fld>
            <a:endParaRPr lang="ja-JP" altLang="en-US">
              <a:solidFill>
                <a:prstClr val="black"/>
              </a:solidFill>
            </a:endParaRPr>
          </a:p>
        </p:txBody>
      </p:sp>
    </p:spTree>
    <p:extLst>
      <p:ext uri="{BB962C8B-B14F-4D97-AF65-F5344CB8AC3E}">
        <p14:creationId xmlns:p14="http://schemas.microsoft.com/office/powerpoint/2010/main" val="291905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31148822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37165246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13848314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17698163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79</a:t>
            </a:fld>
            <a:endParaRPr lang="ja-JP" altLang="en-US">
              <a:solidFill>
                <a:prstClr val="black"/>
              </a:solidFill>
            </a:endParaRPr>
          </a:p>
        </p:txBody>
      </p:sp>
    </p:spTree>
    <p:extLst>
      <p:ext uri="{BB962C8B-B14F-4D97-AF65-F5344CB8AC3E}">
        <p14:creationId xmlns:p14="http://schemas.microsoft.com/office/powerpoint/2010/main" val="9627142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24853735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28820246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82</a:t>
            </a:fld>
            <a:endParaRPr lang="ja-JP" altLang="en-US">
              <a:solidFill>
                <a:prstClr val="black"/>
              </a:solidFill>
            </a:endParaRPr>
          </a:p>
        </p:txBody>
      </p:sp>
    </p:spTree>
    <p:extLst>
      <p:ext uri="{BB962C8B-B14F-4D97-AF65-F5344CB8AC3E}">
        <p14:creationId xmlns:p14="http://schemas.microsoft.com/office/powerpoint/2010/main" val="25407887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84</a:t>
            </a:fld>
            <a:endParaRPr lang="ja-JP" altLang="en-US">
              <a:solidFill>
                <a:prstClr val="black"/>
              </a:solidFill>
            </a:endParaRPr>
          </a:p>
        </p:txBody>
      </p:sp>
    </p:spTree>
    <p:extLst>
      <p:ext uri="{BB962C8B-B14F-4D97-AF65-F5344CB8AC3E}">
        <p14:creationId xmlns:p14="http://schemas.microsoft.com/office/powerpoint/2010/main" val="14136299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6750002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86</a:t>
            </a:fld>
            <a:endParaRPr lang="ja-JP" altLang="en-US">
              <a:solidFill>
                <a:prstClr val="black"/>
              </a:solidFill>
            </a:endParaRPr>
          </a:p>
        </p:txBody>
      </p:sp>
    </p:spTree>
    <p:extLst>
      <p:ext uri="{BB962C8B-B14F-4D97-AF65-F5344CB8AC3E}">
        <p14:creationId xmlns:p14="http://schemas.microsoft.com/office/powerpoint/2010/main" val="104414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17329419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87</a:t>
            </a:fld>
            <a:endParaRPr lang="ja-JP" altLang="en-US">
              <a:solidFill>
                <a:prstClr val="black"/>
              </a:solidFill>
            </a:endParaRPr>
          </a:p>
        </p:txBody>
      </p:sp>
    </p:spTree>
    <p:extLst>
      <p:ext uri="{BB962C8B-B14F-4D97-AF65-F5344CB8AC3E}">
        <p14:creationId xmlns:p14="http://schemas.microsoft.com/office/powerpoint/2010/main" val="7632508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89</a:t>
            </a:fld>
            <a:endParaRPr lang="ja-JP" altLang="en-US">
              <a:solidFill>
                <a:prstClr val="black"/>
              </a:solidFill>
            </a:endParaRPr>
          </a:p>
        </p:txBody>
      </p:sp>
    </p:spTree>
    <p:extLst>
      <p:ext uri="{BB962C8B-B14F-4D97-AF65-F5344CB8AC3E}">
        <p14:creationId xmlns:p14="http://schemas.microsoft.com/office/powerpoint/2010/main" val="30072176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90</a:t>
            </a:fld>
            <a:endParaRPr lang="ja-JP" altLang="en-US">
              <a:solidFill>
                <a:prstClr val="black"/>
              </a:solidFill>
            </a:endParaRPr>
          </a:p>
        </p:txBody>
      </p:sp>
    </p:spTree>
    <p:extLst>
      <p:ext uri="{BB962C8B-B14F-4D97-AF65-F5344CB8AC3E}">
        <p14:creationId xmlns:p14="http://schemas.microsoft.com/office/powerpoint/2010/main" val="2347175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91</a:t>
            </a:fld>
            <a:endParaRPr lang="ja-JP" altLang="en-US">
              <a:solidFill>
                <a:prstClr val="black"/>
              </a:solidFill>
            </a:endParaRPr>
          </a:p>
        </p:txBody>
      </p:sp>
    </p:spTree>
    <p:extLst>
      <p:ext uri="{BB962C8B-B14F-4D97-AF65-F5344CB8AC3E}">
        <p14:creationId xmlns:p14="http://schemas.microsoft.com/office/powerpoint/2010/main" val="28387594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92</a:t>
            </a:fld>
            <a:endParaRPr lang="ja-JP" altLang="en-US">
              <a:solidFill>
                <a:prstClr val="black"/>
              </a:solidFill>
            </a:endParaRPr>
          </a:p>
        </p:txBody>
      </p:sp>
    </p:spTree>
    <p:extLst>
      <p:ext uri="{BB962C8B-B14F-4D97-AF65-F5344CB8AC3E}">
        <p14:creationId xmlns:p14="http://schemas.microsoft.com/office/powerpoint/2010/main" val="17097251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93</a:t>
            </a:fld>
            <a:endParaRPr lang="ja-JP" altLang="en-US">
              <a:solidFill>
                <a:prstClr val="black"/>
              </a:solidFill>
            </a:endParaRPr>
          </a:p>
        </p:txBody>
      </p:sp>
    </p:spTree>
    <p:extLst>
      <p:ext uri="{BB962C8B-B14F-4D97-AF65-F5344CB8AC3E}">
        <p14:creationId xmlns:p14="http://schemas.microsoft.com/office/powerpoint/2010/main" val="42399597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94</a:t>
            </a:fld>
            <a:endParaRPr lang="ja-JP" altLang="en-US">
              <a:solidFill>
                <a:prstClr val="black"/>
              </a:solidFill>
            </a:endParaRPr>
          </a:p>
        </p:txBody>
      </p:sp>
    </p:spTree>
    <p:extLst>
      <p:ext uri="{BB962C8B-B14F-4D97-AF65-F5344CB8AC3E}">
        <p14:creationId xmlns:p14="http://schemas.microsoft.com/office/powerpoint/2010/main" val="16032201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42413385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96</a:t>
            </a:fld>
            <a:endParaRPr lang="ja-JP" altLang="en-US">
              <a:solidFill>
                <a:prstClr val="black"/>
              </a:solidFill>
            </a:endParaRPr>
          </a:p>
        </p:txBody>
      </p:sp>
    </p:spTree>
    <p:extLst>
      <p:ext uri="{BB962C8B-B14F-4D97-AF65-F5344CB8AC3E}">
        <p14:creationId xmlns:p14="http://schemas.microsoft.com/office/powerpoint/2010/main" val="31126508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98</a:t>
            </a:fld>
            <a:endParaRPr lang="ja-JP" altLang="en-US">
              <a:solidFill>
                <a:prstClr val="black"/>
              </a:solidFill>
            </a:endParaRPr>
          </a:p>
        </p:txBody>
      </p:sp>
    </p:spTree>
    <p:extLst>
      <p:ext uri="{BB962C8B-B14F-4D97-AF65-F5344CB8AC3E}">
        <p14:creationId xmlns:p14="http://schemas.microsoft.com/office/powerpoint/2010/main" val="2626988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32861672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99</a:t>
            </a:fld>
            <a:endParaRPr lang="ja-JP" altLang="en-US">
              <a:solidFill>
                <a:prstClr val="black"/>
              </a:solidFill>
            </a:endParaRPr>
          </a:p>
        </p:txBody>
      </p:sp>
    </p:spTree>
    <p:extLst>
      <p:ext uri="{BB962C8B-B14F-4D97-AF65-F5344CB8AC3E}">
        <p14:creationId xmlns:p14="http://schemas.microsoft.com/office/powerpoint/2010/main" val="11966572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100</a:t>
            </a:fld>
            <a:endParaRPr lang="ja-JP" altLang="en-US">
              <a:solidFill>
                <a:prstClr val="black"/>
              </a:solidFill>
            </a:endParaRPr>
          </a:p>
        </p:txBody>
      </p:sp>
    </p:spTree>
    <p:extLst>
      <p:ext uri="{BB962C8B-B14F-4D97-AF65-F5344CB8AC3E}">
        <p14:creationId xmlns:p14="http://schemas.microsoft.com/office/powerpoint/2010/main" val="32171532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7205072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30615555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31262479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105</a:t>
            </a:fld>
            <a:endParaRPr lang="ja-JP" altLang="en-US">
              <a:solidFill>
                <a:prstClr val="black"/>
              </a:solidFill>
            </a:endParaRPr>
          </a:p>
        </p:txBody>
      </p:sp>
    </p:spTree>
    <p:extLst>
      <p:ext uri="{BB962C8B-B14F-4D97-AF65-F5344CB8AC3E}">
        <p14:creationId xmlns:p14="http://schemas.microsoft.com/office/powerpoint/2010/main" val="10306727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106</a:t>
            </a:fld>
            <a:endParaRPr lang="ja-JP" altLang="en-US">
              <a:solidFill>
                <a:prstClr val="black"/>
              </a:solidFill>
            </a:endParaRPr>
          </a:p>
        </p:txBody>
      </p:sp>
    </p:spTree>
    <p:extLst>
      <p:ext uri="{BB962C8B-B14F-4D97-AF65-F5344CB8AC3E}">
        <p14:creationId xmlns:p14="http://schemas.microsoft.com/office/powerpoint/2010/main" val="19600532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107</a:t>
            </a:fld>
            <a:endParaRPr lang="ja-JP" altLang="en-US">
              <a:solidFill>
                <a:prstClr val="black"/>
              </a:solidFill>
            </a:endParaRPr>
          </a:p>
        </p:txBody>
      </p:sp>
    </p:spTree>
    <p:extLst>
      <p:ext uri="{BB962C8B-B14F-4D97-AF65-F5344CB8AC3E}">
        <p14:creationId xmlns:p14="http://schemas.microsoft.com/office/powerpoint/2010/main" val="13624527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108</a:t>
            </a:fld>
            <a:endParaRPr lang="ja-JP" altLang="en-US">
              <a:solidFill>
                <a:prstClr val="black"/>
              </a:solidFill>
            </a:endParaRPr>
          </a:p>
        </p:txBody>
      </p:sp>
    </p:spTree>
    <p:extLst>
      <p:ext uri="{BB962C8B-B14F-4D97-AF65-F5344CB8AC3E}">
        <p14:creationId xmlns:p14="http://schemas.microsoft.com/office/powerpoint/2010/main" val="12178652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7F9C98F1-10AB-4D73-9663-6F72AC648673}" type="slidenum">
              <a:rPr lang="ja-JP" altLang="en-US" smtClean="0">
                <a:solidFill>
                  <a:prstClr val="black"/>
                </a:solidFill>
              </a:rPr>
              <a:pPr/>
              <a:t>109</a:t>
            </a:fld>
            <a:endParaRPr lang="ja-JP" altLang="en-US">
              <a:solidFill>
                <a:prstClr val="black"/>
              </a:solidFill>
            </a:endParaRPr>
          </a:p>
        </p:txBody>
      </p:sp>
    </p:spTree>
    <p:extLst>
      <p:ext uri="{BB962C8B-B14F-4D97-AF65-F5344CB8AC3E}">
        <p14:creationId xmlns:p14="http://schemas.microsoft.com/office/powerpoint/2010/main" val="151295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4741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29397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6412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9621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6936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714463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4056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3923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26443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54581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5444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33231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703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93789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35574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59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7668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4232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24308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2571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054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3046255-6F20-4663-B2C1-30341E36903B}" type="datetimeFigureOut">
              <a:rPr kumimoji="1" lang="ja-JP" altLang="en-US" smtClean="0"/>
              <a:t>2021/3/15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154963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03452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46255-6F20-4663-B2C1-30341E36903B}" type="datetimeFigureOut">
              <a:rPr kumimoji="1" lang="ja-JP" altLang="en-US" smtClean="0"/>
              <a:t>2021/3/15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752269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166.png"/></Relationships>
</file>

<file path=ppt/slides/_rels/slide10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1.xml"/><Relationship Id="rId1" Type="http://schemas.openxmlformats.org/officeDocument/2006/relationships/slideLayout" Target="../slideLayouts/slideLayout13.xml"/><Relationship Id="rId5" Type="http://schemas.openxmlformats.org/officeDocument/2006/relationships/image" Target="../media/image171.png"/><Relationship Id="rId4" Type="http://schemas.openxmlformats.org/officeDocument/2006/relationships/image" Target="../media/image170.png"/></Relationships>
</file>

<file path=ppt/slides/_rels/slide12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2.xml"/><Relationship Id="rId1" Type="http://schemas.openxmlformats.org/officeDocument/2006/relationships/slideLayout" Target="../slideLayouts/slideLayout13.xml"/><Relationship Id="rId5" Type="http://schemas.openxmlformats.org/officeDocument/2006/relationships/image" Target="../media/image174.png"/><Relationship Id="rId4" Type="http://schemas.openxmlformats.org/officeDocument/2006/relationships/image" Target="../media/image17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5.emf"/></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83.png"/><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102.png"/><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113.png"/></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116.png"/><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119.png"/><Relationship Id="rId4" Type="http://schemas.openxmlformats.org/officeDocument/2006/relationships/image" Target="../media/image118.png"/></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21.png"/></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2.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25.png"/></Relationships>
</file>

<file path=ppt/slides/_rels/slide7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128.png"/><Relationship Id="rId4" Type="http://schemas.openxmlformats.org/officeDocument/2006/relationships/image" Target="../media/image12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4.xml"/><Relationship Id="rId1" Type="http://schemas.openxmlformats.org/officeDocument/2006/relationships/slideLayout" Target="../slideLayouts/slideLayout13.xml"/><Relationship Id="rId5" Type="http://schemas.openxmlformats.org/officeDocument/2006/relationships/image" Target="../media/image131.png"/><Relationship Id="rId4" Type="http://schemas.openxmlformats.org/officeDocument/2006/relationships/image" Target="../media/image130.png"/></Relationships>
</file>

<file path=ppt/slides/_rels/slide81.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36.png"/></Relationships>
</file>

<file path=ppt/slides/_rels/slide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1.xml"/><Relationship Id="rId1" Type="http://schemas.openxmlformats.org/officeDocument/2006/relationships/slideLayout" Target="../slideLayouts/slideLayout13.xml"/><Relationship Id="rId5" Type="http://schemas.openxmlformats.org/officeDocument/2006/relationships/image" Target="../media/image140.png"/><Relationship Id="rId4" Type="http://schemas.openxmlformats.org/officeDocument/2006/relationships/image" Target="../media/image13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3.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43.png"/></Relationships>
</file>

<file path=ppt/slides/_rels/slide9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145.png"/></Relationships>
</file>

<file path=ppt/slides/_rels/slide9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5.xml"/><Relationship Id="rId1" Type="http://schemas.openxmlformats.org/officeDocument/2006/relationships/slideLayout" Target="../slideLayouts/slideLayout13.xml"/><Relationship Id="rId5" Type="http://schemas.openxmlformats.org/officeDocument/2006/relationships/image" Target="../media/image148.png"/><Relationship Id="rId4" Type="http://schemas.openxmlformats.org/officeDocument/2006/relationships/image" Target="../media/image147.png"/></Relationships>
</file>

<file path=ppt/slides/_rels/slide9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7.xml"/><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151.png"/></Relationships>
</file>

<file path=ppt/slides/_rels/slide9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9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0.xml"/><Relationship Id="rId1" Type="http://schemas.openxmlformats.org/officeDocument/2006/relationships/slideLayout" Target="../slideLayouts/slideLayout13.xml"/><Relationship Id="rId5" Type="http://schemas.openxmlformats.org/officeDocument/2006/relationships/image" Target="../media/image159.png"/><Relationship Id="rId4" Type="http://schemas.openxmlformats.org/officeDocument/2006/relationships/image" Target="../media/image1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5994"/>
            <a:ext cx="7772400" cy="1046011"/>
          </a:xfrm>
        </p:spPr>
        <p:txBody>
          <a:bodyPr anchor="ctr">
            <a:normAutofit fontScale="90000"/>
          </a:bodyPr>
          <a:lstStyle/>
          <a:p>
            <a:r>
              <a:rPr lang="en-US" altLang="ja-JP" sz="3600" b="1" dirty="0" err="1"/>
              <a:t>Sasakyang</a:t>
            </a:r>
            <a:r>
              <a:rPr lang="en-US" altLang="ja-JP" sz="3600" b="1" dirty="0"/>
              <a:t> </a:t>
            </a:r>
            <a:r>
              <a:rPr lang="en-US" altLang="ja-JP" sz="3600" b="1" dirty="0" err="1"/>
              <a:t>Makinaryang</a:t>
            </a:r>
            <a:r>
              <a:rPr lang="en-US" altLang="ja-JP" sz="3600" b="1" dirty="0"/>
              <a:t> Pang-</a:t>
            </a:r>
            <a:r>
              <a:rPr lang="en-US" altLang="ja-JP" sz="3600" b="1" dirty="0" err="1"/>
              <a:t>konstruksyon</a:t>
            </a:r>
            <a:r>
              <a:rPr lang="ja-JP" altLang="ja-JP" sz="3600" b="1" dirty="0"/>
              <a:t>（</a:t>
            </a:r>
            <a:r>
              <a:rPr lang="en-US" altLang="ja-JP" sz="3600" b="1" dirty="0"/>
              <a:t>Pang-</a:t>
            </a:r>
            <a:r>
              <a:rPr lang="en-US" altLang="ja-JP" sz="3600" b="1" dirty="0" err="1"/>
              <a:t>demolisyon</a:t>
            </a:r>
            <a:r>
              <a:rPr lang="ja-JP" altLang="ja-JP" sz="3600" b="1" dirty="0"/>
              <a:t>）</a:t>
            </a:r>
            <a:br>
              <a:rPr lang="ja-JP" altLang="ja-JP" sz="3600" b="1" dirty="0"/>
            </a:br>
            <a:r>
              <a:rPr lang="en-US" altLang="ja-JP" sz="3600" b="1" dirty="0"/>
              <a:t>Driving Skill Training Auxiliary Text</a:t>
            </a:r>
            <a:br>
              <a:rPr lang="en-US" altLang="ja-JP" sz="3600" b="1" dirty="0"/>
            </a:br>
            <a:r>
              <a:rPr lang="en-US" altLang="ja-JP" sz="3600" b="1" dirty="0"/>
              <a:t/>
            </a:r>
            <a:br>
              <a:rPr lang="en-US" altLang="ja-JP" sz="3600" b="1" dirty="0"/>
            </a:br>
            <a:r>
              <a:rPr lang="en-US" altLang="ja-JP" sz="2700" b="1" dirty="0"/>
              <a:t>Power Point Document para </a:t>
            </a:r>
            <a:r>
              <a:rPr lang="en-US" altLang="ja-JP" sz="2700" b="1" dirty="0" err="1"/>
              <a:t>sa</a:t>
            </a:r>
            <a:r>
              <a:rPr lang="en-US" altLang="ja-JP" sz="2700" b="1" dirty="0"/>
              <a:t> Skill Training Course</a:t>
            </a:r>
            <a:endParaRPr lang="ja-JP"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793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Uri ng Attachment para </a:t>
            </a:r>
            <a:r>
              <a:rPr lang="en-US" altLang="ja-JP" sz="2000" dirty="0" err="1">
                <a:latin typeface="Arial" panose="020B0604020202020204" pitchFamily="34" charset="0"/>
                <a:cs typeface="Arial" panose="020B0604020202020204" pitchFamily="34" charset="0"/>
              </a:rPr>
              <a:t>sa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Makinaryang</a:t>
            </a:r>
            <a:r>
              <a:rPr lang="en-US" altLang="ja-JP" sz="2000" dirty="0">
                <a:latin typeface="Arial" panose="020B0604020202020204" pitchFamily="34" charset="0"/>
                <a:cs typeface="Arial" panose="020B0604020202020204" pitchFamily="34" charset="0"/>
              </a:rPr>
              <a:t> Pang </a:t>
            </a:r>
            <a:r>
              <a:rPr lang="en-US" altLang="ja-JP" sz="2000" dirty="0" err="1">
                <a:latin typeface="Arial" panose="020B0604020202020204" pitchFamily="34" charset="0"/>
                <a:cs typeface="Arial" panose="020B0604020202020204" pitchFamily="34" charset="0"/>
              </a:rPr>
              <a:t>Demolisyon</a:t>
            </a:r>
            <a:endParaRPr lang="ja-JP" sz="2000" dirty="0">
              <a:latin typeface="Times New Roman" panose="02020603050405020304" pitchFamily="18" charset="0"/>
              <a:ea typeface="+mj-lt"/>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94947" y="6423295"/>
            <a:ext cx="3301215"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a:t>
            </a:r>
            <a:r>
              <a:rPr lang="ja-JP" sz="1200" dirty="0">
                <a:latin typeface="Times New Roman" panose="02020603050405020304" pitchFamily="18" charset="0"/>
                <a:cs typeface="Times New Roman" panose="02020603050405020304" pitchFamily="18" charset="0"/>
              </a:rPr>
              <a:t> of text</a:t>
            </a:r>
            <a:r>
              <a:rPr lang="en-US" altLang="ja-JP" sz="1200" dirty="0">
                <a:latin typeface="Times New Roman" panose="02020603050405020304" pitchFamily="18" charset="0"/>
                <a:cs typeface="Times New Roman" panose="02020603050405020304" pitchFamily="18" charset="0"/>
              </a:rPr>
              <a:t>book</a:t>
            </a:r>
            <a:r>
              <a:rPr lang="ja-JP"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cs typeface="Times New Roman" panose="02020603050405020304" pitchFamily="18" charset="0"/>
              </a:rPr>
              <a:t> Page </a:t>
            </a:r>
            <a:r>
              <a:rPr lang="en-US" altLang="ja-JP" sz="1200" dirty="0" smtClean="0">
                <a:latin typeface="Times New Roman" panose="02020603050405020304" pitchFamily="18" charset="0"/>
                <a:cs typeface="Times New Roman" panose="02020603050405020304" pitchFamily="18" charset="0"/>
              </a:rPr>
              <a:t>8</a:t>
            </a:r>
            <a:r>
              <a:rPr lang="ja-JP" sz="1200" dirty="0">
                <a:latin typeface="Times New Roman" panose="02020603050405020304" pitchFamily="18" charset="0"/>
                <a:cs typeface="Times New Roman" panose="02020603050405020304" pitchFamily="18" charset="0"/>
              </a:rPr>
              <a:t> of </a:t>
            </a:r>
            <a:r>
              <a:rPr lang="en-US" altLang="ja-JP" sz="1200" dirty="0">
                <a:latin typeface="Times New Roman" panose="02020603050405020304" pitchFamily="18" charset="0"/>
                <a:cs typeface="Times New Roman" panose="02020603050405020304" pitchFamily="18" charset="0"/>
              </a:rPr>
              <a:t>auxiliary</a:t>
            </a:r>
            <a:r>
              <a:rPr lang="ja-JP" sz="1200" dirty="0">
                <a:latin typeface="Times New Roman" panose="02020603050405020304" pitchFamily="18" charset="0"/>
                <a:cs typeface="Times New Roman" panose="02020603050405020304" pitchFamily="18" charset="0"/>
              </a:rPr>
              <a:t> text</a:t>
            </a:r>
            <a:endParaRPr lang="ja-JP" sz="1200" dirty="0">
              <a:latin typeface="Times New Roman" panose="02020603050405020304" pitchFamily="18" charset="0"/>
              <a:ea typeface="+mn-lt"/>
              <a:cs typeface="Times New Roman" panose="02020603050405020304" pitchFamily="18" charset="0"/>
            </a:endParaRPr>
          </a:p>
        </p:txBody>
      </p:sp>
      <p:sp>
        <p:nvSpPr>
          <p:cNvPr id="11" name="テキスト ボックス 10"/>
          <p:cNvSpPr txBox="1"/>
          <p:nvPr/>
        </p:nvSpPr>
        <p:spPr>
          <a:xfrm>
            <a:off x="1217187" y="4867431"/>
            <a:ext cx="3005804" cy="276999"/>
          </a:xfrm>
          <a:prstGeom prst="rect">
            <a:avLst/>
          </a:prstGeom>
          <a:noFill/>
          <a:ln>
            <a:noFill/>
          </a:ln>
        </p:spPr>
        <p:txBody>
          <a:bodyPr wrap="square" lIns="91440" tIns="45720" rIns="91440" bIns="45720" rtlCol="0" anchor="t">
            <a:spAutoFit/>
          </a:bodyPr>
          <a:lstStyle/>
          <a:p>
            <a:pPr algn="ctr"/>
            <a:r>
              <a:rPr lang="ja-JP" sz="1200" dirty="0">
                <a:latin typeface="Arial" panose="020B0604020202020204" pitchFamily="34" charset="0"/>
                <a:ea typeface="+mn-lt"/>
                <a:cs typeface="Arial" panose="020B0604020202020204" pitchFamily="34" charset="0"/>
              </a:rPr>
              <a:t>Grip</a:t>
            </a:r>
            <a:r>
              <a:rPr lang="en-US" altLang="ja-JP" sz="1200" dirty="0">
                <a:latin typeface="Arial" panose="020B0604020202020204" pitchFamily="34" charset="0"/>
                <a:ea typeface="+mn-lt"/>
                <a:cs typeface="Arial" panose="020B0604020202020204" pitchFamily="34" charset="0"/>
              </a:rPr>
              <a:t> Tool</a:t>
            </a:r>
            <a:r>
              <a:rPr lang="ja-JP" sz="1200" dirty="0">
                <a:latin typeface="Arial" panose="020B0604020202020204" pitchFamily="34" charset="0"/>
                <a:ea typeface="+mn-lt"/>
                <a:cs typeface="Arial" panose="020B0604020202020204" pitchFamily="34" charset="0"/>
              </a:rPr>
              <a:t> </a:t>
            </a:r>
            <a:r>
              <a:rPr lang="en-US" altLang="ja-JP" sz="1200" dirty="0">
                <a:latin typeface="Arial" panose="020B0604020202020204" pitchFamily="34" charset="0"/>
                <a:ea typeface="+mn-lt"/>
                <a:cs typeface="Arial" panose="020B0604020202020204" pitchFamily="34" charset="0"/>
              </a:rPr>
              <a:t>(Inner</a:t>
            </a:r>
            <a:r>
              <a:rPr lang="ja-JP" sz="1200" dirty="0">
                <a:latin typeface="Arial" panose="020B0604020202020204" pitchFamily="34" charset="0"/>
                <a:ea typeface="+mn-lt"/>
                <a:cs typeface="Arial" panose="020B0604020202020204" pitchFamily="34" charset="0"/>
              </a:rPr>
              <a:t> cylinder </a:t>
            </a:r>
            <a:r>
              <a:rPr lang="en-US" altLang="ja-JP" sz="1200" dirty="0">
                <a:latin typeface="Arial" panose="020B0604020202020204" pitchFamily="34" charset="0"/>
                <a:ea typeface="+mn-lt"/>
                <a:cs typeface="Arial" panose="020B0604020202020204" pitchFamily="34" charset="0"/>
              </a:rPr>
              <a:t>actuated </a:t>
            </a:r>
            <a:r>
              <a:rPr lang="ja-JP" sz="1200" dirty="0">
                <a:latin typeface="Arial" panose="020B0604020202020204" pitchFamily="34" charset="0"/>
                <a:ea typeface="+mn-lt"/>
                <a:cs typeface="Arial" panose="020B0604020202020204" pitchFamily="34" charset="0"/>
              </a:rPr>
              <a:t>type</a:t>
            </a:r>
            <a:r>
              <a:rPr lang="en-US" altLang="ja-JP" sz="1200" dirty="0">
                <a:latin typeface="Arial" panose="020B0604020202020204" pitchFamily="34" charset="0"/>
                <a:ea typeface="+mn-lt"/>
                <a:cs typeface="Arial" panose="020B0604020202020204" pitchFamily="34" charset="0"/>
              </a:rPr>
              <a:t>)</a:t>
            </a:r>
            <a:endParaRPr lang="en-US" altLang="ja-JP" dirty="0">
              <a:latin typeface="Arial" panose="020B0604020202020204" pitchFamily="34" charset="0"/>
              <a:cs typeface="Arial" panose="020B0604020202020204" pitchFamily="34" charset="0"/>
            </a:endParaRPr>
          </a:p>
        </p:txBody>
      </p:sp>
      <p:sp>
        <p:nvSpPr>
          <p:cNvPr id="12" name="テキスト ボックス 11"/>
          <p:cNvSpPr txBox="1"/>
          <p:nvPr/>
        </p:nvSpPr>
        <p:spPr>
          <a:xfrm>
            <a:off x="4921010" y="4867431"/>
            <a:ext cx="3005804"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ea typeface="+mn-lt"/>
                <a:cs typeface="Arial" panose="020B0604020202020204" pitchFamily="34" charset="0"/>
              </a:rPr>
              <a:t>Grip Tool (Outer</a:t>
            </a:r>
            <a:r>
              <a:rPr lang="ja-JP" sz="1200" dirty="0">
                <a:latin typeface="Arial" panose="020B0604020202020204" pitchFamily="34" charset="0"/>
                <a:ea typeface="+mn-lt"/>
                <a:cs typeface="Arial" panose="020B0604020202020204" pitchFamily="34" charset="0"/>
              </a:rPr>
              <a:t> cylinder </a:t>
            </a:r>
            <a:r>
              <a:rPr lang="en-US" altLang="ja-JP" sz="1200" dirty="0">
                <a:latin typeface="Arial" panose="020B0604020202020204" pitchFamily="34" charset="0"/>
                <a:ea typeface="+mn-lt"/>
                <a:cs typeface="Arial" panose="020B0604020202020204" pitchFamily="34" charset="0"/>
              </a:rPr>
              <a:t>actuated </a:t>
            </a:r>
            <a:r>
              <a:rPr lang="ja-JP" sz="1200" dirty="0">
                <a:latin typeface="Arial" panose="020B0604020202020204" pitchFamily="34" charset="0"/>
                <a:ea typeface="+mn-lt"/>
                <a:cs typeface="Arial" panose="020B0604020202020204" pitchFamily="34" charset="0"/>
              </a:rPr>
              <a:t>type</a:t>
            </a:r>
            <a:r>
              <a:rPr lang="en-US" altLang="ja-JP" sz="1200" dirty="0">
                <a:latin typeface="Arial" panose="020B0604020202020204" pitchFamily="34" charset="0"/>
                <a:ea typeface="+mn-lt"/>
                <a:cs typeface="Arial" panose="020B0604020202020204" pitchFamily="34" charset="0"/>
              </a:rPr>
              <a:t>)</a:t>
            </a:r>
            <a:endParaRPr lang="en-US" altLang="ja-JP" dirty="0">
              <a:latin typeface="Arial" panose="020B0604020202020204" pitchFamily="34" charset="0"/>
              <a:cs typeface="Arial" panose="020B0604020202020204" pitchFamily="34" charset="0"/>
            </a:endParaRPr>
          </a:p>
        </p:txBody>
      </p:sp>
      <p:pic>
        <p:nvPicPr>
          <p:cNvPr id="8" name="図 7">
            <a:extLst>
              <a:ext uri="{FF2B5EF4-FFF2-40B4-BE49-F238E27FC236}">
                <a16:creationId xmlns="" xmlns:a16="http://schemas.microsoft.com/office/drawing/2014/main" id="{EA2F05A9-9AC1-4E37-A985-2761C5588B4C}"/>
              </a:ext>
            </a:extLst>
          </p:cNvPr>
          <p:cNvPicPr>
            <a:picLocks noChangeAspect="1"/>
          </p:cNvPicPr>
          <p:nvPr/>
        </p:nvPicPr>
        <p:blipFill>
          <a:blip r:embed="rId3"/>
          <a:stretch>
            <a:fillRect/>
          </a:stretch>
        </p:blipFill>
        <p:spPr>
          <a:xfrm>
            <a:off x="913540" y="1990568"/>
            <a:ext cx="7316919" cy="2428505"/>
          </a:xfrm>
          <a:prstGeom prst="rect">
            <a:avLst/>
          </a:prstGeom>
        </p:spPr>
      </p:pic>
    </p:spTree>
    <p:extLst>
      <p:ext uri="{BB962C8B-B14F-4D97-AF65-F5344CB8AC3E}">
        <p14:creationId xmlns:p14="http://schemas.microsoft.com/office/powerpoint/2010/main" val="129067350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Paraan</a:t>
            </a:r>
            <a:r>
              <a:rPr lang="en-US" altLang="ja-JP" sz="2000" dirty="0">
                <a:latin typeface="Arial" panose="020B0604020202020204" pitchFamily="34" charset="0"/>
                <a:cs typeface="Arial" panose="020B0604020202020204" pitchFamily="34" charset="0"/>
              </a:rPr>
              <a:t> ng Pag-demolish ng </a:t>
            </a:r>
            <a:r>
              <a:rPr lang="en-US" altLang="ja-JP" sz="2000" dirty="0" err="1">
                <a:latin typeface="Arial" panose="020B0604020202020204" pitchFamily="34" charset="0"/>
                <a:cs typeface="Arial" panose="020B0604020202020204" pitchFamily="34" charset="0"/>
              </a:rPr>
              <a:t>Gusali</a:t>
            </a:r>
            <a:endParaRPr lang="en-US" alt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mn-lt"/>
                <a:cs typeface="Times New Roman"/>
              </a:rPr>
              <a:t>37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100</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游ゴシック"/>
              <a:cs typeface="+mn-lt"/>
            </a:endParaRPr>
          </a:p>
        </p:txBody>
      </p:sp>
      <p:sp>
        <p:nvSpPr>
          <p:cNvPr id="17" name="テキスト ボックス 16"/>
          <p:cNvSpPr txBox="1"/>
          <p:nvPr/>
        </p:nvSpPr>
        <p:spPr>
          <a:xfrm>
            <a:off x="2797868" y="5287790"/>
            <a:ext cx="3605414"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manual n </a:t>
            </a:r>
            <a:r>
              <a:rPr lang="en-US" altLang="ja-JP" sz="1200" dirty="0" err="1">
                <a:latin typeface="Arial" panose="020B0604020202020204" pitchFamily="34" charset="0"/>
                <a:cs typeface="Arial" panose="020B0604020202020204" pitchFamily="34" charset="0"/>
              </a:rPr>
              <a:t>paraan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pag-hihiwalay</a:t>
            </a:r>
            <a:r>
              <a:rPr lang="en-US" altLang="ja-JP" sz="1200" dirty="0">
                <a:latin typeface="Arial" panose="020B0604020202020204" pitchFamily="34" charset="0"/>
                <a:cs typeface="Arial" panose="020B0604020202020204" pitchFamily="34" charset="0"/>
              </a:rPr>
              <a:t> at </a:t>
            </a:r>
            <a:r>
              <a:rPr lang="en-US" altLang="ja-JP" sz="1200" dirty="0" err="1">
                <a:latin typeface="Arial" panose="020B0604020202020204" pitchFamily="34" charset="0"/>
                <a:cs typeface="Arial" panose="020B0604020202020204" pitchFamily="34" charset="0"/>
              </a:rPr>
              <a:t>pag</a:t>
            </a:r>
            <a:r>
              <a:rPr lang="en-US" altLang="ja-JP" sz="1200" dirty="0">
                <a:latin typeface="Arial" panose="020B0604020202020204" pitchFamily="34" charset="0"/>
                <a:cs typeface="Arial" panose="020B0604020202020204" pitchFamily="34" charset="0"/>
              </a:rPr>
              <a:t>-demolish.</a:t>
            </a:r>
            <a:endParaRPr lang="ja-JP" altLang="ja-JP" sz="1200" dirty="0">
              <a:latin typeface="Arial" panose="020B0604020202020204" pitchFamily="34" charset="0"/>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pic>
        <p:nvPicPr>
          <p:cNvPr id="5" name="Picture 6">
            <a:extLst>
              <a:ext uri="{FF2B5EF4-FFF2-40B4-BE49-F238E27FC236}">
                <a16:creationId xmlns="" xmlns:a16="http://schemas.microsoft.com/office/drawing/2014/main" id="{59A04F6C-2EFE-4E98-B350-139ECCC5F57D}"/>
              </a:ext>
            </a:extLst>
          </p:cNvPr>
          <p:cNvPicPr>
            <a:picLocks noChangeAspect="1"/>
          </p:cNvPicPr>
          <p:nvPr/>
        </p:nvPicPr>
        <p:blipFill>
          <a:blip r:embed="rId3"/>
          <a:stretch>
            <a:fillRect/>
          </a:stretch>
        </p:blipFill>
        <p:spPr>
          <a:xfrm>
            <a:off x="685800" y="1669962"/>
            <a:ext cx="7829550" cy="2832275"/>
          </a:xfrm>
          <a:prstGeom prst="rect">
            <a:avLst/>
          </a:prstGeom>
        </p:spPr>
      </p:pic>
      <p:sp>
        <p:nvSpPr>
          <p:cNvPr id="11" name="TextBox 10">
            <a:extLst>
              <a:ext uri="{FF2B5EF4-FFF2-40B4-BE49-F238E27FC236}">
                <a16:creationId xmlns="" xmlns:a16="http://schemas.microsoft.com/office/drawing/2014/main" id="{978C6AC1-0D30-4577-99F5-3A777193F045}"/>
              </a:ext>
            </a:extLst>
          </p:cNvPr>
          <p:cNvSpPr txBox="1"/>
          <p:nvPr/>
        </p:nvSpPr>
        <p:spPr>
          <a:xfrm>
            <a:off x="4352925" y="3731225"/>
            <a:ext cx="7524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On-site sorting</a:t>
            </a:r>
          </a:p>
        </p:txBody>
      </p:sp>
      <p:sp>
        <p:nvSpPr>
          <p:cNvPr id="12" name="TextBox 11">
            <a:extLst>
              <a:ext uri="{FF2B5EF4-FFF2-40B4-BE49-F238E27FC236}">
                <a16:creationId xmlns="" xmlns:a16="http://schemas.microsoft.com/office/drawing/2014/main" id="{69276041-0385-47E5-AF1B-0775650B2AD5}"/>
              </a:ext>
            </a:extLst>
          </p:cNvPr>
          <p:cNvSpPr txBox="1"/>
          <p:nvPr/>
        </p:nvSpPr>
        <p:spPr>
          <a:xfrm rot="5400000">
            <a:off x="5457825" y="2576126"/>
            <a:ext cx="1190625" cy="5078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ea typeface="+mn-lt"/>
                <a:cs typeface="Arial" panose="020B0604020202020204" pitchFamily="34" charset="0"/>
              </a:rPr>
              <a:t>Temporary construction removal</a:t>
            </a:r>
            <a:endParaRPr lang="ja-JP" altLang="en-US" sz="90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B1C8CD3B-40B3-4EEB-8F4E-C69331446773}"/>
              </a:ext>
            </a:extLst>
          </p:cNvPr>
          <p:cNvSpPr txBox="1"/>
          <p:nvPr/>
        </p:nvSpPr>
        <p:spPr>
          <a:xfrm rot="5400000">
            <a:off x="2767013" y="2640612"/>
            <a:ext cx="122872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③ Removal of inner ・outer fittings</a:t>
            </a:r>
          </a:p>
        </p:txBody>
      </p:sp>
      <p:sp>
        <p:nvSpPr>
          <p:cNvPr id="14" name="TextBox 13">
            <a:extLst>
              <a:ext uri="{FF2B5EF4-FFF2-40B4-BE49-F238E27FC236}">
                <a16:creationId xmlns="" xmlns:a16="http://schemas.microsoft.com/office/drawing/2014/main" id="{732E56DD-5607-4B55-9125-95D93D53A27F}"/>
              </a:ext>
            </a:extLst>
          </p:cNvPr>
          <p:cNvSpPr txBox="1"/>
          <p:nvPr/>
        </p:nvSpPr>
        <p:spPr>
          <a:xfrm rot="5400000">
            <a:off x="2233613" y="2635851"/>
            <a:ext cx="125730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② Removal of interior materials</a:t>
            </a:r>
          </a:p>
        </p:txBody>
      </p:sp>
      <p:sp>
        <p:nvSpPr>
          <p:cNvPr id="15" name="TextBox 14">
            <a:extLst>
              <a:ext uri="{FF2B5EF4-FFF2-40B4-BE49-F238E27FC236}">
                <a16:creationId xmlns="" xmlns:a16="http://schemas.microsoft.com/office/drawing/2014/main" id="{BB8A611B-FAC6-4ED9-8144-23248DD7CD86}"/>
              </a:ext>
            </a:extLst>
          </p:cNvPr>
          <p:cNvSpPr txBox="1"/>
          <p:nvPr/>
        </p:nvSpPr>
        <p:spPr>
          <a:xfrm rot="5400000">
            <a:off x="1752600" y="2625970"/>
            <a:ext cx="1295400" cy="38472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Arial" panose="020B0604020202020204" pitchFamily="34" charset="0"/>
                <a:cs typeface="Arial" panose="020B0604020202020204" pitchFamily="34" charset="0"/>
              </a:rPr>
              <a:t>①</a:t>
            </a:r>
            <a:r>
              <a:rPr lang="en-US" sz="900">
                <a:latin typeface="Arial" panose="020B0604020202020204" pitchFamily="34" charset="0"/>
                <a:cs typeface="Arial" panose="020B0604020202020204" pitchFamily="34" charset="0"/>
              </a:rPr>
              <a:t> Destruction of building equipment</a:t>
            </a:r>
          </a:p>
        </p:txBody>
      </p:sp>
      <p:sp>
        <p:nvSpPr>
          <p:cNvPr id="16" name="TextBox 15">
            <a:extLst>
              <a:ext uri="{FF2B5EF4-FFF2-40B4-BE49-F238E27FC236}">
                <a16:creationId xmlns="" xmlns:a16="http://schemas.microsoft.com/office/drawing/2014/main" id="{2127704C-17B1-4C6D-BBBA-C6A0246C3C2E}"/>
              </a:ext>
            </a:extLst>
          </p:cNvPr>
          <p:cNvSpPr txBox="1"/>
          <p:nvPr/>
        </p:nvSpPr>
        <p:spPr>
          <a:xfrm>
            <a:off x="895350" y="3648075"/>
            <a:ext cx="790575" cy="415498"/>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Arial" panose="020B0604020202020204" pitchFamily="34" charset="0"/>
                <a:cs typeface="Arial" panose="020B0604020202020204" pitchFamily="34" charset="0"/>
              </a:rPr>
              <a:t>Confirmation of residual good removal</a:t>
            </a:r>
          </a:p>
        </p:txBody>
      </p:sp>
      <p:sp>
        <p:nvSpPr>
          <p:cNvPr id="18" name="TextBox 17">
            <a:extLst>
              <a:ext uri="{FF2B5EF4-FFF2-40B4-BE49-F238E27FC236}">
                <a16:creationId xmlns="" xmlns:a16="http://schemas.microsoft.com/office/drawing/2014/main" id="{F170D232-5CB3-4CCC-A4E8-A499D0A97D7B}"/>
              </a:ext>
            </a:extLst>
          </p:cNvPr>
          <p:cNvSpPr txBox="1"/>
          <p:nvPr/>
        </p:nvSpPr>
        <p:spPr>
          <a:xfrm rot="5400000">
            <a:off x="1233487" y="2643188"/>
            <a:ext cx="121920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Temporary installation work</a:t>
            </a:r>
          </a:p>
        </p:txBody>
      </p:sp>
      <p:sp>
        <p:nvSpPr>
          <p:cNvPr id="19" name="TextBox 18">
            <a:extLst>
              <a:ext uri="{FF2B5EF4-FFF2-40B4-BE49-F238E27FC236}">
                <a16:creationId xmlns="" xmlns:a16="http://schemas.microsoft.com/office/drawing/2014/main" id="{AF9B19AE-D097-43B7-BBA6-035EC5E038ED}"/>
              </a:ext>
            </a:extLst>
          </p:cNvPr>
          <p:cNvSpPr txBox="1"/>
          <p:nvPr/>
        </p:nvSpPr>
        <p:spPr>
          <a:xfrm rot="5400000">
            <a:off x="290513" y="2569176"/>
            <a:ext cx="1219200" cy="5078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Advance preparation</a:t>
            </a:r>
          </a:p>
          <a:p>
            <a:pPr algn="ctr"/>
            <a:r>
              <a:rPr lang="en-US" sz="900">
                <a:latin typeface="Arial" panose="020B0604020202020204" pitchFamily="34" charset="0"/>
                <a:cs typeface="Arial" panose="020B0604020202020204" pitchFamily="34" charset="0"/>
              </a:rPr>
              <a:t> measures</a:t>
            </a:r>
          </a:p>
        </p:txBody>
      </p:sp>
      <p:sp>
        <p:nvSpPr>
          <p:cNvPr id="20" name="TextBox 19">
            <a:extLst>
              <a:ext uri="{FF2B5EF4-FFF2-40B4-BE49-F238E27FC236}">
                <a16:creationId xmlns="" xmlns:a16="http://schemas.microsoft.com/office/drawing/2014/main" id="{B7D056BE-E0B1-471E-BC48-0C2ECF9A0281}"/>
              </a:ext>
            </a:extLst>
          </p:cNvPr>
          <p:cNvSpPr txBox="1"/>
          <p:nvPr/>
        </p:nvSpPr>
        <p:spPr>
          <a:xfrm rot="5400000">
            <a:off x="762000" y="2701439"/>
            <a:ext cx="1228725" cy="2308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Work preparation</a:t>
            </a:r>
          </a:p>
        </p:txBody>
      </p:sp>
      <p:sp>
        <p:nvSpPr>
          <p:cNvPr id="21" name="TextBox 20">
            <a:extLst>
              <a:ext uri="{FF2B5EF4-FFF2-40B4-BE49-F238E27FC236}">
                <a16:creationId xmlns="" xmlns:a16="http://schemas.microsoft.com/office/drawing/2014/main" id="{266FABFE-F9AA-480F-B72E-C28C487080D4}"/>
              </a:ext>
            </a:extLst>
          </p:cNvPr>
          <p:cNvSpPr txBox="1"/>
          <p:nvPr/>
        </p:nvSpPr>
        <p:spPr>
          <a:xfrm rot="5400000">
            <a:off x="3262312" y="2650137"/>
            <a:ext cx="122872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④ Removal of rooftop installation</a:t>
            </a:r>
            <a:endParaRPr lang="en-US" sz="900">
              <a:latin typeface="Arial" panose="020B0604020202020204" pitchFamily="34" charset="0"/>
              <a:ea typeface="游ゴシック"/>
              <a:cs typeface="Arial" panose="020B0604020202020204" pitchFamily="34" charset="0"/>
            </a:endParaRPr>
          </a:p>
        </p:txBody>
      </p:sp>
      <p:sp>
        <p:nvSpPr>
          <p:cNvPr id="24" name="TextBox 23">
            <a:extLst>
              <a:ext uri="{FF2B5EF4-FFF2-40B4-BE49-F238E27FC236}">
                <a16:creationId xmlns="" xmlns:a16="http://schemas.microsoft.com/office/drawing/2014/main" id="{1B89679F-2057-4AE6-B5A4-2429901836E9}"/>
              </a:ext>
            </a:extLst>
          </p:cNvPr>
          <p:cNvSpPr txBox="1"/>
          <p:nvPr/>
        </p:nvSpPr>
        <p:spPr>
          <a:xfrm>
            <a:off x="5305424" y="3816236"/>
            <a:ext cx="838200" cy="255746"/>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ctr"/>
            <a:r>
              <a:rPr lang="en-US" sz="1000">
                <a:latin typeface="Arial" panose="020B0604020202020204" pitchFamily="34" charset="0"/>
                <a:cs typeface="Arial" panose="020B0604020202020204" pitchFamily="34" charset="0"/>
              </a:rPr>
              <a:t>Sorted out </a:t>
            </a:r>
          </a:p>
        </p:txBody>
      </p:sp>
      <p:sp>
        <p:nvSpPr>
          <p:cNvPr id="25" name="TextBox 24">
            <a:extLst>
              <a:ext uri="{FF2B5EF4-FFF2-40B4-BE49-F238E27FC236}">
                <a16:creationId xmlns="" xmlns:a16="http://schemas.microsoft.com/office/drawing/2014/main" id="{03F655A7-3E6F-4ED4-B532-8122A98BC29C}"/>
              </a:ext>
            </a:extLst>
          </p:cNvPr>
          <p:cNvSpPr txBox="1"/>
          <p:nvPr/>
        </p:nvSpPr>
        <p:spPr>
          <a:xfrm rot="5400000">
            <a:off x="5924550" y="2654900"/>
            <a:ext cx="119062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Arial" panose="020B0604020202020204" pitchFamily="34" charset="0"/>
                <a:ea typeface="+mn-lt"/>
                <a:cs typeface="Arial" panose="020B0604020202020204" pitchFamily="34" charset="0"/>
              </a:rPr>
              <a:t>⑧ </a:t>
            </a:r>
            <a:r>
              <a:rPr lang="en-US" sz="900">
                <a:latin typeface="Arial" panose="020B0604020202020204" pitchFamily="34" charset="0"/>
                <a:ea typeface="+mn-lt"/>
                <a:cs typeface="Arial" panose="020B0604020202020204" pitchFamily="34" charset="0"/>
              </a:rPr>
              <a:t>Dismantling of foundation, etc.</a:t>
            </a:r>
            <a:endParaRPr lang="en-US" sz="900">
              <a:latin typeface="Arial" panose="020B0604020202020204" pitchFamily="34" charset="0"/>
              <a:cs typeface="Arial" panose="020B0604020202020204" pitchFamily="34" charset="0"/>
            </a:endParaRPr>
          </a:p>
        </p:txBody>
      </p:sp>
      <p:sp>
        <p:nvSpPr>
          <p:cNvPr id="26" name="TextBox 25">
            <a:extLst>
              <a:ext uri="{FF2B5EF4-FFF2-40B4-BE49-F238E27FC236}">
                <a16:creationId xmlns="" xmlns:a16="http://schemas.microsoft.com/office/drawing/2014/main" id="{47DC5DB5-E4EF-42A8-9EE7-AB62DE6A39AF}"/>
              </a:ext>
            </a:extLst>
          </p:cNvPr>
          <p:cNvSpPr txBox="1"/>
          <p:nvPr/>
        </p:nvSpPr>
        <p:spPr>
          <a:xfrm>
            <a:off x="2115085" y="4156517"/>
            <a:ext cx="4115871" cy="861774"/>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ctr"/>
            <a:endParaRPr lang="en-US" sz="1000" dirty="0">
              <a:latin typeface="Arial" panose="020B0604020202020204" pitchFamily="34" charset="0"/>
              <a:cs typeface="Arial" panose="020B0604020202020204" pitchFamily="34" charset="0"/>
            </a:endParaRPr>
          </a:p>
          <a:p>
            <a:pPr algn="ctr"/>
            <a:endParaRPr lang="en-US" sz="10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Manual work</a:t>
            </a:r>
          </a:p>
          <a:p>
            <a:pPr algn="ctr"/>
            <a:endParaRPr lang="en-US" sz="1000" dirty="0">
              <a:latin typeface="Arial" panose="020B0604020202020204" pitchFamily="34" charset="0"/>
              <a:cs typeface="Arial" panose="020B0604020202020204" pitchFamily="34" charset="0"/>
            </a:endParaRPr>
          </a:p>
          <a:p>
            <a:pPr algn="ctr"/>
            <a:endParaRPr lang="en-US" sz="10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 xmlns:a16="http://schemas.microsoft.com/office/drawing/2014/main" id="{112A5C29-DB99-4AB5-A8CB-29E218148A9E}"/>
              </a:ext>
            </a:extLst>
          </p:cNvPr>
          <p:cNvSpPr txBox="1"/>
          <p:nvPr/>
        </p:nvSpPr>
        <p:spPr>
          <a:xfrm rot="5400000">
            <a:off x="3748087" y="2645377"/>
            <a:ext cx="121920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⑤ Balcony removal.</a:t>
            </a:r>
            <a:endParaRPr lang="en-US">
              <a:latin typeface="Arial" panose="020B0604020202020204" pitchFamily="34" charset="0"/>
              <a:cs typeface="Arial" panose="020B0604020202020204" pitchFamily="34" charset="0"/>
            </a:endParaRPr>
          </a:p>
          <a:p>
            <a:pPr algn="ctr"/>
            <a:r>
              <a:rPr lang="en-US" sz="900">
                <a:latin typeface="Arial" panose="020B0604020202020204" pitchFamily="34" charset="0"/>
                <a:cs typeface="Arial" panose="020B0604020202020204" pitchFamily="34" charset="0"/>
              </a:rPr>
              <a:t>etc.</a:t>
            </a:r>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8C850C9B-E94C-4CFD-8166-0892ED46D2C5}"/>
              </a:ext>
            </a:extLst>
          </p:cNvPr>
          <p:cNvSpPr txBox="1"/>
          <p:nvPr/>
        </p:nvSpPr>
        <p:spPr>
          <a:xfrm rot="5400000">
            <a:off x="4914899" y="2566600"/>
            <a:ext cx="1181100" cy="5078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Arial" panose="020B0604020202020204" pitchFamily="34" charset="0"/>
                <a:ea typeface="+mn-lt"/>
                <a:cs typeface="Arial" panose="020B0604020202020204" pitchFamily="34" charset="0"/>
              </a:rPr>
              <a:t>⑦</a:t>
            </a:r>
            <a:r>
              <a:rPr lang="en-US" sz="900">
                <a:latin typeface="Arial" panose="020B0604020202020204" pitchFamily="34" charset="0"/>
                <a:ea typeface="+mn-lt"/>
                <a:cs typeface="Arial" panose="020B0604020202020204" pitchFamily="34" charset="0"/>
              </a:rPr>
              <a:t> Dismantling of structure part and exterior material</a:t>
            </a:r>
          </a:p>
        </p:txBody>
      </p:sp>
      <p:sp>
        <p:nvSpPr>
          <p:cNvPr id="29" name="TextBox 28">
            <a:extLst>
              <a:ext uri="{FF2B5EF4-FFF2-40B4-BE49-F238E27FC236}">
                <a16:creationId xmlns="" xmlns:a16="http://schemas.microsoft.com/office/drawing/2014/main" id="{22671497-29F5-42FC-AEEE-F76155D73740}"/>
              </a:ext>
            </a:extLst>
          </p:cNvPr>
          <p:cNvSpPr txBox="1"/>
          <p:nvPr/>
        </p:nvSpPr>
        <p:spPr>
          <a:xfrm rot="5400000">
            <a:off x="4291012" y="2659662"/>
            <a:ext cx="122872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⑥ Removal of roofing material</a:t>
            </a:r>
            <a:endParaRPr lang="en-US" sz="900">
              <a:latin typeface="Arial" panose="020B0604020202020204" pitchFamily="34" charset="0"/>
              <a:ea typeface="游ゴシック"/>
              <a:cs typeface="Arial" panose="020B0604020202020204" pitchFamily="34" charset="0"/>
            </a:endParaRPr>
          </a:p>
        </p:txBody>
      </p:sp>
      <p:sp>
        <p:nvSpPr>
          <p:cNvPr id="30" name="TextBox 29">
            <a:extLst>
              <a:ext uri="{FF2B5EF4-FFF2-40B4-BE49-F238E27FC236}">
                <a16:creationId xmlns="" xmlns:a16="http://schemas.microsoft.com/office/drawing/2014/main" id="{14DD71A5-7FE0-48B1-BF81-3A5AE80D8E79}"/>
              </a:ext>
            </a:extLst>
          </p:cNvPr>
          <p:cNvSpPr txBox="1"/>
          <p:nvPr/>
        </p:nvSpPr>
        <p:spPr>
          <a:xfrm rot="5400000">
            <a:off x="7029451" y="2702525"/>
            <a:ext cx="1438275" cy="37885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ea typeface="+mn-lt"/>
                <a:cs typeface="Arial" panose="020B0604020202020204" pitchFamily="34" charset="0"/>
              </a:rPr>
              <a:t>Demolition work completion inspection</a:t>
            </a:r>
            <a:endParaRPr lang="en-US" altLang="ja-JP">
              <a:latin typeface="Arial" panose="020B0604020202020204" pitchFamily="34" charset="0"/>
              <a:cs typeface="Arial" panose="020B0604020202020204" pitchFamily="34" charset="0"/>
            </a:endParaRPr>
          </a:p>
        </p:txBody>
      </p:sp>
      <p:sp>
        <p:nvSpPr>
          <p:cNvPr id="31" name="TextBox 30">
            <a:extLst>
              <a:ext uri="{FF2B5EF4-FFF2-40B4-BE49-F238E27FC236}">
                <a16:creationId xmlns="" xmlns:a16="http://schemas.microsoft.com/office/drawing/2014/main" id="{F4A3A3BD-4DC8-4C50-BE3A-90B23458D2CE}"/>
              </a:ext>
            </a:extLst>
          </p:cNvPr>
          <p:cNvSpPr txBox="1"/>
          <p:nvPr/>
        </p:nvSpPr>
        <p:spPr>
          <a:xfrm rot="5400000">
            <a:off x="6448425" y="2635850"/>
            <a:ext cx="1438275" cy="5078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ea typeface="+mn-lt"/>
                <a:cs typeface="Arial" panose="020B0604020202020204" pitchFamily="34" charset="0"/>
              </a:rPr>
              <a:t>(Leveling/ cleaning) After dismantling work is completed</a:t>
            </a:r>
            <a:endParaRPr lang="en-US">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5EE3402D-3155-4D9F-97EB-D4118643C7B9}"/>
              </a:ext>
            </a:extLst>
          </p:cNvPr>
          <p:cNvSpPr txBox="1"/>
          <p:nvPr/>
        </p:nvSpPr>
        <p:spPr>
          <a:xfrm rot="5400000">
            <a:off x="7524750" y="2645375"/>
            <a:ext cx="1438275" cy="5078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ea typeface="+mn-lt"/>
                <a:cs typeface="Arial" panose="020B0604020202020204" pitchFamily="34" charset="0"/>
              </a:rPr>
              <a:t>Management dismantling work after completion</a:t>
            </a:r>
            <a:endParaRPr lang="en-US" sz="900">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768807BB-F5C3-4ABB-8EBC-C034941DDFEA}"/>
              </a:ext>
            </a:extLst>
          </p:cNvPr>
          <p:cNvSpPr txBox="1"/>
          <p:nvPr/>
        </p:nvSpPr>
        <p:spPr>
          <a:xfrm>
            <a:off x="6143624" y="4168008"/>
            <a:ext cx="663577" cy="83099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800" dirty="0">
                <a:latin typeface="Arial" panose="020B0604020202020204" pitchFamily="34" charset="0"/>
                <a:cs typeface="Arial" panose="020B0604020202020204" pitchFamily="34" charset="0"/>
              </a:rPr>
              <a:t>Manual work or combined work with hand machines</a:t>
            </a:r>
          </a:p>
        </p:txBody>
      </p:sp>
    </p:spTree>
    <p:extLst>
      <p:ext uri="{BB962C8B-B14F-4D97-AF65-F5344CB8AC3E}">
        <p14:creationId xmlns:p14="http://schemas.microsoft.com/office/powerpoint/2010/main" val="389777466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Paraan</a:t>
            </a:r>
            <a:r>
              <a:rPr lang="en-US" altLang="ja-JP" sz="2000" dirty="0">
                <a:latin typeface="Arial" panose="020B0604020202020204" pitchFamily="34" charset="0"/>
                <a:cs typeface="Arial" panose="020B0604020202020204" pitchFamily="34" charset="0"/>
              </a:rPr>
              <a:t> ng Pag-demolish ng </a:t>
            </a:r>
            <a:r>
              <a:rPr lang="en-US" altLang="ja-JP" sz="2000" dirty="0" err="1">
                <a:latin typeface="Arial" panose="020B0604020202020204" pitchFamily="34" charset="0"/>
                <a:cs typeface="Arial" panose="020B0604020202020204" pitchFamily="34" charset="0"/>
              </a:rPr>
              <a:t>Gusali</a:t>
            </a:r>
            <a:endParaRPr lang="en-US" altLang="ja-JP" sz="2000" dirty="0">
              <a:latin typeface="Times New Roman"/>
              <a:ea typeface="游ゴシック Light"/>
              <a:cs typeface="Times New Roman"/>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mn-lt"/>
                <a:cs typeface="Times New Roman"/>
              </a:rPr>
              <a:t>37</a:t>
            </a:r>
            <a:r>
              <a:rPr lang="en-US" altLang="ja-JP" sz="1200" dirty="0">
                <a:latin typeface="Times New Roman"/>
                <a:ea typeface="游ゴシック"/>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101</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游ゴシック"/>
              <a:cs typeface="+mn-lt"/>
            </a:endParaRPr>
          </a:p>
        </p:txBody>
      </p:sp>
      <p:sp>
        <p:nvSpPr>
          <p:cNvPr id="9" name="コンテンツ プレースホルダー 4"/>
          <p:cNvSpPr txBox="1">
            <a:spLocks/>
          </p:cNvSpPr>
          <p:nvPr/>
        </p:nvSpPr>
        <p:spPr>
          <a:xfrm>
            <a:off x="628650" y="1268383"/>
            <a:ext cx="7886700" cy="5070071"/>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735668" y="1753654"/>
            <a:ext cx="7774487" cy="2737662"/>
          </a:xfrm>
          <a:prstGeom prst="rect">
            <a:avLst/>
          </a:prstGeom>
        </p:spPr>
      </p:pic>
      <p:sp>
        <p:nvSpPr>
          <p:cNvPr id="14" name="テキスト ボックス 13"/>
          <p:cNvSpPr txBox="1"/>
          <p:nvPr/>
        </p:nvSpPr>
        <p:spPr>
          <a:xfrm>
            <a:off x="1734286" y="5241535"/>
            <a:ext cx="5370627"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magkahiwalay</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pamamaraan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a:t>
            </a:r>
            <a:r>
              <a:rPr lang="en-US" altLang="ja-JP" sz="1200" dirty="0">
                <a:latin typeface="Arial" panose="020B0604020202020204" pitchFamily="34" charset="0"/>
                <a:cs typeface="Arial" panose="020B0604020202020204" pitchFamily="34" charset="0"/>
              </a:rPr>
              <a:t>-demolish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pamamagitan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pinagsamang</a:t>
            </a:r>
            <a:r>
              <a:rPr lang="en-US" altLang="ja-JP" sz="1200" dirty="0">
                <a:latin typeface="Arial" panose="020B0604020202020204" pitchFamily="34" charset="0"/>
                <a:cs typeface="Arial" panose="020B0604020202020204" pitchFamily="34" charset="0"/>
              </a:rPr>
              <a:t> manual at mechanical method</a:t>
            </a:r>
            <a:endParaRPr lang="en-US" altLang="ja-JP" sz="1200" dirty="0">
              <a:latin typeface="Arial" panose="020B0604020202020204" pitchFamily="34" charset="0"/>
              <a:ea typeface="游ゴシック"/>
              <a:cs typeface="Arial" panose="020B0604020202020204" pitchFamily="34" charset="0"/>
            </a:endParaRPr>
          </a:p>
        </p:txBody>
      </p:sp>
      <p:sp>
        <p:nvSpPr>
          <p:cNvPr id="5" name="TextBox 4">
            <a:extLst>
              <a:ext uri="{FF2B5EF4-FFF2-40B4-BE49-F238E27FC236}">
                <a16:creationId xmlns="" xmlns:a16="http://schemas.microsoft.com/office/drawing/2014/main" id="{4B103B79-BAA9-4CB2-9836-A4684B06A69C}"/>
              </a:ext>
            </a:extLst>
          </p:cNvPr>
          <p:cNvSpPr txBox="1"/>
          <p:nvPr/>
        </p:nvSpPr>
        <p:spPr>
          <a:xfrm rot="5400000">
            <a:off x="2514600" y="2664425"/>
            <a:ext cx="127635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③ Removal of inner ・outer fittings</a:t>
            </a:r>
          </a:p>
        </p:txBody>
      </p:sp>
      <p:sp>
        <p:nvSpPr>
          <p:cNvPr id="8" name="TextBox 7">
            <a:extLst>
              <a:ext uri="{FF2B5EF4-FFF2-40B4-BE49-F238E27FC236}">
                <a16:creationId xmlns="" xmlns:a16="http://schemas.microsoft.com/office/drawing/2014/main" id="{2A532B50-D7ED-4545-8A6F-80382DE2785E}"/>
              </a:ext>
            </a:extLst>
          </p:cNvPr>
          <p:cNvSpPr txBox="1"/>
          <p:nvPr/>
        </p:nvSpPr>
        <p:spPr>
          <a:xfrm rot="5400000">
            <a:off x="2090738" y="2664426"/>
            <a:ext cx="125730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② Removal of interior materials</a:t>
            </a:r>
          </a:p>
        </p:txBody>
      </p:sp>
      <p:sp>
        <p:nvSpPr>
          <p:cNvPr id="12" name="TextBox 11">
            <a:extLst>
              <a:ext uri="{FF2B5EF4-FFF2-40B4-BE49-F238E27FC236}">
                <a16:creationId xmlns="" xmlns:a16="http://schemas.microsoft.com/office/drawing/2014/main" id="{3141656C-319B-4BA7-A246-C34D1C4AC992}"/>
              </a:ext>
            </a:extLst>
          </p:cNvPr>
          <p:cNvSpPr txBox="1"/>
          <p:nvPr/>
        </p:nvSpPr>
        <p:spPr>
          <a:xfrm rot="5400000">
            <a:off x="1600200" y="2664070"/>
            <a:ext cx="1295400" cy="38472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Arial" panose="020B0604020202020204" pitchFamily="34" charset="0"/>
                <a:cs typeface="Arial" panose="020B0604020202020204" pitchFamily="34" charset="0"/>
              </a:rPr>
              <a:t>①</a:t>
            </a:r>
            <a:r>
              <a:rPr lang="en-US" sz="900">
                <a:latin typeface="Arial" panose="020B0604020202020204" pitchFamily="34" charset="0"/>
                <a:cs typeface="Arial" panose="020B0604020202020204" pitchFamily="34" charset="0"/>
              </a:rPr>
              <a:t> Destruction of building equipment</a:t>
            </a:r>
          </a:p>
        </p:txBody>
      </p:sp>
      <p:sp>
        <p:nvSpPr>
          <p:cNvPr id="16" name="TextBox 15">
            <a:extLst>
              <a:ext uri="{FF2B5EF4-FFF2-40B4-BE49-F238E27FC236}">
                <a16:creationId xmlns="" xmlns:a16="http://schemas.microsoft.com/office/drawing/2014/main" id="{7349E384-B1D9-43AD-94A5-21AD4D1BF90A}"/>
              </a:ext>
            </a:extLst>
          </p:cNvPr>
          <p:cNvSpPr txBox="1"/>
          <p:nvPr/>
        </p:nvSpPr>
        <p:spPr>
          <a:xfrm>
            <a:off x="866775" y="3752850"/>
            <a:ext cx="7524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a:latin typeface="Arial" panose="020B0604020202020204" pitchFamily="34" charset="0"/>
                <a:cs typeface="Arial" panose="020B0604020202020204" pitchFamily="34" charset="0"/>
              </a:rPr>
              <a:t>Confirmation of residual good removal</a:t>
            </a:r>
          </a:p>
        </p:txBody>
      </p:sp>
      <p:sp>
        <p:nvSpPr>
          <p:cNvPr id="18" name="TextBox 17">
            <a:extLst>
              <a:ext uri="{FF2B5EF4-FFF2-40B4-BE49-F238E27FC236}">
                <a16:creationId xmlns="" xmlns:a16="http://schemas.microsoft.com/office/drawing/2014/main" id="{AD8A5AEB-68D7-40B6-823B-F6D8325013B0}"/>
              </a:ext>
            </a:extLst>
          </p:cNvPr>
          <p:cNvSpPr txBox="1"/>
          <p:nvPr/>
        </p:nvSpPr>
        <p:spPr>
          <a:xfrm rot="5400000">
            <a:off x="1071562" y="2662238"/>
            <a:ext cx="127635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Temporary installation work</a:t>
            </a:r>
          </a:p>
        </p:txBody>
      </p:sp>
      <p:sp>
        <p:nvSpPr>
          <p:cNvPr id="20" name="TextBox 19">
            <a:extLst>
              <a:ext uri="{FF2B5EF4-FFF2-40B4-BE49-F238E27FC236}">
                <a16:creationId xmlns="" xmlns:a16="http://schemas.microsoft.com/office/drawing/2014/main" id="{E565E3DE-B7BA-4FA0-830F-B0E60A0C487A}"/>
              </a:ext>
            </a:extLst>
          </p:cNvPr>
          <p:cNvSpPr txBox="1"/>
          <p:nvPr/>
        </p:nvSpPr>
        <p:spPr>
          <a:xfrm rot="5400000">
            <a:off x="228601" y="2667001"/>
            <a:ext cx="127635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Advance preparation</a:t>
            </a:r>
          </a:p>
          <a:p>
            <a:pPr algn="ctr"/>
            <a:r>
              <a:rPr lang="en-US" sz="900">
                <a:latin typeface="Arial" panose="020B0604020202020204" pitchFamily="34" charset="0"/>
                <a:cs typeface="Arial" panose="020B0604020202020204" pitchFamily="34" charset="0"/>
              </a:rPr>
              <a:t> measures</a:t>
            </a:r>
          </a:p>
        </p:txBody>
      </p:sp>
      <p:sp>
        <p:nvSpPr>
          <p:cNvPr id="22" name="TextBox 21">
            <a:extLst>
              <a:ext uri="{FF2B5EF4-FFF2-40B4-BE49-F238E27FC236}">
                <a16:creationId xmlns="" xmlns:a16="http://schemas.microsoft.com/office/drawing/2014/main" id="{7217C3CE-BB74-412F-81D4-1BC68B7FE1D2}"/>
              </a:ext>
            </a:extLst>
          </p:cNvPr>
          <p:cNvSpPr txBox="1"/>
          <p:nvPr/>
        </p:nvSpPr>
        <p:spPr>
          <a:xfrm rot="5400000">
            <a:off x="642937" y="2725252"/>
            <a:ext cx="1276350" cy="2308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Work preparation</a:t>
            </a:r>
          </a:p>
        </p:txBody>
      </p:sp>
      <p:sp>
        <p:nvSpPr>
          <p:cNvPr id="24" name="TextBox 23">
            <a:extLst>
              <a:ext uri="{FF2B5EF4-FFF2-40B4-BE49-F238E27FC236}">
                <a16:creationId xmlns="" xmlns:a16="http://schemas.microsoft.com/office/drawing/2014/main" id="{EE8F0DDD-B67A-4349-BB46-D28613BDC1BD}"/>
              </a:ext>
            </a:extLst>
          </p:cNvPr>
          <p:cNvSpPr txBox="1"/>
          <p:nvPr/>
        </p:nvSpPr>
        <p:spPr>
          <a:xfrm rot="5400000">
            <a:off x="2919412" y="2659662"/>
            <a:ext cx="12858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④ Removal of rooftop installation</a:t>
            </a:r>
            <a:endParaRPr lang="en-US" sz="900">
              <a:latin typeface="Arial" panose="020B0604020202020204" pitchFamily="34" charset="0"/>
              <a:ea typeface="游ゴシック"/>
              <a:cs typeface="Arial" panose="020B0604020202020204" pitchFamily="34" charset="0"/>
            </a:endParaRPr>
          </a:p>
        </p:txBody>
      </p:sp>
      <p:sp>
        <p:nvSpPr>
          <p:cNvPr id="26" name="TextBox 25">
            <a:extLst>
              <a:ext uri="{FF2B5EF4-FFF2-40B4-BE49-F238E27FC236}">
                <a16:creationId xmlns="" xmlns:a16="http://schemas.microsoft.com/office/drawing/2014/main" id="{73016CA1-730A-4F00-A3CD-FA53817B7CB6}"/>
              </a:ext>
            </a:extLst>
          </p:cNvPr>
          <p:cNvSpPr txBox="1"/>
          <p:nvPr/>
        </p:nvSpPr>
        <p:spPr>
          <a:xfrm rot="5400000">
            <a:off x="3309937" y="2702527"/>
            <a:ext cx="135255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⑤ Balcony removal. etc.</a:t>
            </a:r>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243BE1E1-54BA-48FB-8CF4-1811E0BC99F2}"/>
              </a:ext>
            </a:extLst>
          </p:cNvPr>
          <p:cNvSpPr txBox="1"/>
          <p:nvPr/>
        </p:nvSpPr>
        <p:spPr>
          <a:xfrm rot="5400000">
            <a:off x="3762375" y="2669188"/>
            <a:ext cx="12858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⑥ Removal of roofing material</a:t>
            </a:r>
            <a:endParaRPr lang="en-US" sz="900">
              <a:latin typeface="Arial" panose="020B0604020202020204" pitchFamily="34" charset="0"/>
              <a:ea typeface="游ゴシック"/>
              <a:cs typeface="Arial" panose="020B0604020202020204" pitchFamily="34" charset="0"/>
            </a:endParaRPr>
          </a:p>
        </p:txBody>
      </p:sp>
      <p:sp>
        <p:nvSpPr>
          <p:cNvPr id="30" name="TextBox 29">
            <a:extLst>
              <a:ext uri="{FF2B5EF4-FFF2-40B4-BE49-F238E27FC236}">
                <a16:creationId xmlns="" xmlns:a16="http://schemas.microsoft.com/office/drawing/2014/main" id="{1ED0E309-2540-4027-946A-6BDB427850FB}"/>
              </a:ext>
            </a:extLst>
          </p:cNvPr>
          <p:cNvSpPr txBox="1"/>
          <p:nvPr/>
        </p:nvSpPr>
        <p:spPr>
          <a:xfrm rot="5400000">
            <a:off x="4686299" y="2599937"/>
            <a:ext cx="1304925" cy="5078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Arial" panose="020B0604020202020204" pitchFamily="34" charset="0"/>
                <a:ea typeface="+mn-lt"/>
                <a:cs typeface="Arial" panose="020B0604020202020204" pitchFamily="34" charset="0"/>
              </a:rPr>
              <a:t>⑧</a:t>
            </a:r>
            <a:r>
              <a:rPr lang="en-US" sz="900">
                <a:latin typeface="Arial" panose="020B0604020202020204" pitchFamily="34" charset="0"/>
                <a:ea typeface="+mn-lt"/>
                <a:cs typeface="Arial" panose="020B0604020202020204" pitchFamily="34" charset="0"/>
              </a:rPr>
              <a:t> Dismantling of structure part and exterior material</a:t>
            </a:r>
          </a:p>
        </p:txBody>
      </p:sp>
      <p:sp>
        <p:nvSpPr>
          <p:cNvPr id="32" name="TextBox 31">
            <a:extLst>
              <a:ext uri="{FF2B5EF4-FFF2-40B4-BE49-F238E27FC236}">
                <a16:creationId xmlns="" xmlns:a16="http://schemas.microsoft.com/office/drawing/2014/main" id="{87D4740E-32E1-4559-9222-250C40F1F6E8}"/>
              </a:ext>
            </a:extLst>
          </p:cNvPr>
          <p:cNvSpPr txBox="1"/>
          <p:nvPr/>
        </p:nvSpPr>
        <p:spPr>
          <a:xfrm rot="5400000">
            <a:off x="5176837" y="2669188"/>
            <a:ext cx="129540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ea typeface="+mn-lt"/>
                <a:cs typeface="Arial" panose="020B0604020202020204" pitchFamily="34" charset="0"/>
              </a:rPr>
              <a:t>Temporary construction removal</a:t>
            </a:r>
            <a:endParaRPr lang="ja-JP" altLang="en-US" sz="900">
              <a:latin typeface="Arial" panose="020B0604020202020204" pitchFamily="34" charset="0"/>
              <a:cs typeface="Arial" panose="020B0604020202020204" pitchFamily="34" charset="0"/>
            </a:endParaRPr>
          </a:p>
        </p:txBody>
      </p:sp>
      <p:sp>
        <p:nvSpPr>
          <p:cNvPr id="34" name="TextBox 33">
            <a:extLst>
              <a:ext uri="{FF2B5EF4-FFF2-40B4-BE49-F238E27FC236}">
                <a16:creationId xmlns="" xmlns:a16="http://schemas.microsoft.com/office/drawing/2014/main" id="{DD488BB3-18BA-43F7-A482-FC18F8319322}"/>
              </a:ext>
            </a:extLst>
          </p:cNvPr>
          <p:cNvSpPr txBox="1"/>
          <p:nvPr/>
        </p:nvSpPr>
        <p:spPr>
          <a:xfrm rot="5400000">
            <a:off x="5624512" y="2678713"/>
            <a:ext cx="129540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Arial" panose="020B0604020202020204" pitchFamily="34" charset="0"/>
                <a:ea typeface="+mn-lt"/>
                <a:cs typeface="Arial" panose="020B0604020202020204" pitchFamily="34" charset="0"/>
              </a:rPr>
              <a:t>⑨ </a:t>
            </a:r>
            <a:r>
              <a:rPr lang="en-US" sz="900">
                <a:latin typeface="Arial" panose="020B0604020202020204" pitchFamily="34" charset="0"/>
                <a:ea typeface="+mn-lt"/>
                <a:cs typeface="Arial" panose="020B0604020202020204" pitchFamily="34" charset="0"/>
              </a:rPr>
              <a:t>Dismantling of foundation, etc.</a:t>
            </a:r>
            <a:endParaRPr lang="en-US" sz="900">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3A59FDC6-040D-4C76-8B81-45081D6AE37C}"/>
              </a:ext>
            </a:extLst>
          </p:cNvPr>
          <p:cNvSpPr txBox="1"/>
          <p:nvPr/>
        </p:nvSpPr>
        <p:spPr>
          <a:xfrm rot="5400000">
            <a:off x="7115176" y="2702525"/>
            <a:ext cx="1438275" cy="37885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ea typeface="+mn-lt"/>
                <a:cs typeface="Arial" panose="020B0604020202020204" pitchFamily="34" charset="0"/>
              </a:rPr>
              <a:t>Demolition work completion inspection</a:t>
            </a:r>
            <a:endParaRPr lang="en-US" altLang="ja-JP">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382173D4-B30A-42B4-9486-4DE11485816A}"/>
              </a:ext>
            </a:extLst>
          </p:cNvPr>
          <p:cNvSpPr txBox="1"/>
          <p:nvPr/>
        </p:nvSpPr>
        <p:spPr>
          <a:xfrm rot="5400000">
            <a:off x="6591300" y="2635850"/>
            <a:ext cx="1438275" cy="5078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ea typeface="+mn-lt"/>
                <a:cs typeface="Arial" panose="020B0604020202020204" pitchFamily="34" charset="0"/>
              </a:rPr>
              <a:t>(Leveling/ cleaning) After dismantling work is completed</a:t>
            </a:r>
            <a:endParaRPr lang="en-US">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35F1E7FC-9297-4BCF-A50E-753F345F50B8}"/>
              </a:ext>
            </a:extLst>
          </p:cNvPr>
          <p:cNvSpPr txBox="1"/>
          <p:nvPr/>
        </p:nvSpPr>
        <p:spPr>
          <a:xfrm rot="5400000">
            <a:off x="7620638" y="2609463"/>
            <a:ext cx="1438275" cy="5078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ea typeface="+mn-lt"/>
                <a:cs typeface="Arial" panose="020B0604020202020204" pitchFamily="34" charset="0"/>
              </a:rPr>
              <a:t>Management dismantling work after completion</a:t>
            </a:r>
            <a:endParaRPr lang="en-US" sz="900">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72FB2E5E-0C6A-45D4-82E9-C8D1CB48D08A}"/>
              </a:ext>
            </a:extLst>
          </p:cNvPr>
          <p:cNvSpPr txBox="1"/>
          <p:nvPr/>
        </p:nvSpPr>
        <p:spPr>
          <a:xfrm>
            <a:off x="4072820" y="3761878"/>
            <a:ext cx="92392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On-site sorting</a:t>
            </a:r>
          </a:p>
        </p:txBody>
      </p:sp>
      <p:sp>
        <p:nvSpPr>
          <p:cNvPr id="44" name="TextBox 43">
            <a:extLst>
              <a:ext uri="{FF2B5EF4-FFF2-40B4-BE49-F238E27FC236}">
                <a16:creationId xmlns="" xmlns:a16="http://schemas.microsoft.com/office/drawing/2014/main" id="{62B201AD-EF07-4342-B219-E0F349A1A383}"/>
              </a:ext>
            </a:extLst>
          </p:cNvPr>
          <p:cNvSpPr txBox="1"/>
          <p:nvPr/>
        </p:nvSpPr>
        <p:spPr>
          <a:xfrm>
            <a:off x="5172073" y="3846328"/>
            <a:ext cx="962025" cy="24622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ctr"/>
            <a:r>
              <a:rPr lang="en-US" sz="1000">
                <a:latin typeface="Arial" panose="020B0604020202020204" pitchFamily="34" charset="0"/>
                <a:cs typeface="Arial" panose="020B0604020202020204" pitchFamily="34" charset="0"/>
              </a:rPr>
              <a:t>Sorted out </a:t>
            </a:r>
          </a:p>
        </p:txBody>
      </p:sp>
      <p:sp>
        <p:nvSpPr>
          <p:cNvPr id="46" name="TextBox 45">
            <a:extLst>
              <a:ext uri="{FF2B5EF4-FFF2-40B4-BE49-F238E27FC236}">
                <a16:creationId xmlns="" xmlns:a16="http://schemas.microsoft.com/office/drawing/2014/main" id="{79A1B22A-3B0D-4F52-AFC2-8B8C6002FC9F}"/>
              </a:ext>
            </a:extLst>
          </p:cNvPr>
          <p:cNvSpPr txBox="1"/>
          <p:nvPr/>
        </p:nvSpPr>
        <p:spPr>
          <a:xfrm>
            <a:off x="1958458" y="4167030"/>
            <a:ext cx="2838450" cy="40011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ctr"/>
            <a:r>
              <a:rPr lang="en-US" sz="1000" dirty="0">
                <a:latin typeface="Arial" panose="020B0604020202020204" pitchFamily="34" charset="0"/>
                <a:cs typeface="Arial" panose="020B0604020202020204" pitchFamily="34" charset="0"/>
              </a:rPr>
              <a:t>Manual work</a:t>
            </a:r>
          </a:p>
          <a:p>
            <a:pPr algn="ctr"/>
            <a:endParaRPr lang="en-US" sz="10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 xmlns:a16="http://schemas.microsoft.com/office/drawing/2014/main" id="{C9901CB6-C2FC-4C0B-BF11-374A14F9F839}"/>
              </a:ext>
            </a:extLst>
          </p:cNvPr>
          <p:cNvSpPr txBox="1"/>
          <p:nvPr/>
        </p:nvSpPr>
        <p:spPr>
          <a:xfrm>
            <a:off x="4781549" y="4178901"/>
            <a:ext cx="17430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900" dirty="0">
                <a:latin typeface="Arial" panose="020B0604020202020204" pitchFamily="34" charset="0"/>
                <a:cs typeface="Arial" panose="020B0604020202020204" pitchFamily="34" charset="0"/>
              </a:rPr>
              <a:t>Manual work or combined hand ・mechanical work</a:t>
            </a:r>
            <a:endParaRPr lang="en-US" sz="900" dirty="0">
              <a:latin typeface="Arial" panose="020B0604020202020204" pitchFamily="34" charset="0"/>
              <a:ea typeface="+mn-lt"/>
              <a:cs typeface="Arial" panose="020B0604020202020204" pitchFamily="34" charset="0"/>
            </a:endParaRPr>
          </a:p>
        </p:txBody>
      </p:sp>
      <p:sp>
        <p:nvSpPr>
          <p:cNvPr id="50" name="TextBox 49">
            <a:extLst>
              <a:ext uri="{FF2B5EF4-FFF2-40B4-BE49-F238E27FC236}">
                <a16:creationId xmlns="" xmlns:a16="http://schemas.microsoft.com/office/drawing/2014/main" id="{B4A9E40D-AD81-4018-AD48-669DB6D33455}"/>
              </a:ext>
            </a:extLst>
          </p:cNvPr>
          <p:cNvSpPr txBox="1"/>
          <p:nvPr/>
        </p:nvSpPr>
        <p:spPr>
          <a:xfrm rot="5400000">
            <a:off x="4190999" y="2697763"/>
            <a:ext cx="13239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⑦ Carrying/ installing heavy machines</a:t>
            </a:r>
          </a:p>
        </p:txBody>
      </p:sp>
      <p:sp>
        <p:nvSpPr>
          <p:cNvPr id="52" name="TextBox 51">
            <a:extLst>
              <a:ext uri="{FF2B5EF4-FFF2-40B4-BE49-F238E27FC236}">
                <a16:creationId xmlns="" xmlns:a16="http://schemas.microsoft.com/office/drawing/2014/main" id="{E003A602-2763-444F-9BDB-AC9A1B653D04}"/>
              </a:ext>
            </a:extLst>
          </p:cNvPr>
          <p:cNvSpPr txBox="1"/>
          <p:nvPr/>
        </p:nvSpPr>
        <p:spPr>
          <a:xfrm rot="5400000">
            <a:off x="6081712" y="2707287"/>
            <a:ext cx="13239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Carrying heavy machine out</a:t>
            </a:r>
          </a:p>
        </p:txBody>
      </p:sp>
    </p:spTree>
    <p:extLst>
      <p:ext uri="{BB962C8B-B14F-4D97-AF65-F5344CB8AC3E}">
        <p14:creationId xmlns:p14="http://schemas.microsoft.com/office/powerpoint/2010/main" val="143750223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3182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Paraan</a:t>
            </a:r>
            <a:r>
              <a:rPr lang="en-US" altLang="ja-JP" sz="2000" dirty="0">
                <a:latin typeface="Arial" panose="020B0604020202020204" pitchFamily="34" charset="0"/>
                <a:cs typeface="Arial" panose="020B0604020202020204" pitchFamily="34" charset="0"/>
              </a:rPr>
              <a:t> ng Pag-demolish ng </a:t>
            </a:r>
            <a:r>
              <a:rPr lang="en-US" altLang="ja-JP" sz="2000" dirty="0" err="1">
                <a:latin typeface="Arial" panose="020B0604020202020204" pitchFamily="34" charset="0"/>
                <a:cs typeface="Arial" panose="020B0604020202020204" pitchFamily="34" charset="0"/>
              </a:rPr>
              <a:t>Gusali</a:t>
            </a:r>
            <a:endParaRPr lang="en-US" altLang="ja-JP" sz="2000" dirty="0"/>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mn-lt"/>
                <a:cs typeface="Times New Roman"/>
              </a:rPr>
              <a:t>38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102</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游ゴシック"/>
              <a:cs typeface="+mn-lt"/>
            </a:endParaRPr>
          </a:p>
        </p:txBody>
      </p:sp>
      <p:sp>
        <p:nvSpPr>
          <p:cNvPr id="9" name="コンテンツ プレースホルダー 4"/>
          <p:cNvSpPr txBox="1">
            <a:spLocks/>
          </p:cNvSpPr>
          <p:nvPr/>
        </p:nvSpPr>
        <p:spPr>
          <a:xfrm>
            <a:off x="628650" y="1268383"/>
            <a:ext cx="7886700" cy="5070071"/>
          </a:xfrm>
          <a:prstGeom prst="rect">
            <a:avLst/>
          </a:prstGeom>
          <a:no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701762" y="1943965"/>
            <a:ext cx="7615261" cy="2850207"/>
          </a:xfrm>
          <a:prstGeom prst="rect">
            <a:avLst/>
          </a:prstGeom>
        </p:spPr>
      </p:pic>
      <p:sp>
        <p:nvSpPr>
          <p:cNvPr id="16" name="テキスト ボックス 15"/>
          <p:cNvSpPr txBox="1"/>
          <p:nvPr/>
        </p:nvSpPr>
        <p:spPr>
          <a:xfrm>
            <a:off x="1857941" y="5304011"/>
            <a:ext cx="5123317"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magkahiwalay</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pag</a:t>
            </a:r>
            <a:r>
              <a:rPr lang="en-US" altLang="ja-JP" sz="1200" dirty="0">
                <a:latin typeface="Arial" panose="020B0604020202020204" pitchFamily="34" charset="0"/>
                <a:cs typeface="Arial" panose="020B0604020202020204" pitchFamily="34" charset="0"/>
              </a:rPr>
              <a:t>-demolish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pamamagitan</a:t>
            </a:r>
            <a:r>
              <a:rPr lang="en-US" altLang="ja-JP" sz="1200" dirty="0">
                <a:latin typeface="Arial" panose="020B0604020202020204" pitchFamily="34" charset="0"/>
                <a:cs typeface="Arial" panose="020B0604020202020204" pitchFamily="34" charset="0"/>
              </a:rPr>
              <a:t> ng mechanical method</a:t>
            </a:r>
            <a:endParaRPr lang="en-US" altLang="ja-JP" sz="1200" dirty="0">
              <a:latin typeface="Arial" panose="020B0604020202020204" pitchFamily="34" charset="0"/>
              <a:ea typeface="游ゴシック"/>
              <a:cs typeface="Arial" panose="020B0604020202020204" pitchFamily="34" charset="0"/>
            </a:endParaRPr>
          </a:p>
        </p:txBody>
      </p:sp>
      <p:sp>
        <p:nvSpPr>
          <p:cNvPr id="3" name="TextBox 2">
            <a:extLst>
              <a:ext uri="{FF2B5EF4-FFF2-40B4-BE49-F238E27FC236}">
                <a16:creationId xmlns="" xmlns:a16="http://schemas.microsoft.com/office/drawing/2014/main" id="{CE912060-CEE3-41ED-9331-F3A21EEDFD9C}"/>
              </a:ext>
            </a:extLst>
          </p:cNvPr>
          <p:cNvSpPr txBox="1"/>
          <p:nvPr/>
        </p:nvSpPr>
        <p:spPr>
          <a:xfrm rot="5400000">
            <a:off x="2719388" y="2888262"/>
            <a:ext cx="122872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③ Removal of inner ・outer fittings</a:t>
            </a:r>
          </a:p>
        </p:txBody>
      </p:sp>
      <p:sp>
        <p:nvSpPr>
          <p:cNvPr id="8" name="TextBox 7">
            <a:extLst>
              <a:ext uri="{FF2B5EF4-FFF2-40B4-BE49-F238E27FC236}">
                <a16:creationId xmlns="" xmlns:a16="http://schemas.microsoft.com/office/drawing/2014/main" id="{4A45954A-2009-45A5-9A47-0C2983A28FEC}"/>
              </a:ext>
            </a:extLst>
          </p:cNvPr>
          <p:cNvSpPr txBox="1"/>
          <p:nvPr/>
        </p:nvSpPr>
        <p:spPr>
          <a:xfrm rot="5400000">
            <a:off x="2185988" y="2902551"/>
            <a:ext cx="125730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② Removal of interior materials</a:t>
            </a:r>
          </a:p>
        </p:txBody>
      </p:sp>
      <p:sp>
        <p:nvSpPr>
          <p:cNvPr id="12" name="TextBox 11">
            <a:extLst>
              <a:ext uri="{FF2B5EF4-FFF2-40B4-BE49-F238E27FC236}">
                <a16:creationId xmlns="" xmlns:a16="http://schemas.microsoft.com/office/drawing/2014/main" id="{56F8A8CA-2FE0-48EE-BF16-0A9EDBC6F089}"/>
              </a:ext>
            </a:extLst>
          </p:cNvPr>
          <p:cNvSpPr txBox="1"/>
          <p:nvPr/>
        </p:nvSpPr>
        <p:spPr>
          <a:xfrm rot="5400000">
            <a:off x="1704975" y="2892670"/>
            <a:ext cx="1295400" cy="38472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Arial" panose="020B0604020202020204" pitchFamily="34" charset="0"/>
                <a:cs typeface="Arial" panose="020B0604020202020204" pitchFamily="34" charset="0"/>
              </a:rPr>
              <a:t>①</a:t>
            </a:r>
            <a:r>
              <a:rPr lang="en-US" sz="900">
                <a:latin typeface="Arial" panose="020B0604020202020204" pitchFamily="34" charset="0"/>
                <a:cs typeface="Arial" panose="020B0604020202020204" pitchFamily="34" charset="0"/>
              </a:rPr>
              <a:t> Destruction of building equipment</a:t>
            </a:r>
          </a:p>
        </p:txBody>
      </p:sp>
      <p:sp>
        <p:nvSpPr>
          <p:cNvPr id="18" name="TextBox 17">
            <a:extLst>
              <a:ext uri="{FF2B5EF4-FFF2-40B4-BE49-F238E27FC236}">
                <a16:creationId xmlns="" xmlns:a16="http://schemas.microsoft.com/office/drawing/2014/main" id="{3A5DB9D3-977C-4A17-A851-3C0B35DAB79F}"/>
              </a:ext>
            </a:extLst>
          </p:cNvPr>
          <p:cNvSpPr txBox="1"/>
          <p:nvPr/>
        </p:nvSpPr>
        <p:spPr>
          <a:xfrm rot="5400000">
            <a:off x="1185862" y="2890838"/>
            <a:ext cx="121920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Temporary installation work</a:t>
            </a:r>
          </a:p>
        </p:txBody>
      </p:sp>
      <p:sp>
        <p:nvSpPr>
          <p:cNvPr id="20" name="TextBox 19">
            <a:extLst>
              <a:ext uri="{FF2B5EF4-FFF2-40B4-BE49-F238E27FC236}">
                <a16:creationId xmlns="" xmlns:a16="http://schemas.microsoft.com/office/drawing/2014/main" id="{F03F2931-219F-4CD7-9B76-A71C5BF30EAA}"/>
              </a:ext>
            </a:extLst>
          </p:cNvPr>
          <p:cNvSpPr txBox="1"/>
          <p:nvPr/>
        </p:nvSpPr>
        <p:spPr>
          <a:xfrm rot="5400000">
            <a:off x="242888" y="2816826"/>
            <a:ext cx="1219200" cy="5078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Advance preparation</a:t>
            </a:r>
          </a:p>
          <a:p>
            <a:pPr algn="ctr"/>
            <a:r>
              <a:rPr lang="en-US" sz="900">
                <a:latin typeface="Arial" panose="020B0604020202020204" pitchFamily="34" charset="0"/>
                <a:cs typeface="Arial" panose="020B0604020202020204" pitchFamily="34" charset="0"/>
              </a:rPr>
              <a:t> measures</a:t>
            </a:r>
          </a:p>
        </p:txBody>
      </p:sp>
      <p:sp>
        <p:nvSpPr>
          <p:cNvPr id="22" name="TextBox 21">
            <a:extLst>
              <a:ext uri="{FF2B5EF4-FFF2-40B4-BE49-F238E27FC236}">
                <a16:creationId xmlns="" xmlns:a16="http://schemas.microsoft.com/office/drawing/2014/main" id="{2CE4AED7-354C-47C5-9227-01A7D28CFAFA}"/>
              </a:ext>
            </a:extLst>
          </p:cNvPr>
          <p:cNvSpPr txBox="1"/>
          <p:nvPr/>
        </p:nvSpPr>
        <p:spPr>
          <a:xfrm rot="5400000">
            <a:off x="714375" y="2968139"/>
            <a:ext cx="1228725" cy="2308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Work preparation</a:t>
            </a:r>
          </a:p>
        </p:txBody>
      </p:sp>
      <p:sp>
        <p:nvSpPr>
          <p:cNvPr id="28" name="TextBox 27">
            <a:extLst>
              <a:ext uri="{FF2B5EF4-FFF2-40B4-BE49-F238E27FC236}">
                <a16:creationId xmlns="" xmlns:a16="http://schemas.microsoft.com/office/drawing/2014/main" id="{5E2B7AAA-CE9C-4A35-B703-1C3CEEBB5247}"/>
              </a:ext>
            </a:extLst>
          </p:cNvPr>
          <p:cNvSpPr txBox="1"/>
          <p:nvPr/>
        </p:nvSpPr>
        <p:spPr>
          <a:xfrm>
            <a:off x="847725" y="3886200"/>
            <a:ext cx="828675" cy="41549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Arial" panose="020B0604020202020204" pitchFamily="34" charset="0"/>
                <a:cs typeface="Arial" panose="020B0604020202020204" pitchFamily="34" charset="0"/>
              </a:rPr>
              <a:t>Confirmation of residual good removal</a:t>
            </a:r>
          </a:p>
        </p:txBody>
      </p:sp>
      <p:sp>
        <p:nvSpPr>
          <p:cNvPr id="30" name="TextBox 29">
            <a:extLst>
              <a:ext uri="{FF2B5EF4-FFF2-40B4-BE49-F238E27FC236}">
                <a16:creationId xmlns="" xmlns:a16="http://schemas.microsoft.com/office/drawing/2014/main" id="{E23E4D12-51C9-444C-9C6C-91FE90C88189}"/>
              </a:ext>
            </a:extLst>
          </p:cNvPr>
          <p:cNvSpPr txBox="1"/>
          <p:nvPr/>
        </p:nvSpPr>
        <p:spPr>
          <a:xfrm rot="5400000">
            <a:off x="3200400" y="2878739"/>
            <a:ext cx="1219200" cy="37885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④ Removal of roofing material</a:t>
            </a:r>
            <a:endParaRPr lang="en-US" sz="900">
              <a:latin typeface="Arial" panose="020B0604020202020204" pitchFamily="34" charset="0"/>
              <a:ea typeface="游ゴシック"/>
              <a:cs typeface="Arial" panose="020B0604020202020204" pitchFamily="34" charset="0"/>
            </a:endParaRPr>
          </a:p>
        </p:txBody>
      </p:sp>
      <p:sp>
        <p:nvSpPr>
          <p:cNvPr id="32" name="TextBox 31">
            <a:extLst>
              <a:ext uri="{FF2B5EF4-FFF2-40B4-BE49-F238E27FC236}">
                <a16:creationId xmlns="" xmlns:a16="http://schemas.microsoft.com/office/drawing/2014/main" id="{1CE595A5-52E6-4E31-94B6-A8107E913136}"/>
              </a:ext>
            </a:extLst>
          </p:cNvPr>
          <p:cNvSpPr txBox="1"/>
          <p:nvPr/>
        </p:nvSpPr>
        <p:spPr>
          <a:xfrm rot="5400000">
            <a:off x="3676649" y="2916838"/>
            <a:ext cx="12858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⑤ Carrying/ installing heavy machines</a:t>
            </a:r>
          </a:p>
        </p:txBody>
      </p:sp>
      <p:sp>
        <p:nvSpPr>
          <p:cNvPr id="34" name="TextBox 33">
            <a:extLst>
              <a:ext uri="{FF2B5EF4-FFF2-40B4-BE49-F238E27FC236}">
                <a16:creationId xmlns="" xmlns:a16="http://schemas.microsoft.com/office/drawing/2014/main" id="{F69F3AE9-9E60-442E-9F53-B538FCE36B5E}"/>
              </a:ext>
            </a:extLst>
          </p:cNvPr>
          <p:cNvSpPr txBox="1"/>
          <p:nvPr/>
        </p:nvSpPr>
        <p:spPr>
          <a:xfrm rot="5400000">
            <a:off x="4210049" y="2857112"/>
            <a:ext cx="1304925" cy="5078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Arial" panose="020B0604020202020204" pitchFamily="34" charset="0"/>
                <a:ea typeface="+mn-lt"/>
                <a:cs typeface="Arial" panose="020B0604020202020204" pitchFamily="34" charset="0"/>
              </a:rPr>
              <a:t>⑥</a:t>
            </a:r>
            <a:r>
              <a:rPr lang="en-US" sz="900">
                <a:latin typeface="Arial" panose="020B0604020202020204" pitchFamily="34" charset="0"/>
                <a:ea typeface="+mn-lt"/>
                <a:cs typeface="Arial" panose="020B0604020202020204" pitchFamily="34" charset="0"/>
              </a:rPr>
              <a:t> Dismantling of structure part and exterior material</a:t>
            </a:r>
          </a:p>
        </p:txBody>
      </p:sp>
      <p:sp>
        <p:nvSpPr>
          <p:cNvPr id="36" name="TextBox 35">
            <a:extLst>
              <a:ext uri="{FF2B5EF4-FFF2-40B4-BE49-F238E27FC236}">
                <a16:creationId xmlns="" xmlns:a16="http://schemas.microsoft.com/office/drawing/2014/main" id="{6DED1467-8E77-42A6-938A-EEB04515C3ED}"/>
              </a:ext>
            </a:extLst>
          </p:cNvPr>
          <p:cNvSpPr txBox="1"/>
          <p:nvPr/>
        </p:nvSpPr>
        <p:spPr>
          <a:xfrm rot="5400000">
            <a:off x="4767262" y="2916838"/>
            <a:ext cx="131445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ea typeface="+mn-lt"/>
                <a:cs typeface="Arial" panose="020B0604020202020204" pitchFamily="34" charset="0"/>
              </a:rPr>
              <a:t>Temporary construction removal</a:t>
            </a:r>
            <a:endParaRPr lang="ja-JP" altLang="en-US" sz="90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ED27E8D8-F424-4672-99B7-76599A52914C}"/>
              </a:ext>
            </a:extLst>
          </p:cNvPr>
          <p:cNvSpPr txBox="1"/>
          <p:nvPr/>
        </p:nvSpPr>
        <p:spPr>
          <a:xfrm rot="5400000">
            <a:off x="5233987" y="2926363"/>
            <a:ext cx="1314450"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Arial" panose="020B0604020202020204" pitchFamily="34" charset="0"/>
                <a:ea typeface="+mn-lt"/>
                <a:cs typeface="Arial" panose="020B0604020202020204" pitchFamily="34" charset="0"/>
              </a:rPr>
              <a:t>⑦ </a:t>
            </a:r>
            <a:r>
              <a:rPr lang="en-US" sz="900">
                <a:latin typeface="Arial" panose="020B0604020202020204" pitchFamily="34" charset="0"/>
                <a:ea typeface="+mn-lt"/>
                <a:cs typeface="Arial" panose="020B0604020202020204" pitchFamily="34" charset="0"/>
              </a:rPr>
              <a:t>Dismantling of foundation, etc.</a:t>
            </a:r>
            <a:endParaRPr lang="en-US" sz="900">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B46BFFC3-ED14-456A-9D07-C2CEF03083B0}"/>
              </a:ext>
            </a:extLst>
          </p:cNvPr>
          <p:cNvSpPr txBox="1"/>
          <p:nvPr/>
        </p:nvSpPr>
        <p:spPr>
          <a:xfrm rot="5400000">
            <a:off x="6858001" y="2931125"/>
            <a:ext cx="1438275" cy="378857"/>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ea typeface="+mn-lt"/>
                <a:cs typeface="Arial" panose="020B0604020202020204" pitchFamily="34" charset="0"/>
              </a:rPr>
              <a:t>Demolition work completion inspection</a:t>
            </a:r>
            <a:endParaRPr lang="en-US" altLang="ja-JP">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574AC79D-CEBF-4869-B8F3-BFF3F7E81B41}"/>
              </a:ext>
            </a:extLst>
          </p:cNvPr>
          <p:cNvSpPr txBox="1"/>
          <p:nvPr/>
        </p:nvSpPr>
        <p:spPr>
          <a:xfrm rot="5400000">
            <a:off x="6296025" y="2864450"/>
            <a:ext cx="1438275" cy="5078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ea typeface="+mn-lt"/>
                <a:cs typeface="Arial" panose="020B0604020202020204" pitchFamily="34" charset="0"/>
              </a:rPr>
              <a:t>(Leveling/ cleaning) After dismantling work is completed</a:t>
            </a:r>
            <a:endParaRPr lang="en-US">
              <a:latin typeface="Arial" panose="020B0604020202020204" pitchFamily="34" charset="0"/>
              <a:cs typeface="Arial" panose="020B0604020202020204" pitchFamily="34" charset="0"/>
            </a:endParaRPr>
          </a:p>
        </p:txBody>
      </p:sp>
      <p:sp>
        <p:nvSpPr>
          <p:cNvPr id="44" name="TextBox 43">
            <a:extLst>
              <a:ext uri="{FF2B5EF4-FFF2-40B4-BE49-F238E27FC236}">
                <a16:creationId xmlns="" xmlns:a16="http://schemas.microsoft.com/office/drawing/2014/main" id="{CA53FCE1-868D-48B1-88A4-34178E77208C}"/>
              </a:ext>
            </a:extLst>
          </p:cNvPr>
          <p:cNvSpPr txBox="1"/>
          <p:nvPr/>
        </p:nvSpPr>
        <p:spPr>
          <a:xfrm rot="5400000">
            <a:off x="7343775" y="2873975"/>
            <a:ext cx="1438275" cy="5078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ea typeface="+mn-lt"/>
                <a:cs typeface="Arial" panose="020B0604020202020204" pitchFamily="34" charset="0"/>
              </a:rPr>
              <a:t>Management dismantling work after completion</a:t>
            </a:r>
            <a:endParaRPr lang="en-US" sz="900">
              <a:latin typeface="Arial" panose="020B0604020202020204" pitchFamily="34" charset="0"/>
              <a:cs typeface="Arial" panose="020B0604020202020204" pitchFamily="34" charset="0"/>
            </a:endParaRPr>
          </a:p>
        </p:txBody>
      </p:sp>
      <p:sp>
        <p:nvSpPr>
          <p:cNvPr id="46" name="TextBox 45">
            <a:extLst>
              <a:ext uri="{FF2B5EF4-FFF2-40B4-BE49-F238E27FC236}">
                <a16:creationId xmlns="" xmlns:a16="http://schemas.microsoft.com/office/drawing/2014/main" id="{21D2BC6C-5495-4AAC-AD0D-09666F78BCA4}"/>
              </a:ext>
            </a:extLst>
          </p:cNvPr>
          <p:cNvSpPr txBox="1"/>
          <p:nvPr/>
        </p:nvSpPr>
        <p:spPr>
          <a:xfrm rot="5400000">
            <a:off x="5786437" y="2935887"/>
            <a:ext cx="1323975" cy="3693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Carrying heavy machine out</a:t>
            </a:r>
          </a:p>
        </p:txBody>
      </p:sp>
      <p:sp>
        <p:nvSpPr>
          <p:cNvPr id="48" name="TextBox 47">
            <a:extLst>
              <a:ext uri="{FF2B5EF4-FFF2-40B4-BE49-F238E27FC236}">
                <a16:creationId xmlns="" xmlns:a16="http://schemas.microsoft.com/office/drawing/2014/main" id="{1EB164C8-ADE8-4EBC-B046-83812865EC11}"/>
              </a:ext>
            </a:extLst>
          </p:cNvPr>
          <p:cNvSpPr txBox="1"/>
          <p:nvPr/>
        </p:nvSpPr>
        <p:spPr>
          <a:xfrm>
            <a:off x="3667125" y="4067174"/>
            <a:ext cx="1076325" cy="2308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On-site　sorting</a:t>
            </a:r>
          </a:p>
        </p:txBody>
      </p:sp>
      <p:sp>
        <p:nvSpPr>
          <p:cNvPr id="50" name="TextBox 49">
            <a:extLst>
              <a:ext uri="{FF2B5EF4-FFF2-40B4-BE49-F238E27FC236}">
                <a16:creationId xmlns="" xmlns:a16="http://schemas.microsoft.com/office/drawing/2014/main" id="{8A558512-349C-4903-BB3C-622E94D6DEA8}"/>
              </a:ext>
            </a:extLst>
          </p:cNvPr>
          <p:cNvSpPr txBox="1"/>
          <p:nvPr/>
        </p:nvSpPr>
        <p:spPr>
          <a:xfrm>
            <a:off x="4867274" y="4069750"/>
            <a:ext cx="1000125" cy="2308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　Sorted out 　</a:t>
            </a:r>
          </a:p>
        </p:txBody>
      </p:sp>
      <p:sp>
        <p:nvSpPr>
          <p:cNvPr id="52" name="TextBox 51">
            <a:extLst>
              <a:ext uri="{FF2B5EF4-FFF2-40B4-BE49-F238E27FC236}">
                <a16:creationId xmlns="" xmlns:a16="http://schemas.microsoft.com/office/drawing/2014/main" id="{944C6C87-ABB2-417F-9AF1-9AE3FFAF22A5}"/>
              </a:ext>
            </a:extLst>
          </p:cNvPr>
          <p:cNvSpPr txBox="1"/>
          <p:nvPr/>
        </p:nvSpPr>
        <p:spPr>
          <a:xfrm>
            <a:off x="2028824" y="4444886"/>
            <a:ext cx="2105025" cy="24622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algn="ctr"/>
            <a:r>
              <a:rPr lang="en-US" sz="1000">
                <a:latin typeface="Arial" panose="020B0604020202020204" pitchFamily="34" charset="0"/>
                <a:cs typeface="Arial" panose="020B0604020202020204" pitchFamily="34" charset="0"/>
              </a:rPr>
              <a:t>Manual work</a:t>
            </a:r>
          </a:p>
        </p:txBody>
      </p:sp>
      <p:sp>
        <p:nvSpPr>
          <p:cNvPr id="54" name="TextBox 53">
            <a:extLst>
              <a:ext uri="{FF2B5EF4-FFF2-40B4-BE49-F238E27FC236}">
                <a16:creationId xmlns="" xmlns:a16="http://schemas.microsoft.com/office/drawing/2014/main" id="{8FBF60A1-6147-45F6-A5C9-B82B6FCB73DD}"/>
              </a:ext>
            </a:extLst>
          </p:cNvPr>
          <p:cNvSpPr txBox="1"/>
          <p:nvPr/>
        </p:nvSpPr>
        <p:spPr>
          <a:xfrm>
            <a:off x="4133849" y="4452938"/>
            <a:ext cx="2000250" cy="230832"/>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Mechanical work</a:t>
            </a:r>
          </a:p>
        </p:txBody>
      </p:sp>
    </p:spTree>
    <p:extLst>
      <p:ext uri="{BB962C8B-B14F-4D97-AF65-F5344CB8AC3E}">
        <p14:creationId xmlns:p14="http://schemas.microsoft.com/office/powerpoint/2010/main" val="307246631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 xmlns:a16="http://schemas.microsoft.com/office/drawing/2014/main" id="{65B0006F-7F0A-4F6A-A180-ACAB45E71D46}"/>
              </a:ext>
            </a:extLst>
          </p:cNvPr>
          <p:cNvSpPr>
            <a:spLocks noGrp="1"/>
          </p:cNvSpPr>
          <p:nvPr>
            <p:ph type="ctrTitle"/>
          </p:nvPr>
        </p:nvSpPr>
        <p:spPr>
          <a:xfrm>
            <a:off x="685800" y="3429000"/>
            <a:ext cx="7772400" cy="601663"/>
          </a:xfrm>
        </p:spPr>
        <p:txBody>
          <a:bodyPr>
            <a:noAutofit/>
          </a:bodyPr>
          <a:lstStyle/>
          <a:p>
            <a:r>
              <a:rPr lang="en-US" altLang="ja-JP" sz="3200" dirty="0" err="1">
                <a:latin typeface="Arial" panose="020B0604020202020204" pitchFamily="34" charset="0"/>
                <a:ea typeface="ＭＳ Ｐゴシック"/>
                <a:cs typeface="Arial" panose="020B0604020202020204" pitchFamily="34" charset="0"/>
              </a:rPr>
              <a:t>Kabanata</a:t>
            </a:r>
            <a:r>
              <a:rPr lang="ja-JP" altLang="en-US" sz="3200" dirty="0">
                <a:latin typeface="Arial" panose="020B0604020202020204" pitchFamily="34" charset="0"/>
                <a:ea typeface="ＭＳ Ｐゴシック"/>
                <a:cs typeface="Arial" panose="020B0604020202020204" pitchFamily="34" charset="0"/>
              </a:rPr>
              <a:t> </a:t>
            </a:r>
            <a:r>
              <a:rPr lang="en-US" altLang="ja-JP" sz="3200" dirty="0">
                <a:latin typeface="Arial" panose="020B0604020202020204" pitchFamily="34" charset="0"/>
                <a:ea typeface="ＭＳ Ｐゴシック"/>
                <a:cs typeface="Arial" panose="020B0604020202020204" pitchFamily="34" charset="0"/>
              </a:rPr>
              <a:t>9:</a:t>
            </a:r>
            <a:r>
              <a:rPr lang="zh-TW" altLang="en-US" sz="3200" dirty="0">
                <a:latin typeface="Arial" panose="020B0604020202020204" pitchFamily="34" charset="0"/>
                <a:ea typeface="ＭＳ Ｐゴシック"/>
                <a:cs typeface="Arial" panose="020B0604020202020204" pitchFamily="34" charset="0"/>
              </a:rPr>
              <a:t>　</a:t>
            </a:r>
            <a:r>
              <a:rPr lang="en" sz="3200" dirty="0">
                <a:latin typeface="Arial" panose="020B0604020202020204" pitchFamily="34" charset="0"/>
                <a:ea typeface="+mj-lt"/>
                <a:cs typeface="Arial" panose="020B0604020202020204" pitchFamily="34" charset="0"/>
              </a:rPr>
              <a:t> </a:t>
            </a:r>
            <a:br>
              <a:rPr lang="en" sz="3200" dirty="0">
                <a:latin typeface="Arial" panose="020B0604020202020204" pitchFamily="34" charset="0"/>
                <a:ea typeface="+mj-lt"/>
                <a:cs typeface="Arial" panose="020B0604020202020204" pitchFamily="34" charset="0"/>
              </a:rPr>
            </a:br>
            <a:r>
              <a:rPr lang="en-US" altLang="ja-JP" sz="3200" dirty="0">
                <a:latin typeface="Arial" panose="020B0604020202020204" pitchFamily="34" charset="0"/>
                <a:cs typeface="Arial" panose="020B0604020202020204" pitchFamily="34" charset="0"/>
              </a:rPr>
              <a:t>Batas at </a:t>
            </a:r>
            <a:r>
              <a:rPr lang="en-US" altLang="ja-JP" sz="3200" dirty="0" err="1">
                <a:latin typeface="Arial" panose="020B0604020202020204" pitchFamily="34" charset="0"/>
                <a:cs typeface="Arial" panose="020B0604020202020204" pitchFamily="34" charset="0"/>
              </a:rPr>
              <a:t>Regulasyon</a:t>
            </a:r>
            <a:r>
              <a:rPr lang="ja-JP" altLang="ja-JP" b="1" dirty="0"/>
              <a:t/>
            </a:r>
            <a:br>
              <a:rPr lang="ja-JP" altLang="ja-JP" b="1" dirty="0"/>
            </a:br>
            <a:endParaRPr lang="en-US" altLang="ja-JP" sz="32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20016202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246744"/>
            <a:ext cx="8022560" cy="911016"/>
          </a:xfrm>
          <a:ln>
            <a:solidFill>
              <a:schemeClr val="tx1"/>
            </a:solidFill>
          </a:ln>
        </p:spPr>
        <p:txBody>
          <a:bodyPr>
            <a:noAutofit/>
          </a:bodyPr>
          <a:lstStyle/>
          <a:p>
            <a:r>
              <a:rPr lang="en-US" altLang="ja-JP" sz="2000" dirty="0">
                <a:latin typeface="Arial" panose="020B0604020202020204" pitchFamily="34" charset="0"/>
                <a:ea typeface="+mj-lt"/>
                <a:cs typeface="Arial" panose="020B0604020202020204" pitchFamily="34" charset="0"/>
              </a:rPr>
              <a:t>Legal </a:t>
            </a:r>
            <a:r>
              <a:rPr lang="en-US" altLang="ja-JP" sz="2000" dirty="0" err="1">
                <a:latin typeface="Arial" panose="020B0604020202020204" pitchFamily="34" charset="0"/>
                <a:ea typeface="+mj-lt"/>
                <a:cs typeface="Arial" panose="020B0604020202020204" pitchFamily="34" charset="0"/>
              </a:rPr>
              <a:t>na</a:t>
            </a:r>
            <a:r>
              <a:rPr lang="ja-JP" altLang="en-US" sz="2000" dirty="0">
                <a:latin typeface="Arial" panose="020B0604020202020204" pitchFamily="34" charset="0"/>
                <a:ea typeface="+mj-lt"/>
                <a:cs typeface="Arial" panose="020B0604020202020204" pitchFamily="34" charset="0"/>
              </a:rPr>
              <a:t> </a:t>
            </a:r>
            <a:r>
              <a:rPr lang="en-US" altLang="ja-JP" sz="2000" dirty="0">
                <a:latin typeface="Arial" panose="020B0604020202020204" pitchFamily="34" charset="0"/>
                <a:ea typeface="+mj-lt"/>
                <a:cs typeface="Arial" panose="020B0604020202020204" pitchFamily="34" charset="0"/>
              </a:rPr>
              <a:t>Sistema</a:t>
            </a:r>
            <a:r>
              <a:rPr lang="ja-JP" altLang="en-US" sz="2000" dirty="0">
                <a:latin typeface="Arial" panose="020B0604020202020204" pitchFamily="34" charset="0"/>
                <a:ea typeface="+mj-lt"/>
                <a:cs typeface="Arial" panose="020B0604020202020204" pitchFamily="34" charset="0"/>
              </a:rPr>
              <a:t> </a:t>
            </a:r>
            <a:r>
              <a:rPr lang="en-US" altLang="ja-JP" sz="2000" dirty="0">
                <a:latin typeface="Arial" panose="020B0604020202020204" pitchFamily="34" charset="0"/>
                <a:ea typeface="+mj-lt"/>
                <a:cs typeface="Arial" panose="020B0604020202020204" pitchFamily="34" charset="0"/>
              </a:rPr>
              <a:t>para</a:t>
            </a:r>
            <a:r>
              <a:rPr lang="ja-JP" altLang="en-US" sz="2000" dirty="0">
                <a:latin typeface="Arial" panose="020B0604020202020204" pitchFamily="34" charset="0"/>
                <a:ea typeface="+mj-lt"/>
                <a:cs typeface="Arial" panose="020B0604020202020204" pitchFamily="34" charset="0"/>
              </a:rPr>
              <a:t> </a:t>
            </a:r>
            <a:r>
              <a:rPr lang="en-US" altLang="ja-JP" sz="2000" dirty="0" err="1">
                <a:latin typeface="Arial" panose="020B0604020202020204" pitchFamily="34" charset="0"/>
                <a:ea typeface="+mj-lt"/>
                <a:cs typeface="Arial" panose="020B0604020202020204" pitchFamily="34" charset="0"/>
              </a:rPr>
              <a:t>sa</a:t>
            </a:r>
            <a:r>
              <a:rPr lang="ja-JP" altLang="en-US" sz="2000" dirty="0">
                <a:latin typeface="Arial" panose="020B0604020202020204" pitchFamily="34" charset="0"/>
                <a:ea typeface="+mj-lt"/>
                <a:cs typeface="Arial" panose="020B0604020202020204" pitchFamily="34" charset="0"/>
              </a:rPr>
              <a:t> </a:t>
            </a:r>
            <a:r>
              <a:rPr lang="en-US" altLang="ja-JP" sz="2000" dirty="0" err="1">
                <a:latin typeface="Arial" panose="020B0604020202020204" pitchFamily="34" charset="0"/>
                <a:ea typeface="+mj-lt"/>
                <a:cs typeface="Arial" panose="020B0604020202020204" pitchFamily="34" charset="0"/>
              </a:rPr>
              <a:t>Kaligtasan</a:t>
            </a:r>
            <a:r>
              <a:rPr lang="ja-JP" altLang="en-US" sz="2000" dirty="0">
                <a:latin typeface="Arial" panose="020B0604020202020204" pitchFamily="34" charset="0"/>
                <a:ea typeface="+mj-lt"/>
                <a:cs typeface="Arial" panose="020B0604020202020204" pitchFamily="34" charset="0"/>
              </a:rPr>
              <a:t> </a:t>
            </a:r>
            <a:r>
              <a:rPr lang="en-US" altLang="ja-JP" sz="2000" dirty="0">
                <a:latin typeface="Arial" panose="020B0604020202020204" pitchFamily="34" charset="0"/>
                <a:ea typeface="+mj-lt"/>
                <a:cs typeface="Arial" panose="020B0604020202020204" pitchFamily="34" charset="0"/>
              </a:rPr>
              <a:t>at</a:t>
            </a:r>
            <a:r>
              <a:rPr lang="ja-JP" altLang="en-US" sz="2000" dirty="0">
                <a:latin typeface="Arial" panose="020B0604020202020204" pitchFamily="34" charset="0"/>
                <a:ea typeface="+mj-lt"/>
                <a:cs typeface="Arial" panose="020B0604020202020204" pitchFamily="34" charset="0"/>
              </a:rPr>
              <a:t> </a:t>
            </a:r>
            <a:r>
              <a:rPr lang="en-US" altLang="ja-JP" sz="2000" dirty="0" err="1">
                <a:latin typeface="Arial" panose="020B0604020202020204" pitchFamily="34" charset="0"/>
                <a:ea typeface="+mj-lt"/>
                <a:cs typeface="Arial" panose="020B0604020202020204" pitchFamily="34" charset="0"/>
              </a:rPr>
              <a:t>Kalusugan</a:t>
            </a:r>
            <a:r>
              <a:rPr lang="ja-JP" altLang="en-US" sz="2000" dirty="0">
                <a:latin typeface="Arial" panose="020B0604020202020204" pitchFamily="34" charset="0"/>
                <a:ea typeface="+mj-lt"/>
                <a:cs typeface="Arial" panose="020B0604020202020204" pitchFamily="34" charset="0"/>
              </a:rPr>
              <a:t> </a:t>
            </a:r>
            <a:r>
              <a:rPr lang="en-US" altLang="ja-JP" sz="2000" dirty="0">
                <a:latin typeface="Arial" panose="020B0604020202020204" pitchFamily="34" charset="0"/>
                <a:ea typeface="+mj-lt"/>
                <a:cs typeface="Arial" panose="020B0604020202020204" pitchFamily="34" charset="0"/>
              </a:rPr>
              <a:t>para</a:t>
            </a:r>
            <a:r>
              <a:rPr lang="ja-JP" altLang="en-US" sz="2000" dirty="0">
                <a:latin typeface="Arial" panose="020B0604020202020204" pitchFamily="34" charset="0"/>
                <a:ea typeface="+mj-lt"/>
                <a:cs typeface="Arial" panose="020B0604020202020204" pitchFamily="34" charset="0"/>
              </a:rPr>
              <a:t> </a:t>
            </a:r>
            <a:r>
              <a:rPr lang="en-US" altLang="ja-JP" sz="2000" dirty="0" err="1">
                <a:latin typeface="Arial" panose="020B0604020202020204" pitchFamily="34" charset="0"/>
                <a:ea typeface="+mj-lt"/>
                <a:cs typeface="Arial" panose="020B0604020202020204" pitchFamily="34" charset="0"/>
              </a:rPr>
              <a:t>sa</a:t>
            </a:r>
            <a:r>
              <a:rPr lang="ja-JP" altLang="en-US" sz="2000" dirty="0">
                <a:latin typeface="Arial" panose="020B0604020202020204" pitchFamily="34" charset="0"/>
                <a:ea typeface="+mj-lt"/>
                <a:cs typeface="Arial" panose="020B0604020202020204" pitchFamily="34" charset="0"/>
              </a:rPr>
              <a:t> </a:t>
            </a:r>
            <a:r>
              <a:rPr lang="en-US" altLang="ja-JP" sz="2000" dirty="0" err="1">
                <a:latin typeface="Arial" panose="020B0604020202020204" pitchFamily="34" charset="0"/>
                <a:ea typeface="+mj-lt"/>
                <a:cs typeface="Arial" panose="020B0604020202020204" pitchFamily="34" charset="0"/>
              </a:rPr>
              <a:t>mga</a:t>
            </a:r>
            <a:r>
              <a:rPr lang="ja-JP" altLang="en-US" sz="2000" dirty="0">
                <a:latin typeface="Arial" panose="020B0604020202020204" pitchFamily="34" charset="0"/>
                <a:ea typeface="+mj-lt"/>
                <a:cs typeface="Arial" panose="020B0604020202020204" pitchFamily="34" charset="0"/>
              </a:rPr>
              <a:t> </a:t>
            </a:r>
            <a:r>
              <a:rPr lang="en-US" altLang="ja-JP" sz="2000" dirty="0" err="1">
                <a:latin typeface="Arial" panose="020B0604020202020204" pitchFamily="34" charset="0"/>
                <a:ea typeface="+mj-lt"/>
                <a:cs typeface="Arial" panose="020B0604020202020204" pitchFamily="34" charset="0"/>
              </a:rPr>
              <a:t>Manggagawa</a:t>
            </a:r>
            <a:r>
              <a:rPr lang="ja-JP" altLang="en-US" sz="2000" dirty="0">
                <a:latin typeface="Arial" panose="020B0604020202020204" pitchFamily="34" charset="0"/>
                <a:ea typeface="+mj-lt"/>
                <a:cs typeface="Arial" panose="020B0604020202020204" pitchFamily="34" charset="0"/>
              </a:rPr>
              <a:t> </a:t>
            </a:r>
          </a:p>
        </p:txBody>
      </p:sp>
      <p:sp>
        <p:nvSpPr>
          <p:cNvPr id="7" name="テキスト ボックス 6"/>
          <p:cNvSpPr txBox="1"/>
          <p:nvPr/>
        </p:nvSpPr>
        <p:spPr>
          <a:xfrm>
            <a:off x="5219701" y="6456842"/>
            <a:ext cx="37764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a:t>
            </a:r>
            <a:r>
              <a:rPr lang="en-US" altLang="ja-JP" sz="1200" dirty="0" smtClean="0">
                <a:latin typeface="Times New Roman"/>
                <a:ea typeface="游ゴシック"/>
                <a:cs typeface="Times New Roman"/>
              </a:rPr>
              <a:t>107</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dirty="0">
              <a:ea typeface="游ゴシック"/>
            </a:endParaRPr>
          </a:p>
        </p:txBody>
      </p:sp>
      <p:pic>
        <p:nvPicPr>
          <p:cNvPr id="5" name="図 8" descr="ダイアグラム&#10;&#10;説明は自動で生成されたものです">
            <a:extLst>
              <a:ext uri="{FF2B5EF4-FFF2-40B4-BE49-F238E27FC236}">
                <a16:creationId xmlns="" xmlns:a16="http://schemas.microsoft.com/office/drawing/2014/main" id="{F43E6DA9-F53B-44D7-AB4B-464DC3893588}"/>
              </a:ext>
            </a:extLst>
          </p:cNvPr>
          <p:cNvPicPr>
            <a:picLocks noChangeAspect="1"/>
          </p:cNvPicPr>
          <p:nvPr/>
        </p:nvPicPr>
        <p:blipFill>
          <a:blip r:embed="rId3"/>
          <a:stretch>
            <a:fillRect/>
          </a:stretch>
        </p:blipFill>
        <p:spPr>
          <a:xfrm>
            <a:off x="1598400" y="2273760"/>
            <a:ext cx="5956200" cy="3426480"/>
          </a:xfrm>
          <a:prstGeom prst="rect">
            <a:avLst/>
          </a:prstGeom>
        </p:spPr>
      </p:pic>
      <p:sp>
        <p:nvSpPr>
          <p:cNvPr id="31" name="コンテンツ プレースホルダー 4"/>
          <p:cNvSpPr txBox="1">
            <a:spLocks/>
          </p:cNvSpPr>
          <p:nvPr/>
        </p:nvSpPr>
        <p:spPr>
          <a:xfrm>
            <a:off x="565650" y="5735638"/>
            <a:ext cx="8022560" cy="671798"/>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900" dirty="0" err="1">
                <a:latin typeface="Arial" panose="020B0604020202020204" pitchFamily="34" charset="0"/>
                <a:cs typeface="Arial" panose="020B0604020202020204" pitchFamily="34" charset="0"/>
              </a:rPr>
              <a:t>Larawan</a:t>
            </a:r>
            <a:r>
              <a:rPr lang="en-US" altLang="ja-JP" sz="900" dirty="0">
                <a:latin typeface="Arial" panose="020B0604020202020204" pitchFamily="34" charset="0"/>
                <a:cs typeface="Arial" panose="020B0604020202020204" pitchFamily="34" charset="0"/>
              </a:rPr>
              <a:t> 9-1 Legal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sistema</a:t>
            </a:r>
            <a:r>
              <a:rPr lang="en-US" altLang="ja-JP" sz="900" dirty="0">
                <a:latin typeface="Arial" panose="020B0604020202020204" pitchFamily="34" charset="0"/>
                <a:cs typeface="Arial" panose="020B0604020202020204" pitchFamily="34" charset="0"/>
              </a:rPr>
              <a:t> para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mga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kasanayan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pagmamaneho</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makinarya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konstruksyon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nakabatay</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sasakyan</a:t>
            </a:r>
            <a:r>
              <a:rPr lang="en-US" altLang="ja-JP" sz="900" dirty="0">
                <a:latin typeface="Arial" panose="020B0604020202020204" pitchFamily="34" charset="0"/>
                <a:cs typeface="Arial" panose="020B0604020202020204" pitchFamily="34" charset="0"/>
              </a:rPr>
              <a:t> (para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demolisyon</a:t>
            </a:r>
            <a:r>
              <a:rPr lang="en-US" altLang="ja-JP" sz="900" dirty="0">
                <a:latin typeface="Arial" panose="020B0604020202020204" pitchFamily="34" charset="0"/>
                <a:cs typeface="Arial" panose="020B0604020202020204" pitchFamily="34" charset="0"/>
              </a:rPr>
              <a:t>)</a:t>
            </a:r>
            <a:endParaRPr lang="ja-JP" altLang="ja-JP" sz="900" dirty="0">
              <a:latin typeface="Arial" panose="020B0604020202020204" pitchFamily="34" charset="0"/>
              <a:cs typeface="Arial" panose="020B0604020202020204" pitchFamily="34" charset="0"/>
            </a:endParaRPr>
          </a:p>
          <a:p>
            <a:pPr marL="0" indent="0" algn="ctr">
              <a:buNone/>
            </a:pPr>
            <a:r>
              <a:rPr lang="en-US" altLang="ja-JP" sz="900" dirty="0">
                <a:latin typeface="Arial" panose="020B0604020202020204" pitchFamily="34" charset="0"/>
                <a:cs typeface="Arial" panose="020B0604020202020204" pitchFamily="34" charset="0"/>
              </a:rPr>
              <a:t>(</a:t>
            </a:r>
            <a:r>
              <a:rPr lang="en-US" altLang="ja-JP" sz="900" dirty="0" err="1">
                <a:latin typeface="Arial" panose="020B0604020202020204" pitchFamily="34" charset="0"/>
                <a:cs typeface="Arial" panose="020B0604020202020204" pitchFamily="34" charset="0"/>
              </a:rPr>
              <a:t>Sanggunian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Ministro</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Kalusugan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Paggawa</a:t>
            </a:r>
            <a:r>
              <a:rPr lang="en-US" altLang="ja-JP" sz="900" dirty="0">
                <a:latin typeface="Arial" panose="020B0604020202020204" pitchFamily="34" charset="0"/>
                <a:cs typeface="Arial" panose="020B0604020202020204" pitchFamily="34" charset="0"/>
              </a:rPr>
              <a:t> at Welfare Risk Welfare Manual para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Building Maintenance Industry</a:t>
            </a:r>
            <a:endParaRPr lang="ja-JP" altLang="ja-JP" sz="900" dirty="0">
              <a:latin typeface="Arial" panose="020B0604020202020204" pitchFamily="34" charset="0"/>
              <a:cs typeface="Arial" panose="020B0604020202020204" pitchFamily="34" charset="0"/>
            </a:endParaRPr>
          </a:p>
        </p:txBody>
      </p:sp>
      <p:sp>
        <p:nvSpPr>
          <p:cNvPr id="6" name="コンテンツ プレースホルダー 4"/>
          <p:cNvSpPr txBox="1">
            <a:spLocks/>
          </p:cNvSpPr>
          <p:nvPr/>
        </p:nvSpPr>
        <p:spPr>
          <a:xfrm>
            <a:off x="628650" y="941778"/>
            <a:ext cx="8022560" cy="1686690"/>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100" dirty="0">
                <a:latin typeface="Arial" panose="020B0604020202020204" pitchFamily="34" charset="0"/>
                <a:cs typeface="Arial" panose="020B0604020202020204" pitchFamily="34" charset="0"/>
              </a:rPr>
              <a:t>May </a:t>
            </a:r>
            <a:r>
              <a:rPr lang="en-US" altLang="ja-JP" sz="1100" dirty="0" err="1">
                <a:latin typeface="Arial" panose="020B0604020202020204" pitchFamily="34" charset="0"/>
                <a:cs typeface="Arial" panose="020B0604020202020204" pitchFamily="34" charset="0"/>
              </a:rPr>
              <a:t>ilang</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batas</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na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kaugnay</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sa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Kaligtasan</a:t>
            </a:r>
            <a:r>
              <a:rPr lang="en-US" altLang="ja-JP" sz="1100" dirty="0">
                <a:latin typeface="Arial" panose="020B0604020202020204" pitchFamily="34" charset="0"/>
                <a:cs typeface="Arial" panose="020B0604020202020204" pitchFamily="34" charset="0"/>
              </a:rPr>
              <a:t> at </a:t>
            </a:r>
            <a:r>
              <a:rPr lang="en-US" altLang="ja-JP" sz="1100" dirty="0" err="1">
                <a:latin typeface="Arial" panose="020B0604020202020204" pitchFamily="34" charset="0"/>
                <a:cs typeface="Arial" panose="020B0604020202020204" pitchFamily="34" charset="0"/>
              </a:rPr>
              <a:t>Kalusugan</a:t>
            </a:r>
            <a:r>
              <a:rPr lang="en-US" altLang="ja-JP" sz="1100" dirty="0">
                <a:latin typeface="Arial" panose="020B0604020202020204" pitchFamily="34" charset="0"/>
                <a:cs typeface="Arial" panose="020B0604020202020204" pitchFamily="34" charset="0"/>
              </a:rPr>
              <a:t> ng </a:t>
            </a:r>
            <a:r>
              <a:rPr lang="en-US" altLang="ja-JP" sz="1100" dirty="0" err="1">
                <a:latin typeface="Arial" panose="020B0604020202020204" pitchFamily="34" charset="0"/>
                <a:cs typeface="Arial" panose="020B0604020202020204" pitchFamily="34" charset="0"/>
              </a:rPr>
              <a:t>mga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Manggagawa</a:t>
            </a:r>
            <a:r>
              <a:rPr lang="en-US" altLang="ja-JP" sz="1100" dirty="0">
                <a:latin typeface="Arial" panose="020B0604020202020204" pitchFamily="34" charset="0"/>
                <a:cs typeface="Arial" panose="020B0604020202020204" pitchFamily="34" charset="0"/>
              </a:rPr>
              <a:t>. Ang Industrial Safety and Health Law ay There are several laws related to Worker safety and health, including the Industrial Safety and Health Law. Ang </a:t>
            </a:r>
            <a:r>
              <a:rPr lang="en-US" altLang="ja-JP" sz="1100" dirty="0" err="1">
                <a:latin typeface="Arial" panose="020B0604020202020204" pitchFamily="34" charset="0"/>
                <a:cs typeface="Arial" panose="020B0604020202020204" pitchFamily="34" charset="0"/>
              </a:rPr>
              <a:t>batas</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na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ito</a:t>
            </a:r>
            <a:r>
              <a:rPr lang="en-US" altLang="ja-JP" sz="1100" dirty="0">
                <a:latin typeface="Arial" panose="020B0604020202020204" pitchFamily="34" charset="0"/>
                <a:cs typeface="Arial" panose="020B0604020202020204" pitchFamily="34" charset="0"/>
              </a:rPr>
              <a:t> ay </a:t>
            </a:r>
            <a:r>
              <a:rPr lang="en-US" altLang="ja-JP" sz="1100" dirty="0" err="1">
                <a:latin typeface="Arial" panose="020B0604020202020204" pitchFamily="34" charset="0"/>
                <a:cs typeface="Arial" panose="020B0604020202020204" pitchFamily="34" charset="0"/>
              </a:rPr>
              <a:t>nagtatakda</a:t>
            </a:r>
            <a:r>
              <a:rPr lang="en-US" altLang="ja-JP" sz="1100" dirty="0">
                <a:latin typeface="Arial" panose="020B0604020202020204" pitchFamily="34" charset="0"/>
                <a:cs typeface="Arial" panose="020B0604020202020204" pitchFamily="34" charset="0"/>
              </a:rPr>
              <a:t> ng </a:t>
            </a:r>
            <a:r>
              <a:rPr lang="en-US" altLang="ja-JP" sz="1100" dirty="0" err="1">
                <a:latin typeface="Arial" panose="020B0604020202020204" pitchFamily="34" charset="0"/>
                <a:cs typeface="Arial" panose="020B0604020202020204" pitchFamily="34" charset="0"/>
              </a:rPr>
              <a:t>mga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bagay</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na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dapat</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sundin</a:t>
            </a:r>
            <a:r>
              <a:rPr lang="en-US" altLang="ja-JP" sz="1100" dirty="0">
                <a:latin typeface="Arial" panose="020B0604020202020204" pitchFamily="34" charset="0"/>
                <a:cs typeface="Arial" panose="020B0604020202020204" pitchFamily="34" charset="0"/>
              </a:rPr>
              <a:t> para </a:t>
            </a:r>
            <a:r>
              <a:rPr lang="en-US" altLang="ja-JP" sz="1100" dirty="0" err="1">
                <a:latin typeface="Arial" panose="020B0604020202020204" pitchFamily="34" charset="0"/>
                <a:cs typeface="Arial" panose="020B0604020202020204" pitchFamily="34" charset="0"/>
              </a:rPr>
              <a:t>matiyak</a:t>
            </a:r>
            <a:r>
              <a:rPr lang="en-US" altLang="ja-JP" sz="1100" dirty="0">
                <a:latin typeface="Arial" panose="020B0604020202020204" pitchFamily="34" charset="0"/>
                <a:cs typeface="Arial" panose="020B0604020202020204" pitchFamily="34" charset="0"/>
              </a:rPr>
              <a:t> ang </a:t>
            </a:r>
            <a:r>
              <a:rPr lang="en-US" altLang="ja-JP" sz="1100" dirty="0" err="1">
                <a:latin typeface="Arial" panose="020B0604020202020204" pitchFamily="34" charset="0"/>
                <a:cs typeface="Arial" panose="020B0604020202020204" pitchFamily="34" charset="0"/>
              </a:rPr>
              <a:t>kaligtasan</a:t>
            </a:r>
            <a:r>
              <a:rPr lang="en-US" altLang="ja-JP" sz="1100" dirty="0">
                <a:latin typeface="Arial" panose="020B0604020202020204" pitchFamily="34" charset="0"/>
                <a:cs typeface="Arial" panose="020B0604020202020204" pitchFamily="34" charset="0"/>
              </a:rPr>
              <a:t> at </a:t>
            </a:r>
            <a:r>
              <a:rPr lang="en-US" altLang="ja-JP" sz="1100" dirty="0" err="1">
                <a:latin typeface="Arial" panose="020B0604020202020204" pitchFamily="34" charset="0"/>
                <a:cs typeface="Arial" panose="020B0604020202020204" pitchFamily="34" charset="0"/>
              </a:rPr>
              <a:t>kausugan</a:t>
            </a:r>
            <a:r>
              <a:rPr lang="en-US" altLang="ja-JP" sz="1100" dirty="0">
                <a:latin typeface="Arial" panose="020B0604020202020204" pitchFamily="34" charset="0"/>
                <a:cs typeface="Arial" panose="020B0604020202020204" pitchFamily="34" charset="0"/>
              </a:rPr>
              <a:t> ng </a:t>
            </a:r>
            <a:r>
              <a:rPr lang="en-US" altLang="ja-JP" sz="1100" dirty="0" err="1">
                <a:latin typeface="Arial" panose="020B0604020202020204" pitchFamily="34" charset="0"/>
                <a:cs typeface="Arial" panose="020B0604020202020204" pitchFamily="34" charset="0"/>
              </a:rPr>
              <a:t>mga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manggagawa</a:t>
            </a:r>
            <a:r>
              <a:rPr lang="en-US" altLang="ja-JP" sz="1100" dirty="0">
                <a:latin typeface="Arial" panose="020B0604020202020204" pitchFamily="34" charset="0"/>
                <a:cs typeface="Arial" panose="020B0604020202020204" pitchFamily="34" charset="0"/>
              </a:rPr>
              <a:t> at </a:t>
            </a:r>
            <a:r>
              <a:rPr lang="en-US" altLang="ja-JP" sz="1100" dirty="0" err="1">
                <a:latin typeface="Arial" panose="020B0604020202020204" pitchFamily="34" charset="0"/>
                <a:cs typeface="Arial" panose="020B0604020202020204" pitchFamily="34" charset="0"/>
              </a:rPr>
              <a:t>itaguyod</a:t>
            </a:r>
            <a:r>
              <a:rPr lang="en-US" altLang="ja-JP" sz="1100" dirty="0">
                <a:latin typeface="Arial" panose="020B0604020202020204" pitchFamily="34" charset="0"/>
                <a:cs typeface="Arial" panose="020B0604020202020204" pitchFamily="34" charset="0"/>
              </a:rPr>
              <a:t> ang </a:t>
            </a:r>
            <a:r>
              <a:rPr lang="en-US" altLang="ja-JP" sz="1100" dirty="0" err="1">
                <a:latin typeface="Arial" panose="020B0604020202020204" pitchFamily="34" charset="0"/>
                <a:cs typeface="Arial" panose="020B0604020202020204" pitchFamily="34" charset="0"/>
              </a:rPr>
              <a:t>pagbuo</a:t>
            </a:r>
            <a:r>
              <a:rPr lang="en-US" altLang="ja-JP" sz="1100" dirty="0">
                <a:latin typeface="Arial" panose="020B0604020202020204" pitchFamily="34" charset="0"/>
                <a:cs typeface="Arial" panose="020B0604020202020204" pitchFamily="34" charset="0"/>
              </a:rPr>
              <a:t> ng </a:t>
            </a:r>
            <a:r>
              <a:rPr lang="en-US" altLang="ja-JP" sz="1100" dirty="0" err="1">
                <a:latin typeface="Arial" panose="020B0604020202020204" pitchFamily="34" charset="0"/>
                <a:cs typeface="Arial" panose="020B0604020202020204" pitchFamily="34" charset="0"/>
              </a:rPr>
              <a:t>isang</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komportableng</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kapaligiran</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sa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trabaho</a:t>
            </a:r>
            <a:r>
              <a:rPr lang="en-US" altLang="ja-JP" sz="1100" dirty="0">
                <a:latin typeface="Arial" panose="020B0604020202020204" pitchFamily="34" charset="0"/>
                <a:cs typeface="Arial" panose="020B0604020202020204" pitchFamily="34" charset="0"/>
              </a:rPr>
              <a:t>. Ang particular </a:t>
            </a:r>
            <a:r>
              <a:rPr lang="en-US" altLang="ja-JP" sz="1100" dirty="0" err="1">
                <a:latin typeface="Arial" panose="020B0604020202020204" pitchFamily="34" charset="0"/>
                <a:cs typeface="Arial" panose="020B0604020202020204" pitchFamily="34" charset="0"/>
              </a:rPr>
              <a:t>na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bagay</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na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nauugnay</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sa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pagpapatupad</a:t>
            </a:r>
            <a:r>
              <a:rPr lang="en-US" altLang="ja-JP" sz="1100" dirty="0">
                <a:latin typeface="Arial" panose="020B0604020202020204" pitchFamily="34" charset="0"/>
                <a:cs typeface="Arial" panose="020B0604020202020204" pitchFamily="34" charset="0"/>
              </a:rPr>
              <a:t> ng </a:t>
            </a:r>
            <a:r>
              <a:rPr lang="en-US" altLang="ja-JP" sz="1100" dirty="0" err="1">
                <a:latin typeface="Arial" panose="020B0604020202020204" pitchFamily="34" charset="0"/>
                <a:cs typeface="Arial" panose="020B0604020202020204" pitchFamily="34" charset="0"/>
              </a:rPr>
              <a:t>batas</a:t>
            </a:r>
            <a:r>
              <a:rPr lang="en-US" altLang="ja-JP" sz="1100" dirty="0">
                <a:latin typeface="Arial" panose="020B0604020202020204" pitchFamily="34" charset="0"/>
                <a:cs typeface="Arial" panose="020B0604020202020204" pitchFamily="34" charset="0"/>
              </a:rPr>
              <a:t> ay </a:t>
            </a:r>
            <a:r>
              <a:rPr lang="en-US" altLang="ja-JP" sz="1100" dirty="0" err="1">
                <a:latin typeface="Arial" panose="020B0604020202020204" pitchFamily="34" charset="0"/>
                <a:cs typeface="Arial" panose="020B0604020202020204" pitchFamily="34" charset="0"/>
              </a:rPr>
              <a:t>ipinahiwatig</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sa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mga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ordenansa</a:t>
            </a:r>
            <a:r>
              <a:rPr lang="en-US" altLang="ja-JP" sz="1100" dirty="0">
                <a:latin typeface="Arial" panose="020B0604020202020204" pitchFamily="34" charset="0"/>
                <a:cs typeface="Arial" panose="020B0604020202020204" pitchFamily="34" charset="0"/>
              </a:rPr>
              <a:t> ng </a:t>
            </a:r>
            <a:r>
              <a:rPr lang="en-US" altLang="ja-JP" sz="1100" dirty="0" err="1">
                <a:latin typeface="Arial" panose="020B0604020202020204" pitchFamily="34" charset="0"/>
                <a:cs typeface="Arial" panose="020B0604020202020204" pitchFamily="34" charset="0"/>
              </a:rPr>
              <a:t>gobyerno</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ordenansang</a:t>
            </a:r>
            <a:r>
              <a:rPr lang="en-US" altLang="ja-JP" sz="1100" dirty="0">
                <a:latin typeface="Arial" panose="020B0604020202020204" pitchFamily="34" charset="0"/>
                <a:cs typeface="Arial" panose="020B0604020202020204" pitchFamily="34" charset="0"/>
              </a:rPr>
              <a:t> pang-</a:t>
            </a:r>
            <a:r>
              <a:rPr lang="en-US" altLang="ja-JP" sz="1100" dirty="0" err="1">
                <a:latin typeface="Arial" panose="020B0604020202020204" pitchFamily="34" charset="0"/>
                <a:cs typeface="Arial" panose="020B0604020202020204" pitchFamily="34" charset="0"/>
              </a:rPr>
              <a:t>ministro</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mga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abiso</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atbp</a:t>
            </a:r>
            <a:r>
              <a:rPr lang="en-US" altLang="ja-JP" sz="1100" dirty="0">
                <a:latin typeface="Arial" panose="020B0604020202020204" pitchFamily="34" charset="0"/>
                <a:cs typeface="Arial" panose="020B0604020202020204" pitchFamily="34" charset="0"/>
              </a:rPr>
              <a:t>. </a:t>
            </a:r>
            <a:endParaRPr lang="ja-JP" altLang="ja-JP" sz="1100" dirty="0">
              <a:latin typeface="Arial" panose="020B0604020202020204" pitchFamily="34" charset="0"/>
              <a:cs typeface="Arial" panose="020B0604020202020204" pitchFamily="34" charset="0"/>
            </a:endParaRPr>
          </a:p>
          <a:p>
            <a:pPr marL="0" indent="0">
              <a:buNone/>
            </a:pPr>
            <a:r>
              <a:rPr lang="en-US" altLang="ja-JP" sz="1100" dirty="0">
                <a:latin typeface="Arial" panose="020B0604020202020204" pitchFamily="34" charset="0"/>
                <a:cs typeface="Arial" panose="020B0604020202020204" pitchFamily="34" charset="0"/>
              </a:rPr>
              <a:t>Ang </a:t>
            </a:r>
            <a:r>
              <a:rPr lang="en-US" altLang="ja-JP" sz="1100" dirty="0" err="1">
                <a:latin typeface="Arial" panose="020B0604020202020204" pitchFamily="34" charset="0"/>
                <a:cs typeface="Arial" panose="020B0604020202020204" pitchFamily="34" charset="0"/>
              </a:rPr>
              <a:t>mga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sumusunod</a:t>
            </a:r>
            <a:r>
              <a:rPr lang="en-US" altLang="ja-JP" sz="1100" dirty="0">
                <a:latin typeface="Arial" panose="020B0604020202020204" pitchFamily="34" charset="0"/>
                <a:cs typeface="Arial" panose="020B0604020202020204" pitchFamily="34" charset="0"/>
              </a:rPr>
              <a:t> ay </a:t>
            </a:r>
            <a:r>
              <a:rPr lang="en-US" altLang="ja-JP" sz="1100" dirty="0" err="1">
                <a:latin typeface="Arial" panose="020B0604020202020204" pitchFamily="34" charset="0"/>
                <a:cs typeface="Arial" panose="020B0604020202020204" pitchFamily="34" charset="0"/>
              </a:rPr>
              <a:t>mga</a:t>
            </a:r>
            <a:r>
              <a:rPr lang="en-US" altLang="ja-JP" sz="1100" dirty="0">
                <a:latin typeface="Arial" panose="020B0604020202020204" pitchFamily="34" charset="0"/>
                <a:cs typeface="Arial" panose="020B0604020202020204" pitchFamily="34" charset="0"/>
              </a:rPr>
              <a:t> legal </a:t>
            </a:r>
            <a:r>
              <a:rPr lang="en-US" altLang="ja-JP" sz="1100" dirty="0" err="1">
                <a:latin typeface="Arial" panose="020B0604020202020204" pitchFamily="34" charset="0"/>
                <a:cs typeface="Arial" panose="020B0604020202020204" pitchFamily="34" charset="0"/>
              </a:rPr>
              <a:t>na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sistema</a:t>
            </a:r>
            <a:r>
              <a:rPr lang="en-US" altLang="ja-JP" sz="1100" dirty="0">
                <a:latin typeface="Arial" panose="020B0604020202020204" pitchFamily="34" charset="0"/>
                <a:cs typeface="Arial" panose="020B0604020202020204" pitchFamily="34" charset="0"/>
              </a:rPr>
              <a:t> para </a:t>
            </a:r>
            <a:r>
              <a:rPr lang="en-US" altLang="ja-JP" sz="1100" dirty="0" err="1">
                <a:latin typeface="Arial" panose="020B0604020202020204" pitchFamily="34" charset="0"/>
                <a:cs typeface="Arial" panose="020B0604020202020204" pitchFamily="34" charset="0"/>
              </a:rPr>
              <a:t>sa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kaligtasan</a:t>
            </a:r>
            <a:r>
              <a:rPr lang="en-US" altLang="ja-JP" sz="1100" dirty="0">
                <a:latin typeface="Arial" panose="020B0604020202020204" pitchFamily="34" charset="0"/>
                <a:cs typeface="Arial" panose="020B0604020202020204" pitchFamily="34" charset="0"/>
              </a:rPr>
              <a:t> at </a:t>
            </a:r>
            <a:r>
              <a:rPr lang="en-US" altLang="ja-JP" sz="1100" dirty="0" err="1">
                <a:latin typeface="Arial" panose="020B0604020202020204" pitchFamily="34" charset="0"/>
                <a:cs typeface="Arial" panose="020B0604020202020204" pitchFamily="34" charset="0"/>
              </a:rPr>
              <a:t>kalusugan</a:t>
            </a:r>
            <a:r>
              <a:rPr lang="en-US" altLang="ja-JP" sz="1100" dirty="0">
                <a:latin typeface="Arial" panose="020B0604020202020204" pitchFamily="34" charset="0"/>
                <a:cs typeface="Arial" panose="020B0604020202020204" pitchFamily="34" charset="0"/>
              </a:rPr>
              <a:t> ng </a:t>
            </a:r>
            <a:r>
              <a:rPr lang="en-US" altLang="ja-JP" sz="1100" dirty="0" err="1">
                <a:latin typeface="Arial" panose="020B0604020202020204" pitchFamily="34" charset="0"/>
                <a:cs typeface="Arial" panose="020B0604020202020204" pitchFamily="34" charset="0"/>
              </a:rPr>
              <a:t>manggagawa</a:t>
            </a:r>
            <a:r>
              <a:rPr lang="en-US" altLang="ja-JP" sz="1100" dirty="0">
                <a:latin typeface="Arial" panose="020B0604020202020204" pitchFamily="34" charset="0"/>
                <a:cs typeface="Arial" panose="020B0604020202020204" pitchFamily="34" charset="0"/>
              </a:rPr>
              <a:t>:</a:t>
            </a:r>
            <a:endParaRPr lang="en-US" altLang="ja-JP" sz="1100" dirty="0">
              <a:latin typeface="Arial" panose="020B0604020202020204" pitchFamily="34" charset="0"/>
              <a:ea typeface="游ゴシック"/>
              <a:cs typeface="Arial" panose="020B0604020202020204" pitchFamily="34" charset="0"/>
            </a:endParaRPr>
          </a:p>
        </p:txBody>
      </p:sp>
    </p:spTree>
    <p:extLst>
      <p:ext uri="{BB962C8B-B14F-4D97-AF65-F5344CB8AC3E}">
        <p14:creationId xmlns:p14="http://schemas.microsoft.com/office/powerpoint/2010/main" val="328748947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246744"/>
            <a:ext cx="8022560" cy="600522"/>
          </a:xfrm>
          <a:ln>
            <a:solidFill>
              <a:schemeClr val="tx1"/>
            </a:solidFill>
          </a:ln>
        </p:spPr>
        <p:txBody>
          <a:bodyPr>
            <a:noAutofit/>
          </a:bodyPr>
          <a:lstStyle/>
          <a:p>
            <a:r>
              <a:rPr lang="en-US" altLang="ja-JP" sz="2000" dirty="0">
                <a:latin typeface="Arial" panose="020B0604020202020204" pitchFamily="34" charset="0"/>
                <a:cs typeface="Arial" panose="020B0604020202020204" pitchFamily="34" charset="0"/>
              </a:rPr>
              <a:t>Industrial Safety and Health Act and Industrial Safety and Health Act Enforcement Ordinance (Excerpt)</a:t>
            </a:r>
            <a:r>
              <a:rPr lang="ja-JP" altLang="en-US" sz="2000" dirty="0">
                <a:latin typeface="Arial" panose="020B0604020202020204" pitchFamily="34" charset="0"/>
                <a:cs typeface="Arial" panose="020B0604020202020204" pitchFamily="34" charset="0"/>
              </a:rPr>
              <a:t>　（１）</a:t>
            </a: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49</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108</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游ゴシック"/>
                <a:cs typeface="Times New Roman"/>
              </a:rPr>
              <a:t>t</a:t>
            </a:r>
            <a:endParaRPr lang="ja-JP" dirty="0">
              <a:ea typeface="游ゴシック"/>
            </a:endParaRPr>
          </a:p>
        </p:txBody>
      </p:sp>
      <p:sp>
        <p:nvSpPr>
          <p:cNvPr id="6" name="コンテンツ プレースホルダー 4"/>
          <p:cNvSpPr txBox="1">
            <a:spLocks/>
          </p:cNvSpPr>
          <p:nvPr/>
        </p:nvSpPr>
        <p:spPr>
          <a:xfrm>
            <a:off x="628650" y="941778"/>
            <a:ext cx="8022560" cy="5240004"/>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400" dirty="0">
                <a:latin typeface="Arial" panose="020B0604020202020204" pitchFamily="34" charset="0"/>
                <a:cs typeface="Arial" panose="020B0604020202020204" pitchFamily="34" charset="0"/>
              </a:rPr>
              <a:t>Chapter 1 General rules</a:t>
            </a:r>
            <a:endParaRPr lang="ja-JP" altLang="ja-JP" sz="1400" dirty="0">
              <a:latin typeface="Arial" panose="020B0604020202020204" pitchFamily="34" charset="0"/>
              <a:cs typeface="Arial" panose="020B0604020202020204" pitchFamily="34" charset="0"/>
            </a:endParaRPr>
          </a:p>
          <a:p>
            <a:pPr marL="0" indent="0">
              <a:buNone/>
            </a:pPr>
            <a:r>
              <a:rPr lang="en-US" altLang="ja-JP" sz="1400" dirty="0" err="1">
                <a:latin typeface="Arial" panose="020B0604020202020204" pitchFamily="34" charset="0"/>
                <a:cs typeface="Arial" panose="020B0604020202020204" pitchFamily="34" charset="0"/>
              </a:rPr>
              <a:t>Artikulo</a:t>
            </a:r>
            <a:r>
              <a:rPr lang="en-US" altLang="ja-JP" sz="1400" dirty="0">
                <a:latin typeface="Arial" panose="020B0604020202020204" pitchFamily="34" charset="0"/>
                <a:cs typeface="Arial" panose="020B0604020202020204" pitchFamily="34" charset="0"/>
              </a:rPr>
              <a:t> 3 &lt;</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responsibilidad</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kompanya</a:t>
            </a:r>
            <a:r>
              <a:rPr lang="en-US" altLang="ja-JP" sz="1400" dirty="0">
                <a:latin typeface="Arial" panose="020B0604020202020204" pitchFamily="34" charset="0"/>
                <a:cs typeface="Arial" panose="020B0604020202020204" pitchFamily="34" charset="0"/>
              </a:rPr>
              <a:t> &gt;</a:t>
            </a:r>
            <a:endParaRPr lang="ja-JP" altLang="ja-JP" sz="1400" dirty="0">
              <a:latin typeface="Arial" panose="020B0604020202020204" pitchFamily="34" charset="0"/>
              <a:cs typeface="Arial" panose="020B0604020202020204" pitchFamily="34" charset="0"/>
            </a:endParaRPr>
          </a:p>
          <a:p>
            <a:pPr marL="0" indent="0">
              <a:buNone/>
            </a:pPr>
            <a:r>
              <a:rPr lang="en-US" altLang="ja-JP" sz="1400" dirty="0">
                <a:latin typeface="Arial" panose="020B0604020202020204" pitchFamily="34" charset="0"/>
                <a:cs typeface="Arial" panose="020B0604020202020204" pitchFamily="34" charset="0"/>
              </a:rPr>
              <a:t>Ang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kumpanya</a:t>
            </a:r>
            <a:r>
              <a:rPr lang="en-US" altLang="ja-JP" sz="1400" dirty="0">
                <a:latin typeface="Arial" panose="020B0604020202020204" pitchFamily="34" charset="0"/>
                <a:cs typeface="Arial" panose="020B0604020202020204" pitchFamily="34" charset="0"/>
              </a:rPr>
              <a:t> ay </a:t>
            </a:r>
            <a:r>
              <a:rPr lang="en-US" altLang="ja-JP" sz="1400" dirty="0" err="1">
                <a:latin typeface="Arial" panose="020B0604020202020204" pitchFamily="34" charset="0"/>
                <a:cs typeface="Arial" panose="020B0604020202020204" pitchFamily="34" charset="0"/>
              </a:rPr>
              <a:t>hindi</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lamang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dapat</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sumunod</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pinakamaliit</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pamantayan</a:t>
            </a:r>
            <a:r>
              <a:rPr lang="en-US" altLang="ja-JP" sz="1400" dirty="0">
                <a:latin typeface="Arial" panose="020B0604020202020204" pitchFamily="34" charset="0"/>
                <a:cs typeface="Arial" panose="020B0604020202020204" pitchFamily="34" charset="0"/>
              </a:rPr>
              <a:t> para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pag-iwas</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aksidente</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trabaho</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itinakda</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batas</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ito</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ngunit</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dapat</a:t>
            </a:r>
            <a:r>
              <a:rPr lang="en-US" altLang="ja-JP" sz="1400" dirty="0">
                <a:latin typeface="Arial" panose="020B0604020202020204" pitchFamily="34" charset="0"/>
                <a:cs typeface="Arial" panose="020B0604020202020204" pitchFamily="34" charset="0"/>
              </a:rPr>
              <a:t> ding </a:t>
            </a:r>
            <a:r>
              <a:rPr lang="en-US" altLang="ja-JP" sz="1400" dirty="0" err="1">
                <a:latin typeface="Arial" panose="020B0604020202020204" pitchFamily="34" charset="0"/>
                <a:cs typeface="Arial" panose="020B0604020202020204" pitchFamily="34" charset="0"/>
              </a:rPr>
              <a:t>tiyakin</a:t>
            </a:r>
            <a:r>
              <a:rPr lang="en-US" altLang="ja-JP" sz="1400" dirty="0">
                <a:latin typeface="Arial" panose="020B0604020202020204" pitchFamily="34" charset="0"/>
                <a:cs typeface="Arial" panose="020B0604020202020204" pitchFamily="34" charset="0"/>
              </a:rPr>
              <a:t> ang </a:t>
            </a:r>
            <a:r>
              <a:rPr lang="en-US" altLang="ja-JP" sz="1400" dirty="0" err="1">
                <a:latin typeface="Arial" panose="020B0604020202020204" pitchFamily="34" charset="0"/>
                <a:cs typeface="Arial" panose="020B0604020202020204" pitchFamily="34" charset="0"/>
              </a:rPr>
              <a:t>kaligtasan</a:t>
            </a:r>
            <a:r>
              <a:rPr lang="en-US" altLang="ja-JP" sz="1400" dirty="0">
                <a:latin typeface="Arial" panose="020B0604020202020204" pitchFamily="34" charset="0"/>
                <a:cs typeface="Arial" panose="020B0604020202020204" pitchFamily="34" charset="0"/>
              </a:rPr>
              <a:t> at </a:t>
            </a:r>
            <a:r>
              <a:rPr lang="en-US" altLang="ja-JP" sz="1400" dirty="0" err="1">
                <a:latin typeface="Arial" panose="020B0604020202020204" pitchFamily="34" charset="0"/>
                <a:cs typeface="Arial" panose="020B0604020202020204" pitchFamily="34" charset="0"/>
              </a:rPr>
              <a:t>kalusugan</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manggagawa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lugar</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trabaho</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pamamagitan</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pag-alam</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komportableng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kapaligiran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pagtatrabaho</a:t>
            </a:r>
            <a:r>
              <a:rPr lang="en-US" altLang="ja-JP" sz="1400" dirty="0">
                <a:latin typeface="Arial" panose="020B0604020202020204" pitchFamily="34" charset="0"/>
                <a:cs typeface="Arial" panose="020B0604020202020204" pitchFamily="34" charset="0"/>
              </a:rPr>
              <a:t> at </a:t>
            </a:r>
            <a:r>
              <a:rPr lang="en-US" altLang="ja-JP" sz="1400" dirty="0" err="1">
                <a:latin typeface="Arial" panose="020B0604020202020204" pitchFamily="34" charset="0"/>
                <a:cs typeface="Arial" panose="020B0604020202020204" pitchFamily="34" charset="0"/>
              </a:rPr>
              <a:t>pagpapabuti</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kondisyon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pagtatrabaho</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Bilang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karagdagan</a:t>
            </a:r>
            <a:r>
              <a:rPr lang="en-US" altLang="ja-JP" sz="1400" dirty="0">
                <a:latin typeface="Arial" panose="020B0604020202020204" pitchFamily="34" charset="0"/>
                <a:cs typeface="Arial" panose="020B0604020202020204" pitchFamily="34" charset="0"/>
              </a:rPr>
              <a:t>, ang </a:t>
            </a:r>
            <a:r>
              <a:rPr lang="en-US" altLang="ja-JP" sz="1400" dirty="0" err="1">
                <a:latin typeface="Arial" panose="020B0604020202020204" pitchFamily="34" charset="0"/>
                <a:cs typeface="Arial" panose="020B0604020202020204" pitchFamily="34" charset="0"/>
              </a:rPr>
              <a:t>kumpanya</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kompanya</a:t>
            </a:r>
            <a:r>
              <a:rPr lang="en-US" altLang="ja-JP" sz="1400" dirty="0">
                <a:latin typeface="Arial" panose="020B0604020202020204" pitchFamily="34" charset="0"/>
                <a:cs typeface="Arial" panose="020B0604020202020204" pitchFamily="34" charset="0"/>
              </a:rPr>
              <a:t> ay </a:t>
            </a:r>
            <a:r>
              <a:rPr lang="en-US" altLang="ja-JP" sz="1400" dirty="0" err="1">
                <a:latin typeface="Arial" panose="020B0604020202020204" pitchFamily="34" charset="0"/>
                <a:cs typeface="Arial" panose="020B0604020202020204" pitchFamily="34" charset="0"/>
              </a:rPr>
              <a:t>dapat</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makipagtulungan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hakbangin</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pambansang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pamahalaan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upang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maiwasan</a:t>
            </a:r>
            <a:r>
              <a:rPr lang="en-US" altLang="ja-JP" sz="1400" dirty="0">
                <a:latin typeface="Arial" panose="020B0604020202020204" pitchFamily="34" charset="0"/>
                <a:cs typeface="Arial" panose="020B0604020202020204" pitchFamily="34" charset="0"/>
              </a:rPr>
              <a:t> ang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aksidente</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trabaho</a:t>
            </a:r>
            <a:r>
              <a:rPr lang="en-US" altLang="ja-JP" sz="1400" dirty="0">
                <a:latin typeface="Arial" panose="020B0604020202020204" pitchFamily="34" charset="0"/>
                <a:cs typeface="Arial" panose="020B0604020202020204" pitchFamily="34" charset="0"/>
              </a:rPr>
              <a:t>.</a:t>
            </a:r>
            <a:endParaRPr lang="ja-JP" altLang="ja-JP" sz="1400" dirty="0">
              <a:latin typeface="Arial" panose="020B0604020202020204" pitchFamily="34" charset="0"/>
              <a:cs typeface="Arial" panose="020B0604020202020204" pitchFamily="34" charset="0"/>
            </a:endParaRPr>
          </a:p>
          <a:p>
            <a:pPr marL="0" indent="0">
              <a:buNone/>
            </a:pPr>
            <a:r>
              <a:rPr lang="en-US" altLang="ja-JP" sz="1400" dirty="0">
                <a:latin typeface="Arial" panose="020B0604020202020204" pitchFamily="34" charset="0"/>
                <a:cs typeface="Arial" panose="020B0604020202020204" pitchFamily="34" charset="0"/>
              </a:rPr>
              <a:t>2. Ang </a:t>
            </a:r>
            <a:r>
              <a:rPr lang="en-US" altLang="ja-JP" sz="1400" dirty="0" err="1">
                <a:latin typeface="Arial" panose="020B0604020202020204" pitchFamily="34" charset="0"/>
                <a:cs typeface="Arial" panose="020B0604020202020204" pitchFamily="34" charset="0"/>
              </a:rPr>
              <a:t>taong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nagdidisenyo</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gumagawa</a:t>
            </a:r>
            <a:r>
              <a:rPr lang="en-US" altLang="ja-JP" sz="1400" dirty="0">
                <a:latin typeface="Arial" panose="020B0604020202020204" pitchFamily="34" charset="0"/>
                <a:cs typeface="Arial" panose="020B0604020202020204" pitchFamily="34" charset="0"/>
              </a:rPr>
              <a:t>, o nag-</a:t>
            </a:r>
            <a:r>
              <a:rPr lang="en-US" altLang="ja-JP" sz="1400" dirty="0" err="1">
                <a:latin typeface="Arial" panose="020B0604020202020204" pitchFamily="34" charset="0"/>
                <a:cs typeface="Arial" panose="020B0604020202020204" pitchFamily="34" charset="0"/>
              </a:rPr>
              <a:t>aangkat</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makinarya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kagamitan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atbp</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taong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gumagawa</a:t>
            </a:r>
            <a:r>
              <a:rPr lang="en-US" altLang="ja-JP" sz="1400" dirty="0">
                <a:latin typeface="Arial" panose="020B0604020202020204" pitchFamily="34" charset="0"/>
                <a:cs typeface="Arial" panose="020B0604020202020204" pitchFamily="34" charset="0"/>
              </a:rPr>
              <a:t> o </a:t>
            </a:r>
            <a:r>
              <a:rPr lang="en-US" altLang="ja-JP" sz="1400" dirty="0" err="1">
                <a:latin typeface="Arial" panose="020B0604020202020204" pitchFamily="34" charset="0"/>
                <a:cs typeface="Arial" panose="020B0604020202020204" pitchFamily="34" charset="0"/>
              </a:rPr>
              <a:t>nagaangkat</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raw materials, </a:t>
            </a:r>
            <a:r>
              <a:rPr lang="en-US" altLang="ja-JP" sz="1400" dirty="0" err="1">
                <a:latin typeface="Arial" panose="020B0604020202020204" pitchFamily="34" charset="0"/>
                <a:cs typeface="Arial" panose="020B0604020202020204" pitchFamily="34" charset="0"/>
              </a:rPr>
              <a:t>taong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nagtatayo</a:t>
            </a:r>
            <a:r>
              <a:rPr lang="en-US" altLang="ja-JP" sz="1400" dirty="0">
                <a:latin typeface="Arial" panose="020B0604020202020204" pitchFamily="34" charset="0"/>
                <a:cs typeface="Arial" panose="020B0604020202020204" pitchFamily="34" charset="0"/>
              </a:rPr>
              <a:t> o </a:t>
            </a:r>
            <a:r>
              <a:rPr lang="en-US" altLang="ja-JP" sz="1400" dirty="0" err="1">
                <a:latin typeface="Arial" panose="020B0604020202020204" pitchFamily="34" charset="0"/>
                <a:cs typeface="Arial" panose="020B0604020202020204" pitchFamily="34" charset="0"/>
              </a:rPr>
              <a:t>nagdidisenyo</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isang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gusali</a:t>
            </a:r>
            <a:r>
              <a:rPr lang="en-US" altLang="ja-JP" sz="1400" dirty="0">
                <a:latin typeface="Arial" panose="020B0604020202020204" pitchFamily="34" charset="0"/>
                <a:cs typeface="Arial" panose="020B0604020202020204" pitchFamily="34" charset="0"/>
              </a:rPr>
              <a:t>, Sa </a:t>
            </a:r>
            <a:r>
              <a:rPr lang="en-US" altLang="ja-JP" sz="1400" dirty="0" err="1">
                <a:latin typeface="Arial" panose="020B0604020202020204" pitchFamily="34" charset="0"/>
                <a:cs typeface="Arial" panose="020B0604020202020204" pitchFamily="34" charset="0"/>
              </a:rPr>
              <a:t>pagdidisenyo</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paggawa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pag-angkat</a:t>
            </a:r>
            <a:r>
              <a:rPr lang="en-US" altLang="ja-JP" sz="1400" dirty="0">
                <a:latin typeface="Arial" panose="020B0604020202020204" pitchFamily="34" charset="0"/>
                <a:cs typeface="Arial" panose="020B0604020202020204" pitchFamily="34" charset="0"/>
              </a:rPr>
              <a:t> o </a:t>
            </a:r>
            <a:r>
              <a:rPr lang="en-US" altLang="ja-JP" sz="1400" dirty="0" err="1">
                <a:latin typeface="Arial" panose="020B0604020202020204" pitchFamily="34" charset="0"/>
                <a:cs typeface="Arial" panose="020B0604020202020204" pitchFamily="34" charset="0"/>
              </a:rPr>
              <a:t>pagbuo</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gamit</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ito</a:t>
            </a:r>
            <a:r>
              <a:rPr lang="en-US" altLang="ja-JP" sz="1400" dirty="0">
                <a:latin typeface="Arial" panose="020B0604020202020204" pitchFamily="34" charset="0"/>
                <a:cs typeface="Arial" panose="020B0604020202020204" pitchFamily="34" charset="0"/>
              </a:rPr>
              <a:t>, ang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pagsisikap</a:t>
            </a:r>
            <a:r>
              <a:rPr lang="en-US" altLang="ja-JP" sz="1400" dirty="0">
                <a:latin typeface="Arial" panose="020B0604020202020204" pitchFamily="34" charset="0"/>
                <a:cs typeface="Arial" panose="020B0604020202020204" pitchFamily="34" charset="0"/>
              </a:rPr>
              <a:t> ay </a:t>
            </a:r>
            <a:r>
              <a:rPr lang="en-US" altLang="ja-JP" sz="1400" dirty="0" err="1">
                <a:latin typeface="Arial" panose="020B0604020202020204" pitchFamily="34" charset="0"/>
                <a:cs typeface="Arial" panose="020B0604020202020204" pitchFamily="34" charset="0"/>
              </a:rPr>
              <a:t>dapat</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gawin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upang</a:t>
            </a:r>
            <a:r>
              <a:rPr lang="en-US" altLang="ja-JP" sz="1400" dirty="0">
                <a:latin typeface="Arial" panose="020B0604020202020204" pitchFamily="34" charset="0"/>
                <a:cs typeface="Arial" panose="020B0604020202020204" pitchFamily="34" charset="0"/>
              </a:rPr>
              <a:t> mag-</a:t>
            </a:r>
            <a:r>
              <a:rPr lang="en-US" altLang="ja-JP" sz="1400" dirty="0" err="1">
                <a:latin typeface="Arial" panose="020B0604020202020204" pitchFamily="34" charset="0"/>
                <a:cs typeface="Arial" panose="020B0604020202020204" pitchFamily="34" charset="0"/>
              </a:rPr>
              <a:t>ambag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pag-iwas</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aksidente</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trabaho</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sanhi</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paggamit</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kagamitang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ito</a:t>
            </a:r>
            <a:r>
              <a:rPr lang="en-US" altLang="ja-JP" sz="1400" dirty="0">
                <a:latin typeface="Arial" panose="020B0604020202020204" pitchFamily="34" charset="0"/>
                <a:cs typeface="Arial" panose="020B0604020202020204" pitchFamily="34" charset="0"/>
              </a:rPr>
              <a:t>.</a:t>
            </a:r>
            <a:endParaRPr lang="ja-JP" altLang="ja-JP" sz="1400" dirty="0">
              <a:latin typeface="Arial" panose="020B0604020202020204" pitchFamily="34" charset="0"/>
              <a:cs typeface="Arial" panose="020B0604020202020204" pitchFamily="34" charset="0"/>
            </a:endParaRPr>
          </a:p>
          <a:p>
            <a:pPr marL="0" indent="0">
              <a:buNone/>
            </a:pPr>
            <a:r>
              <a:rPr lang="en-US" altLang="ja-JP" sz="1400" dirty="0">
                <a:latin typeface="Arial" panose="020B0604020202020204" pitchFamily="34" charset="0"/>
                <a:cs typeface="Arial" panose="020B0604020202020204" pitchFamily="34" charset="0"/>
              </a:rPr>
              <a:t>3. Ang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taong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nagpapaubaya</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trabaho</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tulad</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pag-oorder</a:t>
            </a:r>
            <a:r>
              <a:rPr lang="en-US" altLang="ja-JP" sz="1400" dirty="0">
                <a:latin typeface="Arial" panose="020B0604020202020204" pitchFamily="34" charset="0"/>
                <a:cs typeface="Arial" panose="020B0604020202020204" pitchFamily="34" charset="0"/>
              </a:rPr>
              <a:t> ay </a:t>
            </a:r>
            <a:r>
              <a:rPr lang="en-US" altLang="ja-JP" sz="1400" dirty="0" err="1">
                <a:latin typeface="Arial" panose="020B0604020202020204" pitchFamily="34" charset="0"/>
                <a:cs typeface="Arial" panose="020B0604020202020204" pitchFamily="34" charset="0"/>
              </a:rPr>
              <a:t>dapat</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sundin</a:t>
            </a:r>
            <a:r>
              <a:rPr lang="en-US" altLang="ja-JP" sz="1400" dirty="0">
                <a:latin typeface="Arial" panose="020B0604020202020204" pitchFamily="34" charset="0"/>
                <a:cs typeface="Arial" panose="020B0604020202020204" pitchFamily="34" charset="0"/>
              </a:rPr>
              <a:t> ang </a:t>
            </a:r>
            <a:r>
              <a:rPr lang="en-US" altLang="ja-JP" sz="1400" dirty="0" err="1">
                <a:latin typeface="Arial" panose="020B0604020202020204" pitchFamily="34" charset="0"/>
                <a:cs typeface="Arial" panose="020B0604020202020204" pitchFamily="34" charset="0"/>
              </a:rPr>
              <a:t>paraan</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konstruksiyon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petsa</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konstruksiyon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atbp</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upang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hindi</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ilakip</a:t>
            </a:r>
            <a:r>
              <a:rPr lang="en-US" altLang="ja-JP" sz="1400" dirty="0">
                <a:latin typeface="Arial" panose="020B0604020202020204" pitchFamily="34" charset="0"/>
                <a:cs typeface="Arial" panose="020B0604020202020204" pitchFamily="34" charset="0"/>
              </a:rPr>
              <a:t> ang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kondisyon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maaaring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maging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sanhi</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mahirap</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pagpapatupad</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ligtas</a:t>
            </a:r>
            <a:r>
              <a:rPr lang="en-US" altLang="ja-JP" sz="1400" dirty="0">
                <a:latin typeface="Arial" panose="020B0604020202020204" pitchFamily="34" charset="0"/>
                <a:cs typeface="Arial" panose="020B0604020202020204" pitchFamily="34" charset="0"/>
              </a:rPr>
              <a:t> at hygienic </a:t>
            </a:r>
            <a:r>
              <a:rPr lang="en-US" altLang="ja-JP" sz="1400" dirty="0" err="1">
                <a:latin typeface="Arial" panose="020B0604020202020204" pitchFamily="34" charset="0"/>
                <a:cs typeface="Arial" panose="020B0604020202020204" pitchFamily="34" charset="0"/>
              </a:rPr>
              <a:t>na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trabaho</a:t>
            </a:r>
            <a:r>
              <a:rPr lang="en-US" altLang="ja-JP" sz="1400" dirty="0">
                <a:latin typeface="Arial" panose="020B0604020202020204" pitchFamily="34" charset="0"/>
                <a:cs typeface="Arial" panose="020B0604020202020204" pitchFamily="34" charset="0"/>
              </a:rPr>
              <a:t>.</a:t>
            </a:r>
            <a:endParaRPr lang="ja-JP" altLang="ja-JP" sz="1400" dirty="0">
              <a:latin typeface="Arial" panose="020B0604020202020204" pitchFamily="34" charset="0"/>
              <a:cs typeface="Arial" panose="020B0604020202020204" pitchFamily="34" charset="0"/>
            </a:endParaRPr>
          </a:p>
          <a:p>
            <a:pPr marL="0" indent="0">
              <a:buNone/>
            </a:pPr>
            <a:r>
              <a:rPr lang="en-US" altLang="ja-JP" sz="1400" dirty="0" err="1">
                <a:latin typeface="Arial" panose="020B0604020202020204" pitchFamily="34" charset="0"/>
                <a:cs typeface="Arial" panose="020B0604020202020204" pitchFamily="34" charset="0"/>
              </a:rPr>
              <a:t>Artikulo</a:t>
            </a:r>
            <a:r>
              <a:rPr lang="en-US" altLang="ja-JP" sz="1400" dirty="0">
                <a:latin typeface="Arial" panose="020B0604020202020204" pitchFamily="34" charset="0"/>
                <a:cs typeface="Arial" panose="020B0604020202020204" pitchFamily="34" charset="0"/>
              </a:rPr>
              <a:t> 4 </a:t>
            </a:r>
            <a:r>
              <a:rPr lang="en-US" altLang="ja-JP" sz="1400" dirty="0" err="1">
                <a:latin typeface="Arial" panose="020B0604020202020204" pitchFamily="34" charset="0"/>
                <a:cs typeface="Arial" panose="020B0604020202020204" pitchFamily="34" charset="0"/>
              </a:rPr>
              <a:t>Dapat</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sumunod</a:t>
            </a:r>
            <a:r>
              <a:rPr lang="en-US" altLang="ja-JP" sz="1400" dirty="0">
                <a:latin typeface="Arial" panose="020B0604020202020204" pitchFamily="34" charset="0"/>
                <a:cs typeface="Arial" panose="020B0604020202020204" pitchFamily="34" charset="0"/>
              </a:rPr>
              <a:t> ang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manggagawa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mahahalagang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bagay</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upang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maiwasan</a:t>
            </a:r>
            <a:r>
              <a:rPr lang="en-US" altLang="ja-JP" sz="1400" dirty="0">
                <a:latin typeface="Arial" panose="020B0604020202020204" pitchFamily="34" charset="0"/>
                <a:cs typeface="Arial" panose="020B0604020202020204" pitchFamily="34" charset="0"/>
              </a:rPr>
              <a:t> ang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aksidente</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trabaho</a:t>
            </a:r>
            <a:r>
              <a:rPr lang="en-US" altLang="ja-JP" sz="1400" dirty="0">
                <a:latin typeface="Arial" panose="020B0604020202020204" pitchFamily="34" charset="0"/>
                <a:cs typeface="Arial" panose="020B0604020202020204" pitchFamily="34" charset="0"/>
              </a:rPr>
              <a:t> at </a:t>
            </a:r>
            <a:r>
              <a:rPr lang="en-US" altLang="ja-JP" sz="1400" dirty="0" err="1">
                <a:latin typeface="Arial" panose="020B0604020202020204" pitchFamily="34" charset="0"/>
                <a:cs typeface="Arial" panose="020B0604020202020204" pitchFamily="34" charset="0"/>
              </a:rPr>
              <a:t>magsikap</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makipagtulungan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hakbang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pag-iwas</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aksidente</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trabaho</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ipinatupad</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negosyante</a:t>
            </a:r>
            <a:r>
              <a:rPr lang="en-US" altLang="ja-JP" sz="1400" dirty="0">
                <a:latin typeface="Arial" panose="020B0604020202020204" pitchFamily="34" charset="0"/>
                <a:cs typeface="Arial" panose="020B0604020202020204" pitchFamily="34" charset="0"/>
              </a:rPr>
              <a:t> at </a:t>
            </a:r>
            <a:r>
              <a:rPr lang="en-US" altLang="ja-JP" sz="1400" dirty="0" err="1">
                <a:latin typeface="Arial" panose="020B0604020202020204" pitchFamily="34" charset="0"/>
                <a:cs typeface="Arial" panose="020B0604020202020204" pitchFamily="34" charset="0"/>
              </a:rPr>
              <a:t>iba</a:t>
            </a:r>
            <a:r>
              <a:rPr lang="en-US" altLang="ja-JP" sz="1400" dirty="0">
                <a:latin typeface="Arial" panose="020B0604020202020204" pitchFamily="34" charset="0"/>
                <a:cs typeface="Arial" panose="020B0604020202020204" pitchFamily="34" charset="0"/>
              </a:rPr>
              <a:t> pang </a:t>
            </a:r>
            <a:r>
              <a:rPr lang="en-US" altLang="ja-JP" sz="1400" dirty="0" err="1">
                <a:latin typeface="Arial" panose="020B0604020202020204" pitchFamily="34" charset="0"/>
                <a:cs typeface="Arial" panose="020B0604020202020204" pitchFamily="34" charset="0"/>
              </a:rPr>
              <a:t>kaugnay</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partido</a:t>
            </a:r>
            <a:r>
              <a:rPr lang="en-US" altLang="ja-JP" sz="1400" dirty="0">
                <a:latin typeface="Arial" panose="020B0604020202020204" pitchFamily="34" charset="0"/>
                <a:cs typeface="Arial" panose="020B0604020202020204" pitchFamily="34" charset="0"/>
              </a:rPr>
              <a:t>.</a:t>
            </a:r>
            <a:endParaRPr lang="ja-JP"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891435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124160"/>
            <a:ext cx="8022560" cy="723106"/>
          </a:xfrm>
          <a:ln>
            <a:solidFill>
              <a:schemeClr val="tx1"/>
            </a:solidFill>
          </a:ln>
        </p:spPr>
        <p:txBody>
          <a:bodyPr>
            <a:noAutofit/>
          </a:bodyPr>
          <a:lstStyle/>
          <a:p>
            <a:r>
              <a:rPr lang="en-US" altLang="ja-JP" sz="2000" dirty="0">
                <a:latin typeface="Arial" panose="020B0604020202020204" pitchFamily="34" charset="0"/>
                <a:cs typeface="Arial" panose="020B0604020202020204" pitchFamily="34" charset="0"/>
              </a:rPr>
              <a:t>Industrial Safety and Health Act and Industrial Safety and Health Act Enforcement Ordinance (Excerpt)</a:t>
            </a:r>
            <a:r>
              <a:rPr lang="ja-JP" altLang="en-US" sz="2000" dirty="0">
                <a:latin typeface="Arial" panose="020B0604020202020204" pitchFamily="34" charset="0"/>
                <a:cs typeface="Arial" panose="020B0604020202020204" pitchFamily="34" charset="0"/>
              </a:rPr>
              <a:t>（２）</a:t>
            </a:r>
            <a:endParaRPr lang="zh-TW" altLang="en-US" sz="2000" dirty="0">
              <a:latin typeface="Calibri Light" panose="020F0302020204030204"/>
              <a:ea typeface="Meiryo UI" panose="020B0604030504040204" pitchFamily="50" charset="-128"/>
              <a:cs typeface="Calibri Light" panose="020F0302020204030204"/>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54</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mn-lt"/>
                <a:cs typeface="Times New Roman"/>
              </a:rPr>
              <a:t>108</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sz="1200" dirty="0">
              <a:ea typeface="+mn-lt"/>
              <a:cs typeface="+mn-lt"/>
            </a:endParaRPr>
          </a:p>
        </p:txBody>
      </p:sp>
      <p:sp>
        <p:nvSpPr>
          <p:cNvPr id="6" name="コンテンツ プレースホルダー 4"/>
          <p:cNvSpPr txBox="1">
            <a:spLocks/>
          </p:cNvSpPr>
          <p:nvPr/>
        </p:nvSpPr>
        <p:spPr>
          <a:xfrm>
            <a:off x="471488" y="941778"/>
            <a:ext cx="8351172" cy="3218483"/>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400" dirty="0" err="1">
                <a:latin typeface="Arial" panose="020B0604020202020204" pitchFamily="34" charset="0"/>
                <a:cs typeface="Arial" panose="020B0604020202020204" pitchFamily="34" charset="0"/>
              </a:rPr>
              <a:t>Artikulo</a:t>
            </a:r>
            <a:r>
              <a:rPr lang="en-US" altLang="ja-JP" sz="1400" dirty="0">
                <a:latin typeface="Arial" panose="020B0604020202020204" pitchFamily="34" charset="0"/>
                <a:cs typeface="Arial" panose="020B0604020202020204" pitchFamily="34" charset="0"/>
              </a:rPr>
              <a:t> 5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regulasyon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makinarya</a:t>
            </a:r>
            <a:r>
              <a:rPr lang="en-US" altLang="ja-JP" sz="1400" dirty="0">
                <a:latin typeface="Arial" panose="020B0604020202020204" pitchFamily="34" charset="0"/>
                <a:cs typeface="Arial" panose="020B0604020202020204" pitchFamily="34" charset="0"/>
              </a:rPr>
              <a:t> at </a:t>
            </a:r>
            <a:r>
              <a:rPr lang="en-US" altLang="ja-JP" sz="1400" dirty="0" err="1">
                <a:latin typeface="Arial" panose="020B0604020202020204" pitchFamily="34" charset="0"/>
                <a:cs typeface="Arial" panose="020B0604020202020204" pitchFamily="34" charset="0"/>
              </a:rPr>
              <a:t>nakakapinsalang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kagamitan</a:t>
            </a:r>
            <a:endParaRPr lang="ja-JP" altLang="ja-JP" sz="1400" dirty="0">
              <a:latin typeface="Arial" panose="020B0604020202020204" pitchFamily="34" charset="0"/>
              <a:cs typeface="Arial" panose="020B0604020202020204" pitchFamily="34" charset="0"/>
            </a:endParaRPr>
          </a:p>
          <a:p>
            <a:pPr marL="0" indent="0">
              <a:buNone/>
            </a:pPr>
            <a:r>
              <a:rPr lang="en-US" altLang="ja-JP" sz="1400" dirty="0" err="1">
                <a:latin typeface="Arial" panose="020B0604020202020204" pitchFamily="34" charset="0"/>
                <a:cs typeface="Arial" panose="020B0604020202020204" pitchFamily="34" charset="0"/>
              </a:rPr>
              <a:t>Artikulo</a:t>
            </a:r>
            <a:r>
              <a:rPr lang="en-US" altLang="ja-JP" sz="1400" dirty="0">
                <a:latin typeface="Arial" panose="020B0604020202020204" pitchFamily="34" charset="0"/>
                <a:cs typeface="Arial" panose="020B0604020202020204" pitchFamily="34" charset="0"/>
              </a:rPr>
              <a:t> 45</a:t>
            </a:r>
            <a:r>
              <a:rPr lang="ja-JP" altLang="ja-JP" sz="1400" dirty="0">
                <a:latin typeface="Arial" panose="020B0604020202020204" pitchFamily="34" charset="0"/>
                <a:cs typeface="Arial" panose="020B0604020202020204" pitchFamily="34" charset="0"/>
              </a:rPr>
              <a:t>　＜</a:t>
            </a:r>
            <a:r>
              <a:rPr lang="en-US" altLang="ja-JP" sz="1400" dirty="0">
                <a:latin typeface="Arial" panose="020B0604020202020204" pitchFamily="34" charset="0"/>
                <a:cs typeface="Arial" panose="020B0604020202020204" pitchFamily="34" charset="0"/>
              </a:rPr>
              <a:t>Regular </a:t>
            </a:r>
            <a:r>
              <a:rPr lang="en-US" altLang="ja-JP" sz="1400" dirty="0" err="1">
                <a:latin typeface="Arial" panose="020B0604020202020204" pitchFamily="34" charset="0"/>
                <a:cs typeface="Arial" panose="020B0604020202020204" pitchFamily="34" charset="0"/>
              </a:rPr>
              <a:t>na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Boluntaryong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Inspeksyon</a:t>
            </a:r>
            <a:r>
              <a:rPr lang="ja-JP" altLang="ja-JP" sz="1400" dirty="0">
                <a:latin typeface="Arial" panose="020B0604020202020204" pitchFamily="34" charset="0"/>
                <a:cs typeface="Arial" panose="020B0604020202020204" pitchFamily="34" charset="0"/>
              </a:rPr>
              <a:t>＞</a:t>
            </a:r>
          </a:p>
          <a:p>
            <a:pPr marL="0" indent="0">
              <a:buNone/>
            </a:pPr>
            <a:r>
              <a:rPr lang="en-US" altLang="ja-JP" sz="1400" dirty="0">
                <a:latin typeface="Arial" panose="020B0604020202020204" pitchFamily="34" charset="0"/>
                <a:cs typeface="Arial" panose="020B0604020202020204" pitchFamily="34" charset="0"/>
              </a:rPr>
              <a:t>Ang </a:t>
            </a:r>
            <a:r>
              <a:rPr lang="en-US" altLang="ja-JP" sz="1400" dirty="0" err="1">
                <a:latin typeface="Arial" panose="020B0604020202020204" pitchFamily="34" charset="0"/>
                <a:cs typeface="Arial" panose="020B0604020202020204" pitchFamily="34" charset="0"/>
              </a:rPr>
              <a:t>tagapamahala</a:t>
            </a:r>
            <a:r>
              <a:rPr lang="en-US" altLang="ja-JP" sz="1400" dirty="0">
                <a:latin typeface="Arial" panose="020B0604020202020204" pitchFamily="34" charset="0"/>
                <a:cs typeface="Arial" panose="020B0604020202020204" pitchFamily="34" charset="0"/>
              </a:rPr>
              <a:t> ay </a:t>
            </a:r>
            <a:r>
              <a:rPr lang="en-US" altLang="ja-JP" sz="1400" dirty="0" err="1">
                <a:latin typeface="Arial" panose="020B0604020202020204" pitchFamily="34" charset="0"/>
                <a:cs typeface="Arial" panose="020B0604020202020204" pitchFamily="34" charset="0"/>
              </a:rPr>
              <a:t>kailangang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magsagawa</a:t>
            </a:r>
            <a:r>
              <a:rPr lang="en-US" altLang="ja-JP" sz="1400" dirty="0">
                <a:latin typeface="Arial" panose="020B0604020202020204" pitchFamily="34" charset="0"/>
                <a:cs typeface="Arial" panose="020B0604020202020204" pitchFamily="34" charset="0"/>
              </a:rPr>
              <a:t> ng regular </a:t>
            </a:r>
            <a:r>
              <a:rPr lang="en-US" altLang="ja-JP" sz="1400" dirty="0" err="1">
                <a:latin typeface="Arial" panose="020B0604020202020204" pitchFamily="34" charset="0"/>
                <a:cs typeface="Arial" panose="020B0604020202020204" pitchFamily="34" charset="0"/>
              </a:rPr>
              <a:t>na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inspeksyon</a:t>
            </a:r>
            <a:r>
              <a:rPr lang="en-US" altLang="ja-JP" sz="1400" dirty="0">
                <a:latin typeface="Arial" panose="020B0604020202020204" pitchFamily="34" charset="0"/>
                <a:cs typeface="Arial" panose="020B0604020202020204" pitchFamily="34" charset="0"/>
              </a:rPr>
              <a:t> ng boilers at </a:t>
            </a:r>
            <a:r>
              <a:rPr lang="en-US" altLang="ja-JP" sz="1400" dirty="0" err="1">
                <a:latin typeface="Arial" panose="020B0604020202020204" pitchFamily="34" charset="0"/>
                <a:cs typeface="Arial" panose="020B0604020202020204" pitchFamily="34" charset="0"/>
              </a:rPr>
              <a:t>iba</a:t>
            </a:r>
            <a:r>
              <a:rPr lang="en-US" altLang="ja-JP" sz="1400" dirty="0">
                <a:latin typeface="Arial" panose="020B0604020202020204" pitchFamily="34" charset="0"/>
                <a:cs typeface="Arial" panose="020B0604020202020204" pitchFamily="34" charset="0"/>
              </a:rPr>
              <a:t> pang </a:t>
            </a:r>
            <a:r>
              <a:rPr lang="en-US" altLang="ja-JP" sz="1400" dirty="0" err="1">
                <a:latin typeface="Arial" panose="020B0604020202020204" pitchFamily="34" charset="0"/>
                <a:cs typeface="Arial" panose="020B0604020202020204" pitchFamily="34" charset="0"/>
              </a:rPr>
              <a:t>makinarya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ayon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Cabinet Order at </a:t>
            </a:r>
            <a:r>
              <a:rPr lang="en-US" altLang="ja-JP" sz="1400" dirty="0" err="1">
                <a:latin typeface="Arial" panose="020B0604020202020204" pitchFamily="34" charset="0"/>
                <a:cs typeface="Arial" panose="020B0604020202020204" pitchFamily="34" charset="0"/>
              </a:rPr>
              <a:t>kailangang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itala</a:t>
            </a:r>
            <a:r>
              <a:rPr lang="en-US" altLang="ja-JP" sz="1400" dirty="0">
                <a:latin typeface="Arial" panose="020B0604020202020204" pitchFamily="34" charset="0"/>
                <a:cs typeface="Arial" panose="020B0604020202020204" pitchFamily="34" charset="0"/>
              </a:rPr>
              <a:t> ang </a:t>
            </a:r>
            <a:r>
              <a:rPr lang="en-US" altLang="ja-JP" sz="1400" dirty="0" err="1">
                <a:latin typeface="Arial" panose="020B0604020202020204" pitchFamily="34" charset="0"/>
                <a:cs typeface="Arial" panose="020B0604020202020204" pitchFamily="34" charset="0"/>
              </a:rPr>
              <a:t>resulta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nito</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alinsunod</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Ordinance of the Ministry of Health, Labor and Welfare.</a:t>
            </a:r>
            <a:endParaRPr lang="ja-JP" altLang="ja-JP" sz="1400" dirty="0">
              <a:latin typeface="Arial" panose="020B0604020202020204" pitchFamily="34" charset="0"/>
              <a:cs typeface="Arial" panose="020B0604020202020204" pitchFamily="34" charset="0"/>
            </a:endParaRPr>
          </a:p>
          <a:p>
            <a:pPr marL="0" indent="0">
              <a:buNone/>
            </a:pPr>
            <a:r>
              <a:rPr lang="en-US" altLang="ja-JP" sz="1400" dirty="0">
                <a:latin typeface="Arial" panose="020B0604020202020204" pitchFamily="34" charset="0"/>
                <a:cs typeface="Arial" panose="020B0604020202020204" pitchFamily="34" charset="0"/>
              </a:rPr>
              <a:t>2 Sa </a:t>
            </a:r>
            <a:r>
              <a:rPr lang="en-US" altLang="ja-JP" sz="1400" dirty="0" err="1">
                <a:latin typeface="Arial" panose="020B0604020202020204" pitchFamily="34" charset="0"/>
                <a:cs typeface="Arial" panose="020B0604020202020204" pitchFamily="34" charset="0"/>
              </a:rPr>
              <a:t>pagsasagawa</a:t>
            </a:r>
            <a:r>
              <a:rPr lang="en-US" altLang="ja-JP" sz="1400" dirty="0">
                <a:latin typeface="Arial" panose="020B0604020202020204" pitchFamily="34" charset="0"/>
                <a:cs typeface="Arial" panose="020B0604020202020204" pitchFamily="34" charset="0"/>
              </a:rPr>
              <a:t> ng self-inspection </a:t>
            </a:r>
            <a:r>
              <a:rPr lang="en-US" altLang="ja-JP" sz="1400" dirty="0" err="1">
                <a:latin typeface="Arial" panose="020B0604020202020204" pitchFamily="34" charset="0"/>
                <a:cs typeface="Arial" panose="020B0604020202020204" pitchFamily="34" charset="0"/>
              </a:rPr>
              <a:t>alinsunod</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Ordinance of the Ministry of Health, Labor and Welfare (“specified self-inspection”), </a:t>
            </a:r>
            <a:r>
              <a:rPr lang="en-US" altLang="ja-JP" sz="1400" dirty="0" err="1">
                <a:latin typeface="Arial" panose="020B0604020202020204" pitchFamily="34" charset="0"/>
                <a:cs typeface="Arial" panose="020B0604020202020204" pitchFamily="34" charset="0"/>
              </a:rPr>
              <a:t>ayon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Cabinet Order </a:t>
            </a:r>
            <a:r>
              <a:rPr lang="en-US" altLang="ja-JP" sz="1400" dirty="0" err="1">
                <a:latin typeface="Arial" panose="020B0604020202020204" pitchFamily="34" charset="0"/>
                <a:cs typeface="Arial" panose="020B0604020202020204" pitchFamily="34" charset="0"/>
              </a:rPr>
              <a:t>batay</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naunang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talata</a:t>
            </a:r>
            <a:r>
              <a:rPr lang="en-US" altLang="ja-JP" sz="1400" dirty="0">
                <a:latin typeface="Arial" panose="020B0604020202020204" pitchFamily="34" charset="0"/>
                <a:cs typeface="Arial" panose="020B0604020202020204" pitchFamily="34" charset="0"/>
              </a:rPr>
              <a:t>, ang </a:t>
            </a:r>
            <a:r>
              <a:rPr lang="en-US" altLang="ja-JP" sz="1400" dirty="0" err="1">
                <a:latin typeface="Arial" panose="020B0604020202020204" pitchFamily="34" charset="0"/>
                <a:cs typeface="Arial" panose="020B0604020202020204" pitchFamily="34" charset="0"/>
              </a:rPr>
              <a:t>manggagawang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nakakuha</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kwalipikasyon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ayon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Artikulo</a:t>
            </a:r>
            <a:r>
              <a:rPr lang="en-US" altLang="ja-JP" sz="1400" dirty="0">
                <a:latin typeface="Arial" panose="020B0604020202020204" pitchFamily="34" charset="0"/>
                <a:cs typeface="Arial" panose="020B0604020202020204" pitchFamily="34" charset="0"/>
              </a:rPr>
              <a:t> 54-3 </a:t>
            </a:r>
            <a:r>
              <a:rPr lang="en-US" altLang="ja-JP" sz="1400" dirty="0" err="1">
                <a:latin typeface="Arial" panose="020B0604020202020204" pitchFamily="34" charset="0"/>
                <a:cs typeface="Arial" panose="020B0604020202020204" pitchFamily="34" charset="0"/>
              </a:rPr>
              <a:t>Talata</a:t>
            </a:r>
            <a:r>
              <a:rPr lang="en-US" altLang="ja-JP" sz="1400" dirty="0">
                <a:latin typeface="Arial" panose="020B0604020202020204" pitchFamily="34" charset="0"/>
                <a:cs typeface="Arial" panose="020B0604020202020204" pitchFamily="34" charset="0"/>
              </a:rPr>
              <a:t> 1 ang </a:t>
            </a:r>
            <a:r>
              <a:rPr lang="en-US" altLang="ja-JP" sz="1400" dirty="0" err="1">
                <a:latin typeface="Arial" panose="020B0604020202020204" pitchFamily="34" charset="0"/>
                <a:cs typeface="Arial" panose="020B0604020202020204" pitchFamily="34" charset="0"/>
              </a:rPr>
              <a:t>siyang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magsasagawa</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inspeksyon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makina</a:t>
            </a:r>
            <a:r>
              <a:rPr lang="en-US" altLang="ja-JP" sz="1400" dirty="0">
                <a:latin typeface="Arial" panose="020B0604020202020204" pitchFamily="34" charset="0"/>
                <a:cs typeface="Arial" panose="020B0604020202020204" pitchFamily="34" charset="0"/>
              </a:rPr>
              <a:t>.</a:t>
            </a:r>
            <a:endParaRPr lang="ja-JP" altLang="ja-JP" sz="1400" dirty="0">
              <a:latin typeface="Arial" panose="020B0604020202020204" pitchFamily="34" charset="0"/>
              <a:cs typeface="Arial" panose="020B0604020202020204" pitchFamily="34" charset="0"/>
            </a:endParaRPr>
          </a:p>
          <a:p>
            <a:pPr marL="0" indent="0">
              <a:buNone/>
            </a:pPr>
            <a:r>
              <a:rPr lang="en-US" altLang="ja-JP" sz="1400" dirty="0">
                <a:latin typeface="Arial" panose="020B0604020202020204" pitchFamily="34" charset="0"/>
                <a:cs typeface="Arial" panose="020B0604020202020204" pitchFamily="34" charset="0"/>
              </a:rPr>
              <a:t>3 Ang </a:t>
            </a:r>
            <a:r>
              <a:rPr lang="en-US" altLang="ja-JP" sz="1400" dirty="0" err="1">
                <a:latin typeface="Arial" panose="020B0604020202020204" pitchFamily="34" charset="0"/>
                <a:cs typeface="Arial" panose="020B0604020202020204" pitchFamily="34" charset="0"/>
              </a:rPr>
              <a:t>Ministy</a:t>
            </a:r>
            <a:r>
              <a:rPr lang="en-US" altLang="ja-JP" sz="1400" dirty="0">
                <a:latin typeface="Arial" panose="020B0604020202020204" pitchFamily="34" charset="0"/>
                <a:cs typeface="Arial" panose="020B0604020202020204" pitchFamily="34" charset="0"/>
              </a:rPr>
              <a:t> of Health, Labor and Welfare ay </a:t>
            </a:r>
            <a:r>
              <a:rPr lang="en-US" altLang="ja-JP" sz="1400" dirty="0" err="1">
                <a:latin typeface="Arial" panose="020B0604020202020204" pitchFamily="34" charset="0"/>
                <a:cs typeface="Arial" panose="020B0604020202020204" pitchFamily="34" charset="0"/>
              </a:rPr>
              <a:t>kailangang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maglabas</a:t>
            </a:r>
            <a:r>
              <a:rPr lang="en-US" altLang="ja-JP" sz="1400" dirty="0">
                <a:latin typeface="Arial" panose="020B0604020202020204" pitchFamily="34" charset="0"/>
                <a:cs typeface="Arial" panose="020B0604020202020204" pitchFamily="34" charset="0"/>
              </a:rPr>
              <a:t> ng </a:t>
            </a:r>
            <a:r>
              <a:rPr lang="en-US" altLang="ja-JP" sz="1400" dirty="0" err="1">
                <a:latin typeface="Arial" panose="020B0604020202020204" pitchFamily="34" charset="0"/>
                <a:cs typeface="Arial" panose="020B0604020202020204" pitchFamily="34" charset="0"/>
              </a:rPr>
              <a:t>alituntunin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inspeksyon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upang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maging</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maayos</a:t>
            </a:r>
            <a:r>
              <a:rPr lang="en-US" altLang="ja-JP" sz="1400" dirty="0">
                <a:latin typeface="Arial" panose="020B0604020202020204" pitchFamily="34" charset="0"/>
                <a:cs typeface="Arial" panose="020B0604020202020204" pitchFamily="34" charset="0"/>
              </a:rPr>
              <a:t> at </a:t>
            </a:r>
            <a:r>
              <a:rPr lang="en-US" altLang="ja-JP" sz="1400" dirty="0" err="1">
                <a:latin typeface="Arial" panose="020B0604020202020204" pitchFamily="34" charset="0"/>
                <a:cs typeface="Arial" panose="020B0604020202020204" pitchFamily="34" charset="0"/>
              </a:rPr>
              <a:t>mabisa</a:t>
            </a:r>
            <a:r>
              <a:rPr lang="en-US" altLang="ja-JP" sz="1400" dirty="0">
                <a:latin typeface="Arial" panose="020B0604020202020204" pitchFamily="34" charset="0"/>
                <a:cs typeface="Arial" panose="020B0604020202020204" pitchFamily="34" charset="0"/>
              </a:rPr>
              <a:t> ang </a:t>
            </a:r>
            <a:r>
              <a:rPr lang="en-US" altLang="ja-JP" sz="1400" dirty="0" err="1">
                <a:latin typeface="Arial" panose="020B0604020202020204" pitchFamily="34" charset="0"/>
                <a:cs typeface="Arial" panose="020B0604020202020204" pitchFamily="34" charset="0"/>
              </a:rPr>
              <a:t>pagsasagawa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nito</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alinsunod</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mga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probisyon</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sa</a:t>
            </a:r>
            <a:r>
              <a:rPr lang="en-US" altLang="ja-JP" sz="1400" dirty="0">
                <a:latin typeface="Arial" panose="020B0604020202020204" pitchFamily="34" charset="0"/>
                <a:cs typeface="Arial" panose="020B0604020202020204" pitchFamily="34" charset="0"/>
              </a:rPr>
              <a:t> </a:t>
            </a:r>
            <a:r>
              <a:rPr lang="en-US" altLang="ja-JP" sz="1400" dirty="0" err="1">
                <a:latin typeface="Arial" panose="020B0604020202020204" pitchFamily="34" charset="0"/>
                <a:cs typeface="Arial" panose="020B0604020202020204" pitchFamily="34" charset="0"/>
              </a:rPr>
              <a:t>Talata</a:t>
            </a:r>
            <a:r>
              <a:rPr lang="en-US" altLang="ja-JP" sz="1400" dirty="0">
                <a:latin typeface="Arial" panose="020B0604020202020204" pitchFamily="34" charset="0"/>
                <a:cs typeface="Arial" panose="020B0604020202020204" pitchFamily="34" charset="0"/>
              </a:rPr>
              <a:t> 1.</a:t>
            </a:r>
          </a:p>
          <a:p>
            <a:pPr marL="0" indent="0">
              <a:buNone/>
            </a:pPr>
            <a:r>
              <a:rPr lang="en-US" altLang="ja-JP" sz="1400" dirty="0">
                <a:latin typeface="Arial" panose="020B0604020202020204" pitchFamily="34" charset="0"/>
                <a:cs typeface="Arial" panose="020B0604020202020204" pitchFamily="34" charset="0"/>
              </a:rPr>
              <a:t>4 Abbreviation</a:t>
            </a:r>
            <a:endParaRPr lang="ja-JP" sz="1400" dirty="0">
              <a:latin typeface="Arial" panose="020B0604020202020204" pitchFamily="34" charset="0"/>
              <a:cs typeface="Arial" panose="020B0604020202020204" pitchFamily="34" charset="0"/>
            </a:endParaRPr>
          </a:p>
        </p:txBody>
      </p:sp>
      <p:pic>
        <p:nvPicPr>
          <p:cNvPr id="2" name="図 1"/>
          <p:cNvPicPr>
            <a:picLocks noChangeAspect="1"/>
          </p:cNvPicPr>
          <p:nvPr/>
        </p:nvPicPr>
        <p:blipFill>
          <a:blip r:embed="rId3"/>
          <a:stretch>
            <a:fillRect/>
          </a:stretch>
        </p:blipFill>
        <p:spPr>
          <a:xfrm>
            <a:off x="2213580" y="4631609"/>
            <a:ext cx="5111074" cy="1825233"/>
          </a:xfrm>
          <a:prstGeom prst="rect">
            <a:avLst/>
          </a:prstGeom>
        </p:spPr>
      </p:pic>
      <p:sp>
        <p:nvSpPr>
          <p:cNvPr id="8" name="コンテンツ プレースホルダー 4"/>
          <p:cNvSpPr txBox="1">
            <a:spLocks/>
          </p:cNvSpPr>
          <p:nvPr/>
        </p:nvSpPr>
        <p:spPr>
          <a:xfrm>
            <a:off x="628650" y="4163272"/>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a:lnSpc>
                <a:spcPct val="100000"/>
              </a:lnSpc>
              <a:spcBef>
                <a:spcPts val="0"/>
              </a:spcBef>
              <a:buNone/>
            </a:pPr>
            <a:r>
              <a:rPr lang="zh-TW" altLang="en-US" sz="1400" dirty="0">
                <a:latin typeface="Arial" panose="020B0604020202020204" pitchFamily="34" charset="0"/>
                <a:ea typeface="Meiryo UI"/>
                <a:cs typeface="Arial" panose="020B0604020202020204" pitchFamily="34" charset="0"/>
              </a:rPr>
              <a:t>Ta</a:t>
            </a:r>
            <a:r>
              <a:rPr lang="en-US" altLang="zh-TW" sz="1400" dirty="0">
                <a:latin typeface="Arial" panose="020B0604020202020204" pitchFamily="34" charset="0"/>
                <a:ea typeface="Meiryo UI"/>
                <a:cs typeface="Arial" panose="020B0604020202020204" pitchFamily="34" charset="0"/>
              </a:rPr>
              <a:t>b</a:t>
            </a:r>
            <a:r>
              <a:rPr lang="zh-TW" altLang="en-US" sz="1400" dirty="0">
                <a:latin typeface="Arial" panose="020B0604020202020204" pitchFamily="34" charset="0"/>
                <a:ea typeface="Meiryo UI"/>
                <a:cs typeface="Arial" panose="020B0604020202020204" pitchFamily="34" charset="0"/>
              </a:rPr>
              <a:t>le 5-1 Related laws and regulations</a:t>
            </a:r>
          </a:p>
        </p:txBody>
      </p:sp>
      <p:graphicFrame>
        <p:nvGraphicFramePr>
          <p:cNvPr id="3" name="Table 4">
            <a:extLst>
              <a:ext uri="{FF2B5EF4-FFF2-40B4-BE49-F238E27FC236}">
                <a16:creationId xmlns="" xmlns:a16="http://schemas.microsoft.com/office/drawing/2014/main" id="{AC864D78-09AA-4993-910D-C947882A75B4}"/>
              </a:ext>
            </a:extLst>
          </p:cNvPr>
          <p:cNvGraphicFramePr>
            <a:graphicFrameLocks noGrp="1"/>
          </p:cNvGraphicFramePr>
          <p:nvPr>
            <p:extLst>
              <p:ext uri="{D42A27DB-BD31-4B8C-83A1-F6EECF244321}">
                <p14:modId xmlns:p14="http://schemas.microsoft.com/office/powerpoint/2010/main" val="1896719401"/>
              </p:ext>
            </p:extLst>
          </p:nvPr>
        </p:nvGraphicFramePr>
        <p:xfrm>
          <a:off x="956501" y="4405748"/>
          <a:ext cx="7625231" cy="2042160"/>
        </p:xfrm>
        <a:graphic>
          <a:graphicData uri="http://schemas.openxmlformats.org/drawingml/2006/table">
            <a:tbl>
              <a:tblPr firstRow="1" bandRow="1">
                <a:tableStyleId>{5C22544A-7EE6-4342-B048-85BDC9FD1C3A}</a:tableStyleId>
              </a:tblPr>
              <a:tblGrid>
                <a:gridCol w="1825559">
                  <a:extLst>
                    <a:ext uri="{9D8B030D-6E8A-4147-A177-3AD203B41FA5}">
                      <a16:colId xmlns="" xmlns:a16="http://schemas.microsoft.com/office/drawing/2014/main" val="1096340815"/>
                    </a:ext>
                  </a:extLst>
                </a:gridCol>
                <a:gridCol w="1933224">
                  <a:extLst>
                    <a:ext uri="{9D8B030D-6E8A-4147-A177-3AD203B41FA5}">
                      <a16:colId xmlns="" xmlns:a16="http://schemas.microsoft.com/office/drawing/2014/main" val="271789263"/>
                    </a:ext>
                  </a:extLst>
                </a:gridCol>
                <a:gridCol w="1933224">
                  <a:extLst>
                    <a:ext uri="{9D8B030D-6E8A-4147-A177-3AD203B41FA5}">
                      <a16:colId xmlns="" xmlns:a16="http://schemas.microsoft.com/office/drawing/2014/main" val="4292238592"/>
                    </a:ext>
                  </a:extLst>
                </a:gridCol>
                <a:gridCol w="1933224">
                  <a:extLst>
                    <a:ext uri="{9D8B030D-6E8A-4147-A177-3AD203B41FA5}">
                      <a16:colId xmlns="" xmlns:a16="http://schemas.microsoft.com/office/drawing/2014/main" val="3770847628"/>
                    </a:ext>
                  </a:extLst>
                </a:gridCol>
              </a:tblGrid>
              <a:tr h="381392">
                <a:tc>
                  <a:txBody>
                    <a:bodyPr/>
                    <a:lstStyle/>
                    <a:p>
                      <a:pPr lvl="0" algn="ctr">
                        <a:buNone/>
                      </a:pPr>
                      <a:r>
                        <a:rPr lang="en" sz="1100" b="1" i="0" u="none" strike="noStrike" noProof="0" dirty="0">
                          <a:solidFill>
                            <a:schemeClr val="tx1"/>
                          </a:solidFill>
                          <a:latin typeface="Times"/>
                        </a:rPr>
                        <a:t>Inspection </a:t>
                      </a:r>
                      <a:endParaRPr lang="en-US" sz="1100" b="1" dirty="0">
                        <a:solidFill>
                          <a:schemeClr val="tx1"/>
                        </a:solidFill>
                        <a:latin typeface="Times"/>
                      </a:endParaRPr>
                    </a:p>
                    <a:p>
                      <a:pPr lvl="0" algn="ctr">
                        <a:buNone/>
                      </a:pPr>
                      <a:r>
                        <a:rPr lang="en" sz="1100" b="1" i="0" u="none" strike="noStrike" noProof="0" dirty="0">
                          <a:solidFill>
                            <a:schemeClr val="tx1"/>
                          </a:solidFill>
                          <a:latin typeface="Times"/>
                        </a:rPr>
                        <a:t>classification</a:t>
                      </a:r>
                      <a:endParaRPr lang="en-US" sz="1100" b="1" dirty="0">
                        <a:solidFill>
                          <a:schemeClr val="tx1"/>
                        </a:solidFill>
                        <a:latin typeface="Times"/>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4EAF1"/>
                    </a:solidFill>
                  </a:tcPr>
                </a:tc>
                <a:tc>
                  <a:txBody>
                    <a:bodyPr/>
                    <a:lstStyle/>
                    <a:p>
                      <a:pPr lvl="0" algn="ctr">
                        <a:buNone/>
                      </a:pPr>
                      <a:r>
                        <a:rPr lang="en" sz="1100" b="1" i="0" u="none" strike="noStrike" noProof="0">
                          <a:solidFill>
                            <a:schemeClr val="tx1"/>
                          </a:solidFill>
                          <a:latin typeface="Times"/>
                        </a:rPr>
                        <a:t>Article</a:t>
                      </a:r>
                      <a:endParaRPr lang="en-US" sz="1100" b="1">
                        <a:solidFill>
                          <a:schemeClr val="tx1"/>
                        </a:solidFill>
                        <a:latin typeface="Times"/>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4EAF1"/>
                    </a:solidFill>
                  </a:tcPr>
                </a:tc>
                <a:tc>
                  <a:txBody>
                    <a:bodyPr/>
                    <a:lstStyle/>
                    <a:p>
                      <a:pPr lvl="0" algn="ctr">
                        <a:buNone/>
                      </a:pPr>
                      <a:r>
                        <a:rPr lang="en-US" sz="1100" b="1" i="0" u="none" strike="noStrike" noProof="0">
                          <a:solidFill>
                            <a:schemeClr val="tx1"/>
                          </a:solidFill>
                          <a:latin typeface="Times"/>
                        </a:rPr>
                        <a:t>Implementer / Qualification</a:t>
                      </a:r>
                      <a:endParaRPr lang="en-US" sz="1100" b="1">
                        <a:solidFill>
                          <a:schemeClr val="tx1"/>
                        </a:solidFill>
                        <a:latin typeface="Times"/>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4EAF1"/>
                    </a:solidFill>
                  </a:tcPr>
                </a:tc>
                <a:tc>
                  <a:txBody>
                    <a:bodyPr/>
                    <a:lstStyle/>
                    <a:p>
                      <a:pPr algn="ctr"/>
                      <a:r>
                        <a:rPr lang="en-US" sz="1100" b="1" dirty="0">
                          <a:solidFill>
                            <a:schemeClr val="tx1"/>
                          </a:solidFill>
                          <a:latin typeface="Times"/>
                        </a:rPr>
                        <a:t>Storage period of inspection check sheet</a:t>
                      </a:r>
                      <a:endParaRPr lang="en-US" sz="1100" b="1" dirty="0"/>
                    </a:p>
                  </a:txBody>
                  <a:tcPr anchor="ctr">
                    <a:lnL w="12700">
                      <a:solidFill>
                        <a:schemeClr val="tx1"/>
                      </a:solidFill>
                    </a:lnL>
                    <a:lnR w="12700">
                      <a:solidFill>
                        <a:schemeClr val="tx1"/>
                      </a:solidFill>
                    </a:lnR>
                    <a:lnT w="12700">
                      <a:solidFill>
                        <a:schemeClr val="tx1"/>
                      </a:solidFill>
                    </a:lnT>
                    <a:lnB w="12700">
                      <a:solidFill>
                        <a:schemeClr val="tx1"/>
                      </a:solidFill>
                    </a:lnB>
                    <a:solidFill>
                      <a:srgbClr val="F4EAF1"/>
                    </a:solidFill>
                  </a:tcPr>
                </a:tc>
                <a:extLst>
                  <a:ext uri="{0D108BD9-81ED-4DB2-BD59-A6C34878D82A}">
                    <a16:rowId xmlns="" xmlns:a16="http://schemas.microsoft.com/office/drawing/2014/main" val="3994460199"/>
                  </a:ext>
                </a:extLst>
              </a:tr>
              <a:tr h="381392">
                <a:tc>
                  <a:txBody>
                    <a:bodyPr/>
                    <a:lstStyle/>
                    <a:p>
                      <a:r>
                        <a:rPr lang="en-US" sz="1100" dirty="0">
                          <a:solidFill>
                            <a:schemeClr val="tx1"/>
                          </a:solidFill>
                          <a:latin typeface="Times"/>
                        </a:rPr>
                        <a:t>Operation </a:t>
                      </a:r>
                      <a:endParaRPr lang="en-US" dirty="0"/>
                    </a:p>
                    <a:p>
                      <a:pPr lvl="0">
                        <a:buNone/>
                      </a:pPr>
                      <a:r>
                        <a:rPr lang="en-US" sz="1100" dirty="0">
                          <a:solidFill>
                            <a:schemeClr val="tx1"/>
                          </a:solidFill>
                          <a:latin typeface="Times"/>
                        </a:rPr>
                        <a:t>before/after</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1100">
                          <a:solidFill>
                            <a:schemeClr val="tx1"/>
                          </a:solidFill>
                          <a:latin typeface="Times"/>
                        </a:rPr>
                        <a:t>Safety rules</a:t>
                      </a:r>
                    </a:p>
                    <a:p>
                      <a:pPr lvl="0">
                        <a:buNone/>
                      </a:pPr>
                      <a:r>
                        <a:rPr lang="en-US" sz="1100">
                          <a:solidFill>
                            <a:schemeClr val="tx1"/>
                          </a:solidFill>
                          <a:latin typeface="Times"/>
                        </a:rPr>
                        <a:t>Article 170,171</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100">
                          <a:solidFill>
                            <a:schemeClr val="tx1"/>
                          </a:solidFill>
                          <a:latin typeface="Times"/>
                        </a:rPr>
                        <a:t>driver</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100">
                          <a:solidFill>
                            <a:schemeClr val="tx1"/>
                          </a:solidFill>
                          <a:latin typeface="Times"/>
                        </a:rPr>
                        <a:t>During machine is in operation</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4108815626"/>
                  </a:ext>
                </a:extLst>
              </a:tr>
              <a:tr h="531225">
                <a:tc>
                  <a:txBody>
                    <a:bodyPr/>
                    <a:lstStyle/>
                    <a:p>
                      <a:r>
                        <a:rPr lang="en-US" sz="1100">
                          <a:solidFill>
                            <a:schemeClr val="tx1"/>
                          </a:solidFill>
                          <a:latin typeface="Times"/>
                        </a:rPr>
                        <a:t>Periodical </a:t>
                      </a:r>
                      <a:endParaRPr lang="en-US"/>
                    </a:p>
                    <a:p>
                      <a:pPr lvl="0">
                        <a:buNone/>
                      </a:pPr>
                      <a:r>
                        <a:rPr lang="en-US" sz="1100">
                          <a:solidFill>
                            <a:schemeClr val="tx1"/>
                          </a:solidFill>
                          <a:latin typeface="Times"/>
                        </a:rPr>
                        <a:t>self- inspection</a:t>
                      </a:r>
                    </a:p>
                    <a:p>
                      <a:pPr lvl="0">
                        <a:buNone/>
                      </a:pPr>
                      <a:r>
                        <a:rPr lang="en-US" sz="1100">
                          <a:solidFill>
                            <a:schemeClr val="tx1"/>
                          </a:solidFill>
                          <a:latin typeface="Times"/>
                        </a:rPr>
                        <a:t>(once/month)</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1100" b="0" i="0" u="none" strike="noStrike" noProof="0">
                          <a:solidFill>
                            <a:schemeClr val="tx1"/>
                          </a:solidFill>
                          <a:latin typeface="Times"/>
                        </a:rPr>
                        <a:t>Safety rules</a:t>
                      </a:r>
                      <a:endParaRPr lang="en-US" sz="1100" b="0" i="0" u="none" strike="noStrike" noProof="0"/>
                    </a:p>
                    <a:p>
                      <a:pPr lvl="0">
                        <a:buNone/>
                      </a:pPr>
                      <a:r>
                        <a:rPr lang="en-US" sz="1100" b="0" i="0" u="none" strike="noStrike" noProof="0">
                          <a:solidFill>
                            <a:schemeClr val="tx1"/>
                          </a:solidFill>
                          <a:latin typeface="Times"/>
                        </a:rPr>
                        <a:t>Article 168,169,171</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100">
                          <a:solidFill>
                            <a:schemeClr val="tx1"/>
                          </a:solidFill>
                          <a:latin typeface="Times"/>
                        </a:rPr>
                        <a:t>Person who is selected</a:t>
                      </a:r>
                      <a:endParaRPr lang="en-US"/>
                    </a:p>
                    <a:p>
                      <a:pPr lvl="0">
                        <a:buNone/>
                      </a:pPr>
                      <a:r>
                        <a:rPr lang="en-US" sz="1100">
                          <a:solidFill>
                            <a:schemeClr val="tx1"/>
                          </a:solidFill>
                          <a:latin typeface="Times"/>
                        </a:rPr>
                        <a:t> by the safety manager</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100">
                          <a:solidFill>
                            <a:schemeClr val="tx1"/>
                          </a:solidFill>
                          <a:latin typeface="Times"/>
                        </a:rPr>
                        <a:t>Inspection check sheet</a:t>
                      </a:r>
                    </a:p>
                    <a:p>
                      <a:pPr lvl="0">
                        <a:buNone/>
                      </a:pPr>
                      <a:r>
                        <a:rPr lang="en-US" sz="1100">
                          <a:solidFill>
                            <a:schemeClr val="tx1"/>
                          </a:solidFill>
                          <a:latin typeface="Times"/>
                        </a:rPr>
                        <a:t>3 years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2079576654"/>
                  </a:ext>
                </a:extLst>
              </a:tr>
              <a:tr h="531225">
                <a:tc>
                  <a:txBody>
                    <a:bodyPr/>
                    <a:lstStyle/>
                    <a:p>
                      <a:pPr lvl="0">
                        <a:buNone/>
                      </a:pPr>
                      <a:r>
                        <a:rPr lang="en-US" sz="1100" b="0" i="0" u="none" strike="noStrike" noProof="0">
                          <a:solidFill>
                            <a:schemeClr val="tx1"/>
                          </a:solidFill>
                          <a:latin typeface="Times"/>
                        </a:rPr>
                        <a:t>Specified </a:t>
                      </a:r>
                      <a:endParaRPr lang="en-US" sz="1100" b="0" i="0" u="none" strike="noStrike" noProof="0"/>
                    </a:p>
                    <a:p>
                      <a:pPr lvl="0">
                        <a:buNone/>
                      </a:pPr>
                      <a:r>
                        <a:rPr lang="en-US" sz="1100" b="0" i="0" u="none" strike="noStrike" noProof="0">
                          <a:solidFill>
                            <a:schemeClr val="tx1"/>
                          </a:solidFill>
                          <a:latin typeface="Times"/>
                        </a:rPr>
                        <a:t>self- inspection</a:t>
                      </a:r>
                      <a:endParaRPr lang="en-US" sz="1100" b="0" i="0" u="none" strike="noStrike" noProof="0"/>
                    </a:p>
                    <a:p>
                      <a:pPr lvl="0">
                        <a:buNone/>
                      </a:pPr>
                      <a:r>
                        <a:rPr lang="en-US" sz="1100" b="0" i="0" u="none" strike="noStrike" noProof="0">
                          <a:solidFill>
                            <a:schemeClr val="tx1"/>
                          </a:solidFill>
                          <a:latin typeface="Times"/>
                        </a:rPr>
                        <a:t>(once/</a:t>
                      </a:r>
                      <a:r>
                        <a:rPr lang="en-US" altLang="ja-JP" sz="1100" b="0" i="0" u="none" strike="noStrike" noProof="0">
                          <a:solidFill>
                            <a:schemeClr val="tx1"/>
                          </a:solidFill>
                          <a:latin typeface="Times"/>
                        </a:rPr>
                        <a:t>year</a:t>
                      </a:r>
                      <a:r>
                        <a:rPr lang="en-US" sz="1100" b="0" i="0" u="none" strike="noStrike" noProof="0">
                          <a:solidFill>
                            <a:schemeClr val="tx1"/>
                          </a:solidFill>
                          <a:latin typeface="Times"/>
                        </a:rPr>
                        <a:t>))</a:t>
                      </a:r>
                      <a:endParaRPr lang="en-US" sz="110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1100" b="0" i="0" u="none" strike="noStrike" noProof="0" dirty="0">
                          <a:solidFill>
                            <a:schemeClr val="tx1"/>
                          </a:solidFill>
                          <a:latin typeface="Times"/>
                        </a:rPr>
                        <a:t>Safety rules</a:t>
                      </a:r>
                      <a:endParaRPr lang="en-US" sz="1100" b="0" i="0" u="none" strike="noStrike" noProof="0" dirty="0"/>
                    </a:p>
                    <a:p>
                      <a:pPr lvl="0">
                        <a:buNone/>
                      </a:pPr>
                      <a:r>
                        <a:rPr lang="en-US" sz="1100" b="0" i="0" u="none" strike="noStrike" noProof="0" dirty="0">
                          <a:solidFill>
                            <a:schemeClr val="tx1"/>
                          </a:solidFill>
                          <a:latin typeface="Times"/>
                        </a:rPr>
                        <a:t>Article 167,169,</a:t>
                      </a:r>
                      <a:endParaRPr lang="en-US" sz="1100" dirty="0"/>
                    </a:p>
                    <a:p>
                      <a:pPr lvl="0">
                        <a:buNone/>
                      </a:pPr>
                      <a:r>
                        <a:rPr lang="en-US" sz="1100" b="0" i="0" u="none" strike="noStrike" noProof="0" dirty="0">
                          <a:solidFill>
                            <a:schemeClr val="tx1"/>
                          </a:solidFill>
                          <a:latin typeface="Times"/>
                        </a:rPr>
                        <a:t>            169(2),171</a:t>
                      </a:r>
                      <a:endParaRPr lang="en-US" sz="1100" dirty="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1100" dirty="0">
                          <a:solidFill>
                            <a:schemeClr val="tx1"/>
                          </a:solidFill>
                          <a:latin typeface="Times"/>
                        </a:rPr>
                        <a:t>inspector</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US" sz="1100" b="0" i="0" u="none" strike="noStrike" noProof="0" dirty="0">
                          <a:solidFill>
                            <a:schemeClr val="tx1"/>
                          </a:solidFill>
                          <a:latin typeface="Times"/>
                        </a:rPr>
                        <a:t>Inspection check sheet</a:t>
                      </a:r>
                      <a:endParaRPr lang="en-US" sz="1100" b="0" i="0" u="none" strike="noStrike" noProof="0" dirty="0"/>
                    </a:p>
                    <a:p>
                      <a:pPr lvl="0">
                        <a:buNone/>
                      </a:pPr>
                      <a:r>
                        <a:rPr lang="en-US" sz="1100" b="0" i="0" u="none" strike="noStrike" noProof="0" dirty="0">
                          <a:solidFill>
                            <a:schemeClr val="tx1"/>
                          </a:solidFill>
                          <a:latin typeface="Times"/>
                        </a:rPr>
                        <a:t>3 years</a:t>
                      </a:r>
                    </a:p>
                    <a:p>
                      <a:pPr lvl="0">
                        <a:buNone/>
                      </a:pPr>
                      <a:r>
                        <a:rPr lang="en-US" sz="1100" b="0" i="0" u="none" strike="noStrike" noProof="0" dirty="0">
                          <a:solidFill>
                            <a:schemeClr val="tx1"/>
                          </a:solidFill>
                          <a:latin typeface="Times"/>
                        </a:rPr>
                        <a:t>(posted inspected mark)</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 xmlns:a16="http://schemas.microsoft.com/office/drawing/2014/main" val="3520580849"/>
                  </a:ext>
                </a:extLst>
              </a:tr>
            </a:tbl>
          </a:graphicData>
        </a:graphic>
      </p:graphicFrame>
    </p:spTree>
    <p:extLst>
      <p:ext uri="{BB962C8B-B14F-4D97-AF65-F5344CB8AC3E}">
        <p14:creationId xmlns:p14="http://schemas.microsoft.com/office/powerpoint/2010/main" val="145933248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Autofit/>
          </a:bodyPr>
          <a:lstStyle/>
          <a:p>
            <a:r>
              <a:rPr lang="en-US" altLang="ja-JP" sz="2000" dirty="0" err="1">
                <a:latin typeface="Arial" panose="020B0604020202020204" pitchFamily="34" charset="0"/>
                <a:cs typeface="Arial" panose="020B0604020202020204" pitchFamily="34" charset="0"/>
              </a:rPr>
              <a:t>Mga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Hakbang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sa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Pagtatrabaho</a:t>
            </a:r>
            <a:r>
              <a:rPr lang="en-US" altLang="ja-JP" sz="2000" dirty="0">
                <a:latin typeface="Arial" panose="020B0604020202020204" pitchFamily="34" charset="0"/>
                <a:cs typeface="Arial" panose="020B0604020202020204" pitchFamily="34" charset="0"/>
              </a:rPr>
              <a:t> ng </a:t>
            </a:r>
            <a:r>
              <a:rPr lang="en-US" altLang="ja-JP" sz="2000" dirty="0" err="1">
                <a:latin typeface="Arial" panose="020B0604020202020204" pitchFamily="34" charset="0"/>
                <a:cs typeface="Arial" panose="020B0604020202020204" pitchFamily="34" charset="0"/>
              </a:rPr>
              <a:t>mga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Manggagawa</a:t>
            </a:r>
            <a:r>
              <a:rPr lang="en-US" altLang="ja-JP" sz="2000" dirty="0">
                <a:latin typeface="Arial" panose="020B0604020202020204" pitchFamily="34" charset="0"/>
                <a:cs typeface="Arial" panose="020B0604020202020204" pitchFamily="34" charset="0"/>
              </a:rPr>
              <a:t>(Excerpt)</a:t>
            </a:r>
            <a:r>
              <a:rPr lang="ja-JP" altLang="en-US" sz="2000" dirty="0">
                <a:latin typeface="Arial" panose="020B0604020202020204" pitchFamily="34" charset="0"/>
                <a:cs typeface="Arial" panose="020B0604020202020204" pitchFamily="34" charset="0"/>
              </a:rPr>
              <a:t>（３）</a:t>
            </a:r>
            <a:endParaRPr lang="zh-TW" altLang="en-US" sz="2000" dirty="0">
              <a:latin typeface="Arial" panose="020B0604020202020204" pitchFamily="34" charset="0"/>
              <a:ea typeface="+mj-lt"/>
              <a:cs typeface="Arial" panose="020B0604020202020204" pitchFamily="34" charset="0"/>
            </a:endParaRPr>
          </a:p>
        </p:txBody>
      </p:sp>
      <p:sp>
        <p:nvSpPr>
          <p:cNvPr id="6" name="コンテンツ プレースホルダー 4"/>
          <p:cNvSpPr txBox="1">
            <a:spLocks/>
          </p:cNvSpPr>
          <p:nvPr/>
        </p:nvSpPr>
        <p:spPr>
          <a:xfrm>
            <a:off x="628650" y="941778"/>
            <a:ext cx="8022560" cy="2684649"/>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200" dirty="0" err="1">
                <a:latin typeface="Arial" panose="020B0604020202020204" pitchFamily="34" charset="0"/>
                <a:cs typeface="Arial" panose="020B0604020202020204" pitchFamily="34" charset="0"/>
              </a:rPr>
              <a:t>Artikulo</a:t>
            </a:r>
            <a:r>
              <a:rPr lang="en-US" altLang="ja-JP" sz="1200" dirty="0">
                <a:latin typeface="Arial" panose="020B0604020202020204" pitchFamily="34" charset="0"/>
                <a:cs typeface="Arial" panose="020B0604020202020204" pitchFamily="34" charset="0"/>
              </a:rPr>
              <a:t> 6</a:t>
            </a:r>
            <a:r>
              <a:rPr lang="ja-JP"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Hakbang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Pagtatrabaho</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Manggagawa</a:t>
            </a:r>
            <a:endParaRPr lang="ja-JP" altLang="ja-JP" sz="1200" dirty="0">
              <a:latin typeface="Arial" panose="020B0604020202020204" pitchFamily="34" charset="0"/>
              <a:cs typeface="Arial" panose="020B0604020202020204" pitchFamily="34" charset="0"/>
            </a:endParaRPr>
          </a:p>
          <a:p>
            <a:pPr marL="0" indent="0">
              <a:buNone/>
            </a:pPr>
            <a:r>
              <a:rPr lang="en-US" altLang="ja-JP" sz="1200" dirty="0" err="1">
                <a:latin typeface="Arial" panose="020B0604020202020204" pitchFamily="34" charset="0"/>
                <a:cs typeface="Arial" panose="020B0604020202020204" pitchFamily="34" charset="0"/>
              </a:rPr>
              <a:t>Artikulo</a:t>
            </a:r>
            <a:r>
              <a:rPr lang="en-US" altLang="ja-JP" sz="1200" dirty="0">
                <a:latin typeface="Arial" panose="020B0604020202020204" pitchFamily="34" charset="0"/>
                <a:cs typeface="Arial" panose="020B0604020202020204" pitchFamily="34" charset="0"/>
              </a:rPr>
              <a:t> 61</a:t>
            </a:r>
            <a:r>
              <a:rPr lang="ja-JP"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Paghihigpit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Trabaho</a:t>
            </a:r>
            <a:r>
              <a:rPr lang="en-US" altLang="ja-JP" sz="1200" dirty="0">
                <a:latin typeface="Arial" panose="020B0604020202020204" pitchFamily="34" charset="0"/>
                <a:cs typeface="Arial" panose="020B0604020202020204" pitchFamily="34" charset="0"/>
              </a:rPr>
              <a:t>&gt;</a:t>
            </a:r>
            <a:endParaRPr lang="ja-JP" altLang="ja-JP" sz="1200" dirty="0">
              <a:latin typeface="Arial" panose="020B0604020202020204" pitchFamily="34" charset="0"/>
              <a:cs typeface="Arial" panose="020B0604020202020204" pitchFamily="34" charset="0"/>
            </a:endParaRPr>
          </a:p>
          <a:p>
            <a:pPr marL="0" indent="0">
              <a:buNone/>
            </a:pPr>
            <a:r>
              <a:rPr lang="en-US" altLang="ja-JP" sz="1200" dirty="0">
                <a:latin typeface="Arial" panose="020B0604020202020204" pitchFamily="34" charset="0"/>
                <a:cs typeface="Arial" panose="020B0604020202020204" pitchFamily="34" charset="0"/>
              </a:rPr>
              <a:t>Ang </a:t>
            </a:r>
            <a:r>
              <a:rPr lang="en-US" altLang="ja-JP" sz="1200" dirty="0" err="1">
                <a:latin typeface="Arial" panose="020B0604020202020204" pitchFamily="34" charset="0"/>
                <a:cs typeface="Arial" panose="020B0604020202020204" pitchFamily="34" charset="0"/>
              </a:rPr>
              <a:t>tagapamahala</a:t>
            </a:r>
            <a:r>
              <a:rPr lang="en-US" altLang="ja-JP" sz="1200" dirty="0">
                <a:latin typeface="Arial" panose="020B0604020202020204" pitchFamily="34" charset="0"/>
                <a:cs typeface="Arial" panose="020B0604020202020204" pitchFamily="34" charset="0"/>
              </a:rPr>
              <a:t> ay </a:t>
            </a:r>
            <a:r>
              <a:rPr lang="en-US" altLang="ja-JP" sz="1200" dirty="0" err="1">
                <a:latin typeface="Arial" panose="020B0604020202020204" pitchFamily="34" charset="0"/>
                <a:cs typeface="Arial" panose="020B0604020202020204" pitchFamily="34" charset="0"/>
              </a:rPr>
              <a:t>kailangang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magpatakbo</a:t>
            </a:r>
            <a:r>
              <a:rPr lang="en-US" altLang="ja-JP" sz="1200" dirty="0">
                <a:latin typeface="Arial" panose="020B0604020202020204" pitchFamily="34" charset="0"/>
                <a:cs typeface="Arial" panose="020B0604020202020204" pitchFamily="34" charset="0"/>
              </a:rPr>
              <a:t> ng cranes at </a:t>
            </a:r>
            <a:r>
              <a:rPr lang="en-US" altLang="ja-JP" sz="1200" dirty="0" err="1">
                <a:latin typeface="Arial" panose="020B0604020202020204" pitchFamily="34" charset="0"/>
                <a:cs typeface="Arial" panose="020B0604020202020204" pitchFamily="34" charset="0"/>
              </a:rPr>
              <a:t>iba</a:t>
            </a:r>
            <a:r>
              <a:rPr lang="en-US" altLang="ja-JP" sz="1200" dirty="0">
                <a:latin typeface="Arial" panose="020B0604020202020204" pitchFamily="34" charset="0"/>
                <a:cs typeface="Arial" panose="020B0604020202020204" pitchFamily="34" charset="0"/>
              </a:rPr>
              <a:t> pang </a:t>
            </a:r>
            <a:r>
              <a:rPr lang="en-US" altLang="ja-JP" sz="1200" dirty="0" err="1">
                <a:latin typeface="Arial" panose="020B0604020202020204" pitchFamily="34" charset="0"/>
                <a:cs typeface="Arial" panose="020B0604020202020204" pitchFamily="34" charset="0"/>
              </a:rPr>
              <a:t>operasyon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ayon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Cabinet Order,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kung </a:t>
            </a:r>
            <a:r>
              <a:rPr lang="en-US" altLang="ja-JP" sz="1200" dirty="0" err="1">
                <a:latin typeface="Arial" panose="020B0604020202020204" pitchFamily="34" charset="0"/>
                <a:cs typeface="Arial" panose="020B0604020202020204" pitchFamily="34" charset="0"/>
              </a:rPr>
              <a:t>saan</a:t>
            </a:r>
            <a:r>
              <a:rPr lang="en-US" altLang="ja-JP" sz="1200" dirty="0">
                <a:latin typeface="Arial" panose="020B0604020202020204" pitchFamily="34" charset="0"/>
                <a:cs typeface="Arial" panose="020B0604020202020204" pitchFamily="34" charset="0"/>
              </a:rPr>
              <a:t> ang </a:t>
            </a:r>
            <a:r>
              <a:rPr lang="en-US" altLang="ja-JP" sz="1200" dirty="0" err="1">
                <a:latin typeface="Arial" panose="020B0604020202020204" pitchFamily="34" charset="0"/>
                <a:cs typeface="Arial" panose="020B0604020202020204" pitchFamily="34" charset="0"/>
              </a:rPr>
              <a:t>magsasagawa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operasyon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nito</a:t>
            </a:r>
            <a:r>
              <a:rPr lang="en-US" altLang="ja-JP" sz="1200" dirty="0">
                <a:latin typeface="Arial" panose="020B0604020202020204" pitchFamily="34" charset="0"/>
                <a:cs typeface="Arial" panose="020B0604020202020204" pitchFamily="34" charset="0"/>
              </a:rPr>
              <a:t> ay ang </a:t>
            </a: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manggagawang</a:t>
            </a:r>
            <a:r>
              <a:rPr lang="en-US" altLang="ja-JP" sz="1200" dirty="0">
                <a:latin typeface="Arial" panose="020B0604020202020204" pitchFamily="34" charset="0"/>
                <a:cs typeface="Arial" panose="020B0604020202020204" pitchFamily="34" charset="0"/>
              </a:rPr>
              <a:t> may </a:t>
            </a:r>
            <a:r>
              <a:rPr lang="en-US" altLang="ja-JP" sz="1200" dirty="0" err="1">
                <a:latin typeface="Arial" panose="020B0604020202020204" pitchFamily="34" charset="0"/>
                <a:cs typeface="Arial" panose="020B0604020202020204" pitchFamily="34" charset="0"/>
              </a:rPr>
              <a:t>lisensya</a:t>
            </a:r>
            <a:r>
              <a:rPr lang="en-US" altLang="ja-JP" sz="1200" dirty="0">
                <a:latin typeface="Arial" panose="020B0604020202020204" pitchFamily="34" charset="0"/>
                <a:cs typeface="Arial" panose="020B0604020202020204" pitchFamily="34" charset="0"/>
              </a:rPr>
              <a:t> o </a:t>
            </a:r>
            <a:r>
              <a:rPr lang="en-US" altLang="ja-JP" sz="1200" dirty="0" err="1">
                <a:latin typeface="Arial" panose="020B0604020202020204" pitchFamily="34" charset="0"/>
                <a:cs typeface="Arial" panose="020B0604020202020204" pitchFamily="34" charset="0"/>
              </a:rPr>
              <a:t>rehistrado</a:t>
            </a:r>
            <a:r>
              <a:rPr lang="en-US" altLang="ja-JP" sz="1200" dirty="0">
                <a:latin typeface="Arial" panose="020B0604020202020204" pitchFamily="34" charset="0"/>
                <a:cs typeface="Arial" panose="020B0604020202020204" pitchFamily="34" charset="0"/>
              </a:rPr>
              <a:t> para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gawain</a:t>
            </a:r>
            <a:r>
              <a:rPr lang="en-US" altLang="ja-JP" sz="1200" dirty="0">
                <a:latin typeface="Arial" panose="020B0604020202020204" pitchFamily="34" charset="0"/>
                <a:cs typeface="Arial" panose="020B0604020202020204" pitchFamily="34" charset="0"/>
              </a:rPr>
              <a:t> ng prefectural labor bureau director. Ang </a:t>
            </a: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manggagawang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nakatapos</a:t>
            </a:r>
            <a:r>
              <a:rPr lang="en-US" altLang="ja-JP" sz="1200" dirty="0">
                <a:latin typeface="Arial" panose="020B0604020202020204" pitchFamily="34" charset="0"/>
                <a:cs typeface="Arial" panose="020B0604020202020204" pitchFamily="34" charset="0"/>
              </a:rPr>
              <a:t> ng skill training at </a:t>
            </a:r>
            <a:r>
              <a:rPr lang="en-US" altLang="ja-JP" sz="1200" dirty="0" err="1">
                <a:latin typeface="Arial" panose="020B0604020202020204" pitchFamily="34" charset="0"/>
                <a:cs typeface="Arial" panose="020B0604020202020204" pitchFamily="34" charset="0"/>
              </a:rPr>
              <a:t>kwalipikado</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alinsunod</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Ordinance of the Ministry of Health, Labor and Welfare </a:t>
            </a:r>
            <a:r>
              <a:rPr lang="en-US" altLang="ja-JP" sz="1200" dirty="0" err="1">
                <a:latin typeface="Arial" panose="020B0604020202020204" pitchFamily="34" charset="0"/>
                <a:cs typeface="Arial" panose="020B0604020202020204" pitchFamily="34" charset="0"/>
              </a:rPr>
              <a:t>lamang</a:t>
            </a:r>
            <a:r>
              <a:rPr lang="en-US" altLang="ja-JP" sz="1200" dirty="0">
                <a:latin typeface="Arial" panose="020B0604020202020204" pitchFamily="34" charset="0"/>
                <a:cs typeface="Arial" panose="020B0604020202020204" pitchFamily="34" charset="0"/>
              </a:rPr>
              <a:t> ang </a:t>
            </a:r>
            <a:r>
              <a:rPr lang="en-US" altLang="ja-JP" sz="1200" dirty="0" err="1">
                <a:latin typeface="Arial" panose="020B0604020202020204" pitchFamily="34" charset="0"/>
                <a:cs typeface="Arial" panose="020B0604020202020204" pitchFamily="34" charset="0"/>
              </a:rPr>
              <a:t>siyang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maaaring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ilagay</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nasabing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gawain</a:t>
            </a:r>
            <a:r>
              <a:rPr lang="en-US" altLang="ja-JP" sz="1200" dirty="0">
                <a:latin typeface="Arial" panose="020B0604020202020204" pitchFamily="34" charset="0"/>
                <a:cs typeface="Arial" panose="020B0604020202020204" pitchFamily="34" charset="0"/>
              </a:rPr>
              <a:t>. </a:t>
            </a:r>
            <a:endParaRPr lang="ja-JP" altLang="ja-JP" sz="1200" dirty="0">
              <a:latin typeface="Arial" panose="020B0604020202020204" pitchFamily="34" charset="0"/>
              <a:cs typeface="Arial" panose="020B0604020202020204" pitchFamily="34" charset="0"/>
            </a:endParaRPr>
          </a:p>
          <a:p>
            <a:pPr marL="0" indent="0">
              <a:buNone/>
            </a:pPr>
            <a:r>
              <a:rPr lang="en-US" altLang="ja-JP" sz="1200" dirty="0">
                <a:latin typeface="Arial" panose="020B0604020202020204" pitchFamily="34" charset="0"/>
                <a:cs typeface="Arial" panose="020B0604020202020204" pitchFamily="34" charset="0"/>
              </a:rPr>
              <a:t>2 </a:t>
            </a:r>
            <a:r>
              <a:rPr lang="en-US" altLang="ja-JP" sz="1200" dirty="0" err="1">
                <a:latin typeface="Arial" panose="020B0604020202020204" pitchFamily="34" charset="0"/>
                <a:cs typeface="Arial" panose="020B0604020202020204" pitchFamily="34" charset="0"/>
              </a:rPr>
              <a:t>Walang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ibang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manggagawa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maliban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kwalipikado</a:t>
            </a:r>
            <a:r>
              <a:rPr lang="en-US" altLang="ja-JP" sz="1200" dirty="0">
                <a:latin typeface="Arial" panose="020B0604020202020204" pitchFamily="34" charset="0"/>
                <a:cs typeface="Arial" panose="020B0604020202020204" pitchFamily="34" charset="0"/>
              </a:rPr>
              <a:t> ang </a:t>
            </a:r>
            <a:r>
              <a:rPr lang="en-US" altLang="ja-JP" sz="1200" dirty="0" err="1">
                <a:latin typeface="Arial" panose="020B0604020202020204" pitchFamily="34" charset="0"/>
                <a:cs typeface="Arial" panose="020B0604020202020204" pitchFamily="34" charset="0"/>
              </a:rPr>
              <a:t>dapat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magsagawa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nasabing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gawain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itaas</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talata</a:t>
            </a:r>
            <a:r>
              <a:rPr lang="en-US" altLang="ja-JP" sz="1200" dirty="0">
                <a:latin typeface="Arial" panose="020B0604020202020204" pitchFamily="34" charset="0"/>
                <a:cs typeface="Arial" panose="020B0604020202020204" pitchFamily="34" charset="0"/>
              </a:rPr>
              <a:t>. </a:t>
            </a:r>
            <a:endParaRPr lang="ja-JP" altLang="ja-JP" sz="1200" dirty="0">
              <a:latin typeface="Arial" panose="020B0604020202020204" pitchFamily="34" charset="0"/>
              <a:cs typeface="Arial" panose="020B0604020202020204" pitchFamily="34" charset="0"/>
            </a:endParaRPr>
          </a:p>
          <a:p>
            <a:pPr marL="0" indent="0">
              <a:buNone/>
            </a:pPr>
            <a:r>
              <a:rPr lang="en-US" altLang="ja-JP" sz="1200" dirty="0">
                <a:latin typeface="Arial" panose="020B0604020202020204" pitchFamily="34" charset="0"/>
                <a:cs typeface="Arial" panose="020B0604020202020204" pitchFamily="34" charset="0"/>
              </a:rPr>
              <a:t>3 Ang </a:t>
            </a: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manggagawang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kwalipikado</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nasabing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gawain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talata</a:t>
            </a:r>
            <a:r>
              <a:rPr lang="en-US" altLang="ja-JP" sz="1200" dirty="0">
                <a:latin typeface="Arial" panose="020B0604020202020204" pitchFamily="34" charset="0"/>
                <a:cs typeface="Arial" panose="020B0604020202020204" pitchFamily="34" charset="0"/>
              </a:rPr>
              <a:t> 1 ay </a:t>
            </a:r>
            <a:r>
              <a:rPr lang="en-US" altLang="ja-JP" sz="1200" dirty="0" err="1">
                <a:latin typeface="Arial" panose="020B0604020202020204" pitchFamily="34" charset="0"/>
                <a:cs typeface="Arial" panose="020B0604020202020204" pitchFamily="34" charset="0"/>
              </a:rPr>
              <a:t>kailangang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kumuha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Lisensya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pagmamaneho</a:t>
            </a:r>
            <a:r>
              <a:rPr lang="en-US" altLang="ja-JP" sz="1200" dirty="0">
                <a:latin typeface="Arial" panose="020B0604020202020204" pitchFamily="34" charset="0"/>
                <a:cs typeface="Arial" panose="020B0604020202020204" pitchFamily="34" charset="0"/>
              </a:rPr>
              <a:t> o </a:t>
            </a:r>
            <a:r>
              <a:rPr lang="en-US" altLang="ja-JP" sz="1200" dirty="0" err="1">
                <a:latin typeface="Arial" panose="020B0604020202020204" pitchFamily="34" charset="0"/>
                <a:cs typeface="Arial" panose="020B0604020202020204" pitchFamily="34" charset="0"/>
              </a:rPr>
              <a:t>iba</a:t>
            </a:r>
            <a:r>
              <a:rPr lang="en-US" altLang="ja-JP" sz="1200" dirty="0">
                <a:latin typeface="Arial" panose="020B0604020202020204" pitchFamily="34" charset="0"/>
                <a:cs typeface="Arial" panose="020B0604020202020204" pitchFamily="34" charset="0"/>
              </a:rPr>
              <a:t> pang </a:t>
            </a:r>
            <a:r>
              <a:rPr lang="en-US" altLang="ja-JP" sz="1200" dirty="0" err="1">
                <a:latin typeface="Arial" panose="020B0604020202020204" pitchFamily="34" charset="0"/>
                <a:cs typeface="Arial" panose="020B0604020202020204" pitchFamily="34" charset="0"/>
              </a:rPr>
              <a:t>dokumento</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nagpapatunay</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kwalipikasyon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nauugnay</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trabaho</a:t>
            </a:r>
            <a:r>
              <a:rPr lang="en-US" altLang="ja-JP" sz="1200" dirty="0">
                <a:latin typeface="Arial" panose="020B0604020202020204" pitchFamily="34" charset="0"/>
                <a:cs typeface="Arial" panose="020B0604020202020204" pitchFamily="34" charset="0"/>
              </a:rPr>
              <a:t>.</a:t>
            </a:r>
            <a:endParaRPr lang="ja-JP" altLang="ja-JP" sz="1200" dirty="0">
              <a:latin typeface="Arial" panose="020B0604020202020204" pitchFamily="34" charset="0"/>
              <a:cs typeface="Arial" panose="020B0604020202020204" pitchFamily="34" charset="0"/>
            </a:endParaRPr>
          </a:p>
          <a:p>
            <a:pPr marL="0" indent="0">
              <a:buNone/>
            </a:pPr>
            <a:r>
              <a:rPr lang="en-US" altLang="ja-JP" sz="1200" dirty="0">
                <a:latin typeface="Arial" panose="020B0604020202020204" pitchFamily="34" charset="0"/>
                <a:cs typeface="Arial" panose="020B0604020202020204" pitchFamily="34" charset="0"/>
              </a:rPr>
              <a:t>4</a:t>
            </a:r>
            <a:r>
              <a:rPr lang="ja-JP" altLang="ja-JP" sz="1200" dirty="0">
                <a:latin typeface="Arial" panose="020B0604020202020204" pitchFamily="34" charset="0"/>
                <a:cs typeface="Arial" panose="020B0604020202020204" pitchFamily="34" charset="0"/>
              </a:rPr>
              <a:t>　</a:t>
            </a:r>
            <a:r>
              <a:rPr lang="en-US" altLang="ja-JP" sz="1200" dirty="0">
                <a:latin typeface="Arial" panose="020B0604020202020204" pitchFamily="34" charset="0"/>
                <a:cs typeface="Arial" panose="020B0604020202020204" pitchFamily="34" charset="0"/>
              </a:rPr>
              <a:t>Abbreviation</a:t>
            </a:r>
            <a:endParaRPr lang="ja-JP" altLang="ja-JP" sz="1200" dirty="0">
              <a:latin typeface="Arial" panose="020B0604020202020204" pitchFamily="34" charset="0"/>
              <a:cs typeface="Arial" panose="020B0604020202020204" pitchFamily="34" charset="0"/>
            </a:endParaRPr>
          </a:p>
        </p:txBody>
      </p:sp>
      <p:sp>
        <p:nvSpPr>
          <p:cNvPr id="8" name="コンテンツ プレースホルダー 4"/>
          <p:cNvSpPr txBox="1">
            <a:spLocks/>
          </p:cNvSpPr>
          <p:nvPr/>
        </p:nvSpPr>
        <p:spPr>
          <a:xfrm>
            <a:off x="408320" y="372094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nSpc>
                <a:spcPct val="100000"/>
              </a:lnSpc>
              <a:spcBef>
                <a:spcPts val="0"/>
              </a:spcBef>
              <a:buNone/>
            </a:pP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Kinakailangang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Kwalipikasyon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Nagmamaneho</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Makinarya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Kinakailangang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Kwalipikasyon</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Trabahante</a:t>
            </a:r>
            <a:endParaRPr lang="ja-JP" altLang="ja-JP" sz="900" dirty="0">
              <a:latin typeface="Arial" panose="020B0604020202020204" pitchFamily="34" charset="0"/>
              <a:cs typeface="Arial" panose="020B0604020202020204" pitchFamily="34" charset="0"/>
            </a:endParaRPr>
          </a:p>
          <a:p>
            <a:pPr marL="0" indent="180975">
              <a:lnSpc>
                <a:spcPct val="100000"/>
              </a:lnSpc>
              <a:spcBef>
                <a:spcPts val="0"/>
              </a:spcBef>
              <a:buNone/>
            </a:pPr>
            <a:endParaRPr lang="ja-JP" altLang="en-US" sz="9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pic>
        <p:nvPicPr>
          <p:cNvPr id="9" name="図 8">
            <a:extLst>
              <a:ext uri="{FF2B5EF4-FFF2-40B4-BE49-F238E27FC236}">
                <a16:creationId xmlns="" xmlns:a16="http://schemas.microsoft.com/office/drawing/2014/main" id="{B0FF451F-8A3E-473B-9943-968CC7FAD1A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8650" y="4102734"/>
            <a:ext cx="3875421" cy="1976996"/>
          </a:xfrm>
          <a:prstGeom prst="rect">
            <a:avLst/>
          </a:prstGeom>
          <a:noFill/>
          <a:ln>
            <a:noFill/>
          </a:ln>
        </p:spPr>
      </p:pic>
      <p:pic>
        <p:nvPicPr>
          <p:cNvPr id="10" name="図 9">
            <a:extLst>
              <a:ext uri="{FF2B5EF4-FFF2-40B4-BE49-F238E27FC236}">
                <a16:creationId xmlns="" xmlns:a16="http://schemas.microsoft.com/office/drawing/2014/main" id="{EBF8CBE8-E015-4C0F-955D-9027FF2908B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04071" y="4091863"/>
            <a:ext cx="4492092" cy="482140"/>
          </a:xfrm>
          <a:prstGeom prst="rect">
            <a:avLst/>
          </a:prstGeom>
          <a:noFill/>
          <a:ln>
            <a:noFill/>
          </a:ln>
        </p:spPr>
      </p:pic>
      <p:sp>
        <p:nvSpPr>
          <p:cNvPr id="11" name="テキスト ボックス 10">
            <a:extLst>
              <a:ext uri="{FF2B5EF4-FFF2-40B4-BE49-F238E27FC236}">
                <a16:creationId xmlns="" xmlns:a16="http://schemas.microsoft.com/office/drawing/2014/main" id="{289C86A3-B025-4E6A-AC3C-F151DD5969FD}"/>
              </a:ext>
            </a:extLst>
          </p:cNvPr>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55</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109</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sz="1200" dirty="0">
              <a:ea typeface="+mn-lt"/>
              <a:cs typeface="+mn-lt"/>
            </a:endParaRPr>
          </a:p>
        </p:txBody>
      </p:sp>
    </p:spTree>
    <p:extLst>
      <p:ext uri="{BB962C8B-B14F-4D97-AF65-F5344CB8AC3E}">
        <p14:creationId xmlns:p14="http://schemas.microsoft.com/office/powerpoint/2010/main" val="304265147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Mga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Hakbang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sa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Pagtatrabaho</a:t>
            </a:r>
            <a:r>
              <a:rPr lang="en-US" altLang="ja-JP" sz="2000" dirty="0">
                <a:latin typeface="Arial" panose="020B0604020202020204" pitchFamily="34" charset="0"/>
                <a:cs typeface="Arial" panose="020B0604020202020204" pitchFamily="34" charset="0"/>
              </a:rPr>
              <a:t> ng </a:t>
            </a:r>
            <a:r>
              <a:rPr lang="en-US" altLang="ja-JP" sz="2000" dirty="0" err="1">
                <a:latin typeface="Arial" panose="020B0604020202020204" pitchFamily="34" charset="0"/>
                <a:cs typeface="Arial" panose="020B0604020202020204" pitchFamily="34" charset="0"/>
              </a:rPr>
              <a:t>mga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Manggagawa</a:t>
            </a:r>
            <a:r>
              <a:rPr lang="en-US" altLang="ja-JP" sz="2000" dirty="0">
                <a:latin typeface="Arial" panose="020B0604020202020204" pitchFamily="34" charset="0"/>
                <a:cs typeface="Arial" panose="020B0604020202020204" pitchFamily="34" charset="0"/>
              </a:rPr>
              <a:t>(Excerpt)</a:t>
            </a:r>
            <a:r>
              <a:rPr lang="ja-JP" altLang="en-US" sz="2000" dirty="0">
                <a:latin typeface="Arial" panose="020B0604020202020204" pitchFamily="34" charset="0"/>
                <a:cs typeface="Arial" panose="020B0604020202020204" pitchFamily="34" charset="0"/>
              </a:rPr>
              <a:t>　</a:t>
            </a:r>
            <a:endParaRPr lang="zh-TW" sz="2000" dirty="0">
              <a:latin typeface="Arial" panose="020B0604020202020204" pitchFamily="34" charset="0"/>
              <a:ea typeface="+mj-lt"/>
              <a:cs typeface="Arial" panose="020B0604020202020204" pitchFamily="34" charset="0"/>
            </a:endParaRPr>
          </a:p>
        </p:txBody>
      </p:sp>
      <p:pic>
        <p:nvPicPr>
          <p:cNvPr id="8" name="図 7">
            <a:extLst>
              <a:ext uri="{FF2B5EF4-FFF2-40B4-BE49-F238E27FC236}">
                <a16:creationId xmlns="" xmlns:a16="http://schemas.microsoft.com/office/drawing/2014/main" id="{A06C2C09-C5E9-40DF-8F5E-DBC5F32A2FBE}"/>
              </a:ext>
            </a:extLst>
          </p:cNvPr>
          <p:cNvPicPr/>
          <p:nvPr/>
        </p:nvPicPr>
        <p:blipFill>
          <a:blip r:embed="rId3">
            <a:extLst>
              <a:ext uri="{28A0092B-C50C-407E-A947-70E740481C1C}">
                <a14:useLocalDpi xmlns:a14="http://schemas.microsoft.com/office/drawing/2010/main" val="0"/>
              </a:ext>
            </a:extLst>
          </a:blip>
          <a:stretch>
            <a:fillRect/>
          </a:stretch>
        </p:blipFill>
        <p:spPr>
          <a:xfrm>
            <a:off x="3803073" y="941778"/>
            <a:ext cx="5041900" cy="5321300"/>
          </a:xfrm>
          <a:prstGeom prst="rect">
            <a:avLst/>
          </a:prstGeom>
        </p:spPr>
      </p:pic>
      <p:sp>
        <p:nvSpPr>
          <p:cNvPr id="6" name="コンテンツ プレースホルダー 4"/>
          <p:cNvSpPr txBox="1">
            <a:spLocks/>
          </p:cNvSpPr>
          <p:nvPr/>
        </p:nvSpPr>
        <p:spPr>
          <a:xfrm>
            <a:off x="628650" y="1008453"/>
            <a:ext cx="3174423" cy="3839772"/>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fil-PH" altLang="ja-JP" sz="1400" dirty="0">
                <a:latin typeface="Arial" panose="020B0604020202020204" pitchFamily="34" charset="0"/>
                <a:cs typeface="Arial" panose="020B0604020202020204" pitchFamily="34" charset="0"/>
              </a:rPr>
              <a:t>Artikulo 20</a:t>
            </a:r>
            <a:r>
              <a:rPr lang="ja-JP" altLang="ja-JP" sz="1400" dirty="0">
                <a:latin typeface="Arial" panose="020B0604020202020204" pitchFamily="34" charset="0"/>
                <a:cs typeface="Arial" panose="020B0604020202020204" pitchFamily="34" charset="0"/>
              </a:rPr>
              <a:t>　＜</a:t>
            </a:r>
            <a:r>
              <a:rPr lang="fil-PH" altLang="ja-JP" sz="1400" dirty="0">
                <a:latin typeface="Arial" panose="020B0604020202020204" pitchFamily="34" charset="0"/>
                <a:cs typeface="Arial" panose="020B0604020202020204" pitchFamily="34" charset="0"/>
              </a:rPr>
              <a:t>Trabaho na may kaugnayan sa employment restriction</a:t>
            </a:r>
            <a:r>
              <a:rPr lang="ja-JP" altLang="ja-JP" sz="1400" dirty="0">
                <a:latin typeface="Arial" panose="020B0604020202020204" pitchFamily="34" charset="0"/>
                <a:cs typeface="Arial" panose="020B0604020202020204" pitchFamily="34" charset="0"/>
              </a:rPr>
              <a:t>＞</a:t>
            </a:r>
          </a:p>
          <a:p>
            <a:pPr marL="0" indent="0">
              <a:buNone/>
            </a:pPr>
            <a:r>
              <a:rPr lang="fil-PH" altLang="ja-JP" sz="1400" dirty="0">
                <a:latin typeface="Arial" panose="020B0604020202020204" pitchFamily="34" charset="0"/>
                <a:cs typeface="Arial" panose="020B0604020202020204" pitchFamily="34" charset="0"/>
              </a:rPr>
              <a:t>Ang trabahong tinutukoy ng Cabinet Order sa ilalim ng Artikulo 61, Talata 1 ng Batas ay ang sumusunod.</a:t>
            </a:r>
            <a:endParaRPr lang="ja-JP" altLang="ja-JP" sz="1400" dirty="0">
              <a:latin typeface="Arial" panose="020B0604020202020204" pitchFamily="34" charset="0"/>
              <a:cs typeface="Arial" panose="020B0604020202020204" pitchFamily="34" charset="0"/>
            </a:endParaRPr>
          </a:p>
          <a:p>
            <a:pPr marL="0" indent="0">
              <a:buNone/>
            </a:pPr>
            <a:r>
              <a:rPr lang="fil-PH" altLang="ja-JP" sz="1400" dirty="0">
                <a:latin typeface="Arial" panose="020B0604020202020204" pitchFamily="34" charset="0"/>
                <a:cs typeface="Arial" panose="020B0604020202020204" pitchFamily="34" charset="0"/>
              </a:rPr>
              <a:t>1~11 Laktaw</a:t>
            </a:r>
            <a:endParaRPr lang="ja-JP" altLang="ja-JP" sz="1400" dirty="0">
              <a:latin typeface="Arial" panose="020B0604020202020204" pitchFamily="34" charset="0"/>
              <a:cs typeface="Arial" panose="020B0604020202020204" pitchFamily="34" charset="0"/>
            </a:endParaRPr>
          </a:p>
          <a:p>
            <a:pPr marL="0" indent="0">
              <a:buNone/>
            </a:pPr>
            <a:r>
              <a:rPr lang="fil-PH" altLang="ja-JP" sz="1400" dirty="0">
                <a:latin typeface="Arial" panose="020B0604020202020204" pitchFamily="34" charset="0"/>
                <a:cs typeface="Arial" panose="020B0604020202020204" pitchFamily="34" charset="0"/>
              </a:rPr>
              <a:t>Ang pagmamaneho ng machine na may bigat na 3 tonelada o higit pa na gumagamit ng lakas at self-propelled sa unspecified na lugar. (Hindi kasama ang pagmamaneho sa kalsada). Nakalista sa Table 7 No.1, 2, 3 o No. 6.</a:t>
            </a:r>
            <a:endParaRPr lang="ja-JP" altLang="ja-JP" sz="1400" dirty="0">
              <a:latin typeface="Arial" panose="020B0604020202020204" pitchFamily="34" charset="0"/>
              <a:cs typeface="Arial" panose="020B0604020202020204" pitchFamily="34" charset="0"/>
            </a:endParaRPr>
          </a:p>
          <a:p>
            <a:pPr marL="0" indent="0">
              <a:buNone/>
            </a:pPr>
            <a:r>
              <a:rPr lang="fil-PH" altLang="ja-JP" sz="1400" dirty="0">
                <a:latin typeface="Arial" panose="020B0604020202020204" pitchFamily="34" charset="0"/>
                <a:cs typeface="Arial" panose="020B0604020202020204" pitchFamily="34" charset="0"/>
              </a:rPr>
              <a:t>13</a:t>
            </a:r>
            <a:r>
              <a:rPr lang="ja-JP" altLang="ja-JP" sz="1400" dirty="0">
                <a:latin typeface="Arial" panose="020B0604020202020204" pitchFamily="34" charset="0"/>
                <a:cs typeface="Arial" panose="020B0604020202020204" pitchFamily="34" charset="0"/>
              </a:rPr>
              <a:t>　</a:t>
            </a:r>
            <a:r>
              <a:rPr lang="fil-PH" altLang="ja-JP" sz="1400" dirty="0">
                <a:latin typeface="Arial" panose="020B0604020202020204" pitchFamily="34" charset="0"/>
                <a:cs typeface="Arial" panose="020B0604020202020204" pitchFamily="34" charset="0"/>
              </a:rPr>
              <a:t>Omitted sa baba</a:t>
            </a:r>
            <a:endParaRPr lang="ja-JP" altLang="ja-JP" sz="1400"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 xmlns:a16="http://schemas.microsoft.com/office/drawing/2014/main" id="{B5541ABD-1DB3-471A-A30D-DC27D96B68FE}"/>
              </a:ext>
            </a:extLst>
          </p:cNvPr>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56</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110</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sz="1200" dirty="0">
              <a:ea typeface="+mn-lt"/>
              <a:cs typeface="+mn-lt"/>
            </a:endParaRPr>
          </a:p>
        </p:txBody>
      </p:sp>
    </p:spTree>
    <p:extLst>
      <p:ext uri="{BB962C8B-B14F-4D97-AF65-F5344CB8AC3E}">
        <p14:creationId xmlns:p14="http://schemas.microsoft.com/office/powerpoint/2010/main" val="418325921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49" y="124160"/>
            <a:ext cx="8022560" cy="723106"/>
          </a:xfrm>
          <a:ln>
            <a:solidFill>
              <a:schemeClr val="tx1"/>
            </a:solidFill>
          </a:ln>
        </p:spPr>
        <p:txBody>
          <a:bodyPr>
            <a:normAutofit/>
          </a:bodyPr>
          <a:lstStyle/>
          <a:p>
            <a:r>
              <a:rPr lang="fil-PH" altLang="ja-JP" sz="1800" dirty="0">
                <a:latin typeface="Arial" panose="020B0604020202020204" pitchFamily="34" charset="0"/>
                <a:cs typeface="Arial" panose="020B0604020202020204" pitchFamily="34" charset="0"/>
              </a:rPr>
              <a:t>Mga Regulasyon sa Kaligtasan at Pangkalusugan sa Trabaho</a:t>
            </a:r>
            <a:r>
              <a:rPr lang="en-US" altLang="ja-JP" sz="1800" dirty="0">
                <a:latin typeface="Arial" panose="020B0604020202020204" pitchFamily="34" charset="0"/>
                <a:cs typeface="Arial" panose="020B0604020202020204" pitchFamily="34" charset="0"/>
              </a:rPr>
              <a:t>(Excerpt) (1) </a:t>
            </a:r>
            <a:endParaRPr kumimoji="1" lang="ja-JP" altLang="en-US" sz="1800" dirty="0">
              <a:latin typeface="Arial" panose="020B0604020202020204" pitchFamily="34" charset="0"/>
              <a:ea typeface="Meiryo UI" panose="020B0604030504040204" pitchFamily="50" charset="-128"/>
              <a:cs typeface="Arial" panose="020B0604020202020204" pitchFamily="34" charset="0"/>
            </a:endParaRPr>
          </a:p>
        </p:txBody>
      </p:sp>
      <p:sp>
        <p:nvSpPr>
          <p:cNvPr id="6" name="コンテンツ プレースホルダー 4"/>
          <p:cNvSpPr txBox="1">
            <a:spLocks/>
          </p:cNvSpPr>
          <p:nvPr/>
        </p:nvSpPr>
        <p:spPr>
          <a:xfrm>
            <a:off x="628650" y="941778"/>
            <a:ext cx="8022560" cy="5303158"/>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fil-PH" altLang="ja-JP" sz="1100" dirty="0">
                <a:latin typeface="Arial" panose="020B0604020202020204" pitchFamily="34" charset="0"/>
                <a:cs typeface="Arial" panose="020B0604020202020204" pitchFamily="34" charset="0"/>
              </a:rPr>
              <a:t>Volume 1 Pangkalahatang panuntunan</a:t>
            </a:r>
            <a:endParaRPr lang="ja-JP" altLang="ja-JP" sz="1100" dirty="0">
              <a:latin typeface="Arial" panose="020B0604020202020204" pitchFamily="34" charset="0"/>
              <a:cs typeface="Arial" panose="020B0604020202020204" pitchFamily="34" charset="0"/>
            </a:endParaRPr>
          </a:p>
          <a:p>
            <a:pPr marL="0" indent="0">
              <a:buNone/>
            </a:pPr>
            <a:r>
              <a:rPr lang="fil-PH" altLang="ja-JP" sz="1100" dirty="0">
                <a:latin typeface="Arial" panose="020B0604020202020204" pitchFamily="34" charset="0"/>
                <a:cs typeface="Arial" panose="020B0604020202020204" pitchFamily="34" charset="0"/>
              </a:rPr>
              <a:t>Kabanata 7 Mga Lisensya, etc.</a:t>
            </a:r>
            <a:endParaRPr lang="ja-JP" altLang="ja-JP" sz="1100" dirty="0">
              <a:latin typeface="Arial" panose="020B0604020202020204" pitchFamily="34" charset="0"/>
              <a:cs typeface="Arial" panose="020B0604020202020204" pitchFamily="34" charset="0"/>
            </a:endParaRPr>
          </a:p>
          <a:p>
            <a:pPr marL="0" indent="0">
              <a:buNone/>
            </a:pPr>
            <a:r>
              <a:rPr lang="fil-PH" altLang="ja-JP" sz="1100" dirty="0">
                <a:latin typeface="Arial" panose="020B0604020202020204" pitchFamily="34" charset="0"/>
                <a:cs typeface="Arial" panose="020B0604020202020204" pitchFamily="34" charset="0"/>
              </a:rPr>
              <a:t>Seksyon 3 Teknikal na Pagsasanay</a:t>
            </a:r>
            <a:endParaRPr lang="ja-JP" altLang="ja-JP" sz="1100" dirty="0">
              <a:latin typeface="Arial" panose="020B0604020202020204" pitchFamily="34" charset="0"/>
              <a:cs typeface="Arial" panose="020B0604020202020204" pitchFamily="34" charset="0"/>
            </a:endParaRPr>
          </a:p>
          <a:p>
            <a:pPr marL="0" indent="0">
              <a:buNone/>
            </a:pPr>
            <a:r>
              <a:rPr lang="fil-PH" altLang="ja-JP" sz="1100" dirty="0">
                <a:latin typeface="Arial" panose="020B0604020202020204" pitchFamily="34" charset="0"/>
                <a:cs typeface="Arial" panose="020B0604020202020204" pitchFamily="34" charset="0"/>
              </a:rPr>
              <a:t>Artikulo 82 &lt;Paglabas ulit ng sertipiko sa teknikal na pagsasanay sa pagkumpleto, etc&gt;</a:t>
            </a:r>
            <a:endParaRPr lang="ja-JP" altLang="ja-JP" sz="1100" dirty="0">
              <a:latin typeface="Arial" panose="020B0604020202020204" pitchFamily="34" charset="0"/>
              <a:cs typeface="Arial" panose="020B0604020202020204" pitchFamily="34" charset="0"/>
            </a:endParaRPr>
          </a:p>
          <a:p>
            <a:pPr marL="0" indent="0">
              <a:buNone/>
            </a:pPr>
            <a:r>
              <a:rPr lang="fil-PH" altLang="ja-JP" sz="1100" dirty="0">
                <a:latin typeface="Arial" panose="020B0604020202020204" pitchFamily="34" charset="0"/>
                <a:cs typeface="Arial" panose="020B0604020202020204" pitchFamily="34" charset="0"/>
              </a:rPr>
              <a:t>Ang isang tao na naisyuhan ng isang sertipiko ng pagkumpleto ng isang teknikal na pagsasanay at  kasalukuyang nakikibahagi o naglalayong kumuha ng trabaho na nauugnay sa teknikal na pagsasanay, kung nawala o nasira ito, maliban sa nakapaloob sa talata 3, ang aplikasyon para sa muling pagpapahayag ng sertipiko ng teknikal na pagsasanay (Form Artikulo 18) ay dapat na isumite sa nakarehistrong institusyon ng pagsasanay na nakatanggap ng sertipiko sa pagkumpleto ng tekinal na pagsasanay, at ang sertipiko ng pagkumpleto ng teknikal na pagsasanay ay dapat na muling ilabas. </a:t>
            </a:r>
            <a:endParaRPr lang="ja-JP" altLang="ja-JP" sz="1100" dirty="0">
              <a:latin typeface="Arial" panose="020B0604020202020204" pitchFamily="34" charset="0"/>
              <a:cs typeface="Arial" panose="020B0604020202020204" pitchFamily="34" charset="0"/>
            </a:endParaRPr>
          </a:p>
          <a:p>
            <a:pPr marL="0" indent="0">
              <a:buNone/>
            </a:pPr>
            <a:r>
              <a:rPr lang="fil-PH" altLang="ja-JP" sz="1100" dirty="0">
                <a:latin typeface="Arial" panose="020B0604020202020204" pitchFamily="34" charset="0"/>
                <a:cs typeface="Arial" panose="020B0604020202020204" pitchFamily="34" charset="0"/>
              </a:rPr>
              <a:t>2</a:t>
            </a:r>
            <a:r>
              <a:rPr lang="ja-JP" altLang="ja-JP" sz="1100" dirty="0">
                <a:latin typeface="Arial" panose="020B0604020202020204" pitchFamily="34" charset="0"/>
                <a:cs typeface="Arial" panose="020B0604020202020204" pitchFamily="34" charset="0"/>
              </a:rPr>
              <a:t>　</a:t>
            </a:r>
            <a:r>
              <a:rPr lang="fil-PH" altLang="ja-JP" sz="1100" dirty="0">
                <a:latin typeface="Arial" panose="020B0604020202020204" pitchFamily="34" charset="0"/>
                <a:cs typeface="Arial" panose="020B0604020202020204" pitchFamily="34" charset="0"/>
              </a:rPr>
              <a:t> Kapag ang taong tinutukoy sa naunang talata ay nagbago ng kanyang pangalan, maliban sa nakapaloob sa talata 3, ang rehistradong institusyon ng pagsasanay na nakatanggap ng aplikasyon sa pagpapalit ng sertipiko sa pagkumpleto ng teknikal na pagsasanay (Form Blg. 18). Dapat itong isumite at tanggaping isang muling pagsulat ng sertipiko sa tekninal na pagsasanay.</a:t>
            </a:r>
            <a:endParaRPr lang="ja-JP" altLang="ja-JP" sz="1100" dirty="0">
              <a:latin typeface="Arial" panose="020B0604020202020204" pitchFamily="34" charset="0"/>
              <a:cs typeface="Arial" panose="020B0604020202020204" pitchFamily="34" charset="0"/>
            </a:endParaRPr>
          </a:p>
          <a:p>
            <a:pPr marL="0" indent="0">
              <a:buNone/>
            </a:pPr>
            <a:r>
              <a:rPr lang="en-US" altLang="ja-JP" sz="1100" dirty="0">
                <a:latin typeface="Arial" panose="020B0604020202020204" pitchFamily="34" charset="0"/>
                <a:cs typeface="Arial" panose="020B0604020202020204" pitchFamily="34" charset="0"/>
              </a:rPr>
              <a:t>3</a:t>
            </a:r>
            <a:r>
              <a:rPr lang="ja-JP" altLang="ja-JP" sz="1100" dirty="0">
                <a:latin typeface="Arial" panose="020B0604020202020204" pitchFamily="34" charset="0"/>
                <a:cs typeface="Arial" panose="020B0604020202020204" pitchFamily="34" charset="0"/>
              </a:rPr>
              <a:t>　</a:t>
            </a:r>
            <a:r>
              <a:rPr lang="en-US" altLang="ja-JP" sz="1100" dirty="0">
                <a:latin typeface="Arial" panose="020B0604020202020204" pitchFamily="34" charset="0"/>
                <a:cs typeface="Arial" panose="020B0604020202020204" pitchFamily="34" charset="0"/>
              </a:rPr>
              <a:t>Omitted </a:t>
            </a:r>
            <a:r>
              <a:rPr lang="en-US" altLang="ja-JP" sz="1100" dirty="0" err="1">
                <a:latin typeface="Arial" panose="020B0604020202020204" pitchFamily="34" charset="0"/>
                <a:cs typeface="Arial" panose="020B0604020202020204" pitchFamily="34" charset="0"/>
              </a:rPr>
              <a:t>sa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ibaba</a:t>
            </a:r>
            <a:endParaRPr lang="ja-JP" altLang="ja-JP" sz="1100" dirty="0">
              <a:latin typeface="Arial" panose="020B0604020202020204" pitchFamily="34" charset="0"/>
              <a:cs typeface="Arial" panose="020B0604020202020204" pitchFamily="34" charset="0"/>
            </a:endParaRPr>
          </a:p>
          <a:p>
            <a:pPr marL="0" indent="0">
              <a:buNone/>
            </a:pPr>
            <a:r>
              <a:rPr lang="en-US" altLang="ja-JP" sz="1100" dirty="0">
                <a:latin typeface="Arial" panose="020B0604020202020204" pitchFamily="34" charset="0"/>
                <a:cs typeface="Arial" panose="020B0604020202020204" pitchFamily="34" charset="0"/>
              </a:rPr>
              <a:t> </a:t>
            </a:r>
            <a:endParaRPr lang="ja-JP" altLang="ja-JP" sz="1100" dirty="0">
              <a:latin typeface="Arial" panose="020B0604020202020204" pitchFamily="34" charset="0"/>
              <a:cs typeface="Arial" panose="020B0604020202020204" pitchFamily="34" charset="0"/>
            </a:endParaRPr>
          </a:p>
          <a:p>
            <a:pPr marL="0" indent="0">
              <a:buNone/>
            </a:pPr>
            <a:r>
              <a:rPr lang="en-US" altLang="ja-JP" sz="1100" dirty="0">
                <a:latin typeface="Arial" panose="020B0604020202020204" pitchFamily="34" charset="0"/>
                <a:cs typeface="Arial" panose="020B0604020202020204" pitchFamily="34" charset="0"/>
              </a:rPr>
              <a:t>Volume 2</a:t>
            </a:r>
            <a:r>
              <a:rPr lang="ja-JP"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Mga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Pamantayang</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sa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Kaligtasan</a:t>
            </a:r>
            <a:endParaRPr lang="ja-JP" altLang="ja-JP" sz="1100" dirty="0">
              <a:latin typeface="Arial" panose="020B0604020202020204" pitchFamily="34" charset="0"/>
              <a:cs typeface="Arial" panose="020B0604020202020204" pitchFamily="34" charset="0"/>
            </a:endParaRPr>
          </a:p>
          <a:p>
            <a:pPr marL="0" indent="0">
              <a:buNone/>
            </a:pPr>
            <a:r>
              <a:rPr lang="en-US" altLang="ja-JP" sz="1100" dirty="0" err="1">
                <a:latin typeface="Arial" panose="020B0604020202020204" pitchFamily="34" charset="0"/>
                <a:cs typeface="Arial" panose="020B0604020202020204" pitchFamily="34" charset="0"/>
              </a:rPr>
              <a:t>Kabanata</a:t>
            </a:r>
            <a:r>
              <a:rPr lang="en-US" altLang="ja-JP" sz="1100" dirty="0">
                <a:latin typeface="Arial" panose="020B0604020202020204" pitchFamily="34" charset="0"/>
                <a:cs typeface="Arial" panose="020B0604020202020204" pitchFamily="34" charset="0"/>
              </a:rPr>
              <a:t> 2</a:t>
            </a:r>
            <a:r>
              <a:rPr lang="ja-JP"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Makinaryang</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Pangkonstruksyon</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atbp</a:t>
            </a:r>
            <a:r>
              <a:rPr lang="en-US" altLang="ja-JP" sz="1100" dirty="0">
                <a:latin typeface="Arial" panose="020B0604020202020204" pitchFamily="34" charset="0"/>
                <a:cs typeface="Arial" panose="020B0604020202020204" pitchFamily="34" charset="0"/>
              </a:rPr>
              <a:t>.</a:t>
            </a:r>
            <a:endParaRPr lang="ja-JP" altLang="ja-JP" sz="1100" dirty="0">
              <a:latin typeface="Arial" panose="020B0604020202020204" pitchFamily="34" charset="0"/>
              <a:cs typeface="Arial" panose="020B0604020202020204" pitchFamily="34" charset="0"/>
            </a:endParaRPr>
          </a:p>
          <a:p>
            <a:pPr marL="0" indent="0">
              <a:buNone/>
            </a:pPr>
            <a:r>
              <a:rPr lang="en-US" altLang="ja-JP" sz="1100" dirty="0" err="1">
                <a:latin typeface="Arial" panose="020B0604020202020204" pitchFamily="34" charset="0"/>
                <a:cs typeface="Arial" panose="020B0604020202020204" pitchFamily="34" charset="0"/>
              </a:rPr>
              <a:t>Seksyon</a:t>
            </a:r>
            <a:r>
              <a:rPr lang="en-US" altLang="ja-JP" sz="1100" dirty="0">
                <a:latin typeface="Arial" panose="020B0604020202020204" pitchFamily="34" charset="0"/>
                <a:cs typeface="Arial" panose="020B0604020202020204" pitchFamily="34" charset="0"/>
              </a:rPr>
              <a:t> 1</a:t>
            </a:r>
            <a:r>
              <a:rPr lang="ja-JP"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Sasakyang</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makinaryang</a:t>
            </a:r>
            <a:r>
              <a:rPr lang="en-US" altLang="ja-JP" sz="1100" dirty="0">
                <a:latin typeface="Arial" panose="020B0604020202020204" pitchFamily="34" charset="0"/>
                <a:cs typeface="Arial" panose="020B0604020202020204" pitchFamily="34" charset="0"/>
              </a:rPr>
              <a:t> pang-</a:t>
            </a:r>
            <a:r>
              <a:rPr lang="en-US" altLang="ja-JP" sz="1100" dirty="0" err="1">
                <a:latin typeface="Arial" panose="020B0604020202020204" pitchFamily="34" charset="0"/>
                <a:cs typeface="Arial" panose="020B0604020202020204" pitchFamily="34" charset="0"/>
              </a:rPr>
              <a:t>konstruksyon</a:t>
            </a:r>
            <a:endParaRPr lang="ja-JP" altLang="ja-JP" sz="1100" dirty="0">
              <a:latin typeface="Arial" panose="020B0604020202020204" pitchFamily="34" charset="0"/>
              <a:cs typeface="Arial" panose="020B0604020202020204" pitchFamily="34" charset="0"/>
            </a:endParaRPr>
          </a:p>
          <a:p>
            <a:pPr marL="0" indent="0">
              <a:buNone/>
            </a:pPr>
            <a:r>
              <a:rPr lang="en-US" altLang="ja-JP" sz="1100" dirty="0" err="1">
                <a:latin typeface="Arial" panose="020B0604020202020204" pitchFamily="34" charset="0"/>
                <a:cs typeface="Arial" panose="020B0604020202020204" pitchFamily="34" charset="0"/>
              </a:rPr>
              <a:t>Subseksyon</a:t>
            </a:r>
            <a:r>
              <a:rPr lang="en-US" altLang="ja-JP" sz="1100" dirty="0">
                <a:latin typeface="Arial" panose="020B0604020202020204" pitchFamily="34" charset="0"/>
                <a:cs typeface="Arial" panose="020B0604020202020204" pitchFamily="34" charset="0"/>
              </a:rPr>
              <a:t> 1-2</a:t>
            </a:r>
            <a:r>
              <a:rPr lang="ja-JP"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Istruktura</a:t>
            </a:r>
            <a:endParaRPr lang="ja-JP" altLang="ja-JP" sz="1100" dirty="0">
              <a:latin typeface="Arial" panose="020B0604020202020204" pitchFamily="34" charset="0"/>
              <a:cs typeface="Arial" panose="020B0604020202020204" pitchFamily="34" charset="0"/>
            </a:endParaRPr>
          </a:p>
          <a:p>
            <a:pPr marL="0" indent="0">
              <a:buNone/>
            </a:pPr>
            <a:r>
              <a:rPr lang="en-US" altLang="ja-JP" sz="1100" dirty="0" err="1">
                <a:latin typeface="Arial" panose="020B0604020202020204" pitchFamily="34" charset="0"/>
                <a:cs typeface="Arial" panose="020B0604020202020204" pitchFamily="34" charset="0"/>
              </a:rPr>
              <a:t>Artikulo</a:t>
            </a:r>
            <a:r>
              <a:rPr lang="en-US" altLang="ja-JP" sz="1100" dirty="0">
                <a:latin typeface="Arial" panose="020B0604020202020204" pitchFamily="34" charset="0"/>
                <a:cs typeface="Arial" panose="020B0604020202020204" pitchFamily="34" charset="0"/>
              </a:rPr>
              <a:t> 152</a:t>
            </a:r>
            <a:r>
              <a:rPr lang="ja-JP" altLang="ja-JP" sz="1100" dirty="0">
                <a:latin typeface="Arial" panose="020B0604020202020204" pitchFamily="34" charset="0"/>
                <a:cs typeface="Arial" panose="020B0604020202020204" pitchFamily="34" charset="0"/>
              </a:rPr>
              <a:t>　＜</a:t>
            </a:r>
            <a:r>
              <a:rPr lang="en-US" altLang="ja-JP" sz="1100" dirty="0">
                <a:latin typeface="Arial" panose="020B0604020202020204" pitchFamily="34" charset="0"/>
                <a:cs typeface="Arial" panose="020B0604020202020204" pitchFamily="34" charset="0"/>
              </a:rPr>
              <a:t>Pag-install ng Headlight</a:t>
            </a:r>
            <a:r>
              <a:rPr lang="ja-JP" altLang="ja-JP" sz="1100" dirty="0">
                <a:latin typeface="Arial" panose="020B0604020202020204" pitchFamily="34" charset="0"/>
                <a:cs typeface="Arial" panose="020B0604020202020204" pitchFamily="34" charset="0"/>
              </a:rPr>
              <a:t>＞</a:t>
            </a:r>
          </a:p>
          <a:p>
            <a:pPr marL="0" indent="0">
              <a:buNone/>
            </a:pPr>
            <a:r>
              <a:rPr lang="en-US" altLang="ja-JP" sz="1100" dirty="0">
                <a:latin typeface="Arial" panose="020B0604020202020204" pitchFamily="34" charset="0"/>
                <a:cs typeface="Arial" panose="020B0604020202020204" pitchFamily="34" charset="0"/>
              </a:rPr>
              <a:t>Ang </a:t>
            </a:r>
            <a:r>
              <a:rPr lang="en-US" altLang="ja-JP" sz="1100" dirty="0" err="1">
                <a:latin typeface="Arial" panose="020B0604020202020204" pitchFamily="34" charset="0"/>
                <a:cs typeface="Arial" panose="020B0604020202020204" pitchFamily="34" charset="0"/>
              </a:rPr>
              <a:t>mga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kompanya</a:t>
            </a:r>
            <a:r>
              <a:rPr lang="en-US" altLang="ja-JP" sz="1100" dirty="0">
                <a:latin typeface="Arial" panose="020B0604020202020204" pitchFamily="34" charset="0"/>
                <a:cs typeface="Arial" panose="020B0604020202020204" pitchFamily="34" charset="0"/>
              </a:rPr>
              <a:t> ay </a:t>
            </a:r>
            <a:r>
              <a:rPr lang="en-US" altLang="ja-JP" sz="1100" dirty="0" err="1">
                <a:latin typeface="Arial" panose="020B0604020202020204" pitchFamily="34" charset="0"/>
                <a:cs typeface="Arial" panose="020B0604020202020204" pitchFamily="34" charset="0"/>
              </a:rPr>
              <a:t>kinakailangang</a:t>
            </a:r>
            <a:r>
              <a:rPr lang="en-US" altLang="ja-JP" sz="1100" dirty="0">
                <a:latin typeface="Arial" panose="020B0604020202020204" pitchFamily="34" charset="0"/>
                <a:cs typeface="Arial" panose="020B0604020202020204" pitchFamily="34" charset="0"/>
              </a:rPr>
              <a:t> mag-install ng headlight </a:t>
            </a:r>
            <a:r>
              <a:rPr lang="en-US" altLang="ja-JP" sz="1100" dirty="0" err="1">
                <a:latin typeface="Arial" panose="020B0604020202020204" pitchFamily="34" charset="0"/>
                <a:cs typeface="Arial" panose="020B0604020202020204" pitchFamily="34" charset="0"/>
              </a:rPr>
              <a:t>sa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mga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sasakyang</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makinaryang</a:t>
            </a:r>
            <a:r>
              <a:rPr lang="en-US" altLang="ja-JP" sz="1100" dirty="0">
                <a:latin typeface="Arial" panose="020B0604020202020204" pitchFamily="34" charset="0"/>
                <a:cs typeface="Arial" panose="020B0604020202020204" pitchFamily="34" charset="0"/>
              </a:rPr>
              <a:t> pang-</a:t>
            </a:r>
            <a:r>
              <a:rPr lang="en-US" altLang="ja-JP" sz="1100" dirty="0" err="1">
                <a:latin typeface="Arial" panose="020B0604020202020204" pitchFamily="34" charset="0"/>
                <a:cs typeface="Arial" panose="020B0604020202020204" pitchFamily="34" charset="0"/>
              </a:rPr>
              <a:t>konstruksyon</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Gayunpaman</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ayos</a:t>
            </a:r>
            <a:r>
              <a:rPr lang="en-US" altLang="ja-JP" sz="1100" dirty="0">
                <a:latin typeface="Arial" panose="020B0604020202020204" pitchFamily="34" charset="0"/>
                <a:cs typeface="Arial" panose="020B0604020202020204" pitchFamily="34" charset="0"/>
              </a:rPr>
              <a:t> lang </a:t>
            </a:r>
            <a:r>
              <a:rPr lang="en-US" altLang="ja-JP" sz="1100" dirty="0" err="1">
                <a:latin typeface="Arial" panose="020B0604020202020204" pitchFamily="34" charset="0"/>
                <a:cs typeface="Arial" panose="020B0604020202020204" pitchFamily="34" charset="0"/>
              </a:rPr>
              <a:t>na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hindi</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maglagay</a:t>
            </a:r>
            <a:r>
              <a:rPr lang="en-US" altLang="ja-JP" sz="1100" dirty="0">
                <a:latin typeface="Arial" panose="020B0604020202020204" pitchFamily="34" charset="0"/>
                <a:cs typeface="Arial" panose="020B0604020202020204" pitchFamily="34" charset="0"/>
              </a:rPr>
              <a:t> ng headlight para </a:t>
            </a:r>
            <a:r>
              <a:rPr lang="en-US" altLang="ja-JP" sz="1100" dirty="0" err="1">
                <a:latin typeface="Arial" panose="020B0604020202020204" pitchFamily="34" charset="0"/>
                <a:cs typeface="Arial" panose="020B0604020202020204" pitchFamily="34" charset="0"/>
              </a:rPr>
              <a:t>sa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mga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makinaryang</a:t>
            </a:r>
            <a:r>
              <a:rPr lang="en-US" altLang="ja-JP" sz="1100" dirty="0">
                <a:latin typeface="Arial" panose="020B0604020202020204" pitchFamily="34" charset="0"/>
                <a:cs typeface="Arial" panose="020B0604020202020204" pitchFamily="34" charset="0"/>
              </a:rPr>
              <a:t> pang-</a:t>
            </a:r>
            <a:r>
              <a:rPr lang="en-US" altLang="ja-JP" sz="1100" dirty="0" err="1">
                <a:latin typeface="Arial" panose="020B0604020202020204" pitchFamily="34" charset="0"/>
                <a:cs typeface="Arial" panose="020B0604020202020204" pitchFamily="34" charset="0"/>
              </a:rPr>
              <a:t>konstruksyon</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na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ginagamit</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sa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mga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lugar</a:t>
            </a:r>
            <a:r>
              <a:rPr lang="en-US" altLang="ja-JP" sz="1100" dirty="0">
                <a:latin typeface="Arial" panose="020B0604020202020204" pitchFamily="34" charset="0"/>
                <a:cs typeface="Arial" panose="020B0604020202020204" pitchFamily="34" charset="0"/>
              </a:rPr>
              <a:t> kung </a:t>
            </a:r>
            <a:r>
              <a:rPr lang="en-US" altLang="ja-JP" sz="1100" dirty="0" err="1">
                <a:latin typeface="Arial" panose="020B0604020202020204" pitchFamily="34" charset="0"/>
                <a:cs typeface="Arial" panose="020B0604020202020204" pitchFamily="34" charset="0"/>
              </a:rPr>
              <a:t>saan</a:t>
            </a:r>
            <a:r>
              <a:rPr lang="en-US" altLang="ja-JP" sz="1100" dirty="0">
                <a:latin typeface="Arial" panose="020B0604020202020204" pitchFamily="34" charset="0"/>
                <a:cs typeface="Arial" panose="020B0604020202020204" pitchFamily="34" charset="0"/>
              </a:rPr>
              <a:t> may </a:t>
            </a:r>
            <a:r>
              <a:rPr lang="en-US" altLang="ja-JP" sz="1100" dirty="0" err="1">
                <a:latin typeface="Arial" panose="020B0604020202020204" pitchFamily="34" charset="0"/>
                <a:cs typeface="Arial" panose="020B0604020202020204" pitchFamily="34" charset="0"/>
              </a:rPr>
              <a:t>pinapatiling</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pag-iilaw</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na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kinakailangan</a:t>
            </a:r>
            <a:r>
              <a:rPr lang="en-US" altLang="ja-JP" sz="1100" dirty="0">
                <a:latin typeface="Arial" panose="020B0604020202020204" pitchFamily="34" charset="0"/>
                <a:cs typeface="Arial" panose="020B0604020202020204" pitchFamily="34" charset="0"/>
              </a:rPr>
              <a:t> para </a:t>
            </a:r>
            <a:r>
              <a:rPr lang="en-US" altLang="ja-JP" sz="1100" dirty="0" err="1">
                <a:latin typeface="Arial" panose="020B0604020202020204" pitchFamily="34" charset="0"/>
                <a:cs typeface="Arial" panose="020B0604020202020204" pitchFamily="34" charset="0"/>
              </a:rPr>
              <a:t>makasagawa</a:t>
            </a:r>
            <a:r>
              <a:rPr lang="en-US" altLang="ja-JP" sz="1100" dirty="0">
                <a:latin typeface="Arial" panose="020B0604020202020204" pitchFamily="34" charset="0"/>
                <a:cs typeface="Arial" panose="020B0604020202020204" pitchFamily="34" charset="0"/>
              </a:rPr>
              <a:t> ng </a:t>
            </a:r>
            <a:r>
              <a:rPr lang="en-US" altLang="ja-JP" sz="1100" dirty="0" err="1">
                <a:latin typeface="Arial" panose="020B0604020202020204" pitchFamily="34" charset="0"/>
                <a:cs typeface="Arial" panose="020B0604020202020204" pitchFamily="34" charset="0"/>
              </a:rPr>
              <a:t>ligtas</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na</a:t>
            </a:r>
            <a:r>
              <a:rPr lang="en-US" altLang="ja-JP" sz="1100" dirty="0">
                <a:latin typeface="Arial" panose="020B0604020202020204" pitchFamily="34" charset="0"/>
                <a:cs typeface="Arial" panose="020B0604020202020204" pitchFamily="34" charset="0"/>
              </a:rPr>
              <a:t> </a:t>
            </a:r>
            <a:r>
              <a:rPr lang="en-US" altLang="ja-JP" sz="1100" dirty="0" err="1">
                <a:latin typeface="Arial" panose="020B0604020202020204" pitchFamily="34" charset="0"/>
                <a:cs typeface="Arial" panose="020B0604020202020204" pitchFamily="34" charset="0"/>
              </a:rPr>
              <a:t>trabaho</a:t>
            </a:r>
            <a:r>
              <a:rPr lang="en-US" altLang="ja-JP" sz="1100" dirty="0">
                <a:latin typeface="Arial" panose="020B0604020202020204" pitchFamily="34" charset="0"/>
                <a:cs typeface="Arial" panose="020B0604020202020204" pitchFamily="34" charset="0"/>
              </a:rPr>
              <a:t>.</a:t>
            </a:r>
            <a:endParaRPr lang="ja-JP" altLang="ja-JP" sz="1100"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 xmlns:a16="http://schemas.microsoft.com/office/drawing/2014/main" id="{D2323338-7F89-48B9-B870-C636E6FB74F3}"/>
              </a:ext>
            </a:extLst>
          </p:cNvPr>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60</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mn-lt"/>
                <a:cs typeface="Times New Roman"/>
              </a:rPr>
              <a:t>111</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sz="1200" dirty="0">
              <a:ea typeface="+mn-lt"/>
              <a:cs typeface="+mn-lt"/>
            </a:endParaRPr>
          </a:p>
        </p:txBody>
      </p:sp>
    </p:spTree>
    <p:extLst>
      <p:ext uri="{BB962C8B-B14F-4D97-AF65-F5344CB8AC3E}">
        <p14:creationId xmlns:p14="http://schemas.microsoft.com/office/powerpoint/2010/main" val="2717727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493546"/>
            <a:ext cx="7886700" cy="679456"/>
          </a:xfrm>
          <a:ln>
            <a:solidFill>
              <a:schemeClr val="tx1"/>
            </a:solidFill>
          </a:ln>
        </p:spPr>
        <p:txBody>
          <a:bodyPr>
            <a:noAutofit/>
          </a:bodyPr>
          <a:lstStyle/>
          <a:p>
            <a:r>
              <a:rPr lang="en-US" altLang="ja-JP" sz="2000" dirty="0">
                <a:latin typeface="Arial" panose="020B0604020202020204" pitchFamily="34" charset="0"/>
                <a:cs typeface="Arial" panose="020B0604020202020204" pitchFamily="34" charset="0"/>
              </a:rPr>
              <a:t>Base Machine ng </a:t>
            </a:r>
            <a:r>
              <a:rPr lang="en-US" altLang="ja-JP" sz="2000" dirty="0" err="1">
                <a:latin typeface="Arial" panose="020B0604020202020204" pitchFamily="34" charset="0"/>
                <a:cs typeface="Arial" panose="020B0604020202020204" pitchFamily="34" charset="0"/>
              </a:rPr>
              <a:t>Makinaryang</a:t>
            </a:r>
            <a:r>
              <a:rPr lang="en-US" altLang="ja-JP" sz="2000" dirty="0">
                <a:latin typeface="Arial" panose="020B0604020202020204" pitchFamily="34" charset="0"/>
                <a:cs typeface="Arial" panose="020B0604020202020204" pitchFamily="34" charset="0"/>
              </a:rPr>
              <a:t> Pang-</a:t>
            </a:r>
            <a:r>
              <a:rPr lang="en-US" altLang="ja-JP" sz="2000" dirty="0" err="1">
                <a:latin typeface="Arial" panose="020B0604020202020204" pitchFamily="34" charset="0"/>
                <a:cs typeface="Arial" panose="020B0604020202020204" pitchFamily="34" charset="0"/>
              </a:rPr>
              <a:t>demolisyon</a:t>
            </a:r>
            <a:r>
              <a:rPr lang="fr-FR" altLang="ja-JP" sz="2000" dirty="0">
                <a:latin typeface="Arial" panose="020B0604020202020204" pitchFamily="34" charset="0"/>
                <a:ea typeface="+mj-lt"/>
                <a:cs typeface="Arial" panose="020B0604020202020204" pitchFamily="34" charset="0"/>
              </a:rPr>
              <a:t/>
            </a:r>
            <a:br>
              <a:rPr lang="fr-FR" altLang="ja-JP" sz="2000" dirty="0">
                <a:latin typeface="Arial" panose="020B0604020202020204" pitchFamily="34" charset="0"/>
                <a:ea typeface="+mj-lt"/>
                <a:cs typeface="Arial" panose="020B0604020202020204" pitchFamily="34" charset="0"/>
              </a:rPr>
            </a:br>
            <a:r>
              <a:rPr lang="fr-FR" altLang="ja-JP" sz="2000" dirty="0">
                <a:latin typeface="Arial" panose="020B0604020202020204" pitchFamily="34" charset="0"/>
                <a:ea typeface="+mj-lt"/>
                <a:cs typeface="Arial" panose="020B0604020202020204" pitchFamily="34" charset="0"/>
              </a:rPr>
              <a:t>	</a:t>
            </a:r>
            <a:r>
              <a:rPr lang="en-US" altLang="ja-JP" sz="2000" dirty="0">
                <a:latin typeface="Arial" panose="020B0604020202020204" pitchFamily="34" charset="0"/>
                <a:ea typeface="+mj-lt"/>
                <a:cs typeface="Arial" panose="020B0604020202020204" pitchFamily="34" charset="0"/>
              </a:rPr>
              <a:t>(1)</a:t>
            </a:r>
            <a:r>
              <a:rPr lang="ja-JP" sz="2000" dirty="0">
                <a:latin typeface="Arial" panose="020B0604020202020204" pitchFamily="34" charset="0"/>
                <a:ea typeface="+mj-lt"/>
                <a:cs typeface="Arial" panose="020B0604020202020204" pitchFamily="34" charset="0"/>
              </a:rPr>
              <a:t> Work</a:t>
            </a:r>
            <a:r>
              <a:rPr lang="en-US" altLang="ja-JP" sz="2000" dirty="0" err="1">
                <a:latin typeface="Arial" panose="020B0604020202020204" pitchFamily="34" charset="0"/>
                <a:ea typeface="+mj-lt"/>
                <a:cs typeface="Arial" panose="020B0604020202020204" pitchFamily="34" charset="0"/>
              </a:rPr>
              <a:t>ing</a:t>
            </a:r>
            <a:r>
              <a:rPr lang="ja-JP" sz="2000" dirty="0">
                <a:latin typeface="Arial" panose="020B0604020202020204" pitchFamily="34" charset="0"/>
                <a:ea typeface="+mj-lt"/>
                <a:cs typeface="Arial" panose="020B0604020202020204" pitchFamily="34" charset="0"/>
              </a:rPr>
              <a:t> </a:t>
            </a:r>
            <a:r>
              <a:rPr lang="en-US" altLang="ja-JP" sz="2000" dirty="0">
                <a:latin typeface="Arial" panose="020B0604020202020204" pitchFamily="34" charset="0"/>
                <a:ea typeface="+mj-lt"/>
                <a:cs typeface="Arial" panose="020B0604020202020204" pitchFamily="34" charset="0"/>
              </a:rPr>
              <a:t>D</a:t>
            </a:r>
            <a:r>
              <a:rPr lang="ja-JP" sz="2000" dirty="0">
                <a:latin typeface="Arial" panose="020B0604020202020204" pitchFamily="34" charset="0"/>
                <a:ea typeface="+mj-lt"/>
                <a:cs typeface="Arial" panose="020B0604020202020204" pitchFamily="34" charset="0"/>
              </a:rPr>
              <a:t>evice</a:t>
            </a:r>
            <a:endParaRPr lang="en-US" altLang="ja-JP" sz="2000" dirty="0">
              <a:latin typeface="Arial" panose="020B0604020202020204" pitchFamily="34" charset="0"/>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6</a:t>
            </a:r>
            <a:r>
              <a:rPr lang="ja-JP" altLang="en-US" sz="1200" dirty="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9</a:t>
            </a:r>
            <a:r>
              <a:rPr lang="ja-JP" altLang="en-US"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925" y="1304925"/>
            <a:ext cx="6534150" cy="4248150"/>
          </a:xfrm>
          <a:prstGeom prst="rect">
            <a:avLst/>
          </a:prstGeom>
        </p:spPr>
      </p:pic>
      <p:sp>
        <p:nvSpPr>
          <p:cNvPr id="2" name="TextBox 1">
            <a:extLst>
              <a:ext uri="{FF2B5EF4-FFF2-40B4-BE49-F238E27FC236}">
                <a16:creationId xmlns="" xmlns:a16="http://schemas.microsoft.com/office/drawing/2014/main" id="{4B4C6213-D0B0-4B8A-B6F7-D2396F3F8F7C}"/>
              </a:ext>
            </a:extLst>
          </p:cNvPr>
          <p:cNvSpPr txBox="1"/>
          <p:nvPr/>
        </p:nvSpPr>
        <p:spPr>
          <a:xfrm>
            <a:off x="2907579" y="3792865"/>
            <a:ext cx="1597746" cy="3231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latin typeface="Arial" panose="020B0604020202020204" pitchFamily="34" charset="0"/>
                <a:cs typeface="Arial" panose="020B0604020202020204" pitchFamily="34" charset="0"/>
              </a:rPr>
              <a:t>Working device</a:t>
            </a:r>
          </a:p>
        </p:txBody>
      </p:sp>
    </p:spTree>
    <p:extLst>
      <p:ext uri="{BB962C8B-B14F-4D97-AF65-F5344CB8AC3E}">
        <p14:creationId xmlns:p14="http://schemas.microsoft.com/office/powerpoint/2010/main" val="85190406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246744"/>
            <a:ext cx="8022560" cy="600522"/>
          </a:xfrm>
          <a:ln>
            <a:solidFill>
              <a:schemeClr val="tx1"/>
            </a:solidFill>
          </a:ln>
        </p:spPr>
        <p:txBody>
          <a:bodyPr>
            <a:normAutofit fontScale="90000"/>
          </a:bodyPr>
          <a:lstStyle/>
          <a:p>
            <a:r>
              <a:rPr lang="fil-PH" altLang="ja-JP" sz="2000" dirty="0">
                <a:latin typeface="Arial" panose="020B0604020202020204" pitchFamily="34" charset="0"/>
                <a:cs typeface="Arial" panose="020B0604020202020204" pitchFamily="34" charset="0"/>
              </a:rPr>
              <a:t>Mga Regulasyon sa Kaligtasan at Pangkalusugan sa Trabaho</a:t>
            </a:r>
            <a:r>
              <a:rPr lang="en-US" altLang="ja-JP" sz="2000" dirty="0">
                <a:latin typeface="Arial" panose="020B0604020202020204" pitchFamily="34" charset="0"/>
                <a:cs typeface="Arial" panose="020B0604020202020204" pitchFamily="34" charset="0"/>
              </a:rPr>
              <a:t>(Excerpt)</a:t>
            </a:r>
            <a:r>
              <a:rPr lang="ja-JP" altLang="en-US" sz="2000" dirty="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 (2)</a:t>
            </a:r>
            <a:endParaRPr kumimoji="1" lang="ja-JP" altLang="en-US" sz="2000" dirty="0">
              <a:latin typeface="Meiryo UI" panose="020B0604030504040204" pitchFamily="50" charset="-128"/>
              <a:ea typeface="Meiryo UI" panose="020B0604030504040204" pitchFamily="50" charset="-128"/>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fil-PH" altLang="ja-JP" sz="1000" dirty="0">
                <a:latin typeface="Arial" panose="020B0604020202020204" pitchFamily="34" charset="0"/>
                <a:cs typeface="Arial" panose="020B0604020202020204" pitchFamily="34" charset="0"/>
              </a:rPr>
              <a:t>Artikulo 153 &lt;Head Guard o Helmet&gt;</a:t>
            </a:r>
            <a:endParaRPr lang="ja-JP" altLang="ja-JP" sz="1000" dirty="0">
              <a:latin typeface="Arial" panose="020B0604020202020204" pitchFamily="34" charset="0"/>
              <a:cs typeface="Arial" panose="020B0604020202020204" pitchFamily="34" charset="0"/>
            </a:endParaRPr>
          </a:p>
          <a:p>
            <a:pPr marL="0" indent="0">
              <a:buNone/>
            </a:pPr>
            <a:r>
              <a:rPr lang="fil-PH" altLang="ja-JP" sz="1000" dirty="0">
                <a:latin typeface="Arial" panose="020B0604020202020204" pitchFamily="34" charset="0"/>
                <a:cs typeface="Arial" panose="020B0604020202020204" pitchFamily="34" charset="0"/>
              </a:rPr>
              <a:t>Kailangan maghanda ang kompanya o business ng head guard o helmet kung ang trabahante ay nasa lugar na mapanganib dahil sa posibilidad sa pagbagsak ng bato, atbp, </a:t>
            </a:r>
            <a:r>
              <a:rPr lang="en-US" altLang="ja-JP" sz="1000" dirty="0" smtClean="0">
                <a:latin typeface="Arial" panose="020B0604020202020204" pitchFamily="34" charset="0"/>
                <a:cs typeface="Arial" panose="020B0604020202020204" pitchFamily="34" charset="0"/>
              </a:rPr>
              <a:t>※1 </a:t>
            </a:r>
            <a:r>
              <a:rPr lang="fil-PH" altLang="ja-JP" sz="1000" dirty="0" smtClean="0">
                <a:latin typeface="Arial" panose="020B0604020202020204" pitchFamily="34" charset="0"/>
                <a:cs typeface="Arial" panose="020B0604020202020204" pitchFamily="34" charset="0"/>
              </a:rPr>
              <a:t>at </a:t>
            </a:r>
            <a:r>
              <a:rPr lang="fil-PH" altLang="ja-JP" sz="1000" dirty="0">
                <a:latin typeface="Arial" panose="020B0604020202020204" pitchFamily="34" charset="0"/>
                <a:cs typeface="Arial" panose="020B0604020202020204" pitchFamily="34" charset="0"/>
              </a:rPr>
              <a:t>kapag nagmamaneho ng vehicle type construction machine (limitado sa bulldozer, tractor</a:t>
            </a:r>
            <a:r>
              <a:rPr lang="ja-JP" altLang="ja-JP" sz="1000" dirty="0">
                <a:latin typeface="Arial" panose="020B0604020202020204" pitchFamily="34" charset="0"/>
                <a:cs typeface="Arial" panose="020B0604020202020204" pitchFamily="34" charset="0"/>
              </a:rPr>
              <a:t>・</a:t>
            </a:r>
            <a:r>
              <a:rPr lang="fil-PH" altLang="ja-JP" sz="1000" dirty="0">
                <a:latin typeface="Arial" panose="020B0604020202020204" pitchFamily="34" charset="0"/>
                <a:cs typeface="Arial" panose="020B0604020202020204" pitchFamily="34" charset="0"/>
              </a:rPr>
              <a:t>shovel o excavator (shoberu)</a:t>
            </a:r>
            <a:r>
              <a:rPr lang="ja-JP" altLang="ja-JP" sz="1000" dirty="0">
                <a:latin typeface="Arial" panose="020B0604020202020204" pitchFamily="34" charset="0"/>
                <a:cs typeface="Arial" panose="020B0604020202020204" pitchFamily="34" charset="0"/>
              </a:rPr>
              <a:t>、</a:t>
            </a:r>
            <a:r>
              <a:rPr lang="fil-PH" altLang="ja-JP" sz="1000" dirty="0">
                <a:latin typeface="Arial" panose="020B0604020202020204" pitchFamily="34" charset="0"/>
                <a:cs typeface="Arial" panose="020B0604020202020204" pitchFamily="34" charset="0"/>
              </a:rPr>
              <a:t>muck loader, power</a:t>
            </a:r>
            <a:r>
              <a:rPr lang="ja-JP" altLang="ja-JP" sz="1000" dirty="0">
                <a:latin typeface="Arial" panose="020B0604020202020204" pitchFamily="34" charset="0"/>
                <a:cs typeface="Arial" panose="020B0604020202020204" pitchFamily="34" charset="0"/>
              </a:rPr>
              <a:t>・</a:t>
            </a:r>
            <a:r>
              <a:rPr lang="fil-PH" altLang="ja-JP" sz="1000" dirty="0">
                <a:latin typeface="Arial" panose="020B0604020202020204" pitchFamily="34" charset="0"/>
                <a:cs typeface="Arial" panose="020B0604020202020204" pitchFamily="34" charset="0"/>
              </a:rPr>
              <a:t>shovel</a:t>
            </a:r>
            <a:r>
              <a:rPr lang="ja-JP" altLang="ja-JP" sz="1000" dirty="0">
                <a:latin typeface="Arial" panose="020B0604020202020204" pitchFamily="34" charset="0"/>
                <a:cs typeface="Arial" panose="020B0604020202020204" pitchFamily="34" charset="0"/>
              </a:rPr>
              <a:t>、</a:t>
            </a:r>
            <a:r>
              <a:rPr lang="fil-PH" altLang="ja-JP" sz="1000" dirty="0">
                <a:latin typeface="Arial" panose="020B0604020202020204" pitchFamily="34" charset="0"/>
                <a:cs typeface="Arial" panose="020B0604020202020204" pitchFamily="34" charset="0"/>
              </a:rPr>
              <a:t>hydraulic excavator at machine para sa demolition</a:t>
            </a:r>
            <a:r>
              <a:rPr lang="fil-PH" altLang="ja-JP" sz="1000" dirty="0" smtClean="0">
                <a:latin typeface="Arial" panose="020B0604020202020204" pitchFamily="34" charset="0"/>
                <a:cs typeface="Arial" panose="020B0604020202020204" pitchFamily="34" charset="0"/>
              </a:rPr>
              <a:t>). </a:t>
            </a:r>
            <a:r>
              <a:rPr lang="en-US" altLang="ja-JP" sz="1000" dirty="0" smtClean="0">
                <a:latin typeface="Arial" panose="020B0604020202020204" pitchFamily="34" charset="0"/>
                <a:cs typeface="Arial" panose="020B0604020202020204" pitchFamily="34" charset="0"/>
              </a:rPr>
              <a:t>※2</a:t>
            </a:r>
            <a:endParaRPr lang="ja-JP" altLang="ja-JP" sz="1000" dirty="0">
              <a:latin typeface="Arial" panose="020B0604020202020204" pitchFamily="34" charset="0"/>
              <a:cs typeface="Arial" panose="020B0604020202020204" pitchFamily="34" charset="0"/>
            </a:endParaRPr>
          </a:p>
          <a:p>
            <a:pPr marL="0" indent="0">
              <a:buNone/>
            </a:pPr>
            <a:r>
              <a:rPr lang="fil-PH" altLang="ja-JP" sz="1000" dirty="0">
                <a:solidFill>
                  <a:schemeClr val="accent1">
                    <a:lumMod val="75000"/>
                  </a:schemeClr>
                </a:solidFill>
                <a:latin typeface="Arial" panose="020B0604020202020204" pitchFamily="34" charset="0"/>
                <a:cs typeface="Arial" panose="020B0604020202020204" pitchFamily="34" charset="0"/>
              </a:rPr>
              <a:t>Tandaan 1) </a:t>
            </a:r>
            <a:r>
              <a:rPr lang="ja-JP" altLang="ja-JP" sz="1000" dirty="0">
                <a:solidFill>
                  <a:schemeClr val="accent1">
                    <a:lumMod val="75000"/>
                  </a:schemeClr>
                </a:solidFill>
                <a:latin typeface="Arial" panose="020B0604020202020204" pitchFamily="34" charset="0"/>
                <a:cs typeface="Arial" panose="020B0604020202020204" pitchFamily="34" charset="0"/>
              </a:rPr>
              <a:t>「</a:t>
            </a:r>
            <a:r>
              <a:rPr lang="fil-PH" altLang="ja-JP" sz="1000" dirty="0">
                <a:solidFill>
                  <a:schemeClr val="accent1">
                    <a:lumMod val="75000"/>
                  </a:schemeClr>
                </a:solidFill>
                <a:latin typeface="Arial" panose="020B0604020202020204" pitchFamily="34" charset="0"/>
                <a:cs typeface="Arial" panose="020B0604020202020204" pitchFamily="34" charset="0"/>
              </a:rPr>
              <a:t>Lugar na mapanganib dahil sa posibilidad sa pagbagsak ng bato, atbp….</a:t>
            </a:r>
            <a:r>
              <a:rPr lang="ja-JP" altLang="ja-JP" sz="1000" dirty="0">
                <a:solidFill>
                  <a:schemeClr val="accent1">
                    <a:lumMod val="75000"/>
                  </a:schemeClr>
                </a:solidFill>
                <a:latin typeface="Arial" panose="020B0604020202020204" pitchFamily="34" charset="0"/>
                <a:cs typeface="Arial" panose="020B0604020202020204" pitchFamily="34" charset="0"/>
              </a:rPr>
              <a:t>」</a:t>
            </a:r>
            <a:r>
              <a:rPr lang="fil-PH" altLang="ja-JP" sz="1000" dirty="0">
                <a:solidFill>
                  <a:schemeClr val="accent1">
                    <a:lumMod val="75000"/>
                  </a:schemeClr>
                </a:solidFill>
                <a:latin typeface="Arial" panose="020B0604020202020204" pitchFamily="34" charset="0"/>
                <a:cs typeface="Arial" panose="020B0604020202020204" pitchFamily="34" charset="0"/>
              </a:rPr>
              <a:t>ay lugar na ginagawa ang magaan na paghuhukay, quarrying, gawaing konstruksyon tulad ng trail, atbp. gamit ang machine at ang paggamit nito ang magiging sanhi ng posibilidad na pagbagsak ng mga bato. </a:t>
            </a:r>
            <a:endParaRPr lang="ja-JP" altLang="ja-JP" sz="10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fil-PH" altLang="ja-JP" sz="1000" dirty="0">
                <a:solidFill>
                  <a:schemeClr val="accent1">
                    <a:lumMod val="75000"/>
                  </a:schemeClr>
                </a:solidFill>
                <a:latin typeface="Arial" panose="020B0604020202020204" pitchFamily="34" charset="0"/>
                <a:cs typeface="Arial" panose="020B0604020202020204" pitchFamily="34" charset="0"/>
              </a:rPr>
              <a:t>Tandaan 2) Ang pamantayan sa istraktura tungkol sa head guard o helmet ay ipinahiwatig ng Circular No. 559 ng Showa 9.26.</a:t>
            </a:r>
            <a:endParaRPr lang="ja-JP" altLang="ja-JP" sz="1000" dirty="0">
              <a:solidFill>
                <a:schemeClr val="accent1">
                  <a:lumMod val="75000"/>
                </a:schemeClr>
              </a:solidFill>
              <a:latin typeface="Arial" panose="020B0604020202020204" pitchFamily="34" charset="0"/>
              <a:cs typeface="Arial" panose="020B0604020202020204" pitchFamily="34" charset="0"/>
            </a:endParaRPr>
          </a:p>
          <a:p>
            <a:pPr marL="543600" indent="0">
              <a:lnSpc>
                <a:spcPct val="100000"/>
              </a:lnSpc>
              <a:spcBef>
                <a:spcPts val="0"/>
              </a:spcBef>
              <a:buNone/>
            </a:pPr>
            <a:endParaRPr lang="en-US" altLang="ja-JP" sz="1000" dirty="0">
              <a:solidFill>
                <a:srgbClr val="0070C0"/>
              </a:solidFill>
              <a:latin typeface="Arial" panose="020B0604020202020204" pitchFamily="34" charset="0"/>
              <a:ea typeface="Meiryo UI" panose="020B0604030504040204" pitchFamily="50" charset="-128"/>
              <a:cs typeface="Arial" panose="020B0604020202020204" pitchFamily="34" charset="0"/>
            </a:endParaRPr>
          </a:p>
          <a:p>
            <a:pPr marL="0" indent="0">
              <a:buNone/>
            </a:pPr>
            <a:r>
              <a:rPr lang="en-US" altLang="ja-JP" sz="1000" dirty="0" err="1">
                <a:latin typeface="Arial" panose="020B0604020202020204" pitchFamily="34" charset="0"/>
                <a:cs typeface="Arial" panose="020B0604020202020204" pitchFamily="34" charset="0"/>
              </a:rPr>
              <a:t>Subseksyon</a:t>
            </a:r>
            <a:r>
              <a:rPr lang="en-US" altLang="ja-JP" sz="1000" dirty="0">
                <a:latin typeface="Arial" panose="020B0604020202020204" pitchFamily="34" charset="0"/>
                <a:cs typeface="Arial" panose="020B0604020202020204" pitchFamily="34" charset="0"/>
              </a:rPr>
              <a:t> 2</a:t>
            </a:r>
            <a:r>
              <a:rPr lang="ja-JP" altLang="ja-JP" sz="1000" dirty="0">
                <a:latin typeface="Arial" panose="020B0604020202020204" pitchFamily="34" charset="0"/>
                <a:cs typeface="Arial" panose="020B0604020202020204" pitchFamily="34" charset="0"/>
              </a:rPr>
              <a:t>　</a:t>
            </a:r>
            <a:r>
              <a:rPr lang="en-US" altLang="ja-JP" sz="1000" dirty="0">
                <a:latin typeface="Arial" panose="020B0604020202020204" pitchFamily="34" charset="0"/>
                <a:cs typeface="Arial" panose="020B0604020202020204" pitchFamily="34" charset="0"/>
              </a:rPr>
              <a:t>Pag-</a:t>
            </a:r>
            <a:r>
              <a:rPr lang="en-US" altLang="ja-JP" sz="1000" dirty="0" err="1">
                <a:latin typeface="Arial" panose="020B0604020202020204" pitchFamily="34" charset="0"/>
                <a:cs typeface="Arial" panose="020B0604020202020204" pitchFamily="34" charset="0"/>
              </a:rPr>
              <a:t>iwas</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Panganib</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Nauugnay</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Paggamit</a:t>
            </a:r>
            <a:r>
              <a:rPr lang="en-US" altLang="ja-JP" sz="1000" dirty="0">
                <a:latin typeface="Arial" panose="020B0604020202020204" pitchFamily="34" charset="0"/>
                <a:cs typeface="Arial" panose="020B0604020202020204" pitchFamily="34" charset="0"/>
              </a:rPr>
              <a:t> ng Vehicle Type Construction Machine</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154</a:t>
            </a:r>
            <a:r>
              <a:rPr lang="ja-JP"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Pagsusuri</a:t>
            </a:r>
            <a:r>
              <a:rPr lang="en-US" altLang="ja-JP" sz="1000" dirty="0">
                <a:latin typeface="Arial" panose="020B0604020202020204" pitchFamily="34" charset="0"/>
                <a:cs typeface="Arial" panose="020B0604020202020204" pitchFamily="34" charset="0"/>
              </a:rPr>
              <a:t> at </a:t>
            </a:r>
            <a:r>
              <a:rPr lang="en-US" altLang="ja-JP" sz="1000" dirty="0" err="1">
                <a:latin typeface="Arial" panose="020B0604020202020204" pitchFamily="34" charset="0"/>
                <a:cs typeface="Arial" panose="020B0604020202020204" pitchFamily="34" charset="0"/>
              </a:rPr>
              <a:t>Pagrerekord</a:t>
            </a:r>
            <a:r>
              <a:rPr lang="ja-JP" altLang="ja-JP" sz="1000" dirty="0">
                <a:latin typeface="Arial" panose="020B0604020202020204" pitchFamily="34" charset="0"/>
                <a:cs typeface="Arial" panose="020B0604020202020204" pitchFamily="34" charset="0"/>
              </a:rPr>
              <a:t>＞</a:t>
            </a:r>
          </a:p>
          <a:p>
            <a:pPr marL="0" indent="0">
              <a:buNone/>
            </a:pPr>
            <a:r>
              <a:rPr lang="en-US" altLang="ja-JP" sz="1000" dirty="0" err="1">
                <a:latin typeface="Arial" panose="020B0604020202020204" pitchFamily="34" charset="0"/>
                <a:cs typeface="Arial" panose="020B0604020202020204" pitchFamily="34" charset="0"/>
              </a:rPr>
              <a:t>Kapag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nagsasagawa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gamit</a:t>
            </a:r>
            <a:r>
              <a:rPr lang="en-US" altLang="ja-JP" sz="1000" dirty="0">
                <a:latin typeface="Arial" panose="020B0604020202020204" pitchFamily="34" charset="0"/>
                <a:cs typeface="Arial" panose="020B0604020202020204" pitchFamily="34" charset="0"/>
              </a:rPr>
              <a:t> ang vehicle type construction machine, </a:t>
            </a:r>
            <a:r>
              <a:rPr lang="en-US" altLang="ja-JP" sz="1000" dirty="0" err="1">
                <a:latin typeface="Arial" panose="020B0604020202020204" pitchFamily="34" charset="0"/>
                <a:cs typeface="Arial" panose="020B0604020202020204" pitchFamily="34" charset="0"/>
              </a:rPr>
              <a:t>upang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maiwasan</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panganib</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trabahador</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dahil</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pagtumba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ginagamit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vehicle type construction machine, </a:t>
            </a:r>
            <a:r>
              <a:rPr lang="en-US" altLang="ja-JP" sz="1000" dirty="0" err="1">
                <a:latin typeface="Arial" panose="020B0604020202020204" pitchFamily="34" charset="0"/>
                <a:cs typeface="Arial" panose="020B0604020202020204" pitchFamily="34" charset="0"/>
              </a:rPr>
              <a:t>pagkasira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lupa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atbp</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kompanya</a:t>
            </a:r>
            <a:r>
              <a:rPr lang="en-US" altLang="ja-JP" sz="1000" dirty="0">
                <a:latin typeface="Arial" panose="020B0604020202020204" pitchFamily="34" charset="0"/>
                <a:cs typeface="Arial" panose="020B0604020202020204" pitchFamily="34" charset="0"/>
              </a:rPr>
              <a:t> ay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surihin</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topograpiya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kalagayan</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heograpiya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atbp</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lugar</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may </a:t>
            </a:r>
            <a:r>
              <a:rPr lang="en-US" altLang="ja-JP" sz="1000" dirty="0" err="1">
                <a:latin typeface="Arial" panose="020B0604020202020204" pitchFamily="34" charset="0"/>
                <a:cs typeface="Arial" panose="020B0604020202020204" pitchFamily="34" charset="0"/>
              </a:rPr>
              <a:t>kinalaman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bago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maisagawa</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a:p>
            <a:pPr marL="0" indent="0">
              <a:lnSpc>
                <a:spcPct val="100000"/>
              </a:lnSpc>
              <a:spcBef>
                <a:spcPts val="0"/>
              </a:spcBef>
              <a:buNone/>
            </a:pPr>
            <a:endParaRPr lang="en-US" altLang="ja-JP" sz="10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buNone/>
            </a:pPr>
            <a:r>
              <a:rPr lang="fil-PH" altLang="ja-JP" sz="1000" dirty="0">
                <a:latin typeface="Arial" panose="020B0604020202020204" pitchFamily="34" charset="0"/>
                <a:cs typeface="Arial" panose="020B0604020202020204" pitchFamily="34" charset="0"/>
              </a:rPr>
              <a:t>Artikulo 155 &lt;Plano sa Pagtatrabaho&gt;</a:t>
            </a:r>
            <a:endParaRPr lang="ja-JP" altLang="ja-JP" sz="1000" dirty="0">
              <a:latin typeface="Arial" panose="020B0604020202020204" pitchFamily="34" charset="0"/>
              <a:cs typeface="Arial" panose="020B0604020202020204" pitchFamily="34" charset="0"/>
            </a:endParaRPr>
          </a:p>
          <a:p>
            <a:pPr marL="0" indent="0">
              <a:buNone/>
            </a:pPr>
            <a:r>
              <a:rPr lang="fil-PH" altLang="ja-JP" sz="1000" dirty="0">
                <a:latin typeface="Arial" panose="020B0604020202020204" pitchFamily="34" charset="0"/>
                <a:cs typeface="Arial" panose="020B0604020202020204" pitchFamily="34" charset="0"/>
              </a:rPr>
              <a:t>Kapag nagsasagawa ng trabaho gamit ang vehicle type construction machine, ang kompanya ay dapat gumawa ng isang plano sa trabaho na nalalapat sa kung ano ang natutunan sa pamamagitan ng pagsisiyasat alinsunod sa mga probisyon ng naunang Artikulo, at isagawa ang gawain alinsunod sa plano ng trabaho.</a:t>
            </a:r>
            <a:endParaRPr lang="ja-JP" altLang="ja-JP" sz="1000" dirty="0">
              <a:latin typeface="Arial" panose="020B0604020202020204" pitchFamily="34" charset="0"/>
              <a:cs typeface="Arial" panose="020B0604020202020204" pitchFamily="34" charset="0"/>
            </a:endParaRPr>
          </a:p>
          <a:p>
            <a:pPr marL="0" indent="0">
              <a:buNone/>
            </a:pPr>
            <a:r>
              <a:rPr lang="fil-PH" altLang="ja-JP" sz="1000" dirty="0">
                <a:latin typeface="Arial" panose="020B0604020202020204" pitchFamily="34" charset="0"/>
                <a:cs typeface="Arial" panose="020B0604020202020204" pitchFamily="34" charset="0"/>
              </a:rPr>
              <a:t>2 Ang work plan sa naunang talata ay dapat magpahiwatig sa mga sumusunod.</a:t>
            </a:r>
            <a:endParaRPr lang="ja-JP" altLang="ja-JP" sz="1000" dirty="0">
              <a:latin typeface="Arial" panose="020B0604020202020204" pitchFamily="34" charset="0"/>
              <a:cs typeface="Arial" panose="020B0604020202020204" pitchFamily="34" charset="0"/>
            </a:endParaRPr>
          </a:p>
          <a:p>
            <a:pPr marL="0" indent="0">
              <a:buNone/>
            </a:pPr>
            <a:r>
              <a:rPr lang="fil-PH" altLang="ja-JP" sz="1000" dirty="0">
                <a:latin typeface="Arial" panose="020B0604020202020204" pitchFamily="34" charset="0"/>
                <a:cs typeface="Arial" panose="020B0604020202020204" pitchFamily="34" charset="0"/>
              </a:rPr>
              <a:t>    1 Uri at kakayahan ng vehicle type construction machine na gagamitin.</a:t>
            </a:r>
            <a:endParaRPr lang="ja-JP" altLang="ja-JP" sz="1000" dirty="0">
              <a:latin typeface="Arial" panose="020B0604020202020204" pitchFamily="34" charset="0"/>
              <a:cs typeface="Arial" panose="020B0604020202020204" pitchFamily="34" charset="0"/>
            </a:endParaRPr>
          </a:p>
          <a:p>
            <a:pPr marL="0" indent="0">
              <a:buNone/>
            </a:pPr>
            <a:r>
              <a:rPr lang="fil-PH" altLang="ja-JP" sz="1000" dirty="0">
                <a:latin typeface="Arial" panose="020B0604020202020204" pitchFamily="34" charset="0"/>
                <a:cs typeface="Arial" panose="020B0604020202020204" pitchFamily="34" charset="0"/>
              </a:rPr>
              <a:t>     2 Ruta ng pagmamaneho ng vehicle type construction machine</a:t>
            </a:r>
            <a:endParaRPr lang="ja-JP" altLang="ja-JP" sz="1000" dirty="0">
              <a:latin typeface="Arial" panose="020B0604020202020204" pitchFamily="34" charset="0"/>
              <a:cs typeface="Arial" panose="020B0604020202020204" pitchFamily="34" charset="0"/>
            </a:endParaRPr>
          </a:p>
          <a:p>
            <a:pPr marL="0" indent="0">
              <a:buNone/>
            </a:pPr>
            <a:r>
              <a:rPr lang="fil-PH" altLang="ja-JP" sz="1000" dirty="0">
                <a:latin typeface="Arial" panose="020B0604020202020204" pitchFamily="34" charset="0"/>
                <a:cs typeface="Arial" panose="020B0604020202020204" pitchFamily="34" charset="0"/>
              </a:rPr>
              <a:t>     3 Pamamaraan sa pagtatrabaho gamit ang vehicle type construction machine</a:t>
            </a:r>
            <a:endParaRPr lang="ja-JP" altLang="ja-JP" sz="1000" dirty="0">
              <a:latin typeface="Arial" panose="020B0604020202020204" pitchFamily="34" charset="0"/>
              <a:cs typeface="Arial" panose="020B0604020202020204" pitchFamily="34" charset="0"/>
            </a:endParaRPr>
          </a:p>
          <a:p>
            <a:pPr marL="0" indent="0">
              <a:buNone/>
            </a:pPr>
            <a:r>
              <a:rPr lang="fil-PH" altLang="ja-JP" sz="1000" dirty="0">
                <a:latin typeface="Arial" panose="020B0604020202020204" pitchFamily="34" charset="0"/>
                <a:cs typeface="Arial" panose="020B0604020202020204" pitchFamily="34" charset="0"/>
              </a:rPr>
              <a:t>3 Kapag nagawa ng kompanya ang work plan na nakalagay sa talata 1, dapat ipaalam ng kompanya sa mga nauugnay na trabahante ang nakalagay sa mga item 2 at 3 ng naunang talata.</a:t>
            </a:r>
            <a:endParaRPr lang="ja-JP" altLang="ja-JP" sz="1000"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 xmlns:a16="http://schemas.microsoft.com/office/drawing/2014/main" id="{2213CA18-4514-48E3-97D2-C055EF28F75D}"/>
              </a:ext>
            </a:extLst>
          </p:cNvPr>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63</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a:t>
            </a:r>
            <a:r>
              <a:rPr lang="en-US" altLang="ja-JP" sz="1200" dirty="0">
                <a:latin typeface="Times New Roman"/>
                <a:ea typeface="游ゴシック"/>
                <a:cs typeface="Times New Roman"/>
              </a:rPr>
              <a:t> </a:t>
            </a:r>
            <a:r>
              <a:rPr lang="en-US" altLang="ja-JP" sz="1200" dirty="0" smtClean="0">
                <a:latin typeface="Times New Roman"/>
                <a:ea typeface="游ゴシック"/>
                <a:cs typeface="Times New Roman"/>
              </a:rPr>
              <a:t>111</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sz="1200" dirty="0">
              <a:ea typeface="+mn-lt"/>
              <a:cs typeface="+mn-lt"/>
            </a:endParaRPr>
          </a:p>
        </p:txBody>
      </p:sp>
    </p:spTree>
    <p:extLst>
      <p:ext uri="{BB962C8B-B14F-4D97-AF65-F5344CB8AC3E}">
        <p14:creationId xmlns:p14="http://schemas.microsoft.com/office/powerpoint/2010/main" val="172215792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124160"/>
            <a:ext cx="8022560" cy="723106"/>
          </a:xfrm>
          <a:ln>
            <a:solidFill>
              <a:schemeClr val="tx1"/>
            </a:solidFill>
          </a:ln>
        </p:spPr>
        <p:txBody>
          <a:bodyPr>
            <a:normAutofit/>
          </a:bodyPr>
          <a:lstStyle/>
          <a:p>
            <a:r>
              <a:rPr lang="fil-PH" altLang="ja-JP" sz="2000" dirty="0">
                <a:latin typeface="Arial" panose="020B0604020202020204" pitchFamily="34" charset="0"/>
                <a:cs typeface="Arial" panose="020B0604020202020204" pitchFamily="34" charset="0"/>
              </a:rPr>
              <a:t>Mga Regulasyon sa Kaligtasan at Pangkalusugan sa Trabaho</a:t>
            </a:r>
            <a:r>
              <a:rPr lang="en-US" altLang="ja-JP" sz="2000" dirty="0">
                <a:latin typeface="Arial" panose="020B0604020202020204" pitchFamily="34" charset="0"/>
                <a:cs typeface="Arial" panose="020B0604020202020204" pitchFamily="34" charset="0"/>
              </a:rPr>
              <a:t>(Excerpt)</a:t>
            </a:r>
            <a:r>
              <a:rPr lang="ja-JP" altLang="en-US" sz="2000" dirty="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 (3)</a:t>
            </a:r>
            <a:endParaRPr kumimoji="1" lang="ja-JP" altLang="en-US" sz="2000" dirty="0">
              <a:latin typeface="Meiryo UI" panose="020B0604030504040204" pitchFamily="50" charset="-128"/>
              <a:ea typeface="Meiryo UI" panose="020B0604030504040204" pitchFamily="50" charset="-128"/>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000" dirty="0">
                <a:latin typeface="Arial" panose="020B0604020202020204" pitchFamily="34" charset="0"/>
                <a:cs typeface="Arial" panose="020B0604020202020204" pitchFamily="34" charset="0"/>
              </a:rPr>
              <a:t>Artikulo 156 </a:t>
            </a:r>
            <a:r>
              <a:rPr lang="ja-JP" altLang="ja-JP" sz="1000" dirty="0">
                <a:latin typeface="Arial" panose="020B0604020202020204" pitchFamily="34" charset="0"/>
                <a:cs typeface="Arial" panose="020B0604020202020204" pitchFamily="34" charset="0"/>
              </a:rPr>
              <a:t>＜</a:t>
            </a:r>
            <a:r>
              <a:rPr lang="en-US" altLang="ja-JP" sz="1000" dirty="0">
                <a:latin typeface="Arial" panose="020B0604020202020204" pitchFamily="34" charset="0"/>
                <a:cs typeface="Arial" panose="020B0604020202020204" pitchFamily="34" charset="0"/>
              </a:rPr>
              <a:t>Speed limit</a:t>
            </a:r>
            <a:r>
              <a:rPr lang="ja-JP" altLang="ja-JP" sz="1000" dirty="0">
                <a:latin typeface="Arial" panose="020B0604020202020204" pitchFamily="34" charset="0"/>
                <a:cs typeface="Arial" panose="020B0604020202020204" pitchFamily="34" charset="0"/>
              </a:rPr>
              <a:t>＞</a:t>
            </a:r>
          </a:p>
          <a:p>
            <a:pPr marL="0" indent="0">
              <a:buNone/>
            </a:pPr>
            <a:r>
              <a:rPr lang="en-US" altLang="ja-JP" sz="1000" dirty="0">
                <a:latin typeface="Arial" panose="020B0604020202020204" pitchFamily="34" charset="0"/>
                <a:cs typeface="Arial" panose="020B0604020202020204" pitchFamily="34" charset="0"/>
              </a:rPr>
              <a:t>Kapag </a:t>
            </a:r>
            <a:r>
              <a:rPr lang="en-US" altLang="ja-JP" sz="1000" dirty="0" err="1">
                <a:latin typeface="Arial" panose="020B0604020202020204" pitchFamily="34" charset="0"/>
                <a:cs typeface="Arial" panose="020B0604020202020204" pitchFamily="34" charset="0"/>
              </a:rPr>
              <a:t>magsasagawa</a:t>
            </a:r>
            <a:r>
              <a:rPr lang="en-US" altLang="ja-JP" sz="1000" dirty="0">
                <a:latin typeface="Arial" panose="020B0604020202020204" pitchFamily="34" charset="0"/>
                <a:cs typeface="Arial" panose="020B0604020202020204" pitchFamily="34" charset="0"/>
              </a:rPr>
              <a:t> ng trabaho </a:t>
            </a:r>
            <a:r>
              <a:rPr lang="en-US" altLang="ja-JP" sz="1000" dirty="0" err="1">
                <a:latin typeface="Arial" panose="020B0604020202020204" pitchFamily="34" charset="0"/>
                <a:cs typeface="Arial" panose="020B0604020202020204" pitchFamily="34" charset="0"/>
              </a:rPr>
              <a:t>nang</a:t>
            </a:r>
            <a:r>
              <a:rPr lang="en-US" altLang="ja-JP" sz="1000" dirty="0">
                <a:latin typeface="Arial" panose="020B0604020202020204" pitchFamily="34" charset="0"/>
                <a:cs typeface="Arial" panose="020B0604020202020204" pitchFamily="34" charset="0"/>
              </a:rPr>
              <a:t> gumagamit ng vehicle type construction machine (hindi </a:t>
            </a:r>
            <a:r>
              <a:rPr lang="en-US" altLang="ja-JP" sz="1000" dirty="0" err="1">
                <a:latin typeface="Arial" panose="020B0604020202020204" pitchFamily="34" charset="0"/>
                <a:cs typeface="Arial" panose="020B0604020202020204" pitchFamily="34" charset="0"/>
              </a:rPr>
              <a:t>kasama</a:t>
            </a:r>
            <a:r>
              <a:rPr lang="en-US" altLang="ja-JP" sz="1000" dirty="0">
                <a:latin typeface="Arial" panose="020B0604020202020204" pitchFamily="34" charset="0"/>
                <a:cs typeface="Arial" panose="020B0604020202020204" pitchFamily="34" charset="0"/>
              </a:rPr>
              <a:t> ang mga </a:t>
            </a:r>
            <a:r>
              <a:rPr lang="en-US" altLang="ja-JP" sz="1000" dirty="0" err="1">
                <a:latin typeface="Arial" panose="020B0604020202020204" pitchFamily="34" charset="0"/>
                <a:cs typeface="Arial" panose="020B0604020202020204" pitchFamily="34" charset="0"/>
              </a:rPr>
              <a:t>makinarya</a:t>
            </a:r>
            <a:r>
              <a:rPr lang="en-US" altLang="ja-JP" sz="1000" dirty="0">
                <a:latin typeface="Arial" panose="020B0604020202020204" pitchFamily="34" charset="0"/>
                <a:cs typeface="Arial" panose="020B0604020202020204" pitchFamily="34" charset="0"/>
              </a:rPr>
              <a:t> na maximum na </a:t>
            </a:r>
            <a:r>
              <a:rPr lang="en-US" altLang="ja-JP" sz="1000" dirty="0" err="1">
                <a:latin typeface="Arial" panose="020B0604020202020204" pitchFamily="34" charset="0"/>
                <a:cs typeface="Arial" panose="020B0604020202020204" pitchFamily="34" charset="0"/>
              </a:rPr>
              <a:t>tulin</a:t>
            </a:r>
            <a:r>
              <a:rPr lang="en-US" altLang="ja-JP" sz="1000" dirty="0">
                <a:latin typeface="Arial" panose="020B0604020202020204" pitchFamily="34" charset="0"/>
                <a:cs typeface="Arial" panose="020B0604020202020204" pitchFamily="34" charset="0"/>
              </a:rPr>
              <a:t> na 10 </a:t>
            </a:r>
            <a:r>
              <a:rPr lang="en-US" altLang="ja-JP" sz="1000" dirty="0" err="1">
                <a:latin typeface="Arial" panose="020B0604020202020204" pitchFamily="34" charset="0"/>
                <a:cs typeface="Arial" panose="020B0604020202020204" pitchFamily="34" charset="0"/>
              </a:rPr>
              <a:t>kilometro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bawat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oras</a:t>
            </a:r>
            <a:r>
              <a:rPr lang="en-US" altLang="ja-JP" sz="1000" dirty="0">
                <a:latin typeface="Arial" panose="020B0604020202020204" pitchFamily="34" charset="0"/>
                <a:cs typeface="Arial" panose="020B0604020202020204" pitchFamily="34" charset="0"/>
              </a:rPr>
              <a:t> o mas </a:t>
            </a:r>
            <a:r>
              <a:rPr lang="en-US" altLang="ja-JP" sz="1000" dirty="0" err="1">
                <a:latin typeface="Arial" panose="020B0604020202020204" pitchFamily="34" charset="0"/>
                <a:cs typeface="Arial" panose="020B0604020202020204" pitchFamily="34" charset="0"/>
              </a:rPr>
              <a:t>mababa</a:t>
            </a:r>
            <a:r>
              <a:rPr lang="en-US" altLang="ja-JP" sz="1000" dirty="0">
                <a:latin typeface="Arial" panose="020B0604020202020204" pitchFamily="34" charset="0"/>
                <a:cs typeface="Arial" panose="020B0604020202020204" pitchFamily="34" charset="0"/>
              </a:rPr>
              <a:t> pa), ang mga </a:t>
            </a:r>
            <a:r>
              <a:rPr lang="en-US" altLang="ja-JP" sz="1000" dirty="0" err="1">
                <a:latin typeface="Arial" panose="020B0604020202020204" pitchFamily="34" charset="0"/>
                <a:cs typeface="Arial" panose="020B0604020202020204" pitchFamily="34" charset="0"/>
              </a:rPr>
              <a:t>kompanya</a:t>
            </a:r>
            <a:r>
              <a:rPr lang="en-US" altLang="ja-JP" sz="1000" dirty="0">
                <a:latin typeface="Arial" panose="020B0604020202020204" pitchFamily="34" charset="0"/>
                <a:cs typeface="Arial" panose="020B0604020202020204" pitchFamily="34" charset="0"/>
              </a:rPr>
              <a:t> ay </a:t>
            </a:r>
            <a:r>
              <a:rPr lang="en-US" altLang="ja-JP" sz="1000" dirty="0" err="1">
                <a:latin typeface="Arial" panose="020B0604020202020204" pitchFamily="34" charset="0"/>
                <a:cs typeface="Arial" panose="020B0604020202020204" pitchFamily="34" charset="0"/>
              </a:rPr>
              <a:t>kinakailangang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magtiyak</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naaangkop</a:t>
            </a:r>
            <a:r>
              <a:rPr lang="en-US" altLang="ja-JP" sz="1000" dirty="0">
                <a:latin typeface="Arial" panose="020B0604020202020204" pitchFamily="34" charset="0"/>
                <a:cs typeface="Arial" panose="020B0604020202020204" pitchFamily="34" charset="0"/>
              </a:rPr>
              <a:t> na speed limit ng vehicle type construction machine alinsunod sa </a:t>
            </a:r>
            <a:r>
              <a:rPr lang="en-US" altLang="ja-JP" sz="1000" dirty="0" err="1">
                <a:latin typeface="Arial" panose="020B0604020202020204" pitchFamily="34" charset="0"/>
                <a:cs typeface="Arial" panose="020B0604020202020204" pitchFamily="34" charset="0"/>
              </a:rPr>
              <a:t>topograpiya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kondisyon</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heograpiya</a:t>
            </a:r>
            <a:r>
              <a:rPr lang="en-US" altLang="ja-JP" sz="1000" dirty="0">
                <a:latin typeface="Arial" panose="020B0604020202020204" pitchFamily="34" charset="0"/>
                <a:cs typeface="Arial" panose="020B0604020202020204" pitchFamily="34" charset="0"/>
              </a:rPr>
              <a:t> atbp.</a:t>
            </a:r>
            <a:r>
              <a:rPr lang="ja-JP" altLang="ja-JP" sz="1000" dirty="0">
                <a:latin typeface="Arial" panose="020B0604020202020204" pitchFamily="34" charset="0"/>
                <a:cs typeface="Arial" panose="020B0604020202020204" pitchFamily="34" charset="0"/>
              </a:rPr>
              <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bago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magsagawa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2</a:t>
            </a:r>
            <a:r>
              <a:rPr lang="ja-JP" altLang="ja-JP" sz="1000" dirty="0">
                <a:latin typeface="Arial" panose="020B0604020202020204" pitchFamily="34" charset="0"/>
                <a:cs typeface="Arial" panose="020B0604020202020204" pitchFamily="34" charset="0"/>
              </a:rPr>
              <a:t>　</a:t>
            </a:r>
            <a:r>
              <a:rPr lang="en-US" altLang="ja-JP" sz="1000" dirty="0">
                <a:latin typeface="Arial" panose="020B0604020202020204" pitchFamily="34" charset="0"/>
                <a:cs typeface="Arial" panose="020B0604020202020204" pitchFamily="34" charset="0"/>
              </a:rPr>
              <a:t>Ang </a:t>
            </a:r>
            <a:r>
              <a:rPr lang="en-US" altLang="ja-JP" sz="1000" dirty="0" err="1">
                <a:latin typeface="Arial" panose="020B0604020202020204" pitchFamily="34" charset="0"/>
                <a:cs typeface="Arial" panose="020B0604020202020204" pitchFamily="34" charset="0"/>
              </a:rPr>
              <a:t>drayber</a:t>
            </a:r>
            <a:r>
              <a:rPr lang="en-US" altLang="ja-JP" sz="1000" dirty="0">
                <a:latin typeface="Arial" panose="020B0604020202020204" pitchFamily="34" charset="0"/>
                <a:cs typeface="Arial" panose="020B0604020202020204" pitchFamily="34" charset="0"/>
              </a:rPr>
              <a:t> ng vehicle type construction machine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tinutukoy</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naunang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 ay </a:t>
            </a:r>
            <a:r>
              <a:rPr lang="en-US" altLang="ja-JP" sz="1000" dirty="0" err="1">
                <a:latin typeface="Arial" panose="020B0604020202020204" pitchFamily="34" charset="0"/>
                <a:cs typeface="Arial" panose="020B0604020202020204" pitchFamily="34" charset="0"/>
              </a:rPr>
              <a:t>hindi</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magmaneho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nang</a:t>
            </a:r>
            <a:r>
              <a:rPr lang="en-US" altLang="ja-JP" sz="1000" dirty="0">
                <a:latin typeface="Arial" panose="020B0604020202020204" pitchFamily="34" charset="0"/>
                <a:cs typeface="Arial" panose="020B0604020202020204" pitchFamily="34" charset="0"/>
              </a:rPr>
              <a:t> vehicle type construction machine </a:t>
            </a:r>
            <a:r>
              <a:rPr lang="en-US" altLang="ja-JP" sz="1000" dirty="0" err="1">
                <a:latin typeface="Arial" panose="020B0604020202020204" pitchFamily="34" charset="0"/>
                <a:cs typeface="Arial" panose="020B0604020202020204" pitchFamily="34" charset="0"/>
              </a:rPr>
              <a:t>nang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lumalagpas</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limit ng </a:t>
            </a:r>
            <a:r>
              <a:rPr lang="en-US" altLang="ja-JP" sz="1000" dirty="0" err="1">
                <a:latin typeface="Arial" panose="020B0604020202020204" pitchFamily="34" charset="0"/>
                <a:cs typeface="Arial" panose="020B0604020202020204" pitchFamily="34" charset="0"/>
              </a:rPr>
              <a:t>tulin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tinutukoy</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parehong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solidFill>
                  <a:schemeClr val="accent1">
                    <a:lumMod val="75000"/>
                  </a:schemeClr>
                </a:solidFill>
                <a:latin typeface="Arial" panose="020B0604020202020204" pitchFamily="34" charset="0"/>
                <a:cs typeface="Arial" panose="020B0604020202020204" pitchFamily="34" charset="0"/>
              </a:rPr>
              <a:t>Puna</a:t>
            </a:r>
            <a:r>
              <a:rPr lang="ja-JP" altLang="ja-JP" sz="1000" dirty="0">
                <a:solidFill>
                  <a:schemeClr val="accent1">
                    <a:lumMod val="75000"/>
                  </a:schemeClr>
                </a:solidFill>
                <a:latin typeface="Arial" panose="020B0604020202020204" pitchFamily="34" charset="0"/>
                <a:cs typeface="Arial" panose="020B0604020202020204" pitchFamily="34" charset="0"/>
              </a:rPr>
              <a:t>）</a:t>
            </a:r>
            <a:r>
              <a:rPr lang="en-US" altLang="ja-JP" sz="1000" dirty="0">
                <a:solidFill>
                  <a:schemeClr val="accent1">
                    <a:lumMod val="75000"/>
                  </a:schemeClr>
                </a:solidFill>
                <a:latin typeface="Arial" panose="020B0604020202020204" pitchFamily="34" charset="0"/>
                <a:cs typeface="Arial" panose="020B0604020202020204" pitchFamily="34" charset="0"/>
              </a:rPr>
              <a:t>Sa "</a:t>
            </a:r>
            <a:r>
              <a:rPr lang="en-US" altLang="ja-JP" sz="1000" dirty="0" err="1">
                <a:solidFill>
                  <a:schemeClr val="accent1">
                    <a:lumMod val="75000"/>
                  </a:schemeClr>
                </a:solidFill>
                <a:latin typeface="Arial" panose="020B0604020202020204" pitchFamily="34" charset="0"/>
                <a:cs typeface="Arial" panose="020B0604020202020204" pitchFamily="34" charset="0"/>
              </a:rPr>
              <a:t>atbp</a:t>
            </a:r>
            <a:r>
              <a:rPr lang="en-US" altLang="ja-JP" sz="1000" dirty="0">
                <a:solidFill>
                  <a:schemeClr val="accent1">
                    <a:lumMod val="75000"/>
                  </a:schemeClr>
                </a:solidFill>
                <a:latin typeface="Arial" panose="020B0604020202020204" pitchFamily="34" charset="0"/>
                <a:cs typeface="Arial" panose="020B0604020202020204" pitchFamily="34" charset="0"/>
              </a:rPr>
              <a:t>." ng "</a:t>
            </a:r>
            <a:r>
              <a:rPr lang="en-US" altLang="ja-JP" sz="1000" dirty="0" err="1">
                <a:solidFill>
                  <a:schemeClr val="accent1">
                    <a:lumMod val="75000"/>
                  </a:schemeClr>
                </a:solidFill>
                <a:latin typeface="Arial" panose="020B0604020202020204" pitchFamily="34" charset="0"/>
                <a:cs typeface="Arial" panose="020B0604020202020204" pitchFamily="34" charset="0"/>
              </a:rPr>
              <a:t>topograpiya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kondisyon</a:t>
            </a:r>
            <a:r>
              <a:rPr lang="en-US" altLang="ja-JP" sz="1000" dirty="0">
                <a:solidFill>
                  <a:schemeClr val="accent1">
                    <a:lumMod val="75000"/>
                  </a:schemeClr>
                </a:solidFill>
                <a:latin typeface="Arial" panose="020B0604020202020204" pitchFamily="34" charset="0"/>
                <a:cs typeface="Arial" panose="020B0604020202020204" pitchFamily="34" charset="0"/>
              </a:rPr>
              <a:t> ng </a:t>
            </a:r>
            <a:r>
              <a:rPr lang="en-US" altLang="ja-JP" sz="1000" dirty="0" err="1">
                <a:solidFill>
                  <a:schemeClr val="accent1">
                    <a:lumMod val="75000"/>
                  </a:schemeClr>
                </a:solidFill>
                <a:latin typeface="Arial" panose="020B0604020202020204" pitchFamily="34" charset="0"/>
                <a:cs typeface="Arial" panose="020B0604020202020204" pitchFamily="34" charset="0"/>
              </a:rPr>
              <a:t>heograpiya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atbp</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kasama</a:t>
            </a:r>
            <a:r>
              <a:rPr lang="en-US" altLang="ja-JP" sz="1000" dirty="0">
                <a:solidFill>
                  <a:schemeClr val="accent1">
                    <a:lumMod val="75000"/>
                  </a:schemeClr>
                </a:solidFill>
                <a:latin typeface="Arial" panose="020B0604020202020204" pitchFamily="34" charset="0"/>
                <a:cs typeface="Arial" panose="020B0604020202020204" pitchFamily="34" charset="0"/>
              </a:rPr>
              <a:t> ang </a:t>
            </a:r>
            <a:r>
              <a:rPr lang="en-US" altLang="ja-JP" sz="1000" dirty="0" err="1">
                <a:solidFill>
                  <a:schemeClr val="accent1">
                    <a:lumMod val="75000"/>
                  </a:schemeClr>
                </a:solidFill>
                <a:latin typeface="Arial" panose="020B0604020202020204" pitchFamily="34" charset="0"/>
                <a:cs typeface="Arial" panose="020B0604020202020204" pitchFamily="34" charset="0"/>
              </a:rPr>
              <a:t>mga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kaso</a:t>
            </a:r>
            <a:r>
              <a:rPr lang="en-US" altLang="ja-JP" sz="1000" dirty="0">
                <a:solidFill>
                  <a:schemeClr val="accent1">
                    <a:lumMod val="75000"/>
                  </a:schemeClr>
                </a:solidFill>
                <a:latin typeface="Arial" panose="020B0604020202020204" pitchFamily="34" charset="0"/>
                <a:cs typeface="Arial" panose="020B0604020202020204" pitchFamily="34" charset="0"/>
              </a:rPr>
              <a:t> kung </a:t>
            </a:r>
            <a:r>
              <a:rPr lang="en-US" altLang="ja-JP" sz="1000" dirty="0" err="1">
                <a:solidFill>
                  <a:schemeClr val="accent1">
                    <a:lumMod val="75000"/>
                  </a:schemeClr>
                </a:solidFill>
                <a:latin typeface="Arial" panose="020B0604020202020204" pitchFamily="34" charset="0"/>
                <a:cs typeface="Arial" panose="020B0604020202020204" pitchFamily="34" charset="0"/>
              </a:rPr>
              <a:t>saang</a:t>
            </a:r>
            <a:r>
              <a:rPr lang="en-US" altLang="ja-JP" sz="1000" dirty="0">
                <a:solidFill>
                  <a:schemeClr val="accent1">
                    <a:lumMod val="75000"/>
                  </a:schemeClr>
                </a:solidFill>
                <a:latin typeface="Arial" panose="020B0604020202020204" pitchFamily="34" charset="0"/>
                <a:cs typeface="Arial" panose="020B0604020202020204" pitchFamily="34" charset="0"/>
              </a:rPr>
              <a:t> may </a:t>
            </a:r>
            <a:r>
              <a:rPr lang="en-US" altLang="ja-JP" sz="1000" dirty="0" err="1">
                <a:solidFill>
                  <a:schemeClr val="accent1">
                    <a:lumMod val="75000"/>
                  </a:schemeClr>
                </a:solidFill>
                <a:latin typeface="Arial" panose="020B0604020202020204" pitchFamily="34" charset="0"/>
                <a:cs typeface="Arial" panose="020B0604020202020204" pitchFamily="34" charset="0"/>
              </a:rPr>
              <a:t>naka</a:t>
            </a:r>
            <a:r>
              <a:rPr lang="en-US" altLang="ja-JP" sz="1000" dirty="0">
                <a:solidFill>
                  <a:schemeClr val="accent1">
                    <a:lumMod val="75000"/>
                  </a:schemeClr>
                </a:solidFill>
                <a:latin typeface="Arial" panose="020B0604020202020204" pitchFamily="34" charset="0"/>
                <a:cs typeface="Arial" panose="020B0604020202020204" pitchFamily="34" charset="0"/>
              </a:rPr>
              <a:t>-install </a:t>
            </a:r>
            <a:r>
              <a:rPr lang="en-US" altLang="ja-JP" sz="1000" dirty="0" err="1">
                <a:solidFill>
                  <a:schemeClr val="accent1">
                    <a:lumMod val="75000"/>
                  </a:schemeClr>
                </a:solidFill>
                <a:latin typeface="Arial" panose="020B0604020202020204" pitchFamily="34" charset="0"/>
                <a:cs typeface="Arial" panose="020B0604020202020204" pitchFamily="34" charset="0"/>
              </a:rPr>
              <a:t>na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ibang</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kagamitan</a:t>
            </a:r>
            <a:r>
              <a:rPr lang="en-US" altLang="ja-JP" sz="1000" dirty="0">
                <a:solidFill>
                  <a:schemeClr val="accent1">
                    <a:lumMod val="75000"/>
                  </a:schemeClr>
                </a:solidFill>
                <a:latin typeface="Arial" panose="020B0604020202020204" pitchFamily="34" charset="0"/>
                <a:cs typeface="Arial" panose="020B0604020202020204" pitchFamily="34" charset="0"/>
              </a:rPr>
              <a:t> para </a:t>
            </a:r>
            <a:r>
              <a:rPr lang="en-US" altLang="ja-JP" sz="1000" dirty="0" err="1">
                <a:solidFill>
                  <a:schemeClr val="accent1">
                    <a:lumMod val="75000"/>
                  </a:schemeClr>
                </a:solidFill>
                <a:latin typeface="Arial" panose="020B0604020202020204" pitchFamily="34" charset="0"/>
                <a:cs typeface="Arial" panose="020B0604020202020204" pitchFamily="34" charset="0"/>
              </a:rPr>
              <a:t>sa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makinarya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atbp</a:t>
            </a:r>
            <a:r>
              <a:rPr lang="en-US" altLang="ja-JP" sz="1000" dirty="0">
                <a:solidFill>
                  <a:schemeClr val="accent1">
                    <a:lumMod val="75000"/>
                  </a:schemeClr>
                </a:solidFill>
                <a:latin typeface="Arial" panose="020B0604020202020204" pitchFamily="34" charset="0"/>
                <a:cs typeface="Arial" panose="020B0604020202020204" pitchFamily="34" charset="0"/>
              </a:rPr>
              <a:t>.</a:t>
            </a:r>
            <a:endParaRPr lang="ja-JP" altLang="ja-JP" sz="10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fil-PH" altLang="ja-JP" sz="1000" dirty="0">
                <a:latin typeface="Arial" panose="020B0604020202020204" pitchFamily="34" charset="0"/>
                <a:cs typeface="Arial" panose="020B0604020202020204" pitchFamily="34" charset="0"/>
              </a:rPr>
              <a:t>Artikulo 157 &lt;Pag-iwas sa pagkahulog, atbp&gt;</a:t>
            </a:r>
            <a:endParaRPr lang="ja-JP" altLang="ja-JP" sz="1000" dirty="0">
              <a:latin typeface="Arial" panose="020B0604020202020204" pitchFamily="34" charset="0"/>
              <a:cs typeface="Arial" panose="020B0604020202020204" pitchFamily="34" charset="0"/>
            </a:endParaRPr>
          </a:p>
          <a:p>
            <a:pPr marL="0" indent="0">
              <a:buNone/>
            </a:pPr>
            <a:r>
              <a:rPr lang="fil-PH" altLang="ja-JP" sz="1000" dirty="0">
                <a:latin typeface="Arial" panose="020B0604020202020204" pitchFamily="34" charset="0"/>
                <a:cs typeface="Arial" panose="020B0604020202020204" pitchFamily="34" charset="0"/>
              </a:rPr>
              <a:t>Upang maiwasan ang panganib ng pagkabagsak o pagtaob ng vehicle type construction machine kapag nagtatrabaho gamit ang vehicle type construction machine, ang employer ay nararapat na iwasan pagkasira breakdown lane sa ruta na daraanan nito. Dapat din na iwasan ang paglubog ng lupa at panatilihin ang kinakailangan lapad nito atbp. </a:t>
            </a:r>
            <a:r>
              <a:rPr lang="en-US" altLang="ja-JP" sz="1000" dirty="0">
                <a:latin typeface="Arial" panose="020B0604020202020204" pitchFamily="34" charset="0"/>
                <a:cs typeface="Arial" panose="020B0604020202020204" pitchFamily="34" charset="0"/>
              </a:rPr>
              <a:t>※</a:t>
            </a:r>
            <a:r>
              <a:rPr lang="fil-PH" altLang="ja-JP" sz="1000" dirty="0" smtClean="0">
                <a:latin typeface="Arial" panose="020B0604020202020204" pitchFamily="34" charset="0"/>
                <a:cs typeface="Arial" panose="020B0604020202020204" pitchFamily="34" charset="0"/>
              </a:rPr>
              <a:t>1 </a:t>
            </a:r>
            <a:r>
              <a:rPr lang="fil-PH" altLang="ja-JP" sz="1000" dirty="0">
                <a:latin typeface="Arial" panose="020B0604020202020204" pitchFamily="34" charset="0"/>
                <a:cs typeface="Arial" panose="020B0604020202020204" pitchFamily="34" charset="0"/>
              </a:rPr>
              <a:t>Kailangang gawin ang mga kinakailangang hakbang.</a:t>
            </a:r>
            <a:endParaRPr lang="ja-JP" altLang="ja-JP" sz="1000" dirty="0">
              <a:latin typeface="Arial" panose="020B0604020202020204" pitchFamily="34" charset="0"/>
              <a:cs typeface="Arial" panose="020B0604020202020204" pitchFamily="34" charset="0"/>
            </a:endParaRPr>
          </a:p>
          <a:p>
            <a:pPr marL="0" indent="0">
              <a:buNone/>
            </a:pPr>
            <a:r>
              <a:rPr lang="fil-PH" altLang="ja-JP" sz="1000" dirty="0">
                <a:latin typeface="Arial" panose="020B0604020202020204" pitchFamily="34" charset="0"/>
                <a:cs typeface="Arial" panose="020B0604020202020204" pitchFamily="34" charset="0"/>
              </a:rPr>
              <a:t>2 Kapag magtatrabaho gamit ang vehicle type construction machine sa breakdown lane o sa slope atbp., na maaring magsanhi ng panganib ng pagbagsak o pagtaob sa laborer, ang employer ay nararapat ng magtala ng isang </a:t>
            </a:r>
            <a:r>
              <a:rPr lang="fil-PH" altLang="ja-JP" sz="1000" dirty="0" smtClean="0">
                <a:latin typeface="Arial" panose="020B0604020202020204" pitchFamily="34" charset="0"/>
                <a:cs typeface="Arial" panose="020B0604020202020204" pitchFamily="34" charset="0"/>
              </a:rPr>
              <a:t>pinuno.</a:t>
            </a:r>
            <a:r>
              <a:rPr lang="en-US" altLang="ja-JP" sz="1000" dirty="0" smtClean="0">
                <a:latin typeface="Arial" panose="020B0604020202020204" pitchFamily="34" charset="0"/>
                <a:cs typeface="Arial" panose="020B0604020202020204" pitchFamily="34" charset="0"/>
              </a:rPr>
              <a:t>※</a:t>
            </a:r>
            <a:r>
              <a:rPr lang="fil-PH" altLang="ja-JP" sz="1000" dirty="0" smtClean="0">
                <a:latin typeface="Arial" panose="020B0604020202020204" pitchFamily="34" charset="0"/>
                <a:cs typeface="Arial" panose="020B0604020202020204" pitchFamily="34" charset="0"/>
              </a:rPr>
              <a:t>2</a:t>
            </a:r>
            <a:r>
              <a:rPr lang="fil-PH" altLang="ja-JP" sz="1000" dirty="0">
                <a:latin typeface="Arial" panose="020B0604020202020204" pitchFamily="34" charset="0"/>
                <a:cs typeface="Arial" panose="020B0604020202020204" pitchFamily="34" charset="0"/>
              </a:rPr>
              <a:t>, ang itatalang conductor ay nararapat na gumabay sa vehicle type construction machine. </a:t>
            </a:r>
            <a:endParaRPr lang="ja-JP" altLang="ja-JP" sz="1000" dirty="0">
              <a:latin typeface="Arial" panose="020B0604020202020204" pitchFamily="34" charset="0"/>
              <a:cs typeface="Arial" panose="020B0604020202020204" pitchFamily="34" charset="0"/>
            </a:endParaRPr>
          </a:p>
          <a:p>
            <a:pPr marL="0" indent="0">
              <a:buNone/>
            </a:pPr>
            <a:r>
              <a:rPr lang="fil-PH" altLang="ja-JP" sz="1000" dirty="0">
                <a:latin typeface="Arial" panose="020B0604020202020204" pitchFamily="34" charset="0"/>
                <a:cs typeface="Arial" panose="020B0604020202020204" pitchFamily="34" charset="0"/>
              </a:rPr>
              <a:t>3 Ang drayber ng makina sa konstruksyon na nakabatay sa sasakyan na nakalagay sa naunang talata ay dapat sundin ang patnubay na ibinigay ng conductor na nakasaad sa parehong talata.</a:t>
            </a:r>
            <a:endParaRPr lang="ja-JP" altLang="ja-JP" sz="1000" dirty="0">
              <a:latin typeface="Arial" panose="020B0604020202020204" pitchFamily="34" charset="0"/>
              <a:cs typeface="Arial" panose="020B0604020202020204" pitchFamily="34" charset="0"/>
            </a:endParaRPr>
          </a:p>
          <a:p>
            <a:pPr marL="0" indent="0">
              <a:buNone/>
            </a:pPr>
            <a:r>
              <a:rPr lang="fil-PH" altLang="ja-JP" sz="1000" dirty="0">
                <a:solidFill>
                  <a:schemeClr val="accent1">
                    <a:lumMod val="75000"/>
                  </a:schemeClr>
                </a:solidFill>
                <a:latin typeface="Arial" panose="020B0604020202020204" pitchFamily="34" charset="0"/>
                <a:cs typeface="Arial" panose="020B0604020202020204" pitchFamily="34" charset="0"/>
              </a:rPr>
              <a:t>Tandaan 1) Ang "atbp" sa "pagpapanatili ng kinakailangang lapad, atbp." ay kasama ang pag-install ng mga guardrail, pagtalaga ng mga palatandaan, at mga katulad nito.</a:t>
            </a:r>
            <a:endParaRPr lang="ja-JP" altLang="ja-JP" sz="10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fil-PH" altLang="ja-JP" sz="1000" dirty="0">
                <a:solidFill>
                  <a:schemeClr val="accent1">
                    <a:lumMod val="75000"/>
                  </a:schemeClr>
                </a:solidFill>
                <a:latin typeface="Arial" panose="020B0604020202020204" pitchFamily="34" charset="0"/>
                <a:cs typeface="Arial" panose="020B0604020202020204" pitchFamily="34" charset="0"/>
              </a:rPr>
              <a:t>Tandaan 2) Kung naka-install ang mga guardrail at itinakda nang maayos ang mga palatandaan upang walang peligro na tumaob o mahulog, hindi kinakailangan na maglagay ng condutor sa Talata 2.</a:t>
            </a:r>
            <a:endParaRPr lang="ja-JP" altLang="ja-JP" sz="10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fil-PH" altLang="ja-JP" sz="1000" dirty="0">
                <a:latin typeface="Arial" panose="020B0604020202020204" pitchFamily="34" charset="0"/>
                <a:cs typeface="Arial" panose="020B0604020202020204" pitchFamily="34" charset="0"/>
              </a:rPr>
              <a:t>Artikulo 157-2</a:t>
            </a:r>
            <a:endParaRPr lang="ja-JP" altLang="ja-JP" sz="1000" dirty="0">
              <a:latin typeface="Arial" panose="020B0604020202020204" pitchFamily="34" charset="0"/>
              <a:cs typeface="Arial" panose="020B0604020202020204" pitchFamily="34" charset="0"/>
            </a:endParaRPr>
          </a:p>
          <a:p>
            <a:pPr marL="0" indent="0">
              <a:buNone/>
            </a:pPr>
            <a:r>
              <a:rPr lang="fil-PH" altLang="ja-JP" sz="1000" dirty="0">
                <a:latin typeface="Arial" panose="020B0604020202020204" pitchFamily="34" charset="0"/>
                <a:cs typeface="Arial" panose="020B0604020202020204" pitchFamily="34" charset="0"/>
              </a:rPr>
              <a:t>Kapag ang vehicle type construction machine ay may panganib na tumaob o mahulog sa laborer sa breakdown lane o sa slope, ang employer ay panatilihin na hindi gumamit ng vehicle type construction machine kung walang fall protection structure at may nakalagay na seatbelt. Nararapat din na siguraduhin na ang drayber ay panitilihin ang pag gamit ng seatbelt.</a:t>
            </a:r>
            <a:endParaRPr lang="ja-JP" altLang="ja-JP" sz="1000"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 xmlns:a16="http://schemas.microsoft.com/office/drawing/2014/main" id="{80B12C3B-28D4-486C-8D2A-9E696C761B1A}"/>
              </a:ext>
            </a:extLst>
          </p:cNvPr>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63</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112</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sz="1200" dirty="0">
              <a:ea typeface="+mn-lt"/>
              <a:cs typeface="+mn-lt"/>
            </a:endParaRPr>
          </a:p>
        </p:txBody>
      </p:sp>
    </p:spTree>
    <p:extLst>
      <p:ext uri="{BB962C8B-B14F-4D97-AF65-F5344CB8AC3E}">
        <p14:creationId xmlns:p14="http://schemas.microsoft.com/office/powerpoint/2010/main" val="381076180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275772"/>
            <a:ext cx="8022560" cy="571494"/>
          </a:xfrm>
          <a:ln>
            <a:solidFill>
              <a:schemeClr val="tx1"/>
            </a:solidFill>
          </a:ln>
        </p:spPr>
        <p:txBody>
          <a:bodyPr>
            <a:normAutofit fontScale="90000"/>
          </a:bodyPr>
          <a:lstStyle/>
          <a:p>
            <a:r>
              <a:rPr lang="fil-PH" altLang="ja-JP" sz="2000" dirty="0">
                <a:latin typeface="Arial" panose="020B0604020202020204" pitchFamily="34" charset="0"/>
                <a:cs typeface="Arial" panose="020B0604020202020204" pitchFamily="34" charset="0"/>
              </a:rPr>
              <a:t>Mga Regulasyon sa Kaligtasan at Pangkalusugan sa Trabaho</a:t>
            </a:r>
            <a:r>
              <a:rPr lang="en-US" altLang="ja-JP" sz="2000" dirty="0">
                <a:latin typeface="Arial" panose="020B0604020202020204" pitchFamily="34" charset="0"/>
                <a:cs typeface="Arial" panose="020B0604020202020204" pitchFamily="34" charset="0"/>
              </a:rPr>
              <a:t>(Excerpt)</a:t>
            </a:r>
            <a:r>
              <a:rPr lang="ja-JP" altLang="en-US" sz="2000" dirty="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 (4)</a:t>
            </a:r>
            <a:endParaRPr kumimoji="1" lang="ja-JP" altLang="en-US" sz="2000" dirty="0">
              <a:latin typeface="Meiryo UI" panose="020B0604030504040204" pitchFamily="50" charset="-128"/>
              <a:ea typeface="Meiryo UI" panose="020B0604030504040204" pitchFamily="50" charset="-128"/>
            </a:endParaRPr>
          </a:p>
        </p:txBody>
      </p:sp>
      <p:sp>
        <p:nvSpPr>
          <p:cNvPr id="6" name="コンテンツ プレースホルダー 4"/>
          <p:cNvSpPr txBox="1">
            <a:spLocks/>
          </p:cNvSpPr>
          <p:nvPr/>
        </p:nvSpPr>
        <p:spPr>
          <a:xfrm>
            <a:off x="628650" y="923924"/>
            <a:ext cx="8022560" cy="5519803"/>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fil-PH" altLang="ja-JP" sz="1000" dirty="0">
                <a:latin typeface="Arial" panose="020B0604020202020204" pitchFamily="34" charset="0"/>
                <a:cs typeface="Arial" panose="020B0604020202020204" pitchFamily="34" charset="0"/>
              </a:rPr>
              <a:t>Artikulo 158 &lt;Pag-iwas sa Pagkabangga&gt;</a:t>
            </a:r>
            <a:endParaRPr lang="ja-JP" altLang="ja-JP" sz="1000" dirty="0">
              <a:latin typeface="Arial" panose="020B0604020202020204" pitchFamily="34" charset="0"/>
              <a:cs typeface="Arial" panose="020B0604020202020204" pitchFamily="34" charset="0"/>
            </a:endParaRPr>
          </a:p>
          <a:p>
            <a:pPr marL="0" indent="0">
              <a:buNone/>
            </a:pPr>
            <a:r>
              <a:rPr lang="fil-PH" altLang="ja-JP" sz="1000" dirty="0">
                <a:latin typeface="Arial" panose="020B0604020202020204" pitchFamily="34" charset="0"/>
                <a:cs typeface="Arial" panose="020B0604020202020204" pitchFamily="34" charset="0"/>
              </a:rPr>
              <a:t> Kapag nagtatrabaho gamit ang vehicle type construction machine, ang employer ay hindi dapat payagan na pumasok sa mga </a:t>
            </a:r>
            <a:r>
              <a:rPr lang="fil-PH" altLang="ja-JP" sz="1000" dirty="0" smtClean="0">
                <a:latin typeface="Arial" panose="020B0604020202020204" pitchFamily="34" charset="0"/>
                <a:cs typeface="Arial" panose="020B0604020202020204" pitchFamily="34" charset="0"/>
              </a:rPr>
              <a:t>lugar</a:t>
            </a:r>
            <a:r>
              <a:rPr lang="en-US" altLang="ja-JP" sz="1000" dirty="0" smtClean="0">
                <a:latin typeface="Arial" panose="020B0604020202020204" pitchFamily="34" charset="0"/>
                <a:cs typeface="Arial" panose="020B0604020202020204" pitchFamily="34" charset="0"/>
              </a:rPr>
              <a:t>※</a:t>
            </a:r>
            <a:r>
              <a:rPr lang="fil-PH" altLang="ja-JP" sz="1000" dirty="0" smtClean="0">
                <a:latin typeface="Arial" panose="020B0604020202020204" pitchFamily="34" charset="0"/>
                <a:cs typeface="Arial" panose="020B0604020202020204" pitchFamily="34" charset="0"/>
              </a:rPr>
              <a:t> </a:t>
            </a:r>
            <a:r>
              <a:rPr lang="fil-PH" altLang="ja-JP" sz="1000" dirty="0">
                <a:latin typeface="Arial" panose="020B0604020202020204" pitchFamily="34" charset="0"/>
                <a:cs typeface="Arial" panose="020B0604020202020204" pitchFamily="34" charset="0"/>
              </a:rPr>
              <a:t>kung saan may panganib ng pagkabangga sa laborer habang nagmamaneho nito. Gayunpaman, hindi ito nalalapat kapag ang isang conductor ay itinalaga at ang tao ay ginagabayan sa vehicle type construction machine.</a:t>
            </a:r>
            <a:endParaRPr lang="ja-JP" altLang="ja-JP" sz="1000" dirty="0">
              <a:latin typeface="Arial" panose="020B0604020202020204" pitchFamily="34" charset="0"/>
              <a:cs typeface="Arial" panose="020B0604020202020204" pitchFamily="34" charset="0"/>
            </a:endParaRPr>
          </a:p>
          <a:p>
            <a:pPr marL="0" indent="0">
              <a:buNone/>
            </a:pPr>
            <a:r>
              <a:rPr lang="fil-PH" altLang="ja-JP" sz="1000" dirty="0">
                <a:latin typeface="Arial" panose="020B0604020202020204" pitchFamily="34" charset="0"/>
                <a:cs typeface="Arial" panose="020B0604020202020204" pitchFamily="34" charset="0"/>
              </a:rPr>
              <a:t>2 Ang driver ng vehicle type construction machine na nakalagay sa naunang talata ay dapat sundin ang patnubay na ibinigay ng conductor sa probiso ng parehong talata.</a:t>
            </a:r>
            <a:endParaRPr lang="ja-JP" altLang="ja-JP" sz="1000" dirty="0">
              <a:latin typeface="Arial" panose="020B0604020202020204" pitchFamily="34" charset="0"/>
              <a:cs typeface="Arial" panose="020B0604020202020204" pitchFamily="34" charset="0"/>
            </a:endParaRPr>
          </a:p>
          <a:p>
            <a:pPr marL="0" indent="0">
              <a:buNone/>
            </a:pPr>
            <a:r>
              <a:rPr lang="fil-PH" altLang="ja-JP" sz="1000" dirty="0">
                <a:solidFill>
                  <a:schemeClr val="accent1">
                    <a:lumMod val="75000"/>
                  </a:schemeClr>
                </a:solidFill>
                <a:latin typeface="Arial" panose="020B0604020202020204" pitchFamily="34" charset="0"/>
                <a:cs typeface="Arial" panose="020B0604020202020204" pitchFamily="34" charset="0"/>
              </a:rPr>
              <a:t>Tandaan) Ang "mga lokasyon kung saan maaaring mangyari ang panganib" ay nagsasama hindi lamang sa saklaw ng paglalakbay ng makina kundi pati na rin sa saklaw ng pagpapatakbo ng kagamitan sa trabaho tulad ng mga arm at boom.</a:t>
            </a:r>
            <a:endParaRPr lang="ja-JP" altLang="ja-JP" sz="10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159 &lt;Pag-</a:t>
            </a:r>
            <a:r>
              <a:rPr lang="en-US" altLang="ja-JP" sz="1000" dirty="0" err="1">
                <a:latin typeface="Arial" panose="020B0604020202020204" pitchFamily="34" charset="0"/>
                <a:cs typeface="Arial" panose="020B0604020202020204" pitchFamily="34" charset="0"/>
              </a:rPr>
              <a:t>senyas</a:t>
            </a:r>
            <a:r>
              <a:rPr lang="en-US" altLang="ja-JP" sz="1000" dirty="0">
                <a:latin typeface="Arial" panose="020B0604020202020204" pitchFamily="34" charset="0"/>
                <a:cs typeface="Arial" panose="020B0604020202020204" pitchFamily="34" charset="0"/>
              </a:rPr>
              <a:t>&gt;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err="1">
                <a:latin typeface="Arial" panose="020B0604020202020204" pitchFamily="34" charset="0"/>
                <a:cs typeface="Arial" panose="020B0604020202020204" pitchFamily="34" charset="0"/>
              </a:rPr>
              <a:t>Kapag</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isang</a:t>
            </a:r>
            <a:r>
              <a:rPr lang="en-US" altLang="ja-JP" sz="1000" dirty="0">
                <a:latin typeface="Arial" panose="020B0604020202020204" pitchFamily="34" charset="0"/>
                <a:cs typeface="Arial" panose="020B0604020202020204" pitchFamily="34" charset="0"/>
              </a:rPr>
              <a:t> employer ay </a:t>
            </a:r>
            <a:r>
              <a:rPr lang="en-US" altLang="ja-JP" sz="1000" dirty="0" err="1">
                <a:latin typeface="Arial" panose="020B0604020202020204" pitchFamily="34" charset="0"/>
                <a:cs typeface="Arial" panose="020B0604020202020204" pitchFamily="34" charset="0"/>
              </a:rPr>
              <a:t>nagtalaga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isang</a:t>
            </a:r>
            <a:r>
              <a:rPr lang="en-US" altLang="ja-JP" sz="1000" dirty="0">
                <a:latin typeface="Arial" panose="020B0604020202020204" pitchFamily="34" charset="0"/>
                <a:cs typeface="Arial" panose="020B0604020202020204" pitchFamily="34" charset="0"/>
              </a:rPr>
              <a:t> conductor para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pagpapatakbo</a:t>
            </a:r>
            <a:r>
              <a:rPr lang="en-US" altLang="ja-JP" sz="1000" dirty="0">
                <a:latin typeface="Arial" panose="020B0604020202020204" pitchFamily="34" charset="0"/>
                <a:cs typeface="Arial" panose="020B0604020202020204" pitchFamily="34" charset="0"/>
              </a:rPr>
              <a:t> ng vehicle type construction machine,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siyang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magtakda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isang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tiyak</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senyas</a:t>
            </a:r>
            <a:r>
              <a:rPr lang="en-US" altLang="ja-JP" sz="1000" dirty="0">
                <a:latin typeface="Arial" panose="020B0604020202020204" pitchFamily="34" charset="0"/>
                <a:cs typeface="Arial" panose="020B0604020202020204" pitchFamily="34" charset="0"/>
              </a:rPr>
              <a:t> at ang conductor ay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isagawa</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hudyat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ito</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2 Ang driver ng vehicle type construction machine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nakalagay</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naunang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 ay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sundin</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senyas</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nakalagay</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parehong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talata</a:t>
            </a:r>
            <a:endParaRPr lang="en-US" altLang="ja-JP" sz="1000" dirty="0">
              <a:latin typeface="Arial" panose="020B0604020202020204" pitchFamily="34" charset="0"/>
              <a:cs typeface="Arial" panose="020B0604020202020204" pitchFamily="34" charset="0"/>
            </a:endParaRPr>
          </a:p>
          <a:p>
            <a:pPr marL="0" indent="0">
              <a:buNone/>
            </a:pP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160 &lt;</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hakbang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kapag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aalis</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mula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posisyon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pagmamaneho</a:t>
            </a:r>
            <a:r>
              <a:rPr lang="en-US" altLang="ja-JP" sz="1000" dirty="0">
                <a:latin typeface="Arial" panose="020B0604020202020204" pitchFamily="34" charset="0"/>
                <a:cs typeface="Arial" panose="020B0604020202020204" pitchFamily="34" charset="0"/>
              </a:rPr>
              <a:t>&gt;</a:t>
            </a:r>
          </a:p>
          <a:p>
            <a:pPr marL="0" indent="0">
              <a:buNone/>
            </a:pPr>
            <a:r>
              <a:rPr lang="en-US" altLang="ja-JP" sz="1000" dirty="0" err="1">
                <a:latin typeface="Arial" panose="020B0604020202020204" pitchFamily="34" charset="0"/>
                <a:cs typeface="Arial" panose="020B0604020202020204" pitchFamily="34" charset="0"/>
              </a:rPr>
              <a:t>Kapag</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drayber</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isang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Sasakyang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Makinaryang</a:t>
            </a:r>
            <a:r>
              <a:rPr lang="en-US" altLang="ja-JP" sz="1000" dirty="0">
                <a:latin typeface="Arial" panose="020B0604020202020204" pitchFamily="34" charset="0"/>
                <a:cs typeface="Arial" panose="020B0604020202020204" pitchFamily="34" charset="0"/>
              </a:rPr>
              <a:t> Pang-</a:t>
            </a:r>
            <a:r>
              <a:rPr lang="en-US" altLang="ja-JP" sz="1000" dirty="0" err="1">
                <a:latin typeface="Arial" panose="020B0604020202020204" pitchFamily="34" charset="0"/>
                <a:cs typeface="Arial" panose="020B0604020202020204" pitchFamily="34" charset="0"/>
              </a:rPr>
              <a:t>konstruksyon</a:t>
            </a:r>
            <a:r>
              <a:rPr lang="en-US" altLang="ja-JP" sz="1000" dirty="0">
                <a:latin typeface="Arial" panose="020B0604020202020204" pitchFamily="34" charset="0"/>
                <a:cs typeface="Arial" panose="020B0604020202020204" pitchFamily="34" charset="0"/>
              </a:rPr>
              <a:t> </a:t>
            </a:r>
            <a:br>
              <a:rPr lang="en-US" altLang="ja-JP" sz="1000" dirty="0">
                <a:latin typeface="Arial" panose="020B0604020202020204" pitchFamily="34" charset="0"/>
                <a:cs typeface="Arial" panose="020B0604020202020204" pitchFamily="34" charset="0"/>
              </a:rPr>
            </a:br>
            <a:r>
              <a:rPr lang="en-US" altLang="ja-JP" sz="1000" dirty="0">
                <a:latin typeface="Arial" panose="020B0604020202020204" pitchFamily="34" charset="0"/>
                <a:cs typeface="Arial" panose="020B0604020202020204" pitchFamily="34" charset="0"/>
              </a:rPr>
              <a:t>ay </a:t>
            </a:r>
            <a:r>
              <a:rPr lang="en-US" altLang="ja-JP" sz="1000" dirty="0" err="1">
                <a:latin typeface="Arial" panose="020B0604020202020204" pitchFamily="34" charset="0"/>
                <a:cs typeface="Arial" panose="020B0604020202020204" pitchFamily="34" charset="0"/>
              </a:rPr>
              <a:t>umalis</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posisyon</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pagmamaneho</a:t>
            </a:r>
            <a:r>
              <a:rPr lang="en-US" altLang="ja-JP" sz="1000" dirty="0">
                <a:latin typeface="Arial" panose="020B0604020202020204" pitchFamily="34" charset="0"/>
                <a:cs typeface="Arial" panose="020B0604020202020204" pitchFamily="34" charset="0"/>
              </a:rPr>
              <a:t>, ang operator ng </a:t>
            </a:r>
            <a:r>
              <a:rPr lang="en-US" altLang="ja-JP" sz="1000" dirty="0" err="1">
                <a:latin typeface="Arial" panose="020B0604020202020204" pitchFamily="34" charset="0"/>
                <a:cs typeface="Arial" panose="020B0604020202020204" pitchFamily="34" charset="0"/>
              </a:rPr>
              <a:t>negosyo</a:t>
            </a:r>
            <a:r>
              <a:rPr lang="en-US" altLang="ja-JP" sz="1000" dirty="0">
                <a:latin typeface="Arial" panose="020B0604020202020204" pitchFamily="34" charset="0"/>
                <a:cs typeface="Arial" panose="020B0604020202020204" pitchFamily="34" charset="0"/>
              </a:rPr>
              <a:t> ay </a:t>
            </a:r>
            <a:br>
              <a:rPr lang="en-US" altLang="ja-JP" sz="1000" dirty="0">
                <a:latin typeface="Arial" panose="020B0604020202020204" pitchFamily="34" charset="0"/>
                <a:cs typeface="Arial" panose="020B0604020202020204" pitchFamily="34" charset="0"/>
              </a:rPr>
            </a:b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mapasunod</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driver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gawin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itong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sumusunod</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hakbang</a:t>
            </a:r>
            <a:r>
              <a:rPr lang="en-US" altLang="ja-JP" sz="1000" dirty="0">
                <a:latin typeface="Arial" panose="020B0604020202020204" pitchFamily="34" charset="0"/>
                <a:cs typeface="Arial" panose="020B0604020202020204" pitchFamily="34" charset="0"/>
              </a:rPr>
              <a:t>.</a:t>
            </a:r>
          </a:p>
          <a:p>
            <a:pPr marL="0" indent="0">
              <a:buNone/>
            </a:pPr>
            <a:r>
              <a:rPr lang="en-US" altLang="ja-JP" sz="1000" dirty="0">
                <a:latin typeface="Arial" panose="020B0604020202020204" pitchFamily="34" charset="0"/>
                <a:cs typeface="Arial" panose="020B0604020202020204" pitchFamily="34" charset="0"/>
              </a:rPr>
              <a:t>   1 </a:t>
            </a:r>
            <a:r>
              <a:rPr lang="en-US" altLang="ja-JP" sz="1000" dirty="0" err="1">
                <a:latin typeface="Arial" panose="020B0604020202020204" pitchFamily="34" charset="0"/>
                <a:cs typeface="Arial" panose="020B0604020202020204" pitchFamily="34" charset="0"/>
              </a:rPr>
              <a:t>Ibaba</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kagamitan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tulad</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bucket at </a:t>
            </a:r>
            <a:r>
              <a:rPr lang="en-US" altLang="ja-JP" sz="1000" dirty="0" err="1">
                <a:latin typeface="Arial" panose="020B0604020202020204" pitchFamily="34" charset="0"/>
                <a:cs typeface="Arial" panose="020B0604020202020204" pitchFamily="34" charset="0"/>
              </a:rPr>
              <a:t>jiper</a:t>
            </a:r>
            <a:r>
              <a:rPr lang="en-US" altLang="ja-JP" sz="1000" dirty="0">
                <a:latin typeface="Arial" panose="020B0604020202020204" pitchFamily="34" charset="0"/>
                <a:cs typeface="Arial" panose="020B0604020202020204" pitchFamily="34" charset="0"/>
              </a:rPr>
              <a:t> ※</a:t>
            </a:r>
            <a:r>
              <a:rPr lang="en-US" altLang="ja-JP" sz="1000" dirty="0" smtClean="0">
                <a:latin typeface="Arial" panose="020B0604020202020204" pitchFamily="34" charset="0"/>
                <a:cs typeface="Arial" panose="020B0604020202020204" pitchFamily="34" charset="0"/>
              </a:rPr>
              <a:t>1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lupa</a:t>
            </a:r>
            <a:r>
              <a:rPr lang="en-US" altLang="ja-JP" sz="1000" dirty="0">
                <a:latin typeface="Arial" panose="020B0604020202020204" pitchFamily="34" charset="0"/>
                <a:cs typeface="Arial" panose="020B0604020202020204" pitchFamily="34" charset="0"/>
              </a:rPr>
              <a:t>.</a:t>
            </a:r>
          </a:p>
          <a:p>
            <a:pPr marL="0" indent="0">
              <a:buNone/>
            </a:pPr>
            <a:r>
              <a:rPr lang="en-US" altLang="ja-JP" sz="1000" dirty="0">
                <a:latin typeface="Arial" panose="020B0604020202020204" pitchFamily="34" charset="0"/>
                <a:cs typeface="Arial" panose="020B0604020202020204" pitchFamily="34" charset="0"/>
              </a:rPr>
              <a:t>   2 </a:t>
            </a:r>
            <a:r>
              <a:rPr lang="en-US" altLang="ja-JP" sz="1000" dirty="0" err="1">
                <a:latin typeface="Arial" panose="020B0604020202020204" pitchFamily="34" charset="0"/>
                <a:cs typeface="Arial" panose="020B0604020202020204" pitchFamily="34" charset="0"/>
              </a:rPr>
              <a:t>Gumawa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hakbang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upang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maiwasan</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paggalaw</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Sasakyang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Makinaryang</a:t>
            </a:r>
            <a:r>
              <a:rPr lang="en-US" altLang="ja-JP" sz="1000" dirty="0">
                <a:latin typeface="Arial" panose="020B0604020202020204" pitchFamily="34" charset="0"/>
                <a:cs typeface="Arial" panose="020B0604020202020204" pitchFamily="34" charset="0"/>
              </a:rPr>
              <a:t> </a:t>
            </a:r>
            <a:br>
              <a:rPr lang="en-US" altLang="ja-JP" sz="1000" dirty="0">
                <a:latin typeface="Arial" panose="020B0604020202020204" pitchFamily="34" charset="0"/>
                <a:cs typeface="Arial" panose="020B0604020202020204" pitchFamily="34" charset="0"/>
              </a:rPr>
            </a:br>
            <a:r>
              <a:rPr lang="en-US" altLang="ja-JP" sz="1000" dirty="0">
                <a:latin typeface="Arial" panose="020B0604020202020204" pitchFamily="34" charset="0"/>
                <a:cs typeface="Arial" panose="020B0604020202020204" pitchFamily="34" charset="0"/>
              </a:rPr>
              <a:t>      Pang-</a:t>
            </a:r>
            <a:r>
              <a:rPr lang="en-US" altLang="ja-JP" sz="1000" dirty="0" err="1">
                <a:latin typeface="Arial" panose="020B0604020202020204" pitchFamily="34" charset="0"/>
                <a:cs typeface="Arial" panose="020B0604020202020204" pitchFamily="34" charset="0"/>
              </a:rPr>
              <a:t>konstruksyon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tulad</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pagtigil</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prime mover at </a:t>
            </a:r>
            <a:r>
              <a:rPr lang="en-US" altLang="ja-JP" sz="1000" dirty="0" err="1">
                <a:latin typeface="Arial" panose="020B0604020202020204" pitchFamily="34" charset="0"/>
                <a:cs typeface="Arial" panose="020B0604020202020204" pitchFamily="34" charset="0"/>
              </a:rPr>
              <a:t>pag</a:t>
            </a:r>
            <a:r>
              <a:rPr lang="en-US" altLang="ja-JP" sz="1000" dirty="0">
                <a:latin typeface="Arial" panose="020B0604020202020204" pitchFamily="34" charset="0"/>
                <a:cs typeface="Arial" panose="020B0604020202020204" pitchFamily="34" charset="0"/>
              </a:rPr>
              <a:t>-apply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running brake ※</a:t>
            </a:r>
            <a:r>
              <a:rPr lang="en-US" altLang="ja-JP" sz="1000" dirty="0" smtClean="0">
                <a:latin typeface="Arial" panose="020B0604020202020204" pitchFamily="34" charset="0"/>
                <a:cs typeface="Arial" panose="020B0604020202020204" pitchFamily="34" charset="0"/>
              </a:rPr>
              <a:t>2</a:t>
            </a:r>
            <a:r>
              <a:rPr lang="en-US" altLang="ja-JP" sz="1000" dirty="0">
                <a:latin typeface="Arial" panose="020B0604020202020204" pitchFamily="34" charset="0"/>
                <a:cs typeface="Arial" panose="020B0604020202020204" pitchFamily="34" charset="0"/>
              </a:rPr>
              <a:t>.</a:t>
            </a:r>
          </a:p>
          <a:p>
            <a:pPr marL="0" indent="0">
              <a:buNone/>
            </a:pPr>
            <a:r>
              <a:rPr lang="en-US" altLang="ja-JP" sz="1000" dirty="0">
                <a:latin typeface="Arial" panose="020B0604020202020204" pitchFamily="34" charset="0"/>
                <a:cs typeface="Arial" panose="020B0604020202020204" pitchFamily="34" charset="0"/>
              </a:rPr>
              <a:t>2 Ang </a:t>
            </a:r>
            <a:r>
              <a:rPr lang="en-US" altLang="ja-JP" sz="1000" dirty="0" err="1">
                <a:latin typeface="Arial" panose="020B0604020202020204" pitchFamily="34" charset="0"/>
                <a:cs typeface="Arial" panose="020B0604020202020204" pitchFamily="34" charset="0"/>
              </a:rPr>
              <a:t>drayber</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naunang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 ay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gumawa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hakbang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nakalista</a:t>
            </a:r>
            <a:r>
              <a:rPr lang="en-US" altLang="ja-JP" sz="1000" dirty="0">
                <a:latin typeface="Arial" panose="020B0604020202020204" pitchFamily="34" charset="0"/>
                <a:cs typeface="Arial" panose="020B0604020202020204" pitchFamily="34" charset="0"/>
              </a:rPr>
              <a:t> </a:t>
            </a:r>
            <a:br>
              <a:rPr lang="en-US" altLang="ja-JP" sz="1000" dirty="0">
                <a:latin typeface="Arial" panose="020B0604020202020204" pitchFamily="34" charset="0"/>
                <a:cs typeface="Arial" panose="020B0604020202020204" pitchFamily="34" charset="0"/>
              </a:rPr>
            </a:b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bawat</a:t>
            </a:r>
            <a:r>
              <a:rPr lang="en-US" altLang="ja-JP" sz="1000" dirty="0">
                <a:latin typeface="Arial" panose="020B0604020202020204" pitchFamily="34" charset="0"/>
                <a:cs typeface="Arial" panose="020B0604020202020204" pitchFamily="34" charset="0"/>
              </a:rPr>
              <a:t> item ng </a:t>
            </a:r>
            <a:r>
              <a:rPr lang="en-US" altLang="ja-JP" sz="1000" dirty="0" err="1">
                <a:latin typeface="Arial" panose="020B0604020202020204" pitchFamily="34" charset="0"/>
                <a:cs typeface="Arial" panose="020B0604020202020204" pitchFamily="34" charset="0"/>
              </a:rPr>
              <a:t>parehong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kapag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umalis</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siya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posisyon</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pagmamaneho</a:t>
            </a:r>
            <a:r>
              <a:rPr lang="en-US" altLang="ja-JP" dirty="0"/>
              <a:t/>
            </a:r>
            <a:br>
              <a:rPr lang="en-US" altLang="ja-JP" dirty="0"/>
            </a:br>
            <a:r>
              <a:rPr lang="en-US" altLang="ja-JP" sz="1000" dirty="0">
                <a:latin typeface="Arial" panose="020B0604020202020204" pitchFamily="34" charset="0"/>
                <a:cs typeface="Arial" panose="020B0604020202020204" pitchFamily="34" charset="0"/>
              </a:rPr>
              <a:t>ng </a:t>
            </a:r>
            <a:r>
              <a:rPr lang="en-US" altLang="ja-JP" sz="1000" dirty="0" err="1">
                <a:latin typeface="Arial" panose="020B0604020202020204" pitchFamily="34" charset="0"/>
                <a:cs typeface="Arial" panose="020B0604020202020204" pitchFamily="34" charset="0"/>
              </a:rPr>
              <a:t>Sasakyang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Makinaryang</a:t>
            </a:r>
            <a:r>
              <a:rPr lang="en-US" altLang="ja-JP" sz="1000" dirty="0">
                <a:latin typeface="Arial" panose="020B0604020202020204" pitchFamily="34" charset="0"/>
                <a:cs typeface="Arial" panose="020B0604020202020204" pitchFamily="34" charset="0"/>
              </a:rPr>
              <a:t> Pang-</a:t>
            </a:r>
            <a:r>
              <a:rPr lang="en-US" altLang="ja-JP" sz="1000" dirty="0" err="1">
                <a:latin typeface="Arial" panose="020B0604020202020204" pitchFamily="34" charset="0"/>
                <a:cs typeface="Arial" panose="020B0604020202020204" pitchFamily="34" charset="0"/>
              </a:rPr>
              <a:t>konstruksyon</a:t>
            </a:r>
            <a:r>
              <a:rPr lang="en-US" altLang="ja-JP" sz="1000" dirty="0">
                <a:latin typeface="Arial" panose="020B0604020202020204" pitchFamily="34" charset="0"/>
                <a:cs typeface="Arial" panose="020B0604020202020204" pitchFamily="34" charset="0"/>
              </a:rPr>
              <a:t>.</a:t>
            </a:r>
          </a:p>
          <a:p>
            <a:pPr marL="0" indent="0">
              <a:buNone/>
            </a:pPr>
            <a:r>
              <a:rPr lang="en-US" altLang="ja-JP" sz="1000" dirty="0" err="1">
                <a:solidFill>
                  <a:schemeClr val="accent1">
                    <a:lumMod val="75000"/>
                  </a:schemeClr>
                </a:solidFill>
                <a:latin typeface="Arial" panose="020B0604020202020204" pitchFamily="34" charset="0"/>
                <a:cs typeface="Arial" panose="020B0604020202020204" pitchFamily="34" charset="0"/>
              </a:rPr>
              <a:t>Tandaan</a:t>
            </a:r>
            <a:r>
              <a:rPr lang="en-US" altLang="ja-JP" sz="1000" dirty="0">
                <a:solidFill>
                  <a:schemeClr val="accent1">
                    <a:lumMod val="75000"/>
                  </a:schemeClr>
                </a:solidFill>
                <a:latin typeface="Arial" panose="020B0604020202020204" pitchFamily="34" charset="0"/>
                <a:cs typeface="Arial" panose="020B0604020202020204" pitchFamily="34" charset="0"/>
              </a:rPr>
              <a:t> 1) Ang Excavators, soil removal boards, etc. ay </a:t>
            </a:r>
            <a:r>
              <a:rPr lang="en-US" altLang="ja-JP" sz="1000" dirty="0" err="1">
                <a:solidFill>
                  <a:schemeClr val="accent1">
                    <a:lumMod val="75000"/>
                  </a:schemeClr>
                </a:solidFill>
                <a:latin typeface="Arial" panose="020B0604020202020204" pitchFamily="34" charset="0"/>
                <a:cs typeface="Arial" panose="020B0604020202020204" pitchFamily="34" charset="0"/>
              </a:rPr>
              <a:t>kasama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sa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mga</a:t>
            </a:r>
            <a:r>
              <a:rPr lang="en-US" altLang="ja-JP" sz="1000" dirty="0">
                <a:solidFill>
                  <a:schemeClr val="accent1">
                    <a:lumMod val="75000"/>
                  </a:schemeClr>
                </a:solidFill>
                <a:latin typeface="Arial" panose="020B0604020202020204" pitchFamily="34" charset="0"/>
                <a:cs typeface="Arial" panose="020B0604020202020204" pitchFamily="34" charset="0"/>
              </a:rPr>
              <a:t> bucket, </a:t>
            </a:r>
            <a:r>
              <a:rPr lang="en-US" altLang="ja-JP" sz="1000" dirty="0" err="1">
                <a:solidFill>
                  <a:schemeClr val="accent1">
                    <a:lumMod val="75000"/>
                  </a:schemeClr>
                </a:solidFill>
                <a:latin typeface="Arial" panose="020B0604020202020204" pitchFamily="34" charset="0"/>
                <a:cs typeface="Arial" panose="020B0604020202020204" pitchFamily="34" charset="0"/>
              </a:rPr>
              <a:t>ziper</a:t>
            </a:r>
            <a:r>
              <a:rPr lang="en-US" altLang="ja-JP" sz="1000" dirty="0">
                <a:solidFill>
                  <a:schemeClr val="accent1">
                    <a:lumMod val="75000"/>
                  </a:schemeClr>
                </a:solidFill>
                <a:latin typeface="Arial" panose="020B0604020202020204" pitchFamily="34" charset="0"/>
                <a:cs typeface="Arial" panose="020B0604020202020204" pitchFamily="34" charset="0"/>
              </a:rPr>
              <a:t>, etc.</a:t>
            </a:r>
          </a:p>
          <a:p>
            <a:pPr marL="0" indent="0">
              <a:buNone/>
            </a:pPr>
            <a:r>
              <a:rPr lang="en-US" altLang="ja-JP" sz="1000" dirty="0" err="1">
                <a:solidFill>
                  <a:schemeClr val="accent1">
                    <a:lumMod val="75000"/>
                  </a:schemeClr>
                </a:solidFill>
                <a:latin typeface="Arial" panose="020B0604020202020204" pitchFamily="34" charset="0"/>
                <a:cs typeface="Arial" panose="020B0604020202020204" pitchFamily="34" charset="0"/>
              </a:rPr>
              <a:t>Tandaan</a:t>
            </a:r>
            <a:r>
              <a:rPr lang="en-US" altLang="ja-JP" sz="1000" dirty="0">
                <a:solidFill>
                  <a:schemeClr val="accent1">
                    <a:lumMod val="75000"/>
                  </a:schemeClr>
                </a:solidFill>
                <a:latin typeface="Arial" panose="020B0604020202020204" pitchFamily="34" charset="0"/>
                <a:cs typeface="Arial" panose="020B0604020202020204" pitchFamily="34" charset="0"/>
              </a:rPr>
              <a:t> 2) Ang </a:t>
            </a:r>
            <a:r>
              <a:rPr lang="en-US" altLang="ja-JP" sz="1000" dirty="0" err="1">
                <a:solidFill>
                  <a:schemeClr val="accent1">
                    <a:lumMod val="75000"/>
                  </a:schemeClr>
                </a:solidFill>
                <a:latin typeface="Arial" panose="020B0604020202020204" pitchFamily="34" charset="0"/>
                <a:cs typeface="Arial" panose="020B0604020202020204" pitchFamily="34" charset="0"/>
              </a:rPr>
              <a:t>pag</a:t>
            </a:r>
            <a:r>
              <a:rPr lang="en-US" altLang="ja-JP" sz="1000" dirty="0">
                <a:solidFill>
                  <a:schemeClr val="accent1">
                    <a:lumMod val="75000"/>
                  </a:schemeClr>
                </a:solidFill>
                <a:latin typeface="Arial" panose="020B0604020202020204" pitchFamily="34" charset="0"/>
                <a:cs typeface="Arial" panose="020B0604020202020204" pitchFamily="34" charset="0"/>
              </a:rPr>
              <a:t>-apply the running brake, etc. ay </a:t>
            </a:r>
            <a:r>
              <a:rPr lang="en-US" altLang="ja-JP" sz="1000" dirty="0" err="1">
                <a:solidFill>
                  <a:schemeClr val="accent1">
                    <a:lumMod val="75000"/>
                  </a:schemeClr>
                </a:solidFill>
                <a:latin typeface="Arial" panose="020B0604020202020204" pitchFamily="34" charset="0"/>
                <a:cs typeface="Arial" panose="020B0604020202020204" pitchFamily="34" charset="0"/>
              </a:rPr>
              <a:t>kasama</a:t>
            </a:r>
            <a:r>
              <a:rPr lang="en-US" altLang="ja-JP" sz="1000" dirty="0">
                <a:solidFill>
                  <a:schemeClr val="accent1">
                    <a:lumMod val="75000"/>
                  </a:schemeClr>
                </a:solidFill>
                <a:latin typeface="Arial" panose="020B0604020202020204" pitchFamily="34" charset="0"/>
                <a:cs typeface="Arial" panose="020B0604020202020204" pitchFamily="34" charset="0"/>
              </a:rPr>
              <a:t> ang </a:t>
            </a:r>
            <a:r>
              <a:rPr lang="en-US" altLang="ja-JP" sz="1000" dirty="0" err="1">
                <a:solidFill>
                  <a:schemeClr val="accent1">
                    <a:lumMod val="75000"/>
                  </a:schemeClr>
                </a:solidFill>
                <a:latin typeface="Arial" panose="020B0604020202020204" pitchFamily="34" charset="0"/>
                <a:cs typeface="Arial" panose="020B0604020202020204" pitchFamily="34" charset="0"/>
              </a:rPr>
              <a:t>pagtigil</a:t>
            </a:r>
            <a:r>
              <a:rPr lang="en-US" altLang="ja-JP" sz="1000" dirty="0">
                <a:solidFill>
                  <a:schemeClr val="accent1">
                    <a:lumMod val="75000"/>
                  </a:schemeClr>
                </a:solidFill>
                <a:latin typeface="Arial" panose="020B0604020202020204" pitchFamily="34" charset="0"/>
                <a:cs typeface="Arial" panose="020B0604020202020204" pitchFamily="34" charset="0"/>
              </a:rPr>
              <a:t> ng </a:t>
            </a:r>
            <a:br>
              <a:rPr lang="en-US" altLang="ja-JP" sz="1000" dirty="0">
                <a:solidFill>
                  <a:schemeClr val="accent1">
                    <a:lumMod val="75000"/>
                  </a:schemeClr>
                </a:solidFill>
                <a:latin typeface="Arial" panose="020B0604020202020204" pitchFamily="34" charset="0"/>
                <a:cs typeface="Arial" panose="020B0604020202020204" pitchFamily="34" charset="0"/>
              </a:rPr>
            </a:br>
            <a:r>
              <a:rPr lang="en-US" altLang="ja-JP" sz="1000" dirty="0" err="1">
                <a:solidFill>
                  <a:schemeClr val="accent1">
                    <a:lumMod val="75000"/>
                  </a:schemeClr>
                </a:solidFill>
                <a:latin typeface="Arial" panose="020B0604020202020204" pitchFamily="34" charset="0"/>
                <a:cs typeface="Arial" panose="020B0604020202020204" pitchFamily="34" charset="0"/>
              </a:rPr>
              <a:t>isang</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kalso</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isang</a:t>
            </a:r>
            <a:r>
              <a:rPr lang="en-US" altLang="ja-JP" sz="1000" dirty="0">
                <a:solidFill>
                  <a:schemeClr val="accent1">
                    <a:lumMod val="75000"/>
                  </a:schemeClr>
                </a:solidFill>
                <a:latin typeface="Arial" panose="020B0604020202020204" pitchFamily="34" charset="0"/>
                <a:cs typeface="Arial" panose="020B0604020202020204" pitchFamily="34" charset="0"/>
              </a:rPr>
              <a:t> stopper, o </a:t>
            </a:r>
            <a:r>
              <a:rPr lang="en-US" altLang="ja-JP" sz="1000" dirty="0" err="1">
                <a:solidFill>
                  <a:schemeClr val="accent1">
                    <a:lumMod val="75000"/>
                  </a:schemeClr>
                </a:solidFill>
                <a:latin typeface="Arial" panose="020B0604020202020204" pitchFamily="34" charset="0"/>
                <a:cs typeface="Arial" panose="020B0604020202020204" pitchFamily="34" charset="0"/>
              </a:rPr>
              <a:t>mga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katulad</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nito</a:t>
            </a:r>
            <a:r>
              <a:rPr lang="en-US" altLang="ja-JP" sz="1000" dirty="0">
                <a:solidFill>
                  <a:schemeClr val="accent1">
                    <a:lumMod val="75000"/>
                  </a:schemeClr>
                </a:solidFill>
                <a:latin typeface="Arial" panose="020B0604020202020204" pitchFamily="34" charset="0"/>
                <a:cs typeface="Arial" panose="020B0604020202020204" pitchFamily="34" charset="0"/>
              </a:rPr>
              <a:t>.</a:t>
            </a:r>
          </a:p>
          <a:p>
            <a:pPr marL="0" indent="0">
              <a:buNone/>
            </a:pPr>
            <a:endParaRPr lang="ja-JP" altLang="en-US" sz="1000" dirty="0">
              <a:solidFill>
                <a:srgbClr val="0070C0"/>
              </a:solidFill>
              <a:latin typeface="Arial" panose="020B0604020202020204" pitchFamily="34" charset="0"/>
              <a:ea typeface="Meiryo UI" panose="020B0604030504040204" pitchFamily="50" charset="-128"/>
              <a:cs typeface="Arial" panose="020B0604020202020204" pitchFamily="34" charset="0"/>
            </a:endParaRPr>
          </a:p>
        </p:txBody>
      </p:sp>
      <p:sp>
        <p:nvSpPr>
          <p:cNvPr id="5" name="テキスト ボックス 4">
            <a:extLst>
              <a:ext uri="{FF2B5EF4-FFF2-40B4-BE49-F238E27FC236}">
                <a16:creationId xmlns="" xmlns:a16="http://schemas.microsoft.com/office/drawing/2014/main" id="{BAAACA68-5DAB-45B2-B647-E1FB980002BA}"/>
              </a:ext>
            </a:extLst>
          </p:cNvPr>
          <p:cNvSpPr txBox="1"/>
          <p:nvPr/>
        </p:nvSpPr>
        <p:spPr>
          <a:xfrm>
            <a:off x="4812660" y="6443728"/>
            <a:ext cx="42270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64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mn-lt"/>
                <a:cs typeface="Times New Roman"/>
              </a:rPr>
              <a:t>113</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sz="1200" dirty="0">
              <a:ea typeface="+mn-lt"/>
              <a:cs typeface="+mn-lt"/>
            </a:endParaRPr>
          </a:p>
        </p:txBody>
      </p:sp>
    </p:spTree>
    <p:extLst>
      <p:ext uri="{BB962C8B-B14F-4D97-AF65-F5344CB8AC3E}">
        <p14:creationId xmlns:p14="http://schemas.microsoft.com/office/powerpoint/2010/main" val="149568948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r>
              <a:rPr lang="fil-PH" altLang="ja-JP" sz="2000" dirty="0">
                <a:latin typeface="Arial" panose="020B0604020202020204" pitchFamily="34" charset="0"/>
                <a:cs typeface="Arial" panose="020B0604020202020204" pitchFamily="34" charset="0"/>
              </a:rPr>
              <a:t>Mga Regulasyon sa Kaligtasan at Pangkalusugan sa Trabaho</a:t>
            </a:r>
            <a:r>
              <a:rPr lang="en-US" altLang="ja-JP" sz="2000" dirty="0">
                <a:latin typeface="Arial" panose="020B0604020202020204" pitchFamily="34" charset="0"/>
                <a:cs typeface="Arial" panose="020B0604020202020204" pitchFamily="34" charset="0"/>
              </a:rPr>
              <a:t>(Excerpt)</a:t>
            </a:r>
            <a:r>
              <a:rPr lang="ja-JP" altLang="en-US" sz="2000" dirty="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(5)</a:t>
            </a:r>
            <a:endParaRPr kumimoji="1" lang="ja-JP" altLang="en-US" sz="2000" dirty="0">
              <a:latin typeface="Meiryo UI" panose="020B0604030504040204" pitchFamily="50" charset="-128"/>
              <a:ea typeface="Meiryo UI" panose="020B0604030504040204" pitchFamily="50" charset="-128"/>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900" dirty="0" err="1">
                <a:latin typeface="Arial" panose="020B0604020202020204" pitchFamily="34" charset="0"/>
                <a:cs typeface="Arial" panose="020B0604020202020204" pitchFamily="34" charset="0"/>
              </a:rPr>
              <a:t>Artikulo</a:t>
            </a:r>
            <a:r>
              <a:rPr lang="en-US" altLang="ja-JP" sz="900" dirty="0">
                <a:latin typeface="Arial" panose="020B0604020202020204" pitchFamily="34" charset="0"/>
                <a:cs typeface="Arial" panose="020B0604020202020204" pitchFamily="34" charset="0"/>
              </a:rPr>
              <a:t> 161 &lt;</a:t>
            </a:r>
            <a:r>
              <a:rPr lang="en-US" altLang="ja-JP" sz="900" dirty="0" err="1">
                <a:latin typeface="Arial" panose="020B0604020202020204" pitchFamily="34" charset="0"/>
                <a:cs typeface="Arial" panose="020B0604020202020204" pitchFamily="34" charset="0"/>
              </a:rPr>
              <a:t>Paglipat</a:t>
            </a:r>
            <a:r>
              <a:rPr lang="en-US" altLang="ja-JP" sz="900" dirty="0">
                <a:latin typeface="Arial" panose="020B0604020202020204" pitchFamily="34" charset="0"/>
                <a:cs typeface="Arial" panose="020B0604020202020204" pitchFamily="34" charset="0"/>
              </a:rPr>
              <a:t> ng vehicle type construction machine,&gt;</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err="1">
                <a:latin typeface="Arial" panose="020B0604020202020204" pitchFamily="34" charset="0"/>
                <a:cs typeface="Arial" panose="020B0604020202020204" pitchFamily="34" charset="0"/>
              </a:rPr>
              <a:t>Kapag</a:t>
            </a:r>
            <a:r>
              <a:rPr lang="en-US" altLang="ja-JP" sz="900" dirty="0">
                <a:latin typeface="Arial" panose="020B0604020202020204" pitchFamily="34" charset="0"/>
                <a:cs typeface="Arial" panose="020B0604020202020204" pitchFamily="34" charset="0"/>
              </a:rPr>
              <a:t> ang employer ay </a:t>
            </a:r>
            <a:r>
              <a:rPr lang="en-US" altLang="ja-JP" sz="900" dirty="0" err="1">
                <a:latin typeface="Arial" panose="020B0604020202020204" pitchFamily="34" charset="0"/>
                <a:cs typeface="Arial" panose="020B0604020202020204" pitchFamily="34" charset="0"/>
              </a:rPr>
              <a:t>nagsasagawa</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paglo</a:t>
            </a:r>
            <a:r>
              <a:rPr lang="en-US" altLang="ja-JP" sz="900" dirty="0">
                <a:latin typeface="Arial" panose="020B0604020202020204" pitchFamily="34" charset="0"/>
                <a:cs typeface="Arial" panose="020B0604020202020204" pitchFamily="34" charset="0"/>
              </a:rPr>
              <a:t>-load at </a:t>
            </a:r>
            <a:r>
              <a:rPr lang="en-US" altLang="ja-JP" sz="900" dirty="0" err="1">
                <a:latin typeface="Arial" panose="020B0604020202020204" pitchFamily="34" charset="0"/>
                <a:cs typeface="Arial" panose="020B0604020202020204" pitchFamily="34" charset="0"/>
              </a:rPr>
              <a:t>paga</a:t>
            </a:r>
            <a:r>
              <a:rPr lang="en-US" altLang="ja-JP" sz="900" dirty="0">
                <a:latin typeface="Arial" panose="020B0604020202020204" pitchFamily="34" charset="0"/>
                <a:cs typeface="Arial" panose="020B0604020202020204" pitchFamily="34" charset="0"/>
              </a:rPr>
              <a:t>-unload ng </a:t>
            </a:r>
            <a:r>
              <a:rPr lang="en-US" altLang="ja-JP" sz="900" dirty="0" err="1">
                <a:latin typeface="Arial" panose="020B0604020202020204" pitchFamily="34" charset="0"/>
                <a:cs typeface="Arial" panose="020B0604020202020204" pitchFamily="34" charset="0"/>
              </a:rPr>
              <a:t>mga</a:t>
            </a:r>
            <a:r>
              <a:rPr lang="en-US" altLang="ja-JP" sz="900" dirty="0">
                <a:latin typeface="Arial" panose="020B0604020202020204" pitchFamily="34" charset="0"/>
                <a:cs typeface="Arial" panose="020B0604020202020204" pitchFamily="34" charset="0"/>
              </a:rPr>
              <a:t> cargo truck, </a:t>
            </a:r>
            <a:r>
              <a:rPr lang="en-US" altLang="ja-JP" sz="900" dirty="0" err="1">
                <a:latin typeface="Arial" panose="020B0604020202020204" pitchFamily="34" charset="0"/>
                <a:cs typeface="Arial" panose="020B0604020202020204" pitchFamily="34" charset="0"/>
              </a:rPr>
              <a:t>atbp</a:t>
            </a:r>
            <a:r>
              <a:rPr lang="en-US" altLang="ja-JP" sz="900" dirty="0">
                <a:latin typeface="Arial" panose="020B0604020202020204" pitchFamily="34" charset="0"/>
                <a:cs typeface="Arial" panose="020B0604020202020204" pitchFamily="34" charset="0"/>
              </a:rPr>
              <a:t>. </a:t>
            </a:r>
            <a:r>
              <a:rPr lang="en-US" altLang="ja-JP" sz="900" dirty="0" smtClean="0">
                <a:latin typeface="Arial" panose="020B0604020202020204" pitchFamily="34" charset="0"/>
                <a:cs typeface="Arial" panose="020B0604020202020204" pitchFamily="34" charset="0"/>
              </a:rPr>
              <a:t>※1 </a:t>
            </a:r>
            <a:r>
              <a:rPr lang="en-US" altLang="ja-JP" sz="900" dirty="0" err="1">
                <a:latin typeface="Arial" panose="020B0604020202020204" pitchFamily="34" charset="0"/>
                <a:cs typeface="Arial" panose="020B0604020202020204" pitchFamily="34" charset="0"/>
              </a:rPr>
              <a:t>gamit</a:t>
            </a:r>
            <a:r>
              <a:rPr lang="en-US" altLang="ja-JP" sz="900" dirty="0">
                <a:latin typeface="Arial" panose="020B0604020202020204" pitchFamily="34" charset="0"/>
                <a:cs typeface="Arial" panose="020B0604020202020204" pitchFamily="34" charset="0"/>
              </a:rPr>
              <a:t> ang road board o embankment, </a:t>
            </a:r>
            <a:r>
              <a:rPr lang="en-US" altLang="ja-JP" sz="900" dirty="0" err="1">
                <a:latin typeface="Arial" panose="020B0604020202020204" pitchFamily="34" charset="0"/>
                <a:cs typeface="Arial" panose="020B0604020202020204" pitchFamily="34" charset="0"/>
              </a:rPr>
              <a:t>upang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maiwasan</a:t>
            </a:r>
            <a:r>
              <a:rPr lang="en-US" altLang="ja-JP" sz="900" dirty="0">
                <a:latin typeface="Arial" panose="020B0604020202020204" pitchFamily="34" charset="0"/>
                <a:cs typeface="Arial" panose="020B0604020202020204" pitchFamily="34" charset="0"/>
              </a:rPr>
              <a:t> ang </a:t>
            </a:r>
            <a:r>
              <a:rPr lang="en-US" altLang="ja-JP" sz="900" dirty="0" err="1">
                <a:latin typeface="Arial" panose="020B0604020202020204" pitchFamily="34" charset="0"/>
                <a:cs typeface="Arial" panose="020B0604020202020204" pitchFamily="34" charset="0"/>
              </a:rPr>
              <a:t>panganib</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pag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gamit</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naturang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mga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bagay</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ito</a:t>
            </a:r>
            <a:r>
              <a:rPr lang="en-US" altLang="ja-JP" sz="900" dirty="0">
                <a:latin typeface="Arial" panose="020B0604020202020204" pitchFamily="34" charset="0"/>
                <a:cs typeface="Arial" panose="020B0604020202020204" pitchFamily="34" charset="0"/>
              </a:rPr>
              <a:t>, ang </a:t>
            </a:r>
            <a:r>
              <a:rPr lang="en-US" altLang="ja-JP" sz="900" dirty="0" err="1">
                <a:latin typeface="Arial" panose="020B0604020202020204" pitchFamily="34" charset="0"/>
                <a:cs typeface="Arial" panose="020B0604020202020204" pitchFamily="34" charset="0"/>
              </a:rPr>
              <a:t>mga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sumusunod</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talalata</a:t>
            </a:r>
            <a:r>
              <a:rPr lang="en-US" altLang="ja-JP" sz="900" dirty="0">
                <a:latin typeface="Arial" panose="020B0604020202020204" pitchFamily="34" charset="0"/>
                <a:cs typeface="Arial" panose="020B0604020202020204" pitchFamily="34" charset="0"/>
              </a:rPr>
              <a:t> ay </a:t>
            </a:r>
            <a:r>
              <a:rPr lang="en-US" altLang="ja-JP" sz="900" dirty="0" err="1">
                <a:latin typeface="Arial" panose="020B0604020202020204" pitchFamily="34" charset="0"/>
                <a:cs typeface="Arial" panose="020B0604020202020204" pitchFamily="34" charset="0"/>
              </a:rPr>
              <a:t>nararapat</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sundin</a:t>
            </a:r>
            <a:r>
              <a:rPr lang="en-US" altLang="ja-JP" sz="900" dirty="0">
                <a:latin typeface="Arial" panose="020B0604020202020204" pitchFamily="34" charset="0"/>
                <a:cs typeface="Arial" panose="020B0604020202020204" pitchFamily="34" charset="0"/>
              </a:rPr>
              <a:t>.</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a:latin typeface="Arial" panose="020B0604020202020204" pitchFamily="34" charset="0"/>
                <a:cs typeface="Arial" panose="020B0604020202020204" pitchFamily="34" charset="0"/>
              </a:rPr>
              <a:t>1</a:t>
            </a:r>
            <a:r>
              <a:rPr lang="ja-JP" altLang="ja-JP" sz="900" dirty="0">
                <a:latin typeface="Arial" panose="020B0604020202020204" pitchFamily="34" charset="0"/>
                <a:cs typeface="Arial" panose="020B0604020202020204" pitchFamily="34" charset="0"/>
              </a:rPr>
              <a:t>　</a:t>
            </a:r>
            <a:r>
              <a:rPr lang="en-US" altLang="ja-JP" sz="900" dirty="0">
                <a:latin typeface="Arial" panose="020B0604020202020204" pitchFamily="34" charset="0"/>
                <a:cs typeface="Arial" panose="020B0604020202020204" pitchFamily="34" charset="0"/>
              </a:rPr>
              <a:t>Ang </a:t>
            </a:r>
            <a:r>
              <a:rPr lang="en-US" altLang="ja-JP" sz="900" dirty="0" err="1">
                <a:latin typeface="Arial" panose="020B0604020202020204" pitchFamily="34" charset="0"/>
                <a:cs typeface="Arial" panose="020B0604020202020204" pitchFamily="34" charset="0"/>
              </a:rPr>
              <a:t>paglo</a:t>
            </a:r>
            <a:r>
              <a:rPr lang="en-US" altLang="ja-JP" sz="900" dirty="0">
                <a:latin typeface="Arial" panose="020B0604020202020204" pitchFamily="34" charset="0"/>
                <a:cs typeface="Arial" panose="020B0604020202020204" pitchFamily="34" charset="0"/>
              </a:rPr>
              <a:t>-load at </a:t>
            </a:r>
            <a:r>
              <a:rPr lang="en-US" altLang="ja-JP" sz="900" dirty="0" err="1">
                <a:latin typeface="Arial" panose="020B0604020202020204" pitchFamily="34" charset="0"/>
                <a:cs typeface="Arial" panose="020B0604020202020204" pitchFamily="34" charset="0"/>
              </a:rPr>
              <a:t>paga</a:t>
            </a:r>
            <a:r>
              <a:rPr lang="en-US" altLang="ja-JP" sz="900" dirty="0">
                <a:latin typeface="Arial" panose="020B0604020202020204" pitchFamily="34" charset="0"/>
                <a:cs typeface="Arial" panose="020B0604020202020204" pitchFamily="34" charset="0"/>
              </a:rPr>
              <a:t>-unload ay </a:t>
            </a:r>
            <a:r>
              <a:rPr lang="en-US" altLang="ja-JP" sz="900" dirty="0" err="1">
                <a:latin typeface="Arial" panose="020B0604020202020204" pitchFamily="34" charset="0"/>
                <a:cs typeface="Arial" panose="020B0604020202020204" pitchFamily="34" charset="0"/>
              </a:rPr>
              <a:t>dapat</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gawin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patag</a:t>
            </a:r>
            <a:r>
              <a:rPr lang="en-US" altLang="ja-JP" sz="900" dirty="0">
                <a:latin typeface="Arial" panose="020B0604020202020204" pitchFamily="34" charset="0"/>
                <a:cs typeface="Arial" panose="020B0604020202020204" pitchFamily="34" charset="0"/>
              </a:rPr>
              <a:t> at </a:t>
            </a:r>
            <a:r>
              <a:rPr lang="en-US" altLang="ja-JP" sz="900" dirty="0" err="1">
                <a:latin typeface="Arial" panose="020B0604020202020204" pitchFamily="34" charset="0"/>
                <a:cs typeface="Arial" panose="020B0604020202020204" pitchFamily="34" charset="0"/>
              </a:rPr>
              <a:t>solidong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lugar</a:t>
            </a:r>
            <a:r>
              <a:rPr lang="en-US" altLang="ja-JP" sz="900" dirty="0">
                <a:latin typeface="Arial" panose="020B0604020202020204" pitchFamily="34" charset="0"/>
                <a:cs typeface="Arial" panose="020B0604020202020204" pitchFamily="34" charset="0"/>
              </a:rPr>
              <a:t>.</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a:latin typeface="Arial" panose="020B0604020202020204" pitchFamily="34" charset="0"/>
                <a:cs typeface="Arial" panose="020B0604020202020204" pitchFamily="34" charset="0"/>
              </a:rPr>
              <a:t>2 </a:t>
            </a:r>
            <a:r>
              <a:rPr lang="en-US" altLang="ja-JP" sz="900" dirty="0" err="1">
                <a:latin typeface="Arial" panose="020B0604020202020204" pitchFamily="34" charset="0"/>
                <a:cs typeface="Arial" panose="020B0604020202020204" pitchFamily="34" charset="0"/>
              </a:rPr>
              <a:t>Kapag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gumagamit</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isang</a:t>
            </a:r>
            <a:r>
              <a:rPr lang="en-US" altLang="ja-JP" sz="900" dirty="0">
                <a:latin typeface="Arial" panose="020B0604020202020204" pitchFamily="34" charset="0"/>
                <a:cs typeface="Arial" panose="020B0604020202020204" pitchFamily="34" charset="0"/>
              </a:rPr>
              <a:t> road board, </a:t>
            </a:r>
            <a:r>
              <a:rPr lang="en-US" altLang="ja-JP" sz="900" dirty="0" err="1">
                <a:latin typeface="Arial" panose="020B0604020202020204" pitchFamily="34" charset="0"/>
                <a:cs typeface="Arial" panose="020B0604020202020204" pitchFamily="34" charset="0"/>
              </a:rPr>
              <a:t>siguraduhin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gumamit</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isang</a:t>
            </a:r>
            <a:r>
              <a:rPr lang="en-US" altLang="ja-JP" sz="900" dirty="0">
                <a:latin typeface="Arial" panose="020B0604020202020204" pitchFamily="34" charset="0"/>
                <a:cs typeface="Arial" panose="020B0604020202020204" pitchFamily="34" charset="0"/>
              </a:rPr>
              <a:t> road board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may </a:t>
            </a:r>
            <a:r>
              <a:rPr lang="en-US" altLang="ja-JP" sz="900" dirty="0" err="1">
                <a:latin typeface="Arial" panose="020B0604020202020204" pitchFamily="34" charset="0"/>
                <a:cs typeface="Arial" panose="020B0604020202020204" pitchFamily="34" charset="0"/>
              </a:rPr>
              <a:t>sapat</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a:t>
            </a:r>
            <a:r>
              <a:rPr lang="en-US" altLang="ja-JP" sz="900" dirty="0" smtClean="0">
                <a:latin typeface="Arial" panose="020B0604020202020204" pitchFamily="34" charset="0"/>
                <a:cs typeface="Arial" panose="020B0604020202020204" pitchFamily="34" charset="0"/>
              </a:rPr>
              <a:t>haba</a:t>
            </a:r>
            <a:r>
              <a:rPr lang="en-US" altLang="ja-JP" sz="900" dirty="0">
                <a:latin typeface="Arial" panose="020B0604020202020204" pitchFamily="34" charset="0"/>
                <a:cs typeface="Arial" panose="020B0604020202020204" pitchFamily="34" charset="0"/>
              </a:rPr>
              <a:t>※</a:t>
            </a:r>
            <a:r>
              <a:rPr lang="en-US" altLang="ja-JP" sz="900" dirty="0" smtClean="0">
                <a:latin typeface="Arial" panose="020B0604020202020204" pitchFamily="34" charset="0"/>
                <a:cs typeface="Arial" panose="020B0604020202020204" pitchFamily="34" charset="0"/>
              </a:rPr>
              <a:t>2</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lapad</a:t>
            </a:r>
            <a:r>
              <a:rPr lang="en-US" altLang="ja-JP" sz="900" dirty="0">
                <a:latin typeface="Arial" panose="020B0604020202020204" pitchFamily="34" charset="0"/>
                <a:cs typeface="Arial" panose="020B0604020202020204" pitchFamily="34" charset="0"/>
              </a:rPr>
              <a:t> at </a:t>
            </a:r>
            <a:r>
              <a:rPr lang="en-US" altLang="ja-JP" sz="900" dirty="0" err="1">
                <a:latin typeface="Arial" panose="020B0604020202020204" pitchFamily="34" charset="0"/>
                <a:cs typeface="Arial" panose="020B0604020202020204" pitchFamily="34" charset="0"/>
              </a:rPr>
              <a:t>tibay</a:t>
            </a:r>
            <a:r>
              <a:rPr lang="en-US" altLang="ja-JP" sz="900" dirty="0">
                <a:latin typeface="Arial" panose="020B0604020202020204" pitchFamily="34" charset="0"/>
                <a:cs typeface="Arial" panose="020B0604020202020204" pitchFamily="34" charset="0"/>
              </a:rPr>
              <a:t>, at </a:t>
            </a:r>
            <a:r>
              <a:rPr lang="en-US" altLang="ja-JP" sz="900" dirty="0" err="1">
                <a:latin typeface="Arial" panose="020B0604020202020204" pitchFamily="34" charset="0"/>
                <a:cs typeface="Arial" panose="020B0604020202020204" pitchFamily="34" charset="0"/>
              </a:rPr>
              <a:t>ikabit</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ito</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ligtas</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isang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naaangkop</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gradient </a:t>
            </a:r>
            <a:r>
              <a:rPr lang="en-US" altLang="ja-JP" sz="900" dirty="0" smtClean="0">
                <a:latin typeface="Arial" panose="020B0604020202020204" pitchFamily="34" charset="0"/>
                <a:cs typeface="Arial" panose="020B0604020202020204" pitchFamily="34" charset="0"/>
              </a:rPr>
              <a:t>ito.※3</a:t>
            </a:r>
            <a:r>
              <a:rPr lang="en-US" altLang="ja-JP" sz="900" dirty="0">
                <a:latin typeface="Arial" panose="020B0604020202020204" pitchFamily="34" charset="0"/>
                <a:cs typeface="Arial" panose="020B0604020202020204" pitchFamily="34" charset="0"/>
              </a:rPr>
              <a:t>.</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a:latin typeface="Arial" panose="020B0604020202020204" pitchFamily="34" charset="0"/>
                <a:cs typeface="Arial" panose="020B0604020202020204" pitchFamily="34" charset="0"/>
              </a:rPr>
              <a:t>3 </a:t>
            </a:r>
            <a:r>
              <a:rPr lang="en-US" altLang="ja-JP" sz="900" dirty="0" err="1">
                <a:latin typeface="Arial" panose="020B0604020202020204" pitchFamily="34" charset="0"/>
                <a:cs typeface="Arial" panose="020B0604020202020204" pitchFamily="34" charset="0"/>
              </a:rPr>
              <a:t>Kapag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gumagamit</a:t>
            </a:r>
            <a:r>
              <a:rPr lang="en-US" altLang="ja-JP" sz="900" dirty="0">
                <a:latin typeface="Arial" panose="020B0604020202020204" pitchFamily="34" charset="0"/>
                <a:cs typeface="Arial" panose="020B0604020202020204" pitchFamily="34" charset="0"/>
              </a:rPr>
              <a:t> ng embankment, </a:t>
            </a:r>
            <a:r>
              <a:rPr lang="en-US" altLang="ja-JP" sz="900" dirty="0" err="1">
                <a:latin typeface="Arial" panose="020B0604020202020204" pitchFamily="34" charset="0"/>
                <a:cs typeface="Arial" panose="020B0604020202020204" pitchFamily="34" charset="0"/>
              </a:rPr>
              <a:t>pansamantalang</a:t>
            </a:r>
            <a:r>
              <a:rPr lang="en-US" altLang="ja-JP" sz="900" dirty="0">
                <a:latin typeface="Arial" panose="020B0604020202020204" pitchFamily="34" charset="0"/>
                <a:cs typeface="Arial" panose="020B0604020202020204" pitchFamily="34" charset="0"/>
              </a:rPr>
              <a:t> pedestal, </a:t>
            </a:r>
            <a:r>
              <a:rPr lang="en-US" altLang="ja-JP" sz="900" dirty="0" err="1">
                <a:latin typeface="Arial" panose="020B0604020202020204" pitchFamily="34" charset="0"/>
                <a:cs typeface="Arial" panose="020B0604020202020204" pitchFamily="34" charset="0"/>
              </a:rPr>
              <a:t>atbp</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Tiyakin</a:t>
            </a:r>
            <a:r>
              <a:rPr lang="en-US" altLang="ja-JP" sz="900" dirty="0">
                <a:latin typeface="Arial" panose="020B0604020202020204" pitchFamily="34" charset="0"/>
                <a:cs typeface="Arial" panose="020B0604020202020204" pitchFamily="34" charset="0"/>
              </a:rPr>
              <a:t> ang </a:t>
            </a:r>
            <a:r>
              <a:rPr lang="en-US" altLang="ja-JP" sz="900" dirty="0" err="1">
                <a:latin typeface="Arial" panose="020B0604020202020204" pitchFamily="34" charset="0"/>
                <a:cs typeface="Arial" panose="020B0604020202020204" pitchFamily="34" charset="0"/>
              </a:rPr>
              <a:t>sapat</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lapad</a:t>
            </a:r>
            <a:r>
              <a:rPr lang="en-US" altLang="ja-JP" sz="900" dirty="0">
                <a:latin typeface="Arial" panose="020B0604020202020204" pitchFamily="34" charset="0"/>
                <a:cs typeface="Arial" panose="020B0604020202020204" pitchFamily="34" charset="0"/>
              </a:rPr>
              <a:t> at </a:t>
            </a:r>
            <a:r>
              <a:rPr lang="en-US" altLang="ja-JP" sz="900" dirty="0" err="1">
                <a:latin typeface="Arial" panose="020B0604020202020204" pitchFamily="34" charset="0"/>
                <a:cs typeface="Arial" panose="020B0604020202020204" pitchFamily="34" charset="0"/>
              </a:rPr>
              <a:t>tibay</a:t>
            </a:r>
            <a:r>
              <a:rPr lang="en-US" altLang="ja-JP" sz="900" dirty="0">
                <a:latin typeface="Arial" panose="020B0604020202020204" pitchFamily="34" charset="0"/>
                <a:cs typeface="Arial" panose="020B0604020202020204" pitchFamily="34" charset="0"/>
              </a:rPr>
              <a:t> ng </a:t>
            </a:r>
            <a:r>
              <a:rPr lang="en-US" altLang="ja-JP" sz="900" dirty="0" smtClean="0">
                <a:latin typeface="Arial" panose="020B0604020202020204" pitchFamily="34" charset="0"/>
                <a:cs typeface="Arial" panose="020B0604020202020204" pitchFamily="34" charset="0"/>
              </a:rPr>
              <a:t>embankment※4 </a:t>
            </a:r>
            <a:r>
              <a:rPr lang="en-US" altLang="ja-JP" sz="900" dirty="0">
                <a:latin typeface="Arial" panose="020B0604020202020204" pitchFamily="34" charset="0"/>
                <a:cs typeface="Arial" panose="020B0604020202020204" pitchFamily="34" charset="0"/>
              </a:rPr>
              <a:t>at </a:t>
            </a:r>
            <a:r>
              <a:rPr lang="en-US" altLang="ja-JP" sz="900" dirty="0" err="1">
                <a:latin typeface="Arial" panose="020B0604020202020204" pitchFamily="34" charset="0"/>
                <a:cs typeface="Arial" panose="020B0604020202020204" pitchFamily="34" charset="0"/>
              </a:rPr>
              <a:t>siguraduhin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mayroong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naaangkop</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gradient </a:t>
            </a:r>
            <a:r>
              <a:rPr lang="en-US" altLang="ja-JP" sz="900" dirty="0" err="1">
                <a:latin typeface="Arial" panose="020B0604020202020204" pitchFamily="34" charset="0"/>
                <a:cs typeface="Arial" panose="020B0604020202020204" pitchFamily="34" charset="0"/>
              </a:rPr>
              <a:t>ito</a:t>
            </a:r>
            <a:r>
              <a:rPr lang="en-US" altLang="ja-JP" sz="900" dirty="0">
                <a:latin typeface="Arial" panose="020B0604020202020204" pitchFamily="34" charset="0"/>
                <a:cs typeface="Arial" panose="020B0604020202020204" pitchFamily="34" charset="0"/>
              </a:rPr>
              <a:t>.</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a:solidFill>
                  <a:schemeClr val="accent1">
                    <a:lumMod val="75000"/>
                  </a:schemeClr>
                </a:solidFill>
                <a:latin typeface="Arial" panose="020B0604020202020204" pitchFamily="34" charset="0"/>
                <a:cs typeface="Arial" panose="020B0604020202020204" pitchFamily="34" charset="0"/>
              </a:rPr>
              <a:t>Tandaan1) Sa “cargo truck, </a:t>
            </a:r>
            <a:r>
              <a:rPr lang="en-US" altLang="ja-JP" sz="900" dirty="0" err="1">
                <a:solidFill>
                  <a:schemeClr val="accent1">
                    <a:lumMod val="75000"/>
                  </a:schemeClr>
                </a:solidFill>
                <a:latin typeface="Arial" panose="020B0604020202020204" pitchFamily="34" charset="0"/>
                <a:cs typeface="Arial" panose="020B0604020202020204" pitchFamily="34" charset="0"/>
              </a:rPr>
              <a:t>atbp</a:t>
            </a:r>
            <a:r>
              <a:rPr lang="en-US" altLang="ja-JP" sz="900" dirty="0">
                <a:solidFill>
                  <a:schemeClr val="accent1">
                    <a:lumMod val="75000"/>
                  </a:schemeClr>
                </a:solidFill>
                <a:latin typeface="Arial" panose="020B0604020202020204" pitchFamily="34" charset="0"/>
                <a:cs typeface="Arial" panose="020B0604020202020204" pitchFamily="34" charset="0"/>
              </a:rPr>
              <a:t>.” ay </a:t>
            </a:r>
            <a:r>
              <a:rPr lang="en-US" altLang="ja-JP" sz="900" dirty="0" err="1">
                <a:solidFill>
                  <a:schemeClr val="accent1">
                    <a:lumMod val="75000"/>
                  </a:schemeClr>
                </a:solidFill>
                <a:latin typeface="Arial" panose="020B0604020202020204" pitchFamily="34" charset="0"/>
                <a:cs typeface="Arial" panose="020B0604020202020204" pitchFamily="34" charset="0"/>
              </a:rPr>
              <a:t>nasasakop</a:t>
            </a:r>
            <a:r>
              <a:rPr lang="en-US" altLang="ja-JP" sz="900" dirty="0">
                <a:solidFill>
                  <a:schemeClr val="accent1">
                    <a:lumMod val="75000"/>
                  </a:schemeClr>
                </a:solidFill>
                <a:latin typeface="Arial" panose="020B0604020202020204" pitchFamily="34" charset="0"/>
                <a:cs typeface="Arial" panose="020B0604020202020204" pitchFamily="34" charset="0"/>
              </a:rPr>
              <a:t> ang trailer truck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atbp</a:t>
            </a:r>
            <a:r>
              <a:rPr lang="en-US" altLang="ja-JP" sz="900" dirty="0">
                <a:solidFill>
                  <a:schemeClr val="accent1">
                    <a:lumMod val="75000"/>
                  </a:schemeClr>
                </a:solidFill>
                <a:latin typeface="Arial" panose="020B0604020202020204" pitchFamily="34" charset="0"/>
                <a:cs typeface="Arial" panose="020B0604020202020204" pitchFamily="34" charset="0"/>
              </a:rPr>
              <a:t>.”</a:t>
            </a:r>
            <a:endParaRPr lang="ja-JP" altLang="ja-JP" sz="9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en-US" altLang="ja-JP" sz="900" dirty="0">
                <a:solidFill>
                  <a:schemeClr val="accent1">
                    <a:lumMod val="75000"/>
                  </a:schemeClr>
                </a:solidFill>
                <a:latin typeface="Arial" panose="020B0604020202020204" pitchFamily="34" charset="0"/>
                <a:cs typeface="Arial" panose="020B0604020202020204" pitchFamily="34" charset="0"/>
              </a:rPr>
              <a:t>Tandaan2) Sa “</a:t>
            </a:r>
            <a:r>
              <a:rPr lang="en-US" altLang="ja-JP" sz="900" dirty="0" err="1">
                <a:solidFill>
                  <a:schemeClr val="accent1">
                    <a:lumMod val="75000"/>
                  </a:schemeClr>
                </a:solidFill>
                <a:latin typeface="Arial" panose="020B0604020202020204" pitchFamily="34" charset="0"/>
                <a:cs typeface="Arial" panose="020B0604020202020204" pitchFamily="34" charset="0"/>
              </a:rPr>
              <a:t>Sapat</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haba</a:t>
            </a:r>
            <a:r>
              <a:rPr lang="en-US" altLang="ja-JP" sz="900" dirty="0">
                <a:solidFill>
                  <a:schemeClr val="accent1">
                    <a:lumMod val="75000"/>
                  </a:schemeClr>
                </a:solidFill>
                <a:latin typeface="Arial" panose="020B0604020202020204" pitchFamily="34" charset="0"/>
                <a:cs typeface="Arial" panose="020B0604020202020204" pitchFamily="34" charset="0"/>
              </a:rPr>
              <a:t>” ang “</a:t>
            </a:r>
            <a:r>
              <a:rPr lang="en-US" altLang="ja-JP" sz="900" dirty="0" err="1">
                <a:solidFill>
                  <a:schemeClr val="accent1">
                    <a:lumMod val="75000"/>
                  </a:schemeClr>
                </a:solidFill>
                <a:latin typeface="Arial" panose="020B0604020202020204" pitchFamily="34" charset="0"/>
                <a:cs typeface="Arial" panose="020B0604020202020204" pitchFamily="34" charset="0"/>
              </a:rPr>
              <a:t>sapat</a:t>
            </a:r>
            <a:r>
              <a:rPr lang="en-US" altLang="ja-JP" sz="900" dirty="0">
                <a:solidFill>
                  <a:schemeClr val="accent1">
                    <a:lumMod val="75000"/>
                  </a:schemeClr>
                </a:solidFill>
                <a:latin typeface="Arial" panose="020B0604020202020204" pitchFamily="34" charset="0"/>
                <a:cs typeface="Arial" panose="020B0604020202020204" pitchFamily="34" charset="0"/>
              </a:rPr>
              <a:t>” ay </a:t>
            </a:r>
            <a:r>
              <a:rPr lang="en-US" altLang="ja-JP" sz="900" dirty="0" err="1">
                <a:solidFill>
                  <a:schemeClr val="accent1">
                    <a:lumMod val="75000"/>
                  </a:schemeClr>
                </a:solidFill>
                <a:latin typeface="Arial" panose="020B0604020202020204" pitchFamily="34" charset="0"/>
                <a:cs typeface="Arial" panose="020B0604020202020204" pitchFamily="34" charset="0"/>
              </a:rPr>
              <a:t>dapat</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matukoy</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alinsunod</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bigat</a:t>
            </a:r>
            <a:r>
              <a:rPr lang="en-US" altLang="ja-JP" sz="900" dirty="0">
                <a:solidFill>
                  <a:schemeClr val="accent1">
                    <a:lumMod val="75000"/>
                  </a:schemeClr>
                </a:solidFill>
                <a:latin typeface="Arial" panose="020B0604020202020204" pitchFamily="34" charset="0"/>
                <a:cs typeface="Arial" panose="020B0604020202020204" pitchFamily="34" charset="0"/>
              </a:rPr>
              <a:t> at </a:t>
            </a:r>
            <a:r>
              <a:rPr lang="en-US" altLang="ja-JP" sz="900" dirty="0" err="1">
                <a:solidFill>
                  <a:schemeClr val="accent1">
                    <a:lumMod val="75000"/>
                  </a:schemeClr>
                </a:solidFill>
                <a:latin typeface="Arial" panose="020B0604020202020204" pitchFamily="34" charset="0"/>
                <a:cs typeface="Arial" panose="020B0604020202020204" pitchFamily="34" charset="0"/>
              </a:rPr>
              <a:t>laki</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makina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konstruksyon</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nakabatay</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sasakyan</a:t>
            </a:r>
            <a:r>
              <a:rPr lang="en-US" altLang="ja-JP" sz="900" dirty="0">
                <a:solidFill>
                  <a:schemeClr val="accent1">
                    <a:lumMod val="75000"/>
                  </a:schemeClr>
                </a:solidFill>
                <a:latin typeface="Arial" panose="020B0604020202020204" pitchFamily="34" charset="0"/>
                <a:cs typeface="Arial" panose="020B0604020202020204" pitchFamily="34" charset="0"/>
              </a:rPr>
              <a:t> para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paglo</a:t>
            </a:r>
            <a:r>
              <a:rPr lang="en-US" altLang="ja-JP" sz="900" dirty="0">
                <a:solidFill>
                  <a:schemeClr val="accent1">
                    <a:lumMod val="75000"/>
                  </a:schemeClr>
                </a:solidFill>
                <a:latin typeface="Arial" panose="020B0604020202020204" pitchFamily="34" charset="0"/>
                <a:cs typeface="Arial" panose="020B0604020202020204" pitchFamily="34" charset="0"/>
              </a:rPr>
              <a:t>-load at </a:t>
            </a:r>
            <a:r>
              <a:rPr lang="en-US" altLang="ja-JP" sz="900" dirty="0" err="1">
                <a:solidFill>
                  <a:schemeClr val="accent1">
                    <a:lumMod val="75000"/>
                  </a:schemeClr>
                </a:solidFill>
                <a:latin typeface="Arial" panose="020B0604020202020204" pitchFamily="34" charset="0"/>
                <a:cs typeface="Arial" panose="020B0604020202020204" pitchFamily="34" charset="0"/>
              </a:rPr>
              <a:t>paga</a:t>
            </a:r>
            <a:r>
              <a:rPr lang="en-US" altLang="ja-JP" sz="900" dirty="0">
                <a:solidFill>
                  <a:schemeClr val="accent1">
                    <a:lumMod val="75000"/>
                  </a:schemeClr>
                </a:solidFill>
                <a:latin typeface="Arial" panose="020B0604020202020204" pitchFamily="34" charset="0"/>
                <a:cs typeface="Arial" panose="020B0604020202020204" pitchFamily="34" charset="0"/>
              </a:rPr>
              <a:t>-unload.</a:t>
            </a:r>
            <a:endParaRPr lang="ja-JP" altLang="ja-JP" sz="9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en-US" altLang="ja-JP" sz="900" dirty="0">
                <a:solidFill>
                  <a:schemeClr val="accent1">
                    <a:lumMod val="75000"/>
                  </a:schemeClr>
                </a:solidFill>
                <a:latin typeface="Arial" panose="020B0604020202020204" pitchFamily="34" charset="0"/>
                <a:cs typeface="Arial" panose="020B0604020202020204" pitchFamily="34" charset="0"/>
              </a:rPr>
              <a:t>Tandaan3) Ang "</a:t>
            </a:r>
            <a:r>
              <a:rPr lang="en-US" altLang="ja-JP" sz="900" dirty="0" err="1">
                <a:solidFill>
                  <a:schemeClr val="accent1">
                    <a:lumMod val="75000"/>
                  </a:schemeClr>
                </a:solidFill>
                <a:latin typeface="Arial" panose="020B0604020202020204" pitchFamily="34" charset="0"/>
                <a:cs typeface="Arial" panose="020B0604020202020204" pitchFamily="34" charset="0"/>
              </a:rPr>
              <a:t>naaangkop</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gradient" ay </a:t>
            </a:r>
            <a:r>
              <a:rPr lang="en-US" altLang="ja-JP" sz="900" dirty="0" err="1">
                <a:solidFill>
                  <a:schemeClr val="accent1">
                    <a:lumMod val="75000"/>
                  </a:schemeClr>
                </a:solidFill>
                <a:latin typeface="Arial" panose="020B0604020202020204" pitchFamily="34" charset="0"/>
                <a:cs typeface="Arial" panose="020B0604020202020204" pitchFamily="34" charset="0"/>
              </a:rPr>
              <a:t>tumutukoy</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isang</a:t>
            </a:r>
            <a:r>
              <a:rPr lang="en-US" altLang="ja-JP" sz="900" dirty="0">
                <a:solidFill>
                  <a:schemeClr val="accent1">
                    <a:lumMod val="75000"/>
                  </a:schemeClr>
                </a:solidFill>
                <a:latin typeface="Arial" panose="020B0604020202020204" pitchFamily="34" charset="0"/>
                <a:cs typeface="Arial" panose="020B0604020202020204" pitchFamily="34" charset="0"/>
              </a:rPr>
              <a:t> gradient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loob</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isang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ligtas</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saklaw</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bilang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pagsasaalang-alang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pagtakbo</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makina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tulad</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puwersa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pag-akyat</a:t>
            </a:r>
            <a:r>
              <a:rPr lang="en-US" altLang="ja-JP" sz="900" dirty="0">
                <a:solidFill>
                  <a:schemeClr val="accent1">
                    <a:lumMod val="75000"/>
                  </a:schemeClr>
                </a:solidFill>
                <a:latin typeface="Arial" panose="020B0604020202020204" pitchFamily="34" charset="0"/>
                <a:cs typeface="Arial" panose="020B0604020202020204" pitchFamily="34" charset="0"/>
              </a:rPr>
              <a:t>.</a:t>
            </a:r>
            <a:endParaRPr lang="ja-JP" altLang="ja-JP" sz="9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en-US" altLang="ja-JP" sz="900" dirty="0">
                <a:solidFill>
                  <a:schemeClr val="accent1">
                    <a:lumMod val="75000"/>
                  </a:schemeClr>
                </a:solidFill>
                <a:latin typeface="Arial" panose="020B0604020202020204" pitchFamily="34" charset="0"/>
                <a:cs typeface="Arial" panose="020B0604020202020204" pitchFamily="34" charset="0"/>
              </a:rPr>
              <a:t>Tandaan4) Ang "</a:t>
            </a:r>
            <a:r>
              <a:rPr lang="en-US" altLang="ja-JP" sz="900" dirty="0" err="1">
                <a:solidFill>
                  <a:schemeClr val="accent1">
                    <a:lumMod val="75000"/>
                  </a:schemeClr>
                </a:solidFill>
                <a:latin typeface="Arial" panose="020B0604020202020204" pitchFamily="34" charset="0"/>
                <a:cs typeface="Arial" panose="020B0604020202020204" pitchFamily="34" charset="0"/>
              </a:rPr>
              <a:t>tibay</a:t>
            </a:r>
            <a:r>
              <a:rPr lang="en-US" altLang="ja-JP" sz="900" dirty="0">
                <a:solidFill>
                  <a:schemeClr val="accent1">
                    <a:lumMod val="75000"/>
                  </a:schemeClr>
                </a:solidFill>
                <a:latin typeface="Arial" panose="020B0604020202020204" pitchFamily="34" charset="0"/>
                <a:cs typeface="Arial" panose="020B0604020202020204" pitchFamily="34" charset="0"/>
              </a:rPr>
              <a:t> ng embankment" ay </a:t>
            </a:r>
            <a:r>
              <a:rPr lang="en-US" altLang="ja-JP" sz="900" dirty="0" err="1">
                <a:solidFill>
                  <a:schemeClr val="accent1">
                    <a:lumMod val="75000"/>
                  </a:schemeClr>
                </a:solidFill>
                <a:latin typeface="Arial" panose="020B0604020202020204" pitchFamily="34" charset="0"/>
                <a:cs typeface="Arial" panose="020B0604020202020204" pitchFamily="34" charset="0"/>
              </a:rPr>
              <a:t>natitiyak</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pamamagitan</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paggawa</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mga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hakbang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tulad</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pagsusuri</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mga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troso</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mahirap</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pilipitin</a:t>
            </a:r>
            <a:r>
              <a:rPr lang="en-US" altLang="ja-JP" sz="900" dirty="0">
                <a:solidFill>
                  <a:schemeClr val="accent1">
                    <a:lumMod val="75000"/>
                  </a:schemeClr>
                </a:solidFill>
                <a:latin typeface="Arial" panose="020B0604020202020204" pitchFamily="34" charset="0"/>
                <a:cs typeface="Arial" panose="020B0604020202020204" pitchFamily="34" charset="0"/>
              </a:rPr>
              <a:t> at may </a:t>
            </a:r>
            <a:r>
              <a:rPr lang="en-US" altLang="ja-JP" sz="900" dirty="0" err="1">
                <a:solidFill>
                  <a:schemeClr val="accent1">
                    <a:lumMod val="75000"/>
                  </a:schemeClr>
                </a:solidFill>
                <a:latin typeface="Arial" panose="020B0604020202020204" pitchFamily="34" charset="0"/>
                <a:cs typeface="Arial" panose="020B0604020202020204" pitchFamily="34" charset="0"/>
              </a:rPr>
              <a:t>sapat</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itong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tigas</a:t>
            </a:r>
            <a:r>
              <a:rPr lang="en-US" altLang="ja-JP" sz="900" dirty="0">
                <a:solidFill>
                  <a:schemeClr val="accent1">
                    <a:lumMod val="75000"/>
                  </a:schemeClr>
                </a:solidFill>
                <a:latin typeface="Arial" panose="020B0604020202020204" pitchFamily="34" charset="0"/>
                <a:cs typeface="Arial" panose="020B0604020202020204" pitchFamily="34" charset="0"/>
              </a:rPr>
              <a:t>.</a:t>
            </a:r>
            <a:endParaRPr lang="ja-JP" altLang="ja-JP" sz="9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en-US" altLang="ja-JP" sz="900" dirty="0" err="1">
                <a:latin typeface="Arial" panose="020B0604020202020204" pitchFamily="34" charset="0"/>
                <a:cs typeface="Arial" panose="020B0604020202020204" pitchFamily="34" charset="0"/>
              </a:rPr>
              <a:t>Artikulo</a:t>
            </a:r>
            <a:r>
              <a:rPr lang="en-US" altLang="ja-JP" sz="900" dirty="0">
                <a:latin typeface="Arial" panose="020B0604020202020204" pitchFamily="34" charset="0"/>
                <a:cs typeface="Arial" panose="020B0604020202020204" pitchFamily="34" charset="0"/>
              </a:rPr>
              <a:t> 162 &lt;</a:t>
            </a:r>
            <a:r>
              <a:rPr lang="en-US" altLang="ja-JP" sz="900" dirty="0" err="1">
                <a:latin typeface="Arial" panose="020B0604020202020204" pitchFamily="34" charset="0"/>
                <a:cs typeface="Arial" panose="020B0604020202020204" pitchFamily="34" charset="0"/>
              </a:rPr>
              <a:t>Limitasyon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Boarding&gt;</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err="1">
                <a:latin typeface="Arial" panose="020B0604020202020204" pitchFamily="34" charset="0"/>
                <a:cs typeface="Arial" panose="020B0604020202020204" pitchFamily="34" charset="0"/>
              </a:rPr>
              <a:t>Kapag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nagtatrabaho</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vehicle type construction machine, </a:t>
            </a:r>
            <a:r>
              <a:rPr lang="en-US" altLang="ja-JP" sz="900" dirty="0" err="1">
                <a:latin typeface="Arial" panose="020B0604020202020204" pitchFamily="34" charset="0"/>
                <a:cs typeface="Arial" panose="020B0604020202020204" pitchFamily="34" charset="0"/>
              </a:rPr>
              <a:t>hindi</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dapat</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ilagay</a:t>
            </a:r>
            <a:r>
              <a:rPr lang="en-US" altLang="ja-JP" sz="900" dirty="0">
                <a:latin typeface="Arial" panose="020B0604020202020204" pitchFamily="34" charset="0"/>
                <a:cs typeface="Arial" panose="020B0604020202020204" pitchFamily="34" charset="0"/>
              </a:rPr>
              <a:t> ng employer ang </a:t>
            </a:r>
            <a:r>
              <a:rPr lang="en-US" altLang="ja-JP" sz="900" dirty="0" err="1">
                <a:latin typeface="Arial" panose="020B0604020202020204" pitchFamily="34" charset="0"/>
                <a:cs typeface="Arial" panose="020B0604020202020204" pitchFamily="34" charset="0"/>
              </a:rPr>
              <a:t>mga</a:t>
            </a:r>
            <a:r>
              <a:rPr lang="en-US" altLang="ja-JP" sz="900" dirty="0">
                <a:latin typeface="Arial" panose="020B0604020202020204" pitchFamily="34" charset="0"/>
                <a:cs typeface="Arial" panose="020B0604020202020204" pitchFamily="34" charset="0"/>
              </a:rPr>
              <a:t> laborer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anumang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lugar</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maliban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upuanng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pampasahero</a:t>
            </a:r>
            <a:r>
              <a:rPr lang="en-US" altLang="ja-JP" sz="900" dirty="0">
                <a:latin typeface="Arial" panose="020B0604020202020204" pitchFamily="34" charset="0"/>
                <a:cs typeface="Arial" panose="020B0604020202020204" pitchFamily="34" charset="0"/>
              </a:rPr>
              <a:t> </a:t>
            </a:r>
            <a:r>
              <a:rPr lang="en-US" altLang="ja-JP" sz="900" dirty="0" smtClean="0">
                <a:latin typeface="Arial" panose="020B0604020202020204" pitchFamily="34" charset="0"/>
                <a:cs typeface="Arial" panose="020B0604020202020204" pitchFamily="34" charset="0"/>
              </a:rPr>
              <a:t>※.</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err="1">
                <a:solidFill>
                  <a:schemeClr val="accent1">
                    <a:lumMod val="75000"/>
                  </a:schemeClr>
                </a:solidFill>
                <a:latin typeface="Arial" panose="020B0604020202020204" pitchFamily="34" charset="0"/>
                <a:cs typeface="Arial" panose="020B0604020202020204" pitchFamily="34" charset="0"/>
              </a:rPr>
              <a:t>Tandaan</a:t>
            </a:r>
            <a:r>
              <a:rPr lang="en-US" altLang="ja-JP" sz="900" dirty="0">
                <a:solidFill>
                  <a:schemeClr val="accent1">
                    <a:lumMod val="75000"/>
                  </a:schemeClr>
                </a:solidFill>
                <a:latin typeface="Arial" panose="020B0604020202020204" pitchFamily="34" charset="0"/>
                <a:cs typeface="Arial" panose="020B0604020202020204" pitchFamily="34" charset="0"/>
              </a:rPr>
              <a:t>) Ang "</a:t>
            </a:r>
            <a:r>
              <a:rPr lang="en-US" altLang="ja-JP" sz="900" dirty="0" err="1">
                <a:solidFill>
                  <a:schemeClr val="accent1">
                    <a:lumMod val="75000"/>
                  </a:schemeClr>
                </a:solidFill>
                <a:latin typeface="Arial" panose="020B0604020202020204" pitchFamily="34" charset="0"/>
                <a:cs typeface="Arial" panose="020B0604020202020204" pitchFamily="34" charset="0"/>
              </a:rPr>
              <a:t>upuang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pampasahero</a:t>
            </a:r>
            <a:r>
              <a:rPr lang="en-US" altLang="ja-JP" sz="900" dirty="0">
                <a:solidFill>
                  <a:schemeClr val="accent1">
                    <a:lumMod val="75000"/>
                  </a:schemeClr>
                </a:solidFill>
                <a:latin typeface="Arial" panose="020B0604020202020204" pitchFamily="34" charset="0"/>
                <a:cs typeface="Arial" panose="020B0604020202020204" pitchFamily="34" charset="0"/>
              </a:rPr>
              <a:t>" ay </a:t>
            </a:r>
            <a:r>
              <a:rPr lang="en-US" altLang="ja-JP" sz="900" dirty="0" err="1">
                <a:solidFill>
                  <a:schemeClr val="accent1">
                    <a:lumMod val="75000"/>
                  </a:schemeClr>
                </a:solidFill>
                <a:latin typeface="Arial" panose="020B0604020202020204" pitchFamily="34" charset="0"/>
                <a:cs typeface="Arial" panose="020B0604020202020204" pitchFamily="34" charset="0"/>
              </a:rPr>
              <a:t>tumutukoy</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upuan</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pagmamaneho</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upuan</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pasahero</a:t>
            </a:r>
            <a:r>
              <a:rPr lang="en-US" altLang="ja-JP" sz="900" dirty="0">
                <a:solidFill>
                  <a:schemeClr val="accent1">
                    <a:lumMod val="75000"/>
                  </a:schemeClr>
                </a:solidFill>
                <a:latin typeface="Arial" panose="020B0604020202020204" pitchFamily="34" charset="0"/>
                <a:cs typeface="Arial" panose="020B0604020202020204" pitchFamily="34" charset="0"/>
              </a:rPr>
              <a:t>, at </a:t>
            </a:r>
            <a:r>
              <a:rPr lang="en-US" altLang="ja-JP" sz="900" dirty="0" err="1">
                <a:solidFill>
                  <a:schemeClr val="accent1">
                    <a:lumMod val="75000"/>
                  </a:schemeClr>
                </a:solidFill>
                <a:latin typeface="Arial" panose="020B0604020202020204" pitchFamily="34" charset="0"/>
                <a:cs typeface="Arial" panose="020B0604020202020204" pitchFamily="34" charset="0"/>
              </a:rPr>
              <a:t>iba</a:t>
            </a:r>
            <a:r>
              <a:rPr lang="en-US" altLang="ja-JP" sz="900" dirty="0">
                <a:solidFill>
                  <a:schemeClr val="accent1">
                    <a:lumMod val="75000"/>
                  </a:schemeClr>
                </a:solidFill>
                <a:latin typeface="Arial" panose="020B0604020202020204" pitchFamily="34" charset="0"/>
                <a:cs typeface="Arial" panose="020B0604020202020204" pitchFamily="34" charset="0"/>
              </a:rPr>
              <a:t> pang </a:t>
            </a:r>
            <a:r>
              <a:rPr lang="en-US" altLang="ja-JP" sz="900" dirty="0" err="1">
                <a:solidFill>
                  <a:schemeClr val="accent1">
                    <a:lumMod val="75000"/>
                  </a:schemeClr>
                </a:solidFill>
                <a:latin typeface="Arial" panose="020B0604020202020204" pitchFamily="34" charset="0"/>
                <a:cs typeface="Arial" panose="020B0604020202020204" pitchFamily="34" charset="0"/>
              </a:rPr>
              <a:t>upuan</a:t>
            </a:r>
            <a:r>
              <a:rPr lang="en-US" altLang="ja-JP" sz="900" dirty="0">
                <a:solidFill>
                  <a:schemeClr val="accent1">
                    <a:lumMod val="75000"/>
                  </a:schemeClr>
                </a:solidFill>
                <a:latin typeface="Arial" panose="020B0604020202020204" pitchFamily="34" charset="0"/>
                <a:cs typeface="Arial" panose="020B0604020202020204" pitchFamily="34" charset="0"/>
              </a:rPr>
              <a:t> para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pagsakay</a:t>
            </a:r>
            <a:r>
              <a:rPr lang="en-US" altLang="ja-JP" sz="900" dirty="0">
                <a:solidFill>
                  <a:schemeClr val="accent1">
                    <a:lumMod val="75000"/>
                  </a:schemeClr>
                </a:solidFill>
                <a:latin typeface="Arial" panose="020B0604020202020204" pitchFamily="34" charset="0"/>
                <a:cs typeface="Arial" panose="020B0604020202020204" pitchFamily="34" charset="0"/>
              </a:rPr>
              <a:t>.</a:t>
            </a:r>
            <a:endParaRPr lang="ja-JP" altLang="ja-JP" sz="9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en-US" altLang="ja-JP" sz="900" dirty="0" err="1">
                <a:latin typeface="Arial" panose="020B0604020202020204" pitchFamily="34" charset="0"/>
                <a:cs typeface="Arial" panose="020B0604020202020204" pitchFamily="34" charset="0"/>
              </a:rPr>
              <a:t>Artikulo</a:t>
            </a:r>
            <a:r>
              <a:rPr lang="en-US" altLang="ja-JP" sz="900" dirty="0">
                <a:latin typeface="Arial" panose="020B0604020202020204" pitchFamily="34" charset="0"/>
                <a:cs typeface="Arial" panose="020B0604020202020204" pitchFamily="34" charset="0"/>
              </a:rPr>
              <a:t> 163 &lt;</a:t>
            </a:r>
            <a:r>
              <a:rPr lang="en-US" altLang="ja-JP" sz="900" dirty="0" err="1">
                <a:latin typeface="Arial" panose="020B0604020202020204" pitchFamily="34" charset="0"/>
                <a:cs typeface="Arial" panose="020B0604020202020204" pitchFamily="34" charset="0"/>
              </a:rPr>
              <a:t>Limitasyon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Paggamit</a:t>
            </a:r>
            <a:r>
              <a:rPr lang="en-US" altLang="ja-JP" sz="900" dirty="0">
                <a:latin typeface="Arial" panose="020B0604020202020204" pitchFamily="34" charset="0"/>
                <a:cs typeface="Arial" panose="020B0604020202020204" pitchFamily="34" charset="0"/>
              </a:rPr>
              <a:t>&gt;</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err="1">
                <a:latin typeface="Arial" panose="020B0604020202020204" pitchFamily="34" charset="0"/>
                <a:cs typeface="Arial" panose="020B0604020202020204" pitchFamily="34" charset="0"/>
              </a:rPr>
              <a:t>Kapag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nagtatrabaho</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gamit</a:t>
            </a:r>
            <a:r>
              <a:rPr lang="en-US" altLang="ja-JP" sz="900" dirty="0">
                <a:latin typeface="Arial" panose="020B0604020202020204" pitchFamily="34" charset="0"/>
                <a:cs typeface="Arial" panose="020B0604020202020204" pitchFamily="34" charset="0"/>
              </a:rPr>
              <a:t> ang vehicle type construction machine, </a:t>
            </a:r>
            <a:r>
              <a:rPr lang="en-US" altLang="ja-JP" sz="900" dirty="0" err="1">
                <a:latin typeface="Arial" panose="020B0604020202020204" pitchFamily="34" charset="0"/>
                <a:cs typeface="Arial" panose="020B0604020202020204" pitchFamily="34" charset="0"/>
              </a:rPr>
              <a:t>itinakda</a:t>
            </a:r>
            <a:r>
              <a:rPr lang="en-US" altLang="ja-JP" sz="900" dirty="0">
                <a:latin typeface="Arial" panose="020B0604020202020204" pitchFamily="34" charset="0"/>
                <a:cs typeface="Arial" panose="020B0604020202020204" pitchFamily="34" charset="0"/>
              </a:rPr>
              <a:t> ng employer ang </a:t>
            </a:r>
            <a:r>
              <a:rPr lang="en-US" altLang="ja-JP" sz="900" dirty="0" err="1">
                <a:latin typeface="Arial" panose="020B0604020202020204" pitchFamily="34" charset="0"/>
                <a:cs typeface="Arial" panose="020B0604020202020204" pitchFamily="34" charset="0"/>
              </a:rPr>
              <a:t>istraktura</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makinarya</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konstruksyon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nakabatay</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sasakyan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upang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maiwasan</a:t>
            </a:r>
            <a:r>
              <a:rPr lang="en-US" altLang="ja-JP" sz="900" dirty="0">
                <a:latin typeface="Arial" panose="020B0604020202020204" pitchFamily="34" charset="0"/>
                <a:cs typeface="Arial" panose="020B0604020202020204" pitchFamily="34" charset="0"/>
              </a:rPr>
              <a:t> ang </a:t>
            </a:r>
            <a:r>
              <a:rPr lang="en-US" altLang="ja-JP" sz="900" dirty="0" err="1">
                <a:latin typeface="Arial" panose="020B0604020202020204" pitchFamily="34" charset="0"/>
                <a:cs typeface="Arial" panose="020B0604020202020204" pitchFamily="34" charset="0"/>
              </a:rPr>
              <a:t>panganib</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mga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manggagawa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dahil</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pagbagsak</a:t>
            </a:r>
            <a:r>
              <a:rPr lang="en-US" altLang="ja-JP" sz="900" dirty="0">
                <a:latin typeface="Arial" panose="020B0604020202020204" pitchFamily="34" charset="0"/>
                <a:cs typeface="Arial" panose="020B0604020202020204" pitchFamily="34" charset="0"/>
              </a:rPr>
              <a:t> at </a:t>
            </a:r>
            <a:r>
              <a:rPr lang="en-US" altLang="ja-JP" sz="900" dirty="0" err="1">
                <a:latin typeface="Arial" panose="020B0604020202020204" pitchFamily="34" charset="0"/>
                <a:cs typeface="Arial" panose="020B0604020202020204" pitchFamily="34" charset="0"/>
              </a:rPr>
              <a:t>pagkasira</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kagamitan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trabaho</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tulad</a:t>
            </a:r>
            <a:r>
              <a:rPr lang="en-US" altLang="ja-JP" sz="900" dirty="0">
                <a:latin typeface="Arial" panose="020B0604020202020204" pitchFamily="34" charset="0"/>
                <a:cs typeface="Arial" panose="020B0604020202020204" pitchFamily="34" charset="0"/>
              </a:rPr>
              <a:t> ng booms at arm. </a:t>
            </a:r>
            <a:r>
              <a:rPr lang="en-US" altLang="ja-JP" sz="900" dirty="0" smtClean="0">
                <a:latin typeface="Arial" panose="020B0604020202020204" pitchFamily="34" charset="0"/>
                <a:cs typeface="Arial" panose="020B0604020202020204" pitchFamily="34" charset="0"/>
              </a:rPr>
              <a:t>※</a:t>
            </a:r>
            <a:r>
              <a:rPr lang="ja-JP" altLang="en-US" sz="900" dirty="0">
                <a:latin typeface="Arial" panose="020B0604020202020204" pitchFamily="34" charset="0"/>
                <a:cs typeface="Arial" panose="020B0604020202020204" pitchFamily="34" charset="0"/>
              </a:rPr>
              <a:t> </a:t>
            </a:r>
            <a:r>
              <a:rPr lang="en-US" altLang="ja-JP" sz="900" dirty="0" err="1" smtClean="0">
                <a:latin typeface="Arial" panose="020B0604020202020204" pitchFamily="34" charset="0"/>
                <a:cs typeface="Arial" panose="020B0604020202020204" pitchFamily="34" charset="0"/>
              </a:rPr>
              <a:t>Katatagan</a:t>
            </a:r>
            <a:r>
              <a:rPr lang="en-US" altLang="ja-JP" sz="900" dirty="0">
                <a:latin typeface="Arial" panose="020B0604020202020204" pitchFamily="34" charset="0"/>
                <a:cs typeface="Arial" panose="020B0604020202020204" pitchFamily="34" charset="0"/>
              </a:rPr>
              <a:t>, maximum load, </a:t>
            </a:r>
            <a:r>
              <a:rPr lang="en-US" altLang="ja-JP" sz="900" dirty="0" err="1">
                <a:latin typeface="Arial" panose="020B0604020202020204" pitchFamily="34" charset="0"/>
                <a:cs typeface="Arial" panose="020B0604020202020204" pitchFamily="34" charset="0"/>
              </a:rPr>
              <a:t>atbp</a:t>
            </a:r>
            <a:r>
              <a:rPr lang="en-US" altLang="ja-JP" sz="900" dirty="0">
                <a:latin typeface="Arial" panose="020B0604020202020204" pitchFamily="34" charset="0"/>
                <a:cs typeface="Arial" panose="020B0604020202020204" pitchFamily="34" charset="0"/>
              </a:rPr>
              <a:t>.</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err="1">
                <a:solidFill>
                  <a:schemeClr val="accent1">
                    <a:lumMod val="75000"/>
                  </a:schemeClr>
                </a:solidFill>
                <a:latin typeface="Arial" panose="020B0604020202020204" pitchFamily="34" charset="0"/>
                <a:cs typeface="Arial" panose="020B0604020202020204" pitchFamily="34" charset="0"/>
              </a:rPr>
              <a:t>Tandaan</a:t>
            </a:r>
            <a:r>
              <a:rPr lang="en-US" altLang="ja-JP" sz="900" dirty="0">
                <a:solidFill>
                  <a:schemeClr val="accent1">
                    <a:lumMod val="75000"/>
                  </a:schemeClr>
                </a:solidFill>
                <a:latin typeface="Arial" panose="020B0604020202020204" pitchFamily="34" charset="0"/>
                <a:cs typeface="Arial" panose="020B0604020202020204" pitchFamily="34" charset="0"/>
              </a:rPr>
              <a:t>) Ang "</a:t>
            </a:r>
            <a:r>
              <a:rPr lang="en-US" altLang="ja-JP" sz="900" dirty="0" err="1">
                <a:solidFill>
                  <a:schemeClr val="accent1">
                    <a:lumMod val="75000"/>
                  </a:schemeClr>
                </a:solidFill>
                <a:latin typeface="Arial" panose="020B0604020202020204" pitchFamily="34" charset="0"/>
                <a:cs typeface="Arial" panose="020B0604020202020204" pitchFamily="34" charset="0"/>
              </a:rPr>
              <a:t>ito</a:t>
            </a:r>
            <a:r>
              <a:rPr lang="en-US" altLang="ja-JP" sz="900" dirty="0">
                <a:solidFill>
                  <a:schemeClr val="accent1">
                    <a:lumMod val="75000"/>
                  </a:schemeClr>
                </a:solidFill>
                <a:latin typeface="Arial" panose="020B0604020202020204" pitchFamily="34" charset="0"/>
                <a:cs typeface="Arial" panose="020B0604020202020204" pitchFamily="34" charset="0"/>
              </a:rPr>
              <a:t> ay </a:t>
            </a:r>
            <a:r>
              <a:rPr lang="en-US" altLang="ja-JP" sz="900" dirty="0" err="1">
                <a:solidFill>
                  <a:schemeClr val="accent1">
                    <a:lumMod val="75000"/>
                  </a:schemeClr>
                </a:solidFill>
                <a:latin typeface="Arial" panose="020B0604020202020204" pitchFamily="34" charset="0"/>
                <a:cs typeface="Arial" panose="020B0604020202020204" pitchFamily="34" charset="0"/>
              </a:rPr>
              <a:t>tinukoy</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istraktura</a:t>
            </a:r>
            <a:r>
              <a:rPr lang="en-US" altLang="ja-JP" sz="900" dirty="0">
                <a:solidFill>
                  <a:schemeClr val="accent1">
                    <a:lumMod val="75000"/>
                  </a:schemeClr>
                </a:solidFill>
                <a:latin typeface="Arial" panose="020B0604020202020204" pitchFamily="34" charset="0"/>
                <a:cs typeface="Arial" panose="020B0604020202020204" pitchFamily="34" charset="0"/>
              </a:rPr>
              <a:t>" ay </a:t>
            </a:r>
            <a:r>
              <a:rPr lang="en-US" altLang="ja-JP" sz="900" dirty="0" err="1">
                <a:solidFill>
                  <a:schemeClr val="accent1">
                    <a:lumMod val="75000"/>
                  </a:schemeClr>
                </a:solidFill>
                <a:latin typeface="Arial" panose="020B0604020202020204" pitchFamily="34" charset="0"/>
                <a:cs typeface="Arial" panose="020B0604020202020204" pitchFamily="34" charset="0"/>
              </a:rPr>
              <a:t>ipinahiwatig</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pamantayan</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istruktura</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makinarya</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konstruksyon</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nakabatay</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sasakyan</a:t>
            </a:r>
            <a:r>
              <a:rPr lang="en-US" altLang="ja-JP" sz="900" dirty="0">
                <a:solidFill>
                  <a:schemeClr val="accent1">
                    <a:lumMod val="75000"/>
                  </a:schemeClr>
                </a:solidFill>
                <a:latin typeface="Arial" panose="020B0604020202020204" pitchFamily="34" charset="0"/>
                <a:cs typeface="Arial" panose="020B0604020202020204" pitchFamily="34" charset="0"/>
              </a:rPr>
              <a:t>.</a:t>
            </a:r>
            <a:endParaRPr lang="ja-JP" altLang="ja-JP" sz="900" dirty="0">
              <a:solidFill>
                <a:schemeClr val="accent1">
                  <a:lumMod val="75000"/>
                </a:schemeClr>
              </a:solidFill>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 xmlns:a16="http://schemas.microsoft.com/office/drawing/2014/main" id="{B4994A13-C00C-4E8D-893A-95E5FE517F76}"/>
              </a:ext>
            </a:extLst>
          </p:cNvPr>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65</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114</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sz="1200" dirty="0">
              <a:ea typeface="+mn-lt"/>
              <a:cs typeface="+mn-lt"/>
            </a:endParaRPr>
          </a:p>
        </p:txBody>
      </p:sp>
    </p:spTree>
    <p:extLst>
      <p:ext uri="{BB962C8B-B14F-4D97-AF65-F5344CB8AC3E}">
        <p14:creationId xmlns:p14="http://schemas.microsoft.com/office/powerpoint/2010/main" val="369564366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r>
              <a:rPr lang="fil-PH" altLang="ja-JP" sz="2000" dirty="0">
                <a:latin typeface="Arial" panose="020B0604020202020204" pitchFamily="34" charset="0"/>
                <a:cs typeface="Arial" panose="020B0604020202020204" pitchFamily="34" charset="0"/>
              </a:rPr>
              <a:t>Mga Regulasyon sa Kaligtasan at Pangkalusugan sa Trabaho</a:t>
            </a:r>
            <a:r>
              <a:rPr lang="en-US" altLang="ja-JP" sz="2000" dirty="0">
                <a:latin typeface="Arial" panose="020B0604020202020204" pitchFamily="34" charset="0"/>
                <a:cs typeface="Arial" panose="020B0604020202020204" pitchFamily="34" charset="0"/>
              </a:rPr>
              <a:t> (Excerpt)</a:t>
            </a:r>
            <a:r>
              <a:rPr lang="ja-JP" altLang="en-US" sz="2000" dirty="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(6)</a:t>
            </a:r>
            <a:endParaRPr kumimoji="1" lang="ja-JP" altLang="en-US" sz="2000" dirty="0">
              <a:latin typeface="Meiryo UI" panose="020B0604030504040204" pitchFamily="50" charset="-128"/>
              <a:ea typeface="Meiryo UI" panose="020B0604030504040204" pitchFamily="50" charset="-128"/>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900" dirty="0" err="1">
                <a:latin typeface="Arial" panose="020B0604020202020204" pitchFamily="34" charset="0"/>
                <a:cs typeface="Arial" panose="020B0604020202020204" pitchFamily="34" charset="0"/>
              </a:rPr>
              <a:t>Artikulo</a:t>
            </a:r>
            <a:r>
              <a:rPr lang="en-US" altLang="ja-JP" sz="900" dirty="0">
                <a:latin typeface="Arial" panose="020B0604020202020204" pitchFamily="34" charset="0"/>
                <a:cs typeface="Arial" panose="020B0604020202020204" pitchFamily="34" charset="0"/>
              </a:rPr>
              <a:t> 164 &lt;</a:t>
            </a:r>
            <a:r>
              <a:rPr lang="en-US" altLang="ja-JP" sz="900" dirty="0" err="1">
                <a:latin typeface="Arial" panose="020B0604020202020204" pitchFamily="34" charset="0"/>
                <a:cs typeface="Arial" panose="020B0604020202020204" pitchFamily="34" charset="0"/>
              </a:rPr>
              <a:t>Limitasyon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Paggamit</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maliban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pangunahing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paggamit</a:t>
            </a:r>
            <a:r>
              <a:rPr lang="en-US" altLang="ja-JP" sz="900" dirty="0">
                <a:latin typeface="Arial" panose="020B0604020202020204" pitchFamily="34" charset="0"/>
                <a:cs typeface="Arial" panose="020B0604020202020204" pitchFamily="34" charset="0"/>
              </a:rPr>
              <a:t>&gt;</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a:latin typeface="Arial" panose="020B0604020202020204" pitchFamily="34" charset="0"/>
                <a:cs typeface="Arial" panose="020B0604020202020204" pitchFamily="34" charset="0"/>
              </a:rPr>
              <a:t>Ang vehicle type construction machine ay </a:t>
            </a:r>
            <a:r>
              <a:rPr lang="en-US" altLang="ja-JP" sz="900" dirty="0" err="1">
                <a:latin typeface="Arial" panose="020B0604020202020204" pitchFamily="34" charset="0"/>
                <a:cs typeface="Arial" panose="020B0604020202020204" pitchFamily="34" charset="0"/>
              </a:rPr>
              <a:t>hindi</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dapat</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gamitin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anumang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layunin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maliban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pangunahing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paggamit</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nito</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tulad</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pag-aangat</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isang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kargada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gamit</a:t>
            </a:r>
            <a:r>
              <a:rPr lang="en-US" altLang="ja-JP" sz="900" dirty="0">
                <a:latin typeface="Arial" panose="020B0604020202020204" pitchFamily="34" charset="0"/>
                <a:cs typeface="Arial" panose="020B0604020202020204" pitchFamily="34" charset="0"/>
              </a:rPr>
              <a:t> ang power shovel, o </a:t>
            </a:r>
            <a:r>
              <a:rPr lang="en-US" altLang="ja-JP" sz="900" dirty="0" err="1">
                <a:latin typeface="Arial" panose="020B0604020202020204" pitchFamily="34" charset="0"/>
                <a:cs typeface="Arial" panose="020B0604020202020204" pitchFamily="34" charset="0"/>
              </a:rPr>
              <a:t>pag-aangat</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isang</a:t>
            </a:r>
            <a:r>
              <a:rPr lang="en-US" altLang="ja-JP" sz="900" dirty="0">
                <a:latin typeface="Arial" panose="020B0604020202020204" pitchFamily="34" charset="0"/>
                <a:cs typeface="Arial" panose="020B0604020202020204" pitchFamily="34" charset="0"/>
              </a:rPr>
              <a:t> laborer </a:t>
            </a:r>
            <a:r>
              <a:rPr lang="en-US" altLang="ja-JP" sz="900" dirty="0" err="1">
                <a:latin typeface="Arial" panose="020B0604020202020204" pitchFamily="34" charset="0"/>
                <a:cs typeface="Arial" panose="020B0604020202020204" pitchFamily="34" charset="0"/>
              </a:rPr>
              <a:t>gamit</a:t>
            </a:r>
            <a:r>
              <a:rPr lang="en-US" altLang="ja-JP" sz="900" dirty="0">
                <a:latin typeface="Arial" panose="020B0604020202020204" pitchFamily="34" charset="0"/>
                <a:cs typeface="Arial" panose="020B0604020202020204" pitchFamily="34" charset="0"/>
              </a:rPr>
              <a:t> ang clamshell etc. </a:t>
            </a:r>
            <a:r>
              <a:rPr lang="en-US" altLang="ja-JP" sz="900" dirty="0" smtClean="0">
                <a:latin typeface="Arial" panose="020B0604020202020204" pitchFamily="34" charset="0"/>
                <a:cs typeface="Arial" panose="020B0604020202020204" pitchFamily="34" charset="0"/>
              </a:rPr>
              <a:t>※1</a:t>
            </a:r>
            <a:r>
              <a:rPr lang="en-US" altLang="ja-JP" sz="900" dirty="0">
                <a:latin typeface="Arial" panose="020B0604020202020204" pitchFamily="34" charset="0"/>
                <a:cs typeface="Arial" panose="020B0604020202020204" pitchFamily="34" charset="0"/>
              </a:rPr>
              <a:t>.</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a:latin typeface="Arial" panose="020B0604020202020204" pitchFamily="34" charset="0"/>
                <a:cs typeface="Arial" panose="020B0604020202020204" pitchFamily="34" charset="0"/>
              </a:rPr>
              <a:t>2 Ang </a:t>
            </a:r>
            <a:r>
              <a:rPr lang="en-US" altLang="ja-JP" sz="900" dirty="0" err="1">
                <a:latin typeface="Arial" panose="020B0604020202020204" pitchFamily="34" charset="0"/>
                <a:cs typeface="Arial" panose="020B0604020202020204" pitchFamily="34" charset="0"/>
              </a:rPr>
              <a:t>mga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probisyon</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naunang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talata</a:t>
            </a:r>
            <a:r>
              <a:rPr lang="en-US" altLang="ja-JP" sz="900" dirty="0">
                <a:latin typeface="Arial" panose="020B0604020202020204" pitchFamily="34" charset="0"/>
                <a:cs typeface="Arial" panose="020B0604020202020204" pitchFamily="34" charset="0"/>
              </a:rPr>
              <a:t> ay </a:t>
            </a:r>
            <a:r>
              <a:rPr lang="en-US" altLang="ja-JP" sz="900" dirty="0" err="1">
                <a:latin typeface="Arial" panose="020B0604020202020204" pitchFamily="34" charset="0"/>
                <a:cs typeface="Arial" panose="020B0604020202020204" pitchFamily="34" charset="0"/>
              </a:rPr>
              <a:t>hindi</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naaangkop</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alinman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mga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sumusunod</a:t>
            </a:r>
            <a:r>
              <a:rPr lang="en-US" altLang="ja-JP" sz="900" dirty="0">
                <a:latin typeface="Arial" panose="020B0604020202020204" pitchFamily="34" charset="0"/>
                <a:cs typeface="Arial" panose="020B0604020202020204" pitchFamily="34" charset="0"/>
              </a:rPr>
              <a:t>.</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a:latin typeface="Arial" panose="020B0604020202020204" pitchFamily="34" charset="0"/>
                <a:cs typeface="Arial" panose="020B0604020202020204" pitchFamily="34" charset="0"/>
              </a:rPr>
              <a:t>1 Load lifting </a:t>
            </a:r>
            <a:r>
              <a:rPr lang="en-US" altLang="ja-JP" sz="900" dirty="0" smtClean="0">
                <a:latin typeface="Arial" panose="020B0604020202020204" pitchFamily="34" charset="0"/>
                <a:cs typeface="Arial" panose="020B0604020202020204" pitchFamily="34" charset="0"/>
              </a:rPr>
              <a:t>work※2 </a:t>
            </a:r>
            <a:r>
              <a:rPr lang="en-US" altLang="ja-JP" sz="900" dirty="0">
                <a:latin typeface="Arial" panose="020B0604020202020204" pitchFamily="34" charset="0"/>
                <a:cs typeface="Arial" panose="020B0604020202020204" pitchFamily="34" charset="0"/>
              </a:rPr>
              <a:t>kung </a:t>
            </a:r>
            <a:r>
              <a:rPr lang="en-US" altLang="ja-JP" sz="900" dirty="0" err="1">
                <a:latin typeface="Arial" panose="020B0604020202020204" pitchFamily="34" charset="0"/>
                <a:cs typeface="Arial" panose="020B0604020202020204" pitchFamily="34" charset="0"/>
              </a:rPr>
              <a:t>gagawin</a:t>
            </a:r>
            <a:r>
              <a:rPr lang="en-US" altLang="ja-JP" sz="900" dirty="0">
                <a:latin typeface="Arial" panose="020B0604020202020204" pitchFamily="34" charset="0"/>
                <a:cs typeface="Arial" panose="020B0604020202020204" pitchFamily="34" charset="0"/>
              </a:rPr>
              <a:t> man </a:t>
            </a:r>
            <a:r>
              <a:rPr lang="en-US" altLang="ja-JP" sz="900" dirty="0" err="1">
                <a:latin typeface="Arial" panose="020B0604020202020204" pitchFamily="34" charset="0"/>
                <a:cs typeface="Arial" panose="020B0604020202020204" pitchFamily="34" charset="0"/>
              </a:rPr>
              <a:t>ito</a:t>
            </a:r>
            <a:r>
              <a:rPr lang="en-US" altLang="ja-JP" sz="900" dirty="0">
                <a:latin typeface="Arial" panose="020B0604020202020204" pitchFamily="34" charset="0"/>
                <a:cs typeface="Arial" panose="020B0604020202020204" pitchFamily="34" charset="0"/>
              </a:rPr>
              <a:t>, ang </a:t>
            </a:r>
            <a:r>
              <a:rPr lang="en-US" altLang="ja-JP" sz="900" dirty="0" err="1">
                <a:latin typeface="Arial" panose="020B0604020202020204" pitchFamily="34" charset="0"/>
                <a:cs typeface="Arial" panose="020B0604020202020204" pitchFamily="34" charset="0"/>
              </a:rPr>
              <a:t>mga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sumusunod</a:t>
            </a:r>
            <a:r>
              <a:rPr lang="en-US" altLang="ja-JP" sz="900" dirty="0">
                <a:latin typeface="Arial" panose="020B0604020202020204" pitchFamily="34" charset="0"/>
                <a:cs typeface="Arial" panose="020B0604020202020204" pitchFamily="34" charset="0"/>
              </a:rPr>
              <a:t> ay </a:t>
            </a:r>
            <a:r>
              <a:rPr lang="en-US" altLang="ja-JP" sz="900" dirty="0" err="1">
                <a:latin typeface="Arial" panose="020B0604020202020204" pitchFamily="34" charset="0"/>
                <a:cs typeface="Arial" panose="020B0604020202020204" pitchFamily="34" charset="0"/>
              </a:rPr>
              <a:t>dapat</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naaangkop</a:t>
            </a:r>
            <a:r>
              <a:rPr lang="en-US" altLang="ja-JP" sz="900" dirty="0">
                <a:latin typeface="Arial" panose="020B0604020202020204" pitchFamily="34" charset="0"/>
                <a:cs typeface="Arial" panose="020B0604020202020204" pitchFamily="34" charset="0"/>
              </a:rPr>
              <a:t>.</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a:latin typeface="Arial" panose="020B0604020202020204" pitchFamily="34" charset="0"/>
                <a:cs typeface="Arial" panose="020B0604020202020204" pitchFamily="34" charset="0"/>
              </a:rPr>
              <a:t>a. </a:t>
            </a:r>
            <a:r>
              <a:rPr lang="en-US" altLang="ja-JP" sz="900" dirty="0" err="1">
                <a:latin typeface="Arial" panose="020B0604020202020204" pitchFamily="34" charset="0"/>
                <a:cs typeface="Arial" panose="020B0604020202020204" pitchFamily="34" charset="0"/>
              </a:rPr>
              <a:t>Kapag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hindi</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maiiwasan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dahil</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likas</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katangian</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trabaho</a:t>
            </a:r>
            <a:r>
              <a:rPr lang="en-US" altLang="ja-JP" sz="900" dirty="0">
                <a:latin typeface="Arial" panose="020B0604020202020204" pitchFamily="34" charset="0"/>
                <a:cs typeface="Arial" panose="020B0604020202020204" pitchFamily="34" charset="0"/>
              </a:rPr>
              <a:t> o kung </a:t>
            </a:r>
            <a:r>
              <a:rPr lang="en-US" altLang="ja-JP" sz="900" dirty="0" err="1">
                <a:latin typeface="Arial" panose="020B0604020202020204" pitchFamily="34" charset="0"/>
                <a:cs typeface="Arial" panose="020B0604020202020204" pitchFamily="34" charset="0"/>
              </a:rPr>
              <a:t>kinakailangan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upang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maisagawa</a:t>
            </a:r>
            <a:r>
              <a:rPr lang="en-US" altLang="ja-JP" sz="900" dirty="0">
                <a:latin typeface="Arial" panose="020B0604020202020204" pitchFamily="34" charset="0"/>
                <a:cs typeface="Arial" panose="020B0604020202020204" pitchFamily="34" charset="0"/>
              </a:rPr>
              <a:t> ang </a:t>
            </a:r>
            <a:r>
              <a:rPr lang="en-US" altLang="ja-JP" sz="900" dirty="0" err="1">
                <a:latin typeface="Arial" panose="020B0604020202020204" pitchFamily="34" charset="0"/>
                <a:cs typeface="Arial" panose="020B0604020202020204" pitchFamily="34" charset="0"/>
              </a:rPr>
              <a:t>ligtas</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trabaho</a:t>
            </a:r>
            <a:r>
              <a:rPr lang="en-US" altLang="ja-JP" sz="900" dirty="0">
                <a:latin typeface="Arial" panose="020B0604020202020204" pitchFamily="34" charset="0"/>
                <a:cs typeface="Arial" panose="020B0604020202020204" pitchFamily="34" charset="0"/>
              </a:rPr>
              <a:t> ※</a:t>
            </a:r>
            <a:r>
              <a:rPr lang="en-US" altLang="ja-JP" sz="900" dirty="0" smtClean="0">
                <a:latin typeface="Arial" panose="020B0604020202020204" pitchFamily="34" charset="0"/>
                <a:cs typeface="Arial" panose="020B0604020202020204" pitchFamily="34" charset="0"/>
              </a:rPr>
              <a:t>3</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a:latin typeface="Arial" panose="020B0604020202020204" pitchFamily="34" charset="0"/>
                <a:cs typeface="Arial" panose="020B0604020202020204" pitchFamily="34" charset="0"/>
              </a:rPr>
              <a:t>b.  </a:t>
            </a:r>
            <a:r>
              <a:rPr lang="en-US" altLang="ja-JP" sz="900" dirty="0" err="1">
                <a:latin typeface="Arial" panose="020B0604020202020204" pitchFamily="34" charset="0"/>
                <a:cs typeface="Arial" panose="020B0604020202020204" pitchFamily="34" charset="0"/>
              </a:rPr>
              <a:t>Kapag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gumagamit</a:t>
            </a:r>
            <a:r>
              <a:rPr lang="en-US" altLang="ja-JP" sz="900" dirty="0">
                <a:latin typeface="Arial" panose="020B0604020202020204" pitchFamily="34" charset="0"/>
                <a:cs typeface="Arial" panose="020B0604020202020204" pitchFamily="34" charset="0"/>
              </a:rPr>
              <a:t> ng work device </a:t>
            </a:r>
            <a:r>
              <a:rPr lang="en-US" altLang="ja-JP" sz="900" dirty="0" err="1">
                <a:latin typeface="Arial" panose="020B0604020202020204" pitchFamily="34" charset="0"/>
                <a:cs typeface="Arial" panose="020B0604020202020204" pitchFamily="34" charset="0"/>
              </a:rPr>
              <a:t>tulad</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mga</a:t>
            </a:r>
            <a:r>
              <a:rPr lang="en-US" altLang="ja-JP" sz="900" dirty="0">
                <a:latin typeface="Arial" panose="020B0604020202020204" pitchFamily="34" charset="0"/>
                <a:cs typeface="Arial" panose="020B0604020202020204" pitchFamily="34" charset="0"/>
              </a:rPr>
              <a:t> arm, bucket etc.,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may </a:t>
            </a:r>
            <a:r>
              <a:rPr lang="en-US" altLang="ja-JP" sz="900" dirty="0" err="1">
                <a:latin typeface="Arial" panose="020B0604020202020204" pitchFamily="34" charset="0"/>
                <a:cs typeface="Arial" panose="020B0604020202020204" pitchFamily="34" charset="0"/>
              </a:rPr>
              <a:t>mga</a:t>
            </a:r>
            <a:r>
              <a:rPr lang="en-US" altLang="ja-JP" sz="900" dirty="0">
                <a:latin typeface="Arial" panose="020B0604020202020204" pitchFamily="34" charset="0"/>
                <a:cs typeface="Arial" panose="020B0604020202020204" pitchFamily="34" charset="0"/>
              </a:rPr>
              <a:t> hook, shackle, etc., </a:t>
            </a:r>
            <a:r>
              <a:rPr lang="en-US" altLang="ja-JP" sz="900" dirty="0" err="1">
                <a:latin typeface="Arial" panose="020B0604020202020204" pitchFamily="34" charset="0"/>
                <a:cs typeface="Arial" panose="020B0604020202020204" pitchFamily="34" charset="0"/>
              </a:rPr>
              <a:t>mga</a:t>
            </a:r>
            <a:r>
              <a:rPr lang="en-US" altLang="ja-JP" sz="900" dirty="0">
                <a:latin typeface="Arial" panose="020B0604020202020204" pitchFamily="34" charset="0"/>
                <a:cs typeface="Arial" panose="020B0604020202020204" pitchFamily="34" charset="0"/>
              </a:rPr>
              <a:t> metal fittings at </a:t>
            </a:r>
            <a:r>
              <a:rPr lang="en-US" altLang="ja-JP" sz="900" dirty="0" err="1">
                <a:latin typeface="Arial" panose="020B0604020202020204" pitchFamily="34" charset="0"/>
                <a:cs typeface="Arial" panose="020B0604020202020204" pitchFamily="34" charset="0"/>
              </a:rPr>
              <a:t>iba</a:t>
            </a:r>
            <a:r>
              <a:rPr lang="en-US" altLang="ja-JP" sz="900" dirty="0">
                <a:latin typeface="Arial" panose="020B0604020202020204" pitchFamily="34" charset="0"/>
                <a:cs typeface="Arial" panose="020B0604020202020204" pitchFamily="34" charset="0"/>
              </a:rPr>
              <a:t> pang </a:t>
            </a:r>
            <a:r>
              <a:rPr lang="en-US" altLang="ja-JP" sz="900" dirty="0" err="1">
                <a:latin typeface="Arial" panose="020B0604020202020204" pitchFamily="34" charset="0"/>
                <a:cs typeface="Arial" panose="020B0604020202020204" pitchFamily="34" charset="0"/>
              </a:rPr>
              <a:t>kagamitan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smtClean="0">
                <a:latin typeface="Arial" panose="020B0604020202020204" pitchFamily="34" charset="0"/>
                <a:cs typeface="Arial" panose="020B0604020202020204" pitchFamily="34" charset="0"/>
              </a:rPr>
              <a:t>pagaangat</a:t>
            </a:r>
            <a:r>
              <a:rPr lang="en-US" altLang="ja-JP" sz="900" dirty="0">
                <a:latin typeface="Arial" panose="020B0604020202020204" pitchFamily="34" charset="0"/>
                <a:cs typeface="Arial" panose="020B0604020202020204" pitchFamily="34" charset="0"/>
              </a:rPr>
              <a:t>※</a:t>
            </a:r>
            <a:r>
              <a:rPr lang="en-US" altLang="ja-JP" sz="900" dirty="0" smtClean="0">
                <a:latin typeface="Arial" panose="020B0604020202020204" pitchFamily="34" charset="0"/>
                <a:cs typeface="Arial" panose="020B0604020202020204" pitchFamily="34" charset="0"/>
              </a:rPr>
              <a:t>4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naaangkop</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alinman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mga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sumusunod</a:t>
            </a:r>
            <a:r>
              <a:rPr lang="en-US" altLang="ja-JP" sz="900" dirty="0">
                <a:latin typeface="Arial" panose="020B0604020202020204" pitchFamily="34" charset="0"/>
                <a:cs typeface="Arial" panose="020B0604020202020204" pitchFamily="34" charset="0"/>
              </a:rPr>
              <a:t>.</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a:latin typeface="Arial" panose="020B0604020202020204" pitchFamily="34" charset="0"/>
                <a:cs typeface="Arial" panose="020B0604020202020204" pitchFamily="34" charset="0"/>
              </a:rPr>
              <a:t>(1)</a:t>
            </a:r>
            <a:r>
              <a:rPr lang="ja-JP"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Kailangang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mayroong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sapat</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a:t>
            </a:r>
            <a:r>
              <a:rPr lang="en-US" altLang="ja-JP" sz="900" dirty="0" smtClean="0">
                <a:latin typeface="Arial" panose="020B0604020202020204" pitchFamily="34" charset="0"/>
                <a:cs typeface="Arial" panose="020B0604020202020204" pitchFamily="34" charset="0"/>
              </a:rPr>
              <a:t>tibay※5 </a:t>
            </a:r>
            <a:r>
              <a:rPr lang="en-US" altLang="ja-JP" sz="900" dirty="0" err="1">
                <a:latin typeface="Arial" panose="020B0604020202020204" pitchFamily="34" charset="0"/>
                <a:cs typeface="Arial" panose="020B0604020202020204" pitchFamily="34" charset="0"/>
              </a:rPr>
              <a:t>alinsunod</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load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ilalapat</a:t>
            </a:r>
            <a:r>
              <a:rPr lang="en-US" altLang="ja-JP" sz="900" dirty="0">
                <a:latin typeface="Arial" panose="020B0604020202020204" pitchFamily="34" charset="0"/>
                <a:cs typeface="Arial" panose="020B0604020202020204" pitchFamily="34" charset="0"/>
              </a:rPr>
              <a:t>.</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a:latin typeface="Arial" panose="020B0604020202020204" pitchFamily="34" charset="0"/>
                <a:cs typeface="Arial" panose="020B0604020202020204" pitchFamily="34" charset="0"/>
              </a:rPr>
              <a:t>(2)</a:t>
            </a:r>
            <a:r>
              <a:rPr lang="ja-JP" altLang="ja-JP" sz="900" dirty="0">
                <a:latin typeface="Arial" panose="020B0604020202020204" pitchFamily="34" charset="0"/>
                <a:cs typeface="Arial" panose="020B0604020202020204" pitchFamily="34" charset="0"/>
              </a:rPr>
              <a:t>　</a:t>
            </a:r>
            <a:r>
              <a:rPr lang="en-US" altLang="ja-JP" sz="900" dirty="0">
                <a:latin typeface="Arial" panose="020B0604020202020204" pitchFamily="34" charset="0"/>
                <a:cs typeface="Arial" panose="020B0604020202020204" pitchFamily="34" charset="0"/>
              </a:rPr>
              <a:t> Kung </a:t>
            </a:r>
            <a:r>
              <a:rPr lang="en-US" altLang="ja-JP" sz="900" dirty="0" err="1">
                <a:latin typeface="Arial" panose="020B0604020202020204" pitchFamily="34" charset="0"/>
                <a:cs typeface="Arial" panose="020B0604020202020204" pitchFamily="34" charset="0"/>
              </a:rPr>
              <a:t>walang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panganib</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pagbagsak</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habang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inaangat</a:t>
            </a:r>
            <a:r>
              <a:rPr lang="en-US" altLang="ja-JP" sz="900" dirty="0">
                <a:latin typeface="Arial" panose="020B0604020202020204" pitchFamily="34" charset="0"/>
                <a:cs typeface="Arial" panose="020B0604020202020204" pitchFamily="34" charset="0"/>
              </a:rPr>
              <a:t> ang </a:t>
            </a:r>
            <a:r>
              <a:rPr lang="en-US" altLang="ja-JP" sz="900" dirty="0" err="1">
                <a:latin typeface="Arial" panose="020B0604020202020204" pitchFamily="34" charset="0"/>
                <a:cs typeface="Arial" panose="020B0604020202020204" pitchFamily="34" charset="0"/>
              </a:rPr>
              <a:t>mga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kagamitan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gamit</a:t>
            </a:r>
            <a:r>
              <a:rPr lang="en-US" altLang="ja-JP" sz="900" dirty="0">
                <a:latin typeface="Arial" panose="020B0604020202020204" pitchFamily="34" charset="0"/>
                <a:cs typeface="Arial" panose="020B0604020202020204" pitchFamily="34" charset="0"/>
              </a:rPr>
              <a:t> ang latch system </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a:latin typeface="Arial" panose="020B0604020202020204" pitchFamily="34" charset="0"/>
                <a:cs typeface="Arial" panose="020B0604020202020204" pitchFamily="34" charset="0"/>
              </a:rPr>
              <a:t>(3)</a:t>
            </a:r>
            <a:r>
              <a:rPr lang="ja-JP" altLang="ja-JP" sz="900" dirty="0">
                <a:latin typeface="Arial" panose="020B0604020202020204" pitchFamily="34" charset="0"/>
                <a:cs typeface="Arial" panose="020B0604020202020204" pitchFamily="34" charset="0"/>
              </a:rPr>
              <a:t>　</a:t>
            </a:r>
            <a:r>
              <a:rPr lang="en-US" altLang="ja-JP" sz="900" dirty="0">
                <a:latin typeface="Arial" panose="020B0604020202020204" pitchFamily="34" charset="0"/>
                <a:cs typeface="Arial" panose="020B0604020202020204" pitchFamily="34" charset="0"/>
              </a:rPr>
              <a:t> Kung </a:t>
            </a:r>
            <a:r>
              <a:rPr lang="en-US" altLang="ja-JP" sz="900" dirty="0" err="1">
                <a:latin typeface="Arial" panose="020B0604020202020204" pitchFamily="34" charset="0"/>
                <a:cs typeface="Arial" panose="020B0604020202020204" pitchFamily="34" charset="0"/>
              </a:rPr>
              <a:t>walang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panganib</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matanggal</a:t>
            </a:r>
            <a:r>
              <a:rPr lang="en-US" altLang="ja-JP" sz="900" dirty="0">
                <a:latin typeface="Arial" panose="020B0604020202020204" pitchFamily="34" charset="0"/>
                <a:cs typeface="Arial" panose="020B0604020202020204" pitchFamily="34" charset="0"/>
              </a:rPr>
              <a:t> ang work </a:t>
            </a:r>
            <a:r>
              <a:rPr lang="en-US" altLang="ja-JP" sz="900" dirty="0" smtClean="0">
                <a:latin typeface="Arial" panose="020B0604020202020204" pitchFamily="34" charset="0"/>
                <a:cs typeface="Arial" panose="020B0604020202020204" pitchFamily="34" charset="0"/>
              </a:rPr>
              <a:t>device※6</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a:latin typeface="Arial" panose="020B0604020202020204" pitchFamily="34" charset="0"/>
                <a:cs typeface="Arial" panose="020B0604020202020204" pitchFamily="34" charset="0"/>
              </a:rPr>
              <a:t>2</a:t>
            </a:r>
            <a:r>
              <a:rPr lang="ja-JP"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Kapag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nagsasagawa</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trabaho</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maliban</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pag-aangat</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kagamitan</a:t>
            </a:r>
            <a:r>
              <a:rPr lang="en-US" altLang="ja-JP" sz="900" dirty="0">
                <a:latin typeface="Arial" panose="020B0604020202020204" pitchFamily="34" charset="0"/>
                <a:cs typeface="Arial" panose="020B0604020202020204" pitchFamily="34" charset="0"/>
              </a:rPr>
              <a:t> at </a:t>
            </a:r>
            <a:r>
              <a:rPr lang="en-US" altLang="ja-JP" sz="900" dirty="0" err="1">
                <a:latin typeface="Arial" panose="020B0604020202020204" pitchFamily="34" charset="0"/>
                <a:cs typeface="Arial" panose="020B0604020202020204" pitchFamily="34" charset="0"/>
              </a:rPr>
              <a:t>walang</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banta</a:t>
            </a:r>
            <a:r>
              <a:rPr lang="en-US" altLang="ja-JP" sz="900" dirty="0">
                <a:latin typeface="Arial" panose="020B0604020202020204" pitchFamily="34" charset="0"/>
                <a:cs typeface="Arial" panose="020B0604020202020204" pitchFamily="34" charset="0"/>
              </a:rPr>
              <a:t> ng </a:t>
            </a:r>
            <a:r>
              <a:rPr lang="en-US" altLang="ja-JP" sz="900" dirty="0" err="1">
                <a:latin typeface="Arial" panose="020B0604020202020204" pitchFamily="34" charset="0"/>
                <a:cs typeface="Arial" panose="020B0604020202020204" pitchFamily="34" charset="0"/>
              </a:rPr>
              <a:t>panganib</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sa</a:t>
            </a:r>
            <a:r>
              <a:rPr lang="en-US" altLang="ja-JP" sz="900" dirty="0">
                <a:latin typeface="Arial" panose="020B0604020202020204" pitchFamily="34" charset="0"/>
                <a:cs typeface="Arial" panose="020B0604020202020204" pitchFamily="34" charset="0"/>
              </a:rPr>
              <a:t> </a:t>
            </a:r>
            <a:r>
              <a:rPr lang="en-US" altLang="ja-JP" sz="900" dirty="0" err="1">
                <a:latin typeface="Arial" panose="020B0604020202020204" pitchFamily="34" charset="0"/>
                <a:cs typeface="Arial" panose="020B0604020202020204" pitchFamily="34" charset="0"/>
              </a:rPr>
              <a:t>mga</a:t>
            </a:r>
            <a:r>
              <a:rPr lang="en-US" altLang="ja-JP" sz="900" dirty="0">
                <a:latin typeface="Arial" panose="020B0604020202020204" pitchFamily="34" charset="0"/>
                <a:cs typeface="Arial" panose="020B0604020202020204" pitchFamily="34" charset="0"/>
              </a:rPr>
              <a:t> laborer. </a:t>
            </a:r>
            <a:endParaRPr lang="ja-JP" altLang="ja-JP" sz="900" dirty="0">
              <a:latin typeface="Arial" panose="020B0604020202020204" pitchFamily="34" charset="0"/>
              <a:cs typeface="Arial" panose="020B0604020202020204" pitchFamily="34" charset="0"/>
            </a:endParaRPr>
          </a:p>
          <a:p>
            <a:pPr marL="0" indent="0">
              <a:buNone/>
            </a:pPr>
            <a:r>
              <a:rPr lang="en-US" altLang="ja-JP" sz="900" dirty="0">
                <a:solidFill>
                  <a:schemeClr val="accent1">
                    <a:lumMod val="75000"/>
                  </a:schemeClr>
                </a:solidFill>
                <a:latin typeface="Arial" panose="020B0604020202020204" pitchFamily="34" charset="0"/>
                <a:cs typeface="Arial" panose="020B0604020202020204" pitchFamily="34" charset="0"/>
              </a:rPr>
              <a:t>Tandaan1) Ang “etc.”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pag-aangat</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isang</a:t>
            </a:r>
            <a:r>
              <a:rPr lang="en-US" altLang="ja-JP" sz="900" dirty="0">
                <a:solidFill>
                  <a:schemeClr val="accent1">
                    <a:lumMod val="75000"/>
                  </a:schemeClr>
                </a:solidFill>
                <a:latin typeface="Arial" panose="020B0604020202020204" pitchFamily="34" charset="0"/>
                <a:cs typeface="Arial" panose="020B0604020202020204" pitchFamily="34" charset="0"/>
              </a:rPr>
              <a:t> laborer </a:t>
            </a:r>
            <a:r>
              <a:rPr lang="en-US" altLang="ja-JP" sz="900" dirty="0" err="1">
                <a:solidFill>
                  <a:schemeClr val="accent1">
                    <a:lumMod val="75000"/>
                  </a:schemeClr>
                </a:solidFill>
                <a:latin typeface="Arial" panose="020B0604020202020204" pitchFamily="34" charset="0"/>
                <a:cs typeface="Arial" panose="020B0604020202020204" pitchFamily="34" charset="0"/>
              </a:rPr>
              <a:t>gamit</a:t>
            </a:r>
            <a:r>
              <a:rPr lang="en-US" altLang="ja-JP" sz="900" dirty="0">
                <a:solidFill>
                  <a:schemeClr val="accent1">
                    <a:lumMod val="75000"/>
                  </a:schemeClr>
                </a:solidFill>
                <a:latin typeface="Arial" panose="020B0604020202020204" pitchFamily="34" charset="0"/>
                <a:cs typeface="Arial" panose="020B0604020202020204" pitchFamily="34" charset="0"/>
              </a:rPr>
              <a:t> ang clamshell etc.” ay </a:t>
            </a:r>
            <a:r>
              <a:rPr lang="en-US" altLang="ja-JP" sz="900" dirty="0" err="1">
                <a:solidFill>
                  <a:schemeClr val="accent1">
                    <a:lumMod val="75000"/>
                  </a:schemeClr>
                </a:solidFill>
                <a:latin typeface="Arial" panose="020B0604020202020204" pitchFamily="34" charset="0"/>
                <a:cs typeface="Arial" panose="020B0604020202020204" pitchFamily="34" charset="0"/>
              </a:rPr>
              <a:t>maaring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paggamit</a:t>
            </a:r>
            <a:r>
              <a:rPr lang="en-US" altLang="ja-JP" sz="900" dirty="0">
                <a:solidFill>
                  <a:schemeClr val="accent1">
                    <a:lumMod val="75000"/>
                  </a:schemeClr>
                </a:solidFill>
                <a:latin typeface="Arial" panose="020B0604020202020204" pitchFamily="34" charset="0"/>
                <a:cs typeface="Arial" panose="020B0604020202020204" pitchFamily="34" charset="0"/>
              </a:rPr>
              <a:t> boom, arm etc.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halip</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trap.</a:t>
            </a:r>
            <a:endParaRPr lang="ja-JP" altLang="ja-JP" sz="9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en-US" altLang="ja-JP" sz="900" dirty="0">
                <a:solidFill>
                  <a:schemeClr val="accent1">
                    <a:lumMod val="75000"/>
                  </a:schemeClr>
                </a:solidFill>
                <a:latin typeface="Arial" panose="020B0604020202020204" pitchFamily="34" charset="0"/>
                <a:cs typeface="Arial" panose="020B0604020202020204" pitchFamily="34" charset="0"/>
              </a:rPr>
              <a:t>Tandaan2) Kasama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"load lifting work" ang </a:t>
            </a:r>
            <a:r>
              <a:rPr lang="en-US" altLang="ja-JP" sz="900" dirty="0" err="1">
                <a:solidFill>
                  <a:schemeClr val="accent1">
                    <a:lumMod val="75000"/>
                  </a:schemeClr>
                </a:solidFill>
                <a:latin typeface="Arial" panose="020B0604020202020204" pitchFamily="34" charset="0"/>
                <a:cs typeface="Arial" panose="020B0604020202020204" pitchFamily="34" charset="0"/>
              </a:rPr>
              <a:t>paghihigpit</a:t>
            </a:r>
            <a:r>
              <a:rPr lang="en-US" altLang="ja-JP" sz="900" dirty="0">
                <a:solidFill>
                  <a:schemeClr val="accent1">
                    <a:lumMod val="75000"/>
                  </a:schemeClr>
                </a:solidFill>
                <a:latin typeface="Arial" panose="020B0604020202020204" pitchFamily="34" charset="0"/>
                <a:cs typeface="Arial" panose="020B0604020202020204" pitchFamily="34" charset="0"/>
              </a:rPr>
              <a:t> ng boom, </a:t>
            </a:r>
            <a:r>
              <a:rPr lang="en-US" altLang="ja-JP" sz="900" dirty="0" err="1">
                <a:solidFill>
                  <a:schemeClr val="accent1">
                    <a:lumMod val="75000"/>
                  </a:schemeClr>
                </a:solidFill>
                <a:latin typeface="Arial" panose="020B0604020202020204" pitchFamily="34" charset="0"/>
                <a:cs typeface="Arial" panose="020B0604020202020204" pitchFamily="34" charset="0"/>
              </a:rPr>
              <a:t>pagkarga</a:t>
            </a:r>
            <a:r>
              <a:rPr lang="en-US" altLang="ja-JP" sz="900" dirty="0">
                <a:solidFill>
                  <a:schemeClr val="accent1">
                    <a:lumMod val="75000"/>
                  </a:schemeClr>
                </a:solidFill>
                <a:latin typeface="Arial" panose="020B0604020202020204" pitchFamily="34" charset="0"/>
                <a:cs typeface="Arial" panose="020B0604020202020204" pitchFamily="34" charset="0"/>
              </a:rPr>
              <a:t> at </a:t>
            </a:r>
            <a:r>
              <a:rPr lang="en-US" altLang="ja-JP" sz="900" dirty="0" err="1">
                <a:solidFill>
                  <a:schemeClr val="accent1">
                    <a:lumMod val="75000"/>
                  </a:schemeClr>
                </a:solidFill>
                <a:latin typeface="Arial" panose="020B0604020202020204" pitchFamily="34" charset="0"/>
                <a:cs typeface="Arial" panose="020B0604020202020204" pitchFamily="34" charset="0"/>
              </a:rPr>
              <a:t>pagpapatakbo</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kasama</a:t>
            </a:r>
            <a:r>
              <a:rPr lang="en-US" altLang="ja-JP" sz="900" dirty="0">
                <a:solidFill>
                  <a:schemeClr val="accent1">
                    <a:lumMod val="75000"/>
                  </a:schemeClr>
                </a:solidFill>
                <a:latin typeface="Arial" panose="020B0604020202020204" pitchFamily="34" charset="0"/>
                <a:cs typeface="Arial" panose="020B0604020202020204" pitchFamily="34" charset="0"/>
              </a:rPr>
              <a:t> ng load. </a:t>
            </a:r>
            <a:endParaRPr lang="ja-JP" altLang="ja-JP" sz="9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en-US" altLang="ja-JP" sz="900" dirty="0">
                <a:solidFill>
                  <a:schemeClr val="accent1">
                    <a:lumMod val="75000"/>
                  </a:schemeClr>
                </a:solidFill>
                <a:latin typeface="Arial" panose="020B0604020202020204" pitchFamily="34" charset="0"/>
                <a:cs typeface="Arial" panose="020B0604020202020204" pitchFamily="34" charset="0"/>
              </a:rPr>
              <a:t>Tandaan3) Sa “</a:t>
            </a:r>
            <a:r>
              <a:rPr lang="en-US" altLang="ja-JP" sz="900" dirty="0" err="1">
                <a:solidFill>
                  <a:schemeClr val="accent1">
                    <a:lumMod val="75000"/>
                  </a:schemeClr>
                </a:solidFill>
                <a:latin typeface="Arial" panose="020B0604020202020204" pitchFamily="34" charset="0"/>
                <a:cs typeface="Arial" panose="020B0604020202020204" pitchFamily="34" charset="0"/>
              </a:rPr>
              <a:t>kapag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hindi</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maiiwasan</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dahil</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likas</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katangian</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trabaho</a:t>
            </a:r>
            <a:r>
              <a:rPr lang="en-US" altLang="ja-JP" sz="900" dirty="0">
                <a:solidFill>
                  <a:schemeClr val="accent1">
                    <a:lumMod val="75000"/>
                  </a:schemeClr>
                </a:solidFill>
                <a:latin typeface="Arial" panose="020B0604020202020204" pitchFamily="34" charset="0"/>
                <a:cs typeface="Arial" panose="020B0604020202020204" pitchFamily="34" charset="0"/>
              </a:rPr>
              <a:t> o kung </a:t>
            </a:r>
            <a:r>
              <a:rPr lang="en-US" altLang="ja-JP" sz="900" dirty="0" err="1">
                <a:solidFill>
                  <a:schemeClr val="accent1">
                    <a:lumMod val="75000"/>
                  </a:schemeClr>
                </a:solidFill>
                <a:latin typeface="Arial" panose="020B0604020202020204" pitchFamily="34" charset="0"/>
                <a:cs typeface="Arial" panose="020B0604020202020204" pitchFamily="34" charset="0"/>
              </a:rPr>
              <a:t>kinakailangan</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upang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maisagawa</a:t>
            </a:r>
            <a:r>
              <a:rPr lang="en-US" altLang="ja-JP" sz="900" dirty="0">
                <a:solidFill>
                  <a:schemeClr val="accent1">
                    <a:lumMod val="75000"/>
                  </a:schemeClr>
                </a:solidFill>
                <a:latin typeface="Arial" panose="020B0604020202020204" pitchFamily="34" charset="0"/>
                <a:cs typeface="Arial" panose="020B0604020202020204" pitchFamily="34" charset="0"/>
              </a:rPr>
              <a:t> ang </a:t>
            </a:r>
            <a:r>
              <a:rPr lang="en-US" altLang="ja-JP" sz="900" dirty="0" err="1">
                <a:solidFill>
                  <a:schemeClr val="accent1">
                    <a:lumMod val="75000"/>
                  </a:schemeClr>
                </a:solidFill>
                <a:latin typeface="Arial" panose="020B0604020202020204" pitchFamily="34" charset="0"/>
                <a:cs typeface="Arial" panose="020B0604020202020204" pitchFamily="34" charset="0"/>
              </a:rPr>
              <a:t>ligtas</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trabaho</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Upang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mabawasan</a:t>
            </a:r>
            <a:r>
              <a:rPr lang="en-US" altLang="ja-JP" sz="900" dirty="0">
                <a:solidFill>
                  <a:schemeClr val="accent1">
                    <a:lumMod val="75000"/>
                  </a:schemeClr>
                </a:solidFill>
                <a:latin typeface="Arial" panose="020B0604020202020204" pitchFamily="34" charset="0"/>
                <a:cs typeface="Arial" panose="020B0604020202020204" pitchFamily="34" charset="0"/>
              </a:rPr>
              <a:t> ang </a:t>
            </a:r>
            <a:r>
              <a:rPr lang="en-US" altLang="ja-JP" sz="900" dirty="0" err="1">
                <a:solidFill>
                  <a:schemeClr val="accent1">
                    <a:lumMod val="75000"/>
                  </a:schemeClr>
                </a:solidFill>
                <a:latin typeface="Arial" panose="020B0604020202020204" pitchFamily="34" charset="0"/>
                <a:cs typeface="Arial" panose="020B0604020202020204" pitchFamily="34" charset="0"/>
              </a:rPr>
              <a:t>panganib</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pagbagsak</a:t>
            </a:r>
            <a:r>
              <a:rPr lang="en-US" altLang="ja-JP" sz="900" dirty="0">
                <a:solidFill>
                  <a:schemeClr val="accent1">
                    <a:lumMod val="75000"/>
                  </a:schemeClr>
                </a:solidFill>
                <a:latin typeface="Arial" panose="020B0604020202020204" pitchFamily="34" charset="0"/>
                <a:cs typeface="Arial" panose="020B0604020202020204" pitchFamily="34" charset="0"/>
              </a:rPr>
              <a:t> ng sediment </a:t>
            </a:r>
            <a:r>
              <a:rPr lang="en-US" altLang="ja-JP" sz="900" dirty="0" err="1">
                <a:solidFill>
                  <a:schemeClr val="accent1">
                    <a:lumMod val="75000"/>
                  </a:schemeClr>
                </a:solidFill>
                <a:latin typeface="Arial" panose="020B0604020202020204" pitchFamily="34" charset="0"/>
                <a:cs typeface="Arial" panose="020B0604020202020204" pitchFamily="34" charset="0"/>
              </a:rPr>
              <a:t>bilang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bahagi</a:t>
            </a:r>
            <a:r>
              <a:rPr lang="en-US" altLang="ja-JP" sz="900" dirty="0">
                <a:solidFill>
                  <a:schemeClr val="accent1">
                    <a:lumMod val="75000"/>
                  </a:schemeClr>
                </a:solidFill>
                <a:latin typeface="Arial" panose="020B0604020202020204" pitchFamily="34" charset="0"/>
                <a:cs typeface="Arial" panose="020B0604020202020204" pitchFamily="34" charset="0"/>
              </a:rPr>
              <a:t> ng excavation work </a:t>
            </a:r>
            <a:r>
              <a:rPr lang="en-US" altLang="ja-JP" sz="900" dirty="0" err="1">
                <a:solidFill>
                  <a:schemeClr val="accent1">
                    <a:lumMod val="75000"/>
                  </a:schemeClr>
                </a:solidFill>
                <a:latin typeface="Arial" panose="020B0604020202020204" pitchFamily="34" charset="0"/>
                <a:cs typeface="Arial" panose="020B0604020202020204" pitchFamily="34" charset="0"/>
              </a:rPr>
              <a:t>gamit</a:t>
            </a:r>
            <a:r>
              <a:rPr lang="en-US" altLang="ja-JP" sz="900" dirty="0">
                <a:solidFill>
                  <a:schemeClr val="accent1">
                    <a:lumMod val="75000"/>
                  </a:schemeClr>
                </a:solidFill>
                <a:latin typeface="Arial" panose="020B0604020202020204" pitchFamily="34" charset="0"/>
                <a:cs typeface="Arial" panose="020B0604020202020204" pitchFamily="34" charset="0"/>
              </a:rPr>
              <a:t> ang vehicle type construction machine, </a:t>
            </a:r>
            <a:r>
              <a:rPr lang="en-US" altLang="ja-JP" sz="900" dirty="0" err="1">
                <a:solidFill>
                  <a:schemeClr val="accent1">
                    <a:lumMod val="75000"/>
                  </a:schemeClr>
                </a:solidFill>
                <a:latin typeface="Arial" panose="020B0604020202020204" pitchFamily="34" charset="0"/>
                <a:cs typeface="Arial" panose="020B0604020202020204" pitchFamily="34" charset="0"/>
              </a:rPr>
              <a:t>kapag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pansamantalang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binubuhat</a:t>
            </a:r>
            <a:r>
              <a:rPr lang="en-US" altLang="ja-JP" sz="900" dirty="0">
                <a:solidFill>
                  <a:schemeClr val="accent1">
                    <a:lumMod val="75000"/>
                  </a:schemeClr>
                </a:solidFill>
                <a:latin typeface="Arial" panose="020B0604020202020204" pitchFamily="34" charset="0"/>
                <a:cs typeface="Arial" panose="020B0604020202020204" pitchFamily="34" charset="0"/>
              </a:rPr>
              <a:t> ang lagging, </a:t>
            </a:r>
            <a:r>
              <a:rPr lang="en-US" altLang="ja-JP" sz="900" dirty="0" err="1">
                <a:solidFill>
                  <a:schemeClr val="accent1">
                    <a:lumMod val="75000"/>
                  </a:schemeClr>
                </a:solidFill>
                <a:latin typeface="Arial" panose="020B0604020202020204" pitchFamily="34" charset="0"/>
                <a:cs typeface="Arial" panose="020B0604020202020204" pitchFamily="34" charset="0"/>
              </a:rPr>
              <a:t>hume</a:t>
            </a:r>
            <a:r>
              <a:rPr lang="en-US" altLang="ja-JP" sz="900" dirty="0">
                <a:solidFill>
                  <a:schemeClr val="accent1">
                    <a:lumMod val="75000"/>
                  </a:schemeClr>
                </a:solidFill>
                <a:latin typeface="Arial" panose="020B0604020202020204" pitchFamily="34" charset="0"/>
                <a:cs typeface="Arial" panose="020B0604020202020204" pitchFamily="34" charset="0"/>
              </a:rPr>
              <a:t> pipe, etc., ang </a:t>
            </a:r>
            <a:r>
              <a:rPr lang="en-US" altLang="ja-JP" sz="900" dirty="0" err="1">
                <a:solidFill>
                  <a:schemeClr val="accent1">
                    <a:lumMod val="75000"/>
                  </a:schemeClr>
                </a:solidFill>
                <a:latin typeface="Arial" panose="020B0604020202020204" pitchFamily="34" charset="0"/>
                <a:cs typeface="Arial" panose="020B0604020202020204" pitchFamily="34" charset="0"/>
              </a:rPr>
              <a:t>espasyo</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pagtatrabahuhan</a:t>
            </a:r>
            <a:r>
              <a:rPr lang="en-US" altLang="ja-JP" sz="900" dirty="0">
                <a:solidFill>
                  <a:schemeClr val="accent1">
                    <a:lumMod val="75000"/>
                  </a:schemeClr>
                </a:solidFill>
                <a:latin typeface="Arial" panose="020B0604020202020204" pitchFamily="34" charset="0"/>
                <a:cs typeface="Arial" panose="020B0604020202020204" pitchFamily="34" charset="0"/>
              </a:rPr>
              <a:t> ay </a:t>
            </a:r>
            <a:r>
              <a:rPr lang="en-US" altLang="ja-JP" sz="900" dirty="0" err="1">
                <a:solidFill>
                  <a:schemeClr val="accent1">
                    <a:lumMod val="75000"/>
                  </a:schemeClr>
                </a:solidFill>
                <a:latin typeface="Arial" panose="020B0604020202020204" pitchFamily="34" charset="0"/>
                <a:cs typeface="Arial" panose="020B0604020202020204" pitchFamily="34" charset="0"/>
              </a:rPr>
              <a:t>makitid</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kaya't</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ginagamit</a:t>
            </a:r>
            <a:r>
              <a:rPr lang="en-US" altLang="ja-JP" sz="900" dirty="0">
                <a:solidFill>
                  <a:schemeClr val="accent1">
                    <a:lumMod val="75000"/>
                  </a:schemeClr>
                </a:solidFill>
                <a:latin typeface="Arial" panose="020B0604020202020204" pitchFamily="34" charset="0"/>
                <a:cs typeface="Arial" panose="020B0604020202020204" pitchFamily="34" charset="0"/>
              </a:rPr>
              <a:t> ang </a:t>
            </a:r>
            <a:r>
              <a:rPr lang="en-US" altLang="ja-JP" sz="900" dirty="0" err="1">
                <a:solidFill>
                  <a:schemeClr val="accent1">
                    <a:lumMod val="75000"/>
                  </a:schemeClr>
                </a:solidFill>
                <a:latin typeface="Arial" panose="020B0604020202020204" pitchFamily="34" charset="0"/>
                <a:cs typeface="Arial" panose="020B0604020202020204" pitchFamily="34" charset="0"/>
              </a:rPr>
              <a:t>isang</a:t>
            </a:r>
            <a:r>
              <a:rPr lang="en-US" altLang="ja-JP" sz="900" dirty="0">
                <a:solidFill>
                  <a:schemeClr val="accent1">
                    <a:lumMod val="75000"/>
                  </a:schemeClr>
                </a:solidFill>
                <a:latin typeface="Arial" panose="020B0604020202020204" pitchFamily="34" charset="0"/>
                <a:cs typeface="Arial" panose="020B0604020202020204" pitchFamily="34" charset="0"/>
              </a:rPr>
              <a:t> mobile crane. </a:t>
            </a:r>
            <a:r>
              <a:rPr lang="en-US" altLang="ja-JP" sz="900" dirty="0" err="1">
                <a:solidFill>
                  <a:schemeClr val="accent1">
                    <a:lumMod val="75000"/>
                  </a:schemeClr>
                </a:solidFill>
                <a:latin typeface="Arial" panose="020B0604020202020204" pitchFamily="34" charset="0"/>
                <a:cs typeface="Arial" panose="020B0604020202020204" pitchFamily="34" charset="0"/>
              </a:rPr>
              <a:t>Isaalang-alang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ang </a:t>
            </a:r>
            <a:r>
              <a:rPr lang="en-US" altLang="ja-JP" sz="900" dirty="0" err="1">
                <a:solidFill>
                  <a:schemeClr val="accent1">
                    <a:lumMod val="75000"/>
                  </a:schemeClr>
                </a:solidFill>
                <a:latin typeface="Arial" panose="020B0604020202020204" pitchFamily="34" charset="0"/>
                <a:cs typeface="Arial" panose="020B0604020202020204" pitchFamily="34" charset="0"/>
              </a:rPr>
              <a:t>lugar</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trabaho</a:t>
            </a:r>
            <a:r>
              <a:rPr lang="en-US" altLang="ja-JP" sz="900" dirty="0">
                <a:solidFill>
                  <a:schemeClr val="accent1">
                    <a:lumMod val="75000"/>
                  </a:schemeClr>
                </a:solidFill>
                <a:latin typeface="Arial" panose="020B0604020202020204" pitchFamily="34" charset="0"/>
                <a:cs typeface="Arial" panose="020B0604020202020204" pitchFamily="34" charset="0"/>
              </a:rPr>
              <a:t> ay </a:t>
            </a:r>
            <a:r>
              <a:rPr lang="en-US" altLang="ja-JP" sz="900" dirty="0" err="1">
                <a:solidFill>
                  <a:schemeClr val="accent1">
                    <a:lumMod val="75000"/>
                  </a:schemeClr>
                </a:solidFill>
                <a:latin typeface="Arial" panose="020B0604020202020204" pitchFamily="34" charset="0"/>
                <a:cs typeface="Arial" panose="020B0604020202020204" pitchFamily="34" charset="0"/>
              </a:rPr>
              <a:t>maaaring</a:t>
            </a:r>
            <a:r>
              <a:rPr lang="en-US" altLang="ja-JP" sz="900" dirty="0">
                <a:solidFill>
                  <a:schemeClr val="accent1">
                    <a:lumMod val="75000"/>
                  </a:schemeClr>
                </a:solidFill>
                <a:latin typeface="Arial" panose="020B0604020202020204" pitchFamily="34" charset="0"/>
                <a:cs typeface="Arial" panose="020B0604020202020204" pitchFamily="34" charset="0"/>
              </a:rPr>
              <a:t> mas </a:t>
            </a:r>
            <a:r>
              <a:rPr lang="en-US" altLang="ja-JP" sz="900" dirty="0" err="1">
                <a:solidFill>
                  <a:schemeClr val="accent1">
                    <a:lumMod val="75000"/>
                  </a:schemeClr>
                </a:solidFill>
                <a:latin typeface="Arial" panose="020B0604020202020204" pitchFamily="34" charset="0"/>
                <a:cs typeface="Arial" panose="020B0604020202020204" pitchFamily="34" charset="0"/>
              </a:rPr>
              <a:t>maging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kumplikado</a:t>
            </a:r>
            <a:r>
              <a:rPr lang="en-US" altLang="ja-JP" sz="900" dirty="0">
                <a:solidFill>
                  <a:schemeClr val="accent1">
                    <a:lumMod val="75000"/>
                  </a:schemeClr>
                </a:solidFill>
                <a:latin typeface="Arial" panose="020B0604020202020204" pitchFamily="34" charset="0"/>
                <a:cs typeface="Arial" panose="020B0604020202020204" pitchFamily="34" charset="0"/>
              </a:rPr>
              <a:t> at mas </a:t>
            </a:r>
            <a:r>
              <a:rPr lang="en-US" altLang="ja-JP" sz="900" dirty="0" err="1">
                <a:solidFill>
                  <a:schemeClr val="accent1">
                    <a:lumMod val="75000"/>
                  </a:schemeClr>
                </a:solidFill>
                <a:latin typeface="Arial" panose="020B0604020202020204" pitchFamily="34" charset="0"/>
                <a:cs typeface="Arial" panose="020B0604020202020204" pitchFamily="34" charset="0"/>
              </a:rPr>
              <a:t>magiging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mapanganib</a:t>
            </a:r>
            <a:r>
              <a:rPr lang="en-US" altLang="ja-JP" sz="900" dirty="0">
                <a:solidFill>
                  <a:schemeClr val="accent1">
                    <a:lumMod val="75000"/>
                  </a:schemeClr>
                </a:solidFill>
                <a:latin typeface="Arial" panose="020B0604020202020204" pitchFamily="34" charset="0"/>
                <a:cs typeface="Arial" panose="020B0604020202020204" pitchFamily="34" charset="0"/>
              </a:rPr>
              <a:t>.</a:t>
            </a:r>
            <a:endParaRPr lang="ja-JP" altLang="ja-JP" sz="9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en-US" altLang="ja-JP" sz="900" dirty="0">
                <a:solidFill>
                  <a:schemeClr val="accent1">
                    <a:lumMod val="75000"/>
                  </a:schemeClr>
                </a:solidFill>
                <a:latin typeface="Arial" panose="020B0604020202020204" pitchFamily="34" charset="0"/>
                <a:cs typeface="Arial" panose="020B0604020202020204" pitchFamily="34" charset="0"/>
              </a:rPr>
              <a:t>Tandaan4) Ang </a:t>
            </a:r>
            <a:r>
              <a:rPr lang="en-US" altLang="ja-JP" sz="900" dirty="0" err="1">
                <a:solidFill>
                  <a:schemeClr val="accent1">
                    <a:lumMod val="75000"/>
                  </a:schemeClr>
                </a:solidFill>
                <a:latin typeface="Arial" panose="020B0604020202020204" pitchFamily="34" charset="0"/>
                <a:cs typeface="Arial" panose="020B0604020202020204" pitchFamily="34" charset="0"/>
              </a:rPr>
              <a:t>ibig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sabihin</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kapag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magkakabit</a:t>
            </a:r>
            <a:r>
              <a:rPr lang="en-US" altLang="ja-JP" sz="900" dirty="0">
                <a:solidFill>
                  <a:schemeClr val="accent1">
                    <a:lumMod val="75000"/>
                  </a:schemeClr>
                </a:solidFill>
                <a:latin typeface="Arial" panose="020B0604020202020204" pitchFamily="34" charset="0"/>
                <a:cs typeface="Arial" panose="020B0604020202020204" pitchFamily="34" charset="0"/>
              </a:rPr>
              <a:t> ng lifting equipment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work device”, ay ang </a:t>
            </a:r>
            <a:r>
              <a:rPr lang="en-US" altLang="ja-JP" sz="900" dirty="0" err="1">
                <a:solidFill>
                  <a:schemeClr val="accent1">
                    <a:lumMod val="75000"/>
                  </a:schemeClr>
                </a:solidFill>
                <a:latin typeface="Arial" panose="020B0604020202020204" pitchFamily="34" charset="0"/>
                <a:cs typeface="Arial" panose="020B0604020202020204" pitchFamily="34" charset="0"/>
              </a:rPr>
              <a:t>pagkakabit</a:t>
            </a:r>
            <a:r>
              <a:rPr lang="en-US" altLang="ja-JP" sz="900" dirty="0">
                <a:solidFill>
                  <a:schemeClr val="accent1">
                    <a:lumMod val="75000"/>
                  </a:schemeClr>
                </a:solidFill>
                <a:latin typeface="Arial" panose="020B0604020202020204" pitchFamily="34" charset="0"/>
                <a:cs typeface="Arial" panose="020B0604020202020204" pitchFamily="34" charset="0"/>
              </a:rPr>
              <a:t> ng hook, shackle, wire rope, hanging chain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hindi</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madaling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makalas</a:t>
            </a:r>
            <a:r>
              <a:rPr lang="en-US" altLang="ja-JP" sz="900" dirty="0">
                <a:solidFill>
                  <a:schemeClr val="accent1">
                    <a:lumMod val="75000"/>
                  </a:schemeClr>
                </a:solidFill>
                <a:latin typeface="Arial" panose="020B0604020202020204" pitchFamily="34" charset="0"/>
                <a:cs typeface="Arial" panose="020B0604020202020204" pitchFamily="34" charset="0"/>
              </a:rPr>
              <a:t>, at </a:t>
            </a:r>
            <a:r>
              <a:rPr lang="en-US" altLang="ja-JP" sz="900" dirty="0" err="1">
                <a:solidFill>
                  <a:schemeClr val="accent1">
                    <a:lumMod val="75000"/>
                  </a:schemeClr>
                </a:solidFill>
                <a:latin typeface="Arial" panose="020B0604020202020204" pitchFamily="34" charset="0"/>
                <a:cs typeface="Arial" panose="020B0604020202020204" pitchFamily="34" charset="0"/>
              </a:rPr>
              <a:t>maaring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gamitin</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ito</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load lifting work, </a:t>
            </a:r>
            <a:r>
              <a:rPr lang="en-US" altLang="ja-JP" sz="900" dirty="0" err="1">
                <a:solidFill>
                  <a:schemeClr val="accent1">
                    <a:lumMod val="75000"/>
                  </a:schemeClr>
                </a:solidFill>
                <a:latin typeface="Arial" panose="020B0604020202020204" pitchFamily="34" charset="0"/>
                <a:cs typeface="Arial" panose="020B0604020202020204" pitchFamily="34" charset="0"/>
              </a:rPr>
              <a:t>maari</a:t>
            </a:r>
            <a:r>
              <a:rPr lang="en-US" altLang="ja-JP" sz="900" dirty="0">
                <a:solidFill>
                  <a:schemeClr val="accent1">
                    <a:lumMod val="75000"/>
                  </a:schemeClr>
                </a:solidFill>
                <a:latin typeface="Arial" panose="020B0604020202020204" pitchFamily="34" charset="0"/>
                <a:cs typeface="Arial" panose="020B0604020202020204" pitchFamily="34" charset="0"/>
              </a:rPr>
              <a:t> din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kapag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magkakabit</a:t>
            </a:r>
            <a:r>
              <a:rPr lang="en-US" altLang="ja-JP" sz="900" dirty="0">
                <a:solidFill>
                  <a:schemeClr val="accent1">
                    <a:lumMod val="75000"/>
                  </a:schemeClr>
                </a:solidFill>
                <a:latin typeface="Arial" panose="020B0604020202020204" pitchFamily="34" charset="0"/>
                <a:cs typeface="Arial" panose="020B0604020202020204" pitchFamily="34" charset="0"/>
              </a:rPr>
              <a:t> ng wire rope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bucket claw para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pagaangat</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gamit</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maari</a:t>
            </a:r>
            <a:r>
              <a:rPr lang="en-US" altLang="ja-JP" sz="900" dirty="0">
                <a:solidFill>
                  <a:schemeClr val="accent1">
                    <a:lumMod val="75000"/>
                  </a:schemeClr>
                </a:solidFill>
                <a:latin typeface="Arial" panose="020B0604020202020204" pitchFamily="34" charset="0"/>
                <a:cs typeface="Arial" panose="020B0604020202020204" pitchFamily="34" charset="0"/>
              </a:rPr>
              <a:t> din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pagpulupot</a:t>
            </a:r>
            <a:r>
              <a:rPr lang="en-US" altLang="ja-JP" sz="900" dirty="0">
                <a:solidFill>
                  <a:schemeClr val="accent1">
                    <a:lumMod val="75000"/>
                  </a:schemeClr>
                </a:solidFill>
                <a:latin typeface="Arial" panose="020B0604020202020204" pitchFamily="34" charset="0"/>
                <a:cs typeface="Arial" panose="020B0604020202020204" pitchFamily="34" charset="0"/>
              </a:rPr>
              <a:t> ng wire rope </a:t>
            </a:r>
            <a:r>
              <a:rPr lang="en-US" altLang="ja-JP" sz="900" dirty="0" err="1">
                <a:solidFill>
                  <a:schemeClr val="accent1">
                    <a:lumMod val="75000"/>
                  </a:schemeClr>
                </a:solidFill>
                <a:latin typeface="Arial" panose="020B0604020202020204" pitchFamily="34" charset="0"/>
                <a:cs typeface="Arial" panose="020B0604020202020204" pitchFamily="34" charset="0"/>
              </a:rPr>
              <a:t>direkta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boom at arm.</a:t>
            </a:r>
            <a:endParaRPr lang="ja-JP" altLang="ja-JP" sz="9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en-US" altLang="ja-JP" sz="900" dirty="0">
                <a:solidFill>
                  <a:schemeClr val="accent1">
                    <a:lumMod val="75000"/>
                  </a:schemeClr>
                </a:solidFill>
                <a:latin typeface="Arial" panose="020B0604020202020204" pitchFamily="34" charset="0"/>
                <a:cs typeface="Arial" panose="020B0604020202020204" pitchFamily="34" charset="0"/>
              </a:rPr>
              <a:t>Tandaan5) Ang safety factor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tibay</a:t>
            </a:r>
            <a:r>
              <a:rPr lang="en-US" altLang="ja-JP" sz="900" dirty="0">
                <a:solidFill>
                  <a:schemeClr val="accent1">
                    <a:lumMod val="75000"/>
                  </a:schemeClr>
                </a:solidFill>
                <a:latin typeface="Arial" panose="020B0604020202020204" pitchFamily="34" charset="0"/>
                <a:cs typeface="Arial" panose="020B0604020202020204" pitchFamily="34" charset="0"/>
              </a:rPr>
              <a:t> ng lifting equipment, (Ang </a:t>
            </a:r>
            <a:r>
              <a:rPr lang="en-US" altLang="ja-JP" sz="900" dirty="0" err="1">
                <a:solidFill>
                  <a:schemeClr val="accent1">
                    <a:lumMod val="75000"/>
                  </a:schemeClr>
                </a:solidFill>
                <a:latin typeface="Arial" panose="020B0604020202020204" pitchFamily="34" charset="0"/>
                <a:cs typeface="Arial" panose="020B0604020202020204" pitchFamily="34" charset="0"/>
              </a:rPr>
              <a:t>makukuha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kapag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i</a:t>
            </a:r>
            <a:r>
              <a:rPr lang="en-US" altLang="ja-JP" sz="900" dirty="0">
                <a:solidFill>
                  <a:schemeClr val="accent1">
                    <a:lumMod val="75000"/>
                  </a:schemeClr>
                </a:solidFill>
                <a:latin typeface="Arial" panose="020B0604020202020204" pitchFamily="34" charset="0"/>
                <a:cs typeface="Arial" panose="020B0604020202020204" pitchFamily="34" charset="0"/>
              </a:rPr>
              <a:t>-divide ang value ng cutting load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lifting equipment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value ng load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nakapaloob</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talata</a:t>
            </a:r>
            <a:r>
              <a:rPr lang="en-US" altLang="ja-JP" sz="900" dirty="0">
                <a:solidFill>
                  <a:schemeClr val="accent1">
                    <a:lumMod val="75000"/>
                  </a:schemeClr>
                </a:solidFill>
                <a:latin typeface="Arial" panose="020B0604020202020204" pitchFamily="34" charset="0"/>
                <a:cs typeface="Arial" panose="020B0604020202020204" pitchFamily="34" charset="0"/>
              </a:rPr>
              <a:t> 4-3) ay 5 o </a:t>
            </a:r>
            <a:r>
              <a:rPr lang="en-US" altLang="ja-JP" sz="900" dirty="0" err="1">
                <a:solidFill>
                  <a:schemeClr val="accent1">
                    <a:lumMod val="75000"/>
                  </a:schemeClr>
                </a:solidFill>
                <a:latin typeface="Arial" panose="020B0604020202020204" pitchFamily="34" charset="0"/>
                <a:cs typeface="Arial" panose="020B0604020202020204" pitchFamily="34" charset="0"/>
              </a:rPr>
              <a:t>higit</a:t>
            </a:r>
            <a:r>
              <a:rPr lang="en-US" altLang="ja-JP" sz="900" dirty="0">
                <a:solidFill>
                  <a:schemeClr val="accent1">
                    <a:lumMod val="75000"/>
                  </a:schemeClr>
                </a:solidFill>
                <a:latin typeface="Arial" panose="020B0604020202020204" pitchFamily="34" charset="0"/>
                <a:cs typeface="Arial" panose="020B0604020202020204" pitchFamily="34" charset="0"/>
              </a:rPr>
              <a:t> pa.</a:t>
            </a:r>
            <a:endParaRPr lang="ja-JP" altLang="ja-JP" sz="9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en-US" altLang="ja-JP" sz="900" dirty="0">
                <a:solidFill>
                  <a:schemeClr val="accent1">
                    <a:lumMod val="75000"/>
                  </a:schemeClr>
                </a:solidFill>
                <a:latin typeface="Arial" panose="020B0604020202020204" pitchFamily="34" charset="0"/>
                <a:cs typeface="Arial" panose="020B0604020202020204" pitchFamily="34" charset="0"/>
              </a:rPr>
              <a:t>Tandaan6) Ang </a:t>
            </a:r>
            <a:r>
              <a:rPr lang="en-US" altLang="ja-JP" sz="900" dirty="0" err="1">
                <a:solidFill>
                  <a:schemeClr val="accent1">
                    <a:lumMod val="75000"/>
                  </a:schemeClr>
                </a:solidFill>
                <a:latin typeface="Arial" panose="020B0604020202020204" pitchFamily="34" charset="0"/>
                <a:cs typeface="Arial" panose="020B0604020202020204" pitchFamily="34" charset="0"/>
              </a:rPr>
              <a:t>ibig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sabihin</a:t>
            </a:r>
            <a:r>
              <a:rPr lang="en-US" altLang="ja-JP" sz="900" dirty="0">
                <a:solidFill>
                  <a:schemeClr val="accent1">
                    <a:lumMod val="75000"/>
                  </a:schemeClr>
                </a:solidFill>
                <a:latin typeface="Arial" panose="020B0604020202020204" pitchFamily="34" charset="0"/>
                <a:cs typeface="Arial" panose="020B0604020202020204" pitchFamily="34" charset="0"/>
              </a:rPr>
              <a:t> ng “kung </a:t>
            </a:r>
            <a:r>
              <a:rPr lang="en-US" altLang="ja-JP" sz="900" dirty="0" err="1">
                <a:solidFill>
                  <a:schemeClr val="accent1">
                    <a:lumMod val="75000"/>
                  </a:schemeClr>
                </a:solidFill>
                <a:latin typeface="Arial" panose="020B0604020202020204" pitchFamily="34" charset="0"/>
                <a:cs typeface="Arial" panose="020B0604020202020204" pitchFamily="34" charset="0"/>
              </a:rPr>
              <a:t>walang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panganib</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matanggal</a:t>
            </a:r>
            <a:r>
              <a:rPr lang="en-US" altLang="ja-JP" sz="900" dirty="0">
                <a:solidFill>
                  <a:schemeClr val="accent1">
                    <a:lumMod val="75000"/>
                  </a:schemeClr>
                </a:solidFill>
                <a:latin typeface="Arial" panose="020B0604020202020204" pitchFamily="34" charset="0"/>
                <a:cs typeface="Arial" panose="020B0604020202020204" pitchFamily="34" charset="0"/>
              </a:rPr>
              <a:t> ang work device” ay, kung ang hook </a:t>
            </a:r>
            <a:r>
              <a:rPr lang="en-US" altLang="ja-JP" sz="900" dirty="0" err="1">
                <a:solidFill>
                  <a:schemeClr val="accent1">
                    <a:lumMod val="75000"/>
                  </a:schemeClr>
                </a:solidFill>
                <a:latin typeface="Arial" panose="020B0604020202020204" pitchFamily="34" charset="0"/>
                <a:cs typeface="Arial" panose="020B0604020202020204" pitchFamily="34" charset="0"/>
              </a:rPr>
              <a:t>etc</a:t>
            </a:r>
            <a:r>
              <a:rPr lang="en-US" altLang="ja-JP" sz="900" dirty="0">
                <a:solidFill>
                  <a:schemeClr val="accent1">
                    <a:lumMod val="75000"/>
                  </a:schemeClr>
                </a:solidFill>
                <a:latin typeface="Arial" panose="020B0604020202020204" pitchFamily="34" charset="0"/>
                <a:cs typeface="Arial" panose="020B0604020202020204" pitchFamily="34" charset="0"/>
              </a:rPr>
              <a:t>, ay </a:t>
            </a:r>
            <a:r>
              <a:rPr lang="en-US" altLang="ja-JP" sz="900" dirty="0" err="1">
                <a:solidFill>
                  <a:schemeClr val="accent1">
                    <a:lumMod val="75000"/>
                  </a:schemeClr>
                </a:solidFill>
                <a:latin typeface="Arial" panose="020B0604020202020204" pitchFamily="34" charset="0"/>
                <a:cs typeface="Arial" panose="020B0604020202020204" pitchFamily="34" charset="0"/>
              </a:rPr>
              <a:t>nakakabit</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gamit</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hinang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dpat</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itong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hinangin</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upang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magkaroon</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sapat</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pagdaloy</a:t>
            </a:r>
            <a:r>
              <a:rPr lang="en-US" altLang="ja-JP" sz="900" dirty="0">
                <a:solidFill>
                  <a:schemeClr val="accent1">
                    <a:lumMod val="75000"/>
                  </a:schemeClr>
                </a:solidFill>
                <a:latin typeface="Arial" panose="020B0604020202020204" pitchFamily="34" charset="0"/>
                <a:cs typeface="Arial" panose="020B0604020202020204" pitchFamily="34" charset="0"/>
              </a:rPr>
              <a:t>, throat thickness, etc. ay </a:t>
            </a:r>
            <a:r>
              <a:rPr lang="en-US" altLang="ja-JP" sz="900" dirty="0" err="1">
                <a:solidFill>
                  <a:schemeClr val="accent1">
                    <a:lumMod val="75000"/>
                  </a:schemeClr>
                </a:solidFill>
                <a:latin typeface="Arial" panose="020B0604020202020204" pitchFamily="34" charset="0"/>
                <a:cs typeface="Arial" panose="020B0604020202020204" pitchFamily="34" charset="0"/>
              </a:rPr>
              <a:t>makukuha</a:t>
            </a:r>
            <a:r>
              <a:rPr lang="en-US" altLang="ja-JP" sz="900" dirty="0">
                <a:solidFill>
                  <a:schemeClr val="accent1">
                    <a:lumMod val="75000"/>
                  </a:schemeClr>
                </a:solidFill>
                <a:latin typeface="Arial" panose="020B0604020202020204" pitchFamily="34" charset="0"/>
                <a:cs typeface="Arial" panose="020B0604020202020204" pitchFamily="34" charset="0"/>
              </a:rPr>
              <a:t>, at </a:t>
            </a:r>
            <a:r>
              <a:rPr lang="en-US" altLang="ja-JP" sz="900" dirty="0" err="1">
                <a:solidFill>
                  <a:schemeClr val="accent1">
                    <a:lumMod val="75000"/>
                  </a:schemeClr>
                </a:solidFill>
                <a:latin typeface="Arial" panose="020B0604020202020204" pitchFamily="34" charset="0"/>
                <a:cs typeface="Arial" panose="020B0604020202020204" pitchFamily="34" charset="0"/>
              </a:rPr>
              <a:t>ito</a:t>
            </a:r>
            <a:r>
              <a:rPr lang="en-US" altLang="ja-JP" sz="900" dirty="0">
                <a:solidFill>
                  <a:schemeClr val="accent1">
                    <a:lumMod val="75000"/>
                  </a:schemeClr>
                </a:solidFill>
                <a:latin typeface="Arial" panose="020B0604020202020204" pitchFamily="34" charset="0"/>
                <a:cs typeface="Arial" panose="020B0604020202020204" pitchFamily="34" charset="0"/>
              </a:rPr>
              <a:t> ay </a:t>
            </a:r>
            <a:r>
              <a:rPr lang="en-US" altLang="ja-JP" sz="900" dirty="0" err="1">
                <a:solidFill>
                  <a:schemeClr val="accent1">
                    <a:lumMod val="75000"/>
                  </a:schemeClr>
                </a:solidFill>
                <a:latin typeface="Arial" panose="020B0604020202020204" pitchFamily="34" charset="0"/>
                <a:cs typeface="Arial" panose="020B0604020202020204" pitchFamily="34" charset="0"/>
              </a:rPr>
              <a:t>dapat</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mahinang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buong</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paligid</a:t>
            </a:r>
            <a:r>
              <a:rPr lang="en-US" altLang="ja-JP" sz="900" dirty="0">
                <a:solidFill>
                  <a:schemeClr val="accent1">
                    <a:lumMod val="75000"/>
                  </a:schemeClr>
                </a:solidFill>
                <a:latin typeface="Arial" panose="020B0604020202020204" pitchFamily="34" charset="0"/>
                <a:cs typeface="Arial" panose="020B0604020202020204" pitchFamily="34" charset="0"/>
              </a:rPr>
              <a:t> ng attachment part. </a:t>
            </a:r>
            <a:endParaRPr lang="ja-JP" altLang="ja-JP" sz="9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en-US" altLang="ja-JP" sz="900" dirty="0" err="1">
                <a:solidFill>
                  <a:schemeClr val="accent1">
                    <a:lumMod val="75000"/>
                  </a:schemeClr>
                </a:solidFill>
                <a:latin typeface="Arial" panose="020B0604020202020204" pitchFamily="34" charset="0"/>
                <a:cs typeface="Arial" panose="020B0604020202020204" pitchFamily="34" charset="0"/>
              </a:rPr>
              <a:t>Tandaan</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Ituro</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mga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nakakumpleto</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pagsasanay</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sling work o ang </a:t>
            </a:r>
            <a:r>
              <a:rPr lang="en-US" altLang="ja-JP" sz="900" dirty="0" err="1">
                <a:solidFill>
                  <a:schemeClr val="accent1">
                    <a:lumMod val="75000"/>
                  </a:schemeClr>
                </a:solidFill>
                <a:latin typeface="Arial" panose="020B0604020202020204" pitchFamily="34" charset="0"/>
                <a:cs typeface="Arial" panose="020B0604020202020204" pitchFamily="34" charset="0"/>
              </a:rPr>
              <a:t>mga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nakakumpleto</a:t>
            </a:r>
            <a:r>
              <a:rPr lang="en-US" altLang="ja-JP" sz="900" dirty="0">
                <a:solidFill>
                  <a:schemeClr val="accent1">
                    <a:lumMod val="75000"/>
                  </a:schemeClr>
                </a:solidFill>
                <a:latin typeface="Arial" panose="020B0604020202020204" pitchFamily="34" charset="0"/>
                <a:cs typeface="Arial" panose="020B0604020202020204" pitchFamily="34" charset="0"/>
              </a:rPr>
              <a:t> ng </a:t>
            </a:r>
            <a:r>
              <a:rPr lang="en-US" altLang="ja-JP" sz="900" dirty="0" err="1">
                <a:solidFill>
                  <a:schemeClr val="accent1">
                    <a:lumMod val="75000"/>
                  </a:schemeClr>
                </a:solidFill>
                <a:latin typeface="Arial" panose="020B0604020202020204" pitchFamily="34" charset="0"/>
                <a:cs typeface="Arial" panose="020B0604020202020204" pitchFamily="34" charset="0"/>
              </a:rPr>
              <a:t>espesyal</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na</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edukasyon</a:t>
            </a:r>
            <a:r>
              <a:rPr lang="en-US" altLang="ja-JP" sz="900" dirty="0">
                <a:solidFill>
                  <a:schemeClr val="accent1">
                    <a:lumMod val="75000"/>
                  </a:schemeClr>
                </a:solidFill>
                <a:latin typeface="Arial" panose="020B0604020202020204" pitchFamily="34" charset="0"/>
                <a:cs typeface="Arial" panose="020B0604020202020204" pitchFamily="34" charset="0"/>
              </a:rPr>
              <a:t> </a:t>
            </a:r>
            <a:r>
              <a:rPr lang="en-US" altLang="ja-JP" sz="900" dirty="0" err="1">
                <a:solidFill>
                  <a:schemeClr val="accent1">
                    <a:lumMod val="75000"/>
                  </a:schemeClr>
                </a:solidFill>
                <a:latin typeface="Arial" panose="020B0604020202020204" pitchFamily="34" charset="0"/>
                <a:cs typeface="Arial" panose="020B0604020202020204" pitchFamily="34" charset="0"/>
              </a:rPr>
              <a:t>kaugnay</a:t>
            </a:r>
            <a:r>
              <a:rPr lang="en-US" altLang="ja-JP" sz="900" dirty="0">
                <a:solidFill>
                  <a:schemeClr val="accent1">
                    <a:lumMod val="75000"/>
                  </a:schemeClr>
                </a:solidFill>
                <a:latin typeface="Arial" panose="020B0604020202020204" pitchFamily="34" charset="0"/>
                <a:cs typeface="Arial" panose="020B0604020202020204" pitchFamily="34" charset="0"/>
              </a:rPr>
              <a:t> ng sling work para </a:t>
            </a:r>
            <a:r>
              <a:rPr lang="en-US" altLang="ja-JP" sz="900" dirty="0" err="1">
                <a:solidFill>
                  <a:schemeClr val="accent1">
                    <a:lumMod val="75000"/>
                  </a:schemeClr>
                </a:solidFill>
                <a:latin typeface="Arial" panose="020B0604020202020204" pitchFamily="34" charset="0"/>
                <a:cs typeface="Arial" panose="020B0604020202020204" pitchFamily="34" charset="0"/>
              </a:rPr>
              <a:t>isabit</a:t>
            </a:r>
            <a:r>
              <a:rPr lang="en-US" altLang="ja-JP" sz="900" dirty="0">
                <a:solidFill>
                  <a:schemeClr val="accent1">
                    <a:lumMod val="75000"/>
                  </a:schemeClr>
                </a:solidFill>
                <a:latin typeface="Arial" panose="020B0604020202020204" pitchFamily="34" charset="0"/>
                <a:cs typeface="Arial" panose="020B0604020202020204" pitchFamily="34" charset="0"/>
              </a:rPr>
              <a:t> o </a:t>
            </a:r>
            <a:r>
              <a:rPr lang="en-US" altLang="ja-JP" sz="900" dirty="0" err="1">
                <a:solidFill>
                  <a:schemeClr val="accent1">
                    <a:lumMod val="75000"/>
                  </a:schemeClr>
                </a:solidFill>
                <a:latin typeface="Arial" panose="020B0604020202020204" pitchFamily="34" charset="0"/>
                <a:cs typeface="Arial" panose="020B0604020202020204" pitchFamily="34" charset="0"/>
              </a:rPr>
              <a:t>tanggalin</a:t>
            </a:r>
            <a:r>
              <a:rPr lang="en-US" altLang="ja-JP" sz="900" dirty="0">
                <a:solidFill>
                  <a:schemeClr val="accent1">
                    <a:lumMod val="75000"/>
                  </a:schemeClr>
                </a:solidFill>
                <a:latin typeface="Arial" panose="020B0604020202020204" pitchFamily="34" charset="0"/>
                <a:cs typeface="Arial" panose="020B0604020202020204" pitchFamily="34" charset="0"/>
              </a:rPr>
              <a:t> ang wire rope para </a:t>
            </a:r>
            <a:r>
              <a:rPr lang="en-US" altLang="ja-JP" sz="900" dirty="0" err="1">
                <a:solidFill>
                  <a:schemeClr val="accent1">
                    <a:lumMod val="75000"/>
                  </a:schemeClr>
                </a:solidFill>
                <a:latin typeface="Arial" panose="020B0604020202020204" pitchFamily="34" charset="0"/>
                <a:cs typeface="Arial" panose="020B0604020202020204" pitchFamily="34" charset="0"/>
              </a:rPr>
              <a:t>sa</a:t>
            </a:r>
            <a:r>
              <a:rPr lang="en-US" altLang="ja-JP" sz="900" dirty="0">
                <a:solidFill>
                  <a:schemeClr val="accent1">
                    <a:lumMod val="75000"/>
                  </a:schemeClr>
                </a:solidFill>
                <a:latin typeface="Arial" panose="020B0604020202020204" pitchFamily="34" charset="0"/>
                <a:cs typeface="Arial" panose="020B0604020202020204" pitchFamily="34" charset="0"/>
              </a:rPr>
              <a:t> sling</a:t>
            </a:r>
            <a:endParaRPr lang="ja-JP" altLang="ja-JP" sz="900" dirty="0">
              <a:solidFill>
                <a:schemeClr val="accent1">
                  <a:lumMod val="75000"/>
                </a:schemeClr>
              </a:solidFill>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 xmlns:a16="http://schemas.microsoft.com/office/drawing/2014/main" id="{CBEAE47C-3C5E-4489-A165-20E59B3EFF9A}"/>
              </a:ext>
            </a:extLst>
          </p:cNvPr>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65</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115</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sz="1200" dirty="0">
              <a:ea typeface="+mn-lt"/>
              <a:cs typeface="+mn-lt"/>
            </a:endParaRPr>
          </a:p>
        </p:txBody>
      </p:sp>
    </p:spTree>
    <p:extLst>
      <p:ext uri="{BB962C8B-B14F-4D97-AF65-F5344CB8AC3E}">
        <p14:creationId xmlns:p14="http://schemas.microsoft.com/office/powerpoint/2010/main" val="410844606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r>
              <a:rPr lang="fil-PH" altLang="ja-JP" sz="2000" dirty="0">
                <a:latin typeface="Arial" panose="020B0604020202020204" pitchFamily="34" charset="0"/>
                <a:cs typeface="Arial" panose="020B0604020202020204" pitchFamily="34" charset="0"/>
              </a:rPr>
              <a:t>Mga Regulasyon sa Kaligtasan at Pangkalusugan sa Trabaho</a:t>
            </a:r>
            <a:r>
              <a:rPr lang="en-US" altLang="ja-JP" sz="2000" dirty="0">
                <a:latin typeface="Arial" panose="020B0604020202020204" pitchFamily="34" charset="0"/>
                <a:cs typeface="Arial" panose="020B0604020202020204" pitchFamily="34" charset="0"/>
              </a:rPr>
              <a:t> (Excerpt)</a:t>
            </a:r>
            <a:r>
              <a:rPr lang="ja-JP" altLang="en-US" sz="2000" dirty="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(7)</a:t>
            </a:r>
            <a:endParaRPr kumimoji="1" lang="ja-JP" altLang="en-US" sz="2000" dirty="0">
              <a:latin typeface="Meiryo UI" panose="020B0604030504040204" pitchFamily="50" charset="-128"/>
              <a:ea typeface="Meiryo UI" panose="020B0604030504040204" pitchFamily="50" charset="-128"/>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165 &lt;Pag-</a:t>
            </a:r>
            <a:r>
              <a:rPr lang="en-US" altLang="ja-JP" sz="1000" dirty="0" err="1">
                <a:latin typeface="Arial" panose="020B0604020202020204" pitchFamily="34" charset="0"/>
                <a:cs typeface="Arial" panose="020B0604020202020204" pitchFamily="34" charset="0"/>
              </a:rPr>
              <a:t>ayos</a:t>
            </a:r>
            <a:r>
              <a:rPr lang="en-US" altLang="ja-JP" sz="1000" dirty="0">
                <a:latin typeface="Arial" panose="020B0604020202020204" pitchFamily="34" charset="0"/>
                <a:cs typeface="Arial" panose="020B0604020202020204" pitchFamily="34" charset="0"/>
              </a:rPr>
              <a:t>, etc.&gt;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err="1">
                <a:latin typeface="Arial" panose="020B0604020202020204" pitchFamily="34" charset="0"/>
                <a:cs typeface="Arial" panose="020B0604020202020204" pitchFamily="34" charset="0"/>
              </a:rPr>
              <a:t>Kapag</a:t>
            </a:r>
            <a:r>
              <a:rPr lang="en-US" altLang="ja-JP" sz="1000" dirty="0">
                <a:latin typeface="Arial" panose="020B0604020202020204" pitchFamily="34" charset="0"/>
                <a:cs typeface="Arial" panose="020B0604020202020204" pitchFamily="34" charset="0"/>
              </a:rPr>
              <a:t> nag </a:t>
            </a:r>
            <a:r>
              <a:rPr lang="en-US" altLang="ja-JP" sz="1000" dirty="0" err="1">
                <a:latin typeface="Arial" panose="020B0604020202020204" pitchFamily="34" charset="0"/>
                <a:cs typeface="Arial" panose="020B0604020202020204" pitchFamily="34" charset="0"/>
              </a:rPr>
              <a:t>aayos</a:t>
            </a:r>
            <a:r>
              <a:rPr lang="en-US" altLang="ja-JP" sz="1000" dirty="0">
                <a:latin typeface="Arial" panose="020B0604020202020204" pitchFamily="34" charset="0"/>
                <a:cs typeface="Arial" panose="020B0604020202020204" pitchFamily="34" charset="0"/>
              </a:rPr>
              <a:t> ng vehicle type construction machine o </a:t>
            </a:r>
            <a:r>
              <a:rPr lang="en-US" altLang="ja-JP" sz="1000" dirty="0" err="1">
                <a:latin typeface="Arial" panose="020B0604020202020204" pitchFamily="34" charset="0"/>
                <a:cs typeface="Arial" panose="020B0604020202020204" pitchFamily="34" charset="0"/>
              </a:rPr>
              <a:t>nagkakabit</a:t>
            </a:r>
            <a:r>
              <a:rPr lang="en-US" altLang="ja-JP" sz="1000" dirty="0">
                <a:latin typeface="Arial" panose="020B0604020202020204" pitchFamily="34" charset="0"/>
                <a:cs typeface="Arial" panose="020B0604020202020204" pitchFamily="34" charset="0"/>
              </a:rPr>
              <a:t> o </a:t>
            </a:r>
            <a:r>
              <a:rPr lang="en-US" altLang="ja-JP" sz="1000" dirty="0" err="1">
                <a:latin typeface="Arial" panose="020B0604020202020204" pitchFamily="34" charset="0"/>
                <a:cs typeface="Arial" panose="020B0604020202020204" pitchFamily="34" charset="0"/>
              </a:rPr>
              <a:t>nagtatanggal</a:t>
            </a:r>
            <a:r>
              <a:rPr lang="en-US" altLang="ja-JP" sz="1000" dirty="0">
                <a:latin typeface="Arial" panose="020B0604020202020204" pitchFamily="34" charset="0"/>
                <a:cs typeface="Arial" panose="020B0604020202020204" pitchFamily="34" charset="0"/>
              </a:rPr>
              <a:t>, ang employer ay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magtala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tao</a:t>
            </a:r>
            <a:r>
              <a:rPr lang="en-US" altLang="ja-JP" sz="1000" dirty="0">
                <a:latin typeface="Arial" panose="020B0604020202020204" pitchFamily="34" charset="0"/>
                <a:cs typeface="Arial" panose="020B0604020202020204" pitchFamily="34" charset="0"/>
              </a:rPr>
              <a:t> para mag-</a:t>
            </a:r>
            <a:r>
              <a:rPr lang="en-US" altLang="ja-JP" sz="1000" dirty="0" err="1">
                <a:latin typeface="Arial" panose="020B0604020202020204" pitchFamily="34" charset="0"/>
                <a:cs typeface="Arial" panose="020B0604020202020204" pitchFamily="34" charset="0"/>
              </a:rPr>
              <a:t>patnubay</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 at ang </a:t>
            </a:r>
            <a:r>
              <a:rPr lang="en-US" altLang="ja-JP" sz="1000" dirty="0" err="1">
                <a:latin typeface="Arial" panose="020B0604020202020204" pitchFamily="34" charset="0"/>
                <a:cs typeface="Arial" panose="020B0604020202020204" pitchFamily="34" charset="0"/>
              </a:rPr>
              <a:t>taong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ito</a:t>
            </a:r>
            <a:r>
              <a:rPr lang="en-US" altLang="ja-JP" sz="1000" dirty="0">
                <a:latin typeface="Arial" panose="020B0604020202020204" pitchFamily="34" charset="0"/>
                <a:cs typeface="Arial" panose="020B0604020202020204" pitchFamily="34" charset="0"/>
              </a:rPr>
              <a:t> ay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sudin</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sumusunod</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alituntunin</a:t>
            </a:r>
            <a:r>
              <a:rPr lang="en-US" altLang="ja-JP" sz="1000" dirty="0">
                <a:latin typeface="Arial" panose="020B0604020202020204" pitchFamily="34" charset="0"/>
                <a:cs typeface="Arial" panose="020B0604020202020204" pitchFamily="34" charset="0"/>
              </a:rPr>
              <a:t>. </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1</a:t>
            </a:r>
            <a:r>
              <a:rPr lang="ja-JP"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Siguraduhin</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hakbang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 at </a:t>
            </a:r>
            <a:r>
              <a:rPr lang="en-US" altLang="ja-JP" sz="1000" dirty="0" err="1">
                <a:latin typeface="Arial" panose="020B0604020202020204" pitchFamily="34" charset="0"/>
                <a:cs typeface="Arial" panose="020B0604020202020204" pitchFamily="34" charset="0"/>
              </a:rPr>
              <a:t>pangasiwaan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ito</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2</a:t>
            </a:r>
            <a:r>
              <a:rPr lang="ja-JP"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Subaybayan</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katayuan</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kaligtasan</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safe column, safe block, etc.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nakasaad</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 1 ng </a:t>
            </a:r>
            <a:r>
              <a:rPr lang="en-US" altLang="ja-JP" sz="1000" dirty="0" err="1">
                <a:latin typeface="Arial" panose="020B0604020202020204" pitchFamily="34" charset="0"/>
                <a:cs typeface="Arial" panose="020B0604020202020204" pitchFamily="34" charset="0"/>
              </a:rPr>
              <a:t>sumusunod</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at ang </a:t>
            </a:r>
            <a:r>
              <a:rPr lang="en-US" altLang="ja-JP" sz="1000" dirty="0" err="1">
                <a:latin typeface="Arial" panose="020B0604020202020204" pitchFamily="34" charset="0"/>
                <a:cs typeface="Arial" panose="020B0604020202020204" pitchFamily="34" charset="0"/>
              </a:rPr>
              <a:t>kalagayan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pag-gamit</a:t>
            </a:r>
            <a:r>
              <a:rPr lang="en-US" altLang="ja-JP" sz="1000" dirty="0">
                <a:latin typeface="Arial" panose="020B0604020202020204" pitchFamily="34" charset="0"/>
                <a:cs typeface="Arial" panose="020B0604020202020204" pitchFamily="34" charset="0"/>
              </a:rPr>
              <a:t> ng frame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nakasaad</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166-2,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 1.</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 </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166 &lt;Pag-</a:t>
            </a:r>
            <a:r>
              <a:rPr lang="en-US" altLang="ja-JP" sz="1000" dirty="0" err="1">
                <a:latin typeface="Arial" panose="020B0604020202020204" pitchFamily="34" charset="0"/>
                <a:cs typeface="Arial" panose="020B0604020202020204" pitchFamily="34" charset="0"/>
              </a:rPr>
              <a:t>iwas</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panganib</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pagbagsak</a:t>
            </a:r>
            <a:r>
              <a:rPr lang="en-US" altLang="ja-JP" sz="1000" dirty="0">
                <a:latin typeface="Arial" panose="020B0604020202020204" pitchFamily="34" charset="0"/>
                <a:cs typeface="Arial" panose="020B0604020202020204" pitchFamily="34" charset="0"/>
              </a:rPr>
              <a:t> ng boom, etc.&gt;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err="1">
                <a:latin typeface="Arial" panose="020B0604020202020204" pitchFamily="34" charset="0"/>
                <a:cs typeface="Arial" panose="020B0604020202020204" pitchFamily="34" charset="0"/>
              </a:rPr>
              <a:t>Kapag</a:t>
            </a:r>
            <a:r>
              <a:rPr lang="en-US" altLang="ja-JP" sz="1000" dirty="0">
                <a:latin typeface="Arial" panose="020B0604020202020204" pitchFamily="34" charset="0"/>
                <a:cs typeface="Arial" panose="020B0604020202020204" pitchFamily="34" charset="0"/>
              </a:rPr>
              <a:t> ang employer ay </a:t>
            </a:r>
            <a:r>
              <a:rPr lang="en-US" altLang="ja-JP" sz="1000" dirty="0" err="1">
                <a:latin typeface="Arial" panose="020B0604020202020204" pitchFamily="34" charset="0"/>
                <a:cs typeface="Arial" panose="020B0604020202020204" pitchFamily="34" charset="0"/>
              </a:rPr>
              <a:t>itinaas</a:t>
            </a:r>
            <a:r>
              <a:rPr lang="en-US" altLang="ja-JP" sz="1000" dirty="0">
                <a:latin typeface="Arial" panose="020B0604020202020204" pitchFamily="34" charset="0"/>
                <a:cs typeface="Arial" panose="020B0604020202020204" pitchFamily="34" charset="0"/>
              </a:rPr>
              <a:t> ang boom, arm, etc... ng vehicle type construction machine at </a:t>
            </a:r>
            <a:r>
              <a:rPr lang="en-US" altLang="ja-JP" sz="1000" dirty="0" err="1">
                <a:latin typeface="Arial" panose="020B0604020202020204" pitchFamily="34" charset="0"/>
                <a:cs typeface="Arial" panose="020B0604020202020204" pitchFamily="34" charset="0"/>
              </a:rPr>
              <a:t>inayos</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sinuri</a:t>
            </a:r>
            <a:r>
              <a:rPr lang="en-US" altLang="ja-JP" sz="1000" dirty="0">
                <a:latin typeface="Arial" panose="020B0604020202020204" pitchFamily="34" charset="0"/>
                <a:cs typeface="Arial" panose="020B0604020202020204" pitchFamily="34" charset="0"/>
              </a:rPr>
              <a:t>, etc.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ilalim</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nito</a:t>
            </a:r>
            <a:r>
              <a:rPr lang="en-US" altLang="ja-JP" sz="1000" dirty="0">
                <a:latin typeface="Arial" panose="020B0604020202020204" pitchFamily="34" charset="0"/>
                <a:cs typeface="Arial" panose="020B0604020202020204" pitchFamily="34" charset="0"/>
              </a:rPr>
              <a:t>, ang employer ay </a:t>
            </a:r>
            <a:r>
              <a:rPr lang="en-US" altLang="ja-JP" sz="1000" dirty="0" err="1">
                <a:latin typeface="Arial" panose="020B0604020202020204" pitchFamily="34" charset="0"/>
                <a:cs typeface="Arial" panose="020B0604020202020204" pitchFamily="34" charset="0"/>
              </a:rPr>
              <a:t>nararapat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siguraduhin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maiwasan</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panganib</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laborer </a:t>
            </a:r>
            <a:r>
              <a:rPr lang="en-US" altLang="ja-JP" sz="1000" dirty="0" err="1">
                <a:latin typeface="Arial" panose="020B0604020202020204" pitchFamily="34" charset="0"/>
                <a:cs typeface="Arial" panose="020B0604020202020204" pitchFamily="34" charset="0"/>
              </a:rPr>
              <a:t>dala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biglaang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pagbagsak</a:t>
            </a:r>
            <a:r>
              <a:rPr lang="en-US" altLang="ja-JP" sz="1000" dirty="0">
                <a:latin typeface="Arial" panose="020B0604020202020204" pitchFamily="34" charset="0"/>
                <a:cs typeface="Arial" panose="020B0604020202020204" pitchFamily="34" charset="0"/>
              </a:rPr>
              <a:t> ng boom, arm, etc. Ang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laborer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bahagi</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ito</a:t>
            </a:r>
            <a:r>
              <a:rPr lang="en-US" altLang="ja-JP" sz="1000" dirty="0">
                <a:latin typeface="Arial" panose="020B0604020202020204" pitchFamily="34" charset="0"/>
                <a:cs typeface="Arial" panose="020B0604020202020204" pitchFamily="34" charset="0"/>
              </a:rPr>
              <a:t> ay </a:t>
            </a:r>
            <a:r>
              <a:rPr lang="en-US" altLang="ja-JP" sz="1000" dirty="0" err="1">
                <a:latin typeface="Arial" panose="020B0604020202020204" pitchFamily="34" charset="0"/>
                <a:cs typeface="Arial" panose="020B0604020202020204" pitchFamily="34" charset="0"/>
              </a:rPr>
              <a:t>nararapat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handa</a:t>
            </a:r>
            <a:r>
              <a:rPr lang="en-US" altLang="ja-JP" sz="1000" dirty="0">
                <a:latin typeface="Arial" panose="020B0604020202020204" pitchFamily="34" charset="0"/>
                <a:cs typeface="Arial" panose="020B0604020202020204" pitchFamily="34" charset="0"/>
              </a:rPr>
              <a:t> sap ag </a:t>
            </a:r>
            <a:r>
              <a:rPr lang="en-US" altLang="ja-JP" sz="1000" dirty="0" err="1">
                <a:latin typeface="Arial" panose="020B0604020202020204" pitchFamily="34" charset="0"/>
                <a:cs typeface="Arial" panose="020B0604020202020204" pitchFamily="34" charset="0"/>
              </a:rPr>
              <a:t>pag-gamit</a:t>
            </a:r>
            <a:r>
              <a:rPr lang="en-US" altLang="ja-JP" sz="1000" dirty="0">
                <a:latin typeface="Arial" panose="020B0604020202020204" pitchFamily="34" charset="0"/>
                <a:cs typeface="Arial" panose="020B0604020202020204" pitchFamily="34" charset="0"/>
              </a:rPr>
              <a:t> ng safe column, safe block, etc.</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2</a:t>
            </a:r>
            <a:r>
              <a:rPr lang="ja-JP" altLang="ja-JP" sz="1000" dirty="0">
                <a:latin typeface="Arial" panose="020B0604020202020204" pitchFamily="34" charset="0"/>
                <a:cs typeface="Arial" panose="020B0604020202020204" pitchFamily="34" charset="0"/>
              </a:rPr>
              <a:t>　</a:t>
            </a:r>
            <a:r>
              <a:rPr lang="en-US" altLang="ja-JP" sz="1000" dirty="0">
                <a:latin typeface="Arial" panose="020B0604020202020204" pitchFamily="34" charset="0"/>
                <a:cs typeface="Arial" panose="020B0604020202020204" pitchFamily="34" charset="0"/>
              </a:rPr>
              <a:t>Ang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laborer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bahagi</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nakasaad</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naunang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 ay </a:t>
            </a:r>
            <a:r>
              <a:rPr lang="en-US" altLang="ja-JP" sz="1000" dirty="0" err="1">
                <a:latin typeface="Arial" panose="020B0604020202020204" pitchFamily="34" charset="0"/>
                <a:cs typeface="Arial" panose="020B0604020202020204" pitchFamily="34" charset="0"/>
              </a:rPr>
              <a:t>hindi</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gumamit</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safe </a:t>
            </a:r>
            <a:r>
              <a:rPr lang="en-US" altLang="ja-JP" sz="1000" dirty="0" err="1">
                <a:latin typeface="Arial" panose="020B0604020202020204" pitchFamily="34" charset="0"/>
                <a:cs typeface="Arial" panose="020B0604020202020204" pitchFamily="34" charset="0"/>
              </a:rPr>
              <a:t>colum</a:t>
            </a:r>
            <a:r>
              <a:rPr lang="en-US" altLang="ja-JP" sz="1000" dirty="0">
                <a:latin typeface="Arial" panose="020B0604020202020204" pitchFamily="34" charset="0"/>
                <a:cs typeface="Arial" panose="020B0604020202020204" pitchFamily="34" charset="0"/>
              </a:rPr>
              <a:t>, safe block, etc</a:t>
            </a:r>
            <a:r>
              <a:rPr lang="en-US" altLang="ja-JP" sz="1000" dirty="0" smtClean="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nasabing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 </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err="1">
                <a:solidFill>
                  <a:schemeClr val="accent1">
                    <a:lumMod val="75000"/>
                  </a:schemeClr>
                </a:solidFill>
                <a:latin typeface="Arial" panose="020B0604020202020204" pitchFamily="34" charset="0"/>
                <a:cs typeface="Arial" panose="020B0604020202020204" pitchFamily="34" charset="0"/>
              </a:rPr>
              <a:t>Tandaan</a:t>
            </a:r>
            <a:r>
              <a:rPr lang="en-US" altLang="ja-JP" sz="1000" dirty="0">
                <a:solidFill>
                  <a:schemeClr val="accent1">
                    <a:lumMod val="75000"/>
                  </a:schemeClr>
                </a:solidFill>
                <a:latin typeface="Arial" panose="020B0604020202020204" pitchFamily="34" charset="0"/>
                <a:cs typeface="Arial" panose="020B0604020202020204" pitchFamily="34" charset="0"/>
              </a:rPr>
              <a:t>) Ang “etc.” </a:t>
            </a:r>
            <a:r>
              <a:rPr lang="en-US" altLang="ja-JP" sz="1000" dirty="0" err="1">
                <a:solidFill>
                  <a:schemeClr val="accent1">
                    <a:lumMod val="75000"/>
                  </a:schemeClr>
                </a:solidFill>
                <a:latin typeface="Arial" panose="020B0604020202020204" pitchFamily="34" charset="0"/>
                <a:cs typeface="Arial" panose="020B0604020202020204" pitchFamily="34" charset="0"/>
              </a:rPr>
              <a:t>sa</a:t>
            </a:r>
            <a:r>
              <a:rPr lang="en-US" altLang="ja-JP" sz="1000" dirty="0">
                <a:solidFill>
                  <a:schemeClr val="accent1">
                    <a:lumMod val="75000"/>
                  </a:schemeClr>
                </a:solidFill>
                <a:latin typeface="Arial" panose="020B0604020202020204" pitchFamily="34" charset="0"/>
                <a:cs typeface="Arial" panose="020B0604020202020204" pitchFamily="34" charset="0"/>
              </a:rPr>
              <a:t> “safe block, etc.” ay </a:t>
            </a:r>
            <a:r>
              <a:rPr lang="en-US" altLang="ja-JP" sz="1000" dirty="0" err="1">
                <a:solidFill>
                  <a:schemeClr val="accent1">
                    <a:lumMod val="75000"/>
                  </a:schemeClr>
                </a:solidFill>
                <a:latin typeface="Arial" panose="020B0604020202020204" pitchFamily="34" charset="0"/>
                <a:cs typeface="Arial" panose="020B0604020202020204" pitchFamily="34" charset="0"/>
              </a:rPr>
              <a:t>kasama</a:t>
            </a:r>
            <a:r>
              <a:rPr lang="en-US" altLang="ja-JP" sz="1000" dirty="0">
                <a:solidFill>
                  <a:schemeClr val="accent1">
                    <a:lumMod val="75000"/>
                  </a:schemeClr>
                </a:solidFill>
                <a:latin typeface="Arial" panose="020B0604020202020204" pitchFamily="34" charset="0"/>
                <a:cs typeface="Arial" panose="020B0604020202020204" pitchFamily="34" charset="0"/>
              </a:rPr>
              <a:t> ang frame.</a:t>
            </a:r>
            <a:endParaRPr lang="ja-JP" altLang="ja-JP" sz="10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en-US" altLang="ja-JP" sz="1000" dirty="0">
                <a:solidFill>
                  <a:schemeClr val="accent1">
                    <a:lumMod val="75000"/>
                  </a:schemeClr>
                </a:solidFill>
                <a:latin typeface="Arial" panose="020B0604020202020204" pitchFamily="34" charset="0"/>
                <a:cs typeface="Arial" panose="020B0604020202020204" pitchFamily="34" charset="0"/>
              </a:rPr>
              <a:t> </a:t>
            </a:r>
            <a:endParaRPr lang="ja-JP" altLang="ja-JP" sz="10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166-2 &lt;Pag-</a:t>
            </a:r>
            <a:r>
              <a:rPr lang="en-US" altLang="ja-JP" sz="1000" dirty="0" err="1">
                <a:latin typeface="Arial" panose="020B0604020202020204" pitchFamily="34" charset="0"/>
                <a:cs typeface="Arial" panose="020B0604020202020204" pitchFamily="34" charset="0"/>
              </a:rPr>
              <a:t>iwas</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panganib</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dahi</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pagbagsak</a:t>
            </a:r>
            <a:r>
              <a:rPr lang="en-US" altLang="ja-JP" sz="1000" dirty="0">
                <a:latin typeface="Arial" panose="020B0604020202020204" pitchFamily="34" charset="0"/>
                <a:cs typeface="Arial" panose="020B0604020202020204" pitchFamily="34" charset="0"/>
              </a:rPr>
              <a:t> ng attachment&gt;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err="1">
                <a:latin typeface="Arial" panose="020B0604020202020204" pitchFamily="34" charset="0"/>
                <a:cs typeface="Arial" panose="020B0604020202020204" pitchFamily="34" charset="0"/>
              </a:rPr>
              <a:t>Kapag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nagkakabit</a:t>
            </a:r>
            <a:r>
              <a:rPr lang="en-US" altLang="ja-JP" sz="1000" dirty="0">
                <a:latin typeface="Arial" panose="020B0604020202020204" pitchFamily="34" charset="0"/>
                <a:cs typeface="Arial" panose="020B0604020202020204" pitchFamily="34" charset="0"/>
              </a:rPr>
              <a:t> o </a:t>
            </a:r>
            <a:r>
              <a:rPr lang="en-US" altLang="ja-JP" sz="1000" dirty="0" err="1">
                <a:latin typeface="Arial" panose="020B0604020202020204" pitchFamily="34" charset="0"/>
                <a:cs typeface="Arial" panose="020B0604020202020204" pitchFamily="34" charset="0"/>
              </a:rPr>
              <a:t>nagtatanggal</a:t>
            </a:r>
            <a:r>
              <a:rPr lang="en-US" altLang="ja-JP" sz="1000" dirty="0">
                <a:latin typeface="Arial" panose="020B0604020202020204" pitchFamily="34" charset="0"/>
                <a:cs typeface="Arial" panose="020B0604020202020204" pitchFamily="34" charset="0"/>
              </a:rPr>
              <a:t> ng attachments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vehicle type construction machine, ang employer ay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ipahintulot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maging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bahagi</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laborer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 at </a:t>
            </a:r>
            <a:r>
              <a:rPr lang="en-US" altLang="ja-JP" sz="1000" dirty="0" err="1">
                <a:latin typeface="Arial" panose="020B0604020202020204" pitchFamily="34" charset="0"/>
                <a:cs typeface="Arial" panose="020B0604020202020204" pitchFamily="34" charset="0"/>
              </a:rPr>
              <a:t>pag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gamit</a:t>
            </a:r>
            <a:r>
              <a:rPr lang="en-US" altLang="ja-JP" sz="1000" dirty="0">
                <a:latin typeface="Arial" panose="020B0604020202020204" pitchFamily="34" charset="0"/>
                <a:cs typeface="Arial" panose="020B0604020202020204" pitchFamily="34" charset="0"/>
              </a:rPr>
              <a:t> ng frame </a:t>
            </a:r>
            <a:r>
              <a:rPr lang="en-US" altLang="ja-JP" sz="1000" dirty="0" err="1">
                <a:latin typeface="Arial" panose="020B0604020202020204" pitchFamily="34" charset="0"/>
                <a:cs typeface="Arial" panose="020B0604020202020204" pitchFamily="34" charset="0"/>
              </a:rPr>
              <a:t>upang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maiwasan</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panganib</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dahil</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pagbagsak</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attachment.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2</a:t>
            </a:r>
            <a:r>
              <a:rPr lang="ja-JP" altLang="ja-JP" sz="1000" dirty="0">
                <a:latin typeface="Arial" panose="020B0604020202020204" pitchFamily="34" charset="0"/>
                <a:cs typeface="Arial" panose="020B0604020202020204" pitchFamily="34" charset="0"/>
              </a:rPr>
              <a:t>　</a:t>
            </a:r>
            <a:r>
              <a:rPr lang="en-US" altLang="ja-JP" sz="1000" dirty="0">
                <a:latin typeface="Arial" panose="020B0604020202020204" pitchFamily="34" charset="0"/>
                <a:cs typeface="Arial" panose="020B0604020202020204" pitchFamily="34" charset="0"/>
              </a:rPr>
              <a:t>Ang laborer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bahagi</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nakasaad</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naunang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 ay </a:t>
            </a:r>
            <a:r>
              <a:rPr lang="en-US" altLang="ja-JP" sz="1000" dirty="0" err="1">
                <a:latin typeface="Arial" panose="020B0604020202020204" pitchFamily="34" charset="0"/>
                <a:cs typeface="Arial" panose="020B0604020202020204" pitchFamily="34" charset="0"/>
              </a:rPr>
              <a:t>hindi</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gumamit</a:t>
            </a:r>
            <a:r>
              <a:rPr lang="en-US" altLang="ja-JP" sz="1000" dirty="0">
                <a:latin typeface="Arial" panose="020B0604020202020204" pitchFamily="34" charset="0"/>
                <a:cs typeface="Arial" panose="020B0604020202020204" pitchFamily="34" charset="0"/>
              </a:rPr>
              <a:t> ng frame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nasabing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 </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166-3 &lt;</a:t>
            </a:r>
            <a:r>
              <a:rPr lang="en-US" altLang="ja-JP" sz="1000" dirty="0" err="1">
                <a:latin typeface="Arial" panose="020B0604020202020204" pitchFamily="34" charset="0"/>
                <a:cs typeface="Arial" panose="020B0604020202020204" pitchFamily="34" charset="0"/>
              </a:rPr>
              <a:t>Limitasyon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pagkabit</a:t>
            </a:r>
            <a:r>
              <a:rPr lang="en-US" altLang="ja-JP" sz="1000" dirty="0">
                <a:latin typeface="Arial" panose="020B0604020202020204" pitchFamily="34" charset="0"/>
                <a:cs typeface="Arial" panose="020B0604020202020204" pitchFamily="34" charset="0"/>
              </a:rPr>
              <a:t> ng attachment&gt;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Ang employer ay </a:t>
            </a:r>
            <a:r>
              <a:rPr lang="en-US" altLang="ja-JP" sz="1000" dirty="0" err="1">
                <a:latin typeface="Arial" panose="020B0604020202020204" pitchFamily="34" charset="0"/>
                <a:cs typeface="Arial" panose="020B0604020202020204" pitchFamily="34" charset="0"/>
              </a:rPr>
              <a:t>hindi</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maglagay</a:t>
            </a:r>
            <a:r>
              <a:rPr lang="en-US" altLang="ja-JP" sz="1000" dirty="0">
                <a:latin typeface="Arial" panose="020B0604020202020204" pitchFamily="34" charset="0"/>
                <a:cs typeface="Arial" panose="020B0604020202020204" pitchFamily="34" charset="0"/>
              </a:rPr>
              <a:t> ng attachment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vehicle type construction machine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hihigit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timbang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tinutukoy</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istraktura</a:t>
            </a:r>
            <a:r>
              <a:rPr lang="en-US" altLang="ja-JP" sz="1000" dirty="0">
                <a:latin typeface="Arial" panose="020B0604020202020204" pitchFamily="34" charset="0"/>
                <a:cs typeface="Arial" panose="020B0604020202020204" pitchFamily="34" charset="0"/>
              </a:rPr>
              <a:t>. </a:t>
            </a:r>
            <a:endParaRPr lang="ja-JP" altLang="ja-JP" sz="1000"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 xmlns:a16="http://schemas.microsoft.com/office/drawing/2014/main" id="{46826E63-5987-4B4C-9B11-DF7E7BA2F777}"/>
              </a:ext>
            </a:extLst>
          </p:cNvPr>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67</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116</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sz="1200" dirty="0">
              <a:ea typeface="+mn-lt"/>
              <a:cs typeface="+mn-lt"/>
            </a:endParaRPr>
          </a:p>
        </p:txBody>
      </p:sp>
    </p:spTree>
    <p:extLst>
      <p:ext uri="{BB962C8B-B14F-4D97-AF65-F5344CB8AC3E}">
        <p14:creationId xmlns:p14="http://schemas.microsoft.com/office/powerpoint/2010/main" val="256273130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r>
              <a:rPr lang="fil-PH" altLang="ja-JP" sz="2000" dirty="0">
                <a:latin typeface="Arial" panose="020B0604020202020204" pitchFamily="34" charset="0"/>
                <a:cs typeface="Arial" panose="020B0604020202020204" pitchFamily="34" charset="0"/>
              </a:rPr>
              <a:t>Mga Regulasyon sa Kaligtasan at Pangkalusugan sa Trabaho</a:t>
            </a:r>
            <a:r>
              <a:rPr lang="en-US" altLang="ja-JP" sz="2000" dirty="0">
                <a:latin typeface="Arial" panose="020B0604020202020204" pitchFamily="34" charset="0"/>
                <a:cs typeface="Arial" panose="020B0604020202020204" pitchFamily="34" charset="0"/>
              </a:rPr>
              <a:t> (Excerpt)</a:t>
            </a:r>
            <a:r>
              <a:rPr lang="ja-JP" altLang="en-US" sz="2000" dirty="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(8)</a:t>
            </a:r>
            <a:endParaRPr kumimoji="1" lang="ja-JP" altLang="en-US" sz="2000" dirty="0">
              <a:latin typeface="Meiryo UI" panose="020B0604030504040204" pitchFamily="50" charset="-128"/>
              <a:ea typeface="Meiryo UI" panose="020B0604030504040204" pitchFamily="50" charset="-128"/>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166-4 &lt;Display ng attachment weight, etc.&gt;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Kapag</a:t>
            </a:r>
            <a:r>
              <a:rPr lang="en-US" altLang="ja-JP" sz="1000" dirty="0">
                <a:latin typeface="Arial" panose="020B0604020202020204" pitchFamily="34" charset="0"/>
                <a:cs typeface="Arial" panose="020B0604020202020204" pitchFamily="34" charset="0"/>
              </a:rPr>
              <a:t> ang employer ay </a:t>
            </a:r>
            <a:r>
              <a:rPr lang="en-US" altLang="ja-JP" sz="1000" dirty="0" err="1">
                <a:latin typeface="Arial" panose="020B0604020202020204" pitchFamily="34" charset="0"/>
                <a:cs typeface="Arial" panose="020B0604020202020204" pitchFamily="34" charset="0"/>
              </a:rPr>
              <a:t>pinalitan</a:t>
            </a:r>
            <a:r>
              <a:rPr lang="en-US" altLang="ja-JP" sz="1000" dirty="0">
                <a:latin typeface="Arial" panose="020B0604020202020204" pitchFamily="34" charset="0"/>
                <a:cs typeface="Arial" panose="020B0604020202020204" pitchFamily="34" charset="0"/>
              </a:rPr>
              <a:t> ang attachment ng </a:t>
            </a:r>
            <a:r>
              <a:rPr lang="en-US" altLang="ja-JP" sz="1000" dirty="0" err="1">
                <a:latin typeface="Arial" panose="020B0604020202020204" pitchFamily="34" charset="0"/>
                <a:cs typeface="Arial" panose="020B0604020202020204" pitchFamily="34" charset="0"/>
              </a:rPr>
              <a:t>vechicle</a:t>
            </a:r>
            <a:r>
              <a:rPr lang="en-US" altLang="ja-JP" sz="1000" dirty="0">
                <a:latin typeface="Arial" panose="020B0604020202020204" pitchFamily="34" charset="0"/>
                <a:cs typeface="Arial" panose="020B0604020202020204" pitchFamily="34" charset="0"/>
              </a:rPr>
              <a:t> type construction machine, ang </a:t>
            </a:r>
            <a:r>
              <a:rPr lang="en-US" altLang="ja-JP" sz="1000" dirty="0" err="1">
                <a:latin typeface="Arial" panose="020B0604020202020204" pitchFamily="34" charset="0"/>
                <a:cs typeface="Arial" panose="020B0604020202020204" pitchFamily="34" charset="0"/>
              </a:rPr>
              <a:t>timbang</a:t>
            </a:r>
            <a:r>
              <a:rPr lang="en-US" altLang="ja-JP" sz="1000" dirty="0">
                <a:latin typeface="Arial" panose="020B0604020202020204" pitchFamily="34" charset="0"/>
                <a:cs typeface="Arial" panose="020B0604020202020204" pitchFamily="34" charset="0"/>
              </a:rPr>
              <a:t> ng attachment (</a:t>
            </a:r>
            <a:r>
              <a:rPr lang="en-US" altLang="ja-JP" sz="1000" dirty="0" err="1">
                <a:latin typeface="Arial" panose="020B0604020202020204" pitchFamily="34" charset="0"/>
                <a:cs typeface="Arial" panose="020B0604020202020204" pitchFamily="34" charset="0"/>
              </a:rPr>
              <a:t>kapag</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buckt</a:t>
            </a:r>
            <a:r>
              <a:rPr lang="en-US" altLang="ja-JP" sz="1000" dirty="0">
                <a:latin typeface="Arial" panose="020B0604020202020204" pitchFamily="34" charset="0"/>
                <a:cs typeface="Arial" panose="020B0604020202020204" pitchFamily="34" charset="0"/>
              </a:rPr>
              <a:t>, zipper, etc. ay </a:t>
            </a:r>
            <a:r>
              <a:rPr lang="en-US" altLang="ja-JP" sz="1000" dirty="0" err="1">
                <a:latin typeface="Arial" panose="020B0604020202020204" pitchFamily="34" charset="0"/>
                <a:cs typeface="Arial" panose="020B0604020202020204" pitchFamily="34" charset="0"/>
              </a:rPr>
              <a:t>nakakabit</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kapasidad</a:t>
            </a:r>
            <a:r>
              <a:rPr lang="en-US" altLang="ja-JP" sz="1000" dirty="0">
                <a:latin typeface="Arial" panose="020B0604020202020204" pitchFamily="34" charset="0"/>
                <a:cs typeface="Arial" panose="020B0604020202020204" pitchFamily="34" charset="0"/>
              </a:rPr>
              <a:t> o maximum load weight ng bucket, zipper, etc. ay </a:t>
            </a:r>
            <a:r>
              <a:rPr lang="en-US" altLang="ja-JP" sz="1000" dirty="0" err="1">
                <a:latin typeface="Arial" panose="020B0604020202020204" pitchFamily="34" charset="0"/>
                <a:cs typeface="Arial" panose="020B0604020202020204" pitchFamily="34" charset="0"/>
              </a:rPr>
              <a:t>nakalagay</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position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madaling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makita</a:t>
            </a:r>
            <a:r>
              <a:rPr lang="en-US" altLang="ja-JP" sz="1000" dirty="0">
                <a:latin typeface="Arial" panose="020B0604020202020204" pitchFamily="34" charset="0"/>
                <a:cs typeface="Arial" panose="020B0604020202020204" pitchFamily="34" charset="0"/>
              </a:rPr>
              <a:t> ng driver. Ang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sumusunod</a:t>
            </a:r>
            <a:r>
              <a:rPr lang="en-US" altLang="ja-JP" sz="1000" dirty="0">
                <a:latin typeface="Arial" panose="020B0604020202020204" pitchFamily="34" charset="0"/>
                <a:cs typeface="Arial" panose="020B0604020202020204" pitchFamily="34" charset="0"/>
              </a:rPr>
              <a:t> ay </a:t>
            </a:r>
            <a:r>
              <a:rPr lang="en-US" altLang="ja-JP" sz="1000" dirty="0" err="1">
                <a:latin typeface="Arial" panose="020B0604020202020204" pitchFamily="34" charset="0"/>
                <a:cs typeface="Arial" panose="020B0604020202020204" pitchFamily="34" charset="0"/>
              </a:rPr>
              <a:t>nalalapat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ito</a:t>
            </a:r>
            <a:r>
              <a:rPr lang="en-US" altLang="ja-JP" sz="1000" dirty="0">
                <a:latin typeface="Arial" panose="020B0604020202020204" pitchFamily="34" charset="0"/>
                <a:cs typeface="Arial" panose="020B0604020202020204" pitchFamily="34" charset="0"/>
              </a:rPr>
              <a:t>.), o </a:t>
            </a:r>
            <a:r>
              <a:rPr lang="en-US" altLang="ja-JP" sz="1000" dirty="0" err="1">
                <a:latin typeface="Arial" panose="020B0604020202020204" pitchFamily="34" charset="0"/>
                <a:cs typeface="Arial" panose="020B0604020202020204" pitchFamily="34" charset="0"/>
              </a:rPr>
              <a:t>nararapat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mag </a:t>
            </a:r>
            <a:r>
              <a:rPr lang="en-US" altLang="ja-JP" sz="1000" dirty="0" err="1">
                <a:latin typeface="Arial" panose="020B0604020202020204" pitchFamily="34" charset="0"/>
                <a:cs typeface="Arial" panose="020B0604020202020204" pitchFamily="34" charset="0"/>
              </a:rPr>
              <a:t>lagay</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vehicle type construction machine ng </a:t>
            </a:r>
            <a:r>
              <a:rPr lang="en-US" altLang="ja-JP" sz="1000" dirty="0" err="1">
                <a:latin typeface="Arial" panose="020B0604020202020204" pitchFamily="34" charset="0"/>
                <a:cs typeface="Arial" panose="020B0604020202020204" pitchFamily="34" charset="0"/>
              </a:rPr>
              <a:t>dokumento</a:t>
            </a:r>
            <a:r>
              <a:rPr lang="en-US" altLang="ja-JP" sz="1000" dirty="0">
                <a:latin typeface="Arial" panose="020B0604020202020204" pitchFamily="34" charset="0"/>
                <a:cs typeface="Arial" panose="020B0604020202020204" pitchFamily="34" charset="0"/>
              </a:rPr>
              <a:t> para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madaling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makumpirma</a:t>
            </a:r>
            <a:r>
              <a:rPr lang="en-US" altLang="ja-JP" sz="1000" dirty="0">
                <a:latin typeface="Arial" panose="020B0604020202020204" pitchFamily="34" charset="0"/>
                <a:cs typeface="Arial" panose="020B0604020202020204" pitchFamily="34" charset="0"/>
              </a:rPr>
              <a:t> ng driver ang </a:t>
            </a:r>
            <a:r>
              <a:rPr lang="en-US" altLang="ja-JP" sz="1000" dirty="0" err="1">
                <a:latin typeface="Arial" panose="020B0604020202020204" pitchFamily="34" charset="0"/>
                <a:cs typeface="Arial" panose="020B0604020202020204" pitchFamily="34" charset="0"/>
              </a:rPr>
              <a:t>timbang</a:t>
            </a:r>
            <a:r>
              <a:rPr lang="en-US" altLang="ja-JP" sz="1000" dirty="0">
                <a:latin typeface="Arial" panose="020B0604020202020204" pitchFamily="34" charset="0"/>
                <a:cs typeface="Arial" panose="020B0604020202020204" pitchFamily="34" charset="0"/>
              </a:rPr>
              <a:t> ng attachment. </a:t>
            </a:r>
          </a:p>
          <a:p>
            <a:pPr marL="0" indent="0">
              <a:buNone/>
            </a:pP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Volume 8 section5 Pag-</a:t>
            </a:r>
            <a:r>
              <a:rPr lang="en-US" altLang="ja-JP" sz="1000" dirty="0" err="1">
                <a:latin typeface="Arial" panose="020B0604020202020204" pitchFamily="34" charset="0"/>
                <a:cs typeface="Arial" panose="020B0604020202020204" pitchFamily="34" charset="0"/>
              </a:rPr>
              <a:t>iwas</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peligro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tulad</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pag-demolisyon</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konkreto</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517 ika-15 </a:t>
            </a:r>
            <a:r>
              <a:rPr lang="ja-JP" altLang="ja-JP" sz="1000" dirty="0">
                <a:latin typeface="Arial" panose="020B0604020202020204" pitchFamily="34" charset="0"/>
                <a:cs typeface="Arial" panose="020B0604020202020204" pitchFamily="34" charset="0"/>
              </a:rPr>
              <a:t>＜</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tulad</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pag-demolisyon</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konkreto</a:t>
            </a:r>
            <a:r>
              <a:rPr lang="ja-JP" altLang="ja-JP" sz="1000" dirty="0">
                <a:latin typeface="Arial" panose="020B0604020202020204" pitchFamily="34" charset="0"/>
                <a:cs typeface="Arial" panose="020B0604020202020204" pitchFamily="34" charset="0"/>
              </a:rPr>
              <a:t>＞。</a:t>
            </a:r>
          </a:p>
          <a:p>
            <a:pPr marL="0" indent="0">
              <a:buNone/>
            </a:pPr>
            <a:r>
              <a:rPr lang="en-US" altLang="ja-JP" sz="1000" dirty="0">
                <a:latin typeface="Arial" panose="020B0604020202020204" pitchFamily="34" charset="0"/>
                <a:cs typeface="Arial" panose="020B0604020202020204" pitchFamily="34" charset="0"/>
              </a:rPr>
              <a:t>Ang company o business ay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gumawa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sumusunod</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hakbang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habang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isinasagawa</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6-15-5 ng </a:t>
            </a:r>
            <a:r>
              <a:rPr lang="en-US" altLang="ja-JP" sz="1000" dirty="0" err="1">
                <a:latin typeface="Arial" panose="020B0604020202020204" pitchFamily="34" charset="0"/>
                <a:cs typeface="Arial" panose="020B0604020202020204" pitchFamily="34" charset="0"/>
              </a:rPr>
              <a:t>ordinansa</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1. </a:t>
            </a:r>
            <a:r>
              <a:rPr lang="en-US" altLang="ja-JP" sz="1000" dirty="0" err="1">
                <a:latin typeface="Arial" panose="020B0604020202020204" pitchFamily="34" charset="0"/>
                <a:cs typeface="Arial" panose="020B0604020202020204" pitchFamily="34" charset="0"/>
              </a:rPr>
              <a:t>Huwag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payagan</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manggagawa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kapag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hindi</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otorisado</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2. Kung may </a:t>
            </a:r>
            <a:r>
              <a:rPr lang="en-US" altLang="ja-JP" sz="1000" dirty="0" err="1">
                <a:latin typeface="Arial" panose="020B0604020202020204" pitchFamily="34" charset="0"/>
                <a:cs typeface="Arial" panose="020B0604020202020204" pitchFamily="34" charset="0"/>
              </a:rPr>
              <a:t>panganib</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maisakatuparan</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gawain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dahil</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hindi</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magandang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panahon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tulad</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malakas</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hangin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malakas</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ulan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malakas</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niyebe</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atbp</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itigil</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 </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3 </a:t>
            </a:r>
            <a:r>
              <a:rPr lang="en-US" altLang="ja-JP" sz="1000" dirty="0" err="1">
                <a:latin typeface="Arial" panose="020B0604020202020204" pitchFamily="34" charset="0"/>
                <a:cs typeface="Arial" panose="020B0604020202020204" pitchFamily="34" charset="0"/>
              </a:rPr>
              <a:t>Gumamit</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loading rope o </a:t>
            </a:r>
            <a:r>
              <a:rPr lang="en-US" altLang="ja-JP" sz="1000" dirty="0" err="1">
                <a:latin typeface="Arial" panose="020B0604020202020204" pitchFamily="34" charset="0"/>
                <a:cs typeface="Arial" panose="020B0604020202020204" pitchFamily="34" charset="0"/>
              </a:rPr>
              <a:t>lubid</a:t>
            </a:r>
            <a:r>
              <a:rPr lang="en-US" altLang="ja-JP" sz="1000" dirty="0">
                <a:latin typeface="Arial" panose="020B0604020202020204" pitchFamily="34" charset="0"/>
                <a:cs typeface="Arial" panose="020B0604020202020204" pitchFamily="34" charset="0"/>
              </a:rPr>
              <a:t> at loading bucket/bag para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pag-papababa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equipment. </a:t>
            </a:r>
            <a:r>
              <a:rPr lang="en-US" altLang="ja-JP" sz="1000" dirty="0" err="1">
                <a:latin typeface="Arial" panose="020B0604020202020204" pitchFamily="34" charset="0"/>
                <a:cs typeface="Arial" panose="020B0604020202020204" pitchFamily="34" charset="0"/>
              </a:rPr>
              <a:t>atbp</a:t>
            </a:r>
            <a:r>
              <a:rPr lang="en-US" altLang="ja-JP" sz="1000" dirty="0">
                <a:latin typeface="Arial" panose="020B0604020202020204" pitchFamily="34" charset="0"/>
                <a:cs typeface="Arial" panose="020B0604020202020204" pitchFamily="34" charset="0"/>
              </a:rPr>
              <a:t>.</a:t>
            </a:r>
          </a:p>
          <a:p>
            <a:pPr marL="0" indent="0">
              <a:buNone/>
            </a:pPr>
            <a:endParaRPr lang="en-US" altLang="ja-JP" sz="1000" dirty="0">
              <a:latin typeface="Arial" panose="020B0604020202020204" pitchFamily="34" charset="0"/>
              <a:cs typeface="Arial" panose="020B0604020202020204" pitchFamily="34" charset="0"/>
            </a:endParaRPr>
          </a:p>
          <a:p>
            <a:pPr marL="0" indent="0">
              <a:buNone/>
            </a:pP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517 </a:t>
            </a:r>
            <a:r>
              <a:rPr lang="en-US" altLang="ja-JP" sz="1000" dirty="0" err="1">
                <a:latin typeface="Arial" panose="020B0604020202020204" pitchFamily="34" charset="0"/>
                <a:cs typeface="Arial" panose="020B0604020202020204" pitchFamily="34" charset="0"/>
              </a:rPr>
              <a:t>ika</a:t>
            </a:r>
            <a:r>
              <a:rPr lang="en-US" altLang="ja-JP" sz="1000" dirty="0">
                <a:latin typeface="Arial" panose="020B0604020202020204" pitchFamily="34" charset="0"/>
                <a:cs typeface="Arial" panose="020B0604020202020204" pitchFamily="34" charset="0"/>
              </a:rPr>
              <a:t> –16 </a:t>
            </a:r>
            <a:r>
              <a:rPr lang="ja-JP" altLang="ja-JP" sz="1000" dirty="0">
                <a:latin typeface="Arial" panose="020B0604020202020204" pitchFamily="34" charset="0"/>
                <a:cs typeface="Arial" panose="020B0604020202020204" pitchFamily="34" charset="0"/>
              </a:rPr>
              <a:t>＜</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senyas</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tulad</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pag-papababa</a:t>
            </a:r>
            <a:r>
              <a:rPr lang="ja-JP" altLang="ja-JP" sz="1000" dirty="0">
                <a:latin typeface="Arial" panose="020B0604020202020204" pitchFamily="34" charset="0"/>
                <a:cs typeface="Arial" panose="020B0604020202020204" pitchFamily="34" charset="0"/>
              </a:rPr>
              <a:t>＞</a:t>
            </a:r>
          </a:p>
          <a:p>
            <a:pPr marL="0" indent="0">
              <a:buNone/>
            </a:pPr>
            <a:r>
              <a:rPr lang="en-US" altLang="ja-JP" sz="1000" dirty="0">
                <a:latin typeface="Arial" panose="020B0604020202020204" pitchFamily="34" charset="0"/>
                <a:cs typeface="Arial" panose="020B0604020202020204" pitchFamily="34" charset="0"/>
              </a:rPr>
              <a:t>1.Kapag ang company o business ay </a:t>
            </a:r>
            <a:r>
              <a:rPr lang="en-US" altLang="ja-JP" sz="1000" dirty="0" err="1">
                <a:latin typeface="Arial" panose="020B0604020202020204" pitchFamily="34" charset="0"/>
                <a:cs typeface="Arial" panose="020B0604020202020204" pitchFamily="34" charset="0"/>
              </a:rPr>
              <a:t>magsasagawa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trabahong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pag-papababa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6-15-5 ng </a:t>
            </a:r>
            <a:r>
              <a:rPr lang="en-US" altLang="ja-JP" sz="1000" dirty="0" err="1">
                <a:latin typeface="Arial" panose="020B0604020202020204" pitchFamily="34" charset="0"/>
                <a:cs typeface="Arial" panose="020B0604020202020204" pitchFamily="34" charset="0"/>
              </a:rPr>
              <a:t>ordinansa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isagawa</a:t>
            </a:r>
            <a:r>
              <a:rPr lang="en-US" altLang="ja-JP" sz="1000" dirty="0">
                <a:latin typeface="Arial" panose="020B0604020202020204" pitchFamily="34" charset="0"/>
                <a:cs typeface="Arial" panose="020B0604020202020204" pitchFamily="34" charset="0"/>
              </a:rPr>
              <a:t> at </a:t>
            </a:r>
            <a:r>
              <a:rPr lang="en-US" altLang="ja-JP" sz="1000" dirty="0" err="1">
                <a:latin typeface="Arial" panose="020B0604020202020204" pitchFamily="34" charset="0"/>
                <a:cs typeface="Arial" panose="020B0604020202020204" pitchFamily="34" charset="0"/>
              </a:rPr>
              <a:t>ipaalam</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pagsenyas</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kasamahan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habang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isinasagawa</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2 </a:t>
            </a:r>
            <a:r>
              <a:rPr lang="en-US" altLang="ja-JP" sz="1000" dirty="0" err="1">
                <a:latin typeface="Arial" panose="020B0604020202020204" pitchFamily="34" charset="0"/>
                <a:cs typeface="Arial" panose="020B0604020202020204" pitchFamily="34" charset="0"/>
              </a:rPr>
              <a:t>Kapag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isinasagawa</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gawain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tulas</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naunang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 ang operator ng </a:t>
            </a:r>
            <a:r>
              <a:rPr lang="en-US" altLang="ja-JP" sz="1000" dirty="0" err="1">
                <a:latin typeface="Arial" panose="020B0604020202020204" pitchFamily="34" charset="0"/>
                <a:cs typeface="Arial" panose="020B0604020202020204" pitchFamily="34" charset="0"/>
              </a:rPr>
              <a:t>companya</a:t>
            </a:r>
            <a:r>
              <a:rPr lang="en-US" altLang="ja-JP" sz="1000" dirty="0">
                <a:latin typeface="Arial" panose="020B0604020202020204" pitchFamily="34" charset="0"/>
                <a:cs typeface="Arial" panose="020B0604020202020204" pitchFamily="34" charset="0"/>
              </a:rPr>
              <a:t> ay </a:t>
            </a:r>
            <a:r>
              <a:rPr lang="en-US" altLang="ja-JP" sz="1000" dirty="0" err="1">
                <a:latin typeface="Arial" panose="020B0604020202020204" pitchFamily="34" charset="0"/>
                <a:cs typeface="Arial" panose="020B0604020202020204" pitchFamily="34" charset="0"/>
              </a:rPr>
              <a:t>bumababa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isang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manggagawa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bukod</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manggagawa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nakikipagtulungan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tulad</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paghila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pababa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simula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dito</a:t>
            </a:r>
            <a:r>
              <a:rPr lang="en-US" altLang="ja-JP" sz="1000" dirty="0">
                <a:latin typeface="Arial" panose="020B0604020202020204" pitchFamily="34" charset="0"/>
                <a:cs typeface="Arial" panose="020B0604020202020204" pitchFamily="34" charset="0"/>
              </a:rPr>
              <a:t> ay </a:t>
            </a:r>
            <a:r>
              <a:rPr lang="en-US" altLang="ja-JP" sz="1000" dirty="0" err="1">
                <a:latin typeface="Arial" panose="020B0604020202020204" pitchFamily="34" charset="0"/>
                <a:cs typeface="Arial" panose="020B0604020202020204" pitchFamily="34" charset="0"/>
              </a:rPr>
              <a:t>tinukoy</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bilang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ibang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manggagawa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ito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atbp</a:t>
            </a:r>
            <a:r>
              <a:rPr lang="en-US" altLang="ja-JP" sz="1000" dirty="0">
                <a:latin typeface="Arial" panose="020B0604020202020204" pitchFamily="34" charset="0"/>
                <a:cs typeface="Arial" panose="020B0604020202020204" pitchFamily="34" charset="0"/>
              </a:rPr>
              <a:t> Kung </a:t>
            </a:r>
            <a:r>
              <a:rPr lang="en-US" altLang="ja-JP" sz="1000" dirty="0" err="1">
                <a:latin typeface="Arial" panose="020B0604020202020204" pitchFamily="34" charset="0"/>
                <a:cs typeface="Arial" panose="020B0604020202020204" pitchFamily="34" charset="0"/>
              </a:rPr>
              <a:t>mayroong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panganib</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disgrasya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dahil</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dito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kinakailangang</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manggagawa</a:t>
            </a:r>
            <a:r>
              <a:rPr lang="en-US" altLang="ja-JP" sz="1000" dirty="0">
                <a:latin typeface="Arial" panose="020B0604020202020204" pitchFamily="34" charset="0"/>
                <a:cs typeface="Arial" panose="020B0604020202020204" pitchFamily="34" charset="0"/>
              </a:rPr>
              <a:t> ay </a:t>
            </a:r>
            <a:r>
              <a:rPr lang="en-US" altLang="ja-JP" sz="1000" dirty="0" err="1">
                <a:latin typeface="Arial" panose="020B0604020202020204" pitchFamily="34" charset="0"/>
                <a:cs typeface="Arial" panose="020B0604020202020204" pitchFamily="34" charset="0"/>
              </a:rPr>
              <a:t>makisali</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gawain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tulad</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paghila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pababa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magbigay</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senyas</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parehong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 at </a:t>
            </a:r>
            <a:r>
              <a:rPr lang="en-US" altLang="ja-JP" sz="1000" dirty="0" err="1">
                <a:latin typeface="Arial" panose="020B0604020202020204" pitchFamily="34" charset="0"/>
                <a:cs typeface="Arial" panose="020B0604020202020204" pitchFamily="34" charset="0"/>
              </a:rPr>
              <a:t>kumpirmahing</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ibang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manggagawa</a:t>
            </a:r>
            <a:r>
              <a:rPr lang="en-US" altLang="ja-JP" sz="1000" dirty="0">
                <a:latin typeface="Arial" panose="020B0604020202020204" pitchFamily="34" charset="0"/>
                <a:cs typeface="Arial" panose="020B0604020202020204" pitchFamily="34" charset="0"/>
              </a:rPr>
              <a:t> ay </a:t>
            </a:r>
            <a:r>
              <a:rPr lang="en-US" altLang="ja-JP" sz="1000" dirty="0" err="1">
                <a:latin typeface="Arial" panose="020B0604020202020204" pitchFamily="34" charset="0"/>
                <a:cs typeface="Arial" panose="020B0604020202020204" pitchFamily="34" charset="0"/>
              </a:rPr>
              <a:t>lumikas</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Huwag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payagan</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gawaing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tulad</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bilang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paghila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pababa</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3 </a:t>
            </a:r>
            <a:r>
              <a:rPr lang="en-US" altLang="ja-JP" sz="1000" dirty="0" err="1">
                <a:latin typeface="Arial" panose="020B0604020202020204" pitchFamily="34" charset="0"/>
                <a:cs typeface="Arial" panose="020B0604020202020204" pitchFamily="34" charset="0"/>
              </a:rPr>
              <a:t>Kapag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isinasagawa</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trabahong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pag-papababa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nasa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unang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magbigay</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isang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senyas</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maaga</a:t>
            </a:r>
            <a:r>
              <a:rPr lang="en-US" altLang="ja-JP" sz="1000" dirty="0">
                <a:latin typeface="Arial" panose="020B0604020202020204" pitchFamily="34" charset="0"/>
                <a:cs typeface="Arial" panose="020B0604020202020204" pitchFamily="34" charset="0"/>
              </a:rPr>
              <a:t> at </a:t>
            </a:r>
            <a:r>
              <a:rPr lang="en-US" altLang="ja-JP" sz="1000" dirty="0" err="1">
                <a:latin typeface="Arial" panose="020B0604020202020204" pitchFamily="34" charset="0"/>
                <a:cs typeface="Arial" panose="020B0604020202020204" pitchFamily="34" charset="0"/>
              </a:rPr>
              <a:t>kumpirmahin</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ibang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manggagawa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lumikas</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kapag</a:t>
            </a:r>
            <a:r>
              <a:rPr lang="en-US" altLang="ja-JP" sz="1000" dirty="0">
                <a:latin typeface="Arial" panose="020B0604020202020204" pitchFamily="34" charset="0"/>
                <a:cs typeface="Arial" panose="020B0604020202020204" pitchFamily="34" charset="0"/>
              </a:rPr>
              <a:t> may </a:t>
            </a:r>
            <a:r>
              <a:rPr lang="en-US" altLang="ja-JP" sz="1000" dirty="0" err="1">
                <a:latin typeface="Arial" panose="020B0604020202020204" pitchFamily="34" charset="0"/>
                <a:cs typeface="Arial" panose="020B0604020202020204" pitchFamily="34" charset="0"/>
              </a:rPr>
              <a:t>peligro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maging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sanhi</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panganib</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naunag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huwag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hilain</a:t>
            </a:r>
            <a:r>
              <a:rPr lang="en-US" altLang="ja-JP" sz="1000" dirty="0">
                <a:latin typeface="Arial" panose="020B0604020202020204" pitchFamily="34" charset="0"/>
                <a:cs typeface="Arial" panose="020B0604020202020204" pitchFamily="34" charset="0"/>
              </a:rPr>
              <a:t> o </a:t>
            </a:r>
            <a:r>
              <a:rPr lang="en-US" altLang="ja-JP" sz="1000" dirty="0" err="1">
                <a:latin typeface="Arial" panose="020B0604020202020204" pitchFamily="34" charset="0"/>
                <a:cs typeface="Arial" panose="020B0604020202020204" pitchFamily="34" charset="0"/>
              </a:rPr>
              <a:t>gumawa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ibang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gawain</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 xmlns:a16="http://schemas.microsoft.com/office/drawing/2014/main" id="{4ED3CF94-605C-463F-92AF-4E13F70640A8}"/>
              </a:ext>
            </a:extLst>
          </p:cNvPr>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67</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mn-lt"/>
                <a:cs typeface="Times New Roman"/>
              </a:rPr>
              <a:t>116</a:t>
            </a:r>
            <a:r>
              <a:rPr lang="ja-JP" sz="1200" dirty="0">
                <a:latin typeface="Times New Roman"/>
                <a:ea typeface="游ゴシック"/>
                <a:cs typeface="Times New Roman"/>
              </a:rPr>
              <a:t> 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sz="1200" dirty="0">
              <a:ea typeface="+mn-lt"/>
              <a:cs typeface="+mn-lt"/>
            </a:endParaRPr>
          </a:p>
        </p:txBody>
      </p:sp>
    </p:spTree>
    <p:extLst>
      <p:ext uri="{BB962C8B-B14F-4D97-AF65-F5344CB8AC3E}">
        <p14:creationId xmlns:p14="http://schemas.microsoft.com/office/powerpoint/2010/main" val="428028152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r>
              <a:rPr lang="fil-PH" altLang="ja-JP" sz="2000" dirty="0">
                <a:latin typeface="Arial" panose="020B0604020202020204" pitchFamily="34" charset="0"/>
                <a:cs typeface="Arial" panose="020B0604020202020204" pitchFamily="34" charset="0"/>
              </a:rPr>
              <a:t>Mga Regulasyon sa Kaligtasan at Pangkalusugan sa Trabaho</a:t>
            </a:r>
            <a:r>
              <a:rPr lang="en-US" altLang="ja-JP" sz="2000" dirty="0">
                <a:latin typeface="Arial" panose="020B0604020202020204" pitchFamily="34" charset="0"/>
                <a:cs typeface="Arial" panose="020B0604020202020204" pitchFamily="34" charset="0"/>
              </a:rPr>
              <a:t> (Excerpt)</a:t>
            </a:r>
            <a:r>
              <a:rPr lang="ja-JP" altLang="en-US" sz="2000" dirty="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(9)</a:t>
            </a:r>
            <a:endParaRPr kumimoji="1" lang="ja-JP" altLang="en-US" sz="2000" dirty="0">
              <a:latin typeface="Meiryo UI" panose="020B0604030504040204" pitchFamily="50" charset="-128"/>
              <a:ea typeface="Meiryo UI" panose="020B0604030504040204" pitchFamily="50" charset="-128"/>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517 ika-17</a:t>
            </a:r>
            <a:r>
              <a:rPr lang="ja-JP" altLang="ja-JP" sz="1000" dirty="0">
                <a:latin typeface="Arial" panose="020B0604020202020204" pitchFamily="34" charset="0"/>
                <a:cs typeface="Arial" panose="020B0604020202020204" pitchFamily="34" charset="0"/>
              </a:rPr>
              <a:t>　＜</a:t>
            </a:r>
            <a:r>
              <a:rPr lang="en-US" altLang="ja-JP" sz="1000" dirty="0">
                <a:latin typeface="Arial" panose="020B0604020202020204" pitchFamily="34" charset="0"/>
                <a:cs typeface="Arial" panose="020B0604020202020204" pitchFamily="34" charset="0"/>
              </a:rPr>
              <a:t>Pag-</a:t>
            </a:r>
            <a:r>
              <a:rPr lang="en-US" altLang="ja-JP" sz="1000" dirty="0" err="1">
                <a:latin typeface="Arial" panose="020B0604020202020204" pitchFamily="34" charset="0"/>
                <a:cs typeface="Arial" panose="020B0604020202020204" pitchFamily="34" charset="0"/>
              </a:rPr>
              <a:t>tagala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pinuno</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trabahong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tulad</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pag</a:t>
            </a:r>
            <a:r>
              <a:rPr lang="en-US" altLang="ja-JP" sz="1000" dirty="0">
                <a:latin typeface="Arial" panose="020B0604020202020204" pitchFamily="34" charset="0"/>
                <a:cs typeface="Arial" panose="020B0604020202020204" pitchFamily="34" charset="0"/>
              </a:rPr>
              <a:t>-demolish ng </a:t>
            </a:r>
            <a:r>
              <a:rPr lang="en-US" altLang="ja-JP" sz="1000" dirty="0" err="1">
                <a:latin typeface="Arial" panose="020B0604020202020204" pitchFamily="34" charset="0"/>
                <a:cs typeface="Arial" panose="020B0604020202020204" pitchFamily="34" charset="0"/>
              </a:rPr>
              <a:t>konkretong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struktura</a:t>
            </a:r>
            <a:r>
              <a:rPr lang="ja-JP" altLang="ja-JP" sz="1000" dirty="0">
                <a:latin typeface="Arial" panose="020B0604020202020204" pitchFamily="34" charset="0"/>
                <a:cs typeface="Arial" panose="020B0604020202020204" pitchFamily="34" charset="0"/>
              </a:rPr>
              <a:t>＞</a:t>
            </a:r>
          </a:p>
          <a:p>
            <a:pPr marL="0" indent="0">
              <a:buNone/>
            </a:pPr>
            <a:r>
              <a:rPr lang="en-US" altLang="ja-JP" sz="1000" dirty="0">
                <a:latin typeface="Arial" panose="020B0604020202020204" pitchFamily="34" charset="0"/>
                <a:cs typeface="Arial" panose="020B0604020202020204" pitchFamily="34" charset="0"/>
              </a:rPr>
              <a:t>Para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gawain</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6-15-5 ng </a:t>
            </a:r>
            <a:r>
              <a:rPr lang="en-US" altLang="ja-JP" sz="1000" dirty="0" err="1">
                <a:latin typeface="Arial" panose="020B0604020202020204" pitchFamily="34" charset="0"/>
                <a:cs typeface="Arial" panose="020B0604020202020204" pitchFamily="34" charset="0"/>
              </a:rPr>
              <a:t>ordinansa</a:t>
            </a:r>
            <a:r>
              <a:rPr lang="en-US" altLang="ja-JP" sz="1000" dirty="0">
                <a:latin typeface="Arial" panose="020B0604020202020204" pitchFamily="34" charset="0"/>
                <a:cs typeface="Arial" panose="020B0604020202020204" pitchFamily="34" charset="0"/>
              </a:rPr>
              <a:t>, ang company or </a:t>
            </a:r>
            <a:r>
              <a:rPr lang="en-US" altLang="ja-JP" sz="1000" dirty="0" err="1">
                <a:latin typeface="Arial" panose="020B0604020202020204" pitchFamily="34" charset="0"/>
                <a:cs typeface="Arial" panose="020B0604020202020204" pitchFamily="34" charset="0"/>
              </a:rPr>
              <a:t>buisness</a:t>
            </a:r>
            <a:r>
              <a:rPr lang="en-US" altLang="ja-JP" sz="1000" dirty="0">
                <a:latin typeface="Arial" panose="020B0604020202020204" pitchFamily="34" charset="0"/>
                <a:cs typeface="Arial" panose="020B0604020202020204" pitchFamily="34" charset="0"/>
              </a:rPr>
              <a:t> ay nag </a:t>
            </a:r>
            <a:r>
              <a:rPr lang="en-US" altLang="ja-JP" sz="1000" dirty="0" err="1">
                <a:latin typeface="Arial" panose="020B0604020202020204" pitchFamily="34" charset="0"/>
                <a:cs typeface="Arial" panose="020B0604020202020204" pitchFamily="34" charset="0"/>
              </a:rPr>
              <a:t>pinuno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mgatalaga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maggagawa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nakapag-tapos</a:t>
            </a:r>
            <a:r>
              <a:rPr lang="en-US" altLang="ja-JP" sz="1000" dirty="0">
                <a:latin typeface="Arial" panose="020B0604020202020204" pitchFamily="34" charset="0"/>
                <a:cs typeface="Arial" panose="020B0604020202020204" pitchFamily="34" charset="0"/>
              </a:rPr>
              <a:t> ng skill </a:t>
            </a:r>
            <a:r>
              <a:rPr lang="en-US" altLang="ja-JP" sz="1000" dirty="0" err="1">
                <a:latin typeface="Arial" panose="020B0604020202020204" pitchFamily="34" charset="0"/>
                <a:cs typeface="Arial" panose="020B0604020202020204" pitchFamily="34" charset="0"/>
              </a:rPr>
              <a:t>traning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magsagawa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pag-dismantel</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konkretong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struktura</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 </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517 ika-8 </a:t>
            </a:r>
            <a:r>
              <a:rPr lang="ja-JP" altLang="ja-JP" sz="1000" dirty="0">
                <a:latin typeface="Arial" panose="020B0604020202020204" pitchFamily="34" charset="0"/>
                <a:cs typeface="Arial" panose="020B0604020202020204" pitchFamily="34" charset="0"/>
              </a:rPr>
              <a:t>＜</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tungkulin</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pinuno</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trabahong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tulad</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pag-dismantel</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konkretong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istroktura</a:t>
            </a:r>
            <a:r>
              <a:rPr lang="en-US" altLang="ja-JP" sz="1000" dirty="0">
                <a:latin typeface="Arial" panose="020B0604020202020204" pitchFamily="34" charset="0"/>
                <a:cs typeface="Arial" panose="020B0604020202020204" pitchFamily="34" charset="0"/>
              </a:rPr>
              <a:t>.</a:t>
            </a:r>
            <a:r>
              <a:rPr lang="ja-JP" altLang="ja-JP" sz="1000" dirty="0">
                <a:latin typeface="Arial" panose="020B0604020202020204" pitchFamily="34" charset="0"/>
                <a:cs typeface="Arial" panose="020B0604020202020204" pitchFamily="34" charset="0"/>
              </a:rPr>
              <a:t>＞</a:t>
            </a:r>
          </a:p>
          <a:p>
            <a:pPr marL="0" indent="0">
              <a:buNone/>
            </a:pP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isagawa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pinuno</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isang</a:t>
            </a:r>
            <a:r>
              <a:rPr lang="en-US" altLang="ja-JP" sz="1000" dirty="0">
                <a:latin typeface="Arial" panose="020B0604020202020204" pitchFamily="34" charset="0"/>
                <a:cs typeface="Arial" panose="020B0604020202020204" pitchFamily="34" charset="0"/>
              </a:rPr>
              <a:t> company o business para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trabahong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pag-dismantel</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konkretong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istruktura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ayang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sumusunod</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1 Pag-</a:t>
            </a:r>
            <a:r>
              <a:rPr lang="en-US" altLang="ja-JP" sz="1000" dirty="0" err="1">
                <a:latin typeface="Arial" panose="020B0604020202020204" pitchFamily="34" charset="0"/>
                <a:cs typeface="Arial" panose="020B0604020202020204" pitchFamily="34" charset="0"/>
              </a:rPr>
              <a:t>alam</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prosesong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gagamitin</a:t>
            </a:r>
            <a:r>
              <a:rPr lang="en-US" altLang="ja-JP" sz="1000" dirty="0">
                <a:latin typeface="Arial" panose="020B0604020202020204" pitchFamily="34" charset="0"/>
                <a:cs typeface="Arial" panose="020B0604020202020204" pitchFamily="34" charset="0"/>
              </a:rPr>
              <a:t> at </a:t>
            </a:r>
            <a:r>
              <a:rPr lang="en-US" altLang="ja-JP" sz="1000" dirty="0" err="1">
                <a:latin typeface="Arial" panose="020B0604020202020204" pitchFamily="34" charset="0"/>
                <a:cs typeface="Arial" panose="020B0604020202020204" pitchFamily="34" charset="0"/>
              </a:rPr>
              <a:t>posisyong</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magsasagawa</a:t>
            </a:r>
            <a:r>
              <a:rPr lang="en-US" altLang="ja-JP" sz="1000" dirty="0">
                <a:latin typeface="Arial" panose="020B0604020202020204" pitchFamily="34" charset="0"/>
                <a:cs typeface="Arial" panose="020B0604020202020204" pitchFamily="34" charset="0"/>
              </a:rPr>
              <a:t>, at </a:t>
            </a:r>
            <a:r>
              <a:rPr lang="en-US" altLang="ja-JP" sz="1000" dirty="0" err="1">
                <a:latin typeface="Arial" panose="020B0604020202020204" pitchFamily="34" charset="0"/>
                <a:cs typeface="Arial" panose="020B0604020202020204" pitchFamily="34" charset="0"/>
              </a:rPr>
              <a:t>gagawa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direktang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utos</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2 Pag-</a:t>
            </a:r>
            <a:r>
              <a:rPr lang="en-US" altLang="ja-JP" sz="1000" dirty="0" err="1">
                <a:latin typeface="Arial" panose="020B0604020202020204" pitchFamily="34" charset="0"/>
                <a:cs typeface="Arial" panose="020B0604020202020204" pitchFamily="34" charset="0"/>
              </a:rPr>
              <a:t>suri</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equipment device tools, safety belts, helmet </a:t>
            </a:r>
            <a:r>
              <a:rPr lang="en-US" altLang="ja-JP" sz="1000" dirty="0" err="1">
                <a:latin typeface="Arial" panose="020B0604020202020204" pitchFamily="34" charset="0"/>
                <a:cs typeface="Arial" panose="020B0604020202020204" pitchFamily="34" charset="0"/>
              </a:rPr>
              <a:t>atbp</a:t>
            </a:r>
            <a:r>
              <a:rPr lang="en-US" altLang="ja-JP" sz="1000" dirty="0">
                <a:latin typeface="Arial" panose="020B0604020202020204" pitchFamily="34" charset="0"/>
                <a:cs typeface="Arial" panose="020B0604020202020204" pitchFamily="34" charset="0"/>
              </a:rPr>
              <a:t>, at </a:t>
            </a:r>
            <a:r>
              <a:rPr lang="en-US" altLang="ja-JP" sz="1000" dirty="0" err="1">
                <a:latin typeface="Arial" panose="020B0604020202020204" pitchFamily="34" charset="0"/>
                <a:cs typeface="Arial" panose="020B0604020202020204" pitchFamily="34" charset="0"/>
              </a:rPr>
              <a:t>tanggalin</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may </a:t>
            </a:r>
            <a:r>
              <a:rPr lang="en-US" altLang="ja-JP" sz="1000" dirty="0" err="1">
                <a:latin typeface="Arial" panose="020B0604020202020204" pitchFamily="34" charset="0"/>
                <a:cs typeface="Arial" panose="020B0604020202020204" pitchFamily="34" charset="0"/>
              </a:rPr>
              <a:t>sira</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3 </a:t>
            </a:r>
            <a:r>
              <a:rPr lang="en-US" altLang="ja-JP" sz="1000" dirty="0" err="1">
                <a:latin typeface="Arial" panose="020B0604020202020204" pitchFamily="34" charset="0"/>
                <a:cs typeface="Arial" panose="020B0604020202020204" pitchFamily="34" charset="0"/>
              </a:rPr>
              <a:t>Pagsubaybay</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pag-gamit</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safety belt at helmet.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 </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517 ika-19 </a:t>
            </a:r>
            <a:r>
              <a:rPr lang="ja-JP" altLang="ja-JP" sz="1000" dirty="0">
                <a:latin typeface="Arial" panose="020B0604020202020204" pitchFamily="34" charset="0"/>
                <a:cs typeface="Arial" panose="020B0604020202020204" pitchFamily="34" charset="0"/>
              </a:rPr>
              <a:t>＜</a:t>
            </a:r>
            <a:r>
              <a:rPr lang="en-US" altLang="ja-JP" sz="1000" dirty="0">
                <a:latin typeface="Arial" panose="020B0604020202020204" pitchFamily="34" charset="0"/>
                <a:cs typeface="Arial" panose="020B0604020202020204" pitchFamily="34" charset="0"/>
              </a:rPr>
              <a:t>Pag-</a:t>
            </a:r>
            <a:r>
              <a:rPr lang="en-US" altLang="ja-JP" sz="1000" dirty="0" err="1">
                <a:latin typeface="Arial" panose="020B0604020202020204" pitchFamily="34" charset="0"/>
                <a:cs typeface="Arial" panose="020B0604020202020204" pitchFamily="34" charset="0"/>
              </a:rPr>
              <a:t>suot</a:t>
            </a:r>
            <a:r>
              <a:rPr lang="en-US" altLang="ja-JP" sz="1000" dirty="0">
                <a:latin typeface="Arial" panose="020B0604020202020204" pitchFamily="34" charset="0"/>
                <a:cs typeface="Arial" panose="020B0604020202020204" pitchFamily="34" charset="0"/>
              </a:rPr>
              <a:t> ng helmet</a:t>
            </a:r>
            <a:r>
              <a:rPr lang="ja-JP" altLang="ja-JP" sz="1000" dirty="0">
                <a:latin typeface="Arial" panose="020B0604020202020204" pitchFamily="34" charset="0"/>
                <a:cs typeface="Arial" panose="020B0604020202020204" pitchFamily="34" charset="0"/>
              </a:rPr>
              <a:t>＞</a:t>
            </a:r>
          </a:p>
          <a:p>
            <a:pPr marL="0" indent="0">
              <a:buNone/>
            </a:pPr>
            <a:r>
              <a:rPr lang="en-US" altLang="ja-JP" sz="1000" dirty="0">
                <a:latin typeface="Arial" panose="020B0604020202020204" pitchFamily="34" charset="0"/>
                <a:cs typeface="Arial" panose="020B0604020202020204" pitchFamily="34" charset="0"/>
              </a:rPr>
              <a:t>1.Kapag </a:t>
            </a:r>
            <a:r>
              <a:rPr lang="en-US" altLang="ja-JP" sz="1000" dirty="0" err="1">
                <a:latin typeface="Arial" panose="020B0604020202020204" pitchFamily="34" charset="0"/>
                <a:cs typeface="Arial" panose="020B0604020202020204" pitchFamily="34" charset="0"/>
              </a:rPr>
              <a:t>isinasagawa</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trabaho</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6-15-5 ng </a:t>
            </a:r>
            <a:r>
              <a:rPr lang="en-US" altLang="ja-JP" sz="1000" dirty="0" err="1">
                <a:latin typeface="Arial" panose="020B0604020202020204" pitchFamily="34" charset="0"/>
                <a:cs typeface="Arial" panose="020B0604020202020204" pitchFamily="34" charset="0"/>
              </a:rPr>
              <a:t>ordinansa</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companya</a:t>
            </a:r>
            <a:r>
              <a:rPr lang="en-US" altLang="ja-JP" sz="1000" dirty="0">
                <a:latin typeface="Arial" panose="020B0604020202020204" pitchFamily="34" charset="0"/>
                <a:cs typeface="Arial" panose="020B0604020202020204" pitchFamily="34" charset="0"/>
              </a:rPr>
              <a:t> or business ay </a:t>
            </a:r>
            <a:r>
              <a:rPr lang="en-US" altLang="ja-JP" sz="1000" dirty="0" err="1">
                <a:latin typeface="Arial" panose="020B0604020202020204" pitchFamily="34" charset="0"/>
                <a:cs typeface="Arial" panose="020B0604020202020204" pitchFamily="34" charset="0"/>
              </a:rPr>
              <a:t>pagsusuutin</a:t>
            </a:r>
            <a:r>
              <a:rPr lang="en-US" altLang="ja-JP" sz="1000" dirty="0">
                <a:latin typeface="Arial" panose="020B0604020202020204" pitchFamily="34" charset="0"/>
                <a:cs typeface="Arial" panose="020B0604020202020204" pitchFamily="34" charset="0"/>
              </a:rPr>
              <a:t> ang </a:t>
            </a:r>
            <a:r>
              <a:rPr lang="en-US" altLang="ja-JP" sz="1000" dirty="0" err="1">
                <a:latin typeface="Arial" panose="020B0604020202020204" pitchFamily="34" charset="0"/>
                <a:cs typeface="Arial" panose="020B0604020202020204" pitchFamily="34" charset="0"/>
              </a:rPr>
              <a:t>manggagawa</a:t>
            </a:r>
            <a:r>
              <a:rPr lang="en-US" altLang="ja-JP" sz="1000" dirty="0">
                <a:latin typeface="Arial" panose="020B0604020202020204" pitchFamily="34" charset="0"/>
                <a:cs typeface="Arial" panose="020B0604020202020204" pitchFamily="34" charset="0"/>
              </a:rPr>
              <a:t> ng helmet para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proteksyon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panganib</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mula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nahuhulog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bagay</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2. Ang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manggagawa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magsasagawa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nabanggit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taas</a:t>
            </a:r>
            <a:r>
              <a:rPr lang="en-US" altLang="ja-JP" sz="1000" dirty="0">
                <a:latin typeface="Arial" panose="020B0604020202020204" pitchFamily="34" charset="0"/>
                <a:cs typeface="Arial" panose="020B0604020202020204" pitchFamily="34" charset="0"/>
              </a:rPr>
              <a:t> ay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magsuot</a:t>
            </a:r>
            <a:r>
              <a:rPr lang="en-US" altLang="ja-JP" sz="1000" dirty="0">
                <a:latin typeface="Arial" panose="020B0604020202020204" pitchFamily="34" charset="0"/>
                <a:cs typeface="Arial" panose="020B0604020202020204" pitchFamily="34" charset="0"/>
              </a:rPr>
              <a:t> ng helmet</a:t>
            </a:r>
            <a:endParaRPr lang="ja-JP" altLang="en-US" sz="10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sp>
        <p:nvSpPr>
          <p:cNvPr id="5" name="テキスト ボックス 4">
            <a:extLst>
              <a:ext uri="{FF2B5EF4-FFF2-40B4-BE49-F238E27FC236}">
                <a16:creationId xmlns="" xmlns:a16="http://schemas.microsoft.com/office/drawing/2014/main" id="{98FE9529-1D3C-485A-AC3C-3B35D9A333CE}"/>
              </a:ext>
            </a:extLst>
          </p:cNvPr>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72</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mn-lt"/>
                <a:cs typeface="Times New Roman"/>
              </a:rPr>
              <a:t>117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sz="1200" dirty="0">
              <a:ea typeface="+mn-lt"/>
              <a:cs typeface="+mn-lt"/>
            </a:endParaRPr>
          </a:p>
        </p:txBody>
      </p:sp>
    </p:spTree>
    <p:extLst>
      <p:ext uri="{BB962C8B-B14F-4D97-AF65-F5344CB8AC3E}">
        <p14:creationId xmlns:p14="http://schemas.microsoft.com/office/powerpoint/2010/main" val="61834695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fontScale="90000"/>
          </a:bodyPr>
          <a:lstStyle/>
          <a:p>
            <a:r>
              <a:rPr lang="fil-PH" altLang="ja-JP" sz="2000" dirty="0">
                <a:latin typeface="Arial" panose="020B0604020202020204" pitchFamily="34" charset="0"/>
                <a:cs typeface="Arial" panose="020B0604020202020204" pitchFamily="34" charset="0"/>
              </a:rPr>
              <a:t>Mga Regulasyon sa Kaligtasan at Pangkalusugan sa Trabaho</a:t>
            </a:r>
            <a:r>
              <a:rPr lang="en-US" altLang="ja-JP" sz="2000" dirty="0">
                <a:latin typeface="Arial" panose="020B0604020202020204" pitchFamily="34" charset="0"/>
                <a:cs typeface="Arial" panose="020B0604020202020204" pitchFamily="34" charset="0"/>
              </a:rPr>
              <a:t> (Excerpt)(10)</a:t>
            </a:r>
            <a:endParaRPr kumimoji="1" lang="ja-JP" altLang="en-US" sz="2000" dirty="0">
              <a:latin typeface="Meiryo UI" panose="020B0604030504040204" pitchFamily="50" charset="-128"/>
              <a:ea typeface="Meiryo UI" panose="020B0604030504040204" pitchFamily="50" charset="-128"/>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000" dirty="0">
                <a:latin typeface="Arial" panose="020B0604020202020204" pitchFamily="34" charset="0"/>
                <a:cs typeface="Arial" panose="020B0604020202020204" pitchFamily="34" charset="0"/>
              </a:rPr>
              <a:t>Volume 4</a:t>
            </a:r>
            <a:r>
              <a:rPr lang="ja-JP" altLang="ja-JP" sz="1000" dirty="0">
                <a:latin typeface="Arial" panose="020B0604020202020204" pitchFamily="34" charset="0"/>
                <a:cs typeface="Arial" panose="020B0604020202020204" pitchFamily="34" charset="0"/>
              </a:rPr>
              <a:t>　</a:t>
            </a:r>
            <a:r>
              <a:rPr lang="en-US" altLang="ja-JP" sz="1000" dirty="0">
                <a:latin typeface="Arial" panose="020B0604020202020204" pitchFamily="34" charset="0"/>
                <a:cs typeface="Arial" panose="020B0604020202020204" pitchFamily="34" charset="0"/>
              </a:rPr>
              <a:t>Special Rules</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err="1">
                <a:latin typeface="Arial" panose="020B0604020202020204" pitchFamily="34" charset="0"/>
                <a:cs typeface="Arial" panose="020B0604020202020204" pitchFamily="34" charset="0"/>
              </a:rPr>
              <a:t>Kabanata</a:t>
            </a:r>
            <a:r>
              <a:rPr lang="en-US" altLang="ja-JP" sz="1000" dirty="0">
                <a:latin typeface="Arial" panose="020B0604020202020204" pitchFamily="34" charset="0"/>
                <a:cs typeface="Arial" panose="020B0604020202020204" pitchFamily="34" charset="0"/>
              </a:rPr>
              <a:t> 2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Espesyal</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Panuntunan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Machine Lessors, etc.</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666 &lt;</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hakbang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gawin</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machine lessors, etc.&gt;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Ang provisioned person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naunang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simula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rito</a:t>
            </a:r>
            <a:r>
              <a:rPr lang="en-US" altLang="ja-JP" sz="1000" dirty="0">
                <a:latin typeface="Arial" panose="020B0604020202020204" pitchFamily="34" charset="0"/>
                <a:cs typeface="Arial" panose="020B0604020202020204" pitchFamily="34" charset="0"/>
              </a:rPr>
              <a:t> ay </a:t>
            </a:r>
            <a:r>
              <a:rPr lang="en-US" altLang="ja-JP" sz="1000" dirty="0" err="1">
                <a:latin typeface="Arial" panose="020B0604020202020204" pitchFamily="34" charset="0"/>
                <a:cs typeface="Arial" panose="020B0604020202020204" pitchFamily="34" charset="0"/>
              </a:rPr>
              <a:t>tinutukoy</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bilang</a:t>
            </a:r>
            <a:r>
              <a:rPr lang="en-US" altLang="ja-JP" sz="1000" dirty="0">
                <a:latin typeface="Arial" panose="020B0604020202020204" pitchFamily="34" charset="0"/>
                <a:cs typeface="Arial" panose="020B0604020202020204" pitchFamily="34" charset="0"/>
              </a:rPr>
              <a:t> “machine lessor, etc.) ay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magsagawa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sumusunod</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hakbang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kapag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magle</a:t>
            </a:r>
            <a:r>
              <a:rPr lang="en-US" altLang="ja-JP" sz="1000" dirty="0">
                <a:latin typeface="Arial" panose="020B0604020202020204" pitchFamily="34" charset="0"/>
                <a:cs typeface="Arial" panose="020B0604020202020204" pitchFamily="34" charset="0"/>
              </a:rPr>
              <a:t>-lend ng machine etc.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ibang</a:t>
            </a:r>
            <a:r>
              <a:rPr lang="en-US" altLang="ja-JP" sz="1000" dirty="0">
                <a:latin typeface="Arial" panose="020B0604020202020204" pitchFamily="34" charset="0"/>
                <a:cs typeface="Arial" panose="020B0604020202020204" pitchFamily="34" charset="0"/>
              </a:rPr>
              <a:t> employer. </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1</a:t>
            </a:r>
            <a:r>
              <a:rPr lang="ja-JP"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Suriin</a:t>
            </a:r>
            <a:r>
              <a:rPr lang="en-US" altLang="ja-JP" sz="1000" dirty="0">
                <a:latin typeface="Arial" panose="020B0604020202020204" pitchFamily="34" charset="0"/>
                <a:cs typeface="Arial" panose="020B0604020202020204" pitchFamily="34" charset="0"/>
              </a:rPr>
              <a:t> ang machine etc. </a:t>
            </a:r>
            <a:r>
              <a:rPr lang="en-US" altLang="ja-JP" sz="1000" dirty="0" smtClean="0">
                <a:latin typeface="Arial" panose="020B0604020202020204" pitchFamily="34" charset="0"/>
                <a:cs typeface="Arial" panose="020B0604020202020204" pitchFamily="34" charset="0"/>
              </a:rPr>
              <a:t>beforehand※1 </a:t>
            </a:r>
            <a:r>
              <a:rPr lang="en-US" altLang="ja-JP" sz="1000" dirty="0">
                <a:latin typeface="Arial" panose="020B0604020202020204" pitchFamily="34" charset="0"/>
                <a:cs typeface="Arial" panose="020B0604020202020204" pitchFamily="34" charset="0"/>
              </a:rPr>
              <a:t>at kung </a:t>
            </a:r>
            <a:r>
              <a:rPr lang="en-US" altLang="ja-JP" sz="1000" dirty="0" err="1">
                <a:latin typeface="Arial" panose="020B0604020202020204" pitchFamily="34" charset="0"/>
                <a:cs typeface="Arial" panose="020B0604020202020204" pitchFamily="34" charset="0"/>
              </a:rPr>
              <a:t>mapagalaman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may </a:t>
            </a:r>
            <a:r>
              <a:rPr lang="en-US" altLang="ja-JP" sz="1000" dirty="0" err="1">
                <a:latin typeface="Arial" panose="020B0604020202020204" pitchFamily="34" charset="0"/>
                <a:cs typeface="Arial" panose="020B0604020202020204" pitchFamily="34" charset="0"/>
              </a:rPr>
              <a:t>anumang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abnormalidad</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magsagawa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pag-aayos</a:t>
            </a:r>
            <a:r>
              <a:rPr lang="en-US" altLang="ja-JP" sz="1000" dirty="0">
                <a:latin typeface="Arial" panose="020B0604020202020204" pitchFamily="34" charset="0"/>
                <a:cs typeface="Arial" panose="020B0604020202020204" pitchFamily="34" charset="0"/>
              </a:rPr>
              <a:t> at </a:t>
            </a:r>
            <a:r>
              <a:rPr lang="en-US" altLang="ja-JP" sz="1000" dirty="0" err="1">
                <a:latin typeface="Arial" panose="020B0604020202020204" pitchFamily="34" charset="0"/>
                <a:cs typeface="Arial" panose="020B0604020202020204" pitchFamily="34" charset="0"/>
              </a:rPr>
              <a:t>iba</a:t>
            </a:r>
            <a:r>
              <a:rPr lang="en-US" altLang="ja-JP" sz="1000" dirty="0">
                <a:latin typeface="Arial" panose="020B0604020202020204" pitchFamily="34" charset="0"/>
                <a:cs typeface="Arial" panose="020B0604020202020204" pitchFamily="34" charset="0"/>
              </a:rPr>
              <a:t> pang </a:t>
            </a:r>
            <a:r>
              <a:rPr lang="en-US" altLang="ja-JP" sz="1000" dirty="0" err="1">
                <a:latin typeface="Arial" panose="020B0604020202020204" pitchFamily="34" charset="0"/>
                <a:cs typeface="Arial" panose="020B0604020202020204" pitchFamily="34" charset="0"/>
              </a:rPr>
              <a:t>kinakailangan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maintenance. </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2</a:t>
            </a:r>
            <a:r>
              <a:rPr lang="ja-JP" altLang="ja-JP" sz="1000" dirty="0">
                <a:latin typeface="Arial" panose="020B0604020202020204" pitchFamily="34" charset="0"/>
                <a:cs typeface="Arial" panose="020B0604020202020204" pitchFamily="34" charset="0"/>
              </a:rPr>
              <a:t>　</a:t>
            </a:r>
            <a:r>
              <a:rPr lang="en-US" altLang="ja-JP" sz="1000" dirty="0">
                <a:latin typeface="Arial" panose="020B0604020202020204" pitchFamily="34" charset="0"/>
                <a:cs typeface="Arial" panose="020B0604020202020204" pitchFamily="34" charset="0"/>
              </a:rPr>
              <a:t>Mag-issue ng </a:t>
            </a:r>
            <a:r>
              <a:rPr lang="en-US" altLang="ja-JP" sz="1000" dirty="0" err="1">
                <a:latin typeface="Arial" panose="020B0604020202020204" pitchFamily="34" charset="0"/>
                <a:cs typeface="Arial" panose="020B0604020202020204" pitchFamily="34" charset="0"/>
              </a:rPr>
              <a:t>isang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dokumento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nagsasaad</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sumusunod</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bagay</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employer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nag-lend ng machine, etc. </a:t>
            </a:r>
            <a:endParaRPr lang="ja-JP" altLang="ja-JP" sz="1000" dirty="0">
              <a:latin typeface="Arial" panose="020B0604020202020204" pitchFamily="34" charset="0"/>
              <a:cs typeface="Arial" panose="020B0604020202020204" pitchFamily="34" charset="0"/>
            </a:endParaRPr>
          </a:p>
          <a:p>
            <a:pPr marL="0" indent="0">
              <a:buNone/>
            </a:pPr>
            <a:r>
              <a:rPr lang="ja-JP" altLang="ja-JP" sz="1000" dirty="0">
                <a:latin typeface="Arial" panose="020B0604020202020204" pitchFamily="34" charset="0"/>
                <a:cs typeface="Arial" panose="020B0604020202020204" pitchFamily="34" charset="0"/>
              </a:rPr>
              <a:t>イ　</a:t>
            </a:r>
            <a:r>
              <a:rPr lang="en-US" altLang="ja-JP" sz="1000" dirty="0" err="1">
                <a:latin typeface="Arial" panose="020B0604020202020204" pitchFamily="34" charset="0"/>
                <a:cs typeface="Arial" panose="020B0604020202020204" pitchFamily="34" charset="0"/>
              </a:rPr>
              <a:t>Kapasidad</a:t>
            </a:r>
            <a:r>
              <a:rPr lang="en-US" altLang="ja-JP" sz="1000" dirty="0">
                <a:latin typeface="Arial" panose="020B0604020202020204" pitchFamily="34" charset="0"/>
                <a:cs typeface="Arial" panose="020B0604020202020204" pitchFamily="34" charset="0"/>
              </a:rPr>
              <a:t> Machine </a:t>
            </a:r>
            <a:r>
              <a:rPr lang="en-US" altLang="ja-JP" sz="1000" dirty="0" smtClean="0">
                <a:latin typeface="Arial" panose="020B0604020202020204" pitchFamily="34" charset="0"/>
                <a:cs typeface="Arial" panose="020B0604020202020204" pitchFamily="34" charset="0"/>
              </a:rPr>
              <a:t>etc.※2</a:t>
            </a:r>
            <a:endParaRPr lang="ja-JP" altLang="ja-JP" sz="1000" dirty="0">
              <a:latin typeface="Arial" panose="020B0604020202020204" pitchFamily="34" charset="0"/>
              <a:cs typeface="Arial" panose="020B0604020202020204" pitchFamily="34" charset="0"/>
            </a:endParaRPr>
          </a:p>
          <a:p>
            <a:pPr marL="0" indent="0">
              <a:buNone/>
            </a:pPr>
            <a:r>
              <a:rPr lang="ja-JP" altLang="ja-JP" sz="1000" dirty="0">
                <a:latin typeface="Arial" panose="020B0604020202020204" pitchFamily="34" charset="0"/>
                <a:cs typeface="Arial" panose="020B0604020202020204" pitchFamily="34" charset="0"/>
              </a:rPr>
              <a:t>ロ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katangian</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makina</a:t>
            </a:r>
            <a:r>
              <a:rPr lang="en-US" altLang="ja-JP" sz="1000" dirty="0">
                <a:latin typeface="Arial" panose="020B0604020202020204" pitchFamily="34" charset="0"/>
                <a:cs typeface="Arial" panose="020B0604020202020204" pitchFamily="34" charset="0"/>
              </a:rPr>
              <a:t>, etc., at </a:t>
            </a:r>
            <a:r>
              <a:rPr lang="en-US" altLang="ja-JP" sz="1000" dirty="0" err="1">
                <a:latin typeface="Arial" panose="020B0604020202020204" pitchFamily="34" charset="0"/>
                <a:cs typeface="Arial" panose="020B0604020202020204" pitchFamily="34" charset="0"/>
              </a:rPr>
              <a:t>iba</a:t>
            </a:r>
            <a:r>
              <a:rPr lang="en-US" altLang="ja-JP" sz="1000" dirty="0">
                <a:latin typeface="Arial" panose="020B0604020202020204" pitchFamily="34" charset="0"/>
                <a:cs typeface="Arial" panose="020B0604020202020204" pitchFamily="34" charset="0"/>
              </a:rPr>
              <a:t> pang </a:t>
            </a:r>
            <a:r>
              <a:rPr lang="en-US" altLang="ja-JP" sz="1000" dirty="0" err="1">
                <a:latin typeface="Arial" panose="020B0604020202020204" pitchFamily="34" charset="0"/>
                <a:cs typeface="Arial" panose="020B0604020202020204" pitchFamily="34" charset="0"/>
              </a:rPr>
              <a:t>pag-iingat</a:t>
            </a:r>
            <a:r>
              <a:rPr lang="en-US" altLang="ja-JP" sz="1000" dirty="0">
                <a:latin typeface="Arial" panose="020B0604020202020204" pitchFamily="34" charset="0"/>
                <a:cs typeface="Arial" panose="020B0604020202020204" pitchFamily="34" charset="0"/>
              </a:rPr>
              <a:t> para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paggamit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nito</a:t>
            </a:r>
            <a:r>
              <a:rPr lang="en-US" altLang="ja-JP" sz="1000" dirty="0">
                <a:latin typeface="Arial" panose="020B0604020202020204" pitchFamily="34" charset="0"/>
                <a:cs typeface="Arial" panose="020B0604020202020204" pitchFamily="34" charset="0"/>
              </a:rPr>
              <a:t> </a:t>
            </a:r>
            <a:r>
              <a:rPr lang="en-US" altLang="ja-JP" sz="1000" dirty="0" smtClean="0">
                <a:latin typeface="Arial" panose="020B0604020202020204" pitchFamily="34" charset="0"/>
                <a:cs typeface="Arial" panose="020B0604020202020204" pitchFamily="34" charset="0"/>
              </a:rPr>
              <a:t>※3</a:t>
            </a:r>
            <a:endParaRPr lang="en-US" altLang="ja-JP" sz="1000" dirty="0">
              <a:latin typeface="Arial" panose="020B0604020202020204" pitchFamily="34" charset="0"/>
              <a:cs typeface="Arial" panose="020B0604020202020204" pitchFamily="34" charset="0"/>
            </a:endParaRPr>
          </a:p>
          <a:p>
            <a:pPr marL="0" indent="0">
              <a:buNone/>
            </a:pPr>
            <a:r>
              <a:rPr lang="en-US" altLang="ja-JP" sz="1000" dirty="0">
                <a:latin typeface="Arial" panose="020B0604020202020204" pitchFamily="34" charset="0"/>
                <a:cs typeface="Arial" panose="020B0604020202020204" pitchFamily="34" charset="0"/>
              </a:rPr>
              <a:t> 2</a:t>
            </a:r>
            <a:r>
              <a:rPr lang="ja-JP" altLang="ja-JP" sz="1000" dirty="0">
                <a:latin typeface="Arial" panose="020B0604020202020204" pitchFamily="34" charset="0"/>
                <a:cs typeface="Arial" panose="020B0604020202020204" pitchFamily="34" charset="0"/>
              </a:rPr>
              <a:t>　 </a:t>
            </a:r>
            <a:r>
              <a:rPr lang="en-US" altLang="ja-JP" sz="1000" dirty="0">
                <a:latin typeface="Arial" panose="020B0604020202020204" pitchFamily="34" charset="0"/>
                <a:cs typeface="Arial" panose="020B0604020202020204" pitchFamily="34" charset="0"/>
              </a:rPr>
              <a:t>Ang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probisyon</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naunang</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 ay ang lending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machines, </a:t>
            </a:r>
            <a:r>
              <a:rPr lang="en-US" altLang="ja-JP" sz="1000" dirty="0" err="1">
                <a:latin typeface="Arial" panose="020B0604020202020204" pitchFamily="34" charset="0"/>
                <a:cs typeface="Arial" panose="020B0604020202020204" pitchFamily="34" charset="0"/>
              </a:rPr>
              <a:t>etc</a:t>
            </a:r>
            <a:r>
              <a:rPr lang="en-US" altLang="ja-JP" sz="1000" dirty="0">
                <a:latin typeface="Arial" panose="020B0604020202020204" pitchFamily="34" charset="0"/>
                <a:cs typeface="Arial" panose="020B0604020202020204" pitchFamily="34" charset="0"/>
              </a:rPr>
              <a:t>, at ang </a:t>
            </a:r>
            <a:r>
              <a:rPr lang="en-US" altLang="ja-JP" sz="1000" dirty="0" err="1">
                <a:latin typeface="Arial" panose="020B0604020202020204" pitchFamily="34" charset="0"/>
                <a:cs typeface="Arial" panose="020B0604020202020204" pitchFamily="34" charset="0"/>
              </a:rPr>
              <a:t>pag</a:t>
            </a:r>
            <a:r>
              <a:rPr lang="en-US" altLang="ja-JP" sz="1000" dirty="0">
                <a:latin typeface="Arial" panose="020B0604020202020204" pitchFamily="34" charset="0"/>
                <a:cs typeface="Arial" panose="020B0604020202020204" pitchFamily="34" charset="0"/>
              </a:rPr>
              <a:t>-lend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machines, etc.,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dapat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gampanan</a:t>
            </a:r>
            <a:r>
              <a:rPr lang="en-US" altLang="ja-JP" sz="1000" dirty="0">
                <a:latin typeface="Arial" panose="020B0604020202020204" pitchFamily="34" charset="0"/>
                <a:cs typeface="Arial" panose="020B0604020202020204" pitchFamily="34" charset="0"/>
              </a:rPr>
              <a:t> ng may-</a:t>
            </a:r>
            <a:r>
              <a:rPr lang="en-US" altLang="ja-JP" sz="1000" dirty="0" err="1">
                <a:latin typeface="Arial" panose="020B0604020202020204" pitchFamily="34" charset="0"/>
                <a:cs typeface="Arial" panose="020B0604020202020204" pitchFamily="34" charset="0"/>
              </a:rPr>
              <a:t>ari</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machines, </a:t>
            </a:r>
            <a:r>
              <a:rPr lang="en-US" altLang="ja-JP" sz="1000" dirty="0" err="1">
                <a:latin typeface="Arial" panose="020B0604020202020204" pitchFamily="34" charset="0"/>
                <a:cs typeface="Arial" panose="020B0604020202020204" pitchFamily="34" charset="0"/>
              </a:rPr>
              <a:t>etc</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tulad</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pagpili</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modelo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oras</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pagbili</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machines, etc., maintenance </a:t>
            </a:r>
            <a:r>
              <a:rPr lang="en-US" altLang="ja-JP" sz="1000" dirty="0" err="1">
                <a:latin typeface="Arial" panose="020B0604020202020204" pitchFamily="34" charset="0"/>
                <a:cs typeface="Arial" panose="020B0604020202020204" pitchFamily="34" charset="0"/>
              </a:rPr>
              <a:t>pagkatapos</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pag</a:t>
            </a:r>
            <a:r>
              <a:rPr lang="en-US" altLang="ja-JP" sz="1000" dirty="0">
                <a:latin typeface="Arial" panose="020B0604020202020204" pitchFamily="34" charset="0"/>
                <a:cs typeface="Arial" panose="020B0604020202020204" pitchFamily="34" charset="0"/>
              </a:rPr>
              <a:t>-lend, </a:t>
            </a:r>
            <a:r>
              <a:rPr lang="en-US" altLang="ja-JP" sz="1000" dirty="0" err="1">
                <a:latin typeface="Arial" panose="020B0604020202020204" pitchFamily="34" charset="0"/>
                <a:cs typeface="Arial" panose="020B0604020202020204" pitchFamily="34" charset="0"/>
              </a:rPr>
              <a:t>atbp</a:t>
            </a:r>
            <a:r>
              <a:rPr lang="en-US" altLang="ja-JP" sz="1000" dirty="0">
                <a:latin typeface="Arial" panose="020B0604020202020204" pitchFamily="34" charset="0"/>
                <a:cs typeface="Arial" panose="020B0604020202020204" pitchFamily="34" charset="0"/>
              </a:rPr>
              <a:t>. (Kasama ang </a:t>
            </a:r>
            <a:r>
              <a:rPr lang="en-US" altLang="ja-JP" sz="1000" dirty="0" err="1">
                <a:latin typeface="Arial" panose="020B0604020202020204" pitchFamily="34" charset="0"/>
                <a:cs typeface="Arial" panose="020B0604020202020204" pitchFamily="34" charset="0"/>
              </a:rPr>
              <a:t>negosyo</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pagpapahiram</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kagamitan</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isinasagawa</a:t>
            </a:r>
            <a:r>
              <a:rPr lang="en-US" altLang="ja-JP" sz="1000" dirty="0">
                <a:latin typeface="Arial" panose="020B0604020202020204" pitchFamily="34" charset="0"/>
                <a:cs typeface="Arial" panose="020B0604020202020204" pitchFamily="34" charset="0"/>
              </a:rPr>
              <a:t> ng </a:t>
            </a:r>
            <a:r>
              <a:rPr lang="en-US" altLang="ja-JP" sz="1000" dirty="0" err="1">
                <a:latin typeface="Arial" panose="020B0604020202020204" pitchFamily="34" charset="0"/>
                <a:cs typeface="Arial" panose="020B0604020202020204" pitchFamily="34" charset="0"/>
              </a:rPr>
              <a:t>mga</a:t>
            </a:r>
            <a:r>
              <a:rPr lang="en-US" altLang="ja-JP" sz="1000" dirty="0">
                <a:latin typeface="Arial" panose="020B0604020202020204" pitchFamily="34" charset="0"/>
                <a:cs typeface="Arial" panose="020B0604020202020204" pitchFamily="34" charset="0"/>
              </a:rPr>
              <a:t> prefectural lending institution </a:t>
            </a:r>
            <a:r>
              <a:rPr lang="en-US" altLang="ja-JP" sz="1000" dirty="0" err="1">
                <a:latin typeface="Arial" panose="020B0604020202020204" pitchFamily="34" charset="0"/>
                <a:cs typeface="Arial" panose="020B0604020202020204" pitchFamily="34" charset="0"/>
              </a:rPr>
              <a:t>na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nakasaad</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Artikulo</a:t>
            </a:r>
            <a:r>
              <a:rPr lang="en-US" altLang="ja-JP" sz="1000" dirty="0">
                <a:latin typeface="Arial" panose="020B0604020202020204" pitchFamily="34" charset="0"/>
                <a:cs typeface="Arial" panose="020B0604020202020204" pitchFamily="34" charset="0"/>
              </a:rPr>
              <a:t> 2, </a:t>
            </a:r>
            <a:r>
              <a:rPr lang="en-US" altLang="ja-JP" sz="1000" dirty="0" err="1">
                <a:latin typeface="Arial" panose="020B0604020202020204" pitchFamily="34" charset="0"/>
                <a:cs typeface="Arial" panose="020B0604020202020204" pitchFamily="34" charset="0"/>
              </a:rPr>
              <a:t>Talata</a:t>
            </a:r>
            <a:r>
              <a:rPr lang="en-US" altLang="ja-JP" sz="1000" dirty="0">
                <a:latin typeface="Arial" panose="020B0604020202020204" pitchFamily="34" charset="0"/>
                <a:cs typeface="Arial" panose="020B0604020202020204" pitchFamily="34" charset="0"/>
              </a:rPr>
              <a:t> 6 ng Equipment Introduction Fund Subsidy Law for Small Businesses (Act No. 115 of 1958)) Hindi </a:t>
            </a:r>
            <a:r>
              <a:rPr lang="en-US" altLang="ja-JP" sz="1000" dirty="0" err="1">
                <a:latin typeface="Arial" panose="020B0604020202020204" pitchFamily="34" charset="0"/>
                <a:cs typeface="Arial" panose="020B0604020202020204" pitchFamily="34" charset="0"/>
              </a:rPr>
              <a:t>nalalapat</a:t>
            </a:r>
            <a:r>
              <a:rPr lang="en-US" altLang="ja-JP" sz="1000" dirty="0">
                <a:latin typeface="Arial" panose="020B0604020202020204" pitchFamily="34" charset="0"/>
                <a:cs typeface="Arial" panose="020B0604020202020204" pitchFamily="34" charset="0"/>
              </a:rPr>
              <a:t> </a:t>
            </a:r>
            <a:r>
              <a:rPr lang="en-US" altLang="ja-JP" sz="1000" dirty="0" err="1">
                <a:latin typeface="Arial" panose="020B0604020202020204" pitchFamily="34" charset="0"/>
                <a:cs typeface="Arial" panose="020B0604020202020204" pitchFamily="34" charset="0"/>
              </a:rPr>
              <a:t>sa</a:t>
            </a:r>
            <a:r>
              <a:rPr lang="en-US" altLang="ja-JP" sz="1000" dirty="0">
                <a:latin typeface="Arial" panose="020B0604020202020204" pitchFamily="34" charset="0"/>
                <a:cs typeface="Arial" panose="020B0604020202020204" pitchFamily="34" charset="0"/>
              </a:rPr>
              <a:t> </a:t>
            </a:r>
            <a:r>
              <a:rPr lang="en-US" altLang="ja-JP" sz="1000" dirty="0" smtClean="0">
                <a:latin typeface="Arial" panose="020B0604020202020204" pitchFamily="34" charset="0"/>
                <a:cs typeface="Arial" panose="020B0604020202020204" pitchFamily="34" charset="0"/>
              </a:rPr>
              <a:t>※4</a:t>
            </a:r>
            <a:r>
              <a:rPr lang="en-US" altLang="ja-JP" sz="1000" dirty="0">
                <a:latin typeface="Arial" panose="020B0604020202020204" pitchFamily="34" charset="0"/>
                <a:cs typeface="Arial" panose="020B0604020202020204" pitchFamily="34" charset="0"/>
              </a:rPr>
              <a:t>.</a:t>
            </a:r>
            <a:endParaRPr lang="ja-JP" altLang="ja-JP" sz="1000" dirty="0">
              <a:latin typeface="Arial" panose="020B0604020202020204" pitchFamily="34" charset="0"/>
              <a:cs typeface="Arial" panose="020B0604020202020204" pitchFamily="34" charset="0"/>
            </a:endParaRPr>
          </a:p>
          <a:p>
            <a:pPr marL="0" indent="0">
              <a:buNone/>
            </a:pPr>
            <a:r>
              <a:rPr lang="en-US" altLang="ja-JP" sz="1000" dirty="0">
                <a:solidFill>
                  <a:schemeClr val="accent1">
                    <a:lumMod val="75000"/>
                  </a:schemeClr>
                </a:solidFill>
                <a:latin typeface="Arial" panose="020B0604020202020204" pitchFamily="34" charset="0"/>
                <a:cs typeface="Arial" panose="020B0604020202020204" pitchFamily="34" charset="0"/>
              </a:rPr>
              <a:t>Tandaan1) Ang “beforehand” ay, </a:t>
            </a:r>
            <a:r>
              <a:rPr lang="en-US" altLang="ja-JP" sz="1000" dirty="0" err="1">
                <a:solidFill>
                  <a:schemeClr val="accent1">
                    <a:lumMod val="75000"/>
                  </a:schemeClr>
                </a:solidFill>
                <a:latin typeface="Arial" panose="020B0604020202020204" pitchFamily="34" charset="0"/>
                <a:cs typeface="Arial" panose="020B0604020202020204" pitchFamily="34" charset="0"/>
              </a:rPr>
              <a:t>hindi</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nangangahulugang</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na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dapat</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suriin</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sa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bawat</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pagpapahiram</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sa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bawat</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oras</a:t>
            </a:r>
            <a:r>
              <a:rPr lang="en-US" altLang="ja-JP" sz="1000" dirty="0">
                <a:solidFill>
                  <a:schemeClr val="accent1">
                    <a:lumMod val="75000"/>
                  </a:schemeClr>
                </a:solidFill>
                <a:latin typeface="Arial" panose="020B0604020202020204" pitchFamily="34" charset="0"/>
                <a:cs typeface="Arial" panose="020B0604020202020204" pitchFamily="34" charset="0"/>
              </a:rPr>
              <a:t>, at </a:t>
            </a:r>
            <a:r>
              <a:rPr lang="en-US" altLang="ja-JP" sz="1000" dirty="0" err="1">
                <a:solidFill>
                  <a:schemeClr val="accent1">
                    <a:lumMod val="75000"/>
                  </a:schemeClr>
                </a:solidFill>
                <a:latin typeface="Arial" panose="020B0604020202020204" pitchFamily="34" charset="0"/>
                <a:cs typeface="Arial" panose="020B0604020202020204" pitchFamily="34" charset="0"/>
              </a:rPr>
              <a:t>pinapayagan</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na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limitahan</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ito</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sa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kinakailangang</a:t>
            </a:r>
            <a:r>
              <a:rPr lang="en-US" altLang="ja-JP" sz="1000" dirty="0">
                <a:solidFill>
                  <a:schemeClr val="accent1">
                    <a:lumMod val="75000"/>
                  </a:schemeClr>
                </a:solidFill>
                <a:latin typeface="Arial" panose="020B0604020202020204" pitchFamily="34" charset="0"/>
                <a:cs typeface="Arial" panose="020B0604020202020204" pitchFamily="34" charset="0"/>
              </a:rPr>
              <a:t> parts </a:t>
            </a:r>
            <a:r>
              <a:rPr lang="en-US" altLang="ja-JP" sz="1000" dirty="0" err="1">
                <a:solidFill>
                  <a:schemeClr val="accent1">
                    <a:lumMod val="75000"/>
                  </a:schemeClr>
                </a:solidFill>
                <a:latin typeface="Arial" panose="020B0604020202020204" pitchFamily="34" charset="0"/>
                <a:cs typeface="Arial" panose="020B0604020202020204" pitchFamily="34" charset="0"/>
              </a:rPr>
              <a:t>depende</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sa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sitwasyon</a:t>
            </a:r>
            <a:r>
              <a:rPr lang="en-US" altLang="ja-JP" sz="1000" dirty="0">
                <a:solidFill>
                  <a:schemeClr val="accent1">
                    <a:lumMod val="75000"/>
                  </a:schemeClr>
                </a:solidFill>
                <a:latin typeface="Arial" panose="020B0604020202020204" pitchFamily="34" charset="0"/>
                <a:cs typeface="Arial" panose="020B0604020202020204" pitchFamily="34" charset="0"/>
              </a:rPr>
              <a:t> ng </a:t>
            </a:r>
            <a:r>
              <a:rPr lang="en-US" altLang="ja-JP" sz="1000" dirty="0" err="1">
                <a:solidFill>
                  <a:schemeClr val="accent1">
                    <a:lumMod val="75000"/>
                  </a:schemeClr>
                </a:solidFill>
                <a:latin typeface="Arial" panose="020B0604020202020204" pitchFamily="34" charset="0"/>
                <a:cs typeface="Arial" panose="020B0604020202020204" pitchFamily="34" charset="0"/>
              </a:rPr>
              <a:t>paggamit</a:t>
            </a:r>
            <a:r>
              <a:rPr lang="en-US" altLang="ja-JP" sz="1000" dirty="0">
                <a:solidFill>
                  <a:schemeClr val="accent1">
                    <a:lumMod val="75000"/>
                  </a:schemeClr>
                </a:solidFill>
                <a:latin typeface="Arial" panose="020B0604020202020204" pitchFamily="34" charset="0"/>
                <a:cs typeface="Arial" panose="020B0604020202020204" pitchFamily="34" charset="0"/>
              </a:rPr>
              <a:t>.</a:t>
            </a:r>
            <a:endParaRPr lang="ja-JP" altLang="ja-JP" sz="10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en-US" altLang="ja-JP" sz="1000" dirty="0">
                <a:solidFill>
                  <a:schemeClr val="accent1">
                    <a:lumMod val="75000"/>
                  </a:schemeClr>
                </a:solidFill>
                <a:latin typeface="Arial" panose="020B0604020202020204" pitchFamily="34" charset="0"/>
                <a:cs typeface="Arial" panose="020B0604020202020204" pitchFamily="34" charset="0"/>
              </a:rPr>
              <a:t>Tandaan2) Ang “</a:t>
            </a:r>
            <a:r>
              <a:rPr lang="en-US" altLang="ja-JP" sz="1000" dirty="0" err="1">
                <a:solidFill>
                  <a:schemeClr val="accent1">
                    <a:lumMod val="75000"/>
                  </a:schemeClr>
                </a:solidFill>
                <a:latin typeface="Arial" panose="020B0604020202020204" pitchFamily="34" charset="0"/>
                <a:cs typeface="Arial" panose="020B0604020202020204" pitchFamily="34" charset="0"/>
              </a:rPr>
              <a:t>kapasidad</a:t>
            </a:r>
            <a:r>
              <a:rPr lang="en-US" altLang="ja-JP" sz="1000" dirty="0">
                <a:solidFill>
                  <a:schemeClr val="accent1">
                    <a:lumMod val="75000"/>
                  </a:schemeClr>
                </a:solidFill>
                <a:latin typeface="Arial" panose="020B0604020202020204" pitchFamily="34" charset="0"/>
                <a:cs typeface="Arial" panose="020B0604020202020204" pitchFamily="34" charset="0"/>
              </a:rPr>
              <a:t> ng machine, etc.” para </a:t>
            </a:r>
            <a:r>
              <a:rPr lang="en-US" altLang="ja-JP" sz="1000" dirty="0" err="1">
                <a:solidFill>
                  <a:schemeClr val="accent1">
                    <a:lumMod val="75000"/>
                  </a:schemeClr>
                </a:solidFill>
                <a:latin typeface="Arial" panose="020B0604020202020204" pitchFamily="34" charset="0"/>
                <a:cs typeface="Arial" panose="020B0604020202020204" pitchFamily="34" charset="0"/>
              </a:rPr>
              <a:t>sa</a:t>
            </a:r>
            <a:r>
              <a:rPr lang="en-US" altLang="ja-JP" sz="1000" dirty="0">
                <a:solidFill>
                  <a:schemeClr val="accent1">
                    <a:lumMod val="75000"/>
                  </a:schemeClr>
                </a:solidFill>
                <a:latin typeface="Arial" panose="020B0604020202020204" pitchFamily="34" charset="0"/>
                <a:cs typeface="Arial" panose="020B0604020202020204" pitchFamily="34" charset="0"/>
              </a:rPr>
              <a:t> vehicle type construction machine, ang </a:t>
            </a:r>
            <a:r>
              <a:rPr lang="en-US" altLang="ja-JP" sz="1000" dirty="0" err="1">
                <a:solidFill>
                  <a:schemeClr val="accent1">
                    <a:lumMod val="75000"/>
                  </a:schemeClr>
                </a:solidFill>
                <a:latin typeface="Arial" panose="020B0604020202020204" pitchFamily="34" charset="0"/>
                <a:cs typeface="Arial" panose="020B0604020202020204" pitchFamily="34" charset="0"/>
              </a:rPr>
              <a:t>mga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pangunahing</a:t>
            </a:r>
            <a:r>
              <a:rPr lang="en-US" altLang="ja-JP" sz="1000" dirty="0">
                <a:solidFill>
                  <a:schemeClr val="accent1">
                    <a:lumMod val="75000"/>
                  </a:schemeClr>
                </a:solidFill>
                <a:latin typeface="Arial" panose="020B0604020202020204" pitchFamily="34" charset="0"/>
                <a:cs typeface="Arial" panose="020B0604020202020204" pitchFamily="34" charset="0"/>
              </a:rPr>
              <a:t> item </a:t>
            </a:r>
            <a:r>
              <a:rPr lang="en-US" altLang="ja-JP" sz="1000" dirty="0" err="1">
                <a:solidFill>
                  <a:schemeClr val="accent1">
                    <a:lumMod val="75000"/>
                  </a:schemeClr>
                </a:solidFill>
                <a:latin typeface="Arial" panose="020B0604020202020204" pitchFamily="34" charset="0"/>
                <a:cs typeface="Arial" panose="020B0604020202020204" pitchFamily="34" charset="0"/>
              </a:rPr>
              <a:t>tulad</a:t>
            </a:r>
            <a:r>
              <a:rPr lang="en-US" altLang="ja-JP" sz="1000" dirty="0">
                <a:solidFill>
                  <a:schemeClr val="accent1">
                    <a:lumMod val="75000"/>
                  </a:schemeClr>
                </a:solidFill>
                <a:latin typeface="Arial" panose="020B0604020202020204" pitchFamily="34" charset="0"/>
                <a:cs typeface="Arial" panose="020B0604020202020204" pitchFamily="34" charset="0"/>
              </a:rPr>
              <a:t> ng stability at bucket capacity, </a:t>
            </a:r>
            <a:r>
              <a:rPr lang="en-US" altLang="ja-JP" sz="1000" dirty="0" err="1">
                <a:solidFill>
                  <a:schemeClr val="accent1">
                    <a:lumMod val="75000"/>
                  </a:schemeClr>
                </a:solidFill>
                <a:latin typeface="Arial" panose="020B0604020202020204" pitchFamily="34" charset="0"/>
                <a:cs typeface="Arial" panose="020B0604020202020204" pitchFamily="34" charset="0"/>
              </a:rPr>
              <a:t>na</a:t>
            </a:r>
            <a:r>
              <a:rPr lang="en-US" altLang="ja-JP" sz="1000" dirty="0">
                <a:solidFill>
                  <a:schemeClr val="accent1">
                    <a:lumMod val="75000"/>
                  </a:schemeClr>
                </a:solidFill>
                <a:latin typeface="Arial" panose="020B0604020202020204" pitchFamily="34" charset="0"/>
                <a:cs typeface="Arial" panose="020B0604020202020204" pitchFamily="34" charset="0"/>
              </a:rPr>
              <a:t> particular </a:t>
            </a:r>
            <a:r>
              <a:rPr lang="en-US" altLang="ja-JP" sz="1000" dirty="0" err="1">
                <a:solidFill>
                  <a:schemeClr val="accent1">
                    <a:lumMod val="75000"/>
                  </a:schemeClr>
                </a:solidFill>
                <a:latin typeface="Arial" panose="020B0604020202020204" pitchFamily="34" charset="0"/>
                <a:cs typeface="Arial" panose="020B0604020202020204" pitchFamily="34" charset="0"/>
              </a:rPr>
              <a:t>na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kikakailangan</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sa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paggamit</a:t>
            </a:r>
            <a:r>
              <a:rPr lang="en-US" altLang="ja-JP" sz="1000" dirty="0">
                <a:solidFill>
                  <a:schemeClr val="accent1">
                    <a:lumMod val="75000"/>
                  </a:schemeClr>
                </a:solidFill>
                <a:latin typeface="Arial" panose="020B0604020202020204" pitchFamily="34" charset="0"/>
                <a:cs typeface="Arial" panose="020B0604020202020204" pitchFamily="34" charset="0"/>
              </a:rPr>
              <a:t> ay </a:t>
            </a:r>
            <a:r>
              <a:rPr lang="en-US" altLang="ja-JP" sz="1000" dirty="0" err="1">
                <a:solidFill>
                  <a:schemeClr val="accent1">
                    <a:lumMod val="75000"/>
                  </a:schemeClr>
                </a:solidFill>
                <a:latin typeface="Arial" panose="020B0604020202020204" pitchFamily="34" charset="0"/>
                <a:cs typeface="Arial" panose="020B0604020202020204" pitchFamily="34" charset="0"/>
              </a:rPr>
              <a:t>sapat</a:t>
            </a:r>
            <a:r>
              <a:rPr lang="en-US" altLang="ja-JP" sz="1000" dirty="0">
                <a:solidFill>
                  <a:schemeClr val="accent1">
                    <a:lumMod val="75000"/>
                  </a:schemeClr>
                </a:solidFill>
                <a:latin typeface="Arial" panose="020B0604020202020204" pitchFamily="34" charset="0"/>
                <a:cs typeface="Arial" panose="020B0604020202020204" pitchFamily="34" charset="0"/>
              </a:rPr>
              <a:t>.</a:t>
            </a:r>
            <a:endParaRPr lang="ja-JP" altLang="ja-JP" sz="10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en-US" altLang="ja-JP" sz="1000" dirty="0">
                <a:solidFill>
                  <a:schemeClr val="accent1">
                    <a:lumMod val="75000"/>
                  </a:schemeClr>
                </a:solidFill>
                <a:latin typeface="Arial" panose="020B0604020202020204" pitchFamily="34" charset="0"/>
                <a:cs typeface="Arial" panose="020B0604020202020204" pitchFamily="34" charset="0"/>
              </a:rPr>
              <a:t>Tadaan3) Ang “</a:t>
            </a:r>
            <a:r>
              <a:rPr lang="en-US" altLang="ja-JP" sz="1000" dirty="0" err="1">
                <a:solidFill>
                  <a:schemeClr val="accent1">
                    <a:lumMod val="75000"/>
                  </a:schemeClr>
                </a:solidFill>
                <a:latin typeface="Arial" panose="020B0604020202020204" pitchFamily="34" charset="0"/>
                <a:cs typeface="Arial" panose="020B0604020202020204" pitchFamily="34" charset="0"/>
              </a:rPr>
              <a:t>iba</a:t>
            </a:r>
            <a:r>
              <a:rPr lang="en-US" altLang="ja-JP" sz="1000" dirty="0">
                <a:solidFill>
                  <a:schemeClr val="accent1">
                    <a:lumMod val="75000"/>
                  </a:schemeClr>
                </a:solidFill>
                <a:latin typeface="Arial" panose="020B0604020202020204" pitchFamily="34" charset="0"/>
                <a:cs typeface="Arial" panose="020B0604020202020204" pitchFamily="34" charset="0"/>
              </a:rPr>
              <a:t> pang </a:t>
            </a:r>
            <a:r>
              <a:rPr lang="en-US" altLang="ja-JP" sz="1000" dirty="0" err="1">
                <a:solidFill>
                  <a:schemeClr val="accent1">
                    <a:lumMod val="75000"/>
                  </a:schemeClr>
                </a:solidFill>
                <a:latin typeface="Arial" panose="020B0604020202020204" pitchFamily="34" charset="0"/>
                <a:cs typeface="Arial" panose="020B0604020202020204" pitchFamily="34" charset="0"/>
              </a:rPr>
              <a:t>pag-iingat</a:t>
            </a:r>
            <a:r>
              <a:rPr lang="en-US" altLang="ja-JP" sz="1000" dirty="0">
                <a:solidFill>
                  <a:schemeClr val="accent1">
                    <a:lumMod val="75000"/>
                  </a:schemeClr>
                </a:solidFill>
                <a:latin typeface="Arial" panose="020B0604020202020204" pitchFamily="34" charset="0"/>
                <a:cs typeface="Arial" panose="020B0604020202020204" pitchFamily="34" charset="0"/>
              </a:rPr>
              <a:t> para </a:t>
            </a:r>
            <a:r>
              <a:rPr lang="en-US" altLang="ja-JP" sz="1000" dirty="0" err="1">
                <a:solidFill>
                  <a:schemeClr val="accent1">
                    <a:lumMod val="75000"/>
                  </a:schemeClr>
                </a:solidFill>
                <a:latin typeface="Arial" panose="020B0604020202020204" pitchFamily="34" charset="0"/>
                <a:cs typeface="Arial" panose="020B0604020202020204" pitchFamily="34" charset="0"/>
              </a:rPr>
              <a:t>sa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paggamit</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nito</a:t>
            </a:r>
            <a:r>
              <a:rPr lang="en-US" altLang="ja-JP" sz="1000" dirty="0">
                <a:solidFill>
                  <a:schemeClr val="accent1">
                    <a:lumMod val="75000"/>
                  </a:schemeClr>
                </a:solidFill>
                <a:latin typeface="Arial" panose="020B0604020202020204" pitchFamily="34" charset="0"/>
                <a:cs typeface="Arial" panose="020B0604020202020204" pitchFamily="34" charset="0"/>
              </a:rPr>
              <a:t>” ay </a:t>
            </a:r>
            <a:r>
              <a:rPr lang="en-US" altLang="ja-JP" sz="1000" dirty="0" err="1">
                <a:solidFill>
                  <a:schemeClr val="accent1">
                    <a:lumMod val="75000"/>
                  </a:schemeClr>
                </a:solidFill>
                <a:latin typeface="Arial" panose="020B0604020202020204" pitchFamily="34" charset="0"/>
                <a:cs typeface="Arial" panose="020B0604020202020204" pitchFamily="34" charset="0"/>
              </a:rPr>
              <a:t>tumutukoy</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sa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mga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bagay</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na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dapat</a:t>
            </a:r>
            <a:r>
              <a:rPr lang="en-US" altLang="ja-JP" sz="1000" dirty="0">
                <a:solidFill>
                  <a:schemeClr val="accent1">
                    <a:lumMod val="75000"/>
                  </a:schemeClr>
                </a:solidFill>
                <a:latin typeface="Arial" panose="020B0604020202020204" pitchFamily="34" charset="0"/>
                <a:cs typeface="Arial" panose="020B0604020202020204" pitchFamily="34" charset="0"/>
              </a:rPr>
              <a:t> tandan sap ag </a:t>
            </a:r>
            <a:r>
              <a:rPr lang="en-US" altLang="ja-JP" sz="1000" dirty="0" err="1">
                <a:solidFill>
                  <a:schemeClr val="accent1">
                    <a:lumMod val="75000"/>
                  </a:schemeClr>
                </a:solidFill>
                <a:latin typeface="Arial" panose="020B0604020202020204" pitchFamily="34" charset="0"/>
                <a:cs typeface="Arial" panose="020B0604020202020204" pitchFamily="34" charset="0"/>
              </a:rPr>
              <a:t>gamit</a:t>
            </a:r>
            <a:r>
              <a:rPr lang="en-US" altLang="ja-JP" sz="1000" dirty="0">
                <a:solidFill>
                  <a:schemeClr val="accent1">
                    <a:lumMod val="75000"/>
                  </a:schemeClr>
                </a:solidFill>
                <a:latin typeface="Arial" panose="020B0604020202020204" pitchFamily="34" charset="0"/>
                <a:cs typeface="Arial" panose="020B0604020202020204" pitchFamily="34" charset="0"/>
              </a:rPr>
              <a:t> ng machine </a:t>
            </a:r>
            <a:r>
              <a:rPr lang="en-US" altLang="ja-JP" sz="1000" dirty="0" err="1">
                <a:solidFill>
                  <a:schemeClr val="accent1">
                    <a:lumMod val="75000"/>
                  </a:schemeClr>
                </a:solidFill>
                <a:latin typeface="Arial" panose="020B0604020202020204" pitchFamily="34" charset="0"/>
                <a:cs typeface="Arial" panose="020B0604020202020204" pitchFamily="34" charset="0"/>
              </a:rPr>
              <a:t>katulad</a:t>
            </a:r>
            <a:r>
              <a:rPr lang="en-US" altLang="ja-JP" sz="1000" dirty="0">
                <a:solidFill>
                  <a:schemeClr val="accent1">
                    <a:lumMod val="75000"/>
                  </a:schemeClr>
                </a:solidFill>
                <a:latin typeface="Arial" panose="020B0604020202020204" pitchFamily="34" charset="0"/>
                <a:cs typeface="Arial" panose="020B0604020202020204" pitchFamily="34" charset="0"/>
              </a:rPr>
              <a:t> ng </a:t>
            </a:r>
            <a:r>
              <a:rPr lang="en-US" altLang="ja-JP" sz="1000" dirty="0" err="1">
                <a:solidFill>
                  <a:schemeClr val="accent1">
                    <a:lumMod val="75000"/>
                  </a:schemeClr>
                </a:solidFill>
                <a:latin typeface="Arial" panose="020B0604020202020204" pitchFamily="34" charset="0"/>
                <a:cs typeface="Arial" panose="020B0604020202020204" pitchFamily="34" charset="0"/>
              </a:rPr>
              <a:t>nagamit</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na</a:t>
            </a:r>
            <a:r>
              <a:rPr lang="en-US" altLang="ja-JP" sz="1000" dirty="0">
                <a:solidFill>
                  <a:schemeClr val="accent1">
                    <a:lumMod val="75000"/>
                  </a:schemeClr>
                </a:solidFill>
                <a:latin typeface="Arial" panose="020B0604020202020204" pitchFamily="34" charset="0"/>
                <a:cs typeface="Arial" panose="020B0604020202020204" pitchFamily="34" charset="0"/>
              </a:rPr>
              <a:t> gasoline at </a:t>
            </a:r>
            <a:r>
              <a:rPr lang="en-US" altLang="ja-JP" sz="1000" dirty="0" err="1">
                <a:solidFill>
                  <a:schemeClr val="accent1">
                    <a:lumMod val="75000"/>
                  </a:schemeClr>
                </a:solidFill>
                <a:latin typeface="Arial" panose="020B0604020202020204" pitchFamily="34" charset="0"/>
                <a:cs typeface="Arial" panose="020B0604020202020204" pitchFamily="34" charset="0"/>
              </a:rPr>
              <a:t>paraan</a:t>
            </a:r>
            <a:r>
              <a:rPr lang="en-US" altLang="ja-JP" sz="1000" dirty="0">
                <a:solidFill>
                  <a:schemeClr val="accent1">
                    <a:lumMod val="75000"/>
                  </a:schemeClr>
                </a:solidFill>
                <a:latin typeface="Arial" panose="020B0604020202020204" pitchFamily="34" charset="0"/>
                <a:cs typeface="Arial" panose="020B0604020202020204" pitchFamily="34" charset="0"/>
              </a:rPr>
              <a:t> sap ag-adjust </a:t>
            </a:r>
            <a:r>
              <a:rPr lang="en-US" altLang="ja-JP" sz="1000" dirty="0" err="1">
                <a:solidFill>
                  <a:schemeClr val="accent1">
                    <a:lumMod val="75000"/>
                  </a:schemeClr>
                </a:solidFill>
                <a:latin typeface="Arial" panose="020B0604020202020204" pitchFamily="34" charset="0"/>
                <a:cs typeface="Arial" panose="020B0604020202020204" pitchFamily="34" charset="0"/>
              </a:rPr>
              <a:t>nito</a:t>
            </a:r>
            <a:r>
              <a:rPr lang="en-US" altLang="ja-JP" sz="1000" dirty="0">
                <a:solidFill>
                  <a:schemeClr val="accent1">
                    <a:lumMod val="75000"/>
                  </a:schemeClr>
                </a:solidFill>
                <a:latin typeface="Arial" panose="020B0604020202020204" pitchFamily="34" charset="0"/>
                <a:cs typeface="Arial" panose="020B0604020202020204" pitchFamily="34" charset="0"/>
              </a:rPr>
              <a:t>.</a:t>
            </a:r>
            <a:endParaRPr lang="ja-JP" altLang="ja-JP" sz="10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en-US" altLang="ja-JP" sz="1000" dirty="0">
                <a:solidFill>
                  <a:schemeClr val="accent1">
                    <a:lumMod val="75000"/>
                  </a:schemeClr>
                </a:solidFill>
                <a:latin typeface="Arial" panose="020B0604020202020204" pitchFamily="34" charset="0"/>
                <a:cs typeface="Arial" panose="020B0604020202020204" pitchFamily="34" charset="0"/>
              </a:rPr>
              <a:t>Tandaan4) Ang </a:t>
            </a:r>
            <a:r>
              <a:rPr lang="en-US" altLang="ja-JP" sz="1000" dirty="0" err="1">
                <a:solidFill>
                  <a:schemeClr val="accent1">
                    <a:lumMod val="75000"/>
                  </a:schemeClr>
                </a:solidFill>
                <a:latin typeface="Arial" panose="020B0604020202020204" pitchFamily="34" charset="0"/>
                <a:cs typeface="Arial" panose="020B0604020202020204" pitchFamily="34" charset="0"/>
              </a:rPr>
              <a:t>layunin</a:t>
            </a:r>
            <a:r>
              <a:rPr lang="en-US" altLang="ja-JP" sz="1000" dirty="0">
                <a:solidFill>
                  <a:schemeClr val="accent1">
                    <a:lumMod val="75000"/>
                  </a:schemeClr>
                </a:solidFill>
                <a:latin typeface="Arial" panose="020B0604020202020204" pitchFamily="34" charset="0"/>
                <a:cs typeface="Arial" panose="020B0604020202020204" pitchFamily="34" charset="0"/>
              </a:rPr>
              <a:t> ng </a:t>
            </a:r>
            <a:r>
              <a:rPr lang="en-US" altLang="ja-JP" sz="1000" dirty="0" err="1">
                <a:solidFill>
                  <a:schemeClr val="accent1">
                    <a:lumMod val="75000"/>
                  </a:schemeClr>
                </a:solidFill>
                <a:latin typeface="Arial" panose="020B0604020202020204" pitchFamily="34" charset="0"/>
                <a:cs typeface="Arial" panose="020B0604020202020204" pitchFamily="34" charset="0"/>
              </a:rPr>
              <a:t>talata</a:t>
            </a:r>
            <a:r>
              <a:rPr lang="en-US" altLang="ja-JP" sz="1000" dirty="0">
                <a:solidFill>
                  <a:schemeClr val="accent1">
                    <a:lumMod val="75000"/>
                  </a:schemeClr>
                </a:solidFill>
                <a:latin typeface="Arial" panose="020B0604020202020204" pitchFamily="34" charset="0"/>
                <a:cs typeface="Arial" panose="020B0604020202020204" pitchFamily="34" charset="0"/>
              </a:rPr>
              <a:t> 2 ay </a:t>
            </a:r>
            <a:r>
              <a:rPr lang="en-US" altLang="ja-JP" sz="1000" dirty="0" err="1">
                <a:solidFill>
                  <a:schemeClr val="accent1">
                    <a:lumMod val="75000"/>
                  </a:schemeClr>
                </a:solidFill>
                <a:latin typeface="Arial" panose="020B0604020202020204" pitchFamily="34" charset="0"/>
                <a:cs typeface="Arial" panose="020B0604020202020204" pitchFamily="34" charset="0"/>
              </a:rPr>
              <a:t>hindi</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ito</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nalalapat</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sa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mga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kumukuha</a:t>
            </a:r>
            <a:r>
              <a:rPr lang="en-US" altLang="ja-JP" sz="1000" dirty="0">
                <a:solidFill>
                  <a:schemeClr val="accent1">
                    <a:lumMod val="75000"/>
                  </a:schemeClr>
                </a:solidFill>
                <a:latin typeface="Arial" panose="020B0604020202020204" pitchFamily="34" charset="0"/>
                <a:cs typeface="Arial" panose="020B0604020202020204" pitchFamily="34" charset="0"/>
              </a:rPr>
              <a:t> ng </a:t>
            </a:r>
            <a:r>
              <a:rPr lang="en-US" altLang="ja-JP" sz="1000" dirty="0" err="1">
                <a:solidFill>
                  <a:schemeClr val="accent1">
                    <a:lumMod val="75000"/>
                  </a:schemeClr>
                </a:solidFill>
                <a:latin typeface="Arial" panose="020B0604020202020204" pitchFamily="34" charset="0"/>
                <a:cs typeface="Arial" panose="020B0604020202020204" pitchFamily="34" charset="0"/>
              </a:rPr>
              <a:t>paraan</a:t>
            </a:r>
            <a:r>
              <a:rPr lang="en-US" altLang="ja-JP" sz="1000" dirty="0">
                <a:solidFill>
                  <a:schemeClr val="accent1">
                    <a:lumMod val="75000"/>
                  </a:schemeClr>
                </a:solidFill>
                <a:latin typeface="Arial" panose="020B0604020202020204" pitchFamily="34" charset="0"/>
                <a:cs typeface="Arial" panose="020B0604020202020204" pitchFamily="34" charset="0"/>
              </a:rPr>
              <a:t> ng </a:t>
            </a:r>
            <a:r>
              <a:rPr lang="en-US" altLang="ja-JP" sz="1000" dirty="0" err="1">
                <a:solidFill>
                  <a:schemeClr val="accent1">
                    <a:lumMod val="75000"/>
                  </a:schemeClr>
                </a:solidFill>
                <a:latin typeface="Arial" panose="020B0604020202020204" pitchFamily="34" charset="0"/>
                <a:cs typeface="Arial" panose="020B0604020202020204" pitchFamily="34" charset="0"/>
              </a:rPr>
              <a:t>pagpapahiram</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bilang</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isang</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pampinansyal</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mula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sa</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layunin</a:t>
            </a:r>
            <a:r>
              <a:rPr lang="en-US" altLang="ja-JP" sz="1000" dirty="0">
                <a:solidFill>
                  <a:schemeClr val="accent1">
                    <a:lumMod val="75000"/>
                  </a:schemeClr>
                </a:solidFill>
                <a:latin typeface="Arial" panose="020B0604020202020204" pitchFamily="34" charset="0"/>
                <a:cs typeface="Arial" panose="020B0604020202020204" pitchFamily="34" charset="0"/>
              </a:rPr>
              <a:t> ng </a:t>
            </a:r>
            <a:r>
              <a:rPr lang="en-US" altLang="ja-JP" sz="1000" dirty="0" err="1">
                <a:solidFill>
                  <a:schemeClr val="accent1">
                    <a:lumMod val="75000"/>
                  </a:schemeClr>
                </a:solidFill>
                <a:latin typeface="Arial" panose="020B0604020202020204" pitchFamily="34" charset="0"/>
                <a:cs typeface="Arial" panose="020B0604020202020204" pitchFamily="34" charset="0"/>
              </a:rPr>
              <a:t>artikulong</a:t>
            </a:r>
            <a:r>
              <a:rPr lang="en-US" altLang="ja-JP" sz="1000" dirty="0">
                <a:solidFill>
                  <a:schemeClr val="accent1">
                    <a:lumMod val="75000"/>
                  </a:schemeClr>
                </a:solidFill>
                <a:latin typeface="Arial" panose="020B0604020202020204" pitchFamily="34" charset="0"/>
                <a:cs typeface="Arial" panose="020B0604020202020204" pitchFamily="34" charset="0"/>
              </a:rPr>
              <a:t> </a:t>
            </a:r>
            <a:r>
              <a:rPr lang="en-US" altLang="ja-JP" sz="1000" dirty="0" err="1">
                <a:solidFill>
                  <a:schemeClr val="accent1">
                    <a:lumMod val="75000"/>
                  </a:schemeClr>
                </a:solidFill>
                <a:latin typeface="Arial" panose="020B0604020202020204" pitchFamily="34" charset="0"/>
                <a:cs typeface="Arial" panose="020B0604020202020204" pitchFamily="34" charset="0"/>
              </a:rPr>
              <a:t>ito</a:t>
            </a:r>
            <a:r>
              <a:rPr lang="en-US" altLang="ja-JP" sz="1000" dirty="0">
                <a:solidFill>
                  <a:schemeClr val="accent1">
                    <a:lumMod val="75000"/>
                  </a:schemeClr>
                </a:solidFill>
                <a:latin typeface="Arial" panose="020B0604020202020204" pitchFamily="34" charset="0"/>
                <a:cs typeface="Arial" panose="020B0604020202020204" pitchFamily="34" charset="0"/>
              </a:rPr>
              <a:t>.</a:t>
            </a:r>
            <a:endParaRPr lang="ja-JP" altLang="ja-JP" sz="1000" dirty="0">
              <a:solidFill>
                <a:schemeClr val="accent1">
                  <a:lumMod val="75000"/>
                </a:schemeClr>
              </a:solidFill>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 xmlns:a16="http://schemas.microsoft.com/office/drawing/2014/main" id="{B86FF259-21A8-4438-B2A0-5014877FFDEB}"/>
              </a:ext>
            </a:extLst>
          </p:cNvPr>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73</a:t>
            </a:r>
            <a:r>
              <a:rPr lang="en-US" altLang="ja-JP" sz="1200" dirty="0">
                <a:latin typeface="Times New Roman"/>
                <a:ea typeface="+mn-lt"/>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altLang="ja-JP"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mn-lt"/>
                <a:cs typeface="Times New Roman"/>
              </a:rPr>
              <a:t>118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a:t>
            </a:r>
            <a:r>
              <a:rPr lang="en-US" altLang="ja-JP" sz="1200" dirty="0">
                <a:latin typeface="Times New Roman"/>
                <a:ea typeface="+mn-lt"/>
                <a:cs typeface="Times New Roman"/>
              </a:rPr>
              <a:t>t</a:t>
            </a:r>
            <a:endParaRPr lang="ja-JP" sz="1200" dirty="0">
              <a:ea typeface="+mn-lt"/>
              <a:cs typeface="+mn-lt"/>
            </a:endParaRPr>
          </a:p>
        </p:txBody>
      </p:sp>
    </p:spTree>
    <p:extLst>
      <p:ext uri="{BB962C8B-B14F-4D97-AF65-F5344CB8AC3E}">
        <p14:creationId xmlns:p14="http://schemas.microsoft.com/office/powerpoint/2010/main" val="307091601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232230"/>
            <a:ext cx="8022560" cy="615036"/>
          </a:xfrm>
          <a:ln>
            <a:solidFill>
              <a:schemeClr val="tx1"/>
            </a:solidFill>
          </a:ln>
        </p:spPr>
        <p:txBody>
          <a:bodyPr>
            <a:noAutofit/>
          </a:bodyPr>
          <a:lstStyle/>
          <a:p>
            <a:r>
              <a:rPr lang="en-US" altLang="ja-JP" sz="2000" dirty="0" err="1">
                <a:latin typeface="Arial" panose="020B0604020202020204" pitchFamily="34" charset="0"/>
                <a:cs typeface="Arial" panose="020B0604020202020204" pitchFamily="34" charset="0"/>
              </a:rPr>
              <a:t>Pamantayan</a:t>
            </a:r>
            <a:r>
              <a:rPr lang="en-US" altLang="ja-JP" sz="2000" dirty="0">
                <a:latin typeface="Arial" panose="020B0604020202020204" pitchFamily="34" charset="0"/>
                <a:cs typeface="Arial" panose="020B0604020202020204" pitchFamily="34" charset="0"/>
              </a:rPr>
              <a:t> ng </a:t>
            </a:r>
            <a:r>
              <a:rPr lang="en-US" altLang="ja-JP" sz="2000" dirty="0" err="1">
                <a:latin typeface="Arial" panose="020B0604020202020204" pitchFamily="34" charset="0"/>
                <a:cs typeface="Arial" panose="020B0604020202020204" pitchFamily="34" charset="0"/>
              </a:rPr>
              <a:t>Istraktura</a:t>
            </a:r>
            <a:r>
              <a:rPr lang="en-US" altLang="ja-JP" sz="2000" dirty="0">
                <a:latin typeface="Arial" panose="020B0604020202020204" pitchFamily="34" charset="0"/>
                <a:cs typeface="Arial" panose="020B0604020202020204" pitchFamily="34" charset="0"/>
              </a:rPr>
              <a:t> ng Vehicle Type Construction Machine (Extract)</a:t>
            </a:r>
            <a:endParaRPr kumimoji="1" lang="ja-JP" altLang="en-US" sz="2000" dirty="0">
              <a:latin typeface="Arial" panose="020B0604020202020204" pitchFamily="34" charset="0"/>
              <a:ea typeface="Meiryo UI"/>
              <a:cs typeface="Arial" panose="020B0604020202020204" pitchFamily="34" charset="0"/>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mn-lt"/>
                <a:cs typeface="Times"/>
              </a:rPr>
              <a:t>Page </a:t>
            </a:r>
            <a:r>
              <a:rPr lang="en-US" altLang="ja-JP" sz="1200" dirty="0" smtClean="0">
                <a:latin typeface="Times"/>
                <a:ea typeface="+mn-lt"/>
                <a:cs typeface="Times"/>
              </a:rPr>
              <a:t>177 </a:t>
            </a:r>
            <a:r>
              <a:rPr lang="en-US" altLang="ja-JP" sz="1200" dirty="0">
                <a:latin typeface="Times"/>
                <a:ea typeface="+mn-lt"/>
                <a:cs typeface="Times"/>
              </a:rPr>
              <a:t>of textbook / Page </a:t>
            </a:r>
            <a:r>
              <a:rPr lang="en-US" altLang="ja-JP" sz="1200" dirty="0" smtClean="0">
                <a:latin typeface="Times"/>
                <a:ea typeface="+mn-lt"/>
                <a:cs typeface="Times"/>
              </a:rPr>
              <a:t>119 </a:t>
            </a:r>
            <a:r>
              <a:rPr lang="en-US" altLang="ja-JP" sz="1200" dirty="0">
                <a:latin typeface="Times"/>
                <a:ea typeface="+mn-lt"/>
                <a:cs typeface="Times"/>
              </a:rPr>
              <a:t>of auxiliary text </a:t>
            </a:r>
            <a:endParaRPr lang="ja-JP" sz="1200" dirty="0">
              <a:latin typeface="Times"/>
              <a:ea typeface="游ゴシック"/>
              <a:cs typeface="Times"/>
            </a:endParaRP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200" dirty="0">
                <a:latin typeface="Arial" panose="020B0604020202020204" pitchFamily="34" charset="0"/>
                <a:cs typeface="Arial" panose="020B0604020202020204" pitchFamily="34" charset="0"/>
              </a:rPr>
              <a:t>Chapter 1 </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Intensity</a:t>
            </a:r>
            <a:r>
              <a:rPr lang="ja-JP" altLang="ja-JP" sz="1200" dirty="0">
                <a:latin typeface="Arial" panose="020B0604020202020204" pitchFamily="34" charset="0"/>
                <a:cs typeface="Arial" panose="020B0604020202020204" pitchFamily="34" charset="0"/>
              </a:rPr>
              <a:t>＞</a:t>
            </a:r>
          </a:p>
          <a:p>
            <a:pPr marL="0" indent="0">
              <a:buNone/>
            </a:pPr>
            <a:r>
              <a:rPr lang="en-US" altLang="ja-JP" sz="1200" dirty="0">
                <a:latin typeface="Arial" panose="020B0604020202020204" pitchFamily="34" charset="0"/>
                <a:cs typeface="Arial" panose="020B0604020202020204" pitchFamily="34" charset="0"/>
              </a:rPr>
              <a:t>Chapter 2 </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Stability</a:t>
            </a:r>
            <a:r>
              <a:rPr lang="ja-JP" altLang="ja-JP" sz="1200" dirty="0">
                <a:latin typeface="Arial" panose="020B0604020202020204" pitchFamily="34" charset="0"/>
                <a:cs typeface="Arial" panose="020B0604020202020204" pitchFamily="34" charset="0"/>
              </a:rPr>
              <a:t>＞</a:t>
            </a:r>
          </a:p>
          <a:p>
            <a:pPr marL="0" indent="0">
              <a:buNone/>
            </a:pPr>
            <a:r>
              <a:rPr lang="en-US" altLang="ja-JP" sz="1200" dirty="0">
                <a:latin typeface="Arial" panose="020B0604020202020204" pitchFamily="34" charset="0"/>
                <a:cs typeface="Arial" panose="020B0604020202020204" pitchFamily="34" charset="0"/>
              </a:rPr>
              <a:t>Chapter 3</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Stability ng Piling Machine at Pile Extractor</a:t>
            </a:r>
            <a:r>
              <a:rPr lang="ja-JP" altLang="ja-JP" sz="1200" dirty="0">
                <a:latin typeface="Arial" panose="020B0604020202020204" pitchFamily="34" charset="0"/>
                <a:cs typeface="Arial" panose="020B0604020202020204" pitchFamily="34" charset="0"/>
              </a:rPr>
              <a:t>）</a:t>
            </a:r>
          </a:p>
          <a:p>
            <a:pPr marL="0" indent="0">
              <a:buNone/>
            </a:pPr>
            <a:r>
              <a:rPr lang="en-US" altLang="ja-JP" sz="1200" dirty="0">
                <a:latin typeface="Arial" panose="020B0604020202020204" pitchFamily="34" charset="0"/>
                <a:cs typeface="Arial" panose="020B0604020202020204" pitchFamily="34" charset="0"/>
              </a:rPr>
              <a:t>Chapter 4</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Rear Stability ng Excavator</a:t>
            </a:r>
            <a:r>
              <a:rPr lang="ja-JP" altLang="ja-JP" sz="1200" dirty="0">
                <a:latin typeface="Arial" panose="020B0604020202020204" pitchFamily="34" charset="0"/>
                <a:cs typeface="Arial" panose="020B0604020202020204" pitchFamily="34" charset="0"/>
              </a:rPr>
              <a:t>（</a:t>
            </a:r>
            <a:r>
              <a:rPr lang="en-US" altLang="ja-JP" sz="1200" dirty="0" err="1">
                <a:latin typeface="Arial" panose="020B0604020202020204" pitchFamily="34" charset="0"/>
                <a:cs typeface="Arial" panose="020B0604020202020204" pitchFamily="34" charset="0"/>
              </a:rPr>
              <a:t>maliban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crawler track</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 at Demolition Machine</a:t>
            </a:r>
            <a:r>
              <a:rPr lang="ja-JP" altLang="ja-JP" sz="1200" dirty="0">
                <a:latin typeface="Arial" panose="020B0604020202020204" pitchFamily="34" charset="0"/>
                <a:cs typeface="Arial" panose="020B0604020202020204" pitchFamily="34" charset="0"/>
              </a:rPr>
              <a:t>（</a:t>
            </a:r>
            <a:r>
              <a:rPr lang="en-US" altLang="ja-JP" sz="1200" dirty="0" err="1">
                <a:latin typeface="Arial" panose="020B0604020202020204" pitchFamily="34" charset="0"/>
                <a:cs typeface="Arial" panose="020B0604020202020204" pitchFamily="34" charset="0"/>
              </a:rPr>
              <a:t>maliban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crawler track</a:t>
            </a:r>
            <a:r>
              <a:rPr lang="ja-JP" altLang="ja-JP" sz="1200" dirty="0">
                <a:latin typeface="Arial" panose="020B0604020202020204" pitchFamily="34" charset="0"/>
                <a:cs typeface="Arial" panose="020B0604020202020204" pitchFamily="34" charset="0"/>
              </a:rPr>
              <a:t>）</a:t>
            </a:r>
          </a:p>
          <a:p>
            <a:pPr marL="0" indent="0">
              <a:buNone/>
            </a:pPr>
            <a:r>
              <a:rPr lang="en-US" altLang="ja-JP" sz="1200" dirty="0">
                <a:latin typeface="Arial" panose="020B0604020202020204" pitchFamily="34" charset="0"/>
                <a:cs typeface="Arial" panose="020B0604020202020204" pitchFamily="34" charset="0"/>
              </a:rPr>
              <a:t>Chapter 5 </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Driving Brake</a:t>
            </a:r>
            <a:r>
              <a:rPr lang="ja-JP" altLang="ja-JP" sz="1200" dirty="0">
                <a:latin typeface="Arial" panose="020B0604020202020204" pitchFamily="34" charset="0"/>
                <a:cs typeface="Arial" panose="020B0604020202020204" pitchFamily="34" charset="0"/>
              </a:rPr>
              <a:t>＞</a:t>
            </a:r>
          </a:p>
          <a:p>
            <a:pPr marL="0" indent="0">
              <a:buNone/>
            </a:pPr>
            <a:r>
              <a:rPr lang="en-US" altLang="ja-JP" sz="1200" dirty="0">
                <a:latin typeface="Arial" panose="020B0604020202020204" pitchFamily="34" charset="0"/>
                <a:cs typeface="Arial" panose="020B0604020202020204" pitchFamily="34" charset="0"/>
              </a:rPr>
              <a:t>Chapter 6 </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Work Device Brake</a:t>
            </a:r>
            <a:r>
              <a:rPr lang="ja-JP" altLang="ja-JP" sz="1200" dirty="0">
                <a:latin typeface="Arial" panose="020B0604020202020204" pitchFamily="34" charset="0"/>
                <a:cs typeface="Arial" panose="020B0604020202020204" pitchFamily="34" charset="0"/>
              </a:rPr>
              <a:t>＞</a:t>
            </a:r>
          </a:p>
          <a:p>
            <a:pPr marL="0" indent="0">
              <a:buNone/>
            </a:pPr>
            <a:r>
              <a:rPr lang="en-US" altLang="ja-JP" sz="1200" dirty="0" err="1">
                <a:latin typeface="Arial" panose="020B0604020202020204" pitchFamily="34" charset="0"/>
                <a:cs typeface="Arial" panose="020B0604020202020204" pitchFamily="34" charset="0"/>
              </a:rPr>
              <a:t>Chapte</a:t>
            </a:r>
            <a:r>
              <a:rPr lang="en-US" altLang="ja-JP" sz="1200" dirty="0">
                <a:latin typeface="Arial" panose="020B0604020202020204" pitchFamily="34" charset="0"/>
                <a:cs typeface="Arial" panose="020B0604020202020204" pitchFamily="34" charset="0"/>
              </a:rPr>
              <a:t> 7 </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Pag-operate ng Driving Equipment</a:t>
            </a:r>
            <a:r>
              <a:rPr lang="ja-JP" altLang="ja-JP" sz="1200" dirty="0">
                <a:latin typeface="Arial" panose="020B0604020202020204" pitchFamily="34" charset="0"/>
                <a:cs typeface="Arial" panose="020B0604020202020204" pitchFamily="34" charset="0"/>
              </a:rPr>
              <a:t>＞</a:t>
            </a:r>
          </a:p>
          <a:p>
            <a:pPr marL="0" indent="0">
              <a:buNone/>
            </a:pPr>
            <a:r>
              <a:rPr lang="en-US" altLang="ja-JP" sz="1200" dirty="0">
                <a:latin typeface="Arial" panose="020B0604020202020204" pitchFamily="34" charset="0"/>
                <a:cs typeface="Arial" panose="020B0604020202020204" pitchFamily="34" charset="0"/>
              </a:rPr>
              <a:t>Chapter 8</a:t>
            </a:r>
            <a:r>
              <a:rPr lang="ja-JP" altLang="ja-JP" sz="1200" dirty="0">
                <a:latin typeface="Arial" panose="020B0604020202020204" pitchFamily="34" charset="0"/>
                <a:cs typeface="Arial" panose="020B0604020202020204" pitchFamily="34" charset="0"/>
              </a:rPr>
              <a:t>（</a:t>
            </a:r>
            <a:r>
              <a:rPr lang="en-US" altLang="ja-JP" sz="1200" dirty="0" err="1">
                <a:latin typeface="Arial" panose="020B0604020202020204" pitchFamily="34" charset="0"/>
                <a:cs typeface="Arial" panose="020B0604020202020204" pitchFamily="34" charset="0"/>
              </a:rPr>
              <a:t>Pagpapaandar</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Paraan</a:t>
            </a:r>
            <a:r>
              <a:rPr lang="en-US" altLang="ja-JP" sz="1200" dirty="0">
                <a:latin typeface="Arial" panose="020B0604020202020204" pitchFamily="34" charset="0"/>
                <a:cs typeface="Arial" panose="020B0604020202020204" pitchFamily="34" charset="0"/>
              </a:rPr>
              <a:t>, at </a:t>
            </a: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Kailangan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Ingatan</a:t>
            </a:r>
            <a:r>
              <a:rPr lang="ja-JP" altLang="ja-JP" sz="1200" dirty="0">
                <a:latin typeface="Arial" panose="020B0604020202020204" pitchFamily="34" charset="0"/>
                <a:cs typeface="Arial" panose="020B0604020202020204" pitchFamily="34" charset="0"/>
              </a:rPr>
              <a:t>）</a:t>
            </a:r>
          </a:p>
          <a:p>
            <a:pPr marL="0" indent="0">
              <a:buNone/>
            </a:pPr>
            <a:r>
              <a:rPr lang="en-US" altLang="ja-JP" sz="1200" dirty="0">
                <a:latin typeface="Arial" panose="020B0604020202020204" pitchFamily="34" charset="0"/>
                <a:cs typeface="Arial" panose="020B0604020202020204" pitchFamily="34" charset="0"/>
              </a:rPr>
              <a:t>Chapter 9 </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Ang </a:t>
            </a:r>
            <a:r>
              <a:rPr lang="en-US" altLang="ja-JP" sz="1200" dirty="0" err="1">
                <a:latin typeface="Arial" panose="020B0604020202020204" pitchFamily="34" charset="0"/>
                <a:cs typeface="Arial" panose="020B0604020202020204" pitchFamily="34" charset="0"/>
              </a:rPr>
              <a:t>Saklaw</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Paningin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Pagmamaneho</a:t>
            </a:r>
            <a:r>
              <a:rPr lang="ja-JP" altLang="ja-JP" sz="1200" dirty="0">
                <a:latin typeface="Arial" panose="020B0604020202020204" pitchFamily="34" charset="0"/>
                <a:cs typeface="Arial" panose="020B0604020202020204" pitchFamily="34" charset="0"/>
              </a:rPr>
              <a:t>＞</a:t>
            </a:r>
          </a:p>
          <a:p>
            <a:pPr marL="0" indent="0">
              <a:buNone/>
            </a:pPr>
            <a:r>
              <a:rPr lang="en-US" altLang="ja-JP" sz="1200" dirty="0">
                <a:latin typeface="Arial" panose="020B0604020202020204" pitchFamily="34" charset="0"/>
                <a:cs typeface="Arial" panose="020B0604020202020204" pitchFamily="34" charset="0"/>
              </a:rPr>
              <a:t>Chapter 10 </a:t>
            </a:r>
            <a:r>
              <a:rPr lang="ja-JP" altLang="ja-JP" sz="1200" dirty="0">
                <a:latin typeface="Arial" panose="020B0604020202020204" pitchFamily="34" charset="0"/>
                <a:cs typeface="Arial" panose="020B0604020202020204" pitchFamily="34" charset="0"/>
              </a:rPr>
              <a:t>＜</a:t>
            </a:r>
            <a:r>
              <a:rPr lang="en-US" altLang="ja-JP" sz="1200" dirty="0" err="1">
                <a:latin typeface="Arial" panose="020B0604020202020204" pitchFamily="34" charset="0"/>
                <a:cs typeface="Arial" panose="020B0604020202020204" pitchFamily="34" charset="0"/>
              </a:rPr>
              <a:t>Kagamitan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Pag-</a:t>
            </a:r>
            <a:r>
              <a:rPr lang="en-US" altLang="ja-JP" sz="1200" dirty="0" err="1">
                <a:latin typeface="Arial" panose="020B0604020202020204" pitchFamily="34" charset="0"/>
                <a:cs typeface="Arial" panose="020B0604020202020204" pitchFamily="34" charset="0"/>
              </a:rPr>
              <a:t>angat</a:t>
            </a:r>
            <a:r>
              <a:rPr lang="ja-JP" altLang="ja-JP" sz="1200" dirty="0">
                <a:latin typeface="Arial" panose="020B0604020202020204" pitchFamily="34" charset="0"/>
                <a:cs typeface="Arial" panose="020B0604020202020204" pitchFamily="34" charset="0"/>
              </a:rPr>
              <a:t>＞</a:t>
            </a:r>
          </a:p>
          <a:p>
            <a:pPr marL="0" indent="0">
              <a:buNone/>
            </a:pPr>
            <a:r>
              <a:rPr lang="en-US" altLang="ja-JP" sz="1200" dirty="0">
                <a:latin typeface="Arial" panose="020B0604020202020204" pitchFamily="34" charset="0"/>
                <a:cs typeface="Arial" panose="020B0604020202020204" pitchFamily="34" charset="0"/>
              </a:rPr>
              <a:t>Chapter 11 </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Danger Prevention Device para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Pagtaas</a:t>
            </a:r>
            <a:r>
              <a:rPr lang="en-US" altLang="ja-JP" sz="1200" dirty="0">
                <a:latin typeface="Arial" panose="020B0604020202020204" pitchFamily="34" charset="0"/>
                <a:cs typeface="Arial" panose="020B0604020202020204" pitchFamily="34" charset="0"/>
              </a:rPr>
              <a:t>-baba ng Arm</a:t>
            </a:r>
            <a:r>
              <a:rPr lang="ja-JP" altLang="ja-JP" sz="1200" dirty="0">
                <a:latin typeface="Arial" panose="020B0604020202020204" pitchFamily="34" charset="0"/>
                <a:cs typeface="Arial" panose="020B0604020202020204" pitchFamily="34" charset="0"/>
              </a:rPr>
              <a:t>＞</a:t>
            </a:r>
          </a:p>
          <a:p>
            <a:pPr marL="0" indent="0">
              <a:buNone/>
            </a:pPr>
            <a:r>
              <a:rPr lang="en-US" altLang="ja-JP" sz="1200" dirty="0">
                <a:latin typeface="Arial" panose="020B0604020202020204" pitchFamily="34" charset="0"/>
                <a:cs typeface="Arial" panose="020B0604020202020204" pitchFamily="34" charset="0"/>
              </a:rPr>
              <a:t>Chapter 12 </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Direction Signal Device</a:t>
            </a:r>
            <a:r>
              <a:rPr lang="ja-JP" altLang="ja-JP" sz="1200" dirty="0">
                <a:latin typeface="Arial" panose="020B0604020202020204" pitchFamily="34" charset="0"/>
                <a:cs typeface="Arial" panose="020B0604020202020204" pitchFamily="34" charset="0"/>
              </a:rPr>
              <a:t>＞</a:t>
            </a:r>
          </a:p>
          <a:p>
            <a:pPr marL="0" indent="0">
              <a:buNone/>
            </a:pPr>
            <a:r>
              <a:rPr lang="en-US" altLang="ja-JP" sz="1200" dirty="0">
                <a:latin typeface="Arial" panose="020B0604020202020204" pitchFamily="34" charset="0"/>
                <a:cs typeface="Arial" panose="020B0604020202020204" pitchFamily="34" charset="0"/>
              </a:rPr>
              <a:t>Chapter 13 </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Alarm Device</a:t>
            </a:r>
            <a:r>
              <a:rPr lang="ja-JP" altLang="ja-JP" sz="1200" dirty="0">
                <a:latin typeface="Arial" panose="020B0604020202020204" pitchFamily="34" charset="0"/>
                <a:cs typeface="Arial" panose="020B0604020202020204" pitchFamily="34" charset="0"/>
              </a:rPr>
              <a:t>＞</a:t>
            </a:r>
          </a:p>
          <a:p>
            <a:pPr marL="0" indent="0">
              <a:buNone/>
            </a:pPr>
            <a:r>
              <a:rPr lang="en-US" altLang="ja-JP" sz="1200" dirty="0">
                <a:latin typeface="Arial" panose="020B0604020202020204" pitchFamily="34" charset="0"/>
                <a:cs typeface="Arial" panose="020B0604020202020204" pitchFamily="34" charset="0"/>
              </a:rPr>
              <a:t>Chapter 13 Part 2 </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Automatic Stopping Device </a:t>
            </a:r>
            <a:r>
              <a:rPr lang="en-US" altLang="ja-JP" sz="1200" dirty="0" err="1">
                <a:latin typeface="Arial" panose="020B0604020202020204" pitchFamily="34" charset="0"/>
                <a:cs typeface="Arial" panose="020B0604020202020204" pitchFamily="34" charset="0"/>
              </a:rPr>
              <a:t>Kapag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Lumagpas</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Lugar ng </a:t>
            </a:r>
            <a:r>
              <a:rPr lang="en-US" altLang="ja-JP" sz="1200" dirty="0" err="1">
                <a:latin typeface="Arial" panose="020B0604020202020204" pitchFamily="34" charset="0"/>
                <a:cs typeface="Arial" panose="020B0604020202020204" pitchFamily="34" charset="0"/>
              </a:rPr>
              <a:t>Trabaho</a:t>
            </a:r>
            <a:r>
              <a:rPr lang="ja-JP" altLang="ja-JP" sz="1200" dirty="0">
                <a:latin typeface="Arial" panose="020B0604020202020204" pitchFamily="34" charset="0"/>
                <a:cs typeface="Arial" panose="020B0604020202020204" pitchFamily="34" charset="0"/>
              </a:rPr>
              <a:t>＞</a:t>
            </a:r>
          </a:p>
          <a:p>
            <a:pPr marL="0" indent="0">
              <a:buNone/>
            </a:pPr>
            <a:r>
              <a:rPr lang="en-US" altLang="ja-JP" sz="1200" dirty="0">
                <a:latin typeface="Arial" panose="020B0604020202020204" pitchFamily="34" charset="0"/>
                <a:cs typeface="Arial" panose="020B0604020202020204" pitchFamily="34" charset="0"/>
              </a:rPr>
              <a:t>Chapter 14 </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Safety Valve</a:t>
            </a:r>
            <a:r>
              <a:rPr lang="ja-JP" altLang="ja-JP" sz="1200" dirty="0">
                <a:latin typeface="Arial" panose="020B0604020202020204" pitchFamily="34" charset="0"/>
                <a:cs typeface="Arial" panose="020B0604020202020204" pitchFamily="34" charset="0"/>
              </a:rPr>
              <a:t>＞</a:t>
            </a:r>
          </a:p>
          <a:p>
            <a:pPr marL="0" indent="0">
              <a:buNone/>
            </a:pPr>
            <a:r>
              <a:rPr lang="en-US" altLang="ja-JP" sz="1200" dirty="0">
                <a:latin typeface="Arial" panose="020B0604020202020204" pitchFamily="34" charset="0"/>
                <a:cs typeface="Arial" panose="020B0604020202020204" pitchFamily="34" charset="0"/>
              </a:rPr>
              <a:t>Chapter 15 </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Display</a:t>
            </a:r>
            <a:r>
              <a:rPr lang="ja-JP" altLang="ja-JP" sz="1200" dirty="0">
                <a:latin typeface="Arial" panose="020B0604020202020204" pitchFamily="34" charset="0"/>
                <a:cs typeface="Arial" panose="020B0604020202020204" pitchFamily="34" charset="0"/>
              </a:rPr>
              <a:t>＞</a:t>
            </a:r>
          </a:p>
          <a:p>
            <a:pPr marL="0" indent="0">
              <a:buNone/>
            </a:pPr>
            <a:r>
              <a:rPr lang="en-US" altLang="ja-JP" sz="1200" dirty="0">
                <a:latin typeface="Arial" panose="020B0604020202020204" pitchFamily="34" charset="0"/>
                <a:cs typeface="Arial" panose="020B0604020202020204" pitchFamily="34" charset="0"/>
              </a:rPr>
              <a:t>Chapter 16 </a:t>
            </a:r>
            <a:r>
              <a:rPr lang="ja-JP" altLang="ja-JP" sz="1200" dirty="0">
                <a:latin typeface="Arial" panose="020B0604020202020204" pitchFamily="34" charset="0"/>
                <a:cs typeface="Arial" panose="020B0604020202020204" pitchFamily="34" charset="0"/>
              </a:rPr>
              <a:t>＜</a:t>
            </a:r>
            <a:r>
              <a:rPr lang="en-US" altLang="ja-JP" sz="1200" dirty="0" err="1">
                <a:latin typeface="Arial" panose="020B0604020202020204" pitchFamily="34" charset="0"/>
                <a:cs typeface="Arial" panose="020B0604020202020204" pitchFamily="34" charset="0"/>
              </a:rPr>
              <a:t>Espesyal</a:t>
            </a:r>
            <a:r>
              <a:rPr lang="en-US" altLang="ja-JP" sz="1200" dirty="0">
                <a:latin typeface="Arial" panose="020B0604020202020204" pitchFamily="34" charset="0"/>
                <a:cs typeface="Arial" panose="020B0604020202020204" pitchFamily="34" charset="0"/>
              </a:rPr>
              <a:t> na Istraktura ng Sasakyang makinaryang pang-konstruksyon</a:t>
            </a:r>
            <a:r>
              <a:rPr lang="ja-JP" altLang="ja-JP" sz="1200" dirty="0">
                <a:latin typeface="Arial" panose="020B0604020202020204" pitchFamily="34" charset="0"/>
                <a:cs typeface="Arial" panose="020B0604020202020204" pitchFamily="34" charset="0"/>
              </a:rPr>
              <a:t>＞</a:t>
            </a:r>
          </a:p>
          <a:p>
            <a:pPr marL="0" indent="0">
              <a:buNone/>
            </a:pPr>
            <a:r>
              <a:rPr lang="en-US" altLang="ja-JP" sz="1200" dirty="0">
                <a:latin typeface="Arial" panose="020B0604020202020204" pitchFamily="34" charset="0"/>
                <a:cs typeface="Arial" panose="020B0604020202020204" pitchFamily="34" charset="0"/>
              </a:rPr>
              <a:t>Chapter 17 </a:t>
            </a:r>
            <a:r>
              <a:rPr lang="ja-JP" altLang="ja-JP" sz="1200" dirty="0">
                <a:latin typeface="Arial" panose="020B0604020202020204" pitchFamily="34" charset="0"/>
                <a:cs typeface="Arial" panose="020B0604020202020204" pitchFamily="34" charset="0"/>
              </a:rPr>
              <a:t>＜</a:t>
            </a: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hindi</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Naangkop</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 </a:t>
            </a:r>
            <a:endParaRPr lang="ja-JP" altLang="ja-JP"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90834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185536"/>
          </a:xfrm>
          <a:ln>
            <a:solidFill>
              <a:schemeClr val="tx1"/>
            </a:solidFill>
          </a:ln>
        </p:spPr>
        <p:txBody>
          <a:bodyPr>
            <a:noAutofit/>
          </a:bodyPr>
          <a:lstStyle/>
          <a:p>
            <a:r>
              <a:rPr lang="en-US" altLang="ja-JP" sz="2000" dirty="0">
                <a:latin typeface="Arial" panose="020B0604020202020204" pitchFamily="34" charset="0"/>
                <a:cs typeface="Arial" panose="020B0604020202020204" pitchFamily="34" charset="0"/>
              </a:rPr>
              <a:t>Base Machine ng </a:t>
            </a:r>
            <a:r>
              <a:rPr lang="en-US" altLang="ja-JP" sz="2000" dirty="0" err="1">
                <a:latin typeface="Arial" panose="020B0604020202020204" pitchFamily="34" charset="0"/>
                <a:cs typeface="Arial" panose="020B0604020202020204" pitchFamily="34" charset="0"/>
              </a:rPr>
              <a:t>Makinaryang</a:t>
            </a:r>
            <a:r>
              <a:rPr lang="en-US" altLang="ja-JP" sz="2000" dirty="0">
                <a:latin typeface="Arial" panose="020B0604020202020204" pitchFamily="34" charset="0"/>
                <a:cs typeface="Arial" panose="020B0604020202020204" pitchFamily="34" charset="0"/>
              </a:rPr>
              <a:t> Pang-</a:t>
            </a:r>
            <a:r>
              <a:rPr lang="en-US" altLang="ja-JP" sz="2000" dirty="0" err="1">
                <a:latin typeface="Arial" panose="020B0604020202020204" pitchFamily="34" charset="0"/>
                <a:cs typeface="Arial" panose="020B0604020202020204" pitchFamily="34" charset="0"/>
              </a:rPr>
              <a:t>demolisyon</a:t>
            </a:r>
            <a:r>
              <a:rPr lang="fr-FR" altLang="ja-JP" sz="2000" dirty="0">
                <a:latin typeface="Times New Roman" panose="02020603050405020304" pitchFamily="18" charset="0"/>
                <a:ea typeface="+mj-lt"/>
                <a:cs typeface="Times New Roman" panose="02020603050405020304" pitchFamily="18" charset="0"/>
              </a:rPr>
              <a:t/>
            </a:r>
            <a:br>
              <a:rPr lang="fr-FR" altLang="ja-JP" sz="2000" dirty="0">
                <a:latin typeface="Times New Roman" panose="02020603050405020304" pitchFamily="18" charset="0"/>
                <a:ea typeface="+mj-lt"/>
                <a:cs typeface="Times New Roman" panose="02020603050405020304" pitchFamily="18" charset="0"/>
              </a:rPr>
            </a:br>
            <a:r>
              <a:rPr lang="fr-FR" altLang="ja-JP" sz="2000" dirty="0">
                <a:latin typeface="Times New Roman" panose="02020603050405020304" pitchFamily="18" charset="0"/>
                <a:ea typeface="+mj-lt"/>
                <a:cs typeface="Times New Roman" panose="02020603050405020304" pitchFamily="18" charset="0"/>
              </a:rPr>
              <a:t>	</a:t>
            </a:r>
            <a:r>
              <a:rPr lang="en-US" altLang="ja-JP" sz="1800" dirty="0">
                <a:latin typeface="Arial" panose="020B0604020202020204" pitchFamily="34" charset="0"/>
                <a:ea typeface="+mj-lt"/>
                <a:cs typeface="Arial" panose="020B0604020202020204" pitchFamily="34" charset="0"/>
              </a:rPr>
              <a:t>(</a:t>
            </a:r>
            <a:r>
              <a:rPr lang="en-US" sz="1800" dirty="0">
                <a:latin typeface="Arial" panose="020B0604020202020204" pitchFamily="34" charset="0"/>
                <a:ea typeface="+mj-lt"/>
                <a:cs typeface="Arial" panose="020B0604020202020204" pitchFamily="34" charset="0"/>
              </a:rPr>
              <a:t>2</a:t>
            </a:r>
            <a:r>
              <a:rPr lang="en-US" altLang="zh-TW" sz="1800" dirty="0">
                <a:latin typeface="Arial" panose="020B0604020202020204" pitchFamily="34" charset="0"/>
                <a:ea typeface="+mj-lt"/>
                <a:cs typeface="Arial" panose="020B0604020202020204" pitchFamily="34" charset="0"/>
              </a:rPr>
              <a:t>) Base Machine Weight</a:t>
            </a:r>
            <a:r>
              <a:rPr lang="en-US" altLang="zh-TW" sz="1800" dirty="0">
                <a:latin typeface="Arial" panose="020B0604020202020204" pitchFamily="34" charset="0"/>
                <a:ea typeface="Meiryo UI" panose="020B0604030504040204" pitchFamily="50" charset="-128"/>
                <a:cs typeface="Arial" panose="020B0604020202020204" pitchFamily="34" charset="0"/>
              </a:rPr>
              <a:t/>
            </a:r>
            <a:br>
              <a:rPr lang="en-US" altLang="zh-TW" sz="1800" dirty="0">
                <a:latin typeface="Arial" panose="020B0604020202020204" pitchFamily="34" charset="0"/>
                <a:ea typeface="Meiryo UI" panose="020B0604030504040204" pitchFamily="50" charset="-128"/>
                <a:cs typeface="Arial" panose="020B0604020202020204" pitchFamily="34" charset="0"/>
              </a:rPr>
            </a:br>
            <a:r>
              <a:rPr lang="en-US" altLang="zh-TW" sz="1800" dirty="0">
                <a:latin typeface="Arial" panose="020B0604020202020204" pitchFamily="34" charset="0"/>
                <a:ea typeface="Meiryo UI" panose="020B0604030504040204" pitchFamily="50" charset="-128"/>
                <a:cs typeface="Arial" panose="020B0604020202020204" pitchFamily="34" charset="0"/>
              </a:rPr>
              <a:t>	</a:t>
            </a:r>
            <a:r>
              <a:rPr lang="en-US" altLang="zh-TW" sz="1800" dirty="0">
                <a:latin typeface="Arial" panose="020B0604020202020204" pitchFamily="34" charset="0"/>
                <a:ea typeface="+mj-lt"/>
                <a:cs typeface="Arial" panose="020B0604020202020204" pitchFamily="34" charset="0"/>
              </a:rPr>
              <a:t>(</a:t>
            </a:r>
            <a:r>
              <a:rPr lang="en-US" sz="1800" dirty="0">
                <a:latin typeface="Arial" panose="020B0604020202020204" pitchFamily="34" charset="0"/>
                <a:ea typeface="+mj-lt"/>
                <a:cs typeface="Arial" panose="020B0604020202020204" pitchFamily="34" charset="0"/>
              </a:rPr>
              <a:t>3</a:t>
            </a:r>
            <a:r>
              <a:rPr lang="en-US" altLang="zh-TW" sz="1800" dirty="0">
                <a:latin typeface="Arial" panose="020B0604020202020204" pitchFamily="34" charset="0"/>
                <a:ea typeface="+mj-lt"/>
                <a:cs typeface="Arial" panose="020B0604020202020204" pitchFamily="34" charset="0"/>
              </a:rPr>
              <a:t>) Machine Weight</a:t>
            </a:r>
            <a:r>
              <a:rPr lang="en-US" altLang="zh-TW" sz="1800" dirty="0">
                <a:latin typeface="Arial" panose="020B0604020202020204" pitchFamily="34" charset="0"/>
                <a:ea typeface="Meiryo UI" panose="020B0604030504040204" pitchFamily="50" charset="-128"/>
                <a:cs typeface="Arial" panose="020B0604020202020204" pitchFamily="34" charset="0"/>
              </a:rPr>
              <a:t/>
            </a:r>
            <a:br>
              <a:rPr lang="en-US" altLang="zh-TW" sz="1800" dirty="0">
                <a:latin typeface="Arial" panose="020B0604020202020204" pitchFamily="34" charset="0"/>
                <a:ea typeface="Meiryo UI" panose="020B0604030504040204" pitchFamily="50" charset="-128"/>
                <a:cs typeface="Arial" panose="020B0604020202020204" pitchFamily="34" charset="0"/>
              </a:rPr>
            </a:br>
            <a:r>
              <a:rPr lang="en-US" altLang="zh-TW" sz="1800" dirty="0">
                <a:latin typeface="Arial" panose="020B0604020202020204" pitchFamily="34" charset="0"/>
                <a:ea typeface="Meiryo UI" panose="020B0604030504040204" pitchFamily="50" charset="-128"/>
                <a:cs typeface="Arial" panose="020B0604020202020204" pitchFamily="34" charset="0"/>
              </a:rPr>
              <a:t>	</a:t>
            </a:r>
            <a:r>
              <a:rPr lang="en-US" altLang="zh-TW" sz="1800" dirty="0">
                <a:latin typeface="Arial" panose="020B0604020202020204" pitchFamily="34" charset="0"/>
                <a:ea typeface="+mj-lt"/>
                <a:cs typeface="Arial" panose="020B0604020202020204" pitchFamily="34" charset="0"/>
              </a:rPr>
              <a:t>(</a:t>
            </a:r>
            <a:r>
              <a:rPr lang="en-US" sz="1800" dirty="0">
                <a:latin typeface="Arial" panose="020B0604020202020204" pitchFamily="34" charset="0"/>
                <a:ea typeface="+mj-lt"/>
                <a:cs typeface="Arial" panose="020B0604020202020204" pitchFamily="34" charset="0"/>
              </a:rPr>
              <a:t>4</a:t>
            </a:r>
            <a:r>
              <a:rPr lang="en-US" altLang="zh-TW" sz="1800" dirty="0">
                <a:latin typeface="Arial" panose="020B0604020202020204" pitchFamily="34" charset="0"/>
                <a:ea typeface="+mj-lt"/>
                <a:cs typeface="Arial" panose="020B0604020202020204" pitchFamily="34" charset="0"/>
              </a:rPr>
              <a:t>) </a:t>
            </a:r>
            <a:r>
              <a:rPr lang="en-US" altLang="ja-JP" sz="1800" dirty="0" err="1">
                <a:latin typeface="Arial" panose="020B0604020202020204" pitchFamily="34" charset="0"/>
                <a:cs typeface="Arial" panose="020B0604020202020204" pitchFamily="34" charset="0"/>
              </a:rPr>
              <a:t>Kabuoang</a:t>
            </a:r>
            <a:r>
              <a:rPr lang="en-US" altLang="ja-JP" sz="1800" dirty="0">
                <a:latin typeface="Arial" panose="020B0604020202020204" pitchFamily="34" charset="0"/>
                <a:cs typeface="Arial" panose="020B0604020202020204" pitchFamily="34" charset="0"/>
              </a:rPr>
              <a:t> Mass ng </a:t>
            </a:r>
            <a:r>
              <a:rPr lang="en-US" altLang="ja-JP" sz="1800" dirty="0" err="1">
                <a:latin typeface="Arial" panose="020B0604020202020204" pitchFamily="34" charset="0"/>
                <a:cs typeface="Arial" panose="020B0604020202020204" pitchFamily="34" charset="0"/>
              </a:rPr>
              <a:t>Makinarya</a:t>
            </a:r>
            <a:endParaRPr lang="ja-JP" sz="1800" dirty="0">
              <a:latin typeface="Arial" panose="020B0604020202020204" pitchFamily="34" charset="0"/>
              <a:cs typeface="Arial" panose="020B0604020202020204" pitchFamily="34" charset="0"/>
            </a:endParaRPr>
          </a:p>
        </p:txBody>
      </p:sp>
      <p:sp>
        <p:nvSpPr>
          <p:cNvPr id="5" name="コンテンツ プレースホルダー 4"/>
          <p:cNvSpPr>
            <a:spLocks noGrp="1"/>
          </p:cNvSpPr>
          <p:nvPr>
            <p:ph idx="1"/>
          </p:nvPr>
        </p:nvSpPr>
        <p:spPr>
          <a:xfrm>
            <a:off x="628650" y="1904104"/>
            <a:ext cx="7886700" cy="4423809"/>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sz="1200" dirty="0">
                <a:latin typeface="Times New Roman" panose="02020603050405020304" pitchFamily="18" charset="0"/>
                <a:ea typeface="+mn-lt"/>
                <a:cs typeface="Times New Roman" panose="02020603050405020304" pitchFamily="18" charset="0"/>
              </a:rPr>
              <a:t>6</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9</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ja-JP" sz="1200" dirty="0">
              <a:latin typeface="Times New Roman" panose="02020603050405020304" pitchFamily="18" charset="0"/>
              <a:ea typeface="+mn-lt"/>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2514264" y="1933762"/>
            <a:ext cx="4115471" cy="1945850"/>
          </a:xfrm>
          <a:prstGeom prst="rect">
            <a:avLst/>
          </a:prstGeom>
        </p:spPr>
      </p:pic>
      <p:pic>
        <p:nvPicPr>
          <p:cNvPr id="8" name="図 7"/>
          <p:cNvPicPr>
            <a:picLocks noChangeAspect="1"/>
          </p:cNvPicPr>
          <p:nvPr/>
        </p:nvPicPr>
        <p:blipFill>
          <a:blip r:embed="rId4"/>
          <a:stretch>
            <a:fillRect/>
          </a:stretch>
        </p:blipFill>
        <p:spPr>
          <a:xfrm>
            <a:off x="786595" y="4109889"/>
            <a:ext cx="3709240" cy="1939694"/>
          </a:xfrm>
          <a:prstGeom prst="rect">
            <a:avLst/>
          </a:prstGeom>
        </p:spPr>
      </p:pic>
      <p:pic>
        <p:nvPicPr>
          <p:cNvPr id="9" name="図 8"/>
          <p:cNvPicPr>
            <a:picLocks noChangeAspect="1"/>
          </p:cNvPicPr>
          <p:nvPr/>
        </p:nvPicPr>
        <p:blipFill>
          <a:blip r:embed="rId5"/>
          <a:stretch>
            <a:fillRect/>
          </a:stretch>
        </p:blipFill>
        <p:spPr>
          <a:xfrm>
            <a:off x="4653780" y="4061837"/>
            <a:ext cx="3766958" cy="1983526"/>
          </a:xfrm>
          <a:prstGeom prst="rect">
            <a:avLst/>
          </a:prstGeom>
        </p:spPr>
      </p:pic>
      <p:sp>
        <p:nvSpPr>
          <p:cNvPr id="10" name="テキスト ボックス 9"/>
          <p:cNvSpPr txBox="1"/>
          <p:nvPr/>
        </p:nvSpPr>
        <p:spPr>
          <a:xfrm>
            <a:off x="3326511" y="3798645"/>
            <a:ext cx="2674036"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Base </a:t>
            </a:r>
            <a:r>
              <a:rPr lang="en-US" altLang="ja-JP" sz="1200" dirty="0">
                <a:latin typeface="Arial" panose="020B0604020202020204" pitchFamily="34" charset="0"/>
                <a:ea typeface="游ゴシック"/>
                <a:cs typeface="Arial" panose="020B0604020202020204" pitchFamily="34" charset="0"/>
              </a:rPr>
              <a:t>Machine Weight</a:t>
            </a:r>
            <a:endParaRPr lang="ja-JP" altLang="en-US" sz="1200" dirty="0">
              <a:solidFill>
                <a:prstClr val="black"/>
              </a:solidFill>
              <a:latin typeface="Arial" panose="020B0604020202020204" pitchFamily="34" charset="0"/>
              <a:cs typeface="Arial" panose="020B0604020202020204" pitchFamily="34" charset="0"/>
            </a:endParaRPr>
          </a:p>
        </p:txBody>
      </p:sp>
      <p:sp>
        <p:nvSpPr>
          <p:cNvPr id="11" name="テキスト ボックス 10"/>
          <p:cNvSpPr txBox="1"/>
          <p:nvPr/>
        </p:nvSpPr>
        <p:spPr>
          <a:xfrm>
            <a:off x="1379106" y="6037345"/>
            <a:ext cx="2674036"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Machine </a:t>
            </a:r>
            <a:r>
              <a:rPr lang="en-US" altLang="ja-JP" sz="1200" dirty="0">
                <a:latin typeface="Arial" panose="020B0604020202020204" pitchFamily="34" charset="0"/>
                <a:ea typeface="游ゴシック"/>
                <a:cs typeface="Arial" panose="020B0604020202020204" pitchFamily="34" charset="0"/>
              </a:rPr>
              <a:t>Weight</a:t>
            </a:r>
          </a:p>
        </p:txBody>
      </p:sp>
      <p:sp>
        <p:nvSpPr>
          <p:cNvPr id="12" name="テキスト ボックス 11"/>
          <p:cNvSpPr txBox="1"/>
          <p:nvPr/>
        </p:nvSpPr>
        <p:spPr>
          <a:xfrm>
            <a:off x="5246291" y="6045363"/>
            <a:ext cx="2674036"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ea typeface="游ゴシック"/>
                <a:cs typeface="Arial" panose="020B0604020202020204" pitchFamily="34" charset="0"/>
              </a:rPr>
              <a:t>Kabuoang</a:t>
            </a:r>
            <a:r>
              <a:rPr lang="en-US" altLang="ja-JP" sz="1200" dirty="0">
                <a:latin typeface="Arial" panose="020B0604020202020204" pitchFamily="34" charset="0"/>
                <a:ea typeface="游ゴシック"/>
                <a:cs typeface="Arial" panose="020B0604020202020204" pitchFamily="34" charset="0"/>
              </a:rPr>
              <a:t> Mass ng </a:t>
            </a:r>
            <a:r>
              <a:rPr lang="en-US" altLang="ja-JP" sz="1200" dirty="0" err="1">
                <a:latin typeface="Arial" panose="020B0604020202020204" pitchFamily="34" charset="0"/>
                <a:ea typeface="游ゴシック"/>
                <a:cs typeface="Arial" panose="020B0604020202020204" pitchFamily="34" charset="0"/>
              </a:rPr>
              <a:t>Makinarya</a:t>
            </a:r>
            <a:endParaRPr lang="en-US" sz="1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19FE645E-75CC-419E-8EB2-C8B1BDA42761}"/>
              </a:ext>
            </a:extLst>
          </p:cNvPr>
          <p:cNvSpPr txBox="1"/>
          <p:nvPr/>
        </p:nvSpPr>
        <p:spPr>
          <a:xfrm>
            <a:off x="6951930" y="4462132"/>
            <a:ext cx="1364472"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900">
                <a:latin typeface="Arial" panose="020B0604020202020204" pitchFamily="34" charset="0"/>
                <a:ea typeface="游ゴシック"/>
                <a:cs typeface="Arial" panose="020B0604020202020204" pitchFamily="34" charset="0"/>
              </a:rPr>
              <a:t>Total Mass of Machine</a:t>
            </a:r>
          </a:p>
        </p:txBody>
      </p:sp>
      <p:sp>
        <p:nvSpPr>
          <p:cNvPr id="14" name="TextBox 13">
            <a:extLst>
              <a:ext uri="{FF2B5EF4-FFF2-40B4-BE49-F238E27FC236}">
                <a16:creationId xmlns="" xmlns:a16="http://schemas.microsoft.com/office/drawing/2014/main" id="{84F445CD-254C-442E-A7F4-7FF2431FA045}"/>
              </a:ext>
            </a:extLst>
          </p:cNvPr>
          <p:cNvSpPr txBox="1"/>
          <p:nvPr/>
        </p:nvSpPr>
        <p:spPr>
          <a:xfrm>
            <a:off x="3246705" y="4424031"/>
            <a:ext cx="1249130"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Arial" panose="020B0604020202020204" pitchFamily="34" charset="0"/>
                <a:cs typeface="Arial" panose="020B0604020202020204" pitchFamily="34" charset="0"/>
              </a:rPr>
              <a:t>Machine Weight</a:t>
            </a:r>
          </a:p>
        </p:txBody>
      </p:sp>
      <p:sp>
        <p:nvSpPr>
          <p:cNvPr id="15" name="TextBox 14">
            <a:extLst>
              <a:ext uri="{FF2B5EF4-FFF2-40B4-BE49-F238E27FC236}">
                <a16:creationId xmlns="" xmlns:a16="http://schemas.microsoft.com/office/drawing/2014/main" id="{F63D7D36-6C34-4B49-94D0-76C9FB2ECF1C}"/>
              </a:ext>
            </a:extLst>
          </p:cNvPr>
          <p:cNvSpPr txBox="1"/>
          <p:nvPr/>
        </p:nvSpPr>
        <p:spPr>
          <a:xfrm>
            <a:off x="4860035" y="2031830"/>
            <a:ext cx="1572702"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panose="020B0604020202020204" pitchFamily="34" charset="0"/>
                <a:cs typeface="Arial" panose="020B0604020202020204" pitchFamily="34" charset="0"/>
              </a:rPr>
              <a:t>Machine Body Weight</a:t>
            </a:r>
          </a:p>
        </p:txBody>
      </p:sp>
      <p:sp>
        <p:nvSpPr>
          <p:cNvPr id="7" name="正方形/長方形 6">
            <a:extLst>
              <a:ext uri="{FF2B5EF4-FFF2-40B4-BE49-F238E27FC236}">
                <a16:creationId xmlns="" xmlns:a16="http://schemas.microsoft.com/office/drawing/2014/main" id="{D8389BCA-C5EC-43F1-B867-8CE1217A15E1}"/>
              </a:ext>
            </a:extLst>
          </p:cNvPr>
          <p:cNvSpPr/>
          <p:nvPr/>
        </p:nvSpPr>
        <p:spPr>
          <a:xfrm>
            <a:off x="1379106" y="5306841"/>
            <a:ext cx="138527" cy="1416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正方形/長方形 12">
            <a:extLst>
              <a:ext uri="{FF2B5EF4-FFF2-40B4-BE49-F238E27FC236}">
                <a16:creationId xmlns="" xmlns:a16="http://schemas.microsoft.com/office/drawing/2014/main" id="{47612D95-9D8E-4C5E-B103-524A186C696D}"/>
              </a:ext>
            </a:extLst>
          </p:cNvPr>
          <p:cNvSpPr/>
          <p:nvPr/>
        </p:nvSpPr>
        <p:spPr>
          <a:xfrm>
            <a:off x="1616253" y="5290003"/>
            <a:ext cx="138527" cy="2585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正方形/長方形 22">
            <a:extLst>
              <a:ext uri="{FF2B5EF4-FFF2-40B4-BE49-F238E27FC236}">
                <a16:creationId xmlns="" xmlns:a16="http://schemas.microsoft.com/office/drawing/2014/main" id="{D336778F-6A4E-4372-98CB-30085174EC64}"/>
              </a:ext>
            </a:extLst>
          </p:cNvPr>
          <p:cNvSpPr/>
          <p:nvPr/>
        </p:nvSpPr>
        <p:spPr>
          <a:xfrm>
            <a:off x="1875243" y="5273326"/>
            <a:ext cx="138527" cy="2585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TextBox 15">
            <a:extLst>
              <a:ext uri="{FF2B5EF4-FFF2-40B4-BE49-F238E27FC236}">
                <a16:creationId xmlns="" xmlns:a16="http://schemas.microsoft.com/office/drawing/2014/main" id="{5B955F5F-4853-4460-B792-45BF01C6816A}"/>
              </a:ext>
            </a:extLst>
          </p:cNvPr>
          <p:cNvSpPr txBox="1"/>
          <p:nvPr/>
        </p:nvSpPr>
        <p:spPr>
          <a:xfrm rot="16200000">
            <a:off x="1172382" y="5373432"/>
            <a:ext cx="52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cs typeface="Arial" panose="020B0604020202020204" pitchFamily="34" charset="0"/>
              </a:rPr>
              <a:t>Water</a:t>
            </a:r>
          </a:p>
        </p:txBody>
      </p:sp>
      <p:sp>
        <p:nvSpPr>
          <p:cNvPr id="17" name="TextBox 16">
            <a:extLst>
              <a:ext uri="{FF2B5EF4-FFF2-40B4-BE49-F238E27FC236}">
                <a16:creationId xmlns="" xmlns:a16="http://schemas.microsoft.com/office/drawing/2014/main" id="{DD0B67A5-12AA-4914-8339-7BEFC53D6D74}"/>
              </a:ext>
            </a:extLst>
          </p:cNvPr>
          <p:cNvSpPr txBox="1"/>
          <p:nvPr/>
        </p:nvSpPr>
        <p:spPr>
          <a:xfrm rot="16200000">
            <a:off x="1493058" y="5297232"/>
            <a:ext cx="3738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cs typeface="Arial" panose="020B0604020202020204" pitchFamily="34" charset="0"/>
              </a:rPr>
              <a:t>Oil</a:t>
            </a:r>
          </a:p>
        </p:txBody>
      </p:sp>
      <p:sp>
        <p:nvSpPr>
          <p:cNvPr id="18" name="TextBox 17">
            <a:extLst>
              <a:ext uri="{FF2B5EF4-FFF2-40B4-BE49-F238E27FC236}">
                <a16:creationId xmlns="" xmlns:a16="http://schemas.microsoft.com/office/drawing/2014/main" id="{4305EEBE-57B7-433B-8FFF-2BC7E5715795}"/>
              </a:ext>
            </a:extLst>
          </p:cNvPr>
          <p:cNvSpPr txBox="1"/>
          <p:nvPr/>
        </p:nvSpPr>
        <p:spPr>
          <a:xfrm rot="16200000">
            <a:off x="1708472" y="5333114"/>
            <a:ext cx="45959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cs typeface="Arial" panose="020B0604020202020204" pitchFamily="34" charset="0"/>
              </a:rPr>
              <a:t>Fuel</a:t>
            </a:r>
          </a:p>
        </p:txBody>
      </p:sp>
      <p:sp>
        <p:nvSpPr>
          <p:cNvPr id="27" name="正方形/長方形 26">
            <a:extLst>
              <a:ext uri="{FF2B5EF4-FFF2-40B4-BE49-F238E27FC236}">
                <a16:creationId xmlns="" xmlns:a16="http://schemas.microsoft.com/office/drawing/2014/main" id="{2E005F83-85CA-4F23-AB6B-0FB8D63898DC}"/>
              </a:ext>
            </a:extLst>
          </p:cNvPr>
          <p:cNvSpPr/>
          <p:nvPr/>
        </p:nvSpPr>
        <p:spPr>
          <a:xfrm>
            <a:off x="5070475" y="5273326"/>
            <a:ext cx="114300" cy="2752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8" name="正方形/長方形 27">
            <a:extLst>
              <a:ext uri="{FF2B5EF4-FFF2-40B4-BE49-F238E27FC236}">
                <a16:creationId xmlns="" xmlns:a16="http://schemas.microsoft.com/office/drawing/2014/main" id="{8033141B-1D05-4C4B-8E83-A5A440CA52B2}"/>
              </a:ext>
            </a:extLst>
          </p:cNvPr>
          <p:cNvSpPr/>
          <p:nvPr/>
        </p:nvSpPr>
        <p:spPr>
          <a:xfrm>
            <a:off x="5246291" y="5290003"/>
            <a:ext cx="141684" cy="1380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9" name="正方形/長方形 28">
            <a:extLst>
              <a:ext uri="{FF2B5EF4-FFF2-40B4-BE49-F238E27FC236}">
                <a16:creationId xmlns="" xmlns:a16="http://schemas.microsoft.com/office/drawing/2014/main" id="{B17CD1BB-58EB-437E-A6D2-C306EC0DB4D3}"/>
              </a:ext>
            </a:extLst>
          </p:cNvPr>
          <p:cNvSpPr/>
          <p:nvPr/>
        </p:nvSpPr>
        <p:spPr>
          <a:xfrm>
            <a:off x="5477124" y="5271279"/>
            <a:ext cx="141684" cy="26059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0" name="正方形/長方形 29">
            <a:extLst>
              <a:ext uri="{FF2B5EF4-FFF2-40B4-BE49-F238E27FC236}">
                <a16:creationId xmlns="" xmlns:a16="http://schemas.microsoft.com/office/drawing/2014/main" id="{74B56FD4-C266-46A6-BA22-7F0320C6A2F7}"/>
              </a:ext>
            </a:extLst>
          </p:cNvPr>
          <p:cNvSpPr/>
          <p:nvPr/>
        </p:nvSpPr>
        <p:spPr>
          <a:xfrm>
            <a:off x="5753100" y="5273326"/>
            <a:ext cx="141684" cy="2585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4" name="TextBox 15">
            <a:extLst>
              <a:ext uri="{FF2B5EF4-FFF2-40B4-BE49-F238E27FC236}">
                <a16:creationId xmlns="" xmlns:a16="http://schemas.microsoft.com/office/drawing/2014/main" id="{8D0456E1-0410-45AD-9A9B-E8F9BEAB9966}"/>
              </a:ext>
            </a:extLst>
          </p:cNvPr>
          <p:cNvSpPr txBox="1"/>
          <p:nvPr/>
        </p:nvSpPr>
        <p:spPr>
          <a:xfrm rot="16200000">
            <a:off x="5053997" y="5365943"/>
            <a:ext cx="52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cs typeface="Arial" panose="020B0604020202020204" pitchFamily="34" charset="0"/>
              </a:rPr>
              <a:t>Water</a:t>
            </a:r>
          </a:p>
        </p:txBody>
      </p:sp>
      <p:sp>
        <p:nvSpPr>
          <p:cNvPr id="25" name="TextBox 16">
            <a:extLst>
              <a:ext uri="{FF2B5EF4-FFF2-40B4-BE49-F238E27FC236}">
                <a16:creationId xmlns="" xmlns:a16="http://schemas.microsoft.com/office/drawing/2014/main" id="{51C47123-4266-4442-9F7E-DD383BF931FF}"/>
              </a:ext>
            </a:extLst>
          </p:cNvPr>
          <p:cNvSpPr txBox="1"/>
          <p:nvPr/>
        </p:nvSpPr>
        <p:spPr>
          <a:xfrm rot="16200000">
            <a:off x="5372260" y="5284790"/>
            <a:ext cx="3738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cs typeface="Arial" panose="020B0604020202020204" pitchFamily="34" charset="0"/>
              </a:rPr>
              <a:t>Oil</a:t>
            </a:r>
          </a:p>
        </p:txBody>
      </p:sp>
      <p:sp>
        <p:nvSpPr>
          <p:cNvPr id="26" name="TextBox 17">
            <a:extLst>
              <a:ext uri="{FF2B5EF4-FFF2-40B4-BE49-F238E27FC236}">
                <a16:creationId xmlns="" xmlns:a16="http://schemas.microsoft.com/office/drawing/2014/main" id="{6E7BABC3-FBEB-471A-9417-D81B1871AC2D}"/>
              </a:ext>
            </a:extLst>
          </p:cNvPr>
          <p:cNvSpPr txBox="1"/>
          <p:nvPr/>
        </p:nvSpPr>
        <p:spPr>
          <a:xfrm rot="16200000">
            <a:off x="5575113" y="5327651"/>
            <a:ext cx="45959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cs typeface="Arial" panose="020B0604020202020204" pitchFamily="34" charset="0"/>
              </a:rPr>
              <a:t>Fuel</a:t>
            </a:r>
          </a:p>
        </p:txBody>
      </p:sp>
      <p:sp>
        <p:nvSpPr>
          <p:cNvPr id="31" name="TextBox 15">
            <a:extLst>
              <a:ext uri="{FF2B5EF4-FFF2-40B4-BE49-F238E27FC236}">
                <a16:creationId xmlns="" xmlns:a16="http://schemas.microsoft.com/office/drawing/2014/main" id="{64D380C2-CDB3-4CEA-8B26-978C229BBE91}"/>
              </a:ext>
            </a:extLst>
          </p:cNvPr>
          <p:cNvSpPr txBox="1"/>
          <p:nvPr/>
        </p:nvSpPr>
        <p:spPr>
          <a:xfrm rot="16200000">
            <a:off x="4859268" y="5371925"/>
            <a:ext cx="5262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cs typeface="Arial" panose="020B0604020202020204" pitchFamily="34" charset="0"/>
              </a:rPr>
              <a:t>Crew</a:t>
            </a:r>
          </a:p>
        </p:txBody>
      </p:sp>
    </p:spTree>
    <p:extLst>
      <p:ext uri="{BB962C8B-B14F-4D97-AF65-F5344CB8AC3E}">
        <p14:creationId xmlns:p14="http://schemas.microsoft.com/office/powerpoint/2010/main" val="26801326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3128168"/>
            <a:ext cx="7772400" cy="601663"/>
          </a:xfrm>
        </p:spPr>
        <p:txBody>
          <a:bodyPr>
            <a:noAutofit/>
          </a:bodyPr>
          <a:lstStyle/>
          <a:p>
            <a:r>
              <a:rPr lang="en" altLang="zh-TW" sz="3200" dirty="0">
                <a:latin typeface="Arial" panose="020B0604020202020204" pitchFamily="34" charset="0"/>
                <a:ea typeface="ＭＳ Ｐゴシック"/>
                <a:cs typeface="Arial" panose="020B0604020202020204" pitchFamily="34" charset="0"/>
              </a:rPr>
              <a:t>Kabanata 10</a:t>
            </a:r>
            <a:r>
              <a:rPr lang="en-US" altLang="zh-TW" sz="3200" dirty="0">
                <a:latin typeface="Arial" panose="020B0604020202020204" pitchFamily="34" charset="0"/>
                <a:ea typeface="ＭＳ Ｐゴシック"/>
                <a:cs typeface="Arial" panose="020B0604020202020204" pitchFamily="34" charset="0"/>
              </a:rPr>
              <a:t>:</a:t>
            </a:r>
            <a:br>
              <a:rPr lang="en-US" altLang="zh-TW" sz="3200" dirty="0">
                <a:latin typeface="Arial" panose="020B0604020202020204" pitchFamily="34" charset="0"/>
                <a:ea typeface="ＭＳ Ｐゴシック"/>
                <a:cs typeface="Arial" panose="020B0604020202020204" pitchFamily="34" charset="0"/>
              </a:rPr>
            </a:br>
            <a:r>
              <a:rPr lang="fil-PH" altLang="ja-JP" sz="3200" dirty="0">
                <a:latin typeface="Arial" panose="020B0604020202020204" pitchFamily="34" charset="0"/>
                <a:cs typeface="Arial" panose="020B0604020202020204" pitchFamily="34" charset="0"/>
              </a:rPr>
              <a:t>Halimbawa ng mga Sakuna</a:t>
            </a:r>
            <a:endParaRPr lang="en-US" altLang="ja-JP" sz="32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7181095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a:normAutofit/>
          </a:bodyPr>
          <a:lstStyle/>
          <a:p>
            <a:pPr lvl="0"/>
            <a:r>
              <a:rPr lang="fil-PH" altLang="ja-JP" sz="2000" dirty="0">
                <a:latin typeface="Arial" panose="020B0604020202020204" pitchFamily="34" charset="0"/>
                <a:cs typeface="Arial" panose="020B0604020202020204" pitchFamily="34" charset="0"/>
              </a:rPr>
              <a:t>Halimbawa ng mga Sakuna</a:t>
            </a:r>
            <a:endParaRPr lang="ja-JP" altLang="ja-JP" sz="2000" dirty="0">
              <a:latin typeface="Arial" panose="020B0604020202020204" pitchFamily="34" charset="0"/>
              <a:cs typeface="Arial" panose="020B0604020202020204" pitchFamily="34"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mn-lt"/>
                <a:cs typeface="Times"/>
              </a:rPr>
              <a:t>Page </a:t>
            </a:r>
            <a:r>
              <a:rPr lang="en-US" altLang="ja-JP" sz="1200" dirty="0" smtClean="0">
                <a:latin typeface="Times"/>
                <a:ea typeface="+mn-lt"/>
                <a:cs typeface="Times"/>
              </a:rPr>
              <a:t>120 </a:t>
            </a:r>
            <a:r>
              <a:rPr lang="en-US" altLang="ja-JP" sz="1200" dirty="0">
                <a:latin typeface="Times"/>
                <a:ea typeface="+mn-lt"/>
                <a:cs typeface="Times"/>
              </a:rPr>
              <a:t>of auxiliary text </a:t>
            </a:r>
            <a:r>
              <a:rPr lang="ja-JP" sz="1200" dirty="0">
                <a:latin typeface="Times"/>
                <a:ea typeface="游ゴシック"/>
                <a:cs typeface="Times"/>
              </a:rPr>
              <a:t> </a:t>
            </a:r>
            <a:endParaRPr lang="ja-JP" sz="1200" dirty="0">
              <a:ea typeface="游ゴシック"/>
              <a:cs typeface="+mn-lt"/>
            </a:endParaRPr>
          </a:p>
        </p:txBody>
      </p:sp>
      <p:sp>
        <p:nvSpPr>
          <p:cNvPr id="6" name="コンテンツ プレースホルダー 4"/>
          <p:cNvSpPr txBox="1">
            <a:spLocks/>
          </p:cNvSpPr>
          <p:nvPr/>
        </p:nvSpPr>
        <p:spPr>
          <a:xfrm>
            <a:off x="628650" y="941778"/>
            <a:ext cx="8022560" cy="5438240"/>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r>
              <a:rPr lang="fil-PH" altLang="ja-JP" sz="1200" dirty="0">
                <a:latin typeface="Arial" panose="020B0604020202020204" pitchFamily="34" charset="0"/>
                <a:cs typeface="Arial" panose="020B0604020202020204" pitchFamily="34" charset="0"/>
              </a:rPr>
              <a:t>Sa larawan 10-1 ipinapakita ang mga nasawi o na pinsala/disgrasya nang mahigit apat na araw o pataas sa kensetsugyo (industriya ng konstruksyon)</a:t>
            </a:r>
          </a:p>
          <a:p>
            <a:pPr marL="0" indent="0">
              <a:lnSpc>
                <a:spcPct val="100000"/>
              </a:lnSpc>
              <a:spcBef>
                <a:spcPts val="0"/>
              </a:spcBef>
              <a:buNone/>
            </a:pPr>
            <a:endParaRPr lang="fil-PH"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nSpc>
                <a:spcPct val="100000"/>
              </a:lnSpc>
              <a:spcBef>
                <a:spcPts val="0"/>
              </a:spcBef>
              <a:buNone/>
            </a:pPr>
            <a:endParaRPr lang="fil-PH"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nSpc>
                <a:spcPct val="100000"/>
              </a:lnSpc>
              <a:spcBef>
                <a:spcPts val="0"/>
              </a:spcBef>
              <a:buNone/>
            </a:pPr>
            <a:endParaRPr lang="fil-PH"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nSpc>
                <a:spcPct val="100000"/>
              </a:lnSpc>
              <a:spcBef>
                <a:spcPts val="0"/>
              </a:spcBef>
              <a:buNone/>
            </a:pPr>
            <a:endParaRPr lang="fil-PH"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nSpc>
                <a:spcPct val="100000"/>
              </a:lnSpc>
              <a:spcBef>
                <a:spcPts val="0"/>
              </a:spcBef>
              <a:buNone/>
            </a:pPr>
            <a:endParaRPr lang="fil-PH"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nSpc>
                <a:spcPct val="100000"/>
              </a:lnSpc>
              <a:spcBef>
                <a:spcPts val="0"/>
              </a:spcBef>
              <a:buNone/>
            </a:pPr>
            <a:endParaRPr lang="fil-PH"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nSpc>
                <a:spcPct val="100000"/>
              </a:lnSpc>
              <a:spcBef>
                <a:spcPts val="0"/>
              </a:spcBef>
              <a:buNone/>
            </a:pP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nSpc>
                <a:spcPct val="100000"/>
              </a:lnSpc>
              <a:spcBef>
                <a:spcPts val="0"/>
              </a:spcBef>
              <a:buNone/>
            </a:pP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nSpc>
                <a:spcPct val="100000"/>
              </a:lnSpc>
              <a:spcBef>
                <a:spcPts val="0"/>
              </a:spcBef>
              <a:buNone/>
            </a:pP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nSpc>
                <a:spcPct val="100000"/>
              </a:lnSpc>
              <a:spcBef>
                <a:spcPts val="0"/>
              </a:spcBef>
              <a:buNone/>
            </a:pP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nSpc>
                <a:spcPct val="100000"/>
              </a:lnSpc>
              <a:spcBef>
                <a:spcPts val="0"/>
              </a:spcBef>
              <a:buNone/>
            </a:pP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nSpc>
                <a:spcPct val="100000"/>
              </a:lnSpc>
              <a:spcBef>
                <a:spcPts val="0"/>
              </a:spcBef>
              <a:buNone/>
            </a:pP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nSpc>
                <a:spcPct val="100000"/>
              </a:lnSpc>
              <a:spcBef>
                <a:spcPts val="0"/>
              </a:spcBef>
              <a:buNone/>
            </a:pP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nSpc>
                <a:spcPct val="100000"/>
              </a:lnSpc>
              <a:spcBef>
                <a:spcPts val="0"/>
              </a:spcBef>
              <a:buNone/>
            </a:pP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lnSpc>
                <a:spcPct val="100000"/>
              </a:lnSpc>
              <a:spcBef>
                <a:spcPts val="0"/>
              </a:spcBef>
              <a:buNone/>
            </a:pPr>
            <a:endParaRPr lang="en-US" altLang="ja-JP"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a:p>
            <a:pPr marL="0" indent="0">
              <a:buNone/>
            </a:pPr>
            <a:r>
              <a:rPr lang="fil-PH" altLang="ja-JP" sz="1200" dirty="0">
                <a:latin typeface="Arial" panose="020B0604020202020204" pitchFamily="34" charset="0"/>
                <a:cs typeface="Arial" panose="020B0604020202020204" pitchFamily="34" charset="0"/>
              </a:rPr>
              <a:t>Larawan 10-1 Nasawi o na pinsala/disgrasya nang mahigit apat na araw o pataas sa kensetsugyo (industriya ng konstruksyon)</a:t>
            </a:r>
            <a:br>
              <a:rPr lang="fil-PH" altLang="ja-JP" sz="1200" dirty="0">
                <a:latin typeface="Arial" panose="020B0604020202020204" pitchFamily="34" charset="0"/>
                <a:cs typeface="Arial" panose="020B0604020202020204" pitchFamily="34" charset="0"/>
              </a:rPr>
            </a:br>
            <a:r>
              <a:rPr lang="fil-PH" altLang="ja-JP" sz="1200" dirty="0">
                <a:latin typeface="Arial" panose="020B0604020202020204" pitchFamily="34" charset="0"/>
                <a:cs typeface="Arial" panose="020B0604020202020204" pitchFamily="34" charset="0"/>
              </a:rPr>
              <a:t>(hindi kasama ang mga direktang na sanhi sa Great East Japan Earthquake)</a:t>
            </a:r>
            <a:endParaRPr lang="ja-JP" altLang="ja-JP" sz="1200" dirty="0">
              <a:latin typeface="Arial" panose="020B0604020202020204" pitchFamily="34" charset="0"/>
              <a:cs typeface="Arial" panose="020B0604020202020204" pitchFamily="34" charset="0"/>
            </a:endParaRPr>
          </a:p>
          <a:p>
            <a:pPr marL="0" indent="0">
              <a:buNone/>
            </a:pPr>
            <a:r>
              <a:rPr lang="fil-PH" altLang="ja-JP" sz="1200" dirty="0">
                <a:latin typeface="Arial" panose="020B0604020202020204" pitchFamily="34" charset="0"/>
                <a:cs typeface="Arial" panose="020B0604020202020204" pitchFamily="34" charset="0"/>
              </a:rPr>
              <a:t>Sa 2017 ang mga nasawi o na pinsala/disgrasya nang mahigit apat na araw o pataas sa kensetsugyo (industriya ng konstruksyon) ay binubuo nang 56% sa seichi(leveling)</a:t>
            </a:r>
            <a:r>
              <a:rPr lang="ja-JP" altLang="ja-JP" sz="1200" dirty="0">
                <a:latin typeface="Arial" panose="020B0604020202020204" pitchFamily="34" charset="0"/>
                <a:cs typeface="Arial" panose="020B0604020202020204" pitchFamily="34" charset="0"/>
              </a:rPr>
              <a:t>・</a:t>
            </a:r>
            <a:r>
              <a:rPr lang="fil-PH" altLang="ja-JP" sz="1200" dirty="0">
                <a:latin typeface="Arial" panose="020B0604020202020204" pitchFamily="34" charset="0"/>
                <a:cs typeface="Arial" panose="020B0604020202020204" pitchFamily="34" charset="0"/>
              </a:rPr>
              <a:t>unpan(pag-transport)</a:t>
            </a:r>
            <a:r>
              <a:rPr lang="ja-JP" altLang="ja-JP" sz="1200" dirty="0">
                <a:latin typeface="Arial" panose="020B0604020202020204" pitchFamily="34" charset="0"/>
                <a:cs typeface="Arial" panose="020B0604020202020204" pitchFamily="34" charset="0"/>
              </a:rPr>
              <a:t>・</a:t>
            </a:r>
            <a:r>
              <a:rPr lang="fil-PH" altLang="ja-JP" sz="1200" dirty="0">
                <a:latin typeface="Arial" panose="020B0604020202020204" pitchFamily="34" charset="0"/>
                <a:cs typeface="Arial" panose="020B0604020202020204" pitchFamily="34" charset="0"/>
              </a:rPr>
              <a:t>tsumikomi(loading)</a:t>
            </a:r>
            <a:r>
              <a:rPr lang="ja-JP" altLang="ja-JP" sz="1200" dirty="0">
                <a:latin typeface="Arial" panose="020B0604020202020204" pitchFamily="34" charset="0"/>
                <a:cs typeface="Arial" panose="020B0604020202020204" pitchFamily="34" charset="0"/>
              </a:rPr>
              <a:t>・</a:t>
            </a:r>
            <a:r>
              <a:rPr lang="fil-PH" altLang="ja-JP" sz="1200" dirty="0">
                <a:latin typeface="Arial" panose="020B0604020202020204" pitchFamily="34" charset="0"/>
                <a:cs typeface="Arial" panose="020B0604020202020204" pitchFamily="34" charset="0"/>
              </a:rPr>
              <a:t>kussaku(drill/paghukay), at 15% sa kaitai(demolition).</a:t>
            </a:r>
          </a:p>
          <a:p>
            <a:pPr marL="0" indent="0">
              <a:buNone/>
            </a:pPr>
            <a:endParaRPr lang="ja-JP" altLang="ja-JP" sz="1200" dirty="0">
              <a:latin typeface="Arial" panose="020B0604020202020204" pitchFamily="34" charset="0"/>
              <a:cs typeface="Arial" panose="020B0604020202020204" pitchFamily="34" charset="0"/>
            </a:endParaRPr>
          </a:p>
          <a:p>
            <a:pPr marL="0" indent="0" eaLnBrk="0" hangingPunct="0">
              <a:lnSpc>
                <a:spcPct val="100000"/>
              </a:lnSpc>
              <a:spcBef>
                <a:spcPts val="0"/>
              </a:spcBef>
              <a:buNone/>
            </a:pPr>
            <a:r>
              <a:rPr lang="fil-PH" altLang="ja-JP" sz="1200" dirty="0">
                <a:latin typeface="Arial" panose="020B0604020202020204" pitchFamily="34" charset="0"/>
                <a:cs typeface="Arial" panose="020B0604020202020204" pitchFamily="34" charset="0"/>
              </a:rPr>
              <a:t>(Represensiya</a:t>
            </a:r>
            <a:r>
              <a:rPr lang="en-US" altLang="ja-JP" sz="1200" dirty="0">
                <a:latin typeface="Arial" panose="020B0604020202020204" pitchFamily="34" charset="0"/>
                <a:cs typeface="Arial" panose="020B0604020202020204" pitchFamily="34" charset="0"/>
              </a:rPr>
              <a:t>) </a:t>
            </a:r>
            <a:r>
              <a:rPr lang="fil-PH" altLang="ja-JP" sz="1200" dirty="0">
                <a:latin typeface="Arial" panose="020B0604020202020204" pitchFamily="34" charset="0"/>
                <a:cs typeface="Arial" panose="020B0604020202020204" pitchFamily="34" charset="0"/>
              </a:rPr>
              <a:t>Ministry of Health, Labour and Welfare</a:t>
            </a:r>
            <a:endParaRPr lang="en-US" altLang="ja-JP" sz="1200" dirty="0">
              <a:latin typeface="Arial" panose="020B0604020202020204" pitchFamily="34" charset="0"/>
              <a:cs typeface="Arial" panose="020B0604020202020204" pitchFamily="34" charset="0"/>
            </a:endParaRPr>
          </a:p>
          <a:p>
            <a:pPr marL="0" indent="0" eaLnBrk="0" hangingPunct="0">
              <a:lnSpc>
                <a:spcPct val="100000"/>
              </a:lnSpc>
              <a:spcBef>
                <a:spcPts val="0"/>
              </a:spcBef>
              <a:buNone/>
            </a:pPr>
            <a:r>
              <a:rPr lang="fil-PH" altLang="ja-JP" sz="1200" dirty="0">
                <a:latin typeface="Arial" panose="020B0604020202020204" pitchFamily="34" charset="0"/>
                <a:cs typeface="Arial" panose="020B0604020202020204" pitchFamily="34" charset="0"/>
              </a:rPr>
              <a:t>Occupational accident occurrence situation, workplace safety site:</a:t>
            </a:r>
            <a:endParaRPr lang="ja-JP" altLang="ja-JP" sz="1200" dirty="0">
              <a:latin typeface="Arial" panose="020B0604020202020204" pitchFamily="34" charset="0"/>
              <a:cs typeface="Arial" panose="020B0604020202020204" pitchFamily="34" charset="0"/>
            </a:endParaRPr>
          </a:p>
          <a:p>
            <a:pPr marL="0" indent="0" eaLnBrk="0" hangingPunct="0">
              <a:lnSpc>
                <a:spcPct val="100000"/>
              </a:lnSpc>
              <a:spcBef>
                <a:spcPts val="0"/>
              </a:spcBef>
              <a:buNone/>
            </a:pPr>
            <a:r>
              <a:rPr lang="fil-PH" altLang="ja-JP" sz="1200" dirty="0">
                <a:latin typeface="Arial" panose="020B0604020202020204" pitchFamily="34" charset="0"/>
                <a:cs typeface="Arial" panose="020B0604020202020204" pitchFamily="34" charset="0"/>
              </a:rPr>
              <a:t>Analysis of occupational accident cause factors</a:t>
            </a:r>
            <a:endParaRPr lang="ja-JP" altLang="ja-JP" sz="1200" dirty="0">
              <a:latin typeface="Arial" panose="020B0604020202020204" pitchFamily="34" charset="0"/>
              <a:cs typeface="Arial" panose="020B0604020202020204" pitchFamily="34" charset="0"/>
            </a:endParaRPr>
          </a:p>
          <a:p>
            <a:pPr marL="0" indent="0" eaLnBrk="0" hangingPunct="0">
              <a:lnSpc>
                <a:spcPct val="100000"/>
              </a:lnSpc>
              <a:spcBef>
                <a:spcPts val="0"/>
              </a:spcBef>
              <a:buNone/>
            </a:pPr>
            <a:r>
              <a:rPr lang="fil-PH" altLang="ja-JP" sz="1200" dirty="0">
                <a:latin typeface="Arial" panose="020B0604020202020204" pitchFamily="34" charset="0"/>
                <a:cs typeface="Arial" panose="020B0604020202020204" pitchFamily="34" charset="0"/>
              </a:rPr>
              <a:t>2017 Kensetsugyo (Industriya ng konstruksyon</a:t>
            </a:r>
            <a:r>
              <a:rPr lang="fil-PH" altLang="ja-JP" sz="1200" dirty="0" smtClean="0">
                <a:latin typeface="Arial" panose="020B0604020202020204" pitchFamily="34" charset="0"/>
                <a:cs typeface="Arial" panose="020B0604020202020204" pitchFamily="34" charset="0"/>
              </a:rPr>
              <a:t>)</a:t>
            </a:r>
            <a:endParaRPr lang="ja-JP" altLang="en-US" sz="1200" dirty="0">
              <a:solidFill>
                <a:prstClr val="black"/>
              </a:solidFill>
              <a:latin typeface="Arial" panose="020B0604020202020204" pitchFamily="34" charset="0"/>
              <a:ea typeface="Meiryo UI" panose="020B0604030504040204" pitchFamily="50" charset="-128"/>
              <a:cs typeface="Arial" panose="020B0604020202020204" pitchFamily="34" charset="0"/>
            </a:endParaRPr>
          </a:p>
        </p:txBody>
      </p:sp>
      <p:pic>
        <p:nvPicPr>
          <p:cNvPr id="2" name="図 1"/>
          <p:cNvPicPr>
            <a:picLocks noChangeAspect="1"/>
          </p:cNvPicPr>
          <p:nvPr/>
        </p:nvPicPr>
        <p:blipFill>
          <a:blip r:embed="rId3"/>
          <a:stretch>
            <a:fillRect/>
          </a:stretch>
        </p:blipFill>
        <p:spPr>
          <a:xfrm>
            <a:off x="2364148" y="1515189"/>
            <a:ext cx="4297256" cy="2435243"/>
          </a:xfrm>
          <a:prstGeom prst="rect">
            <a:avLst/>
          </a:prstGeom>
        </p:spPr>
      </p:pic>
      <p:sp>
        <p:nvSpPr>
          <p:cNvPr id="3" name="Rectangle 2">
            <a:extLst>
              <a:ext uri="{FF2B5EF4-FFF2-40B4-BE49-F238E27FC236}">
                <a16:creationId xmlns="" xmlns:a16="http://schemas.microsoft.com/office/drawing/2014/main" id="{66B8194F-B1F2-449F-945C-B652D3CA784E}"/>
              </a:ext>
            </a:extLst>
          </p:cNvPr>
          <p:cNvSpPr/>
          <p:nvPr/>
        </p:nvSpPr>
        <p:spPr>
          <a:xfrm>
            <a:off x="1787979" y="2277836"/>
            <a:ext cx="918482" cy="91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ea typeface="+mn-lt"/>
                <a:cs typeface="Arial" panose="020B0604020202020204" pitchFamily="34" charset="0"/>
              </a:rPr>
              <a:t>Number of occurrences (People) </a:t>
            </a:r>
          </a:p>
        </p:txBody>
      </p:sp>
    </p:spTree>
    <p:extLst>
      <p:ext uri="{BB962C8B-B14F-4D97-AF65-F5344CB8AC3E}">
        <p14:creationId xmlns:p14="http://schemas.microsoft.com/office/powerpoint/2010/main" val="352545410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957" y="365126"/>
            <a:ext cx="4431723" cy="482139"/>
          </a:xfrm>
          <a:ln>
            <a:solidFill>
              <a:schemeClr val="tx1"/>
            </a:solidFill>
          </a:ln>
        </p:spPr>
        <p:txBody>
          <a:bodyPr>
            <a:noAutofit/>
          </a:bodyPr>
          <a:lstStyle/>
          <a:p>
            <a:pPr lvl="0"/>
            <a:r>
              <a:rPr lang="en-US" altLang="ja-JP" sz="1600" dirty="0">
                <a:latin typeface="Arial" panose="020B0604020202020204" pitchFamily="34" charset="0"/>
                <a:cs typeface="Arial" panose="020B0604020202020204" pitchFamily="34" charset="0"/>
              </a:rPr>
              <a:t>Case 1</a:t>
            </a:r>
            <a:r>
              <a:rPr lang="ja-JP" altLang="ja-JP" sz="1600" dirty="0">
                <a:latin typeface="Arial" panose="020B0604020202020204" pitchFamily="34" charset="0"/>
                <a:cs typeface="Arial" panose="020B0604020202020204" pitchFamily="34" charset="0"/>
              </a:rPr>
              <a:t>．</a:t>
            </a:r>
            <a:r>
              <a:rPr lang="en-US" altLang="ja-JP" sz="1600" dirty="0" err="1">
                <a:latin typeface="Arial" panose="020B0604020202020204" pitchFamily="34" charset="0"/>
                <a:cs typeface="Arial" panose="020B0604020202020204" pitchFamily="34" charset="0"/>
              </a:rPr>
              <a:t>Paghulog</a:t>
            </a:r>
            <a:r>
              <a:rPr lang="en-US" altLang="ja-JP" sz="1600" dirty="0">
                <a:latin typeface="Arial" panose="020B0604020202020204" pitchFamily="34" charset="0"/>
                <a:cs typeface="Arial" panose="020B0604020202020204" pitchFamily="34" charset="0"/>
              </a:rPr>
              <a:t> ng </a:t>
            </a:r>
            <a:r>
              <a:rPr lang="en-US" altLang="ja-JP" sz="1600" dirty="0" err="1">
                <a:latin typeface="Arial" panose="020B0604020202020204" pitchFamily="34" charset="0"/>
                <a:cs typeface="Arial" panose="020B0604020202020204" pitchFamily="34" charset="0"/>
              </a:rPr>
              <a:t>bato</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habang</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nagdudurog</a:t>
            </a:r>
            <a:endParaRPr lang="ja-JP" altLang="ja-JP" sz="1600" dirty="0">
              <a:latin typeface="Arial" panose="020B0604020202020204" pitchFamily="34" charset="0"/>
              <a:cs typeface="Arial" panose="020B0604020202020204" pitchFamily="34"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en-US" altLang="ja-JP" sz="1200" dirty="0">
                <a:latin typeface="Times"/>
                <a:ea typeface="+mn-lt"/>
                <a:cs typeface="Times"/>
              </a:rPr>
              <a:t>Page 192 of textbook </a:t>
            </a:r>
            <a:r>
              <a:rPr lang="en-US" sz="1200" dirty="0">
                <a:latin typeface="Times"/>
                <a:ea typeface="+mn-lt"/>
                <a:cs typeface="Times"/>
              </a:rPr>
              <a:t>/</a:t>
            </a:r>
            <a:r>
              <a:rPr lang="en-US" altLang="ja-JP" sz="1200" dirty="0">
                <a:latin typeface="Times"/>
                <a:ea typeface="+mn-lt"/>
                <a:cs typeface="Times"/>
              </a:rPr>
              <a:t> Page </a:t>
            </a:r>
            <a:r>
              <a:rPr lang="en-US" altLang="ja-JP" sz="1200" dirty="0" smtClean="0">
                <a:latin typeface="Times"/>
                <a:ea typeface="+mn-lt"/>
                <a:cs typeface="Times"/>
              </a:rPr>
              <a:t>121 </a:t>
            </a:r>
            <a:r>
              <a:rPr lang="en-US" altLang="ja-JP" sz="1200" dirty="0">
                <a:latin typeface="Times"/>
                <a:ea typeface="+mn-lt"/>
                <a:cs typeface="Times"/>
              </a:rPr>
              <a:t>of auxiliary text </a:t>
            </a:r>
            <a:r>
              <a:rPr lang="ja-JP" altLang="en-US" sz="1200" dirty="0">
                <a:latin typeface="Times"/>
                <a:ea typeface="+mn-lt"/>
                <a:cs typeface="Times"/>
              </a:rPr>
              <a:t> </a:t>
            </a:r>
            <a:endParaRPr lang="en-US" altLang="ja-JP" dirty="0">
              <a:latin typeface="Times"/>
              <a:cs typeface="Times"/>
            </a:endParaRPr>
          </a:p>
        </p:txBody>
      </p:sp>
      <p:sp>
        <p:nvSpPr>
          <p:cNvPr id="6" name="コンテンツ プレースホルダー 4"/>
          <p:cNvSpPr txBox="1">
            <a:spLocks/>
          </p:cNvSpPr>
          <p:nvPr/>
        </p:nvSpPr>
        <p:spPr>
          <a:xfrm>
            <a:off x="71957"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sp>
        <p:nvSpPr>
          <p:cNvPr id="8" name="タイトル 3"/>
          <p:cNvSpPr txBox="1">
            <a:spLocks/>
          </p:cNvSpPr>
          <p:nvPr/>
        </p:nvSpPr>
        <p:spPr>
          <a:xfrm>
            <a:off x="628650" y="3468544"/>
            <a:ext cx="8022560" cy="482139"/>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600" dirty="0">
                <a:latin typeface="Arial" panose="020B0604020202020204" pitchFamily="34" charset="0"/>
                <a:ea typeface="+mj-lt"/>
                <a:cs typeface="Arial" panose="020B0604020202020204" pitchFamily="34" charset="0"/>
              </a:rPr>
              <a:t>Case </a:t>
            </a:r>
            <a:r>
              <a:rPr lang="en-US" sz="1600" dirty="0">
                <a:latin typeface="Arial" panose="020B0604020202020204" pitchFamily="34" charset="0"/>
                <a:ea typeface="+mj-lt"/>
                <a:cs typeface="Arial" panose="020B0604020202020204" pitchFamily="34" charset="0"/>
              </a:rPr>
              <a:t>3</a:t>
            </a:r>
            <a:r>
              <a:rPr lang="en-US" altLang="ja-JP" sz="1600" dirty="0">
                <a:latin typeface="Arial" panose="020B0604020202020204" pitchFamily="34" charset="0"/>
                <a:ea typeface="+mj-lt"/>
                <a:cs typeface="Arial" panose="020B0604020202020204" pitchFamily="34" charset="0"/>
              </a:rPr>
              <a:t>. </a:t>
            </a:r>
            <a:r>
              <a:rPr lang="en-US" altLang="ja-JP" sz="1600" dirty="0" err="1">
                <a:latin typeface="Arial" panose="020B0604020202020204" pitchFamily="34" charset="0"/>
                <a:cs typeface="Arial" panose="020B0604020202020204" pitchFamily="34" charset="0"/>
              </a:rPr>
              <a:t>Pagtama</a:t>
            </a:r>
            <a:r>
              <a:rPr lang="en-US" altLang="ja-JP" sz="1600" dirty="0">
                <a:latin typeface="Arial" panose="020B0604020202020204" pitchFamily="34" charset="0"/>
                <a:cs typeface="Arial" panose="020B0604020202020204" pitchFamily="34" charset="0"/>
              </a:rPr>
              <a:t> ng </a:t>
            </a:r>
            <a:r>
              <a:rPr lang="en-US" altLang="ja-JP" sz="1600" dirty="0" err="1">
                <a:latin typeface="Arial" panose="020B0604020202020204" pitchFamily="34" charset="0"/>
                <a:cs typeface="Arial" panose="020B0604020202020204" pitchFamily="34" charset="0"/>
              </a:rPr>
              <a:t>bakal</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dahil</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sa</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pag</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pasok</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sa</a:t>
            </a:r>
            <a:r>
              <a:rPr lang="en-US" altLang="ja-JP" sz="1600" dirty="0">
                <a:latin typeface="Arial" panose="020B0604020202020204" pitchFamily="34" charset="0"/>
                <a:cs typeface="Arial" panose="020B0604020202020204" pitchFamily="34" charset="0"/>
              </a:rPr>
              <a:t> working area</a:t>
            </a:r>
          </a:p>
        </p:txBody>
      </p:sp>
      <p:sp>
        <p:nvSpPr>
          <p:cNvPr id="9" name="コンテンツ プレースホルダー 4"/>
          <p:cNvSpPr txBox="1">
            <a:spLocks/>
          </p:cNvSpPr>
          <p:nvPr/>
        </p:nvSpPr>
        <p:spPr>
          <a:xfrm>
            <a:off x="628650" y="4045196"/>
            <a:ext cx="8022560"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sp>
        <p:nvSpPr>
          <p:cNvPr id="10" name="タイトル 3"/>
          <p:cNvSpPr txBox="1">
            <a:spLocks/>
          </p:cNvSpPr>
          <p:nvPr/>
        </p:nvSpPr>
        <p:spPr>
          <a:xfrm>
            <a:off x="4629149" y="365126"/>
            <a:ext cx="4431723" cy="482139"/>
          </a:xfrm>
          <a:prstGeom prst="rect">
            <a:avLst/>
          </a:prstGeom>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600" dirty="0">
                <a:latin typeface="Arial" panose="020B0604020202020204" pitchFamily="34" charset="0"/>
                <a:ea typeface="+mj-lt"/>
                <a:cs typeface="Arial" panose="020B0604020202020204" pitchFamily="34" charset="0"/>
              </a:rPr>
              <a:t>Case </a:t>
            </a:r>
            <a:r>
              <a:rPr lang="en-US" sz="1600" dirty="0">
                <a:latin typeface="Arial" panose="020B0604020202020204" pitchFamily="34" charset="0"/>
                <a:ea typeface="+mj-lt"/>
                <a:cs typeface="Arial" panose="020B0604020202020204" pitchFamily="34" charset="0"/>
              </a:rPr>
              <a:t>2</a:t>
            </a:r>
            <a:r>
              <a:rPr lang="en-US" altLang="ja-JP" sz="1600" dirty="0">
                <a:latin typeface="Arial" panose="020B0604020202020204" pitchFamily="34" charset="0"/>
                <a:ea typeface="+mj-lt"/>
                <a:cs typeface="Arial" panose="020B0604020202020204" pitchFamily="34" charset="0"/>
              </a:rPr>
              <a:t>. </a:t>
            </a:r>
            <a:r>
              <a:rPr lang="en-US" altLang="ja-JP" sz="1600" dirty="0" err="1">
                <a:latin typeface="Arial" panose="020B0604020202020204" pitchFamily="34" charset="0"/>
                <a:cs typeface="Arial" panose="020B0604020202020204" pitchFamily="34" charset="0"/>
              </a:rPr>
              <a:t>Nabangga</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sa</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isang</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nahuhulog</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na</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bagay</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habang</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ginagawa</a:t>
            </a:r>
            <a:r>
              <a:rPr lang="en-US" altLang="ja-JP" sz="1600" dirty="0">
                <a:latin typeface="Arial" panose="020B0604020202020204" pitchFamily="34" charset="0"/>
                <a:cs typeface="Arial" panose="020B0604020202020204" pitchFamily="34" charset="0"/>
              </a:rPr>
              <a:t> ang </a:t>
            </a:r>
            <a:r>
              <a:rPr lang="en-US" altLang="ja-JP" sz="1600" dirty="0" err="1">
                <a:latin typeface="Arial" panose="020B0604020202020204" pitchFamily="34" charset="0"/>
                <a:cs typeface="Arial" panose="020B0604020202020204" pitchFamily="34" charset="0"/>
              </a:rPr>
              <a:t>pag-demolisyon</a:t>
            </a:r>
            <a:r>
              <a:rPr lang="ja-JP" altLang="en-US" sz="1600" dirty="0">
                <a:latin typeface="Arial" panose="020B0604020202020204" pitchFamily="34" charset="0"/>
                <a:ea typeface="+mj-lt"/>
                <a:cs typeface="Arial" panose="020B0604020202020204" pitchFamily="34" charset="0"/>
              </a:rPr>
              <a:t> </a:t>
            </a:r>
            <a:endParaRPr lang="en-US" altLang="ja-JP" sz="1600" dirty="0">
              <a:latin typeface="Arial" panose="020B0604020202020204" pitchFamily="34" charset="0"/>
              <a:cs typeface="Arial" panose="020B0604020202020204" pitchFamily="34" charset="0"/>
            </a:endParaRPr>
          </a:p>
        </p:txBody>
      </p:sp>
      <p:sp>
        <p:nvSpPr>
          <p:cNvPr id="11" name="コンテンツ プレースホルダー 4"/>
          <p:cNvSpPr txBox="1">
            <a:spLocks/>
          </p:cNvSpPr>
          <p:nvPr/>
        </p:nvSpPr>
        <p:spPr>
          <a:xfrm>
            <a:off x="4629149"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3"/>
          <a:stretch>
            <a:fillRect/>
          </a:stretch>
        </p:blipFill>
        <p:spPr>
          <a:xfrm>
            <a:off x="904010" y="1043649"/>
            <a:ext cx="2759613" cy="2125578"/>
          </a:xfrm>
          <a:prstGeom prst="rect">
            <a:avLst/>
          </a:prstGeom>
        </p:spPr>
      </p:pic>
      <p:pic>
        <p:nvPicPr>
          <p:cNvPr id="14" name="図 13"/>
          <p:cNvPicPr>
            <a:picLocks noChangeAspect="1"/>
          </p:cNvPicPr>
          <p:nvPr/>
        </p:nvPicPr>
        <p:blipFill>
          <a:blip r:embed="rId4"/>
          <a:stretch>
            <a:fillRect/>
          </a:stretch>
        </p:blipFill>
        <p:spPr>
          <a:xfrm>
            <a:off x="5159085" y="1043650"/>
            <a:ext cx="2985372" cy="2087118"/>
          </a:xfrm>
          <a:prstGeom prst="rect">
            <a:avLst/>
          </a:prstGeom>
        </p:spPr>
      </p:pic>
      <p:pic>
        <p:nvPicPr>
          <p:cNvPr id="15" name="図 14"/>
          <p:cNvPicPr>
            <a:picLocks noChangeAspect="1"/>
          </p:cNvPicPr>
          <p:nvPr/>
        </p:nvPicPr>
        <p:blipFill>
          <a:blip r:embed="rId5"/>
          <a:stretch>
            <a:fillRect/>
          </a:stretch>
        </p:blipFill>
        <p:spPr>
          <a:xfrm>
            <a:off x="3202651" y="4091807"/>
            <a:ext cx="2602057" cy="2186835"/>
          </a:xfrm>
          <a:prstGeom prst="rect">
            <a:avLst/>
          </a:prstGeom>
        </p:spPr>
      </p:pic>
    </p:spTree>
    <p:extLst>
      <p:ext uri="{BB962C8B-B14F-4D97-AF65-F5344CB8AC3E}">
        <p14:creationId xmlns:p14="http://schemas.microsoft.com/office/powerpoint/2010/main" val="138473104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957" y="152206"/>
            <a:ext cx="4431723" cy="695059"/>
          </a:xfrm>
          <a:ln>
            <a:solidFill>
              <a:schemeClr val="tx1"/>
            </a:solidFill>
          </a:ln>
        </p:spPr>
        <p:txBody>
          <a:bodyPr>
            <a:normAutofit fontScale="90000"/>
          </a:bodyPr>
          <a:lstStyle/>
          <a:p>
            <a:pPr>
              <a:lnSpc>
                <a:spcPct val="100000"/>
              </a:lnSpc>
            </a:pPr>
            <a:r>
              <a:rPr lang="en-US" sz="1600" dirty="0">
                <a:latin typeface="Arial" panose="020B0604020202020204" pitchFamily="34" charset="0"/>
                <a:ea typeface="Tahoma"/>
                <a:cs typeface="Arial" panose="020B0604020202020204" pitchFamily="34" charset="0"/>
              </a:rPr>
              <a:t>Case 4. </a:t>
            </a:r>
            <a:r>
              <a:rPr lang="en-US" altLang="ja-JP" sz="1600" dirty="0">
                <a:latin typeface="Arial" panose="020B0604020202020204" pitchFamily="34" charset="0"/>
                <a:cs typeface="Arial" panose="020B0604020202020204" pitchFamily="34" charset="0"/>
              </a:rPr>
              <a:t>Fracture </a:t>
            </a:r>
            <a:r>
              <a:rPr lang="en-US" altLang="ja-JP" sz="1600" dirty="0" err="1">
                <a:latin typeface="Arial" panose="020B0604020202020204" pitchFamily="34" charset="0"/>
                <a:cs typeface="Arial" panose="020B0604020202020204" pitchFamily="34" charset="0"/>
              </a:rPr>
              <a:t>dahil</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naipit</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sa</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gitna</a:t>
            </a:r>
            <a:r>
              <a:rPr lang="en-US" altLang="ja-JP" sz="1600" dirty="0">
                <a:latin typeface="Arial" panose="020B0604020202020204" pitchFamily="34" charset="0"/>
                <a:cs typeface="Arial" panose="020B0604020202020204" pitchFamily="34" charset="0"/>
              </a:rPr>
              <a:t> ng </a:t>
            </a:r>
            <a:r>
              <a:rPr lang="en-US" altLang="ja-JP" sz="1600" dirty="0" err="1">
                <a:latin typeface="Arial" panose="020B0604020202020204" pitchFamily="34" charset="0"/>
                <a:cs typeface="Arial" panose="020B0604020202020204" pitchFamily="34" charset="0"/>
              </a:rPr>
              <a:t>attachmentng</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makinaryang</a:t>
            </a:r>
            <a:r>
              <a:rPr lang="en-US" altLang="ja-JP" sz="1600" dirty="0">
                <a:latin typeface="Arial" panose="020B0604020202020204" pitchFamily="34" charset="0"/>
                <a:cs typeface="Arial" panose="020B0604020202020204" pitchFamily="34" charset="0"/>
              </a:rPr>
              <a:t> pang-</a:t>
            </a:r>
            <a:r>
              <a:rPr lang="en-US" altLang="ja-JP" sz="1600" dirty="0" err="1">
                <a:latin typeface="Arial" panose="020B0604020202020204" pitchFamily="34" charset="0"/>
                <a:cs typeface="Arial" panose="020B0604020202020204" pitchFamily="34" charset="0"/>
              </a:rPr>
              <a:t>demolisyon</a:t>
            </a:r>
            <a:r>
              <a:rPr lang="en-US" altLang="ja-JP" sz="1600" dirty="0">
                <a:latin typeface="Arial" panose="020B0604020202020204" pitchFamily="34" charset="0"/>
                <a:cs typeface="Arial" panose="020B0604020202020204" pitchFamily="34" charset="0"/>
              </a:rPr>
              <a:t> at belt</a:t>
            </a:r>
            <a:endParaRPr lang="en-US" sz="1600" dirty="0">
              <a:latin typeface="Arial" panose="020B0604020202020204" pitchFamily="34" charset="0"/>
              <a:ea typeface="Tahoma"/>
              <a:cs typeface="Arial" panose="020B0604020202020204" pitchFamily="34" charset="0"/>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lIns="91440" tIns="45720" rIns="91440" bIns="45720" rtlCol="0" anchor="t">
            <a:spAutoFit/>
          </a:bodyPr>
          <a:lstStyle/>
          <a:p>
            <a:pPr algn="r"/>
            <a:r>
              <a:rPr lang="en-US" sz="1200" dirty="0">
                <a:latin typeface="Times"/>
                <a:ea typeface="Tahoma"/>
                <a:cs typeface="Times"/>
              </a:rPr>
              <a:t>Page 195 of textbook / Page </a:t>
            </a:r>
            <a:r>
              <a:rPr lang="en-US" sz="1200" dirty="0" smtClean="0">
                <a:latin typeface="Times"/>
                <a:ea typeface="Tahoma"/>
                <a:cs typeface="Times"/>
              </a:rPr>
              <a:t>124 </a:t>
            </a:r>
            <a:r>
              <a:rPr lang="en-US" sz="1200" dirty="0">
                <a:latin typeface="Times"/>
                <a:ea typeface="Tahoma"/>
                <a:cs typeface="Times"/>
              </a:rPr>
              <a:t>of auxiliary text </a:t>
            </a:r>
            <a:r>
              <a:rPr lang="ja-JP" sz="1200" dirty="0">
                <a:latin typeface="Times"/>
                <a:ea typeface="+mn-lt"/>
                <a:cs typeface="Times"/>
              </a:rPr>
              <a:t> </a:t>
            </a:r>
            <a:endParaRPr lang="en-US" dirty="0">
              <a:latin typeface="Times"/>
              <a:ea typeface="Tahoma"/>
              <a:cs typeface="Times"/>
            </a:endParaRPr>
          </a:p>
        </p:txBody>
      </p:sp>
      <p:sp>
        <p:nvSpPr>
          <p:cNvPr id="6" name="コンテンツ プレースホルダー 4"/>
          <p:cNvSpPr txBox="1">
            <a:spLocks/>
          </p:cNvSpPr>
          <p:nvPr/>
        </p:nvSpPr>
        <p:spPr>
          <a:xfrm>
            <a:off x="71957"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sp>
        <p:nvSpPr>
          <p:cNvPr id="8" name="タイトル 3"/>
          <p:cNvSpPr txBox="1">
            <a:spLocks/>
          </p:cNvSpPr>
          <p:nvPr/>
        </p:nvSpPr>
        <p:spPr>
          <a:xfrm>
            <a:off x="628650" y="3468544"/>
            <a:ext cx="8022560" cy="482139"/>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sz="1600" dirty="0">
                <a:latin typeface="Arial" panose="020B0604020202020204" pitchFamily="34" charset="0"/>
                <a:ea typeface="Tahoma"/>
                <a:cs typeface="Arial" panose="020B0604020202020204" pitchFamily="34" charset="0"/>
              </a:rPr>
              <a:t>Case 6. </a:t>
            </a:r>
            <a:r>
              <a:rPr lang="en-US" altLang="ja-JP" sz="1600" dirty="0" err="1">
                <a:latin typeface="Arial" panose="020B0604020202020204" pitchFamily="34" charset="0"/>
                <a:cs typeface="Arial" panose="020B0604020202020204" pitchFamily="34" charset="0"/>
              </a:rPr>
              <a:t>Nawalan</a:t>
            </a:r>
            <a:r>
              <a:rPr lang="en-US" altLang="ja-JP" sz="1600" dirty="0">
                <a:latin typeface="Arial" panose="020B0604020202020204" pitchFamily="34" charset="0"/>
                <a:cs typeface="Arial" panose="020B0604020202020204" pitchFamily="34" charset="0"/>
              </a:rPr>
              <a:t> ng balance at </a:t>
            </a:r>
            <a:r>
              <a:rPr lang="en-US" altLang="ja-JP" sz="1600" dirty="0" err="1">
                <a:latin typeface="Arial" panose="020B0604020202020204" pitchFamily="34" charset="0"/>
                <a:cs typeface="Arial" panose="020B0604020202020204" pitchFamily="34" charset="0"/>
              </a:rPr>
              <a:t>nahulog</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dahil</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sa</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pag</a:t>
            </a:r>
            <a:r>
              <a:rPr lang="en-US" altLang="ja-JP" sz="1600" dirty="0">
                <a:latin typeface="Arial" panose="020B0604020202020204" pitchFamily="34" charset="0"/>
                <a:cs typeface="Arial" panose="020B0604020202020204" pitchFamily="34" charset="0"/>
              </a:rPr>
              <a:t>-swing</a:t>
            </a:r>
            <a:endParaRPr lang="en-US" sz="1600" dirty="0">
              <a:latin typeface="Arial" panose="020B0604020202020204" pitchFamily="34" charset="0"/>
              <a:ea typeface="Tahoma"/>
              <a:cs typeface="Arial" panose="020B0604020202020204" pitchFamily="34" charset="0"/>
            </a:endParaRPr>
          </a:p>
        </p:txBody>
      </p:sp>
      <p:sp>
        <p:nvSpPr>
          <p:cNvPr id="9" name="コンテンツ プレースホルダー 4"/>
          <p:cNvSpPr txBox="1">
            <a:spLocks/>
          </p:cNvSpPr>
          <p:nvPr/>
        </p:nvSpPr>
        <p:spPr>
          <a:xfrm>
            <a:off x="628650" y="4045196"/>
            <a:ext cx="8022560"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sp>
        <p:nvSpPr>
          <p:cNvPr id="10" name="タイトル 3"/>
          <p:cNvSpPr txBox="1">
            <a:spLocks/>
          </p:cNvSpPr>
          <p:nvPr/>
        </p:nvSpPr>
        <p:spPr>
          <a:xfrm>
            <a:off x="4629149" y="152206"/>
            <a:ext cx="4431723" cy="695059"/>
          </a:xfrm>
          <a:prstGeom prst="rect">
            <a:avLst/>
          </a:prstGeom>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en-US" sz="1600" dirty="0">
                <a:latin typeface="Arial" panose="020B0604020202020204" pitchFamily="34" charset="0"/>
                <a:ea typeface="Tahoma"/>
                <a:cs typeface="Arial" panose="020B0604020202020204" pitchFamily="34" charset="0"/>
              </a:rPr>
              <a:t>Case 5. </a:t>
            </a:r>
            <a:r>
              <a:rPr lang="en-US" altLang="ja-JP" sz="1600" dirty="0" err="1">
                <a:latin typeface="Arial" panose="020B0604020202020204" pitchFamily="34" charset="0"/>
                <a:cs typeface="Arial" panose="020B0604020202020204" pitchFamily="34" charset="0"/>
              </a:rPr>
              <a:t>Naipit</a:t>
            </a:r>
            <a:r>
              <a:rPr lang="en-US" altLang="ja-JP" sz="1600" dirty="0">
                <a:latin typeface="Arial" panose="020B0604020202020204" pitchFamily="34" charset="0"/>
                <a:cs typeface="Arial" panose="020B0604020202020204" pitchFamily="34" charset="0"/>
              </a:rPr>
              <a:t> ang </a:t>
            </a:r>
            <a:r>
              <a:rPr lang="en-US" altLang="ja-JP" sz="1600" dirty="0" err="1">
                <a:latin typeface="Arial" panose="020B0604020202020204" pitchFamily="34" charset="0"/>
                <a:cs typeface="Arial" panose="020B0604020202020204" pitchFamily="34" charset="0"/>
              </a:rPr>
              <a:t>paa</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habang</a:t>
            </a:r>
            <a:r>
              <a:rPr lang="en-US" altLang="ja-JP" sz="1600" dirty="0">
                <a:latin typeface="Arial" panose="020B0604020202020204" pitchFamily="34" charset="0"/>
                <a:cs typeface="Arial" panose="020B0604020202020204" pitchFamily="34" charset="0"/>
              </a:rPr>
              <a:t> </a:t>
            </a:r>
            <a:r>
              <a:rPr lang="en-US" altLang="ja-JP" sz="1600" dirty="0" err="1">
                <a:latin typeface="Arial" panose="020B0604020202020204" pitchFamily="34" charset="0"/>
                <a:cs typeface="Arial" panose="020B0604020202020204" pitchFamily="34" charset="0"/>
              </a:rPr>
              <a:t>pinapalitan</a:t>
            </a:r>
            <a:r>
              <a:rPr lang="en-US" altLang="ja-JP" sz="1600" dirty="0">
                <a:latin typeface="Arial" panose="020B0604020202020204" pitchFamily="34" charset="0"/>
                <a:cs typeface="Arial" panose="020B0604020202020204" pitchFamily="34" charset="0"/>
              </a:rPr>
              <a:t> ang </a:t>
            </a:r>
            <a:r>
              <a:rPr lang="en-US" altLang="ja-JP" sz="1600" dirty="0" err="1">
                <a:latin typeface="Arial" panose="020B0604020202020204" pitchFamily="34" charset="0"/>
                <a:cs typeface="Arial" panose="020B0604020202020204" pitchFamily="34" charset="0"/>
              </a:rPr>
              <a:t>attachiment</a:t>
            </a:r>
            <a:endParaRPr lang="en-US" sz="1600" dirty="0">
              <a:latin typeface="Arial" panose="020B0604020202020204" pitchFamily="34" charset="0"/>
              <a:ea typeface="Tahoma"/>
              <a:cs typeface="Arial" panose="020B0604020202020204" pitchFamily="34" charset="0"/>
            </a:endParaRPr>
          </a:p>
        </p:txBody>
      </p:sp>
      <p:sp>
        <p:nvSpPr>
          <p:cNvPr id="11" name="コンテンツ プレースホルダー 4"/>
          <p:cNvSpPr txBox="1">
            <a:spLocks/>
          </p:cNvSpPr>
          <p:nvPr/>
        </p:nvSpPr>
        <p:spPr>
          <a:xfrm>
            <a:off x="4629149"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800">
              <a:solidFill>
                <a:prstClr val="black"/>
              </a:solidFill>
              <a:latin typeface="Meiryo UI" panose="020B0604030504040204" pitchFamily="50" charset="-128"/>
              <a:ea typeface="Meiryo UI" panose="020B0604030504040204" pitchFamily="50" charset="-128"/>
            </a:endParaRPr>
          </a:p>
          <a:p>
            <a:pPr marL="0" indent="0">
              <a:lnSpc>
                <a:spcPct val="100000"/>
              </a:lnSpc>
              <a:spcBef>
                <a:spcPts val="0"/>
              </a:spcBef>
              <a:buNone/>
            </a:pPr>
            <a:endParaRPr lang="ja-JP" altLang="en-US" sz="1800">
              <a:solidFill>
                <a:prstClr val="black"/>
              </a:solidFill>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3"/>
          <a:stretch>
            <a:fillRect/>
          </a:stretch>
        </p:blipFill>
        <p:spPr>
          <a:xfrm flipH="1">
            <a:off x="1385220" y="999691"/>
            <a:ext cx="1805196" cy="2193587"/>
          </a:xfrm>
          <a:prstGeom prst="rect">
            <a:avLst/>
          </a:prstGeom>
        </p:spPr>
      </p:pic>
      <p:pic>
        <p:nvPicPr>
          <p:cNvPr id="16" name="図 15"/>
          <p:cNvPicPr>
            <a:picLocks noChangeAspect="1"/>
          </p:cNvPicPr>
          <p:nvPr/>
        </p:nvPicPr>
        <p:blipFill>
          <a:blip r:embed="rId4"/>
          <a:stretch>
            <a:fillRect/>
          </a:stretch>
        </p:blipFill>
        <p:spPr>
          <a:xfrm>
            <a:off x="5607539" y="999691"/>
            <a:ext cx="2604181" cy="2193587"/>
          </a:xfrm>
          <a:prstGeom prst="rect">
            <a:avLst/>
          </a:prstGeom>
        </p:spPr>
      </p:pic>
      <p:pic>
        <p:nvPicPr>
          <p:cNvPr id="17" name="図 16"/>
          <p:cNvPicPr>
            <a:picLocks noChangeAspect="1"/>
          </p:cNvPicPr>
          <p:nvPr/>
        </p:nvPicPr>
        <p:blipFill>
          <a:blip r:embed="rId5"/>
          <a:stretch>
            <a:fillRect/>
          </a:stretch>
        </p:blipFill>
        <p:spPr>
          <a:xfrm>
            <a:off x="2946558" y="4095625"/>
            <a:ext cx="3114243" cy="2263417"/>
          </a:xfrm>
          <a:prstGeom prst="rect">
            <a:avLst/>
          </a:prstGeom>
        </p:spPr>
      </p:pic>
    </p:spTree>
    <p:extLst>
      <p:ext uri="{BB962C8B-B14F-4D97-AF65-F5344CB8AC3E}">
        <p14:creationId xmlns:p14="http://schemas.microsoft.com/office/powerpoint/2010/main" val="5991326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a:latin typeface="Arial" panose="020B0604020202020204" pitchFamily="34" charset="0"/>
                <a:cs typeface="Arial" panose="020B0604020202020204" pitchFamily="34" charset="0"/>
              </a:rPr>
              <a:t>Base Machine ng </a:t>
            </a:r>
            <a:r>
              <a:rPr lang="en-US" altLang="ja-JP" sz="2000" dirty="0" err="1">
                <a:latin typeface="Arial" panose="020B0604020202020204" pitchFamily="34" charset="0"/>
                <a:cs typeface="Arial" panose="020B0604020202020204" pitchFamily="34" charset="0"/>
              </a:rPr>
              <a:t>Makinaryang</a:t>
            </a:r>
            <a:r>
              <a:rPr lang="en-US" altLang="ja-JP" sz="2000" dirty="0">
                <a:latin typeface="Arial" panose="020B0604020202020204" pitchFamily="34" charset="0"/>
                <a:cs typeface="Arial" panose="020B0604020202020204" pitchFamily="34" charset="0"/>
              </a:rPr>
              <a:t> Pang-</a:t>
            </a:r>
            <a:r>
              <a:rPr lang="en-US" altLang="ja-JP" sz="2000" dirty="0" err="1">
                <a:latin typeface="Arial" panose="020B0604020202020204" pitchFamily="34" charset="0"/>
                <a:cs typeface="Arial" panose="020B0604020202020204" pitchFamily="34" charset="0"/>
              </a:rPr>
              <a:t>demolisyon</a:t>
            </a:r>
            <a:r>
              <a:rPr lang="fr-FR" altLang="ja-JP" sz="2000" dirty="0">
                <a:latin typeface="Times New Roman" panose="02020603050405020304" pitchFamily="18" charset="0"/>
                <a:ea typeface="+mj-lt"/>
                <a:cs typeface="Times New Roman" panose="02020603050405020304" pitchFamily="18" charset="0"/>
              </a:rPr>
              <a:t/>
            </a:r>
            <a:br>
              <a:rPr lang="fr-FR" altLang="ja-JP" sz="2000" dirty="0">
                <a:latin typeface="Times New Roman" panose="02020603050405020304" pitchFamily="18" charset="0"/>
                <a:ea typeface="+mj-lt"/>
                <a:cs typeface="Times New Roman" panose="02020603050405020304" pitchFamily="18" charset="0"/>
              </a:rPr>
            </a:br>
            <a:r>
              <a:rPr lang="fr-FR" altLang="ja-JP" sz="2000" dirty="0">
                <a:latin typeface="Times New Roman" panose="02020603050405020304" pitchFamily="18" charset="0"/>
                <a:ea typeface="+mj-lt"/>
                <a:cs typeface="Times New Roman" panose="02020603050405020304" pitchFamily="18" charset="0"/>
              </a:rPr>
              <a:t>	</a:t>
            </a:r>
            <a:r>
              <a:rPr lang="en-US" altLang="zh-CN" sz="1800" dirty="0">
                <a:latin typeface="Arial" panose="020B0604020202020204" pitchFamily="34" charset="0"/>
                <a:ea typeface="+mj-lt"/>
                <a:cs typeface="Arial" panose="020B0604020202020204" pitchFamily="34" charset="0"/>
              </a:rPr>
              <a:t>(5) Stability</a:t>
            </a:r>
            <a:r>
              <a:rPr lang="zh-CN" altLang="en-US" sz="1800" dirty="0">
                <a:latin typeface="Arial" panose="020B0604020202020204" pitchFamily="34" charset="0"/>
                <a:ea typeface="+mj-lt"/>
                <a:cs typeface="Arial" panose="020B0604020202020204" pitchFamily="34" charset="0"/>
              </a:rPr>
              <a:t> </a:t>
            </a:r>
            <a:r>
              <a:rPr lang="en-US" altLang="zh-CN" sz="1800" dirty="0">
                <a:latin typeface="Arial" panose="020B0604020202020204" pitchFamily="34" charset="0"/>
                <a:ea typeface="+mj-lt"/>
                <a:cs typeface="Arial" panose="020B0604020202020204" pitchFamily="34" charset="0"/>
              </a:rPr>
              <a:t>(6) Gradeability</a:t>
            </a:r>
            <a:endParaRPr lang="en-US" altLang="ja-JP" sz="1800" dirty="0">
              <a:latin typeface="Arial" panose="020B0604020202020204" pitchFamily="34" charset="0"/>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7</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smtClean="0">
                <a:latin typeface="Times New Roman" panose="02020603050405020304" pitchFamily="18" charset="0"/>
                <a:ea typeface="游ゴシック"/>
                <a:cs typeface="Times New Roman" panose="02020603050405020304" pitchFamily="18" charset="0"/>
              </a:rPr>
              <a:t>10</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pic>
        <p:nvPicPr>
          <p:cNvPr id="2" name="図 1"/>
          <p:cNvPicPr>
            <a:picLocks noChangeAspect="1"/>
          </p:cNvPicPr>
          <p:nvPr/>
        </p:nvPicPr>
        <p:blipFill>
          <a:blip r:embed="rId3"/>
          <a:stretch>
            <a:fillRect/>
          </a:stretch>
        </p:blipFill>
        <p:spPr>
          <a:xfrm>
            <a:off x="766479" y="2279767"/>
            <a:ext cx="4300373" cy="2759552"/>
          </a:xfrm>
          <a:prstGeom prst="rect">
            <a:avLst/>
          </a:prstGeom>
        </p:spPr>
      </p:pic>
      <p:pic>
        <p:nvPicPr>
          <p:cNvPr id="7" name="図 6"/>
          <p:cNvPicPr>
            <a:picLocks noChangeAspect="1"/>
          </p:cNvPicPr>
          <p:nvPr/>
        </p:nvPicPr>
        <p:blipFill>
          <a:blip r:embed="rId4"/>
          <a:stretch>
            <a:fillRect/>
          </a:stretch>
        </p:blipFill>
        <p:spPr>
          <a:xfrm>
            <a:off x="4927422" y="2309289"/>
            <a:ext cx="3482596" cy="2716274"/>
          </a:xfrm>
          <a:prstGeom prst="rect">
            <a:avLst/>
          </a:prstGeom>
        </p:spPr>
      </p:pic>
      <p:sp>
        <p:nvSpPr>
          <p:cNvPr id="8" name="テキスト ボックス 7"/>
          <p:cNvSpPr txBox="1"/>
          <p:nvPr/>
        </p:nvSpPr>
        <p:spPr>
          <a:xfrm>
            <a:off x="1080819" y="5068841"/>
            <a:ext cx="2674036"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Stability</a:t>
            </a:r>
            <a:endParaRPr lang="en-US" altLang="ja-JP" dirty="0">
              <a:latin typeface="Arial" panose="020B0604020202020204" pitchFamily="34" charset="0"/>
              <a:cs typeface="Arial" panose="020B0604020202020204" pitchFamily="34" charset="0"/>
            </a:endParaRPr>
          </a:p>
        </p:txBody>
      </p:sp>
      <p:sp>
        <p:nvSpPr>
          <p:cNvPr id="9" name="テキスト ボックス 8"/>
          <p:cNvSpPr txBox="1"/>
          <p:nvPr/>
        </p:nvSpPr>
        <p:spPr>
          <a:xfrm>
            <a:off x="5331702" y="5068841"/>
            <a:ext cx="2674036"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Gradeability</a:t>
            </a:r>
            <a:endParaRPr lang="en-US" altLang="ja-JP" dirty="0">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DDB1E0CF-1424-4405-800F-2A1BAFD4260D}"/>
              </a:ext>
            </a:extLst>
          </p:cNvPr>
          <p:cNvSpPr txBox="1"/>
          <p:nvPr/>
        </p:nvSpPr>
        <p:spPr>
          <a:xfrm>
            <a:off x="1944072" y="4577151"/>
            <a:ext cx="947529"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dirty="0">
                <a:latin typeface="Arial" panose="020B0604020202020204" pitchFamily="34" charset="0"/>
                <a:cs typeface="Arial" panose="020B0604020202020204" pitchFamily="34" charset="0"/>
              </a:rPr>
              <a:t>(Stability)</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4ABF8620-57D7-4B54-B79E-E5AF6F203B0E}"/>
              </a:ext>
            </a:extLst>
          </p:cNvPr>
          <p:cNvSpPr txBox="1"/>
          <p:nvPr/>
        </p:nvSpPr>
        <p:spPr>
          <a:xfrm>
            <a:off x="5066852" y="4577151"/>
            <a:ext cx="1409248"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dirty="0">
                <a:latin typeface="Arial" panose="020B0604020202020204" pitchFamily="34" charset="0"/>
                <a:cs typeface="Arial" panose="020B0604020202020204" pitchFamily="34" charset="0"/>
              </a:rPr>
              <a:t>(Gradeability)</a:t>
            </a:r>
          </a:p>
        </p:txBody>
      </p:sp>
    </p:spTree>
    <p:extLst>
      <p:ext uri="{BB962C8B-B14F-4D97-AF65-F5344CB8AC3E}">
        <p14:creationId xmlns:p14="http://schemas.microsoft.com/office/powerpoint/2010/main" val="4026701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a:latin typeface="Arial" panose="020B0604020202020204" pitchFamily="34" charset="0"/>
                <a:cs typeface="Arial" panose="020B0604020202020204" pitchFamily="34" charset="0"/>
              </a:rPr>
              <a:t>Base Machine ng </a:t>
            </a:r>
            <a:r>
              <a:rPr lang="en-US" altLang="ja-JP" sz="2000" dirty="0" err="1">
                <a:latin typeface="Arial" panose="020B0604020202020204" pitchFamily="34" charset="0"/>
                <a:cs typeface="Arial" panose="020B0604020202020204" pitchFamily="34" charset="0"/>
              </a:rPr>
              <a:t>Makinaryang</a:t>
            </a:r>
            <a:r>
              <a:rPr lang="en-US" altLang="ja-JP" sz="2000" dirty="0">
                <a:latin typeface="Arial" panose="020B0604020202020204" pitchFamily="34" charset="0"/>
                <a:cs typeface="Arial" panose="020B0604020202020204" pitchFamily="34" charset="0"/>
              </a:rPr>
              <a:t> Pang-</a:t>
            </a:r>
            <a:r>
              <a:rPr lang="en-US" altLang="ja-JP" sz="2000" dirty="0" err="1">
                <a:latin typeface="Arial" panose="020B0604020202020204" pitchFamily="34" charset="0"/>
                <a:cs typeface="Arial" panose="020B0604020202020204" pitchFamily="34" charset="0"/>
              </a:rPr>
              <a:t>demolisyon</a:t>
            </a:r>
            <a:r>
              <a:rPr lang="fr-FR" altLang="ja-JP" sz="2000" dirty="0">
                <a:latin typeface="Arial" panose="020B0604020202020204" pitchFamily="34" charset="0"/>
                <a:ea typeface="+mj-lt"/>
                <a:cs typeface="Arial" panose="020B0604020202020204" pitchFamily="34" charset="0"/>
              </a:rPr>
              <a:t/>
            </a:r>
            <a:br>
              <a:rPr lang="fr-FR" altLang="ja-JP" sz="2000" dirty="0">
                <a:latin typeface="Arial" panose="020B0604020202020204" pitchFamily="34" charset="0"/>
                <a:ea typeface="+mj-lt"/>
                <a:cs typeface="Arial" panose="020B0604020202020204" pitchFamily="34" charset="0"/>
              </a:rPr>
            </a:br>
            <a:r>
              <a:rPr lang="en-US" altLang="zh-CN" sz="1800" dirty="0">
                <a:latin typeface="Arial" panose="020B0604020202020204" pitchFamily="34" charset="0"/>
                <a:ea typeface="+mj-lt"/>
                <a:cs typeface="Arial" panose="020B0604020202020204" pitchFamily="34" charset="0"/>
              </a:rPr>
              <a:t>(7</a:t>
            </a:r>
            <a:r>
              <a:rPr lang="zh-CN" sz="1800" dirty="0">
                <a:latin typeface="Arial" panose="020B0604020202020204" pitchFamily="34" charset="0"/>
                <a:ea typeface="+mj-lt"/>
                <a:cs typeface="Arial" panose="020B0604020202020204" pitchFamily="34" charset="0"/>
              </a:rPr>
              <a:t>) </a:t>
            </a:r>
            <a:r>
              <a:rPr lang="en-US" altLang="zh-CN" sz="1800" dirty="0">
                <a:latin typeface="Arial" panose="020B0604020202020204" pitchFamily="34" charset="0"/>
                <a:ea typeface="+mj-lt"/>
                <a:cs typeface="Arial" panose="020B0604020202020204" pitchFamily="34" charset="0"/>
              </a:rPr>
              <a:t>Average Contact Pressure</a:t>
            </a:r>
            <a:endParaRPr lang="en-US" altLang="ja-JP" sz="1800" dirty="0">
              <a:latin typeface="Arial" panose="020B0604020202020204" pitchFamily="34" charset="0"/>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8</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smtClean="0">
                <a:latin typeface="Times New Roman" panose="02020603050405020304" pitchFamily="18" charset="0"/>
                <a:ea typeface="游ゴシック"/>
                <a:cs typeface="Times New Roman" panose="02020603050405020304" pitchFamily="18" charset="0"/>
              </a:rPr>
              <a:t>11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pic>
        <p:nvPicPr>
          <p:cNvPr id="12" name="図 11">
            <a:extLst>
              <a:ext uri="{FF2B5EF4-FFF2-40B4-BE49-F238E27FC236}">
                <a16:creationId xmlns="" xmlns:a16="http://schemas.microsoft.com/office/drawing/2014/main" id="{E83AF7B3-4F57-4C0D-B225-53639B27F343}"/>
              </a:ext>
            </a:extLst>
          </p:cNvPr>
          <p:cNvPicPr>
            <a:picLocks noChangeAspect="1"/>
          </p:cNvPicPr>
          <p:nvPr/>
        </p:nvPicPr>
        <p:blipFill>
          <a:blip r:embed="rId3"/>
          <a:stretch>
            <a:fillRect/>
          </a:stretch>
        </p:blipFill>
        <p:spPr>
          <a:xfrm>
            <a:off x="661372" y="4207787"/>
            <a:ext cx="3924300" cy="1628775"/>
          </a:xfrm>
          <a:prstGeom prst="rect">
            <a:avLst/>
          </a:prstGeom>
        </p:spPr>
      </p:pic>
      <p:pic>
        <p:nvPicPr>
          <p:cNvPr id="14" name="図 13">
            <a:extLst>
              <a:ext uri="{FF2B5EF4-FFF2-40B4-BE49-F238E27FC236}">
                <a16:creationId xmlns="" xmlns:a16="http://schemas.microsoft.com/office/drawing/2014/main" id="{909C6A5C-9C86-4E32-AA3F-CC83EAD2F664}"/>
              </a:ext>
            </a:extLst>
          </p:cNvPr>
          <p:cNvPicPr>
            <a:picLocks noChangeAspect="1"/>
          </p:cNvPicPr>
          <p:nvPr/>
        </p:nvPicPr>
        <p:blipFill>
          <a:blip r:embed="rId4"/>
          <a:stretch>
            <a:fillRect/>
          </a:stretch>
        </p:blipFill>
        <p:spPr>
          <a:xfrm>
            <a:off x="4904539" y="3596372"/>
            <a:ext cx="3381375" cy="2181225"/>
          </a:xfrm>
          <a:prstGeom prst="rect">
            <a:avLst/>
          </a:prstGeom>
        </p:spPr>
      </p:pic>
      <p:pic>
        <p:nvPicPr>
          <p:cNvPr id="2" name="図 1">
            <a:extLst>
              <a:ext uri="{FF2B5EF4-FFF2-40B4-BE49-F238E27FC236}">
                <a16:creationId xmlns="" xmlns:a16="http://schemas.microsoft.com/office/drawing/2014/main" id="{D29410B8-EFCE-41DA-84AC-4470B2938B13}"/>
              </a:ext>
            </a:extLst>
          </p:cNvPr>
          <p:cNvPicPr>
            <a:picLocks noChangeAspect="1"/>
          </p:cNvPicPr>
          <p:nvPr/>
        </p:nvPicPr>
        <p:blipFill>
          <a:blip r:embed="rId5"/>
          <a:stretch>
            <a:fillRect/>
          </a:stretch>
        </p:blipFill>
        <p:spPr>
          <a:xfrm>
            <a:off x="947614" y="1552838"/>
            <a:ext cx="7248772" cy="2194750"/>
          </a:xfrm>
          <a:prstGeom prst="rect">
            <a:avLst/>
          </a:prstGeom>
        </p:spPr>
      </p:pic>
    </p:spTree>
    <p:extLst>
      <p:ext uri="{BB962C8B-B14F-4D97-AF65-F5344CB8AC3E}">
        <p14:creationId xmlns:p14="http://schemas.microsoft.com/office/powerpoint/2010/main" val="2971134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3429000"/>
            <a:ext cx="7772400" cy="601663"/>
          </a:xfrm>
        </p:spPr>
        <p:txBody>
          <a:bodyPr>
            <a:noAutofit/>
          </a:bodyPr>
          <a:lstStyle/>
          <a:p>
            <a:r>
              <a:rPr lang="en-US" altLang="ja-JP" sz="3200" dirty="0" err="1">
                <a:latin typeface="Arial" panose="020B0604020202020204" pitchFamily="34" charset="0"/>
                <a:ea typeface="+mj-lt"/>
                <a:cs typeface="Arial" panose="020B0604020202020204" pitchFamily="34" charset="0"/>
              </a:rPr>
              <a:t>Kabanata</a:t>
            </a:r>
            <a:r>
              <a:rPr lang="ja-JP" sz="3200" dirty="0">
                <a:latin typeface="Arial" panose="020B0604020202020204" pitchFamily="34" charset="0"/>
                <a:ea typeface="+mj-lt"/>
                <a:cs typeface="Arial" panose="020B0604020202020204" pitchFamily="34" charset="0"/>
              </a:rPr>
              <a:t> 2</a:t>
            </a:r>
            <a:r>
              <a:rPr lang="en-US" altLang="ja-JP" sz="3200" dirty="0">
                <a:latin typeface="Arial" panose="020B0604020202020204" pitchFamily="34" charset="0"/>
                <a:ea typeface="+mj-lt"/>
                <a:cs typeface="Arial" panose="020B0604020202020204" pitchFamily="34" charset="0"/>
              </a:rPr>
              <a:t>:</a:t>
            </a:r>
            <a:br>
              <a:rPr lang="en-US" altLang="ja-JP" sz="3200" dirty="0">
                <a:latin typeface="Arial" panose="020B0604020202020204" pitchFamily="34" charset="0"/>
                <a:ea typeface="+mj-lt"/>
                <a:cs typeface="Arial" panose="020B0604020202020204" pitchFamily="34" charset="0"/>
              </a:rPr>
            </a:br>
            <a:r>
              <a:rPr lang="fil-PH" altLang="ja-JP" sz="3200" dirty="0">
                <a:latin typeface="Arial" panose="020B0604020202020204" pitchFamily="34" charset="0"/>
                <a:cs typeface="Arial" panose="020B0604020202020204" pitchFamily="34" charset="0"/>
              </a:rPr>
              <a:t>Prime Mover ng Makinaryang Pang Konstruksyon at Hydraulic System</a:t>
            </a:r>
            <a:endParaRPr lang="en-US" altLang="ja-JP"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0473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000" dirty="0">
                <a:latin typeface="Arial" panose="020B0604020202020204" pitchFamily="34" charset="0"/>
                <a:ea typeface="Meiryo UI"/>
                <a:cs typeface="Arial" panose="020B0604020202020204" pitchFamily="34" charset="0"/>
              </a:rPr>
              <a:t>Prime </a:t>
            </a:r>
            <a:r>
              <a:rPr lang="en-US" altLang="ja-JP" sz="2000" dirty="0">
                <a:latin typeface="Arial" panose="020B0604020202020204" pitchFamily="34" charset="0"/>
                <a:ea typeface="Meiryo UI"/>
                <a:cs typeface="Arial" panose="020B0604020202020204" pitchFamily="34" charset="0"/>
              </a:rPr>
              <a:t>M</a:t>
            </a:r>
            <a:r>
              <a:rPr lang="ja-JP" altLang="en-US" sz="2000" dirty="0">
                <a:latin typeface="Arial" panose="020B0604020202020204" pitchFamily="34" charset="0"/>
                <a:ea typeface="Meiryo UI"/>
                <a:cs typeface="Arial" panose="020B0604020202020204" pitchFamily="34" charset="0"/>
              </a:rPr>
              <a:t>over</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12</a:t>
            </a:r>
            <a:r>
              <a:rPr lang="ja-JP" sz="1200" dirty="0">
                <a:latin typeface="Times New Roman" panose="02020603050405020304" pitchFamily="18" charset="0"/>
                <a:ea typeface="游ゴシック"/>
                <a:cs typeface="Times New Roman" panose="02020603050405020304" pitchFamily="18" charset="0"/>
              </a:rPr>
              <a:t> of text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smtClean="0">
                <a:latin typeface="Times New Roman" panose="02020603050405020304" pitchFamily="18" charset="0"/>
                <a:ea typeface="游ゴシック"/>
                <a:cs typeface="Times New Roman" panose="02020603050405020304" pitchFamily="18" charset="0"/>
              </a:rPr>
              <a:t>13</a:t>
            </a:r>
            <a:r>
              <a:rPr lang="ja-JP" altLang="en-US"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7" name="テキスト ボックス 6"/>
          <p:cNvSpPr txBox="1"/>
          <p:nvPr/>
        </p:nvSpPr>
        <p:spPr>
          <a:xfrm>
            <a:off x="2277062" y="1950172"/>
            <a:ext cx="4589081"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ea typeface="ＭＳ Ｐゴシック"/>
                <a:cs typeface="Arial" panose="020B0604020202020204" pitchFamily="34" charset="0"/>
              </a:rPr>
              <a:t>Pagkompara</a:t>
            </a:r>
            <a:r>
              <a:rPr lang="en-US" altLang="ja-JP" sz="1200" dirty="0">
                <a:latin typeface="Arial" panose="020B0604020202020204" pitchFamily="34" charset="0"/>
                <a:ea typeface="ＭＳ Ｐゴシック"/>
                <a:cs typeface="Arial" panose="020B0604020202020204" pitchFamily="34" charset="0"/>
              </a:rPr>
              <a:t> </a:t>
            </a:r>
            <a:r>
              <a:rPr lang="en-US" altLang="ja-JP" sz="1200" dirty="0" err="1">
                <a:latin typeface="Arial" panose="020B0604020202020204" pitchFamily="34" charset="0"/>
                <a:ea typeface="ＭＳ Ｐゴシック"/>
                <a:cs typeface="Arial" panose="020B0604020202020204" pitchFamily="34" charset="0"/>
              </a:rPr>
              <a:t>sa</a:t>
            </a:r>
            <a:r>
              <a:rPr lang="en-US" altLang="ja-JP" sz="1200" dirty="0">
                <a:latin typeface="Arial" panose="020B0604020202020204" pitchFamily="34" charset="0"/>
                <a:ea typeface="ＭＳ Ｐゴシック"/>
                <a:cs typeface="Arial" panose="020B0604020202020204" pitchFamily="34" charset="0"/>
              </a:rPr>
              <a:t> </a:t>
            </a:r>
            <a:r>
              <a:rPr lang="ja-JP" altLang="en-US" sz="1200" dirty="0">
                <a:latin typeface="Arial" panose="020B0604020202020204" pitchFamily="34" charset="0"/>
                <a:ea typeface="ＭＳ Ｐゴシック"/>
                <a:cs typeface="Arial" panose="020B0604020202020204" pitchFamily="34" charset="0"/>
              </a:rPr>
              <a:t>diesel engine a</a:t>
            </a:r>
            <a:r>
              <a:rPr lang="en-US" altLang="ja-JP" sz="1200" dirty="0">
                <a:latin typeface="Arial" panose="020B0604020202020204" pitchFamily="34" charset="0"/>
                <a:ea typeface="ＭＳ Ｐゴシック"/>
                <a:cs typeface="Arial" panose="020B0604020202020204" pitchFamily="34" charset="0"/>
              </a:rPr>
              <a:t>t</a:t>
            </a:r>
            <a:r>
              <a:rPr lang="ja-JP" altLang="en-US" sz="1200" dirty="0">
                <a:latin typeface="Arial" panose="020B0604020202020204" pitchFamily="34" charset="0"/>
                <a:ea typeface="ＭＳ Ｐゴシック"/>
                <a:cs typeface="Arial" panose="020B0604020202020204" pitchFamily="34" charset="0"/>
              </a:rPr>
              <a:t> </a:t>
            </a:r>
            <a:r>
              <a:rPr lang="en-US" altLang="ja-JP" sz="1200" dirty="0">
                <a:latin typeface="Arial" panose="020B0604020202020204" pitchFamily="34" charset="0"/>
                <a:ea typeface="ＭＳ Ｐゴシック"/>
                <a:cs typeface="Arial" panose="020B0604020202020204" pitchFamily="34" charset="0"/>
              </a:rPr>
              <a:t>engine </a:t>
            </a:r>
            <a:r>
              <a:rPr lang="en-US" altLang="ja-JP" sz="1200" dirty="0" err="1">
                <a:latin typeface="Arial" panose="020B0604020202020204" pitchFamily="34" charset="0"/>
                <a:ea typeface="ＭＳ Ｐゴシック"/>
                <a:cs typeface="Arial" panose="020B0604020202020204" pitchFamily="34" charset="0"/>
              </a:rPr>
              <a:t>na</a:t>
            </a:r>
            <a:r>
              <a:rPr lang="en-US" altLang="ja-JP" sz="1200" dirty="0">
                <a:latin typeface="Arial" panose="020B0604020202020204" pitchFamily="34" charset="0"/>
                <a:ea typeface="ＭＳ Ｐゴシック"/>
                <a:cs typeface="Arial" panose="020B0604020202020204" pitchFamily="34" charset="0"/>
              </a:rPr>
              <a:t> de-</a:t>
            </a:r>
            <a:r>
              <a:rPr lang="ja-JP" altLang="en-US" sz="1200" dirty="0">
                <a:latin typeface="Arial" panose="020B0604020202020204" pitchFamily="34" charset="0"/>
                <a:ea typeface="ＭＳ Ｐゴシック"/>
                <a:cs typeface="Arial" panose="020B0604020202020204" pitchFamily="34" charset="0"/>
              </a:rPr>
              <a:t>gasolin</a:t>
            </a:r>
            <a:r>
              <a:rPr lang="en-US" altLang="ja-JP" sz="1200" dirty="0">
                <a:latin typeface="Arial" panose="020B0604020202020204" pitchFamily="34" charset="0"/>
                <a:ea typeface="ＭＳ Ｐゴシック"/>
                <a:cs typeface="Arial" panose="020B0604020202020204" pitchFamily="34" charset="0"/>
              </a:rPr>
              <a:t>a</a:t>
            </a:r>
            <a:endParaRPr lang="ja-JP" altLang="en-US" sz="1200" dirty="0">
              <a:latin typeface="Arial" panose="020B0604020202020204" pitchFamily="34" charset="0"/>
              <a:ea typeface="ＭＳ Ｐゴシック"/>
              <a:cs typeface="Arial" panose="020B0604020202020204" pitchFamily="34" charset="0"/>
            </a:endParaRPr>
          </a:p>
        </p:txBody>
      </p:sp>
      <p:pic>
        <p:nvPicPr>
          <p:cNvPr id="3" name="図 2"/>
          <p:cNvPicPr>
            <a:picLocks noChangeAspect="1"/>
          </p:cNvPicPr>
          <p:nvPr/>
        </p:nvPicPr>
        <p:blipFill>
          <a:blip r:embed="rId3"/>
          <a:stretch>
            <a:fillRect/>
          </a:stretch>
        </p:blipFill>
        <p:spPr>
          <a:xfrm>
            <a:off x="685367" y="2309381"/>
            <a:ext cx="7798403" cy="3224975"/>
          </a:xfrm>
          <a:prstGeom prst="rect">
            <a:avLst/>
          </a:prstGeom>
        </p:spPr>
      </p:pic>
      <p:sp>
        <p:nvSpPr>
          <p:cNvPr id="2" name="TextBox 1">
            <a:extLst>
              <a:ext uri="{FF2B5EF4-FFF2-40B4-BE49-F238E27FC236}">
                <a16:creationId xmlns="" xmlns:a16="http://schemas.microsoft.com/office/drawing/2014/main" id="{5006F956-2FF4-4961-9AB2-0401F72B4BD5}"/>
              </a:ext>
            </a:extLst>
          </p:cNvPr>
          <p:cNvSpPr txBox="1"/>
          <p:nvPr/>
        </p:nvSpPr>
        <p:spPr>
          <a:xfrm>
            <a:off x="852334" y="4745594"/>
            <a:ext cx="2406470" cy="307777"/>
          </a:xfrm>
          <a:prstGeom prst="rect">
            <a:avLst/>
          </a:prstGeom>
          <a:solidFill>
            <a:srgbClr val="F4EB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panose="020B0604020202020204" pitchFamily="34" charset="0"/>
                <a:cs typeface="Arial" panose="020B0604020202020204" pitchFamily="34" charset="0"/>
              </a:rPr>
              <a:t>Operating cost</a:t>
            </a:r>
          </a:p>
        </p:txBody>
      </p:sp>
      <p:sp>
        <p:nvSpPr>
          <p:cNvPr id="9" name="TextBox 8">
            <a:extLst>
              <a:ext uri="{FF2B5EF4-FFF2-40B4-BE49-F238E27FC236}">
                <a16:creationId xmlns="" xmlns:a16="http://schemas.microsoft.com/office/drawing/2014/main" id="{470ECE36-9726-4DA2-99B0-1C48C8380E63}"/>
              </a:ext>
            </a:extLst>
          </p:cNvPr>
          <p:cNvSpPr txBox="1"/>
          <p:nvPr/>
        </p:nvSpPr>
        <p:spPr>
          <a:xfrm>
            <a:off x="852333" y="4325273"/>
            <a:ext cx="2406470" cy="307777"/>
          </a:xfrm>
          <a:prstGeom prst="rect">
            <a:avLst/>
          </a:prstGeom>
          <a:solidFill>
            <a:srgbClr val="F4EB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panose="020B0604020202020204" pitchFamily="34" charset="0"/>
                <a:cs typeface="Arial" panose="020B0604020202020204" pitchFamily="34" charset="0"/>
              </a:rPr>
              <a:t>Thermal efficiency</a:t>
            </a:r>
          </a:p>
        </p:txBody>
      </p:sp>
      <p:sp>
        <p:nvSpPr>
          <p:cNvPr id="11" name="TextBox 10">
            <a:extLst>
              <a:ext uri="{FF2B5EF4-FFF2-40B4-BE49-F238E27FC236}">
                <a16:creationId xmlns="" xmlns:a16="http://schemas.microsoft.com/office/drawing/2014/main" id="{BF32ADA4-14D5-465D-A5CB-BCF5D69CAA3C}"/>
              </a:ext>
            </a:extLst>
          </p:cNvPr>
          <p:cNvSpPr txBox="1"/>
          <p:nvPr/>
        </p:nvSpPr>
        <p:spPr>
          <a:xfrm>
            <a:off x="852332" y="3576125"/>
            <a:ext cx="2406470" cy="276999"/>
          </a:xfrm>
          <a:prstGeom prst="rect">
            <a:avLst/>
          </a:prstGeom>
          <a:solidFill>
            <a:srgbClr val="F4EB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Engine mass per horsepower</a:t>
            </a:r>
          </a:p>
        </p:txBody>
      </p:sp>
      <p:sp>
        <p:nvSpPr>
          <p:cNvPr id="13" name="TextBox 12">
            <a:extLst>
              <a:ext uri="{FF2B5EF4-FFF2-40B4-BE49-F238E27FC236}">
                <a16:creationId xmlns="" xmlns:a16="http://schemas.microsoft.com/office/drawing/2014/main" id="{17DC6AF2-0A5B-4CF7-AC9F-D8DBC78D8BC9}"/>
              </a:ext>
            </a:extLst>
          </p:cNvPr>
          <p:cNvSpPr txBox="1"/>
          <p:nvPr/>
        </p:nvSpPr>
        <p:spPr>
          <a:xfrm>
            <a:off x="852332" y="3929133"/>
            <a:ext cx="2406470" cy="307777"/>
          </a:xfrm>
          <a:prstGeom prst="rect">
            <a:avLst/>
          </a:prstGeom>
          <a:solidFill>
            <a:srgbClr val="F4EB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panose="020B0604020202020204" pitchFamily="34" charset="0"/>
                <a:cs typeface="Arial" panose="020B0604020202020204" pitchFamily="34" charset="0"/>
              </a:rPr>
              <a:t>Price per horsepower</a:t>
            </a:r>
          </a:p>
        </p:txBody>
      </p:sp>
      <p:sp>
        <p:nvSpPr>
          <p:cNvPr id="14" name="TextBox 13">
            <a:extLst>
              <a:ext uri="{FF2B5EF4-FFF2-40B4-BE49-F238E27FC236}">
                <a16:creationId xmlns="" xmlns:a16="http://schemas.microsoft.com/office/drawing/2014/main" id="{3CEB026F-3DFB-4EF1-B8B6-5D05A49AD850}"/>
              </a:ext>
            </a:extLst>
          </p:cNvPr>
          <p:cNvSpPr txBox="1"/>
          <p:nvPr/>
        </p:nvSpPr>
        <p:spPr>
          <a:xfrm>
            <a:off x="852331" y="3202313"/>
            <a:ext cx="2406470" cy="307777"/>
          </a:xfrm>
          <a:prstGeom prst="rect">
            <a:avLst/>
          </a:prstGeom>
          <a:solidFill>
            <a:srgbClr val="F4EB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panose="020B0604020202020204" pitchFamily="34" charset="0"/>
                <a:cs typeface="Arial" panose="020B0604020202020204" pitchFamily="34" charset="0"/>
              </a:rPr>
              <a:t>Type of ignition</a:t>
            </a:r>
          </a:p>
        </p:txBody>
      </p:sp>
      <p:sp>
        <p:nvSpPr>
          <p:cNvPr id="15" name="TextBox 14">
            <a:extLst>
              <a:ext uri="{FF2B5EF4-FFF2-40B4-BE49-F238E27FC236}">
                <a16:creationId xmlns="" xmlns:a16="http://schemas.microsoft.com/office/drawing/2014/main" id="{72F0EB67-4095-4E47-A524-D80C2DFD7B2C}"/>
              </a:ext>
            </a:extLst>
          </p:cNvPr>
          <p:cNvSpPr txBox="1"/>
          <p:nvPr/>
        </p:nvSpPr>
        <p:spPr>
          <a:xfrm>
            <a:off x="852332" y="2812600"/>
            <a:ext cx="2406470" cy="307777"/>
          </a:xfrm>
          <a:prstGeom prst="rect">
            <a:avLst/>
          </a:prstGeom>
          <a:solidFill>
            <a:srgbClr val="F4EB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panose="020B0604020202020204" pitchFamily="34" charset="0"/>
                <a:cs typeface="Arial" panose="020B0604020202020204" pitchFamily="34" charset="0"/>
              </a:rPr>
              <a:t>Fuel type</a:t>
            </a:r>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0F36CE2E-48C7-4F8D-A0EF-EA3E21E26161}"/>
              </a:ext>
            </a:extLst>
          </p:cNvPr>
          <p:cNvSpPr txBox="1"/>
          <p:nvPr/>
        </p:nvSpPr>
        <p:spPr>
          <a:xfrm>
            <a:off x="3353991" y="2411558"/>
            <a:ext cx="2406470" cy="307777"/>
          </a:xfrm>
          <a:prstGeom prst="rect">
            <a:avLst/>
          </a:prstGeom>
          <a:solidFill>
            <a:srgbClr val="E7E7E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b="1" dirty="0">
                <a:latin typeface="Arial" panose="020B0604020202020204" pitchFamily="34" charset="0"/>
                <a:cs typeface="Arial" panose="020B0604020202020204" pitchFamily="34" charset="0"/>
              </a:rPr>
              <a:t>DIESEL ENGINE</a:t>
            </a:r>
            <a:endParaRPr lang="en-US"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E2EDD349-41CB-4526-B9E8-77EF2D836029}"/>
              </a:ext>
            </a:extLst>
          </p:cNvPr>
          <p:cNvSpPr txBox="1"/>
          <p:nvPr/>
        </p:nvSpPr>
        <p:spPr>
          <a:xfrm>
            <a:off x="3368368" y="2785368"/>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dirty="0">
                <a:latin typeface="Arial" panose="020B0604020202020204" pitchFamily="34" charset="0"/>
                <a:ea typeface="+mn-lt"/>
                <a:cs typeface="Arial" panose="020B0604020202020204" pitchFamily="34" charset="0"/>
              </a:rPr>
              <a:t>Diesel fuel</a:t>
            </a: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04310EF1-A4E4-41AA-96AB-350D37FA0E4C}"/>
              </a:ext>
            </a:extLst>
          </p:cNvPr>
          <p:cNvSpPr txBox="1"/>
          <p:nvPr/>
        </p:nvSpPr>
        <p:spPr>
          <a:xfrm>
            <a:off x="5862692" y="2388682"/>
            <a:ext cx="2325633" cy="307777"/>
          </a:xfrm>
          <a:prstGeom prst="rect">
            <a:avLst/>
          </a:prstGeom>
          <a:solidFill>
            <a:srgbClr val="E7E7E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b="1" dirty="0">
                <a:latin typeface="Arial" panose="020B0604020202020204" pitchFamily="34" charset="0"/>
                <a:cs typeface="Arial" panose="020B0604020202020204" pitchFamily="34" charset="0"/>
              </a:rPr>
              <a:t>GASOLINE ENGINE</a:t>
            </a:r>
          </a:p>
        </p:txBody>
      </p:sp>
      <p:sp>
        <p:nvSpPr>
          <p:cNvPr id="19" name="TextBox 18">
            <a:extLst>
              <a:ext uri="{FF2B5EF4-FFF2-40B4-BE49-F238E27FC236}">
                <a16:creationId xmlns="" xmlns:a16="http://schemas.microsoft.com/office/drawing/2014/main" id="{D9CFA893-B6C2-4AA5-AEE9-81BDC579ADF2}"/>
              </a:ext>
            </a:extLst>
          </p:cNvPr>
          <p:cNvSpPr txBox="1"/>
          <p:nvPr/>
        </p:nvSpPr>
        <p:spPr>
          <a:xfrm>
            <a:off x="3353990" y="3173555"/>
            <a:ext cx="240646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panose="020B0604020202020204" pitchFamily="34" charset="0"/>
                <a:ea typeface="+mn-lt"/>
                <a:cs typeface="Arial" panose="020B0604020202020204" pitchFamily="34" charset="0"/>
              </a:rPr>
              <a:t>Self-ignition by air compression</a:t>
            </a:r>
          </a:p>
        </p:txBody>
      </p:sp>
      <p:sp>
        <p:nvSpPr>
          <p:cNvPr id="20" name="TextBox 19">
            <a:extLst>
              <a:ext uri="{FF2B5EF4-FFF2-40B4-BE49-F238E27FC236}">
                <a16:creationId xmlns="" xmlns:a16="http://schemas.microsoft.com/office/drawing/2014/main" id="{7491A88B-5116-4A90-89A4-F843F007DD1D}"/>
              </a:ext>
            </a:extLst>
          </p:cNvPr>
          <p:cNvSpPr txBox="1"/>
          <p:nvPr/>
        </p:nvSpPr>
        <p:spPr>
          <a:xfrm>
            <a:off x="5884405" y="2785367"/>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dirty="0" err="1">
                <a:latin typeface="Arial" panose="020B0604020202020204" pitchFamily="34" charset="0"/>
                <a:cs typeface="Arial" panose="020B0604020202020204" pitchFamily="34" charset="0"/>
              </a:rPr>
              <a:t>Gasolina</a:t>
            </a:r>
            <a:endParaRPr lang="en-US" sz="14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230CA9F1-570F-493C-974F-2530A20B2290}"/>
              </a:ext>
            </a:extLst>
          </p:cNvPr>
          <p:cNvSpPr txBox="1"/>
          <p:nvPr/>
        </p:nvSpPr>
        <p:spPr>
          <a:xfrm>
            <a:off x="5884403" y="3576121"/>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dirty="0">
                <a:latin typeface="Arial" panose="020B0604020202020204" pitchFamily="34" charset="0"/>
                <a:ea typeface="+mn-lt"/>
                <a:cs typeface="Arial" panose="020B0604020202020204" pitchFamily="34" charset="0"/>
              </a:rPr>
              <a:t>Light</a:t>
            </a:r>
            <a:endParaRPr lang="en-US" sz="14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EDE24DFD-387A-4815-A13A-E2C846C89C66}"/>
              </a:ext>
            </a:extLst>
          </p:cNvPr>
          <p:cNvSpPr txBox="1"/>
          <p:nvPr/>
        </p:nvSpPr>
        <p:spPr>
          <a:xfrm>
            <a:off x="5883510" y="3949034"/>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dirty="0">
                <a:latin typeface="Arial" panose="020B0604020202020204" pitchFamily="34" charset="0"/>
                <a:ea typeface="+mn-lt"/>
                <a:cs typeface="Arial" panose="020B0604020202020204" pitchFamily="34" charset="0"/>
              </a:rPr>
              <a:t>Mura</a:t>
            </a:r>
            <a:endParaRPr lang="en-US" sz="1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6F7FF716-659C-4712-8C0C-948168E6911C}"/>
              </a:ext>
            </a:extLst>
          </p:cNvPr>
          <p:cNvSpPr txBox="1"/>
          <p:nvPr/>
        </p:nvSpPr>
        <p:spPr>
          <a:xfrm>
            <a:off x="5884404" y="4366876"/>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dirty="0">
                <a:latin typeface="Arial" panose="020B0604020202020204" pitchFamily="34" charset="0"/>
                <a:ea typeface="+mn-lt"/>
                <a:cs typeface="Arial" panose="020B0604020202020204" pitchFamily="34" charset="0"/>
              </a:rPr>
              <a:t>Bad (22～28%)</a:t>
            </a:r>
            <a:endParaRPr lang="en-US"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6B4DB525-3F6D-4A3A-B1A5-94DD818EC112}"/>
              </a:ext>
            </a:extLst>
          </p:cNvPr>
          <p:cNvSpPr txBox="1"/>
          <p:nvPr/>
        </p:nvSpPr>
        <p:spPr>
          <a:xfrm>
            <a:off x="5884404" y="3173555"/>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a:latin typeface="Arial" panose="020B0604020202020204" pitchFamily="34" charset="0"/>
                <a:cs typeface="Arial" panose="020B0604020202020204" pitchFamily="34" charset="0"/>
              </a:rPr>
              <a:t>By electric spark</a:t>
            </a:r>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 xmlns:a16="http://schemas.microsoft.com/office/drawing/2014/main" id="{BD3E32A1-152E-4769-9964-77CC9ADFB680}"/>
              </a:ext>
            </a:extLst>
          </p:cNvPr>
          <p:cNvSpPr txBox="1"/>
          <p:nvPr/>
        </p:nvSpPr>
        <p:spPr>
          <a:xfrm>
            <a:off x="3425876" y="3559174"/>
            <a:ext cx="234896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dirty="0">
                <a:latin typeface="Arial" panose="020B0604020202020204" pitchFamily="34" charset="0"/>
                <a:ea typeface="+mn-lt"/>
                <a:cs typeface="Arial" panose="020B0604020202020204" pitchFamily="34" charset="0"/>
              </a:rPr>
              <a:t>Heavy</a:t>
            </a:r>
            <a:endParaRPr lang="en-US"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 xmlns:a16="http://schemas.microsoft.com/office/drawing/2014/main" id="{26226E07-9AA4-4241-A772-ADD1797B75FB}"/>
              </a:ext>
            </a:extLst>
          </p:cNvPr>
          <p:cNvSpPr txBox="1"/>
          <p:nvPr/>
        </p:nvSpPr>
        <p:spPr>
          <a:xfrm>
            <a:off x="3446354" y="3955953"/>
            <a:ext cx="2314105"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dirty="0">
                <a:latin typeface="Arial" panose="020B0604020202020204" pitchFamily="34" charset="0"/>
                <a:ea typeface="+mn-lt"/>
                <a:cs typeface="Arial" panose="020B0604020202020204" pitchFamily="34" charset="0"/>
              </a:rPr>
              <a:t>Mahal</a:t>
            </a:r>
            <a:endParaRPr lang="en-US" sz="14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AA215134-8D47-4CF1-AB80-CF3F31846CDF}"/>
              </a:ext>
            </a:extLst>
          </p:cNvPr>
          <p:cNvSpPr txBox="1"/>
          <p:nvPr/>
        </p:nvSpPr>
        <p:spPr>
          <a:xfrm>
            <a:off x="3411496" y="4366874"/>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dirty="0">
                <a:latin typeface="Arial" panose="020B0604020202020204" pitchFamily="34" charset="0"/>
                <a:ea typeface="+mn-lt"/>
                <a:cs typeface="Arial" panose="020B0604020202020204" pitchFamily="34" charset="0"/>
              </a:rPr>
              <a:t>Good (30～40)</a:t>
            </a:r>
            <a:endParaRPr lang="en-US"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 xmlns:a16="http://schemas.microsoft.com/office/drawing/2014/main" id="{BFC4DDBF-B676-497F-ACA1-56879FDD124F}"/>
              </a:ext>
            </a:extLst>
          </p:cNvPr>
          <p:cNvSpPr txBox="1"/>
          <p:nvPr/>
        </p:nvSpPr>
        <p:spPr>
          <a:xfrm>
            <a:off x="3411503" y="4769445"/>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dirty="0" err="1">
                <a:latin typeface="Arial" panose="020B0604020202020204" pitchFamily="34" charset="0"/>
                <a:cs typeface="Arial" panose="020B0604020202020204" pitchFamily="34" charset="0"/>
              </a:rPr>
              <a:t>Mababa</a:t>
            </a:r>
            <a:endParaRPr lang="en-US"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56549CB-538C-4A9A-9419-99F527A9B988}"/>
              </a:ext>
            </a:extLst>
          </p:cNvPr>
          <p:cNvSpPr txBox="1"/>
          <p:nvPr/>
        </p:nvSpPr>
        <p:spPr>
          <a:xfrm>
            <a:off x="852331" y="2469067"/>
            <a:ext cx="609301" cy="253916"/>
          </a:xfrm>
          <a:prstGeom prst="rect">
            <a:avLst/>
          </a:prstGeom>
          <a:solidFill>
            <a:srgbClr val="F4EB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latin typeface="Arial" panose="020B0604020202020204" pitchFamily="34" charset="0"/>
                <a:cs typeface="Arial" panose="020B0604020202020204" pitchFamily="34" charset="0"/>
              </a:rPr>
              <a:t>ITEM</a:t>
            </a:r>
          </a:p>
        </p:txBody>
      </p:sp>
      <p:sp>
        <p:nvSpPr>
          <p:cNvPr id="31" name="TextBox 30">
            <a:extLst>
              <a:ext uri="{FF2B5EF4-FFF2-40B4-BE49-F238E27FC236}">
                <a16:creationId xmlns="" xmlns:a16="http://schemas.microsoft.com/office/drawing/2014/main" id="{929E0E23-7EEF-47A6-9633-C2D85AC1AE24}"/>
              </a:ext>
            </a:extLst>
          </p:cNvPr>
          <p:cNvSpPr txBox="1"/>
          <p:nvPr/>
        </p:nvSpPr>
        <p:spPr>
          <a:xfrm>
            <a:off x="2615310" y="2365093"/>
            <a:ext cx="595687" cy="253916"/>
          </a:xfrm>
          <a:prstGeom prst="rect">
            <a:avLst/>
          </a:prstGeom>
          <a:solidFill>
            <a:srgbClr val="E7E7E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dirty="0">
                <a:latin typeface="Arial" panose="020B0604020202020204" pitchFamily="34" charset="0"/>
                <a:cs typeface="Arial" panose="020B0604020202020204" pitchFamily="34" charset="0"/>
              </a:rPr>
              <a:t>URI</a:t>
            </a:r>
          </a:p>
        </p:txBody>
      </p:sp>
      <p:sp>
        <p:nvSpPr>
          <p:cNvPr id="32" name="TextBox 31">
            <a:extLst>
              <a:ext uri="{FF2B5EF4-FFF2-40B4-BE49-F238E27FC236}">
                <a16:creationId xmlns="" xmlns:a16="http://schemas.microsoft.com/office/drawing/2014/main" id="{3317D662-86E7-4950-855C-DBEF066591F8}"/>
              </a:ext>
            </a:extLst>
          </p:cNvPr>
          <p:cNvSpPr txBox="1"/>
          <p:nvPr/>
        </p:nvSpPr>
        <p:spPr>
          <a:xfrm>
            <a:off x="852333" y="5143258"/>
            <a:ext cx="2406470" cy="307777"/>
          </a:xfrm>
          <a:prstGeom prst="rect">
            <a:avLst/>
          </a:prstGeom>
          <a:solidFill>
            <a:srgbClr val="F4EB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panose="020B0604020202020204" pitchFamily="34" charset="0"/>
                <a:cs typeface="Arial" panose="020B0604020202020204" pitchFamily="34" charset="0"/>
              </a:rPr>
              <a:t>Fire danger level</a:t>
            </a:r>
            <a:endParaRPr lang="en-US">
              <a:latin typeface="Arial" panose="020B0604020202020204" pitchFamily="34" charset="0"/>
              <a:cs typeface="Arial" panose="020B0604020202020204" pitchFamily="34" charset="0"/>
            </a:endParaRPr>
          </a:p>
        </p:txBody>
      </p:sp>
      <p:sp>
        <p:nvSpPr>
          <p:cNvPr id="34" name="TextBox 33">
            <a:extLst>
              <a:ext uri="{FF2B5EF4-FFF2-40B4-BE49-F238E27FC236}">
                <a16:creationId xmlns="" xmlns:a16="http://schemas.microsoft.com/office/drawing/2014/main" id="{1432EB25-86E8-4D89-91B4-1CF5EAA58DB2}"/>
              </a:ext>
            </a:extLst>
          </p:cNvPr>
          <p:cNvSpPr txBox="1"/>
          <p:nvPr/>
        </p:nvSpPr>
        <p:spPr>
          <a:xfrm>
            <a:off x="3411502" y="5143256"/>
            <a:ext cx="2406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400" dirty="0" err="1">
                <a:latin typeface="Arial" panose="020B0604020202020204" pitchFamily="34" charset="0"/>
                <a:cs typeface="Arial" panose="020B0604020202020204" pitchFamily="34" charset="0"/>
              </a:rPr>
              <a:t>Mababa</a:t>
            </a:r>
            <a:endParaRPr lang="en-US" dirty="0">
              <a:latin typeface="Arial" panose="020B0604020202020204" pitchFamily="34" charset="0"/>
              <a:cs typeface="Arial" panose="020B0604020202020204" pitchFamily="34" charset="0"/>
            </a:endParaRPr>
          </a:p>
        </p:txBody>
      </p:sp>
      <p:sp>
        <p:nvSpPr>
          <p:cNvPr id="36" name="TextBox 1">
            <a:extLst>
              <a:ext uri="{FF2B5EF4-FFF2-40B4-BE49-F238E27FC236}">
                <a16:creationId xmlns="" xmlns:a16="http://schemas.microsoft.com/office/drawing/2014/main" id="{30080E8A-5FD5-4CA8-852F-C4C43BD59920}"/>
              </a:ext>
            </a:extLst>
          </p:cNvPr>
          <p:cNvSpPr txBox="1"/>
          <p:nvPr/>
        </p:nvSpPr>
        <p:spPr>
          <a:xfrm>
            <a:off x="5884409" y="4769446"/>
            <a:ext cx="2406470" cy="30777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lvl="1"/>
            <a:r>
              <a:rPr lang="en-US" sz="1400" dirty="0" err="1">
                <a:latin typeface="Arial" panose="020B0604020202020204" pitchFamily="34" charset="0"/>
                <a:cs typeface="Arial" panose="020B0604020202020204" pitchFamily="34" charset="0"/>
              </a:rPr>
              <a:t>Mataas</a:t>
            </a:r>
            <a:endParaRPr lang="en-US" dirty="0">
              <a:latin typeface="Arial" panose="020B0604020202020204" pitchFamily="34" charset="0"/>
              <a:cs typeface="Arial" panose="020B0604020202020204" pitchFamily="34" charset="0"/>
            </a:endParaRPr>
          </a:p>
        </p:txBody>
      </p:sp>
      <p:sp>
        <p:nvSpPr>
          <p:cNvPr id="37" name="TextBox 1">
            <a:extLst>
              <a:ext uri="{FF2B5EF4-FFF2-40B4-BE49-F238E27FC236}">
                <a16:creationId xmlns="" xmlns:a16="http://schemas.microsoft.com/office/drawing/2014/main" id="{30080E8A-5FD5-4CA8-852F-C4C43BD59920}"/>
              </a:ext>
            </a:extLst>
          </p:cNvPr>
          <p:cNvSpPr txBox="1"/>
          <p:nvPr/>
        </p:nvSpPr>
        <p:spPr>
          <a:xfrm>
            <a:off x="5883510" y="5142359"/>
            <a:ext cx="2406470" cy="30777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lvl="1"/>
            <a:r>
              <a:rPr lang="en-US" sz="1400" dirty="0" err="1">
                <a:latin typeface="Arial" panose="020B0604020202020204" pitchFamily="34" charset="0"/>
                <a:cs typeface="Arial" panose="020B0604020202020204" pitchFamily="34" charset="0"/>
              </a:rPr>
              <a:t>Mataas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15403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Istraktura</a:t>
            </a:r>
            <a:r>
              <a:rPr lang="en-US" altLang="ja-JP" sz="2000" dirty="0">
                <a:latin typeface="Arial" panose="020B0604020202020204" pitchFamily="34" charset="0"/>
                <a:cs typeface="Arial" panose="020B0604020202020204" pitchFamily="34" charset="0"/>
              </a:rPr>
              <a:t> ng Diesel Engine</a:t>
            </a: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514975" y="6452605"/>
            <a:ext cx="3481187"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13</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13</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7" name="テキスト ボックス 6"/>
          <p:cNvSpPr txBox="1"/>
          <p:nvPr/>
        </p:nvSpPr>
        <p:spPr>
          <a:xfrm>
            <a:off x="1010361" y="5434854"/>
            <a:ext cx="3237610"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ja-JP" altLang="ja-JP" sz="1200" dirty="0">
                <a:latin typeface="Arial" panose="020B0604020202020204" pitchFamily="34" charset="0"/>
                <a:cs typeface="Arial" panose="020B0604020202020204" pitchFamily="34" charset="0"/>
              </a:rPr>
              <a:t>suctioning / exhaust device</a:t>
            </a:r>
            <a:endParaRPr lang="ja-JP" altLang="en-US" sz="1200" dirty="0">
              <a:solidFill>
                <a:prstClr val="black"/>
              </a:solidFill>
              <a:latin typeface="Arial" panose="020B0604020202020204" pitchFamily="34" charset="0"/>
              <a:cs typeface="Arial" panose="020B0604020202020204" pitchFamily="34" charset="0"/>
            </a:endParaRPr>
          </a:p>
        </p:txBody>
      </p:sp>
      <p:pic>
        <p:nvPicPr>
          <p:cNvPr id="2" name="図 1"/>
          <p:cNvPicPr>
            <a:picLocks noChangeAspect="1"/>
          </p:cNvPicPr>
          <p:nvPr/>
        </p:nvPicPr>
        <p:blipFill>
          <a:blip r:embed="rId3"/>
          <a:stretch>
            <a:fillRect/>
          </a:stretch>
        </p:blipFill>
        <p:spPr>
          <a:xfrm>
            <a:off x="761136" y="1932979"/>
            <a:ext cx="3920278" cy="3439391"/>
          </a:xfrm>
          <a:prstGeom prst="rect">
            <a:avLst/>
          </a:prstGeom>
        </p:spPr>
      </p:pic>
      <p:pic>
        <p:nvPicPr>
          <p:cNvPr id="8" name="図 7"/>
          <p:cNvPicPr>
            <a:picLocks noChangeAspect="1"/>
          </p:cNvPicPr>
          <p:nvPr/>
        </p:nvPicPr>
        <p:blipFill>
          <a:blip r:embed="rId4"/>
          <a:stretch>
            <a:fillRect/>
          </a:stretch>
        </p:blipFill>
        <p:spPr>
          <a:xfrm>
            <a:off x="4637409" y="2150637"/>
            <a:ext cx="3461056" cy="3148445"/>
          </a:xfrm>
          <a:prstGeom prst="rect">
            <a:avLst/>
          </a:prstGeom>
        </p:spPr>
      </p:pic>
      <p:sp>
        <p:nvSpPr>
          <p:cNvPr id="9" name="テキスト ボックス 8"/>
          <p:cNvSpPr txBox="1"/>
          <p:nvPr/>
        </p:nvSpPr>
        <p:spPr>
          <a:xfrm>
            <a:off x="4746021" y="5434854"/>
            <a:ext cx="3237610"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Lubricating Device</a:t>
            </a:r>
            <a:endParaRPr lang="ja-JP" altLang="en-US" sz="1200" dirty="0">
              <a:latin typeface="Arial" panose="020B0604020202020204" pitchFamily="34" charset="0"/>
              <a:ea typeface="ＭＳ Ｐゴシック"/>
              <a:cs typeface="Arial" panose="020B0604020202020204" pitchFamily="34" charset="0"/>
            </a:endParaRPr>
          </a:p>
        </p:txBody>
      </p:sp>
      <p:sp>
        <p:nvSpPr>
          <p:cNvPr id="3" name="TextBox 2">
            <a:extLst>
              <a:ext uri="{FF2B5EF4-FFF2-40B4-BE49-F238E27FC236}">
                <a16:creationId xmlns="" xmlns:a16="http://schemas.microsoft.com/office/drawing/2014/main" id="{717D2D14-8998-4569-843C-7855CABC34BE}"/>
              </a:ext>
            </a:extLst>
          </p:cNvPr>
          <p:cNvSpPr txBox="1"/>
          <p:nvPr/>
        </p:nvSpPr>
        <p:spPr>
          <a:xfrm>
            <a:off x="3770934" y="4266237"/>
            <a:ext cx="60930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cs typeface="Arial" panose="020B0604020202020204" pitchFamily="34" charset="0"/>
              </a:rPr>
              <a:t>Piston</a:t>
            </a:r>
          </a:p>
        </p:txBody>
      </p:sp>
      <p:sp>
        <p:nvSpPr>
          <p:cNvPr id="11" name="TextBox 10">
            <a:extLst>
              <a:ext uri="{FF2B5EF4-FFF2-40B4-BE49-F238E27FC236}">
                <a16:creationId xmlns="" xmlns:a16="http://schemas.microsoft.com/office/drawing/2014/main" id="{C109B787-0998-4EB9-875E-E4B0C40B415F}"/>
              </a:ext>
            </a:extLst>
          </p:cNvPr>
          <p:cNvSpPr txBox="1"/>
          <p:nvPr/>
        </p:nvSpPr>
        <p:spPr>
          <a:xfrm>
            <a:off x="3770933" y="3970962"/>
            <a:ext cx="111412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cs typeface="Arial" panose="020B0604020202020204" pitchFamily="34" charset="0"/>
              </a:rPr>
              <a:t>Cylinder block</a:t>
            </a:r>
          </a:p>
        </p:txBody>
      </p:sp>
      <p:sp>
        <p:nvSpPr>
          <p:cNvPr id="12" name="TextBox 11">
            <a:extLst>
              <a:ext uri="{FF2B5EF4-FFF2-40B4-BE49-F238E27FC236}">
                <a16:creationId xmlns="" xmlns:a16="http://schemas.microsoft.com/office/drawing/2014/main" id="{E822E1F4-20F0-4A96-A8CA-3E0E302072C3}"/>
              </a:ext>
            </a:extLst>
          </p:cNvPr>
          <p:cNvSpPr txBox="1"/>
          <p:nvPr/>
        </p:nvSpPr>
        <p:spPr>
          <a:xfrm>
            <a:off x="761033" y="2370762"/>
            <a:ext cx="60930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Muffler</a:t>
            </a:r>
            <a:endParaRPr lang="en-US" sz="80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E548B314-AB7B-4C67-B0DE-F69649D2D925}"/>
              </a:ext>
            </a:extLst>
          </p:cNvPr>
          <p:cNvSpPr txBox="1"/>
          <p:nvPr/>
        </p:nvSpPr>
        <p:spPr>
          <a:xfrm>
            <a:off x="761033" y="2113587"/>
            <a:ext cx="77713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Exhaust pipe</a:t>
            </a:r>
            <a:endParaRPr lang="en-US" sz="8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9EF017AF-D0CF-47B7-A4B7-7CE73DAF817E}"/>
              </a:ext>
            </a:extLst>
          </p:cNvPr>
          <p:cNvSpPr txBox="1"/>
          <p:nvPr/>
        </p:nvSpPr>
        <p:spPr>
          <a:xfrm>
            <a:off x="3770933" y="3394598"/>
            <a:ext cx="910481" cy="22030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cs typeface="Arial" panose="020B0604020202020204" pitchFamily="34" charset="0"/>
              </a:rPr>
              <a:t>Cylinder head</a:t>
            </a:r>
          </a:p>
        </p:txBody>
      </p:sp>
      <p:sp>
        <p:nvSpPr>
          <p:cNvPr id="15" name="TextBox 14">
            <a:extLst>
              <a:ext uri="{FF2B5EF4-FFF2-40B4-BE49-F238E27FC236}">
                <a16:creationId xmlns="" xmlns:a16="http://schemas.microsoft.com/office/drawing/2014/main" id="{4EEF5C59-9281-4855-9309-F1788C967ADD}"/>
              </a:ext>
            </a:extLst>
          </p:cNvPr>
          <p:cNvSpPr txBox="1"/>
          <p:nvPr/>
        </p:nvSpPr>
        <p:spPr>
          <a:xfrm>
            <a:off x="999158" y="1961187"/>
            <a:ext cx="9712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Turbine impeller</a:t>
            </a:r>
            <a:endParaRPr lang="en-US" sz="80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ABFB6BD6-F723-4EAE-912B-B2CEB3F1BEEA}"/>
              </a:ext>
            </a:extLst>
          </p:cNvPr>
          <p:cNvSpPr txBox="1"/>
          <p:nvPr/>
        </p:nvSpPr>
        <p:spPr>
          <a:xfrm>
            <a:off x="3837608" y="2847012"/>
            <a:ext cx="10569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cs typeface="Arial" panose="020B0604020202020204" pitchFamily="34" charset="0"/>
              </a:rPr>
              <a:t>Dust indicator</a:t>
            </a:r>
          </a:p>
        </p:txBody>
      </p:sp>
      <p:sp>
        <p:nvSpPr>
          <p:cNvPr id="17" name="TextBox 16">
            <a:extLst>
              <a:ext uri="{FF2B5EF4-FFF2-40B4-BE49-F238E27FC236}">
                <a16:creationId xmlns="" xmlns:a16="http://schemas.microsoft.com/office/drawing/2014/main" id="{4CE495A4-24F2-4DE8-B5E8-60582B5A8333}"/>
              </a:ext>
            </a:extLst>
          </p:cNvPr>
          <p:cNvSpPr txBox="1"/>
          <p:nvPr/>
        </p:nvSpPr>
        <p:spPr>
          <a:xfrm>
            <a:off x="3837608" y="2418387"/>
            <a:ext cx="8664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cs typeface="Arial" panose="020B0604020202020204" pitchFamily="34" charset="0"/>
              </a:rPr>
              <a:t>Air cleaner</a:t>
            </a:r>
          </a:p>
        </p:txBody>
      </p:sp>
      <p:sp>
        <p:nvSpPr>
          <p:cNvPr id="18" name="TextBox 17">
            <a:extLst>
              <a:ext uri="{FF2B5EF4-FFF2-40B4-BE49-F238E27FC236}">
                <a16:creationId xmlns="" xmlns:a16="http://schemas.microsoft.com/office/drawing/2014/main" id="{4F04A036-74C8-4942-8ADF-2014AD7C62A3}"/>
              </a:ext>
            </a:extLst>
          </p:cNvPr>
          <p:cNvSpPr txBox="1"/>
          <p:nvPr/>
        </p:nvSpPr>
        <p:spPr>
          <a:xfrm>
            <a:off x="2949784" y="1791910"/>
            <a:ext cx="728042"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cs typeface="Arial" panose="020B0604020202020204" pitchFamily="34" charset="0"/>
              </a:rPr>
              <a:t>Blower impeller</a:t>
            </a:r>
          </a:p>
        </p:txBody>
      </p:sp>
      <p:sp>
        <p:nvSpPr>
          <p:cNvPr id="19" name="TextBox 18">
            <a:extLst>
              <a:ext uri="{FF2B5EF4-FFF2-40B4-BE49-F238E27FC236}">
                <a16:creationId xmlns="" xmlns:a16="http://schemas.microsoft.com/office/drawing/2014/main" id="{9DDC23D0-828E-4E15-8A65-B4D3910C8C81}"/>
              </a:ext>
            </a:extLst>
          </p:cNvPr>
          <p:cNvSpPr txBox="1"/>
          <p:nvPr/>
        </p:nvSpPr>
        <p:spPr>
          <a:xfrm>
            <a:off x="3723308" y="3675687"/>
            <a:ext cx="126652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cs typeface="Arial" panose="020B0604020202020204" pitchFamily="34" charset="0"/>
              </a:rPr>
              <a:t>Exhaust manifold</a:t>
            </a:r>
          </a:p>
        </p:txBody>
      </p:sp>
      <p:sp>
        <p:nvSpPr>
          <p:cNvPr id="20" name="TextBox 19">
            <a:extLst>
              <a:ext uri="{FF2B5EF4-FFF2-40B4-BE49-F238E27FC236}">
                <a16:creationId xmlns="" xmlns:a16="http://schemas.microsoft.com/office/drawing/2014/main" id="{5FC2BCC5-20DF-40A7-9381-583E9F8F0938}"/>
              </a:ext>
            </a:extLst>
          </p:cNvPr>
          <p:cNvSpPr txBox="1"/>
          <p:nvPr/>
        </p:nvSpPr>
        <p:spPr>
          <a:xfrm>
            <a:off x="3761408" y="2037387"/>
            <a:ext cx="87600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cs typeface="Arial" panose="020B0604020202020204" pitchFamily="34" charset="0"/>
              </a:rPr>
              <a:t>Pre-cleaner</a:t>
            </a:r>
          </a:p>
        </p:txBody>
      </p:sp>
      <p:sp>
        <p:nvSpPr>
          <p:cNvPr id="21" name="TextBox 20">
            <a:extLst>
              <a:ext uri="{FF2B5EF4-FFF2-40B4-BE49-F238E27FC236}">
                <a16:creationId xmlns="" xmlns:a16="http://schemas.microsoft.com/office/drawing/2014/main" id="{A121FCC2-6917-4272-9259-4DAAE59D198A}"/>
              </a:ext>
            </a:extLst>
          </p:cNvPr>
          <p:cNvSpPr txBox="1"/>
          <p:nvPr/>
        </p:nvSpPr>
        <p:spPr>
          <a:xfrm>
            <a:off x="7269710" y="2614042"/>
            <a:ext cx="8664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cs typeface="Arial" panose="020B0604020202020204" pitchFamily="34" charset="0"/>
              </a:rPr>
              <a:t>Oil filter</a:t>
            </a:r>
          </a:p>
        </p:txBody>
      </p:sp>
      <p:sp>
        <p:nvSpPr>
          <p:cNvPr id="22" name="TextBox 21">
            <a:extLst>
              <a:ext uri="{FF2B5EF4-FFF2-40B4-BE49-F238E27FC236}">
                <a16:creationId xmlns="" xmlns:a16="http://schemas.microsoft.com/office/drawing/2014/main" id="{7AA491F2-D889-4BD8-AC85-05442B856325}"/>
              </a:ext>
            </a:extLst>
          </p:cNvPr>
          <p:cNvSpPr txBox="1"/>
          <p:nvPr/>
        </p:nvSpPr>
        <p:spPr>
          <a:xfrm>
            <a:off x="4458949" y="4507274"/>
            <a:ext cx="877267"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dirty="0">
                <a:latin typeface="Arial" panose="020B0604020202020204" pitchFamily="34" charset="0"/>
                <a:cs typeface="Arial" panose="020B0604020202020204" pitchFamily="34" charset="0"/>
              </a:rPr>
              <a:t>Oil pump</a:t>
            </a:r>
          </a:p>
        </p:txBody>
      </p:sp>
      <p:sp>
        <p:nvSpPr>
          <p:cNvPr id="24" name="TextBox 23">
            <a:extLst>
              <a:ext uri="{FF2B5EF4-FFF2-40B4-BE49-F238E27FC236}">
                <a16:creationId xmlns="" xmlns:a16="http://schemas.microsoft.com/office/drawing/2014/main" id="{3810B062-1BDD-4AAF-A6E8-EEBA118ADAC1}"/>
              </a:ext>
            </a:extLst>
          </p:cNvPr>
          <p:cNvSpPr txBox="1"/>
          <p:nvPr/>
        </p:nvSpPr>
        <p:spPr>
          <a:xfrm>
            <a:off x="1970708" y="2075487"/>
            <a:ext cx="8664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cs typeface="Arial" panose="020B0604020202020204" pitchFamily="34" charset="0"/>
              </a:rPr>
              <a:t>Supercharger</a:t>
            </a:r>
          </a:p>
        </p:txBody>
      </p:sp>
      <p:sp>
        <p:nvSpPr>
          <p:cNvPr id="26" name="TextBox 25">
            <a:extLst>
              <a:ext uri="{FF2B5EF4-FFF2-40B4-BE49-F238E27FC236}">
                <a16:creationId xmlns="" xmlns:a16="http://schemas.microsoft.com/office/drawing/2014/main" id="{63616301-E715-4BA4-87E6-B8CA1E6563A8}"/>
              </a:ext>
            </a:extLst>
          </p:cNvPr>
          <p:cNvSpPr txBox="1"/>
          <p:nvPr/>
        </p:nvSpPr>
        <p:spPr>
          <a:xfrm>
            <a:off x="6906874" y="5050199"/>
            <a:ext cx="8664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cs typeface="Arial" panose="020B0604020202020204" pitchFamily="34" charset="0"/>
              </a:rPr>
              <a:t>Oil strainer</a:t>
            </a:r>
          </a:p>
        </p:txBody>
      </p:sp>
      <p:sp>
        <p:nvSpPr>
          <p:cNvPr id="27" name="TextBox 26">
            <a:extLst>
              <a:ext uri="{FF2B5EF4-FFF2-40B4-BE49-F238E27FC236}">
                <a16:creationId xmlns="" xmlns:a16="http://schemas.microsoft.com/office/drawing/2014/main" id="{1383E3EF-2981-4001-8D06-6A51A566C192}"/>
              </a:ext>
            </a:extLst>
          </p:cNvPr>
          <p:cNvSpPr txBox="1"/>
          <p:nvPr/>
        </p:nvSpPr>
        <p:spPr>
          <a:xfrm>
            <a:off x="7364074" y="4840649"/>
            <a:ext cx="8664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cs typeface="Arial" panose="020B0604020202020204" pitchFamily="34" charset="0"/>
              </a:rPr>
              <a:t>Oil cooler</a:t>
            </a:r>
          </a:p>
        </p:txBody>
      </p:sp>
      <p:sp>
        <p:nvSpPr>
          <p:cNvPr id="28" name="TextBox 27">
            <a:extLst>
              <a:ext uri="{FF2B5EF4-FFF2-40B4-BE49-F238E27FC236}">
                <a16:creationId xmlns="" xmlns:a16="http://schemas.microsoft.com/office/drawing/2014/main" id="{B213B613-B6C0-45F9-A298-CD7D12BB3A6C}"/>
              </a:ext>
            </a:extLst>
          </p:cNvPr>
          <p:cNvSpPr txBox="1"/>
          <p:nvPr/>
        </p:nvSpPr>
        <p:spPr>
          <a:xfrm rot="-5400000">
            <a:off x="1709409" y="3333142"/>
            <a:ext cx="609301"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latin typeface="Arial" panose="020B0604020202020204" pitchFamily="34" charset="0"/>
                <a:ea typeface="+mn-lt"/>
                <a:cs typeface="Arial" panose="020B0604020202020204" pitchFamily="34" charset="0"/>
              </a:rPr>
              <a:t>Exhaust air</a:t>
            </a:r>
            <a:endParaRPr lang="en-US" sz="800" dirty="0">
              <a:latin typeface="Arial" panose="020B0604020202020204" pitchFamily="34" charset="0"/>
              <a:cs typeface="Arial" panose="020B0604020202020204" pitchFamily="34" charset="0"/>
            </a:endParaRPr>
          </a:p>
        </p:txBody>
      </p:sp>
      <p:sp>
        <p:nvSpPr>
          <p:cNvPr id="10" name="正方形/長方形 9">
            <a:extLst>
              <a:ext uri="{FF2B5EF4-FFF2-40B4-BE49-F238E27FC236}">
                <a16:creationId xmlns="" xmlns:a16="http://schemas.microsoft.com/office/drawing/2014/main" id="{59E3E767-9C58-41DD-AE6D-6CCE3FB8DD73}"/>
              </a:ext>
            </a:extLst>
          </p:cNvPr>
          <p:cNvSpPr/>
          <p:nvPr/>
        </p:nvSpPr>
        <p:spPr>
          <a:xfrm>
            <a:off x="2632075" y="3197768"/>
            <a:ext cx="146050" cy="5423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9" name="TextBox 28">
            <a:extLst>
              <a:ext uri="{FF2B5EF4-FFF2-40B4-BE49-F238E27FC236}">
                <a16:creationId xmlns="" xmlns:a16="http://schemas.microsoft.com/office/drawing/2014/main" id="{ABD5F92A-2D88-4EDC-81EE-4A97EA49B6AE}"/>
              </a:ext>
            </a:extLst>
          </p:cNvPr>
          <p:cNvSpPr txBox="1"/>
          <p:nvPr/>
        </p:nvSpPr>
        <p:spPr>
          <a:xfrm rot="-5400000">
            <a:off x="2293020" y="3336522"/>
            <a:ext cx="88773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Pressurized air</a:t>
            </a:r>
          </a:p>
        </p:txBody>
      </p:sp>
    </p:spTree>
    <p:extLst>
      <p:ext uri="{BB962C8B-B14F-4D97-AF65-F5344CB8AC3E}">
        <p14:creationId xmlns:p14="http://schemas.microsoft.com/office/powerpoint/2010/main" val="2314574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Istraktura</a:t>
            </a:r>
            <a:r>
              <a:rPr lang="en-US" altLang="ja-JP" sz="2000" dirty="0">
                <a:latin typeface="Arial" panose="020B0604020202020204" pitchFamily="34" charset="0"/>
                <a:cs typeface="Arial" panose="020B0604020202020204" pitchFamily="34" charset="0"/>
              </a:rPr>
              <a:t> ng Diesel Engine</a:t>
            </a:r>
            <a:endParaRPr lang="en-US" altLang="ja-JP" sz="2000" dirty="0">
              <a:latin typeface="Times New Roman" panose="02020603050405020304" pitchFamily="18" charset="0"/>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19535" y="6452605"/>
            <a:ext cx="3576627"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15</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smtClean="0">
                <a:latin typeface="Times New Roman" panose="02020603050405020304" pitchFamily="18" charset="0"/>
                <a:ea typeface="游ゴシック"/>
                <a:cs typeface="Times New Roman" panose="02020603050405020304" pitchFamily="18" charset="0"/>
              </a:rPr>
              <a:t>14</a:t>
            </a:r>
            <a:r>
              <a:rPr lang="ja-JP" altLang="en-US"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pic>
        <p:nvPicPr>
          <p:cNvPr id="3" name="図 2"/>
          <p:cNvPicPr>
            <a:picLocks noChangeAspect="1"/>
          </p:cNvPicPr>
          <p:nvPr/>
        </p:nvPicPr>
        <p:blipFill>
          <a:blip r:embed="rId3"/>
          <a:stretch>
            <a:fillRect/>
          </a:stretch>
        </p:blipFill>
        <p:spPr>
          <a:xfrm>
            <a:off x="704401" y="1777824"/>
            <a:ext cx="3559516" cy="3497563"/>
          </a:xfrm>
          <a:prstGeom prst="rect">
            <a:avLst/>
          </a:prstGeom>
        </p:spPr>
      </p:pic>
      <p:pic>
        <p:nvPicPr>
          <p:cNvPr id="10" name="図 9"/>
          <p:cNvPicPr>
            <a:picLocks noChangeAspect="1"/>
          </p:cNvPicPr>
          <p:nvPr/>
        </p:nvPicPr>
        <p:blipFill>
          <a:blip r:embed="rId4"/>
          <a:stretch>
            <a:fillRect/>
          </a:stretch>
        </p:blipFill>
        <p:spPr>
          <a:xfrm>
            <a:off x="4393810" y="1972523"/>
            <a:ext cx="3926978" cy="3178173"/>
          </a:xfrm>
          <a:prstGeom prst="rect">
            <a:avLst/>
          </a:prstGeom>
        </p:spPr>
      </p:pic>
      <p:sp>
        <p:nvSpPr>
          <p:cNvPr id="12" name="テキスト ボックス 11"/>
          <p:cNvSpPr txBox="1"/>
          <p:nvPr/>
        </p:nvSpPr>
        <p:spPr>
          <a:xfrm>
            <a:off x="4815752" y="5278433"/>
            <a:ext cx="3237610"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Water Cooling Engine System Diagram</a:t>
            </a:r>
            <a:endParaRPr lang="ja-JP" altLang="en-US" sz="1200" dirty="0">
              <a:latin typeface="Arial" panose="020B0604020202020204" pitchFamily="34" charset="0"/>
              <a:ea typeface="ＭＳ Ｐゴシック"/>
              <a:cs typeface="Arial" panose="020B0604020202020204" pitchFamily="34" charset="0"/>
            </a:endParaRPr>
          </a:p>
        </p:txBody>
      </p:sp>
      <p:sp>
        <p:nvSpPr>
          <p:cNvPr id="18" name="TextBox 17">
            <a:extLst>
              <a:ext uri="{FF2B5EF4-FFF2-40B4-BE49-F238E27FC236}">
                <a16:creationId xmlns="" xmlns:a16="http://schemas.microsoft.com/office/drawing/2014/main" id="{B756E994-1617-4451-A1F7-1F94E2DC93C9}"/>
              </a:ext>
            </a:extLst>
          </p:cNvPr>
          <p:cNvSpPr txBox="1"/>
          <p:nvPr/>
        </p:nvSpPr>
        <p:spPr>
          <a:xfrm>
            <a:off x="7478165" y="3239782"/>
            <a:ext cx="9712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Cylinder head</a:t>
            </a:r>
            <a:endParaRPr lang="en-US" sz="80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AB1C15C9-16FE-4B64-B747-8A3F6576DB82}"/>
              </a:ext>
            </a:extLst>
          </p:cNvPr>
          <p:cNvSpPr txBox="1"/>
          <p:nvPr/>
        </p:nvSpPr>
        <p:spPr>
          <a:xfrm>
            <a:off x="7563890" y="3677932"/>
            <a:ext cx="88552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Cylinder liner</a:t>
            </a:r>
            <a:endParaRPr lang="ja-JP" altLang="en-US" sz="800">
              <a:latin typeface="Arial" panose="020B0604020202020204" pitchFamily="34" charset="0"/>
              <a:ea typeface="ＭＳ Ｐゴシック"/>
              <a:cs typeface="Arial" panose="020B0604020202020204" pitchFamily="34" charset="0"/>
            </a:endParaRPr>
          </a:p>
        </p:txBody>
      </p:sp>
      <p:sp>
        <p:nvSpPr>
          <p:cNvPr id="23" name="TextBox 22">
            <a:extLst>
              <a:ext uri="{FF2B5EF4-FFF2-40B4-BE49-F238E27FC236}">
                <a16:creationId xmlns="" xmlns:a16="http://schemas.microsoft.com/office/drawing/2014/main" id="{CC993880-5CAF-4883-B28C-5CEAD2308A60}"/>
              </a:ext>
            </a:extLst>
          </p:cNvPr>
          <p:cNvSpPr txBox="1"/>
          <p:nvPr/>
        </p:nvSpPr>
        <p:spPr>
          <a:xfrm>
            <a:off x="877119" y="5126342"/>
            <a:ext cx="714076"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latin typeface="Arial" panose="020B0604020202020204" pitchFamily="34" charset="0"/>
                <a:cs typeface="Arial" panose="020B0604020202020204" pitchFamily="34" charset="0"/>
              </a:rPr>
              <a:t>Fuel Feed Pump</a:t>
            </a:r>
          </a:p>
        </p:txBody>
      </p:sp>
      <p:sp>
        <p:nvSpPr>
          <p:cNvPr id="24" name="TextBox 23">
            <a:extLst>
              <a:ext uri="{FF2B5EF4-FFF2-40B4-BE49-F238E27FC236}">
                <a16:creationId xmlns="" xmlns:a16="http://schemas.microsoft.com/office/drawing/2014/main" id="{FB6D0EE8-985F-4F70-B5A4-3CE79DB9B002}"/>
              </a:ext>
            </a:extLst>
          </p:cNvPr>
          <p:cNvSpPr txBox="1"/>
          <p:nvPr/>
        </p:nvSpPr>
        <p:spPr>
          <a:xfrm>
            <a:off x="2725190" y="4575350"/>
            <a:ext cx="8664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cs typeface="Arial" panose="020B0604020202020204" pitchFamily="34" charset="0"/>
              </a:rPr>
              <a:t>Fuel filter</a:t>
            </a:r>
          </a:p>
        </p:txBody>
      </p:sp>
      <p:sp>
        <p:nvSpPr>
          <p:cNvPr id="25" name="TextBox 24">
            <a:extLst>
              <a:ext uri="{FF2B5EF4-FFF2-40B4-BE49-F238E27FC236}">
                <a16:creationId xmlns="" xmlns:a16="http://schemas.microsoft.com/office/drawing/2014/main" id="{31E37147-5DFE-41C1-A634-AFCCA35AFBC8}"/>
              </a:ext>
            </a:extLst>
          </p:cNvPr>
          <p:cNvSpPr txBox="1"/>
          <p:nvPr/>
        </p:nvSpPr>
        <p:spPr>
          <a:xfrm>
            <a:off x="2553740" y="5080175"/>
            <a:ext cx="7807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Governor</a:t>
            </a:r>
            <a:endParaRPr lang="en-US" sz="800" dirty="0">
              <a:latin typeface="Arial" panose="020B0604020202020204" pitchFamily="34" charset="0"/>
              <a:cs typeface="Arial" panose="020B0604020202020204" pitchFamily="34" charset="0"/>
            </a:endParaRPr>
          </a:p>
        </p:txBody>
      </p:sp>
      <p:sp>
        <p:nvSpPr>
          <p:cNvPr id="7" name="正方形/長方形 6">
            <a:extLst>
              <a:ext uri="{FF2B5EF4-FFF2-40B4-BE49-F238E27FC236}">
                <a16:creationId xmlns="" xmlns:a16="http://schemas.microsoft.com/office/drawing/2014/main" id="{FAE447B3-BC34-4834-9B35-43D43F04AD1E}"/>
              </a:ext>
            </a:extLst>
          </p:cNvPr>
          <p:cNvSpPr/>
          <p:nvPr/>
        </p:nvSpPr>
        <p:spPr>
          <a:xfrm>
            <a:off x="1678407" y="2159826"/>
            <a:ext cx="765175" cy="11983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7" name="TextBox 26">
            <a:extLst>
              <a:ext uri="{FF2B5EF4-FFF2-40B4-BE49-F238E27FC236}">
                <a16:creationId xmlns="" xmlns:a16="http://schemas.microsoft.com/office/drawing/2014/main" id="{BBC2EDFF-E26F-4AFD-B9C1-43283C43CA8C}"/>
              </a:ext>
            </a:extLst>
          </p:cNvPr>
          <p:cNvSpPr txBox="1"/>
          <p:nvPr/>
        </p:nvSpPr>
        <p:spPr>
          <a:xfrm>
            <a:off x="1738835" y="2071257"/>
            <a:ext cx="800091"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latin typeface="Arial" panose="020B0604020202020204" pitchFamily="34" charset="0"/>
                <a:ea typeface="+mn-lt"/>
                <a:cs typeface="Arial" panose="020B0604020202020204" pitchFamily="34" charset="0"/>
              </a:rPr>
              <a:t>Fuel injection nozzle</a:t>
            </a:r>
            <a:endParaRPr lang="en-US" sz="800" dirty="0">
              <a:latin typeface="Arial" panose="020B0604020202020204" pitchFamily="34" charset="0"/>
              <a:cs typeface="Arial" panose="020B0604020202020204" pitchFamily="34" charset="0"/>
            </a:endParaRPr>
          </a:p>
        </p:txBody>
      </p:sp>
      <p:sp>
        <p:nvSpPr>
          <p:cNvPr id="8" name="正方形/長方形 7">
            <a:extLst>
              <a:ext uri="{FF2B5EF4-FFF2-40B4-BE49-F238E27FC236}">
                <a16:creationId xmlns="" xmlns:a16="http://schemas.microsoft.com/office/drawing/2014/main" id="{D4A51CBC-3D5E-4AF4-AB26-BC7C5A1BF114}"/>
              </a:ext>
            </a:extLst>
          </p:cNvPr>
          <p:cNvSpPr/>
          <p:nvPr/>
        </p:nvSpPr>
        <p:spPr>
          <a:xfrm>
            <a:off x="2953939" y="2121726"/>
            <a:ext cx="494852" cy="1238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2" name="TextBox 21">
            <a:extLst>
              <a:ext uri="{FF2B5EF4-FFF2-40B4-BE49-F238E27FC236}">
                <a16:creationId xmlns="" xmlns:a16="http://schemas.microsoft.com/office/drawing/2014/main" id="{E44D6A07-EDDF-45A5-96BC-38D9B3D0F4E2}"/>
              </a:ext>
            </a:extLst>
          </p:cNvPr>
          <p:cNvSpPr txBox="1"/>
          <p:nvPr/>
        </p:nvSpPr>
        <p:spPr>
          <a:xfrm>
            <a:off x="2789363" y="2094484"/>
            <a:ext cx="73312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dirty="0">
                <a:latin typeface="Arial" panose="020B0604020202020204" pitchFamily="34" charset="0"/>
                <a:cs typeface="Arial" panose="020B0604020202020204" pitchFamily="34" charset="0"/>
              </a:rPr>
              <a:t>Fuel tank</a:t>
            </a:r>
          </a:p>
        </p:txBody>
      </p:sp>
      <p:sp>
        <p:nvSpPr>
          <p:cNvPr id="9" name="正方形/長方形 8">
            <a:extLst>
              <a:ext uri="{FF2B5EF4-FFF2-40B4-BE49-F238E27FC236}">
                <a16:creationId xmlns="" xmlns:a16="http://schemas.microsoft.com/office/drawing/2014/main" id="{29D9EBB9-8001-4A60-97A3-1F03A3DB6DB3}"/>
              </a:ext>
            </a:extLst>
          </p:cNvPr>
          <p:cNvSpPr/>
          <p:nvPr/>
        </p:nvSpPr>
        <p:spPr>
          <a:xfrm>
            <a:off x="4404587" y="1998390"/>
            <a:ext cx="531557" cy="12333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8" name="正方形/長方形 27">
            <a:extLst>
              <a:ext uri="{FF2B5EF4-FFF2-40B4-BE49-F238E27FC236}">
                <a16:creationId xmlns="" xmlns:a16="http://schemas.microsoft.com/office/drawing/2014/main" id="{5101F8B4-FC1E-4C3D-89C6-217DF045CBCC}"/>
              </a:ext>
            </a:extLst>
          </p:cNvPr>
          <p:cNvSpPr/>
          <p:nvPr/>
        </p:nvSpPr>
        <p:spPr>
          <a:xfrm>
            <a:off x="5074292" y="1969895"/>
            <a:ext cx="345243" cy="1502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9" name="正方形/長方形 28">
            <a:extLst>
              <a:ext uri="{FF2B5EF4-FFF2-40B4-BE49-F238E27FC236}">
                <a16:creationId xmlns="" xmlns:a16="http://schemas.microsoft.com/office/drawing/2014/main" id="{E718934A-679A-4822-BFC0-FCA96D8F88DF}"/>
              </a:ext>
            </a:extLst>
          </p:cNvPr>
          <p:cNvSpPr/>
          <p:nvPr/>
        </p:nvSpPr>
        <p:spPr>
          <a:xfrm>
            <a:off x="5347084" y="2148838"/>
            <a:ext cx="744678" cy="9601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0" name="正方形/長方形 29">
            <a:extLst>
              <a:ext uri="{FF2B5EF4-FFF2-40B4-BE49-F238E27FC236}">
                <a16:creationId xmlns="" xmlns:a16="http://schemas.microsoft.com/office/drawing/2014/main" id="{3D6B55A0-89F3-4926-BC2B-38159497CD17}"/>
              </a:ext>
            </a:extLst>
          </p:cNvPr>
          <p:cNvSpPr/>
          <p:nvPr/>
        </p:nvSpPr>
        <p:spPr>
          <a:xfrm>
            <a:off x="5656682" y="2340231"/>
            <a:ext cx="744678" cy="1215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1" name="正方形/長方形 30">
            <a:extLst>
              <a:ext uri="{FF2B5EF4-FFF2-40B4-BE49-F238E27FC236}">
                <a16:creationId xmlns="" xmlns:a16="http://schemas.microsoft.com/office/drawing/2014/main" id="{51D61E5D-5179-4DD3-AEA7-22C60DD871A2}"/>
              </a:ext>
            </a:extLst>
          </p:cNvPr>
          <p:cNvSpPr/>
          <p:nvPr/>
        </p:nvSpPr>
        <p:spPr>
          <a:xfrm>
            <a:off x="6434557" y="2127596"/>
            <a:ext cx="355600" cy="1172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2" name="正方形/長方形 31">
            <a:extLst>
              <a:ext uri="{FF2B5EF4-FFF2-40B4-BE49-F238E27FC236}">
                <a16:creationId xmlns="" xmlns:a16="http://schemas.microsoft.com/office/drawing/2014/main" id="{A8C4CEBD-F2C4-4353-B6BF-8DF53CAC6827}"/>
              </a:ext>
            </a:extLst>
          </p:cNvPr>
          <p:cNvSpPr/>
          <p:nvPr/>
        </p:nvSpPr>
        <p:spPr>
          <a:xfrm>
            <a:off x="6790157" y="2309928"/>
            <a:ext cx="1073150" cy="11068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TextBox 1">
            <a:extLst>
              <a:ext uri="{FF2B5EF4-FFF2-40B4-BE49-F238E27FC236}">
                <a16:creationId xmlns="" xmlns:a16="http://schemas.microsoft.com/office/drawing/2014/main" id="{FFC15A3C-FAE9-443D-B75E-E022480F2C4F}"/>
              </a:ext>
            </a:extLst>
          </p:cNvPr>
          <p:cNvSpPr txBox="1"/>
          <p:nvPr/>
        </p:nvSpPr>
        <p:spPr>
          <a:xfrm>
            <a:off x="6617708" y="2244039"/>
            <a:ext cx="120937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cs typeface="Arial" panose="020B0604020202020204" pitchFamily="34" charset="0"/>
              </a:rPr>
              <a:t>Water Manifold</a:t>
            </a:r>
          </a:p>
        </p:txBody>
      </p:sp>
      <p:sp>
        <p:nvSpPr>
          <p:cNvPr id="13" name="TextBox 12">
            <a:extLst>
              <a:ext uri="{FF2B5EF4-FFF2-40B4-BE49-F238E27FC236}">
                <a16:creationId xmlns="" xmlns:a16="http://schemas.microsoft.com/office/drawing/2014/main" id="{1E5D0C6B-4591-4BBD-84CD-0D4ADC147E14}"/>
              </a:ext>
            </a:extLst>
          </p:cNvPr>
          <p:cNvSpPr txBox="1"/>
          <p:nvPr/>
        </p:nvSpPr>
        <p:spPr>
          <a:xfrm>
            <a:off x="5318374" y="2074781"/>
            <a:ext cx="86647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Thermostat</a:t>
            </a:r>
            <a:endParaRPr lang="en-US" sz="8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9AF843B0-2F45-49EF-A1DC-CFCE56E847B5}"/>
              </a:ext>
            </a:extLst>
          </p:cNvPr>
          <p:cNvSpPr txBox="1"/>
          <p:nvPr/>
        </p:nvSpPr>
        <p:spPr>
          <a:xfrm>
            <a:off x="5066037" y="1926272"/>
            <a:ext cx="59977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cs typeface="Arial" panose="020B0604020202020204" pitchFamily="34" charset="0"/>
              </a:rPr>
              <a:t>Fan</a:t>
            </a:r>
          </a:p>
        </p:txBody>
      </p:sp>
      <p:sp>
        <p:nvSpPr>
          <p:cNvPr id="15" name="TextBox 14">
            <a:extLst>
              <a:ext uri="{FF2B5EF4-FFF2-40B4-BE49-F238E27FC236}">
                <a16:creationId xmlns="" xmlns:a16="http://schemas.microsoft.com/office/drawing/2014/main" id="{7517563F-6CF0-437C-B404-F7067A925C0E}"/>
              </a:ext>
            </a:extLst>
          </p:cNvPr>
          <p:cNvSpPr txBox="1"/>
          <p:nvPr/>
        </p:nvSpPr>
        <p:spPr>
          <a:xfrm>
            <a:off x="4320728" y="1937564"/>
            <a:ext cx="63787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cs typeface="Arial" panose="020B0604020202020204" pitchFamily="34" charset="0"/>
              </a:rPr>
              <a:t>Radiator</a:t>
            </a:r>
          </a:p>
        </p:txBody>
      </p:sp>
      <p:sp>
        <p:nvSpPr>
          <p:cNvPr id="16" name="TextBox 15">
            <a:extLst>
              <a:ext uri="{FF2B5EF4-FFF2-40B4-BE49-F238E27FC236}">
                <a16:creationId xmlns="" xmlns:a16="http://schemas.microsoft.com/office/drawing/2014/main" id="{A84E94A3-73A3-471D-AC03-559A265BD56D}"/>
              </a:ext>
            </a:extLst>
          </p:cNvPr>
          <p:cNvSpPr txBox="1"/>
          <p:nvPr/>
        </p:nvSpPr>
        <p:spPr>
          <a:xfrm>
            <a:off x="6184850" y="2059160"/>
            <a:ext cx="138082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Water Thermometer</a:t>
            </a:r>
            <a:endParaRPr lang="en-US" sz="8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D6EC9047-4DBF-46B5-8AE5-9C3DA94166CE}"/>
              </a:ext>
            </a:extLst>
          </p:cNvPr>
          <p:cNvSpPr txBox="1"/>
          <p:nvPr/>
        </p:nvSpPr>
        <p:spPr>
          <a:xfrm>
            <a:off x="5570957" y="2275357"/>
            <a:ext cx="78634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cs typeface="Arial" panose="020B0604020202020204" pitchFamily="34" charset="0"/>
              </a:rPr>
              <a:t>Water Pump</a:t>
            </a:r>
          </a:p>
        </p:txBody>
      </p:sp>
      <p:sp>
        <p:nvSpPr>
          <p:cNvPr id="33" name="正方形/長方形 32">
            <a:extLst>
              <a:ext uri="{FF2B5EF4-FFF2-40B4-BE49-F238E27FC236}">
                <a16:creationId xmlns="" xmlns:a16="http://schemas.microsoft.com/office/drawing/2014/main" id="{8CCDDC7C-D44A-49CC-94FD-970B8407A4E8}"/>
              </a:ext>
            </a:extLst>
          </p:cNvPr>
          <p:cNvSpPr/>
          <p:nvPr/>
        </p:nvSpPr>
        <p:spPr>
          <a:xfrm>
            <a:off x="5570957" y="4995413"/>
            <a:ext cx="1123950" cy="1345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4" name="正方形/長方形 33">
            <a:extLst>
              <a:ext uri="{FF2B5EF4-FFF2-40B4-BE49-F238E27FC236}">
                <a16:creationId xmlns="" xmlns:a16="http://schemas.microsoft.com/office/drawing/2014/main" id="{447049BB-F103-4038-821F-7DBA207BB4B4}"/>
              </a:ext>
            </a:extLst>
          </p:cNvPr>
          <p:cNvSpPr/>
          <p:nvPr/>
        </p:nvSpPr>
        <p:spPr>
          <a:xfrm>
            <a:off x="6401360" y="4808254"/>
            <a:ext cx="1266526" cy="1345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0" name="TextBox 19">
            <a:extLst>
              <a:ext uri="{FF2B5EF4-FFF2-40B4-BE49-F238E27FC236}">
                <a16:creationId xmlns="" xmlns:a16="http://schemas.microsoft.com/office/drawing/2014/main" id="{43F31FAD-7545-4BCC-8A36-817EC7D19A58}"/>
              </a:ext>
            </a:extLst>
          </p:cNvPr>
          <p:cNvSpPr txBox="1"/>
          <p:nvPr/>
        </p:nvSpPr>
        <p:spPr>
          <a:xfrm>
            <a:off x="6324084" y="4746635"/>
            <a:ext cx="126652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From the oil pump (oil)</a:t>
            </a:r>
            <a:endParaRPr lang="en-US" sz="8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09D2AB87-8341-4E52-AF85-EC8B28568050}"/>
              </a:ext>
            </a:extLst>
          </p:cNvPr>
          <p:cNvSpPr txBox="1"/>
          <p:nvPr/>
        </p:nvSpPr>
        <p:spPr>
          <a:xfrm>
            <a:off x="5828784" y="4955927"/>
            <a:ext cx="126652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Engine Oil Cooler</a:t>
            </a:r>
            <a:endParaRPr lang="en-US" sz="800" dirty="0">
              <a:latin typeface="Arial" panose="020B0604020202020204" pitchFamily="34" charset="0"/>
              <a:cs typeface="Arial" panose="020B0604020202020204" pitchFamily="34" charset="0"/>
            </a:endParaRPr>
          </a:p>
        </p:txBody>
      </p:sp>
      <p:sp>
        <p:nvSpPr>
          <p:cNvPr id="35" name="正方形/長方形 34">
            <a:extLst>
              <a:ext uri="{FF2B5EF4-FFF2-40B4-BE49-F238E27FC236}">
                <a16:creationId xmlns="" xmlns:a16="http://schemas.microsoft.com/office/drawing/2014/main" id="{EE2E17B2-9BC9-437F-A8C2-31CEA0B27C6F}"/>
              </a:ext>
            </a:extLst>
          </p:cNvPr>
          <p:cNvSpPr/>
          <p:nvPr/>
        </p:nvSpPr>
        <p:spPr>
          <a:xfrm>
            <a:off x="1678407" y="3868288"/>
            <a:ext cx="779933" cy="1206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6" name="TextBox 25">
            <a:extLst>
              <a:ext uri="{FF2B5EF4-FFF2-40B4-BE49-F238E27FC236}">
                <a16:creationId xmlns="" xmlns:a16="http://schemas.microsoft.com/office/drawing/2014/main" id="{D5A74A52-3408-4DAC-95CE-4D9705B07A29}"/>
              </a:ext>
            </a:extLst>
          </p:cNvPr>
          <p:cNvSpPr txBox="1"/>
          <p:nvPr/>
        </p:nvSpPr>
        <p:spPr>
          <a:xfrm>
            <a:off x="1294744" y="3677932"/>
            <a:ext cx="10093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latin typeface="Arial" panose="020B0604020202020204" pitchFamily="34" charset="0"/>
                <a:ea typeface="+mn-lt"/>
                <a:cs typeface="Arial" panose="020B0604020202020204" pitchFamily="34" charset="0"/>
              </a:rPr>
              <a:t>Fuel Injection Pump</a:t>
            </a:r>
            <a:endParaRPr lang="en-US" sz="800" dirty="0">
              <a:latin typeface="Arial" panose="020B0604020202020204" pitchFamily="34" charset="0"/>
              <a:cs typeface="Arial" panose="020B0604020202020204" pitchFamily="34" charset="0"/>
            </a:endParaRPr>
          </a:p>
        </p:txBody>
      </p:sp>
      <p:sp>
        <p:nvSpPr>
          <p:cNvPr id="11" name="テキスト ボックス 10"/>
          <p:cNvSpPr txBox="1"/>
          <p:nvPr/>
        </p:nvSpPr>
        <p:spPr>
          <a:xfrm>
            <a:off x="832241" y="5358785"/>
            <a:ext cx="3237610"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fuel system device</a:t>
            </a:r>
          </a:p>
        </p:txBody>
      </p:sp>
    </p:spTree>
    <p:extLst>
      <p:ext uri="{BB962C8B-B14F-4D97-AF65-F5344CB8AC3E}">
        <p14:creationId xmlns:p14="http://schemas.microsoft.com/office/powerpoint/2010/main" val="16998046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400" dirty="0" err="1">
                <a:latin typeface="Arial" panose="020B0604020202020204" pitchFamily="34" charset="0"/>
                <a:cs typeface="Arial" panose="020B0604020202020204" pitchFamily="34" charset="0"/>
              </a:rPr>
              <a:t>Istraktura</a:t>
            </a:r>
            <a:r>
              <a:rPr lang="en-US" altLang="ja-JP" sz="2400" dirty="0">
                <a:latin typeface="Arial" panose="020B0604020202020204" pitchFamily="34" charset="0"/>
                <a:cs typeface="Arial" panose="020B0604020202020204" pitchFamily="34" charset="0"/>
              </a:rPr>
              <a:t> ng Diesel Engine</a:t>
            </a:r>
            <a:endParaRPr lang="en-US" altLang="ja-JP" dirty="0">
              <a:latin typeface="Times New Roman" panose="02020603050405020304" pitchFamily="18" charset="0"/>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17</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15</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11" name="テキスト ボックス 10"/>
          <p:cNvSpPr txBox="1"/>
          <p:nvPr/>
        </p:nvSpPr>
        <p:spPr>
          <a:xfrm>
            <a:off x="2953195" y="5631652"/>
            <a:ext cx="3237610"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ea typeface="ＭＳ Ｐゴシック"/>
                <a:cs typeface="Arial" panose="020B0604020202020204" pitchFamily="34" charset="0"/>
              </a:rPr>
              <a:t>Halimbawa</a:t>
            </a:r>
            <a:r>
              <a:rPr lang="en-US" altLang="ja-JP" sz="1200" dirty="0">
                <a:latin typeface="Arial" panose="020B0604020202020204" pitchFamily="34" charset="0"/>
                <a:ea typeface="ＭＳ Ｐゴシック"/>
                <a:cs typeface="Arial" panose="020B0604020202020204" pitchFamily="34" charset="0"/>
              </a:rPr>
              <a:t> ng</a:t>
            </a:r>
            <a:r>
              <a:rPr lang="ja-JP" altLang="en-US" sz="1200" dirty="0">
                <a:latin typeface="Arial" panose="020B0604020202020204" pitchFamily="34" charset="0"/>
                <a:ea typeface="ＭＳ Ｐゴシック"/>
                <a:cs typeface="Arial" panose="020B0604020202020204" pitchFamily="34" charset="0"/>
              </a:rPr>
              <a:t> </a:t>
            </a:r>
            <a:r>
              <a:rPr lang="en-US" altLang="ja-JP" sz="1200" dirty="0">
                <a:latin typeface="Arial" panose="020B0604020202020204" pitchFamily="34" charset="0"/>
                <a:ea typeface="ＭＳ Ｐゴシック"/>
                <a:cs typeface="Arial" panose="020B0604020202020204" pitchFamily="34" charset="0"/>
              </a:rPr>
              <a:t>A</a:t>
            </a:r>
            <a:r>
              <a:rPr lang="ja-JP" altLang="en-US" sz="1200" dirty="0">
                <a:latin typeface="Arial" panose="020B0604020202020204" pitchFamily="34" charset="0"/>
                <a:ea typeface="ＭＳ Ｐゴシック"/>
                <a:cs typeface="Arial" panose="020B0604020202020204" pitchFamily="34" charset="0"/>
              </a:rPr>
              <a:t>lternator</a:t>
            </a:r>
          </a:p>
        </p:txBody>
      </p:sp>
      <p:pic>
        <p:nvPicPr>
          <p:cNvPr id="2" name="図 1"/>
          <p:cNvPicPr>
            <a:picLocks noChangeAspect="1"/>
          </p:cNvPicPr>
          <p:nvPr/>
        </p:nvPicPr>
        <p:blipFill>
          <a:blip r:embed="rId3"/>
          <a:stretch>
            <a:fillRect/>
          </a:stretch>
        </p:blipFill>
        <p:spPr>
          <a:xfrm>
            <a:off x="1236519" y="1423556"/>
            <a:ext cx="7106838" cy="4208096"/>
          </a:xfrm>
          <a:prstGeom prst="rect">
            <a:avLst/>
          </a:prstGeom>
        </p:spPr>
      </p:pic>
      <p:sp>
        <p:nvSpPr>
          <p:cNvPr id="3" name="TextBox 2">
            <a:extLst>
              <a:ext uri="{FF2B5EF4-FFF2-40B4-BE49-F238E27FC236}">
                <a16:creationId xmlns="" xmlns:a16="http://schemas.microsoft.com/office/drawing/2014/main" id="{C216D58E-55E8-4C8B-8650-9A8F489BD71B}"/>
              </a:ext>
            </a:extLst>
          </p:cNvPr>
          <p:cNvSpPr txBox="1"/>
          <p:nvPr/>
        </p:nvSpPr>
        <p:spPr>
          <a:xfrm>
            <a:off x="5142533" y="1580187"/>
            <a:ext cx="157132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panose="020B0604020202020204" pitchFamily="34" charset="0"/>
                <a:cs typeface="Arial" panose="020B0604020202020204" pitchFamily="34" charset="0"/>
              </a:rPr>
              <a:t>Ignition switch</a:t>
            </a:r>
          </a:p>
          <a:p>
            <a:endParaRPr lang="en-US" sz="1200">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DF078C05-86D5-48A5-8498-0DE26562AC15}"/>
              </a:ext>
            </a:extLst>
          </p:cNvPr>
          <p:cNvSpPr txBox="1"/>
          <p:nvPr/>
        </p:nvSpPr>
        <p:spPr>
          <a:xfrm>
            <a:off x="6403729" y="5016203"/>
            <a:ext cx="818851"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Arial" panose="020B0604020202020204" pitchFamily="34" charset="0"/>
                <a:ea typeface="+mn-lt"/>
                <a:cs typeface="Arial" panose="020B0604020202020204" pitchFamily="34" charset="0"/>
              </a:rPr>
              <a:t>Battery</a:t>
            </a:r>
            <a:endParaRPr 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CCB1E0E8-21B9-4494-9B8C-8AAFCB11E87A}"/>
              </a:ext>
            </a:extLst>
          </p:cNvPr>
          <p:cNvSpPr txBox="1"/>
          <p:nvPr/>
        </p:nvSpPr>
        <p:spPr>
          <a:xfrm>
            <a:off x="1237283" y="2408862"/>
            <a:ext cx="104745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ea typeface="+mn-lt"/>
                <a:cs typeface="Arial" panose="020B0604020202020204" pitchFamily="34" charset="0"/>
              </a:rPr>
              <a:t>Alternator</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2741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3429000"/>
            <a:ext cx="7772400" cy="601663"/>
          </a:xfrm>
        </p:spPr>
        <p:txBody>
          <a:bodyPr>
            <a:noAutofit/>
          </a:bodyPr>
          <a:lstStyle/>
          <a:p>
            <a:r>
              <a:rPr lang="en-US" altLang="ja-JP" sz="3200" dirty="0" err="1">
                <a:latin typeface="Arial" panose="020B0604020202020204" pitchFamily="34" charset="0"/>
                <a:ea typeface="+mj-lt"/>
                <a:cs typeface="Arial" panose="020B0604020202020204" pitchFamily="34" charset="0"/>
              </a:rPr>
              <a:t>Kabanata</a:t>
            </a:r>
            <a:r>
              <a:rPr lang="ja-JP" sz="3200" dirty="0">
                <a:latin typeface="Arial" panose="020B0604020202020204" pitchFamily="34" charset="0"/>
                <a:ea typeface="+mj-lt"/>
                <a:cs typeface="Arial" panose="020B0604020202020204" pitchFamily="34" charset="0"/>
              </a:rPr>
              <a:t> </a:t>
            </a:r>
            <a:r>
              <a:rPr kumimoji="1" lang="en-US" altLang="ja-JP" sz="3200" dirty="0">
                <a:latin typeface="Arial" panose="020B0604020202020204" pitchFamily="34" charset="0"/>
                <a:ea typeface="+mj-lt"/>
                <a:cs typeface="Arial" panose="020B0604020202020204" pitchFamily="34" charset="0"/>
              </a:rPr>
              <a:t>1:</a:t>
            </a:r>
            <a:br>
              <a:rPr kumimoji="1" lang="en-US" altLang="ja-JP" sz="3200" dirty="0">
                <a:latin typeface="Arial" panose="020B0604020202020204" pitchFamily="34" charset="0"/>
                <a:ea typeface="+mj-lt"/>
                <a:cs typeface="Arial" panose="020B0604020202020204" pitchFamily="34" charset="0"/>
              </a:rPr>
            </a:br>
            <a:r>
              <a:rPr lang="en-US" altLang="ja-JP" sz="3200" dirty="0" err="1">
                <a:latin typeface="Arial" panose="020B0604020202020204" pitchFamily="34" charset="0"/>
                <a:cs typeface="Arial" panose="020B0604020202020204" pitchFamily="34" charset="0"/>
              </a:rPr>
              <a:t>Pangunahing</a:t>
            </a:r>
            <a:r>
              <a:rPr lang="en-US" altLang="ja-JP" sz="3200" dirty="0">
                <a:latin typeface="Arial" panose="020B0604020202020204" pitchFamily="34" charset="0"/>
                <a:cs typeface="Arial" panose="020B0604020202020204" pitchFamily="34" charset="0"/>
              </a:rPr>
              <a:t> </a:t>
            </a:r>
            <a:r>
              <a:rPr lang="en-US" altLang="ja-JP" sz="3200" dirty="0" err="1">
                <a:latin typeface="Arial" panose="020B0604020202020204" pitchFamily="34" charset="0"/>
                <a:cs typeface="Arial" panose="020B0604020202020204" pitchFamily="34" charset="0"/>
              </a:rPr>
              <a:t>Kaalaman</a:t>
            </a:r>
            <a:r>
              <a:rPr lang="en-US" altLang="ja-JP" sz="3200" dirty="0">
                <a:latin typeface="Arial" panose="020B0604020202020204" pitchFamily="34" charset="0"/>
                <a:cs typeface="Arial" panose="020B0604020202020204" pitchFamily="34" charset="0"/>
              </a:rPr>
              <a:t> </a:t>
            </a:r>
            <a:r>
              <a:rPr lang="en-US" altLang="ja-JP" sz="3200" dirty="0" err="1">
                <a:latin typeface="Arial" panose="020B0604020202020204" pitchFamily="34" charset="0"/>
                <a:cs typeface="Arial" panose="020B0604020202020204" pitchFamily="34" charset="0"/>
              </a:rPr>
              <a:t>Tungkol</a:t>
            </a:r>
            <a:r>
              <a:rPr lang="en-US" altLang="ja-JP" sz="3200" dirty="0">
                <a:latin typeface="Arial" panose="020B0604020202020204" pitchFamily="34" charset="0"/>
                <a:cs typeface="Arial" panose="020B0604020202020204" pitchFamily="34" charset="0"/>
              </a:rPr>
              <a:t> </a:t>
            </a:r>
            <a:r>
              <a:rPr lang="en-US" altLang="ja-JP" sz="3200" dirty="0" err="1">
                <a:latin typeface="Arial" panose="020B0604020202020204" pitchFamily="34" charset="0"/>
                <a:cs typeface="Arial" panose="020B0604020202020204" pitchFamily="34" charset="0"/>
              </a:rPr>
              <a:t>sa</a:t>
            </a:r>
            <a:r>
              <a:rPr lang="en-US" altLang="ja-JP" sz="3200" dirty="0">
                <a:latin typeface="Arial" panose="020B0604020202020204" pitchFamily="34" charset="0"/>
                <a:cs typeface="Arial" panose="020B0604020202020204" pitchFamily="34" charset="0"/>
              </a:rPr>
              <a:t> </a:t>
            </a:r>
            <a:r>
              <a:rPr lang="en-US" altLang="ja-JP" sz="3200" dirty="0" err="1">
                <a:latin typeface="Arial" panose="020B0604020202020204" pitchFamily="34" charset="0"/>
                <a:cs typeface="Arial" panose="020B0604020202020204" pitchFamily="34" charset="0"/>
              </a:rPr>
              <a:t>Sasakyang</a:t>
            </a:r>
            <a:r>
              <a:rPr lang="en-US" altLang="ja-JP" sz="3200" dirty="0">
                <a:latin typeface="Arial" panose="020B0604020202020204" pitchFamily="34" charset="0"/>
                <a:cs typeface="Arial" panose="020B0604020202020204" pitchFamily="34" charset="0"/>
              </a:rPr>
              <a:t> </a:t>
            </a:r>
            <a:r>
              <a:rPr lang="en-US" altLang="ja-JP" sz="3200" dirty="0" err="1">
                <a:latin typeface="Arial" panose="020B0604020202020204" pitchFamily="34" charset="0"/>
                <a:cs typeface="Arial" panose="020B0604020202020204" pitchFamily="34" charset="0"/>
              </a:rPr>
              <a:t>Makinaryang</a:t>
            </a:r>
            <a:r>
              <a:rPr lang="en-US" altLang="ja-JP" sz="3200" dirty="0">
                <a:latin typeface="Arial" panose="020B0604020202020204" pitchFamily="34" charset="0"/>
                <a:cs typeface="Arial" panose="020B0604020202020204" pitchFamily="34" charset="0"/>
              </a:rPr>
              <a:t> Pang-</a:t>
            </a:r>
            <a:r>
              <a:rPr lang="en-US" altLang="ja-JP" sz="3200" dirty="0" err="1">
                <a:latin typeface="Arial" panose="020B0604020202020204" pitchFamily="34" charset="0"/>
                <a:cs typeface="Arial" panose="020B0604020202020204" pitchFamily="34" charset="0"/>
              </a:rPr>
              <a:t>konstruksyon</a:t>
            </a:r>
            <a:endParaRPr lang="en-US" altLang="ja-JP" sz="32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2185806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fil-PH" altLang="ja-JP" sz="2000" dirty="0">
                <a:latin typeface="Arial" panose="020B0604020202020204" pitchFamily="34" charset="0"/>
                <a:cs typeface="Arial" panose="020B0604020202020204" pitchFamily="34" charset="0"/>
              </a:rPr>
              <a:t>Fuel/Engine Oil</a:t>
            </a:r>
            <a:endParaRPr lang="en-US" alt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18</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15</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fil-PH" altLang="ja-JP" sz="2000" dirty="0">
                <a:latin typeface="Arial" panose="020B0604020202020204" pitchFamily="34" charset="0"/>
                <a:cs typeface="Arial" panose="020B0604020202020204" pitchFamily="34" charset="0"/>
              </a:rPr>
              <a:t>Ang engine oil ay ginagamit para sa:</a:t>
            </a:r>
            <a:endParaRPr lang="en-US" sz="2000" dirty="0">
              <a:latin typeface="Arial" panose="020B0604020202020204" pitchFamily="34" charset="0"/>
              <a:cs typeface="Arial" panose="020B0604020202020204" pitchFamily="34" charset="0"/>
            </a:endParaRPr>
          </a:p>
          <a:p>
            <a:pPr marL="457200" indent="-457200">
              <a:buFont typeface="+mj-ea"/>
              <a:buAutoNum type="circleNumDbPlain"/>
            </a:pPr>
            <a:r>
              <a:rPr lang="en-US" altLang="ja-JP" sz="2000" dirty="0">
                <a:latin typeface="Arial" panose="020B0604020202020204" pitchFamily="34" charset="0"/>
                <a:ea typeface="Meiryo UI"/>
                <a:cs typeface="Arial" panose="020B0604020202020204" pitchFamily="34" charset="0"/>
              </a:rPr>
              <a:t>Lubrication</a:t>
            </a:r>
            <a:endParaRPr lang="zh-TW" altLang="en-US" sz="2000" dirty="0">
              <a:latin typeface="Arial" panose="020B0604020202020204" pitchFamily="34" charset="0"/>
              <a:ea typeface="Meiryo UI"/>
              <a:cs typeface="Arial" panose="020B0604020202020204" pitchFamily="34" charset="0"/>
            </a:endParaRPr>
          </a:p>
          <a:p>
            <a:pPr marL="457200" indent="-457200">
              <a:buFont typeface="+mj-ea"/>
              <a:buAutoNum type="circleNumDbPlain"/>
            </a:pPr>
            <a:r>
              <a:rPr lang="ja-JP" altLang="en-US" sz="2000" dirty="0">
                <a:latin typeface="Arial" panose="020B0604020202020204" pitchFamily="34" charset="0"/>
                <a:ea typeface="Meiryo UI"/>
                <a:cs typeface="Arial" panose="020B0604020202020204" pitchFamily="34" charset="0"/>
              </a:rPr>
              <a:t>C</a:t>
            </a:r>
            <a:r>
              <a:rPr lang="en-US" altLang="ja-JP" sz="2000" dirty="0" err="1">
                <a:latin typeface="Arial" panose="020B0604020202020204" pitchFamily="34" charset="0"/>
                <a:ea typeface="Meiryo UI"/>
                <a:cs typeface="Arial" panose="020B0604020202020204" pitchFamily="34" charset="0"/>
              </a:rPr>
              <a:t>ooling</a:t>
            </a:r>
            <a:endParaRPr lang="en-US" altLang="ja-JP" sz="2000" dirty="0">
              <a:latin typeface="Arial" panose="020B0604020202020204" pitchFamily="34" charset="0"/>
              <a:ea typeface="Meiryo UI"/>
              <a:cs typeface="Arial" panose="020B0604020202020204" pitchFamily="34" charset="0"/>
            </a:endParaRPr>
          </a:p>
          <a:p>
            <a:pPr marL="457200" indent="-457200">
              <a:buFont typeface="+mj-ea"/>
              <a:buAutoNum type="circleNumDbPlain"/>
            </a:pPr>
            <a:r>
              <a:rPr lang="en-US" altLang="ja-JP" sz="2000" dirty="0">
                <a:latin typeface="Arial" panose="020B0604020202020204" pitchFamily="34" charset="0"/>
                <a:ea typeface="Meiryo UI"/>
                <a:cs typeface="Arial" panose="020B0604020202020204" pitchFamily="34" charset="0"/>
              </a:rPr>
              <a:t>Sealing</a:t>
            </a:r>
            <a:endParaRPr lang="zh-TW" altLang="en-US" sz="2000" dirty="0">
              <a:latin typeface="Arial" panose="020B0604020202020204" pitchFamily="34" charset="0"/>
              <a:ea typeface="Meiryo UI"/>
              <a:cs typeface="Arial" panose="020B0604020202020204" pitchFamily="34" charset="0"/>
            </a:endParaRPr>
          </a:p>
          <a:p>
            <a:pPr marL="457200" indent="-457200">
              <a:buFont typeface="+mj-ea"/>
              <a:buAutoNum type="circleNumDbPlain"/>
            </a:pPr>
            <a:r>
              <a:rPr lang="ja-JP" altLang="en-US" sz="2000" dirty="0">
                <a:latin typeface="Arial" panose="020B0604020202020204" pitchFamily="34" charset="0"/>
                <a:ea typeface="Meiryo UI"/>
                <a:cs typeface="Arial" panose="020B0604020202020204" pitchFamily="34" charset="0"/>
              </a:rPr>
              <a:t>Cleaning</a:t>
            </a:r>
            <a:endParaRPr lang="zh-TW" altLang="en-US" sz="2000" dirty="0">
              <a:latin typeface="Arial" panose="020B0604020202020204" pitchFamily="34" charset="0"/>
              <a:ea typeface="Meiryo UI"/>
              <a:cs typeface="Arial" panose="020B0604020202020204" pitchFamily="34" charset="0"/>
            </a:endParaRPr>
          </a:p>
          <a:p>
            <a:pPr marL="457200" indent="-457200">
              <a:buFont typeface="+mj-ea"/>
              <a:buAutoNum type="circleNumDbPlain"/>
            </a:pPr>
            <a:r>
              <a:rPr lang="en-US" altLang="ja-JP" sz="2000" dirty="0">
                <a:latin typeface="Arial" panose="020B0604020202020204" pitchFamily="34" charset="0"/>
                <a:ea typeface="Meiryo UI"/>
                <a:cs typeface="Arial" panose="020B0604020202020204" pitchFamily="34" charset="0"/>
              </a:rPr>
              <a:t>Anti-r</a:t>
            </a:r>
            <a:r>
              <a:rPr lang="ja-JP" sz="2000" dirty="0">
                <a:latin typeface="Arial" panose="020B0604020202020204" pitchFamily="34" charset="0"/>
                <a:ea typeface="+mn-lt"/>
                <a:cs typeface="Arial" panose="020B0604020202020204" pitchFamily="34" charset="0"/>
              </a:rPr>
              <a:t>ust </a:t>
            </a:r>
            <a:r>
              <a:rPr lang="en-US" altLang="ja-JP" sz="2000" dirty="0">
                <a:latin typeface="Arial" panose="020B0604020202020204" pitchFamily="34" charset="0"/>
                <a:ea typeface="+mn-lt"/>
                <a:cs typeface="Arial" panose="020B0604020202020204" pitchFamily="34" charset="0"/>
              </a:rPr>
              <a:t>P</a:t>
            </a:r>
            <a:r>
              <a:rPr lang="ja-JP" sz="2000" dirty="0">
                <a:latin typeface="Arial" panose="020B0604020202020204" pitchFamily="34" charset="0"/>
                <a:ea typeface="+mn-lt"/>
                <a:cs typeface="Arial" panose="020B0604020202020204" pitchFamily="34" charset="0"/>
              </a:rPr>
              <a:t>reventi</a:t>
            </a:r>
            <a:r>
              <a:rPr lang="en-US" altLang="ja-JP" sz="2000" dirty="0">
                <a:latin typeface="Arial" panose="020B0604020202020204" pitchFamily="34" charset="0"/>
                <a:ea typeface="+mn-lt"/>
                <a:cs typeface="Arial" panose="020B0604020202020204" pitchFamily="34" charset="0"/>
              </a:rPr>
              <a:t>on</a:t>
            </a:r>
            <a:endParaRPr lang="en-US" altLang="zh-TW" sz="20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ja-JP" sz="2000" dirty="0">
              <a:latin typeface="Arial" panose="020B0604020202020204" pitchFamily="34" charset="0"/>
              <a:ea typeface="Meiryo UI" panose="020B0604030504040204" pitchFamily="50" charset="-128"/>
              <a:cs typeface="Arial" panose="020B0604020202020204" pitchFamily="34" charset="0"/>
            </a:endParaRPr>
          </a:p>
          <a:p>
            <a:pPr marL="0" indent="0">
              <a:buNone/>
            </a:pPr>
            <a:r>
              <a:rPr lang="fil-PH" altLang="ja-JP" sz="2000" dirty="0">
                <a:latin typeface="Arial" panose="020B0604020202020204" pitchFamily="34" charset="0"/>
                <a:cs typeface="Arial" panose="020B0604020202020204" pitchFamily="34" charset="0"/>
              </a:rPr>
              <a:t>Dahil may iba’t ibang tawag ang engine oil, gamitin lamang ang nakalahad sa user’s manual ng mga machine</a:t>
            </a:r>
            <a:r>
              <a:rPr lang="en-US" altLang="ja-JP" sz="2000" dirty="0">
                <a:latin typeface="Arial" panose="020B0604020202020204" pitchFamily="34" charset="0"/>
                <a:ea typeface="+mn-lt"/>
                <a:cs typeface="Arial" panose="020B0604020202020204" pitchFamily="34" charset="0"/>
              </a:rPr>
              <a:t>. </a:t>
            </a:r>
            <a:endParaRPr lang="ja-JP" sz="20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34000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000" dirty="0">
                <a:latin typeface="Arial" panose="020B0604020202020204" pitchFamily="34" charset="0"/>
                <a:ea typeface="Meiryo UI"/>
                <a:cs typeface="Arial" panose="020B0604020202020204" pitchFamily="34" charset="0"/>
              </a:rPr>
              <a:t>Hydraulic </a:t>
            </a:r>
            <a:r>
              <a:rPr lang="en-US" altLang="ja-JP" sz="2000" dirty="0">
                <a:latin typeface="Arial" panose="020B0604020202020204" pitchFamily="34" charset="0"/>
                <a:ea typeface="Meiryo UI"/>
                <a:cs typeface="Arial" panose="020B0604020202020204" pitchFamily="34" charset="0"/>
              </a:rPr>
              <a:t>S</a:t>
            </a:r>
            <a:r>
              <a:rPr lang="ja-JP" altLang="en-US" sz="2000" dirty="0">
                <a:latin typeface="Arial" panose="020B0604020202020204" pitchFamily="34" charset="0"/>
                <a:ea typeface="Meiryo UI"/>
                <a:cs typeface="Arial" panose="020B0604020202020204" pitchFamily="34" charset="0"/>
              </a:rPr>
              <a:t>ystem</a:t>
            </a:r>
            <a:endParaRPr kumimoji="1" lang="ja-JP" altLang="en-US" sz="2000" dirty="0">
              <a:latin typeface="Arial" panose="020B0604020202020204" pitchFamily="34" charset="0"/>
              <a:ea typeface="Meiryo UI"/>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19</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16</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8" name="図 17" descr="ダイアグラム&#10;&#10;自動的に生成された説明">
            <a:extLst>
              <a:ext uri="{FF2B5EF4-FFF2-40B4-BE49-F238E27FC236}">
                <a16:creationId xmlns="" xmlns:a16="http://schemas.microsoft.com/office/drawing/2014/main" id="{0B465DDF-B694-4B60-8515-1972D02D0E83}"/>
              </a:ext>
            </a:extLst>
          </p:cNvPr>
          <p:cNvPicPr/>
          <p:nvPr/>
        </p:nvPicPr>
        <p:blipFill>
          <a:blip r:embed="rId3">
            <a:extLst>
              <a:ext uri="{28A0092B-C50C-407E-A947-70E740481C1C}">
                <a14:useLocalDpi xmlns:a14="http://schemas.microsoft.com/office/drawing/2010/main" val="0"/>
              </a:ext>
            </a:extLst>
          </a:blip>
          <a:stretch>
            <a:fillRect/>
          </a:stretch>
        </p:blipFill>
        <p:spPr>
          <a:xfrm>
            <a:off x="757237" y="1457324"/>
            <a:ext cx="7629525" cy="3514725"/>
          </a:xfrm>
          <a:prstGeom prst="rect">
            <a:avLst/>
          </a:prstGeom>
        </p:spPr>
      </p:pic>
      <p:sp>
        <p:nvSpPr>
          <p:cNvPr id="20" name="テキスト ボックス 19">
            <a:extLst>
              <a:ext uri="{FF2B5EF4-FFF2-40B4-BE49-F238E27FC236}">
                <a16:creationId xmlns="" xmlns:a16="http://schemas.microsoft.com/office/drawing/2014/main" id="{31B45273-9D2E-4D51-B39C-11F047AF50A1}"/>
              </a:ext>
            </a:extLst>
          </p:cNvPr>
          <p:cNvSpPr txBox="1"/>
          <p:nvPr/>
        </p:nvSpPr>
        <p:spPr>
          <a:xfrm>
            <a:off x="1219199" y="4944684"/>
            <a:ext cx="6696075"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Pangkalahatang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ideya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mekanismo</a:t>
            </a:r>
            <a:r>
              <a:rPr lang="en-US" altLang="ja-JP" sz="1200" dirty="0">
                <a:latin typeface="Arial" panose="020B0604020202020204" pitchFamily="34" charset="0"/>
                <a:cs typeface="Arial" panose="020B0604020202020204" pitchFamily="34" charset="0"/>
              </a:rPr>
              <a:t> ng hydraulic system</a:t>
            </a:r>
            <a:endParaRPr lang="ja-JP" altLang="en-US" sz="1200" dirty="0">
              <a:latin typeface="Arial" panose="020B0604020202020204" pitchFamily="34" charset="0"/>
              <a:ea typeface="ＭＳ Ｐゴシック"/>
              <a:cs typeface="Arial" panose="020B0604020202020204" pitchFamily="34" charset="0"/>
            </a:endParaRPr>
          </a:p>
        </p:txBody>
      </p:sp>
      <p:sp>
        <p:nvSpPr>
          <p:cNvPr id="7" name="正方形/長方形 6">
            <a:extLst>
              <a:ext uri="{FF2B5EF4-FFF2-40B4-BE49-F238E27FC236}">
                <a16:creationId xmlns="" xmlns:a16="http://schemas.microsoft.com/office/drawing/2014/main" id="{0EC3FA95-D1A5-4115-BAB2-CF5A7C7CC96C}"/>
              </a:ext>
            </a:extLst>
          </p:cNvPr>
          <p:cNvSpPr/>
          <p:nvPr/>
        </p:nvSpPr>
        <p:spPr>
          <a:xfrm>
            <a:off x="3817937" y="4054461"/>
            <a:ext cx="1260475" cy="6505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Hydraulic Oil Tank </a:t>
            </a:r>
            <a:r>
              <a:rPr kumimoji="1" lang="en-US" altLang="ja-JP" sz="900" dirty="0" err="1">
                <a:latin typeface="Arial" panose="020B0604020202020204" pitchFamily="34" charset="0"/>
                <a:cs typeface="Arial" panose="020B0604020202020204" pitchFamily="34" charset="0"/>
              </a:rPr>
              <a:t>Auxilliary</a:t>
            </a:r>
            <a:endParaRPr kumimoji="1" lang="ja-JP" altLang="en-US" sz="900" dirty="0">
              <a:latin typeface="Arial" panose="020B0604020202020204" pitchFamily="34" charset="0"/>
              <a:cs typeface="Arial" panose="020B0604020202020204" pitchFamily="34" charset="0"/>
            </a:endParaRPr>
          </a:p>
        </p:txBody>
      </p:sp>
      <p:sp>
        <p:nvSpPr>
          <p:cNvPr id="21" name="正方形/長方形 20">
            <a:extLst>
              <a:ext uri="{FF2B5EF4-FFF2-40B4-BE49-F238E27FC236}">
                <a16:creationId xmlns="" xmlns:a16="http://schemas.microsoft.com/office/drawing/2014/main" id="{C0D33593-40A5-48E7-A29B-2912C5FA32A8}"/>
              </a:ext>
            </a:extLst>
          </p:cNvPr>
          <p:cNvSpPr/>
          <p:nvPr/>
        </p:nvSpPr>
        <p:spPr>
          <a:xfrm>
            <a:off x="5376861" y="4545372"/>
            <a:ext cx="1657351" cy="1565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Low Pressure Hydraulic Oil</a:t>
            </a:r>
            <a:endParaRPr kumimoji="1" lang="ja-JP" altLang="en-US" sz="900" dirty="0">
              <a:latin typeface="Arial" panose="020B0604020202020204" pitchFamily="34" charset="0"/>
              <a:cs typeface="Arial" panose="020B0604020202020204" pitchFamily="34" charset="0"/>
            </a:endParaRPr>
          </a:p>
        </p:txBody>
      </p:sp>
      <p:sp>
        <p:nvSpPr>
          <p:cNvPr id="22" name="正方形/長方形 21">
            <a:extLst>
              <a:ext uri="{FF2B5EF4-FFF2-40B4-BE49-F238E27FC236}">
                <a16:creationId xmlns="" xmlns:a16="http://schemas.microsoft.com/office/drawing/2014/main" id="{F9EB6007-8D0B-4D9E-8A68-9EA7A4480388}"/>
              </a:ext>
            </a:extLst>
          </p:cNvPr>
          <p:cNvSpPr/>
          <p:nvPr/>
        </p:nvSpPr>
        <p:spPr>
          <a:xfrm>
            <a:off x="5599112" y="2889392"/>
            <a:ext cx="1295400" cy="6505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Hydraulic Drive</a:t>
            </a:r>
          </a:p>
          <a:p>
            <a:pPr algn="ctr"/>
            <a:endParaRPr lang="en-US" altLang="ja-JP" sz="900" dirty="0">
              <a:latin typeface="Arial" panose="020B0604020202020204" pitchFamily="34" charset="0"/>
              <a:cs typeface="Arial" panose="020B0604020202020204" pitchFamily="34" charset="0"/>
            </a:endParaRPr>
          </a:p>
          <a:p>
            <a:pPr algn="ctr"/>
            <a:r>
              <a:rPr kumimoji="1" lang="en-US" altLang="ja-JP" sz="800" dirty="0">
                <a:latin typeface="Arial" panose="020B0604020202020204" pitchFamily="34" charset="0"/>
                <a:cs typeface="Arial" panose="020B0604020202020204" pitchFamily="34" charset="0"/>
              </a:rPr>
              <a:t>(Converts hydraulic to mechanical energy)</a:t>
            </a:r>
            <a:endParaRPr kumimoji="1" lang="ja-JP" altLang="en-US" sz="800" dirty="0">
              <a:latin typeface="Arial" panose="020B0604020202020204" pitchFamily="34" charset="0"/>
              <a:cs typeface="Arial" panose="020B0604020202020204" pitchFamily="34" charset="0"/>
            </a:endParaRPr>
          </a:p>
        </p:txBody>
      </p:sp>
      <p:sp>
        <p:nvSpPr>
          <p:cNvPr id="23" name="正方形/長方形 22">
            <a:extLst>
              <a:ext uri="{FF2B5EF4-FFF2-40B4-BE49-F238E27FC236}">
                <a16:creationId xmlns="" xmlns:a16="http://schemas.microsoft.com/office/drawing/2014/main" id="{4BD1F86C-529C-4973-B348-0F3AF0C5D0A0}"/>
              </a:ext>
            </a:extLst>
          </p:cNvPr>
          <p:cNvSpPr/>
          <p:nvPr/>
        </p:nvSpPr>
        <p:spPr>
          <a:xfrm>
            <a:off x="2055812" y="2886072"/>
            <a:ext cx="1295400" cy="6505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Hydraulic Pump</a:t>
            </a:r>
          </a:p>
          <a:p>
            <a:pPr algn="ctr"/>
            <a:endParaRPr lang="en-US" altLang="ja-JP" sz="900" dirty="0">
              <a:latin typeface="Arial" panose="020B0604020202020204" pitchFamily="34" charset="0"/>
              <a:cs typeface="Arial" panose="020B0604020202020204" pitchFamily="34" charset="0"/>
            </a:endParaRPr>
          </a:p>
          <a:p>
            <a:pPr algn="ctr"/>
            <a:r>
              <a:rPr kumimoji="1" lang="en-US" altLang="ja-JP" sz="800" dirty="0">
                <a:latin typeface="Arial" panose="020B0604020202020204" pitchFamily="34" charset="0"/>
                <a:cs typeface="Arial" panose="020B0604020202020204" pitchFamily="34" charset="0"/>
              </a:rPr>
              <a:t>(Sends out hydraulic oil at high pressure)</a:t>
            </a:r>
            <a:endParaRPr kumimoji="1" lang="ja-JP" altLang="en-US" sz="800" dirty="0">
              <a:latin typeface="Arial" panose="020B0604020202020204" pitchFamily="34" charset="0"/>
              <a:cs typeface="Arial" panose="020B0604020202020204" pitchFamily="34" charset="0"/>
            </a:endParaRPr>
          </a:p>
        </p:txBody>
      </p:sp>
      <p:sp>
        <p:nvSpPr>
          <p:cNvPr id="24" name="正方形/長方形 23">
            <a:extLst>
              <a:ext uri="{FF2B5EF4-FFF2-40B4-BE49-F238E27FC236}">
                <a16:creationId xmlns="" xmlns:a16="http://schemas.microsoft.com/office/drawing/2014/main" id="{7C822A0F-36E0-4087-A04B-C862801C65E4}"/>
              </a:ext>
            </a:extLst>
          </p:cNvPr>
          <p:cNvSpPr/>
          <p:nvPr/>
        </p:nvSpPr>
        <p:spPr>
          <a:xfrm>
            <a:off x="7221537" y="2886072"/>
            <a:ext cx="774700" cy="6505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Work</a:t>
            </a:r>
          </a:p>
          <a:p>
            <a:pPr algn="ctr"/>
            <a:endParaRPr lang="en-US" altLang="ja-JP" sz="900" dirty="0">
              <a:latin typeface="Arial" panose="020B0604020202020204" pitchFamily="34" charset="0"/>
              <a:cs typeface="Arial" panose="020B0604020202020204" pitchFamily="34" charset="0"/>
            </a:endParaRPr>
          </a:p>
          <a:p>
            <a:pPr algn="ctr"/>
            <a:r>
              <a:rPr kumimoji="1" lang="en-US" altLang="ja-JP" sz="800" dirty="0">
                <a:latin typeface="Arial" panose="020B0604020202020204" pitchFamily="34" charset="0"/>
                <a:cs typeface="Arial" panose="020B0604020202020204" pitchFamily="34" charset="0"/>
              </a:rPr>
              <a:t>(Size, Speed, Direction)</a:t>
            </a:r>
            <a:endParaRPr kumimoji="1" lang="ja-JP" altLang="en-US" sz="800" dirty="0">
              <a:latin typeface="Arial" panose="020B0604020202020204" pitchFamily="34" charset="0"/>
              <a:cs typeface="Arial" panose="020B0604020202020204" pitchFamily="34" charset="0"/>
            </a:endParaRPr>
          </a:p>
        </p:txBody>
      </p:sp>
      <p:sp>
        <p:nvSpPr>
          <p:cNvPr id="25" name="正方形/長方形 24">
            <a:extLst>
              <a:ext uri="{FF2B5EF4-FFF2-40B4-BE49-F238E27FC236}">
                <a16:creationId xmlns="" xmlns:a16="http://schemas.microsoft.com/office/drawing/2014/main" id="{B61A4C3B-65CA-4D0E-8F3E-CAA74BC37015}"/>
              </a:ext>
            </a:extLst>
          </p:cNvPr>
          <p:cNvSpPr/>
          <p:nvPr/>
        </p:nvSpPr>
        <p:spPr>
          <a:xfrm>
            <a:off x="1096962" y="2886072"/>
            <a:ext cx="742950" cy="6505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Engine</a:t>
            </a:r>
            <a:endParaRPr kumimoji="1" lang="ja-JP" altLang="en-US" sz="900" dirty="0">
              <a:latin typeface="Arial" panose="020B0604020202020204" pitchFamily="34" charset="0"/>
              <a:cs typeface="Arial" panose="020B0604020202020204" pitchFamily="34" charset="0"/>
            </a:endParaRPr>
          </a:p>
        </p:txBody>
      </p:sp>
      <p:sp>
        <p:nvSpPr>
          <p:cNvPr id="26" name="正方形/長方形 25">
            <a:extLst>
              <a:ext uri="{FF2B5EF4-FFF2-40B4-BE49-F238E27FC236}">
                <a16:creationId xmlns="" xmlns:a16="http://schemas.microsoft.com/office/drawing/2014/main" id="{CBB44950-8B4D-4698-B751-AB9B757FCC48}"/>
              </a:ext>
            </a:extLst>
          </p:cNvPr>
          <p:cNvSpPr/>
          <p:nvPr/>
        </p:nvSpPr>
        <p:spPr>
          <a:xfrm>
            <a:off x="3817937" y="1726036"/>
            <a:ext cx="1295400" cy="6505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Hydraulic Control Valve</a:t>
            </a:r>
          </a:p>
          <a:p>
            <a:pPr algn="ctr"/>
            <a:endParaRPr lang="en-US" altLang="ja-JP" sz="900" dirty="0">
              <a:latin typeface="Arial" panose="020B0604020202020204" pitchFamily="34" charset="0"/>
              <a:cs typeface="Arial" panose="020B0604020202020204" pitchFamily="34" charset="0"/>
            </a:endParaRPr>
          </a:p>
          <a:p>
            <a:pPr algn="ctr"/>
            <a:r>
              <a:rPr kumimoji="1" lang="en-US" altLang="ja-JP" sz="800" dirty="0">
                <a:latin typeface="Arial" panose="020B0604020202020204" pitchFamily="34" charset="0"/>
                <a:cs typeface="Arial" panose="020B0604020202020204" pitchFamily="34" charset="0"/>
              </a:rPr>
              <a:t>(Controls the flow direction and pressure of hydraulic oil)</a:t>
            </a:r>
            <a:endParaRPr kumimoji="1" lang="ja-JP" altLang="en-US" sz="800" dirty="0">
              <a:latin typeface="Arial" panose="020B0604020202020204" pitchFamily="34" charset="0"/>
              <a:cs typeface="Arial" panose="020B0604020202020204" pitchFamily="34" charset="0"/>
            </a:endParaRPr>
          </a:p>
        </p:txBody>
      </p:sp>
      <p:sp>
        <p:nvSpPr>
          <p:cNvPr id="27" name="正方形/長方形 26">
            <a:extLst>
              <a:ext uri="{FF2B5EF4-FFF2-40B4-BE49-F238E27FC236}">
                <a16:creationId xmlns="" xmlns:a16="http://schemas.microsoft.com/office/drawing/2014/main" id="{FABCC77F-075F-4432-9BFA-B6A6E044A056}"/>
              </a:ext>
            </a:extLst>
          </p:cNvPr>
          <p:cNvSpPr/>
          <p:nvPr/>
        </p:nvSpPr>
        <p:spPr>
          <a:xfrm>
            <a:off x="5237161" y="1689845"/>
            <a:ext cx="1657351" cy="1565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High Pressure Hydraulic Oil</a:t>
            </a:r>
            <a:endParaRPr kumimoji="1" lang="ja-JP" altLang="en-US" sz="900" dirty="0">
              <a:latin typeface="Arial" panose="020B0604020202020204" pitchFamily="34" charset="0"/>
              <a:cs typeface="Arial" panose="020B0604020202020204" pitchFamily="34" charset="0"/>
            </a:endParaRPr>
          </a:p>
        </p:txBody>
      </p:sp>
      <p:sp>
        <p:nvSpPr>
          <p:cNvPr id="28" name="正方形/長方形 27">
            <a:extLst>
              <a:ext uri="{FF2B5EF4-FFF2-40B4-BE49-F238E27FC236}">
                <a16:creationId xmlns="" xmlns:a16="http://schemas.microsoft.com/office/drawing/2014/main" id="{96F176EB-F8E0-48B8-859F-48A38BE02944}"/>
              </a:ext>
            </a:extLst>
          </p:cNvPr>
          <p:cNvSpPr/>
          <p:nvPr/>
        </p:nvSpPr>
        <p:spPr>
          <a:xfrm>
            <a:off x="2100263" y="4545372"/>
            <a:ext cx="1657351" cy="1565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Low Pressure Hydraulic Oil</a:t>
            </a:r>
            <a:endParaRPr kumimoji="1" lang="ja-JP" altLang="en-US" sz="900" dirty="0">
              <a:latin typeface="Arial" panose="020B0604020202020204" pitchFamily="34" charset="0"/>
              <a:cs typeface="Arial" panose="020B0604020202020204" pitchFamily="34" charset="0"/>
            </a:endParaRPr>
          </a:p>
        </p:txBody>
      </p:sp>
      <p:sp>
        <p:nvSpPr>
          <p:cNvPr id="29" name="正方形/長方形 28">
            <a:extLst>
              <a:ext uri="{FF2B5EF4-FFF2-40B4-BE49-F238E27FC236}">
                <a16:creationId xmlns="" xmlns:a16="http://schemas.microsoft.com/office/drawing/2014/main" id="{FBED66B1-2B80-4838-8CEE-F0E4433CFAF4}"/>
              </a:ext>
            </a:extLst>
          </p:cNvPr>
          <p:cNvSpPr/>
          <p:nvPr/>
        </p:nvSpPr>
        <p:spPr>
          <a:xfrm>
            <a:off x="1874836" y="1689845"/>
            <a:ext cx="1657351" cy="1565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900" dirty="0">
                <a:latin typeface="Arial" panose="020B0604020202020204" pitchFamily="34" charset="0"/>
                <a:cs typeface="Arial" panose="020B0604020202020204" pitchFamily="34" charset="0"/>
              </a:rPr>
              <a:t>High Pressure Hydraulic Oil</a:t>
            </a:r>
            <a:endParaRPr kumimoji="1" lang="ja-JP" altLang="en-US" sz="900" dirty="0">
              <a:latin typeface="Arial" panose="020B0604020202020204" pitchFamily="34" charset="0"/>
              <a:cs typeface="Arial" panose="020B0604020202020204" pitchFamily="34" charset="0"/>
            </a:endParaRPr>
          </a:p>
        </p:txBody>
      </p:sp>
      <p:sp>
        <p:nvSpPr>
          <p:cNvPr id="30" name="正方形/長方形 29">
            <a:extLst>
              <a:ext uri="{FF2B5EF4-FFF2-40B4-BE49-F238E27FC236}">
                <a16:creationId xmlns="" xmlns:a16="http://schemas.microsoft.com/office/drawing/2014/main" id="{ABB38C5C-E098-4347-8251-DD48777CA552}"/>
              </a:ext>
            </a:extLst>
          </p:cNvPr>
          <p:cNvSpPr/>
          <p:nvPr/>
        </p:nvSpPr>
        <p:spPr>
          <a:xfrm rot="16200000">
            <a:off x="4231473" y="3099130"/>
            <a:ext cx="944578" cy="1565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900" dirty="0">
                <a:latin typeface="Arial" panose="020B0604020202020204" pitchFamily="34" charset="0"/>
                <a:cs typeface="Arial" panose="020B0604020202020204" pitchFamily="34" charset="0"/>
              </a:rPr>
              <a:t>Low Pressure</a:t>
            </a:r>
          </a:p>
          <a:p>
            <a:r>
              <a:rPr lang="en-US" altLang="ja-JP" sz="900" dirty="0">
                <a:latin typeface="Arial" panose="020B0604020202020204" pitchFamily="34" charset="0"/>
                <a:cs typeface="Arial" panose="020B0604020202020204" pitchFamily="34" charset="0"/>
              </a:rPr>
              <a:t>Hydraulic Oil</a:t>
            </a:r>
            <a:endParaRPr kumimoji="1" lang="ja-JP" alt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49383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527326"/>
            <a:ext cx="7886700" cy="645675"/>
          </a:xfrm>
          <a:ln>
            <a:solidFill>
              <a:schemeClr val="tx1"/>
            </a:solidFill>
          </a:ln>
        </p:spPr>
        <p:txBody>
          <a:bodyPr>
            <a:noAutofit/>
          </a:bodyPr>
          <a:lstStyle/>
          <a:p>
            <a:r>
              <a:rPr lang="ja-JP" sz="2000" dirty="0">
                <a:latin typeface="Arial" panose="020B0604020202020204" pitchFamily="34" charset="0"/>
                <a:ea typeface="+mj-lt"/>
                <a:cs typeface="Arial" panose="020B0604020202020204" pitchFamily="34" charset="0"/>
              </a:rPr>
              <a:t>Hydraulic </a:t>
            </a:r>
            <a:r>
              <a:rPr lang="en-US" altLang="ja-JP" sz="2000" dirty="0">
                <a:latin typeface="Arial" panose="020B0604020202020204" pitchFamily="34" charset="0"/>
                <a:ea typeface="+mj-lt"/>
                <a:cs typeface="Arial" panose="020B0604020202020204" pitchFamily="34" charset="0"/>
              </a:rPr>
              <a:t>P</a:t>
            </a:r>
            <a:r>
              <a:rPr lang="ja-JP" sz="2000" dirty="0">
                <a:latin typeface="Arial" panose="020B0604020202020204" pitchFamily="34" charset="0"/>
                <a:ea typeface="+mj-lt"/>
                <a:cs typeface="Arial" panose="020B0604020202020204" pitchFamily="34" charset="0"/>
              </a:rPr>
              <a:t>ump </a:t>
            </a:r>
            <a:r>
              <a:rPr lang="ja-JP" sz="1600" dirty="0">
                <a:latin typeface="Arial" panose="020B0604020202020204" pitchFamily="34" charset="0"/>
                <a:ea typeface="+mj-lt"/>
                <a:cs typeface="Arial" panose="020B0604020202020204" pitchFamily="34" charset="0"/>
              </a:rPr>
              <a:t>①</a:t>
            </a:r>
            <a:r>
              <a:rPr lang="ja-JP" sz="2000" dirty="0">
                <a:latin typeface="Arial" panose="020B0604020202020204" pitchFamily="34" charset="0"/>
                <a:ea typeface="+mj-lt"/>
                <a:cs typeface="Arial" panose="020B0604020202020204" pitchFamily="34" charset="0"/>
              </a:rPr>
              <a:t>Gear </a:t>
            </a:r>
            <a:r>
              <a:rPr lang="en-US" altLang="ja-JP" sz="2000" dirty="0">
                <a:latin typeface="Arial" panose="020B0604020202020204" pitchFamily="34" charset="0"/>
                <a:ea typeface="+mj-lt"/>
                <a:cs typeface="Arial" panose="020B0604020202020204" pitchFamily="34" charset="0"/>
              </a:rPr>
              <a:t>P</a:t>
            </a:r>
            <a:r>
              <a:rPr lang="ja-JP" sz="2000" dirty="0">
                <a:latin typeface="Arial" panose="020B0604020202020204" pitchFamily="34" charset="0"/>
                <a:ea typeface="+mj-lt"/>
                <a:cs typeface="Arial" panose="020B0604020202020204" pitchFamily="34" charset="0"/>
              </a:rPr>
              <a:t>ump </a:t>
            </a:r>
            <a:r>
              <a:rPr lang="ja-JP" sz="1600" dirty="0">
                <a:latin typeface="Arial" panose="020B0604020202020204" pitchFamily="34" charset="0"/>
                <a:ea typeface="+mj-lt"/>
                <a:cs typeface="Arial" panose="020B0604020202020204" pitchFamily="34" charset="0"/>
              </a:rPr>
              <a:t>②</a:t>
            </a:r>
            <a:r>
              <a:rPr lang="en-US" altLang="ja-JP" sz="2000" dirty="0">
                <a:latin typeface="Arial" panose="020B0604020202020204" pitchFamily="34" charset="0"/>
                <a:ea typeface="+mj-lt"/>
                <a:cs typeface="Arial" panose="020B0604020202020204" pitchFamily="34" charset="0"/>
              </a:rPr>
              <a:t>B</a:t>
            </a:r>
            <a:r>
              <a:rPr lang="ja-JP" sz="2000" dirty="0">
                <a:latin typeface="Arial" panose="020B0604020202020204" pitchFamily="34" charset="0"/>
                <a:ea typeface="+mj-lt"/>
                <a:cs typeface="Arial" panose="020B0604020202020204" pitchFamily="34" charset="0"/>
              </a:rPr>
              <a:t>ent </a:t>
            </a:r>
            <a:r>
              <a:rPr lang="en-US" altLang="ja-JP" sz="2000" dirty="0">
                <a:latin typeface="Arial" panose="020B0604020202020204" pitchFamily="34" charset="0"/>
                <a:ea typeface="+mj-lt"/>
                <a:cs typeface="Arial" panose="020B0604020202020204" pitchFamily="34" charset="0"/>
              </a:rPr>
              <a:t>A</a:t>
            </a:r>
            <a:r>
              <a:rPr lang="ja-JP" sz="2000" dirty="0">
                <a:latin typeface="Arial" panose="020B0604020202020204" pitchFamily="34" charset="0"/>
                <a:ea typeface="+mj-lt"/>
                <a:cs typeface="Arial" panose="020B0604020202020204" pitchFamily="34" charset="0"/>
              </a:rPr>
              <a:t>xis </a:t>
            </a:r>
            <a:r>
              <a:rPr lang="en-US" altLang="ja-JP" sz="2000" dirty="0">
                <a:latin typeface="Arial" panose="020B0604020202020204" pitchFamily="34" charset="0"/>
                <a:ea typeface="+mj-lt"/>
                <a:cs typeface="Arial" panose="020B0604020202020204" pitchFamily="34" charset="0"/>
              </a:rPr>
              <a:t>T</a:t>
            </a:r>
            <a:r>
              <a:rPr lang="ja-JP" sz="2000" dirty="0">
                <a:latin typeface="Arial" panose="020B0604020202020204" pitchFamily="34" charset="0"/>
                <a:ea typeface="+mj-lt"/>
                <a:cs typeface="Arial" panose="020B0604020202020204" pitchFamily="34" charset="0"/>
              </a:rPr>
              <a:t>ype </a:t>
            </a:r>
            <a:r>
              <a:rPr lang="en-US" altLang="ja-JP" sz="2000" dirty="0">
                <a:latin typeface="Arial" panose="020B0604020202020204" pitchFamily="34" charset="0"/>
                <a:ea typeface="+mj-lt"/>
                <a:cs typeface="Arial" panose="020B0604020202020204" pitchFamily="34" charset="0"/>
              </a:rPr>
              <a:t>and S</a:t>
            </a:r>
            <a:r>
              <a:rPr lang="ja-JP" sz="2000" dirty="0">
                <a:latin typeface="Arial" panose="020B0604020202020204" pitchFamily="34" charset="0"/>
                <a:ea typeface="+mj-lt"/>
                <a:cs typeface="Arial" panose="020B0604020202020204" pitchFamily="34" charset="0"/>
              </a:rPr>
              <a:t>wash </a:t>
            </a:r>
            <a:r>
              <a:rPr lang="en-US" altLang="ja-JP" sz="2000" dirty="0">
                <a:latin typeface="Arial" panose="020B0604020202020204" pitchFamily="34" charset="0"/>
                <a:ea typeface="+mj-lt"/>
                <a:cs typeface="Arial" panose="020B0604020202020204" pitchFamily="34" charset="0"/>
              </a:rPr>
              <a:t>P</a:t>
            </a:r>
            <a:r>
              <a:rPr lang="ja-JP" sz="2000" dirty="0">
                <a:latin typeface="Arial" panose="020B0604020202020204" pitchFamily="34" charset="0"/>
                <a:ea typeface="+mj-lt"/>
                <a:cs typeface="Arial" panose="020B0604020202020204" pitchFamily="34" charset="0"/>
              </a:rPr>
              <a:t>late </a:t>
            </a:r>
            <a:r>
              <a:rPr lang="en-US" altLang="ja-JP" sz="2000" dirty="0">
                <a:latin typeface="Arial" panose="020B0604020202020204" pitchFamily="34" charset="0"/>
                <a:ea typeface="+mj-lt"/>
                <a:cs typeface="Arial" panose="020B0604020202020204" pitchFamily="34" charset="0"/>
              </a:rPr>
              <a:t>T</a:t>
            </a:r>
            <a:r>
              <a:rPr lang="ja-JP" sz="2000" dirty="0">
                <a:latin typeface="Arial" panose="020B0604020202020204" pitchFamily="34" charset="0"/>
                <a:ea typeface="+mj-lt"/>
                <a:cs typeface="Arial" panose="020B0604020202020204" pitchFamily="34" charset="0"/>
              </a:rPr>
              <a:t>ype</a:t>
            </a:r>
            <a:r>
              <a:rPr lang="ja-JP" altLang="en-US" sz="2000" dirty="0">
                <a:latin typeface="Arial" panose="020B0604020202020204" pitchFamily="34" charset="0"/>
                <a:ea typeface="+mj-lt"/>
                <a:cs typeface="Arial" panose="020B0604020202020204" pitchFamily="34" charset="0"/>
              </a:rPr>
              <a:t> </a:t>
            </a:r>
            <a:r>
              <a:rPr lang="en-US" altLang="ja-JP" sz="2000" dirty="0">
                <a:latin typeface="Arial" panose="020B0604020202020204" pitchFamily="34" charset="0"/>
                <a:ea typeface="+mj-lt"/>
                <a:cs typeface="Arial" panose="020B0604020202020204" pitchFamily="34" charset="0"/>
              </a:rPr>
              <a:t>P</a:t>
            </a:r>
            <a:r>
              <a:rPr lang="ja-JP" sz="2000" dirty="0">
                <a:latin typeface="Arial" panose="020B0604020202020204" pitchFamily="34" charset="0"/>
                <a:ea typeface="+mj-lt"/>
                <a:cs typeface="Arial" panose="020B0604020202020204" pitchFamily="34" charset="0"/>
              </a:rPr>
              <a:t>iston </a:t>
            </a:r>
            <a:r>
              <a:rPr lang="en-US" altLang="ja-JP" sz="2000" dirty="0">
                <a:latin typeface="Arial" panose="020B0604020202020204" pitchFamily="34" charset="0"/>
                <a:ea typeface="+mj-lt"/>
                <a:cs typeface="Arial" panose="020B0604020202020204" pitchFamily="34" charset="0"/>
              </a:rPr>
              <a:t>P</a:t>
            </a:r>
            <a:r>
              <a:rPr lang="ja-JP" sz="2000" dirty="0">
                <a:latin typeface="Arial" panose="020B0604020202020204" pitchFamily="34" charset="0"/>
                <a:ea typeface="+mj-lt"/>
                <a:cs typeface="Arial" panose="020B0604020202020204" pitchFamily="34" charset="0"/>
              </a:rPr>
              <a:t>ump</a:t>
            </a:r>
            <a:r>
              <a:rPr lang="ja-JP" altLang="en-US" sz="2000" dirty="0">
                <a:latin typeface="Arial" panose="020B0604020202020204" pitchFamily="34" charset="0"/>
                <a:ea typeface="+mj-lt"/>
                <a:cs typeface="Arial" panose="020B0604020202020204" pitchFamily="34" charset="0"/>
              </a:rPr>
              <a:t> </a:t>
            </a:r>
            <a:endParaRPr lang="en-US" alt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20</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16</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1544348" y="1299556"/>
            <a:ext cx="5895543" cy="2340278"/>
          </a:xfrm>
          <a:prstGeom prst="rect">
            <a:avLst/>
          </a:prstGeom>
        </p:spPr>
      </p:pic>
      <p:pic>
        <p:nvPicPr>
          <p:cNvPr id="7" name="図 6"/>
          <p:cNvPicPr>
            <a:picLocks noChangeAspect="1"/>
          </p:cNvPicPr>
          <p:nvPr/>
        </p:nvPicPr>
        <p:blipFill>
          <a:blip r:embed="rId4"/>
          <a:stretch>
            <a:fillRect/>
          </a:stretch>
        </p:blipFill>
        <p:spPr>
          <a:xfrm>
            <a:off x="980902" y="3960413"/>
            <a:ext cx="3470564" cy="2241406"/>
          </a:xfrm>
          <a:prstGeom prst="rect">
            <a:avLst/>
          </a:prstGeom>
        </p:spPr>
      </p:pic>
      <p:pic>
        <p:nvPicPr>
          <p:cNvPr id="8" name="図 7"/>
          <p:cNvPicPr>
            <a:picLocks noChangeAspect="1"/>
          </p:cNvPicPr>
          <p:nvPr/>
        </p:nvPicPr>
        <p:blipFill>
          <a:blip r:embed="rId5"/>
          <a:stretch>
            <a:fillRect/>
          </a:stretch>
        </p:blipFill>
        <p:spPr>
          <a:xfrm>
            <a:off x="4803717" y="4260206"/>
            <a:ext cx="3711633" cy="1746971"/>
          </a:xfrm>
          <a:prstGeom prst="rect">
            <a:avLst/>
          </a:prstGeom>
        </p:spPr>
      </p:pic>
      <p:sp>
        <p:nvSpPr>
          <p:cNvPr id="11" name="テキスト ボックス 10"/>
          <p:cNvSpPr txBox="1"/>
          <p:nvPr/>
        </p:nvSpPr>
        <p:spPr>
          <a:xfrm>
            <a:off x="653786" y="3623221"/>
            <a:ext cx="7861564"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Gear Pump Operating Principle Outline</a:t>
            </a:r>
            <a:endParaRPr lang="en-US" altLang="ja-JP" sz="1200" dirty="0">
              <a:latin typeface="Arial" panose="020B0604020202020204" pitchFamily="34" charset="0"/>
              <a:ea typeface="ＭＳ Ｐゴシック"/>
              <a:cs typeface="Arial" panose="020B0604020202020204" pitchFamily="34" charset="0"/>
            </a:endParaRPr>
          </a:p>
        </p:txBody>
      </p:sp>
      <p:sp>
        <p:nvSpPr>
          <p:cNvPr id="2" name="TextBox 1">
            <a:extLst>
              <a:ext uri="{FF2B5EF4-FFF2-40B4-BE49-F238E27FC236}">
                <a16:creationId xmlns="" xmlns:a16="http://schemas.microsoft.com/office/drawing/2014/main" id="{5515016C-DB4F-4FB5-B582-4BB0146344E2}"/>
              </a:ext>
            </a:extLst>
          </p:cNvPr>
          <p:cNvSpPr txBox="1"/>
          <p:nvPr/>
        </p:nvSpPr>
        <p:spPr>
          <a:xfrm rot="16200000">
            <a:off x="938584" y="2235610"/>
            <a:ext cx="1628476"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Arial" panose="020B0604020202020204" pitchFamily="34" charset="0"/>
                <a:ea typeface="+mn-lt"/>
                <a:cs typeface="Arial" panose="020B0604020202020204" pitchFamily="34" charset="0"/>
              </a:rPr>
              <a:t>Hydraulic oil IN</a:t>
            </a:r>
            <a:endParaRPr lang="en-US"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02961FF4-D859-4DF3-910B-23722B3A8A0C}"/>
              </a:ext>
            </a:extLst>
          </p:cNvPr>
          <p:cNvSpPr txBox="1"/>
          <p:nvPr/>
        </p:nvSpPr>
        <p:spPr>
          <a:xfrm>
            <a:off x="6037883" y="4218612"/>
            <a:ext cx="10284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Cylinder block</a:t>
            </a:r>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0DB9DF96-3EE5-4736-8ABE-CA5AACA4A558}"/>
              </a:ext>
            </a:extLst>
          </p:cNvPr>
          <p:cNvSpPr txBox="1"/>
          <p:nvPr/>
        </p:nvSpPr>
        <p:spPr>
          <a:xfrm>
            <a:off x="5895008" y="5761662"/>
            <a:ext cx="6093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Piston</a:t>
            </a:r>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AD461B0F-5C0A-43C6-B2AB-AA20BD671AD3}"/>
              </a:ext>
            </a:extLst>
          </p:cNvPr>
          <p:cNvSpPr txBox="1"/>
          <p:nvPr/>
        </p:nvSpPr>
        <p:spPr>
          <a:xfrm>
            <a:off x="2189783" y="5818812"/>
            <a:ext cx="6093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Piston</a:t>
            </a:r>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7F2F2CB3-6E15-4169-A767-4FF070783D5C}"/>
              </a:ext>
            </a:extLst>
          </p:cNvPr>
          <p:cNvSpPr txBox="1"/>
          <p:nvPr/>
        </p:nvSpPr>
        <p:spPr>
          <a:xfrm>
            <a:off x="2408858" y="3970962"/>
            <a:ext cx="10284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Cylinder block</a:t>
            </a:r>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B6F82E71-715B-4336-B8C4-99BA1FC3EE3C}"/>
              </a:ext>
            </a:extLst>
          </p:cNvPr>
          <p:cNvSpPr txBox="1"/>
          <p:nvPr/>
        </p:nvSpPr>
        <p:spPr>
          <a:xfrm>
            <a:off x="1465883" y="4094787"/>
            <a:ext cx="8188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Driving flange</a:t>
            </a:r>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1D68A8A2-9F89-46EE-A32F-7F1422118AEA}"/>
              </a:ext>
            </a:extLst>
          </p:cNvPr>
          <p:cNvSpPr txBox="1"/>
          <p:nvPr/>
        </p:nvSpPr>
        <p:spPr>
          <a:xfrm>
            <a:off x="1132508" y="4313862"/>
            <a:ext cx="46642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Shaft</a:t>
            </a:r>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8E227B16-3ACC-43A0-90AE-8A264341DF00}"/>
              </a:ext>
            </a:extLst>
          </p:cNvPr>
          <p:cNvSpPr txBox="1"/>
          <p:nvPr/>
        </p:nvSpPr>
        <p:spPr>
          <a:xfrm>
            <a:off x="4942508" y="4532937"/>
            <a:ext cx="46642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Shaft</a:t>
            </a:r>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E2825A02-481A-4324-B5E9-1A14D168AB31}"/>
              </a:ext>
            </a:extLst>
          </p:cNvPr>
          <p:cNvSpPr txBox="1"/>
          <p:nvPr/>
        </p:nvSpPr>
        <p:spPr>
          <a:xfrm>
            <a:off x="7066583" y="5847387"/>
            <a:ext cx="466426"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Valve plate</a:t>
            </a:r>
            <a:endParaRPr lang="en-US" sz="800">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1771C796-4260-451E-AE00-023F438F41D8}"/>
              </a:ext>
            </a:extLst>
          </p:cNvPr>
          <p:cNvSpPr txBox="1"/>
          <p:nvPr/>
        </p:nvSpPr>
        <p:spPr>
          <a:xfrm>
            <a:off x="2923208" y="5980737"/>
            <a:ext cx="7902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Valve plate</a:t>
            </a:r>
            <a:endParaRPr lang="en-US" sz="800">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578F804A-C28D-48D9-9483-5FE18952FF4F}"/>
              </a:ext>
            </a:extLst>
          </p:cNvPr>
          <p:cNvSpPr txBox="1"/>
          <p:nvPr/>
        </p:nvSpPr>
        <p:spPr>
          <a:xfrm>
            <a:off x="7228508" y="3713787"/>
            <a:ext cx="790276"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Entrance/exit </a:t>
            </a:r>
            <a:endParaRPr lang="en-US"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946655AE-E29A-4ADC-8B75-54258DDEA1F0}"/>
              </a:ext>
            </a:extLst>
          </p:cNvPr>
          <p:cNvSpPr txBox="1"/>
          <p:nvPr/>
        </p:nvSpPr>
        <p:spPr>
          <a:xfrm>
            <a:off x="7001851" y="4551371"/>
            <a:ext cx="6759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In/out port</a:t>
            </a:r>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 xmlns:a16="http://schemas.microsoft.com/office/drawing/2014/main" id="{F579CBC0-65BA-4905-8ADC-5717C0CA910E}"/>
              </a:ext>
            </a:extLst>
          </p:cNvPr>
          <p:cNvSpPr txBox="1"/>
          <p:nvPr/>
        </p:nvSpPr>
        <p:spPr>
          <a:xfrm>
            <a:off x="3942383" y="4590087"/>
            <a:ext cx="6759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In/out port</a:t>
            </a:r>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 xmlns:a16="http://schemas.microsoft.com/office/drawing/2014/main" id="{469C0FCF-EEB4-4D79-A71B-2B32834E488E}"/>
              </a:ext>
            </a:extLst>
          </p:cNvPr>
          <p:cNvSpPr txBox="1"/>
          <p:nvPr/>
        </p:nvSpPr>
        <p:spPr>
          <a:xfrm>
            <a:off x="3370883" y="4752012"/>
            <a:ext cx="6759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In/out port</a:t>
            </a:r>
            <a:endParaRPr lang="en-US">
              <a:latin typeface="Arial" panose="020B0604020202020204" pitchFamily="34" charset="0"/>
              <a:cs typeface="Arial" panose="020B0604020202020204" pitchFamily="34" charset="0"/>
            </a:endParaRPr>
          </a:p>
        </p:txBody>
      </p:sp>
      <p:sp>
        <p:nvSpPr>
          <p:cNvPr id="29" name="TextBox 28">
            <a:extLst>
              <a:ext uri="{FF2B5EF4-FFF2-40B4-BE49-F238E27FC236}">
                <a16:creationId xmlns="" xmlns:a16="http://schemas.microsoft.com/office/drawing/2014/main" id="{6D4E9083-5A46-4E19-9E9B-38F999EE2AAA}"/>
              </a:ext>
            </a:extLst>
          </p:cNvPr>
          <p:cNvSpPr txBox="1"/>
          <p:nvPr/>
        </p:nvSpPr>
        <p:spPr>
          <a:xfrm>
            <a:off x="4980608" y="5552112"/>
            <a:ext cx="466426"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Swashplate</a:t>
            </a:r>
            <a:endParaRPr lang="en-US" sz="800">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0E7D453-50BA-44A7-9F77-7E56DD71C30F}"/>
              </a:ext>
            </a:extLst>
          </p:cNvPr>
          <p:cNvSpPr txBox="1"/>
          <p:nvPr/>
        </p:nvSpPr>
        <p:spPr>
          <a:xfrm rot="16200000">
            <a:off x="6352208" y="2200957"/>
            <a:ext cx="1628476"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latin typeface="Arial" panose="020B0604020202020204" pitchFamily="34" charset="0"/>
                <a:ea typeface="+mn-lt"/>
                <a:cs typeface="Arial" panose="020B0604020202020204" pitchFamily="34" charset="0"/>
              </a:rPr>
              <a:t>Hydraulic oil OUT</a:t>
            </a:r>
            <a:endParaRPr lang="en-US" sz="1400" dirty="0">
              <a:latin typeface="Arial" panose="020B0604020202020204" pitchFamily="34" charset="0"/>
              <a:cs typeface="Arial" panose="020B0604020202020204" pitchFamily="34" charset="0"/>
            </a:endParaRPr>
          </a:p>
        </p:txBody>
      </p:sp>
      <p:sp>
        <p:nvSpPr>
          <p:cNvPr id="31" name="TextBox 24">
            <a:extLst>
              <a:ext uri="{FF2B5EF4-FFF2-40B4-BE49-F238E27FC236}">
                <a16:creationId xmlns="" xmlns:a16="http://schemas.microsoft.com/office/drawing/2014/main" id="{9B26EDDD-2F82-4F47-B2FC-588E4B7D4F48}"/>
              </a:ext>
            </a:extLst>
          </p:cNvPr>
          <p:cNvSpPr txBox="1"/>
          <p:nvPr/>
        </p:nvSpPr>
        <p:spPr>
          <a:xfrm>
            <a:off x="7839374" y="4597629"/>
            <a:ext cx="6759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In/out port</a:t>
            </a:r>
            <a:endParaRPr lang="en-US">
              <a:latin typeface="Arial" panose="020B0604020202020204" pitchFamily="34" charset="0"/>
              <a:cs typeface="Arial" panose="020B0604020202020204" pitchFamily="34" charset="0"/>
            </a:endParaRPr>
          </a:p>
        </p:txBody>
      </p:sp>
      <p:sp>
        <p:nvSpPr>
          <p:cNvPr id="10" name="テキスト ボックス 9"/>
          <p:cNvSpPr txBox="1"/>
          <p:nvPr/>
        </p:nvSpPr>
        <p:spPr>
          <a:xfrm>
            <a:off x="663311" y="6120470"/>
            <a:ext cx="7861564"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diagonal shaft type</a:t>
            </a:r>
            <a:r>
              <a:rPr lang="ja-JP" altLang="en-US" sz="1200" dirty="0">
                <a:latin typeface="Arial" panose="020B0604020202020204" pitchFamily="34" charset="0"/>
                <a:ea typeface="ＭＳ Ｐゴシック"/>
                <a:cs typeface="Arial" panose="020B0604020202020204" pitchFamily="34" charset="0"/>
              </a:rPr>
              <a:t>    　　　　　　　　　　　</a:t>
            </a: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diagonal plate type</a:t>
            </a:r>
            <a:endParaRPr lang="ja-JP" altLang="en-US" sz="12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8408513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485058"/>
            <a:ext cx="7886700" cy="687944"/>
          </a:xfrm>
          <a:ln>
            <a:solidFill>
              <a:schemeClr val="tx1"/>
            </a:solidFill>
          </a:ln>
        </p:spPr>
        <p:txBody>
          <a:bodyPr>
            <a:noAutofit/>
          </a:bodyPr>
          <a:lstStyle/>
          <a:p>
            <a:r>
              <a:rPr lang="ja-JP" sz="2000" dirty="0">
                <a:latin typeface="Arial" panose="020B0604020202020204" pitchFamily="34" charset="0"/>
                <a:ea typeface="+mj-lt"/>
                <a:cs typeface="Arial" panose="020B0604020202020204" pitchFamily="34" charset="0"/>
              </a:rPr>
              <a:t>Hydraulic </a:t>
            </a:r>
            <a:r>
              <a:rPr lang="en-US" altLang="ja-JP" sz="2000" dirty="0">
                <a:latin typeface="Arial" panose="020B0604020202020204" pitchFamily="34" charset="0"/>
                <a:ea typeface="+mj-lt"/>
                <a:cs typeface="Arial" panose="020B0604020202020204" pitchFamily="34" charset="0"/>
              </a:rPr>
              <a:t>D</a:t>
            </a:r>
            <a:r>
              <a:rPr lang="ja-JP" sz="2000" dirty="0">
                <a:latin typeface="Arial" panose="020B0604020202020204" pitchFamily="34" charset="0"/>
                <a:ea typeface="+mj-lt"/>
                <a:cs typeface="Arial" panose="020B0604020202020204" pitchFamily="34" charset="0"/>
              </a:rPr>
              <a:t>rive </a:t>
            </a:r>
            <a:r>
              <a:rPr lang="en-US" altLang="ja-JP" sz="2000" dirty="0">
                <a:latin typeface="Arial" panose="020B0604020202020204" pitchFamily="34" charset="0"/>
                <a:ea typeface="+mj-lt"/>
                <a:cs typeface="Arial" panose="020B0604020202020204" pitchFamily="34" charset="0"/>
              </a:rPr>
              <a:t>U</a:t>
            </a:r>
            <a:r>
              <a:rPr lang="ja-JP" sz="2000" dirty="0">
                <a:latin typeface="Arial" panose="020B0604020202020204" pitchFamily="34" charset="0"/>
                <a:ea typeface="+mj-lt"/>
                <a:cs typeface="Arial" panose="020B0604020202020204" pitchFamily="34" charset="0"/>
              </a:rPr>
              <a:t>nit</a:t>
            </a:r>
            <a:r>
              <a:rPr lang="en-US" altLang="ja-JP" sz="2000" dirty="0">
                <a:latin typeface="Arial" panose="020B0604020202020204" pitchFamily="34" charset="0"/>
                <a:ea typeface="+mj-lt"/>
                <a:cs typeface="Arial" panose="020B0604020202020204" pitchFamily="34" charset="0"/>
              </a:rPr>
              <a:t/>
            </a:r>
            <a:br>
              <a:rPr lang="en-US" altLang="ja-JP" sz="2000" dirty="0">
                <a:latin typeface="Arial" panose="020B0604020202020204" pitchFamily="34" charset="0"/>
                <a:ea typeface="+mj-lt"/>
                <a:cs typeface="Arial" panose="020B0604020202020204" pitchFamily="34" charset="0"/>
              </a:rPr>
            </a:br>
            <a:r>
              <a:rPr lang="ja-JP" sz="2000" dirty="0">
                <a:latin typeface="Arial" panose="020B0604020202020204" pitchFamily="34" charset="0"/>
                <a:ea typeface="+mj-lt"/>
                <a:cs typeface="Arial" panose="020B0604020202020204" pitchFamily="34" charset="0"/>
              </a:rPr>
              <a:t> </a:t>
            </a:r>
            <a:r>
              <a:rPr lang="ja-JP" sz="1600" dirty="0">
                <a:latin typeface="Arial" panose="020B0604020202020204" pitchFamily="34" charset="0"/>
                <a:ea typeface="+mj-lt"/>
                <a:cs typeface="Arial" panose="020B0604020202020204" pitchFamily="34" charset="0"/>
              </a:rPr>
              <a:t>①</a:t>
            </a:r>
            <a:r>
              <a:rPr lang="ja-JP" sz="2000" dirty="0">
                <a:latin typeface="Arial" panose="020B0604020202020204" pitchFamily="34" charset="0"/>
                <a:ea typeface="+mj-lt"/>
                <a:cs typeface="Arial" panose="020B0604020202020204" pitchFamily="34" charset="0"/>
              </a:rPr>
              <a:t> Hydraulic </a:t>
            </a:r>
            <a:r>
              <a:rPr lang="en-US" altLang="ja-JP" sz="2000" dirty="0">
                <a:latin typeface="Arial" panose="020B0604020202020204" pitchFamily="34" charset="0"/>
                <a:ea typeface="+mj-lt"/>
                <a:cs typeface="Arial" panose="020B0604020202020204" pitchFamily="34" charset="0"/>
              </a:rPr>
              <a:t>C</a:t>
            </a:r>
            <a:r>
              <a:rPr lang="ja-JP" sz="2000" dirty="0">
                <a:latin typeface="Arial" panose="020B0604020202020204" pitchFamily="34" charset="0"/>
                <a:ea typeface="+mj-lt"/>
                <a:cs typeface="Arial" panose="020B0604020202020204" pitchFamily="34" charset="0"/>
              </a:rPr>
              <a:t>ylinder </a:t>
            </a:r>
            <a:r>
              <a:rPr lang="ja-JP" sz="1600" dirty="0">
                <a:latin typeface="Arial" panose="020B0604020202020204" pitchFamily="34" charset="0"/>
                <a:ea typeface="+mj-lt"/>
                <a:cs typeface="Arial" panose="020B0604020202020204" pitchFamily="34" charset="0"/>
              </a:rPr>
              <a:t>②</a:t>
            </a:r>
            <a:r>
              <a:rPr lang="ja-JP" sz="2000" dirty="0">
                <a:latin typeface="Arial" panose="020B0604020202020204" pitchFamily="34" charset="0"/>
                <a:ea typeface="+mj-lt"/>
                <a:cs typeface="Arial" panose="020B0604020202020204" pitchFamily="34" charset="0"/>
              </a:rPr>
              <a:t> Hydraulic </a:t>
            </a:r>
            <a:r>
              <a:rPr lang="en-US" altLang="ja-JP" sz="2000" dirty="0">
                <a:latin typeface="Arial" panose="020B0604020202020204" pitchFamily="34" charset="0"/>
                <a:ea typeface="+mj-lt"/>
                <a:cs typeface="Arial" panose="020B0604020202020204" pitchFamily="34" charset="0"/>
              </a:rPr>
              <a:t>M</a:t>
            </a:r>
            <a:r>
              <a:rPr lang="ja-JP" sz="2000" dirty="0">
                <a:latin typeface="Arial" panose="020B0604020202020204" pitchFamily="34" charset="0"/>
                <a:ea typeface="+mj-lt"/>
                <a:cs typeface="Arial" panose="020B0604020202020204" pitchFamily="34" charset="0"/>
              </a:rPr>
              <a:t>otor Piston </a:t>
            </a:r>
            <a:r>
              <a:rPr lang="en-US" altLang="ja-JP" sz="2000" dirty="0">
                <a:latin typeface="Arial" panose="020B0604020202020204" pitchFamily="34" charset="0"/>
                <a:ea typeface="+mj-lt"/>
                <a:cs typeface="Arial" panose="020B0604020202020204" pitchFamily="34" charset="0"/>
              </a:rPr>
              <a:t>M</a:t>
            </a:r>
            <a:r>
              <a:rPr lang="ja-JP" sz="2000" dirty="0">
                <a:latin typeface="Arial" panose="020B0604020202020204" pitchFamily="34" charset="0"/>
                <a:ea typeface="+mj-lt"/>
                <a:cs typeface="Arial" panose="020B0604020202020204" pitchFamily="34" charset="0"/>
              </a:rPr>
              <a:t>otor</a:t>
            </a:r>
            <a:endParaRPr lang="en-US" alt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游ゴシック"/>
                <a:cs typeface="Times New Roman" panose="02020603050405020304" pitchFamily="18" charset="0"/>
              </a:rPr>
              <a:t>23</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17</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4"/>
            <a:ext cx="7886700" cy="509085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Arial" panose="020B0604020202020204" pitchFamily="34" charset="0"/>
              <a:ea typeface="Meiryo UI" panose="020B0604030504040204" pitchFamily="50" charset="-128"/>
              <a:cs typeface="Arial" panose="020B0604020202020204" pitchFamily="34" charset="0"/>
            </a:endParaRPr>
          </a:p>
        </p:txBody>
      </p:sp>
      <p:pic>
        <p:nvPicPr>
          <p:cNvPr id="2" name="図 1"/>
          <p:cNvPicPr>
            <a:picLocks noChangeAspect="1"/>
          </p:cNvPicPr>
          <p:nvPr/>
        </p:nvPicPr>
        <p:blipFill>
          <a:blip r:embed="rId3"/>
          <a:stretch>
            <a:fillRect/>
          </a:stretch>
        </p:blipFill>
        <p:spPr>
          <a:xfrm>
            <a:off x="1595004" y="1319495"/>
            <a:ext cx="5953991" cy="2495523"/>
          </a:xfrm>
          <a:prstGeom prst="rect">
            <a:avLst/>
          </a:prstGeom>
        </p:spPr>
      </p:pic>
      <p:pic>
        <p:nvPicPr>
          <p:cNvPr id="7" name="図 6"/>
          <p:cNvPicPr>
            <a:picLocks noChangeAspect="1"/>
          </p:cNvPicPr>
          <p:nvPr/>
        </p:nvPicPr>
        <p:blipFill>
          <a:blip r:embed="rId4"/>
          <a:stretch>
            <a:fillRect/>
          </a:stretch>
        </p:blipFill>
        <p:spPr>
          <a:xfrm>
            <a:off x="2327563" y="4077923"/>
            <a:ext cx="4987637" cy="2062045"/>
          </a:xfrm>
          <a:prstGeom prst="rect">
            <a:avLst/>
          </a:prstGeom>
        </p:spPr>
      </p:pic>
      <p:sp>
        <p:nvSpPr>
          <p:cNvPr id="8" name="テキスト ボックス 7"/>
          <p:cNvSpPr txBox="1"/>
          <p:nvPr/>
        </p:nvSpPr>
        <p:spPr>
          <a:xfrm>
            <a:off x="653786" y="3623221"/>
            <a:ext cx="7861564"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hydraulic cylinder</a:t>
            </a:r>
            <a:endParaRPr lang="ja-JP" altLang="en-US" sz="1200" dirty="0">
              <a:latin typeface="Arial" panose="020B0604020202020204" pitchFamily="34" charset="0"/>
              <a:ea typeface="ＭＳ Ｐゴシック"/>
              <a:cs typeface="Arial" panose="020B0604020202020204" pitchFamily="34" charset="0"/>
            </a:endParaRPr>
          </a:p>
        </p:txBody>
      </p:sp>
      <p:sp>
        <p:nvSpPr>
          <p:cNvPr id="10" name="テキスト ボックス 9"/>
          <p:cNvSpPr txBox="1"/>
          <p:nvPr/>
        </p:nvSpPr>
        <p:spPr>
          <a:xfrm>
            <a:off x="604323" y="6067263"/>
            <a:ext cx="7861564"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piston motor</a:t>
            </a:r>
            <a:endParaRPr lang="ja-JP" altLang="en-US" sz="1200" dirty="0">
              <a:latin typeface="Arial" panose="020B0604020202020204" pitchFamily="34" charset="0"/>
              <a:ea typeface="ＭＳ Ｐゴシック"/>
              <a:cs typeface="Arial" panose="020B0604020202020204" pitchFamily="34" charset="0"/>
            </a:endParaRPr>
          </a:p>
        </p:txBody>
      </p:sp>
      <p:sp>
        <p:nvSpPr>
          <p:cNvPr id="5" name="TextBox 4">
            <a:extLst>
              <a:ext uri="{FF2B5EF4-FFF2-40B4-BE49-F238E27FC236}">
                <a16:creationId xmlns="" xmlns:a16="http://schemas.microsoft.com/office/drawing/2014/main" id="{888DF649-4A4A-494D-979F-AC3516A20924}"/>
              </a:ext>
            </a:extLst>
          </p:cNvPr>
          <p:cNvSpPr txBox="1"/>
          <p:nvPr/>
        </p:nvSpPr>
        <p:spPr>
          <a:xfrm>
            <a:off x="1599233" y="2161212"/>
            <a:ext cx="111412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Arial" panose="020B0604020202020204" pitchFamily="34" charset="0"/>
                <a:ea typeface="+mn-lt"/>
                <a:cs typeface="Arial" panose="020B0604020202020204" pitchFamily="34" charset="0"/>
              </a:rPr>
              <a:t>Cylinder head</a:t>
            </a:r>
            <a:endParaRPr lang="en-US" altLang="ja-JP" sz="1050">
              <a:latin typeface="Arial" panose="020B0604020202020204" pitchFamily="34" charset="0"/>
              <a:ea typeface="ＭＳ Ｐゴシック"/>
              <a:cs typeface="Arial" panose="020B0604020202020204" pitchFamily="34" charset="0"/>
            </a:endParaRPr>
          </a:p>
        </p:txBody>
      </p:sp>
      <p:sp>
        <p:nvSpPr>
          <p:cNvPr id="14" name="TextBox 13">
            <a:extLst>
              <a:ext uri="{FF2B5EF4-FFF2-40B4-BE49-F238E27FC236}">
                <a16:creationId xmlns="" xmlns:a16="http://schemas.microsoft.com/office/drawing/2014/main" id="{E6424D73-9339-4B60-A20B-447FE9D91954}"/>
              </a:ext>
            </a:extLst>
          </p:cNvPr>
          <p:cNvSpPr txBox="1"/>
          <p:nvPr/>
        </p:nvSpPr>
        <p:spPr>
          <a:xfrm>
            <a:off x="3666158" y="1675437"/>
            <a:ext cx="7807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panose="020B0604020202020204" pitchFamily="34" charset="0"/>
                <a:ea typeface="+mn-lt"/>
                <a:cs typeface="Arial" panose="020B0604020202020204" pitchFamily="34" charset="0"/>
              </a:rPr>
              <a:t>Cylinder</a:t>
            </a: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27679BB1-B9D7-46C2-A64F-F73539C3B5E6}"/>
              </a:ext>
            </a:extLst>
          </p:cNvPr>
          <p:cNvSpPr txBox="1"/>
          <p:nvPr/>
        </p:nvSpPr>
        <p:spPr>
          <a:xfrm>
            <a:off x="3666158" y="4228137"/>
            <a:ext cx="5712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Piston</a:t>
            </a:r>
            <a:endParaRPr lang="en-US" sz="1000">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1424BD45-2174-41E1-83F1-2D81EF23E4F0}"/>
              </a:ext>
            </a:extLst>
          </p:cNvPr>
          <p:cNvSpPr txBox="1"/>
          <p:nvPr/>
        </p:nvSpPr>
        <p:spPr>
          <a:xfrm rot="20516527">
            <a:off x="3487408" y="2019583"/>
            <a:ext cx="938069" cy="246221"/>
          </a:xfrm>
          <a:prstGeom prst="rect">
            <a:avLst/>
          </a:prstGeom>
          <a:solidFill>
            <a:schemeClr val="bg1"/>
          </a:solid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Oil inlet/outlet</a:t>
            </a:r>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D9FBE369-F21E-4179-9117-398A57573048}"/>
              </a:ext>
            </a:extLst>
          </p:cNvPr>
          <p:cNvSpPr txBox="1"/>
          <p:nvPr/>
        </p:nvSpPr>
        <p:spPr>
          <a:xfrm>
            <a:off x="3856658" y="4694862"/>
            <a:ext cx="542626" cy="25574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Shaft</a:t>
            </a: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2C8E17BC-511D-48CD-ADAC-B86C9C7420D9}"/>
              </a:ext>
            </a:extLst>
          </p:cNvPr>
          <p:cNvSpPr txBox="1"/>
          <p:nvPr/>
        </p:nvSpPr>
        <p:spPr>
          <a:xfrm>
            <a:off x="4285283" y="3399462"/>
            <a:ext cx="58072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Arial" panose="020B0604020202020204" pitchFamily="34" charset="0"/>
                <a:ea typeface="+mn-lt"/>
                <a:cs typeface="Arial" panose="020B0604020202020204" pitchFamily="34" charset="0"/>
              </a:rPr>
              <a:t>Piston</a:t>
            </a:r>
            <a:endParaRPr lang="en-US" altLang="ja-JP" sz="1050">
              <a:latin typeface="Arial" panose="020B0604020202020204" pitchFamily="34" charset="0"/>
              <a:ea typeface="ＭＳ Ｐゴシック"/>
              <a:cs typeface="Arial" panose="020B0604020202020204" pitchFamily="34" charset="0"/>
            </a:endParaRPr>
          </a:p>
        </p:txBody>
      </p:sp>
      <p:sp>
        <p:nvSpPr>
          <p:cNvPr id="24" name="TextBox 23">
            <a:extLst>
              <a:ext uri="{FF2B5EF4-FFF2-40B4-BE49-F238E27FC236}">
                <a16:creationId xmlns="" xmlns:a16="http://schemas.microsoft.com/office/drawing/2014/main" id="{EB9B8027-78C6-4922-9904-EAE3AE420212}"/>
              </a:ext>
            </a:extLst>
          </p:cNvPr>
          <p:cNvSpPr txBox="1"/>
          <p:nvPr/>
        </p:nvSpPr>
        <p:spPr>
          <a:xfrm rot="20580000">
            <a:off x="4456733" y="1513512"/>
            <a:ext cx="10284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Oil inlet/outlet</a:t>
            </a:r>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428613B3-FFFA-499F-8574-6D938229813F}"/>
              </a:ext>
            </a:extLst>
          </p:cNvPr>
          <p:cNvSpPr txBox="1"/>
          <p:nvPr/>
        </p:nvSpPr>
        <p:spPr>
          <a:xfrm>
            <a:off x="6095033" y="4218612"/>
            <a:ext cx="10284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cs typeface="Arial" panose="020B0604020202020204" pitchFamily="34" charset="0"/>
              </a:rPr>
              <a:t>Swash plate</a:t>
            </a:r>
          </a:p>
        </p:txBody>
      </p:sp>
      <p:sp>
        <p:nvSpPr>
          <p:cNvPr id="26" name="TextBox 25">
            <a:extLst>
              <a:ext uri="{FF2B5EF4-FFF2-40B4-BE49-F238E27FC236}">
                <a16:creationId xmlns="" xmlns:a16="http://schemas.microsoft.com/office/drawing/2014/main" id="{4C14D1FE-DC21-4478-92FD-11DF3631D536}"/>
              </a:ext>
            </a:extLst>
          </p:cNvPr>
          <p:cNvSpPr txBox="1"/>
          <p:nvPr/>
        </p:nvSpPr>
        <p:spPr>
          <a:xfrm>
            <a:off x="4818683" y="4218612"/>
            <a:ext cx="561676" cy="25574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Cover</a:t>
            </a:r>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 xmlns:a16="http://schemas.microsoft.com/office/drawing/2014/main" id="{8379E9AF-C0BF-4EC9-8D30-A333DF6C4029}"/>
              </a:ext>
            </a:extLst>
          </p:cNvPr>
          <p:cNvSpPr txBox="1"/>
          <p:nvPr/>
        </p:nvSpPr>
        <p:spPr>
          <a:xfrm>
            <a:off x="4932983" y="3980487"/>
            <a:ext cx="10284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Cylinder block</a:t>
            </a:r>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902322A2-96F5-42B1-B96C-7FB78082CC1A}"/>
              </a:ext>
            </a:extLst>
          </p:cNvPr>
          <p:cNvSpPr txBox="1"/>
          <p:nvPr/>
        </p:nvSpPr>
        <p:spPr>
          <a:xfrm>
            <a:off x="5885483" y="4028112"/>
            <a:ext cx="5712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Piston</a:t>
            </a:r>
            <a:endParaRPr lang="en-US" sz="1000">
              <a:latin typeface="Arial" panose="020B0604020202020204" pitchFamily="34" charset="0"/>
              <a:cs typeface="Arial" panose="020B0604020202020204" pitchFamily="34" charset="0"/>
            </a:endParaRPr>
          </a:p>
        </p:txBody>
      </p:sp>
      <p:sp>
        <p:nvSpPr>
          <p:cNvPr id="29" name="TextBox 28">
            <a:extLst>
              <a:ext uri="{FF2B5EF4-FFF2-40B4-BE49-F238E27FC236}">
                <a16:creationId xmlns="" xmlns:a16="http://schemas.microsoft.com/office/drawing/2014/main" id="{2C8E1D02-6F86-4C69-9CB1-DE601A61061C}"/>
              </a:ext>
            </a:extLst>
          </p:cNvPr>
          <p:cNvSpPr txBox="1"/>
          <p:nvPr/>
        </p:nvSpPr>
        <p:spPr>
          <a:xfrm>
            <a:off x="6771308" y="4694862"/>
            <a:ext cx="542626" cy="25574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Shaft</a:t>
            </a:r>
            <a:endParaRPr lang="en-US">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6B448039-513B-4955-8529-69739B00B810}"/>
              </a:ext>
            </a:extLst>
          </p:cNvPr>
          <p:cNvSpPr txBox="1"/>
          <p:nvPr/>
        </p:nvSpPr>
        <p:spPr>
          <a:xfrm>
            <a:off x="2713658" y="5895012"/>
            <a:ext cx="885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Radial type</a:t>
            </a:r>
            <a:endParaRPr lang="en-US" sz="1000">
              <a:latin typeface="Arial" panose="020B0604020202020204" pitchFamily="34" charset="0"/>
              <a:cs typeface="Arial" panose="020B0604020202020204" pitchFamily="34" charset="0"/>
            </a:endParaRPr>
          </a:p>
        </p:txBody>
      </p:sp>
      <p:sp>
        <p:nvSpPr>
          <p:cNvPr id="31" name="TextBox 30">
            <a:extLst>
              <a:ext uri="{FF2B5EF4-FFF2-40B4-BE49-F238E27FC236}">
                <a16:creationId xmlns="" xmlns:a16="http://schemas.microsoft.com/office/drawing/2014/main" id="{6CF0C583-AD9D-427E-9C74-C08C4F2C1EF6}"/>
              </a:ext>
            </a:extLst>
          </p:cNvPr>
          <p:cNvSpPr txBox="1"/>
          <p:nvPr/>
        </p:nvSpPr>
        <p:spPr>
          <a:xfrm>
            <a:off x="5523533" y="5895012"/>
            <a:ext cx="885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Axial type</a:t>
            </a:r>
            <a:endParaRPr lang="en-US" sz="1000">
              <a:latin typeface="Arial" panose="020B0604020202020204" pitchFamily="34" charset="0"/>
              <a:cs typeface="Arial" panose="020B0604020202020204" pitchFamily="34" charset="0"/>
            </a:endParaRPr>
          </a:p>
        </p:txBody>
      </p:sp>
      <p:sp>
        <p:nvSpPr>
          <p:cNvPr id="32" name="TextBox 27">
            <a:extLst>
              <a:ext uri="{FF2B5EF4-FFF2-40B4-BE49-F238E27FC236}">
                <a16:creationId xmlns="" xmlns:a16="http://schemas.microsoft.com/office/drawing/2014/main" id="{03D35226-CA68-4ED1-97D1-3E7453A9771D}"/>
              </a:ext>
            </a:extLst>
          </p:cNvPr>
          <p:cNvSpPr txBox="1"/>
          <p:nvPr/>
        </p:nvSpPr>
        <p:spPr>
          <a:xfrm>
            <a:off x="5485352" y="4285264"/>
            <a:ext cx="571201" cy="307777"/>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Main body</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0199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ea typeface="Meiryo UI"/>
                <a:cs typeface="Arial" panose="020B0604020202020204" pitchFamily="34" charset="0"/>
              </a:rPr>
              <a:t>Check V</a:t>
            </a:r>
            <a:r>
              <a:rPr lang="ja-JP" altLang="en-US" sz="2000" dirty="0">
                <a:latin typeface="Arial" panose="020B0604020202020204" pitchFamily="34" charset="0"/>
                <a:ea typeface="Meiryo UI"/>
                <a:cs typeface="Arial" panose="020B0604020202020204" pitchFamily="34" charset="0"/>
              </a:rPr>
              <a:t>alve</a:t>
            </a:r>
            <a:endParaRPr kumimoji="1" lang="ja-JP" altLang="en-US" sz="2000" dirty="0">
              <a:latin typeface="Arial" panose="020B0604020202020204" pitchFamily="34" charset="0"/>
              <a:ea typeface="Meiryo UI"/>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24</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18</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pic>
        <p:nvPicPr>
          <p:cNvPr id="2" name="図 1"/>
          <p:cNvPicPr>
            <a:picLocks noChangeAspect="1"/>
          </p:cNvPicPr>
          <p:nvPr/>
        </p:nvPicPr>
        <p:blipFill>
          <a:blip r:embed="rId3"/>
          <a:stretch>
            <a:fillRect/>
          </a:stretch>
        </p:blipFill>
        <p:spPr>
          <a:xfrm>
            <a:off x="578186" y="2410692"/>
            <a:ext cx="7995458" cy="2652970"/>
          </a:xfrm>
          <a:prstGeom prst="rect">
            <a:avLst/>
          </a:prstGeom>
        </p:spPr>
      </p:pic>
      <p:sp>
        <p:nvSpPr>
          <p:cNvPr id="8" name="テキスト ボックス 7"/>
          <p:cNvSpPr txBox="1"/>
          <p:nvPr/>
        </p:nvSpPr>
        <p:spPr>
          <a:xfrm>
            <a:off x="628650" y="5014275"/>
            <a:ext cx="4288326"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Check valve operation</a:t>
            </a:r>
            <a:endParaRPr lang="ja-JP" altLang="en-US" sz="1200" dirty="0">
              <a:latin typeface="Arial" panose="020B0604020202020204" pitchFamily="34" charset="0"/>
              <a:ea typeface="ＭＳ Ｐゴシック"/>
              <a:cs typeface="Arial" panose="020B0604020202020204" pitchFamily="34"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TextBox 11">
            <a:extLst>
              <a:ext uri="{FF2B5EF4-FFF2-40B4-BE49-F238E27FC236}">
                <a16:creationId xmlns="" xmlns:a16="http://schemas.microsoft.com/office/drawing/2014/main" id="{E2D4A794-DB81-401D-9E45-B20DDD7F6BDB}"/>
              </a:ext>
            </a:extLst>
          </p:cNvPr>
          <p:cNvSpPr txBox="1"/>
          <p:nvPr/>
        </p:nvSpPr>
        <p:spPr>
          <a:xfrm>
            <a:off x="741983" y="4170987"/>
            <a:ext cx="83790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panose="020B0604020202020204" pitchFamily="34" charset="0"/>
                <a:ea typeface="+mn-lt"/>
                <a:cs typeface="Arial" panose="020B0604020202020204" pitchFamily="34" charset="0"/>
              </a:rPr>
              <a:t>Symbol</a:t>
            </a:r>
            <a:endParaRPr lang="en-US" sz="120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DA9234B6-712C-4A9F-A264-5DCA0D1DF753}"/>
              </a:ext>
            </a:extLst>
          </p:cNvPr>
          <p:cNvSpPr txBox="1"/>
          <p:nvPr/>
        </p:nvSpPr>
        <p:spPr>
          <a:xfrm>
            <a:off x="2618408" y="4104312"/>
            <a:ext cx="83790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Arial" panose="020B0604020202020204" pitchFamily="34" charset="0"/>
                <a:ea typeface="+mn-lt"/>
                <a:cs typeface="Arial" panose="020B0604020202020204" pitchFamily="34" charset="0"/>
              </a:rPr>
              <a:t>Stop</a:t>
            </a:r>
            <a:endParaRPr lang="en-US" sz="12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E2B2A861-29A9-4855-98E9-7BE0DDE8DE3A}"/>
              </a:ext>
            </a:extLst>
          </p:cNvPr>
          <p:cNvSpPr txBox="1"/>
          <p:nvPr/>
        </p:nvSpPr>
        <p:spPr>
          <a:xfrm>
            <a:off x="3790765" y="4104313"/>
            <a:ext cx="125748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Arial" panose="020B0604020202020204" pitchFamily="34" charset="0"/>
                <a:ea typeface="+mn-lt"/>
                <a:cs typeface="Arial" panose="020B0604020202020204" pitchFamily="34" charset="0"/>
              </a:rPr>
              <a:t>Flow</a:t>
            </a:r>
            <a:endParaRPr lang="en-US" sz="1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032A9068-0083-4E33-8980-D9A571368C01}"/>
              </a:ext>
            </a:extLst>
          </p:cNvPr>
          <p:cNvSpPr txBox="1"/>
          <p:nvPr/>
        </p:nvSpPr>
        <p:spPr>
          <a:xfrm>
            <a:off x="1343026" y="4475787"/>
            <a:ext cx="2837184"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Arial" panose="020B0604020202020204" pitchFamily="34" charset="0"/>
                <a:ea typeface="+mn-lt"/>
                <a:cs typeface="Arial" panose="020B0604020202020204" pitchFamily="34" charset="0"/>
              </a:rPr>
              <a:t>Image of operation</a:t>
            </a:r>
            <a:endParaRPr lang="en-US" sz="1200"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 xmlns:a16="http://schemas.microsoft.com/office/drawing/2014/main" id="{9DB4AA80-2D6B-4D20-846C-45D901A41E34}"/>
              </a:ext>
            </a:extLst>
          </p:cNvPr>
          <p:cNvSpPr txBox="1"/>
          <p:nvPr/>
        </p:nvSpPr>
        <p:spPr>
          <a:xfrm>
            <a:off x="4419507" y="5020544"/>
            <a:ext cx="4288326"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Example ng check valve</a:t>
            </a:r>
            <a:endParaRPr lang="ja-JP" altLang="en-US" sz="12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8113326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965615" y="1354430"/>
            <a:ext cx="5212770" cy="4822700"/>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sz="2000" dirty="0">
                <a:latin typeface="Arial" panose="020B0604020202020204" pitchFamily="34" charset="0"/>
                <a:ea typeface="+mj-lt"/>
                <a:cs typeface="Arial" panose="020B0604020202020204" pitchFamily="34" charset="0"/>
              </a:rPr>
              <a:t>Hydraulic </a:t>
            </a:r>
            <a:r>
              <a:rPr lang="en-US" altLang="ja-JP" sz="2000" dirty="0">
                <a:latin typeface="Arial" panose="020B0604020202020204" pitchFamily="34" charset="0"/>
                <a:ea typeface="+mj-lt"/>
                <a:cs typeface="Arial" panose="020B0604020202020204" pitchFamily="34" charset="0"/>
              </a:rPr>
              <a:t>O</a:t>
            </a:r>
            <a:r>
              <a:rPr lang="ja-JP" sz="2000" dirty="0">
                <a:latin typeface="Arial" panose="020B0604020202020204" pitchFamily="34" charset="0"/>
                <a:ea typeface="+mj-lt"/>
                <a:cs typeface="Arial" panose="020B0604020202020204" pitchFamily="34" charset="0"/>
              </a:rPr>
              <a:t>il </a:t>
            </a:r>
            <a:r>
              <a:rPr lang="en-US" altLang="ja-JP" sz="2000" dirty="0">
                <a:latin typeface="Arial" panose="020B0604020202020204" pitchFamily="34" charset="0"/>
                <a:ea typeface="+mj-lt"/>
                <a:cs typeface="Arial" panose="020B0604020202020204" pitchFamily="34" charset="0"/>
              </a:rPr>
              <a:t>T</a:t>
            </a:r>
            <a:r>
              <a:rPr lang="ja-JP" sz="2000" dirty="0">
                <a:latin typeface="Arial" panose="020B0604020202020204" pitchFamily="34" charset="0"/>
                <a:ea typeface="+mj-lt"/>
                <a:cs typeface="Arial" panose="020B0604020202020204" pitchFamily="34" charset="0"/>
              </a:rPr>
              <a:t>ank, </a:t>
            </a:r>
            <a:r>
              <a:rPr lang="en-US" altLang="ja-JP" sz="2000" dirty="0">
                <a:latin typeface="Arial" panose="020B0604020202020204" pitchFamily="34" charset="0"/>
                <a:ea typeface="+mj-lt"/>
                <a:cs typeface="Arial" panose="020B0604020202020204" pitchFamily="34" charset="0"/>
              </a:rPr>
              <a:t>O</a:t>
            </a:r>
            <a:r>
              <a:rPr lang="ja-JP" sz="2000" dirty="0">
                <a:latin typeface="Arial" panose="020B0604020202020204" pitchFamily="34" charset="0"/>
                <a:ea typeface="+mj-lt"/>
                <a:cs typeface="Arial" panose="020B0604020202020204" pitchFamily="34" charset="0"/>
              </a:rPr>
              <a:t>il </a:t>
            </a:r>
            <a:r>
              <a:rPr lang="en-US" altLang="ja-JP" sz="2000" dirty="0">
                <a:latin typeface="Arial" panose="020B0604020202020204" pitchFamily="34" charset="0"/>
                <a:ea typeface="+mj-lt"/>
                <a:cs typeface="Arial" panose="020B0604020202020204" pitchFamily="34" charset="0"/>
              </a:rPr>
              <a:t>F</a:t>
            </a:r>
            <a:r>
              <a:rPr lang="ja-JP" sz="2000" dirty="0">
                <a:latin typeface="Arial" panose="020B0604020202020204" pitchFamily="34" charset="0"/>
                <a:ea typeface="+mj-lt"/>
                <a:cs typeface="Arial" panose="020B0604020202020204" pitchFamily="34" charset="0"/>
              </a:rPr>
              <a:t>ilter</a:t>
            </a:r>
            <a:endParaRPr lang="en-US" alt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24</a:t>
            </a:r>
            <a:r>
              <a:rPr lang="ja-JP" altLang="en-US" sz="1200" dirty="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18</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1965615" y="6088924"/>
            <a:ext cx="4597136"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hydraulic oil tank</a:t>
            </a:r>
            <a:endParaRPr lang="ja-JP" altLang="en-US" sz="1200" dirty="0">
              <a:latin typeface="Arial" panose="020B0604020202020204" pitchFamily="34" charset="0"/>
              <a:ea typeface="ＭＳ Ｐゴシック"/>
              <a:cs typeface="Arial" panose="020B0604020202020204" pitchFamily="34" charset="0"/>
            </a:endParaRPr>
          </a:p>
        </p:txBody>
      </p:sp>
      <p:sp>
        <p:nvSpPr>
          <p:cNvPr id="3" name="正方形/長方形 2">
            <a:extLst>
              <a:ext uri="{FF2B5EF4-FFF2-40B4-BE49-F238E27FC236}">
                <a16:creationId xmlns="" xmlns:a16="http://schemas.microsoft.com/office/drawing/2014/main" id="{7D080552-128B-4919-8CF4-4B0CE055A995}"/>
              </a:ext>
            </a:extLst>
          </p:cNvPr>
          <p:cNvSpPr/>
          <p:nvPr/>
        </p:nvSpPr>
        <p:spPr>
          <a:xfrm rot="3556344">
            <a:off x="3398179" y="1907337"/>
            <a:ext cx="423294" cy="4448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TextBox 1">
            <a:extLst>
              <a:ext uri="{FF2B5EF4-FFF2-40B4-BE49-F238E27FC236}">
                <a16:creationId xmlns="" xmlns:a16="http://schemas.microsoft.com/office/drawing/2014/main" id="{01995F86-C0E8-4330-A57D-972EE80FBF9E}"/>
              </a:ext>
            </a:extLst>
          </p:cNvPr>
          <p:cNvSpPr txBox="1"/>
          <p:nvPr/>
        </p:nvSpPr>
        <p:spPr>
          <a:xfrm>
            <a:off x="3443122" y="2062985"/>
            <a:ext cx="58072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Arial" panose="020B0604020202020204" pitchFamily="34" charset="0"/>
                <a:ea typeface="+mn-lt"/>
                <a:cs typeface="Arial" panose="020B0604020202020204" pitchFamily="34" charset="0"/>
              </a:rPr>
              <a:t>Filter</a:t>
            </a:r>
            <a:endParaRPr lang="en-US" altLang="ja-JP" sz="1050" dirty="0">
              <a:latin typeface="Arial" panose="020B0604020202020204" pitchFamily="34" charset="0"/>
              <a:ea typeface="ＭＳ Ｐゴシック"/>
              <a:cs typeface="Arial" panose="020B0604020202020204" pitchFamily="34" charset="0"/>
            </a:endParaRPr>
          </a:p>
        </p:txBody>
      </p:sp>
      <p:sp>
        <p:nvSpPr>
          <p:cNvPr id="7" name="正方形/長方形 6">
            <a:extLst>
              <a:ext uri="{FF2B5EF4-FFF2-40B4-BE49-F238E27FC236}">
                <a16:creationId xmlns="" xmlns:a16="http://schemas.microsoft.com/office/drawing/2014/main" id="{F615F3C9-E43A-4D4B-A86B-7706C942B55C}"/>
              </a:ext>
            </a:extLst>
          </p:cNvPr>
          <p:cNvSpPr/>
          <p:nvPr/>
        </p:nvSpPr>
        <p:spPr>
          <a:xfrm>
            <a:off x="5797550" y="1793875"/>
            <a:ext cx="860425" cy="1619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 name="TextBox 9">
            <a:extLst>
              <a:ext uri="{FF2B5EF4-FFF2-40B4-BE49-F238E27FC236}">
                <a16:creationId xmlns="" xmlns:a16="http://schemas.microsoft.com/office/drawing/2014/main" id="{6E5D55D9-F94D-476B-BC04-8BB9D8B676AD}"/>
              </a:ext>
            </a:extLst>
          </p:cNvPr>
          <p:cNvSpPr txBox="1"/>
          <p:nvPr/>
        </p:nvSpPr>
        <p:spPr>
          <a:xfrm>
            <a:off x="5742309" y="1747879"/>
            <a:ext cx="96172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Arial" panose="020B0604020202020204" pitchFamily="34" charset="0"/>
                <a:ea typeface="ＭＳ Ｐゴシック"/>
                <a:cs typeface="Arial" panose="020B0604020202020204" pitchFamily="34" charset="0"/>
              </a:rPr>
              <a:t>Air breather</a:t>
            </a:r>
          </a:p>
        </p:txBody>
      </p:sp>
      <p:sp>
        <p:nvSpPr>
          <p:cNvPr id="8" name="正方形/長方形 7">
            <a:extLst>
              <a:ext uri="{FF2B5EF4-FFF2-40B4-BE49-F238E27FC236}">
                <a16:creationId xmlns="" xmlns:a16="http://schemas.microsoft.com/office/drawing/2014/main" id="{2AF16FD9-2B74-4FCD-BCED-0BCE5240BB76}"/>
              </a:ext>
            </a:extLst>
          </p:cNvPr>
          <p:cNvSpPr/>
          <p:nvPr/>
        </p:nvSpPr>
        <p:spPr>
          <a:xfrm>
            <a:off x="5845175" y="3352800"/>
            <a:ext cx="1241425" cy="146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TextBox 11">
            <a:extLst>
              <a:ext uri="{FF2B5EF4-FFF2-40B4-BE49-F238E27FC236}">
                <a16:creationId xmlns="" xmlns:a16="http://schemas.microsoft.com/office/drawing/2014/main" id="{9837E80C-2B64-4847-AFCB-C78618F1257D}"/>
              </a:ext>
            </a:extLst>
          </p:cNvPr>
          <p:cNvSpPr txBox="1"/>
          <p:nvPr/>
        </p:nvSpPr>
        <p:spPr>
          <a:xfrm>
            <a:off x="5898156" y="3290922"/>
            <a:ext cx="123795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panose="020B0604020202020204" pitchFamily="34" charset="0"/>
                <a:ea typeface="+mn-lt"/>
                <a:cs typeface="Arial" panose="020B0604020202020204" pitchFamily="34" charset="0"/>
              </a:rPr>
              <a:t>Oil level gauge</a:t>
            </a:r>
            <a:endParaRPr lang="en-US" sz="1000" dirty="0">
              <a:latin typeface="Arial" panose="020B0604020202020204" pitchFamily="34" charset="0"/>
              <a:ea typeface="ＭＳ Ｐゴシック"/>
              <a:cs typeface="Arial" panose="020B0604020202020204" pitchFamily="34" charset="0"/>
            </a:endParaRPr>
          </a:p>
        </p:txBody>
      </p:sp>
      <p:sp>
        <p:nvSpPr>
          <p:cNvPr id="18" name="正方形/長方形 17">
            <a:extLst>
              <a:ext uri="{FF2B5EF4-FFF2-40B4-BE49-F238E27FC236}">
                <a16:creationId xmlns="" xmlns:a16="http://schemas.microsoft.com/office/drawing/2014/main" id="{02247DE7-2A4E-4F2E-B01F-6F67985FABD7}"/>
              </a:ext>
            </a:extLst>
          </p:cNvPr>
          <p:cNvSpPr/>
          <p:nvPr/>
        </p:nvSpPr>
        <p:spPr>
          <a:xfrm>
            <a:off x="5009328" y="3957800"/>
            <a:ext cx="642172" cy="1411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TextBox 13">
            <a:extLst>
              <a:ext uri="{FF2B5EF4-FFF2-40B4-BE49-F238E27FC236}">
                <a16:creationId xmlns="" xmlns:a16="http://schemas.microsoft.com/office/drawing/2014/main" id="{92198DCC-AA46-4881-9E51-7CA28F448AE4}"/>
              </a:ext>
            </a:extLst>
          </p:cNvPr>
          <p:cNvSpPr txBox="1"/>
          <p:nvPr/>
        </p:nvSpPr>
        <p:spPr>
          <a:xfrm>
            <a:off x="4960095" y="3922249"/>
            <a:ext cx="72342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panose="020B0604020202020204" pitchFamily="34" charset="0"/>
                <a:ea typeface="ＭＳ Ｐゴシック"/>
                <a:cs typeface="Arial" panose="020B0604020202020204" pitchFamily="34" charset="0"/>
              </a:rPr>
              <a:t>Strainer</a:t>
            </a:r>
          </a:p>
        </p:txBody>
      </p:sp>
      <p:sp>
        <p:nvSpPr>
          <p:cNvPr id="19" name="正方形/長方形 18">
            <a:extLst>
              <a:ext uri="{FF2B5EF4-FFF2-40B4-BE49-F238E27FC236}">
                <a16:creationId xmlns="" xmlns:a16="http://schemas.microsoft.com/office/drawing/2014/main" id="{DC381B96-99C4-4B76-A241-D91F711E4764}"/>
              </a:ext>
            </a:extLst>
          </p:cNvPr>
          <p:cNvSpPr/>
          <p:nvPr/>
        </p:nvSpPr>
        <p:spPr>
          <a:xfrm>
            <a:off x="5102225" y="5589617"/>
            <a:ext cx="508000" cy="14147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7" name="TextBox 16">
            <a:extLst>
              <a:ext uri="{FF2B5EF4-FFF2-40B4-BE49-F238E27FC236}">
                <a16:creationId xmlns="" xmlns:a16="http://schemas.microsoft.com/office/drawing/2014/main" id="{E58E9619-5CB0-4A80-9064-6E08462B6897}"/>
              </a:ext>
            </a:extLst>
          </p:cNvPr>
          <p:cNvSpPr txBox="1"/>
          <p:nvPr/>
        </p:nvSpPr>
        <p:spPr>
          <a:xfrm>
            <a:off x="5020119" y="5524295"/>
            <a:ext cx="61882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Arial" panose="020B0604020202020204" pitchFamily="34" charset="0"/>
                <a:ea typeface="+mn-lt"/>
                <a:cs typeface="Arial" panose="020B0604020202020204" pitchFamily="34" charset="0"/>
              </a:rPr>
              <a:t>Trap</a:t>
            </a:r>
            <a:endParaRPr lang="en-US" sz="1050" dirty="0">
              <a:latin typeface="Arial" panose="020B0604020202020204" pitchFamily="34" charset="0"/>
              <a:ea typeface="ＭＳ Ｐゴシック"/>
              <a:cs typeface="Arial" panose="020B0604020202020204" pitchFamily="34" charset="0"/>
            </a:endParaRPr>
          </a:p>
        </p:txBody>
      </p:sp>
      <p:sp>
        <p:nvSpPr>
          <p:cNvPr id="20" name="正方形/長方形 19">
            <a:extLst>
              <a:ext uri="{FF2B5EF4-FFF2-40B4-BE49-F238E27FC236}">
                <a16:creationId xmlns="" xmlns:a16="http://schemas.microsoft.com/office/drawing/2014/main" id="{76725B10-D18D-4EF9-8AA9-FFFC850E4A35}"/>
              </a:ext>
            </a:extLst>
          </p:cNvPr>
          <p:cNvSpPr/>
          <p:nvPr/>
        </p:nvSpPr>
        <p:spPr>
          <a:xfrm>
            <a:off x="4356100" y="5914275"/>
            <a:ext cx="561975" cy="146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TextBox 15">
            <a:extLst>
              <a:ext uri="{FF2B5EF4-FFF2-40B4-BE49-F238E27FC236}">
                <a16:creationId xmlns="" xmlns:a16="http://schemas.microsoft.com/office/drawing/2014/main" id="{6EBB1735-AEEC-46D0-B10A-2D8ABF1F3672}"/>
              </a:ext>
            </a:extLst>
          </p:cNvPr>
          <p:cNvSpPr txBox="1"/>
          <p:nvPr/>
        </p:nvSpPr>
        <p:spPr>
          <a:xfrm>
            <a:off x="4151461" y="5831029"/>
            <a:ext cx="97125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Arial" panose="020B0604020202020204" pitchFamily="34" charset="0"/>
                <a:ea typeface="+mn-lt"/>
                <a:cs typeface="Arial" panose="020B0604020202020204" pitchFamily="34" charset="0"/>
              </a:rPr>
              <a:t>To the pump</a:t>
            </a:r>
            <a:endParaRPr lang="en-US" sz="1050" dirty="0">
              <a:latin typeface="Arial" panose="020B0604020202020204" pitchFamily="34" charset="0"/>
              <a:ea typeface="ＭＳ Ｐゴシック"/>
              <a:cs typeface="Arial" panose="020B0604020202020204" pitchFamily="34" charset="0"/>
            </a:endParaRPr>
          </a:p>
        </p:txBody>
      </p:sp>
      <p:sp>
        <p:nvSpPr>
          <p:cNvPr id="21" name="正方形/長方形 20">
            <a:extLst>
              <a:ext uri="{FF2B5EF4-FFF2-40B4-BE49-F238E27FC236}">
                <a16:creationId xmlns="" xmlns:a16="http://schemas.microsoft.com/office/drawing/2014/main" id="{AD64478A-4FE0-444D-A940-C80E8F09D721}"/>
              </a:ext>
            </a:extLst>
          </p:cNvPr>
          <p:cNvSpPr/>
          <p:nvPr/>
        </p:nvSpPr>
        <p:spPr>
          <a:xfrm rot="19919450">
            <a:off x="1930333" y="5420402"/>
            <a:ext cx="701675" cy="16633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TextBox 12">
            <a:extLst>
              <a:ext uri="{FF2B5EF4-FFF2-40B4-BE49-F238E27FC236}">
                <a16:creationId xmlns="" xmlns:a16="http://schemas.microsoft.com/office/drawing/2014/main" id="{00AE5A04-914E-40B5-9362-89D8CC961AFF}"/>
              </a:ext>
            </a:extLst>
          </p:cNvPr>
          <p:cNvSpPr txBox="1"/>
          <p:nvPr/>
        </p:nvSpPr>
        <p:spPr>
          <a:xfrm rot="19980000">
            <a:off x="1568337" y="5400824"/>
            <a:ext cx="120430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Arial" panose="020B0604020202020204" pitchFamily="34" charset="0"/>
                <a:ea typeface="+mn-lt"/>
                <a:cs typeface="Arial" panose="020B0604020202020204" pitchFamily="34" charset="0"/>
              </a:rPr>
              <a:t>Operation Valve</a:t>
            </a:r>
            <a:endParaRPr lang="en-US" dirty="0">
              <a:latin typeface="Arial" panose="020B0604020202020204" pitchFamily="34" charset="0"/>
              <a:cs typeface="Arial" panose="020B0604020202020204" pitchFamily="34" charset="0"/>
            </a:endParaRPr>
          </a:p>
        </p:txBody>
      </p:sp>
      <p:sp>
        <p:nvSpPr>
          <p:cNvPr id="22" name="正方形/長方形 21">
            <a:extLst>
              <a:ext uri="{FF2B5EF4-FFF2-40B4-BE49-F238E27FC236}">
                <a16:creationId xmlns="" xmlns:a16="http://schemas.microsoft.com/office/drawing/2014/main" id="{830E5092-4B28-4953-8D48-FF9CA17AB443}"/>
              </a:ext>
            </a:extLst>
          </p:cNvPr>
          <p:cNvSpPr/>
          <p:nvPr/>
        </p:nvSpPr>
        <p:spPr>
          <a:xfrm rot="19919450">
            <a:off x="2797107" y="3463549"/>
            <a:ext cx="701675" cy="16633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5" name="TextBox 14">
            <a:extLst>
              <a:ext uri="{FF2B5EF4-FFF2-40B4-BE49-F238E27FC236}">
                <a16:creationId xmlns="" xmlns:a16="http://schemas.microsoft.com/office/drawing/2014/main" id="{DC97BECF-C1C7-4CBF-9780-E4EBC5BE94A3}"/>
              </a:ext>
            </a:extLst>
          </p:cNvPr>
          <p:cNvSpPr txBox="1"/>
          <p:nvPr/>
        </p:nvSpPr>
        <p:spPr>
          <a:xfrm rot="-1800000">
            <a:off x="2587100" y="3480289"/>
            <a:ext cx="104856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Arial" panose="020B0604020202020204" pitchFamily="34" charset="0"/>
                <a:ea typeface="+mn-lt"/>
                <a:cs typeface="Arial" panose="020B0604020202020204" pitchFamily="34" charset="0"/>
              </a:rPr>
              <a:t>From the Circuit</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98391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ja-JP" altLang="en-US" sz="2000" dirty="0">
                <a:latin typeface="Arial" panose="020B0604020202020204" pitchFamily="34" charset="0"/>
                <a:ea typeface="Meiryo UI"/>
                <a:cs typeface="Arial" panose="020B0604020202020204" pitchFamily="34" charset="0"/>
              </a:rPr>
              <a:t>Oil filter</a:t>
            </a:r>
            <a:endParaRPr kumimoji="1" lang="ja-JP" altLang="en-US" sz="2000" dirty="0">
              <a:latin typeface="Arial" panose="020B0604020202020204" pitchFamily="34" charset="0"/>
              <a:ea typeface="Meiryo UI"/>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2</a:t>
            </a:r>
            <a:r>
              <a:rPr lang="en-US" altLang="ja-JP" sz="1200" dirty="0">
                <a:latin typeface="Times New Roman" panose="02020603050405020304" pitchFamily="18" charset="0"/>
                <a:ea typeface="+mn-lt"/>
                <a:cs typeface="Times New Roman" panose="02020603050405020304" pitchFamily="18" charset="0"/>
              </a:rPr>
              <a:t>5</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18</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542925"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Arial" panose="020B0604020202020204" pitchFamily="34" charset="0"/>
              <a:ea typeface="Meiryo UI" panose="020B0604030504040204" pitchFamily="50" charset="-128"/>
              <a:cs typeface="Arial" panose="020B0604020202020204" pitchFamily="34" charset="0"/>
            </a:endParaRPr>
          </a:p>
        </p:txBody>
      </p:sp>
      <p:sp>
        <p:nvSpPr>
          <p:cNvPr id="10" name="テキスト ボックス 9"/>
          <p:cNvSpPr txBox="1"/>
          <p:nvPr/>
        </p:nvSpPr>
        <p:spPr>
          <a:xfrm>
            <a:off x="2742083" y="4537761"/>
            <a:ext cx="3686407"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suction filter</a:t>
            </a:r>
            <a:endParaRPr lang="ja-JP" altLang="en-US" sz="1200" dirty="0">
              <a:latin typeface="Arial" panose="020B0604020202020204" pitchFamily="34" charset="0"/>
              <a:ea typeface="ＭＳ Ｐゴシック"/>
              <a:cs typeface="Arial" panose="020B0604020202020204" pitchFamily="34" charset="0"/>
            </a:endParaRPr>
          </a:p>
        </p:txBody>
      </p:sp>
      <p:pic>
        <p:nvPicPr>
          <p:cNvPr id="2" name="図 1"/>
          <p:cNvPicPr>
            <a:picLocks noChangeAspect="1"/>
          </p:cNvPicPr>
          <p:nvPr/>
        </p:nvPicPr>
        <p:blipFill>
          <a:blip r:embed="rId3"/>
          <a:stretch>
            <a:fillRect/>
          </a:stretch>
        </p:blipFill>
        <p:spPr>
          <a:xfrm>
            <a:off x="1698913" y="1881046"/>
            <a:ext cx="5746173" cy="2656715"/>
          </a:xfrm>
          <a:prstGeom prst="rect">
            <a:avLst/>
          </a:prstGeom>
        </p:spPr>
      </p:pic>
      <p:sp>
        <p:nvSpPr>
          <p:cNvPr id="3" name="TextBox 2">
            <a:extLst>
              <a:ext uri="{FF2B5EF4-FFF2-40B4-BE49-F238E27FC236}">
                <a16:creationId xmlns="" xmlns:a16="http://schemas.microsoft.com/office/drawing/2014/main" id="{9BA5C3AC-350C-488D-AFC5-167B57275C43}"/>
              </a:ext>
            </a:extLst>
          </p:cNvPr>
          <p:cNvSpPr txBox="1"/>
          <p:nvPr/>
        </p:nvSpPr>
        <p:spPr>
          <a:xfrm>
            <a:off x="5404903" y="1970712"/>
            <a:ext cx="1780876"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panose="020B0604020202020204" pitchFamily="34" charset="0"/>
                <a:ea typeface="ＭＳ Ｐゴシック"/>
                <a:cs typeface="Arial" panose="020B0604020202020204" pitchFamily="34" charset="0"/>
              </a:rPr>
              <a:t>Notch wire</a:t>
            </a:r>
          </a:p>
        </p:txBody>
      </p:sp>
      <p:sp>
        <p:nvSpPr>
          <p:cNvPr id="11" name="TextBox 10">
            <a:extLst>
              <a:ext uri="{FF2B5EF4-FFF2-40B4-BE49-F238E27FC236}">
                <a16:creationId xmlns="" xmlns:a16="http://schemas.microsoft.com/office/drawing/2014/main" id="{8329D760-8ECD-46A7-86C9-DCE8AB7E0F78}"/>
              </a:ext>
            </a:extLst>
          </p:cNvPr>
          <p:cNvSpPr txBox="1"/>
          <p:nvPr/>
        </p:nvSpPr>
        <p:spPr>
          <a:xfrm>
            <a:off x="4138078" y="2008812"/>
            <a:ext cx="980776"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Arial" panose="020B0604020202020204" pitchFamily="34" charset="0"/>
                <a:ea typeface="ＭＳ Ｐゴシック"/>
                <a:cs typeface="Arial" panose="020B0604020202020204" pitchFamily="34" charset="0"/>
              </a:rPr>
              <a:t>Oil inlet</a:t>
            </a:r>
          </a:p>
        </p:txBody>
      </p:sp>
      <p:sp>
        <p:nvSpPr>
          <p:cNvPr id="12" name="TextBox 11">
            <a:extLst>
              <a:ext uri="{FF2B5EF4-FFF2-40B4-BE49-F238E27FC236}">
                <a16:creationId xmlns="" xmlns:a16="http://schemas.microsoft.com/office/drawing/2014/main" id="{2752DA88-6C89-4D23-8860-F82B18C144E5}"/>
              </a:ext>
            </a:extLst>
          </p:cNvPr>
          <p:cNvSpPr txBox="1"/>
          <p:nvPr/>
        </p:nvSpPr>
        <p:spPr>
          <a:xfrm rot="16200000">
            <a:off x="1252003" y="3399462"/>
            <a:ext cx="1152226"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panose="020B0604020202020204" pitchFamily="34" charset="0"/>
                <a:ea typeface="ＭＳ Ｐゴシック"/>
                <a:cs typeface="Arial" panose="020B0604020202020204" pitchFamily="34" charset="0"/>
              </a:rPr>
              <a:t>Oil outlet</a:t>
            </a:r>
            <a:endParaRPr lang="ja-JP" altLang="en-US" sz="160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9352599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3429000"/>
            <a:ext cx="7772400" cy="601663"/>
          </a:xfrm>
        </p:spPr>
        <p:txBody>
          <a:bodyPr>
            <a:noAutofit/>
          </a:bodyPr>
          <a:lstStyle/>
          <a:p>
            <a:r>
              <a:rPr lang="en-US" altLang="ja-JP" sz="3200" dirty="0" err="1">
                <a:latin typeface="Arial" panose="020B0604020202020204" pitchFamily="34" charset="0"/>
                <a:ea typeface="ＭＳ Ｐゴシック"/>
                <a:cs typeface="Arial" panose="020B0604020202020204" pitchFamily="34" charset="0"/>
              </a:rPr>
              <a:t>Kabanata</a:t>
            </a:r>
            <a:r>
              <a:rPr lang="ja-JP" altLang="en-US" sz="3200" dirty="0">
                <a:latin typeface="Arial" panose="020B0604020202020204" pitchFamily="34" charset="0"/>
                <a:ea typeface="ＭＳ Ｐゴシック"/>
                <a:cs typeface="Arial" panose="020B0604020202020204" pitchFamily="34" charset="0"/>
              </a:rPr>
              <a:t> 3</a:t>
            </a:r>
            <a:r>
              <a:rPr lang="en-US" altLang="ja-JP" sz="3200" dirty="0">
                <a:latin typeface="Arial" panose="020B0604020202020204" pitchFamily="34" charset="0"/>
                <a:ea typeface="ＭＳ Ｐゴシック"/>
                <a:cs typeface="Arial" panose="020B0604020202020204" pitchFamily="34" charset="0"/>
              </a:rPr>
              <a:t>:</a:t>
            </a:r>
            <a:r>
              <a:rPr lang="zh-TW" altLang="en-US" sz="3200" dirty="0">
                <a:latin typeface="Arial" panose="020B0604020202020204" pitchFamily="34" charset="0"/>
                <a:ea typeface="ＭＳ Ｐゴシック"/>
                <a:cs typeface="Arial" panose="020B0604020202020204" pitchFamily="34" charset="0"/>
              </a:rPr>
              <a:t>　</a:t>
            </a:r>
            <a:r>
              <a:rPr lang="en" sz="3200" dirty="0">
                <a:latin typeface="Arial" panose="020B0604020202020204" pitchFamily="34" charset="0"/>
                <a:ea typeface="+mj-lt"/>
                <a:cs typeface="Arial" panose="020B0604020202020204" pitchFamily="34" charset="0"/>
              </a:rPr>
              <a:t> </a:t>
            </a:r>
            <a:br>
              <a:rPr lang="en" sz="3200" dirty="0">
                <a:latin typeface="Arial" panose="020B0604020202020204" pitchFamily="34" charset="0"/>
                <a:ea typeface="+mj-lt"/>
                <a:cs typeface="Arial" panose="020B0604020202020204" pitchFamily="34" charset="0"/>
              </a:rPr>
            </a:br>
            <a:r>
              <a:rPr lang="fil-PH" altLang="ja-JP" sz="3200" dirty="0">
                <a:latin typeface="Arial" panose="020B0604020202020204" pitchFamily="34" charset="0"/>
                <a:cs typeface="Arial" panose="020B0604020202020204" pitchFamily="34" charset="0"/>
              </a:rPr>
              <a:t>Equipment Structure na may Kinalaman sa Pagpapatakbo ng Makinaryang Pang Demolisyon</a:t>
            </a:r>
            <a:endParaRPr lang="en-US" altLang="ja-JP" sz="32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5774703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Istraktura</a:t>
            </a:r>
            <a:r>
              <a:rPr lang="en-US" altLang="ja-JP" sz="2000" dirty="0">
                <a:latin typeface="Arial" panose="020B0604020202020204" pitchFamily="34" charset="0"/>
                <a:cs typeface="Arial" panose="020B0604020202020204" pitchFamily="34" charset="0"/>
              </a:rPr>
              <a:t> ng Crawler Type </a:t>
            </a:r>
            <a:r>
              <a:rPr lang="en-US" altLang="ja-JP" sz="2000" dirty="0" err="1">
                <a:latin typeface="Arial" panose="020B0604020202020204" pitchFamily="34" charset="0"/>
                <a:cs typeface="Arial" panose="020B0604020202020204" pitchFamily="34" charset="0"/>
              </a:rPr>
              <a:t>na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Makinaryang</a:t>
            </a:r>
            <a:r>
              <a:rPr lang="en-US" altLang="ja-JP" sz="2000" dirty="0">
                <a:latin typeface="Arial" panose="020B0604020202020204" pitchFamily="34" charset="0"/>
                <a:cs typeface="Arial" panose="020B0604020202020204" pitchFamily="34" charset="0"/>
              </a:rPr>
              <a:t> Pang-</a:t>
            </a:r>
            <a:r>
              <a:rPr lang="en-US" altLang="ja-JP" sz="2000" dirty="0" err="1">
                <a:latin typeface="Arial" panose="020B0604020202020204" pitchFamily="34" charset="0"/>
                <a:cs typeface="Arial" panose="020B0604020202020204" pitchFamily="34" charset="0"/>
              </a:rPr>
              <a:t>demolisyon</a:t>
            </a:r>
            <a:endParaRPr lang="en-US" alt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28</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ja-JP" sz="1200" dirty="0" smtClean="0">
                <a:latin typeface="Times New Roman" panose="02020603050405020304" pitchFamily="18" charset="0"/>
                <a:ea typeface="游ゴシック"/>
                <a:cs typeface="Times New Roman" panose="02020603050405020304" pitchFamily="18" charset="0"/>
              </a:rPr>
              <a:t>1</a:t>
            </a:r>
            <a:r>
              <a:rPr lang="en-US" altLang="ja-JP" sz="1200" dirty="0">
                <a:latin typeface="Times New Roman" panose="02020603050405020304" pitchFamily="18" charset="0"/>
                <a:ea typeface="游ゴシック"/>
                <a:cs typeface="Times New Roman" panose="02020603050405020304" pitchFamily="18" charset="0"/>
              </a:rPr>
              <a:t>9</a:t>
            </a:r>
            <a:r>
              <a:rPr 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grpSp>
        <p:nvGrpSpPr>
          <p:cNvPr id="5" name="Group 4">
            <a:extLst>
              <a:ext uri="{FF2B5EF4-FFF2-40B4-BE49-F238E27FC236}">
                <a16:creationId xmlns="" xmlns:a16="http://schemas.microsoft.com/office/drawing/2014/main" id="{CE8EC5D8-58AE-49F5-A875-BF6E646D41C5}"/>
              </a:ext>
            </a:extLst>
          </p:cNvPr>
          <p:cNvGrpSpPr/>
          <p:nvPr/>
        </p:nvGrpSpPr>
        <p:grpSpPr>
          <a:xfrm>
            <a:off x="1482725" y="1401300"/>
            <a:ext cx="5988338" cy="4893831"/>
            <a:chOff x="1482725" y="1401300"/>
            <a:chExt cx="5988338" cy="4893831"/>
          </a:xfrm>
        </p:grpSpPr>
        <p:sp>
          <p:nvSpPr>
            <p:cNvPr id="7" name="テキスト ボックス 6"/>
            <p:cNvSpPr txBox="1"/>
            <p:nvPr/>
          </p:nvSpPr>
          <p:spPr>
            <a:xfrm>
              <a:off x="3754426" y="6018132"/>
              <a:ext cx="2144302" cy="276999"/>
            </a:xfrm>
            <a:prstGeom prst="rect">
              <a:avLst/>
            </a:prstGeom>
            <a:noFill/>
            <a:ln>
              <a:noFill/>
            </a:ln>
          </p:spPr>
          <p:txBody>
            <a:bodyPr wrap="square" lIns="91440" tIns="45720" rIns="91440" bIns="45720" rtlCol="0" anchor="t">
              <a:spAutoFit/>
            </a:bodyPr>
            <a:lstStyle/>
            <a:p>
              <a:pPr algn="ctr"/>
              <a:endParaRPr lang="ja-JP" altLang="en-US" sz="1200">
                <a:latin typeface="Arial" panose="020B0604020202020204" pitchFamily="34" charset="0"/>
                <a:ea typeface="游ゴシック"/>
                <a:cs typeface="Arial" panose="020B0604020202020204" pitchFamily="34" charset="0"/>
              </a:endParaRPr>
            </a:p>
          </p:txBody>
        </p:sp>
        <p:pic>
          <p:nvPicPr>
            <p:cNvPr id="3" name="図 2"/>
            <p:cNvPicPr>
              <a:picLocks noChangeAspect="1"/>
            </p:cNvPicPr>
            <p:nvPr/>
          </p:nvPicPr>
          <p:blipFill>
            <a:blip r:embed="rId3"/>
            <a:stretch>
              <a:fillRect/>
            </a:stretch>
          </p:blipFill>
          <p:spPr>
            <a:xfrm>
              <a:off x="1558637" y="1401300"/>
              <a:ext cx="5912426" cy="4658107"/>
            </a:xfrm>
            <a:prstGeom prst="rect">
              <a:avLst/>
            </a:prstGeom>
          </p:spPr>
        </p:pic>
        <p:sp>
          <p:nvSpPr>
            <p:cNvPr id="2" name="TextBox 1">
              <a:extLst>
                <a:ext uri="{FF2B5EF4-FFF2-40B4-BE49-F238E27FC236}">
                  <a16:creationId xmlns="" xmlns:a16="http://schemas.microsoft.com/office/drawing/2014/main" id="{A1807283-6B32-4A12-A4F4-78110EA2B5EE}"/>
                </a:ext>
              </a:extLst>
            </p:cNvPr>
            <p:cNvSpPr txBox="1"/>
            <p:nvPr/>
          </p:nvSpPr>
          <p:spPr>
            <a:xfrm>
              <a:off x="1482725" y="2188819"/>
              <a:ext cx="115252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cs typeface="Arial" panose="020B0604020202020204" pitchFamily="34" charset="0"/>
                </a:rPr>
                <a:t>Bucket cylinder</a:t>
              </a:r>
            </a:p>
          </p:txBody>
        </p:sp>
        <p:sp>
          <p:nvSpPr>
            <p:cNvPr id="8" name="TextBox 7">
              <a:extLst>
                <a:ext uri="{FF2B5EF4-FFF2-40B4-BE49-F238E27FC236}">
                  <a16:creationId xmlns="" xmlns:a16="http://schemas.microsoft.com/office/drawing/2014/main" id="{BE82426F-5AEE-4918-A9D8-380E1786E544}"/>
                </a:ext>
              </a:extLst>
            </p:cNvPr>
            <p:cNvSpPr txBox="1"/>
            <p:nvPr/>
          </p:nvSpPr>
          <p:spPr>
            <a:xfrm>
              <a:off x="2171700" y="2647950"/>
              <a:ext cx="46672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cs typeface="Arial" panose="020B0604020202020204" pitchFamily="34" charset="0"/>
                </a:rPr>
                <a:t>Arm</a:t>
              </a:r>
            </a:p>
          </p:txBody>
        </p:sp>
        <p:sp>
          <p:nvSpPr>
            <p:cNvPr id="10" name="TextBox 9">
              <a:extLst>
                <a:ext uri="{FF2B5EF4-FFF2-40B4-BE49-F238E27FC236}">
                  <a16:creationId xmlns="" xmlns:a16="http://schemas.microsoft.com/office/drawing/2014/main" id="{D5B513F2-EAAB-411F-9050-5237BB9D056F}"/>
                </a:ext>
              </a:extLst>
            </p:cNvPr>
            <p:cNvSpPr txBox="1"/>
            <p:nvPr/>
          </p:nvSpPr>
          <p:spPr>
            <a:xfrm>
              <a:off x="2098675" y="3679825"/>
              <a:ext cx="609600"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cs typeface="Arial" panose="020B0604020202020204" pitchFamily="34" charset="0"/>
                </a:rPr>
                <a:t>Bucket </a:t>
              </a:r>
            </a:p>
          </p:txBody>
        </p:sp>
        <p:sp>
          <p:nvSpPr>
            <p:cNvPr id="11" name="TextBox 10">
              <a:extLst>
                <a:ext uri="{FF2B5EF4-FFF2-40B4-BE49-F238E27FC236}">
                  <a16:creationId xmlns="" xmlns:a16="http://schemas.microsoft.com/office/drawing/2014/main" id="{AFBFA095-57DB-437A-9EA6-8EE95005F9B6}"/>
                </a:ext>
              </a:extLst>
            </p:cNvPr>
            <p:cNvSpPr txBox="1"/>
            <p:nvPr/>
          </p:nvSpPr>
          <p:spPr>
            <a:xfrm>
              <a:off x="2228850" y="4362450"/>
              <a:ext cx="1028700"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cs typeface="Arial" panose="020B0604020202020204" pitchFamily="34" charset="0"/>
                </a:rPr>
                <a:t>Crawler (Body)</a:t>
              </a:r>
            </a:p>
          </p:txBody>
        </p:sp>
        <p:sp>
          <p:nvSpPr>
            <p:cNvPr id="12" name="TextBox 11">
              <a:extLst>
                <a:ext uri="{FF2B5EF4-FFF2-40B4-BE49-F238E27FC236}">
                  <a16:creationId xmlns="" xmlns:a16="http://schemas.microsoft.com/office/drawing/2014/main" id="{B7FF1D7C-BEB1-420D-A0FF-7D2EAB656C03}"/>
                </a:ext>
              </a:extLst>
            </p:cNvPr>
            <p:cNvSpPr txBox="1"/>
            <p:nvPr/>
          </p:nvSpPr>
          <p:spPr>
            <a:xfrm>
              <a:off x="2105025" y="4118835"/>
              <a:ext cx="115252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cs typeface="Arial" panose="020B0604020202020204" pitchFamily="34" charset="0"/>
                </a:rPr>
                <a:t>Cab (driver's cab)</a:t>
              </a:r>
            </a:p>
          </p:txBody>
        </p:sp>
        <p:sp>
          <p:nvSpPr>
            <p:cNvPr id="14" name="TextBox 13">
              <a:extLst>
                <a:ext uri="{FF2B5EF4-FFF2-40B4-BE49-F238E27FC236}">
                  <a16:creationId xmlns="" xmlns:a16="http://schemas.microsoft.com/office/drawing/2014/main" id="{8B779F4A-A78F-4487-A11A-B37B7C0793E5}"/>
                </a:ext>
              </a:extLst>
            </p:cNvPr>
            <p:cNvSpPr txBox="1"/>
            <p:nvPr/>
          </p:nvSpPr>
          <p:spPr>
            <a:xfrm>
              <a:off x="3295936" y="5394325"/>
              <a:ext cx="783939"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dirty="0">
                  <a:latin typeface="Arial" panose="020B0604020202020204" pitchFamily="34" charset="0"/>
                  <a:cs typeface="Arial" panose="020B0604020202020204" pitchFamily="34" charset="0"/>
                </a:rPr>
                <a:t>Lower roller</a:t>
              </a:r>
            </a:p>
          </p:txBody>
        </p:sp>
        <p:sp>
          <p:nvSpPr>
            <p:cNvPr id="15" name="TextBox 14">
              <a:extLst>
                <a:ext uri="{FF2B5EF4-FFF2-40B4-BE49-F238E27FC236}">
                  <a16:creationId xmlns="" xmlns:a16="http://schemas.microsoft.com/office/drawing/2014/main" id="{3097F2DB-8B19-417D-B06F-DA84C2765F67}"/>
                </a:ext>
              </a:extLst>
            </p:cNvPr>
            <p:cNvSpPr txBox="1"/>
            <p:nvPr/>
          </p:nvSpPr>
          <p:spPr>
            <a:xfrm>
              <a:off x="3117850" y="5191124"/>
              <a:ext cx="75882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dirty="0">
                  <a:latin typeface="Arial" panose="020B0604020202020204" pitchFamily="34" charset="0"/>
                  <a:cs typeface="Arial" panose="020B0604020202020204" pitchFamily="34" charset="0"/>
                </a:rPr>
                <a:t>Upper roller</a:t>
              </a:r>
            </a:p>
          </p:txBody>
        </p:sp>
        <p:sp>
          <p:nvSpPr>
            <p:cNvPr id="16" name="TextBox 15">
              <a:extLst>
                <a:ext uri="{FF2B5EF4-FFF2-40B4-BE49-F238E27FC236}">
                  <a16:creationId xmlns="" xmlns:a16="http://schemas.microsoft.com/office/drawing/2014/main" id="{C5AE1657-9B0E-41FC-B1B2-D4285671E240}"/>
                </a:ext>
              </a:extLst>
            </p:cNvPr>
            <p:cNvSpPr txBox="1"/>
            <p:nvPr/>
          </p:nvSpPr>
          <p:spPr>
            <a:xfrm>
              <a:off x="3590925" y="5627100"/>
              <a:ext cx="866775"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dirty="0">
                  <a:latin typeface="Arial" panose="020B0604020202020204" pitchFamily="34" charset="0"/>
                  <a:cs typeface="Arial" panose="020B0604020202020204" pitchFamily="34" charset="0"/>
                </a:rPr>
                <a:t>Traveling device</a:t>
              </a:r>
            </a:p>
          </p:txBody>
        </p:sp>
        <p:sp>
          <p:nvSpPr>
            <p:cNvPr id="17" name="TextBox 16">
              <a:extLst>
                <a:ext uri="{FF2B5EF4-FFF2-40B4-BE49-F238E27FC236}">
                  <a16:creationId xmlns="" xmlns:a16="http://schemas.microsoft.com/office/drawing/2014/main" id="{951704DB-B383-4970-81D8-4870D708E473}"/>
                </a:ext>
              </a:extLst>
            </p:cNvPr>
            <p:cNvSpPr txBox="1"/>
            <p:nvPr/>
          </p:nvSpPr>
          <p:spPr>
            <a:xfrm>
              <a:off x="4419600" y="5692773"/>
              <a:ext cx="91122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cs typeface="Arial" panose="020B0604020202020204" pitchFamily="34" charset="0"/>
                </a:rPr>
                <a:t>Traveling motor</a:t>
              </a:r>
            </a:p>
          </p:txBody>
        </p:sp>
        <p:sp>
          <p:nvSpPr>
            <p:cNvPr id="18" name="TextBox 17">
              <a:extLst>
                <a:ext uri="{FF2B5EF4-FFF2-40B4-BE49-F238E27FC236}">
                  <a16:creationId xmlns="" xmlns:a16="http://schemas.microsoft.com/office/drawing/2014/main" id="{0B364D6A-282B-48D2-954E-568049A38544}"/>
                </a:ext>
              </a:extLst>
            </p:cNvPr>
            <p:cNvSpPr txBox="1"/>
            <p:nvPr/>
          </p:nvSpPr>
          <p:spPr>
            <a:xfrm>
              <a:off x="5259243" y="5788155"/>
              <a:ext cx="59372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cs typeface="Arial" panose="020B0604020202020204" pitchFamily="34" charset="0"/>
                </a:rPr>
                <a:t>Battery</a:t>
              </a:r>
            </a:p>
          </p:txBody>
        </p:sp>
        <p:sp>
          <p:nvSpPr>
            <p:cNvPr id="19" name="TextBox 18">
              <a:extLst>
                <a:ext uri="{FF2B5EF4-FFF2-40B4-BE49-F238E27FC236}">
                  <a16:creationId xmlns="" xmlns:a16="http://schemas.microsoft.com/office/drawing/2014/main" id="{B462611D-223D-4C88-BC9B-AFB4EFD88501}"/>
                </a:ext>
              </a:extLst>
            </p:cNvPr>
            <p:cNvSpPr txBox="1"/>
            <p:nvPr/>
          </p:nvSpPr>
          <p:spPr>
            <a:xfrm>
              <a:off x="5387687" y="5493508"/>
              <a:ext cx="698500" cy="34490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dirty="0">
                  <a:latin typeface="Arial" panose="020B0604020202020204" pitchFamily="34" charset="0"/>
                  <a:cs typeface="Arial" panose="020B0604020202020204" pitchFamily="34" charset="0"/>
                </a:rPr>
                <a:t>Radiator,</a:t>
              </a:r>
            </a:p>
            <a:p>
              <a:pPr algn="r"/>
              <a:r>
                <a:rPr lang="en-US" sz="800" dirty="0">
                  <a:latin typeface="Arial" panose="020B0604020202020204" pitchFamily="34" charset="0"/>
                  <a:cs typeface="Arial" panose="020B0604020202020204" pitchFamily="34" charset="0"/>
                </a:rPr>
                <a:t>Oil cooler</a:t>
              </a:r>
            </a:p>
          </p:txBody>
        </p:sp>
        <p:sp>
          <p:nvSpPr>
            <p:cNvPr id="20" name="TextBox 19">
              <a:extLst>
                <a:ext uri="{FF2B5EF4-FFF2-40B4-BE49-F238E27FC236}">
                  <a16:creationId xmlns="" xmlns:a16="http://schemas.microsoft.com/office/drawing/2014/main" id="{EABAA305-1766-4A27-A587-F1575E11807A}"/>
                </a:ext>
              </a:extLst>
            </p:cNvPr>
            <p:cNvSpPr txBox="1"/>
            <p:nvPr/>
          </p:nvSpPr>
          <p:spPr>
            <a:xfrm>
              <a:off x="2622549" y="4719281"/>
              <a:ext cx="61912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dirty="0">
                  <a:latin typeface="Arial" panose="020B0604020202020204" pitchFamily="34" charset="0"/>
                  <a:cs typeface="Arial" panose="020B0604020202020204" pitchFamily="34" charset="0"/>
                </a:rPr>
                <a:t>Idler</a:t>
              </a:r>
            </a:p>
          </p:txBody>
        </p:sp>
        <p:sp>
          <p:nvSpPr>
            <p:cNvPr id="24" name="TextBox 23">
              <a:extLst>
                <a:ext uri="{FF2B5EF4-FFF2-40B4-BE49-F238E27FC236}">
                  <a16:creationId xmlns="" xmlns:a16="http://schemas.microsoft.com/office/drawing/2014/main" id="{1DD11F53-BD10-4789-9AA6-1CBAF7C3FF08}"/>
                </a:ext>
              </a:extLst>
            </p:cNvPr>
            <p:cNvSpPr txBox="1"/>
            <p:nvPr/>
          </p:nvSpPr>
          <p:spPr>
            <a:xfrm>
              <a:off x="6400799" y="5191123"/>
              <a:ext cx="9429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cs typeface="Arial" panose="020B0604020202020204" pitchFamily="34" charset="0"/>
                </a:rPr>
                <a:t>Counterweight</a:t>
              </a:r>
            </a:p>
          </p:txBody>
        </p:sp>
        <p:sp>
          <p:nvSpPr>
            <p:cNvPr id="25" name="TextBox 24">
              <a:extLst>
                <a:ext uri="{FF2B5EF4-FFF2-40B4-BE49-F238E27FC236}">
                  <a16:creationId xmlns="" xmlns:a16="http://schemas.microsoft.com/office/drawing/2014/main" id="{383F69B4-0A84-4012-BBBB-5448D8AB46B9}"/>
                </a:ext>
              </a:extLst>
            </p:cNvPr>
            <p:cNvSpPr txBox="1"/>
            <p:nvPr/>
          </p:nvSpPr>
          <p:spPr>
            <a:xfrm>
              <a:off x="6299199" y="5502273"/>
              <a:ext cx="736600" cy="200055"/>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latin typeface="Arial" panose="020B0604020202020204" pitchFamily="34" charset="0"/>
                  <a:cs typeface="Arial" panose="020B0604020202020204" pitchFamily="34" charset="0"/>
                </a:rPr>
                <a:t>Upper swivel </a:t>
              </a:r>
            </a:p>
          </p:txBody>
        </p:sp>
        <p:sp>
          <p:nvSpPr>
            <p:cNvPr id="27" name="TextBox 26">
              <a:extLst>
                <a:ext uri="{FF2B5EF4-FFF2-40B4-BE49-F238E27FC236}">
                  <a16:creationId xmlns="" xmlns:a16="http://schemas.microsoft.com/office/drawing/2014/main" id="{D28D8050-DC47-4E97-9BA8-1EC9B501C073}"/>
                </a:ext>
              </a:extLst>
            </p:cNvPr>
            <p:cNvSpPr txBox="1"/>
            <p:nvPr/>
          </p:nvSpPr>
          <p:spPr>
            <a:xfrm>
              <a:off x="6281735" y="4340734"/>
              <a:ext cx="9429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cs typeface="Arial" panose="020B0604020202020204" pitchFamily="34" charset="0"/>
                </a:rPr>
                <a:t>Hydraulic pump</a:t>
              </a:r>
            </a:p>
          </p:txBody>
        </p:sp>
        <p:sp>
          <p:nvSpPr>
            <p:cNvPr id="28" name="TextBox 27">
              <a:extLst>
                <a:ext uri="{FF2B5EF4-FFF2-40B4-BE49-F238E27FC236}">
                  <a16:creationId xmlns="" xmlns:a16="http://schemas.microsoft.com/office/drawing/2014/main" id="{480D298E-CD54-4B35-9C93-09FE0890AF74}"/>
                </a:ext>
              </a:extLst>
            </p:cNvPr>
            <p:cNvSpPr txBox="1"/>
            <p:nvPr/>
          </p:nvSpPr>
          <p:spPr>
            <a:xfrm>
              <a:off x="5962648" y="3819523"/>
              <a:ext cx="51752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Muffler</a:t>
              </a:r>
              <a:endParaRPr lang="en-US">
                <a:latin typeface="Arial" panose="020B0604020202020204" pitchFamily="34" charset="0"/>
                <a:cs typeface="Arial" panose="020B0604020202020204" pitchFamily="34" charset="0"/>
              </a:endParaRPr>
            </a:p>
          </p:txBody>
        </p:sp>
        <p:sp>
          <p:nvSpPr>
            <p:cNvPr id="29" name="TextBox 28">
              <a:extLst>
                <a:ext uri="{FF2B5EF4-FFF2-40B4-BE49-F238E27FC236}">
                  <a16:creationId xmlns="" xmlns:a16="http://schemas.microsoft.com/office/drawing/2014/main" id="{0E084752-77D8-4B8A-9311-B6377D0E8E6F}"/>
                </a:ext>
              </a:extLst>
            </p:cNvPr>
            <p:cNvSpPr txBox="1"/>
            <p:nvPr/>
          </p:nvSpPr>
          <p:spPr>
            <a:xfrm>
              <a:off x="6140448" y="4054473"/>
              <a:ext cx="5619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cs typeface="Arial" panose="020B0604020202020204" pitchFamily="34" charset="0"/>
                </a:rPr>
                <a:t>Engine</a:t>
              </a:r>
              <a:endParaRPr lang="en-US">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A8BD14CF-50FD-4805-B6EA-DD3E2D5AC2E3}"/>
                </a:ext>
              </a:extLst>
            </p:cNvPr>
            <p:cNvSpPr txBox="1"/>
            <p:nvPr/>
          </p:nvSpPr>
          <p:spPr>
            <a:xfrm>
              <a:off x="5054598" y="3101973"/>
              <a:ext cx="91122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Swing bearing</a:t>
              </a:r>
              <a:endParaRPr lang="en-US">
                <a:latin typeface="Arial" panose="020B0604020202020204" pitchFamily="34" charset="0"/>
                <a:cs typeface="Arial" panose="020B0604020202020204" pitchFamily="34" charset="0"/>
              </a:endParaRPr>
            </a:p>
          </p:txBody>
        </p:sp>
        <p:sp>
          <p:nvSpPr>
            <p:cNvPr id="31" name="TextBox 30">
              <a:extLst>
                <a:ext uri="{FF2B5EF4-FFF2-40B4-BE49-F238E27FC236}">
                  <a16:creationId xmlns="" xmlns:a16="http://schemas.microsoft.com/office/drawing/2014/main" id="{EA2BD37C-269B-4C11-9E0B-DCC73108DC4A}"/>
                </a:ext>
              </a:extLst>
            </p:cNvPr>
            <p:cNvSpPr txBox="1"/>
            <p:nvPr/>
          </p:nvSpPr>
          <p:spPr>
            <a:xfrm>
              <a:off x="5587998" y="3482973"/>
              <a:ext cx="15017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Control Valve (control)</a:t>
              </a:r>
              <a:endParaRPr lang="en-US"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24D59D52-FB14-47D1-A205-3CE95F264E30}"/>
                </a:ext>
              </a:extLst>
            </p:cNvPr>
            <p:cNvSpPr txBox="1"/>
            <p:nvPr/>
          </p:nvSpPr>
          <p:spPr>
            <a:xfrm>
              <a:off x="5333998" y="3317873"/>
              <a:ext cx="7270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Fuel tank</a:t>
              </a:r>
              <a:endParaRPr lang="en-US">
                <a:latin typeface="Arial" panose="020B0604020202020204" pitchFamily="34" charset="0"/>
                <a:cs typeface="Arial" panose="020B0604020202020204" pitchFamily="34" charset="0"/>
              </a:endParaRPr>
            </a:p>
          </p:txBody>
        </p:sp>
        <p:sp>
          <p:nvSpPr>
            <p:cNvPr id="34" name="TextBox 33">
              <a:extLst>
                <a:ext uri="{FF2B5EF4-FFF2-40B4-BE49-F238E27FC236}">
                  <a16:creationId xmlns="" xmlns:a16="http://schemas.microsoft.com/office/drawing/2014/main" id="{04D178D3-CA24-4D98-9EE2-8B3EE026A47E}"/>
                </a:ext>
              </a:extLst>
            </p:cNvPr>
            <p:cNvSpPr txBox="1"/>
            <p:nvPr/>
          </p:nvSpPr>
          <p:spPr>
            <a:xfrm>
              <a:off x="4825998" y="2924173"/>
              <a:ext cx="10445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Center Joint</a:t>
              </a:r>
              <a:endParaRPr lang="en-US"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 xmlns:a16="http://schemas.microsoft.com/office/drawing/2014/main" id="{13934A48-E768-46B1-A170-AB53CEA747E3}"/>
                </a:ext>
              </a:extLst>
            </p:cNvPr>
            <p:cNvSpPr txBox="1"/>
            <p:nvPr/>
          </p:nvSpPr>
          <p:spPr>
            <a:xfrm>
              <a:off x="5714998" y="3648073"/>
              <a:ext cx="11334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Hydraulic Oil Tank</a:t>
              </a:r>
              <a:endParaRPr lang="en-US"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4A3B0773-DF63-4E1D-B7C9-3B4CD59946AC}"/>
                </a:ext>
              </a:extLst>
            </p:cNvPr>
            <p:cNvSpPr txBox="1"/>
            <p:nvPr/>
          </p:nvSpPr>
          <p:spPr>
            <a:xfrm>
              <a:off x="4714871" y="2673805"/>
              <a:ext cx="514354"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cs typeface="Arial" panose="020B0604020202020204" pitchFamily="34" charset="0"/>
                </a:rPr>
                <a:t>Boom</a:t>
              </a:r>
            </a:p>
          </p:txBody>
        </p:sp>
        <p:sp>
          <p:nvSpPr>
            <p:cNvPr id="37" name="TextBox 36">
              <a:extLst>
                <a:ext uri="{FF2B5EF4-FFF2-40B4-BE49-F238E27FC236}">
                  <a16:creationId xmlns="" xmlns:a16="http://schemas.microsoft.com/office/drawing/2014/main" id="{0678BB72-A8FD-4E80-B8BA-2FC06FAD12BE}"/>
                </a:ext>
              </a:extLst>
            </p:cNvPr>
            <p:cNvSpPr txBox="1"/>
            <p:nvPr/>
          </p:nvSpPr>
          <p:spPr>
            <a:xfrm>
              <a:off x="4457700" y="2070100"/>
              <a:ext cx="96837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cs typeface="Arial" panose="020B0604020202020204" pitchFamily="34" charset="0"/>
                </a:rPr>
                <a:t>Arm cylinder</a:t>
              </a:r>
            </a:p>
          </p:txBody>
        </p:sp>
        <p:sp>
          <p:nvSpPr>
            <p:cNvPr id="38" name="TextBox 37">
              <a:extLst>
                <a:ext uri="{FF2B5EF4-FFF2-40B4-BE49-F238E27FC236}">
                  <a16:creationId xmlns="" xmlns:a16="http://schemas.microsoft.com/office/drawing/2014/main" id="{3CA703A2-6B68-49B4-B333-723044E242E1}"/>
                </a:ext>
              </a:extLst>
            </p:cNvPr>
            <p:cNvSpPr txBox="1"/>
            <p:nvPr/>
          </p:nvSpPr>
          <p:spPr>
            <a:xfrm>
              <a:off x="3956045" y="1491678"/>
              <a:ext cx="1171580"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dirty="0">
                  <a:latin typeface="Arial" panose="020B0604020202020204" pitchFamily="34" charset="0"/>
                  <a:cs typeface="Arial" panose="020B0604020202020204" pitchFamily="34" charset="0"/>
                </a:rPr>
                <a:t>Work equipment (front)</a:t>
              </a:r>
            </a:p>
          </p:txBody>
        </p:sp>
        <p:sp>
          <p:nvSpPr>
            <p:cNvPr id="13" name="TextBox 12">
              <a:extLst>
                <a:ext uri="{FF2B5EF4-FFF2-40B4-BE49-F238E27FC236}">
                  <a16:creationId xmlns="" xmlns:a16="http://schemas.microsoft.com/office/drawing/2014/main" id="{0D0F580F-A1F2-4962-9B5A-D4CE01613097}"/>
                </a:ext>
              </a:extLst>
            </p:cNvPr>
            <p:cNvSpPr txBox="1"/>
            <p:nvPr/>
          </p:nvSpPr>
          <p:spPr>
            <a:xfrm>
              <a:off x="3494884" y="3185008"/>
              <a:ext cx="63023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Arial" panose="020B0604020202020204" pitchFamily="34" charset="0"/>
                  <a:cs typeface="Arial" panose="020B0604020202020204" pitchFamily="34" charset="0"/>
                </a:rPr>
                <a:t>Tooth (nail)</a:t>
              </a:r>
            </a:p>
          </p:txBody>
        </p:sp>
      </p:grpSp>
      <p:sp>
        <p:nvSpPr>
          <p:cNvPr id="33" name="吹き出し: 四角形 32">
            <a:extLst>
              <a:ext uri="{FF2B5EF4-FFF2-40B4-BE49-F238E27FC236}">
                <a16:creationId xmlns="" xmlns:a16="http://schemas.microsoft.com/office/drawing/2014/main" id="{4563CB2F-8F2A-4DD1-82E7-12A6D7AEC12C}"/>
              </a:ext>
            </a:extLst>
          </p:cNvPr>
          <p:cNvSpPr/>
          <p:nvPr/>
        </p:nvSpPr>
        <p:spPr>
          <a:xfrm>
            <a:off x="6338885" y="4526791"/>
            <a:ext cx="804865" cy="399220"/>
          </a:xfrm>
          <a:prstGeom prst="wedgeRectCallout">
            <a:avLst>
              <a:gd name="adj1" fmla="val -94066"/>
              <a:gd name="adj2" fmla="val 32025"/>
            </a:avLst>
          </a:prstGeom>
          <a:ln>
            <a:solidFill>
              <a:srgbClr val="322E2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800" dirty="0">
                <a:latin typeface="Arial" panose="020B0604020202020204" pitchFamily="34" charset="0"/>
                <a:cs typeface="Arial" panose="020B0604020202020204" pitchFamily="34" charset="0"/>
              </a:rPr>
              <a:t>Lower Running Body</a:t>
            </a:r>
            <a:endParaRPr kumimoji="1" lang="ja-JP" altLang="en-US" sz="800" dirty="0">
              <a:latin typeface="Arial" panose="020B0604020202020204" pitchFamily="34" charset="0"/>
              <a:cs typeface="Arial" panose="020B0604020202020204" pitchFamily="34" charset="0"/>
            </a:endParaRPr>
          </a:p>
        </p:txBody>
      </p:sp>
      <p:sp>
        <p:nvSpPr>
          <p:cNvPr id="39" name="吹き出し: 四角形 38">
            <a:extLst>
              <a:ext uri="{FF2B5EF4-FFF2-40B4-BE49-F238E27FC236}">
                <a16:creationId xmlns="" xmlns:a16="http://schemas.microsoft.com/office/drawing/2014/main" id="{B8BB5043-289B-4F84-901A-D17F96577895}"/>
              </a:ext>
            </a:extLst>
          </p:cNvPr>
          <p:cNvSpPr/>
          <p:nvPr/>
        </p:nvSpPr>
        <p:spPr>
          <a:xfrm>
            <a:off x="2162175" y="5051425"/>
            <a:ext cx="920749" cy="400048"/>
          </a:xfrm>
          <a:prstGeom prst="wedgeRectCallout">
            <a:avLst>
              <a:gd name="adj1" fmla="val 104551"/>
              <a:gd name="adj2" fmla="val -57860"/>
            </a:avLst>
          </a:prstGeom>
          <a:ln>
            <a:solidFill>
              <a:srgbClr val="322E2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800" dirty="0">
                <a:latin typeface="Arial" panose="020B0604020202020204" pitchFamily="34" charset="0"/>
                <a:cs typeface="Arial" panose="020B0604020202020204" pitchFamily="34" charset="0"/>
              </a:rPr>
              <a:t>Lower Running Body</a:t>
            </a:r>
            <a:endParaRPr kumimoji="1" lang="ja-JP" altLang="en-US" sz="800" dirty="0">
              <a:latin typeface="Arial" panose="020B0604020202020204" pitchFamily="34" charset="0"/>
              <a:cs typeface="Arial" panose="020B0604020202020204" pitchFamily="34" charset="0"/>
            </a:endParaRPr>
          </a:p>
        </p:txBody>
      </p:sp>
      <p:sp>
        <p:nvSpPr>
          <p:cNvPr id="40" name="テキスト ボックス 39">
            <a:extLst>
              <a:ext uri="{FF2B5EF4-FFF2-40B4-BE49-F238E27FC236}">
                <a16:creationId xmlns="" xmlns:a16="http://schemas.microsoft.com/office/drawing/2014/main" id="{C8D2C0FD-4871-4399-A6D6-EAE418C004A1}"/>
              </a:ext>
            </a:extLst>
          </p:cNvPr>
          <p:cNvSpPr txBox="1"/>
          <p:nvPr/>
        </p:nvSpPr>
        <p:spPr>
          <a:xfrm>
            <a:off x="2816999" y="6018131"/>
            <a:ext cx="3450805"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Istraktura</a:t>
            </a:r>
            <a:r>
              <a:rPr lang="en-US" altLang="ja-JP" sz="1200" dirty="0">
                <a:latin typeface="Arial" panose="020B0604020202020204" pitchFamily="34" charset="0"/>
                <a:cs typeface="Arial" panose="020B0604020202020204" pitchFamily="34" charset="0"/>
              </a:rPr>
              <a:t> ng Hydraulic crawler</a:t>
            </a:r>
            <a:endParaRPr lang="en-US" altLang="ja-JP" sz="1200" dirty="0">
              <a:latin typeface="Arial" panose="020B0604020202020204" pitchFamily="34" charset="0"/>
              <a:ea typeface="游ゴシック"/>
              <a:cs typeface="Arial" panose="020B0604020202020204" pitchFamily="34" charset="0"/>
            </a:endParaRPr>
          </a:p>
        </p:txBody>
      </p:sp>
    </p:spTree>
    <p:extLst>
      <p:ext uri="{BB962C8B-B14F-4D97-AF65-F5344CB8AC3E}">
        <p14:creationId xmlns:p14="http://schemas.microsoft.com/office/powerpoint/2010/main" val="33779378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 altLang="ja-JP" sz="2000" dirty="0">
                <a:latin typeface="Arial" panose="020B0604020202020204" pitchFamily="34" charset="0"/>
                <a:ea typeface="+mj-lt"/>
                <a:cs typeface="Arial" panose="020B0604020202020204" pitchFamily="34" charset="0"/>
              </a:rPr>
              <a:t>Power Transmission System Device</a:t>
            </a:r>
            <a:r>
              <a:rPr lang="ja-JP" altLang="en-US" sz="2000" dirty="0">
                <a:latin typeface="Arial" panose="020B0604020202020204" pitchFamily="34" charset="0"/>
                <a:ea typeface="+mj-lt"/>
                <a:cs typeface="Arial" panose="020B0604020202020204" pitchFamily="34" charset="0"/>
              </a:rPr>
              <a:t> </a:t>
            </a:r>
            <a:endParaRPr lang="en-US" alt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29</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ja-JP" sz="1200" dirty="0" smtClean="0">
                <a:latin typeface="Times New Roman" panose="02020603050405020304" pitchFamily="18" charset="0"/>
                <a:ea typeface="游ゴシック"/>
                <a:cs typeface="Times New Roman" panose="02020603050405020304" pitchFamily="18" charset="0"/>
              </a:rPr>
              <a:t>1</a:t>
            </a:r>
            <a:r>
              <a:rPr lang="en-US" altLang="ja-JP" sz="1200" dirty="0">
                <a:latin typeface="Times New Roman" panose="02020603050405020304" pitchFamily="18" charset="0"/>
                <a:ea typeface="游ゴシック"/>
                <a:cs typeface="Times New Roman" panose="02020603050405020304" pitchFamily="18" charset="0"/>
              </a:rPr>
              <a:t>9</a:t>
            </a:r>
            <a:r>
              <a:rPr 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2571061" y="6017908"/>
            <a:ext cx="4001878"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Power Transmission System Device</a:t>
            </a:r>
            <a:endParaRPr lang="en-US" altLang="ja-JP" sz="1200" dirty="0">
              <a:latin typeface="Arial" panose="020B0604020202020204" pitchFamily="34" charset="0"/>
              <a:ea typeface="游ゴシック"/>
              <a:cs typeface="Arial" panose="020B0604020202020204" pitchFamily="34" charset="0"/>
            </a:endParaRPr>
          </a:p>
        </p:txBody>
      </p:sp>
      <p:pic>
        <p:nvPicPr>
          <p:cNvPr id="2" name="図 1"/>
          <p:cNvPicPr>
            <a:picLocks noChangeAspect="1"/>
          </p:cNvPicPr>
          <p:nvPr/>
        </p:nvPicPr>
        <p:blipFill>
          <a:blip r:embed="rId3"/>
          <a:stretch>
            <a:fillRect/>
          </a:stretch>
        </p:blipFill>
        <p:spPr>
          <a:xfrm>
            <a:off x="1994153" y="1371600"/>
            <a:ext cx="5428134" cy="4646533"/>
          </a:xfrm>
          <a:prstGeom prst="rect">
            <a:avLst/>
          </a:prstGeom>
        </p:spPr>
      </p:pic>
      <p:cxnSp>
        <p:nvCxnSpPr>
          <p:cNvPr id="8" name="直線矢印コネクタ 7"/>
          <p:cNvCxnSpPr/>
          <p:nvPr/>
        </p:nvCxnSpPr>
        <p:spPr>
          <a:xfrm flipH="1">
            <a:off x="5381243" y="1900094"/>
            <a:ext cx="654050" cy="6184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テキスト ボックス 32"/>
          <p:cNvSpPr txBox="1"/>
          <p:nvPr/>
        </p:nvSpPr>
        <p:spPr>
          <a:xfrm>
            <a:off x="6062598" y="1701974"/>
            <a:ext cx="647065"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900" kern="100">
                <a:effectLst/>
                <a:latin typeface="Arial" panose="020B0604020202020204" pitchFamily="34" charset="0"/>
                <a:ea typeface="HGP明朝B" panose="02020800000000000000" pitchFamily="18" charset="-128"/>
                <a:cs typeface="Arial" panose="020B0604020202020204" pitchFamily="34" charset="0"/>
              </a:rPr>
              <a:t>エンジン</a:t>
            </a:r>
          </a:p>
        </p:txBody>
      </p:sp>
      <p:cxnSp>
        <p:nvCxnSpPr>
          <p:cNvPr id="11" name="直線矢印コネクタ 10"/>
          <p:cNvCxnSpPr/>
          <p:nvPr/>
        </p:nvCxnSpPr>
        <p:spPr>
          <a:xfrm flipV="1">
            <a:off x="2314020" y="3992189"/>
            <a:ext cx="935355" cy="692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テキスト ボックス 34"/>
          <p:cNvSpPr txBox="1"/>
          <p:nvPr/>
        </p:nvSpPr>
        <p:spPr>
          <a:xfrm>
            <a:off x="1530972" y="3920751"/>
            <a:ext cx="761365"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a:spcAft>
                <a:spcPts val="0"/>
              </a:spcAft>
            </a:pPr>
            <a:r>
              <a:rPr lang="ja-JP" sz="900" kern="100">
                <a:effectLst/>
                <a:latin typeface="Arial" panose="020B0604020202020204" pitchFamily="34" charset="0"/>
                <a:ea typeface="HGP明朝B" panose="02020800000000000000" pitchFamily="18" charset="-128"/>
                <a:cs typeface="Arial" panose="020B0604020202020204" pitchFamily="34" charset="0"/>
              </a:rPr>
              <a:t>旋回モータ</a:t>
            </a:r>
          </a:p>
        </p:txBody>
      </p:sp>
      <p:sp>
        <p:nvSpPr>
          <p:cNvPr id="3" name="TextBox 2">
            <a:extLst>
              <a:ext uri="{FF2B5EF4-FFF2-40B4-BE49-F238E27FC236}">
                <a16:creationId xmlns="" xmlns:a16="http://schemas.microsoft.com/office/drawing/2014/main" id="{00A719E9-32F1-47F5-AFDE-18E167A4BF4B}"/>
              </a:ext>
            </a:extLst>
          </p:cNvPr>
          <p:cNvSpPr txBox="1"/>
          <p:nvPr/>
        </p:nvSpPr>
        <p:spPr>
          <a:xfrm>
            <a:off x="2362198" y="1958973"/>
            <a:ext cx="89852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Arial" panose="020B0604020202020204" pitchFamily="34" charset="0"/>
                <a:ea typeface="+mn-lt"/>
                <a:cs typeface="Arial" panose="020B0604020202020204" pitchFamily="34" charset="0"/>
              </a:rPr>
              <a:t>Fuel tank</a:t>
            </a:r>
            <a:endParaRPr lang="en-US"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B9054F9D-4D9A-4D57-BB17-B124F3C3F883}"/>
              </a:ext>
            </a:extLst>
          </p:cNvPr>
          <p:cNvSpPr txBox="1"/>
          <p:nvPr/>
        </p:nvSpPr>
        <p:spPr>
          <a:xfrm>
            <a:off x="6648450" y="4206873"/>
            <a:ext cx="91122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rial" panose="020B0604020202020204" pitchFamily="34" charset="0"/>
                <a:cs typeface="Arial" panose="020B0604020202020204" pitchFamily="34" charset="0"/>
              </a:rPr>
              <a:t>Traveling motor</a:t>
            </a:r>
          </a:p>
        </p:txBody>
      </p:sp>
      <p:sp>
        <p:nvSpPr>
          <p:cNvPr id="16" name="TextBox 15">
            <a:extLst>
              <a:ext uri="{FF2B5EF4-FFF2-40B4-BE49-F238E27FC236}">
                <a16:creationId xmlns="" xmlns:a16="http://schemas.microsoft.com/office/drawing/2014/main" id="{532A3018-5718-4CBF-90C0-AF86FBA19191}"/>
              </a:ext>
            </a:extLst>
          </p:cNvPr>
          <p:cNvSpPr txBox="1"/>
          <p:nvPr/>
        </p:nvSpPr>
        <p:spPr>
          <a:xfrm>
            <a:off x="6134098" y="1736723"/>
            <a:ext cx="56197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rial" panose="020B0604020202020204" pitchFamily="34" charset="0"/>
                <a:cs typeface="Arial" panose="020B0604020202020204" pitchFamily="34" charset="0"/>
              </a:rPr>
              <a:t>Engine</a:t>
            </a:r>
          </a:p>
        </p:txBody>
      </p:sp>
      <p:sp>
        <p:nvSpPr>
          <p:cNvPr id="18" name="TextBox 17">
            <a:extLst>
              <a:ext uri="{FF2B5EF4-FFF2-40B4-BE49-F238E27FC236}">
                <a16:creationId xmlns="" xmlns:a16="http://schemas.microsoft.com/office/drawing/2014/main" id="{BB5A976C-54F5-47B6-B871-9021C2BF9A5D}"/>
              </a:ext>
            </a:extLst>
          </p:cNvPr>
          <p:cNvSpPr txBox="1"/>
          <p:nvPr/>
        </p:nvSpPr>
        <p:spPr>
          <a:xfrm>
            <a:off x="6388098" y="2174873"/>
            <a:ext cx="94297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rial" panose="020B0604020202020204" pitchFamily="34" charset="0"/>
                <a:cs typeface="Arial" panose="020B0604020202020204" pitchFamily="34" charset="0"/>
              </a:rPr>
              <a:t>Hydraulic pump</a:t>
            </a:r>
          </a:p>
        </p:txBody>
      </p:sp>
      <p:sp>
        <p:nvSpPr>
          <p:cNvPr id="20" name="TextBox 19">
            <a:extLst>
              <a:ext uri="{FF2B5EF4-FFF2-40B4-BE49-F238E27FC236}">
                <a16:creationId xmlns="" xmlns:a16="http://schemas.microsoft.com/office/drawing/2014/main" id="{8C22DD07-DE00-4964-B188-6A1658C56BBF}"/>
              </a:ext>
            </a:extLst>
          </p:cNvPr>
          <p:cNvSpPr txBox="1"/>
          <p:nvPr/>
        </p:nvSpPr>
        <p:spPr>
          <a:xfrm>
            <a:off x="4803746" y="1431923"/>
            <a:ext cx="124777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rial" panose="020B0604020202020204" pitchFamily="34" charset="0"/>
                <a:ea typeface="+mn-lt"/>
                <a:cs typeface="Arial" panose="020B0604020202020204" pitchFamily="34" charset="0"/>
              </a:rPr>
              <a:t>Control valve</a:t>
            </a:r>
            <a:endParaRPr lang="en-US" sz="900">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BF311D5A-34CC-4FDE-AB19-2844B246B351}"/>
              </a:ext>
            </a:extLst>
          </p:cNvPr>
          <p:cNvSpPr txBox="1"/>
          <p:nvPr/>
        </p:nvSpPr>
        <p:spPr>
          <a:xfrm>
            <a:off x="2597148" y="5743573"/>
            <a:ext cx="127317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rial" panose="020B0604020202020204" pitchFamily="34" charset="0"/>
                <a:cs typeface="Arial" panose="020B0604020202020204" pitchFamily="34" charset="0"/>
              </a:rPr>
              <a:t>Swivel joint</a:t>
            </a:r>
          </a:p>
        </p:txBody>
      </p:sp>
      <p:sp>
        <p:nvSpPr>
          <p:cNvPr id="24" name="TextBox 23">
            <a:extLst>
              <a:ext uri="{FF2B5EF4-FFF2-40B4-BE49-F238E27FC236}">
                <a16:creationId xmlns="" xmlns:a16="http://schemas.microsoft.com/office/drawing/2014/main" id="{4FCDE64B-A957-460C-8E7B-A7719680D7AB}"/>
              </a:ext>
            </a:extLst>
          </p:cNvPr>
          <p:cNvSpPr txBox="1"/>
          <p:nvPr/>
        </p:nvSpPr>
        <p:spPr>
          <a:xfrm>
            <a:off x="4762444" y="5781673"/>
            <a:ext cx="79057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rial" panose="020B0604020202020204" pitchFamily="34" charset="0"/>
                <a:cs typeface="Arial" panose="020B0604020202020204" pitchFamily="34" charset="0"/>
              </a:rPr>
              <a:t>Sprocket</a:t>
            </a:r>
          </a:p>
        </p:txBody>
      </p:sp>
      <p:sp>
        <p:nvSpPr>
          <p:cNvPr id="26" name="TextBox 25">
            <a:extLst>
              <a:ext uri="{FF2B5EF4-FFF2-40B4-BE49-F238E27FC236}">
                <a16:creationId xmlns="" xmlns:a16="http://schemas.microsoft.com/office/drawing/2014/main" id="{AFA78172-7BFA-47C3-A46C-0778481FBDB5}"/>
              </a:ext>
            </a:extLst>
          </p:cNvPr>
          <p:cNvSpPr txBox="1"/>
          <p:nvPr/>
        </p:nvSpPr>
        <p:spPr>
          <a:xfrm>
            <a:off x="6413498" y="5476873"/>
            <a:ext cx="75247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rial" panose="020B0604020202020204" pitchFamily="34" charset="0"/>
                <a:ea typeface="+mn-lt"/>
                <a:cs typeface="Arial" panose="020B0604020202020204" pitchFamily="34" charset="0"/>
              </a:rPr>
              <a:t>Crawler</a:t>
            </a:r>
            <a:endParaRPr lang="en-US" sz="900">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255C3ED8-DCF5-4DD2-B23B-9E42195F7A5C}"/>
              </a:ext>
            </a:extLst>
          </p:cNvPr>
          <p:cNvSpPr txBox="1"/>
          <p:nvPr/>
        </p:nvSpPr>
        <p:spPr>
          <a:xfrm>
            <a:off x="1447798" y="3921123"/>
            <a:ext cx="84772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rial" panose="020B0604020202020204" pitchFamily="34" charset="0"/>
                <a:ea typeface="+mn-lt"/>
                <a:cs typeface="Arial" panose="020B0604020202020204" pitchFamily="34" charset="0"/>
              </a:rPr>
              <a:t>Swing motor</a:t>
            </a:r>
            <a:endParaRPr lang="en-US" sz="9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5328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vert="horz" lIns="91440" tIns="45720" rIns="91440" bIns="45720" rtlCol="0" anchor="ctr">
            <a:noAutofit/>
          </a:bodyPr>
          <a:lstStyle/>
          <a:p>
            <a:r>
              <a:rPr lang="en-US" altLang="ja-JP" sz="1800" dirty="0" err="1">
                <a:latin typeface="Arial" panose="020B0604020202020204" pitchFamily="34" charset="0"/>
                <a:cs typeface="Arial" panose="020B0604020202020204" pitchFamily="34" charset="0"/>
              </a:rPr>
              <a:t>Klasipikasyon</a:t>
            </a:r>
            <a:r>
              <a:rPr lang="en-US" altLang="ja-JP" sz="1800" dirty="0">
                <a:latin typeface="Arial" panose="020B0604020202020204" pitchFamily="34" charset="0"/>
                <a:cs typeface="Arial" panose="020B0604020202020204" pitchFamily="34" charset="0"/>
              </a:rPr>
              <a:t> ng </a:t>
            </a:r>
            <a:r>
              <a:rPr lang="en-US" altLang="ja-JP" sz="1800" dirty="0" err="1">
                <a:latin typeface="Arial" panose="020B0604020202020204" pitchFamily="34" charset="0"/>
                <a:cs typeface="Arial" panose="020B0604020202020204" pitchFamily="34" charset="0"/>
              </a:rPr>
              <a:t>Sasakyang</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Makinaryang</a:t>
            </a:r>
            <a:r>
              <a:rPr lang="en-US" altLang="ja-JP" sz="1800" dirty="0">
                <a:latin typeface="Arial" panose="020B0604020202020204" pitchFamily="34" charset="0"/>
                <a:cs typeface="Arial" panose="020B0604020202020204" pitchFamily="34" charset="0"/>
              </a:rPr>
              <a:t> Pang-</a:t>
            </a:r>
            <a:r>
              <a:rPr lang="en-US" altLang="ja-JP" sz="1800" dirty="0" err="1">
                <a:latin typeface="Arial" panose="020B0604020202020204" pitchFamily="34" charset="0"/>
                <a:cs typeface="Arial" panose="020B0604020202020204" pitchFamily="34" charset="0"/>
              </a:rPr>
              <a:t>konstruksyon</a:t>
            </a:r>
            <a:r>
              <a:rPr lang="en-US" altLang="ja-JP" sz="1800" dirty="0">
                <a:latin typeface="Arial" panose="020B0604020202020204" pitchFamily="34" charset="0"/>
                <a:cs typeface="Arial" panose="020B0604020202020204" pitchFamily="34" charset="0"/>
              </a:rPr>
              <a:t> (Industrial Safety and Health Act Enforcement Ordinance Appendix 7)</a:t>
            </a:r>
            <a:endParaRPr lang="ja-JP" altLang="ja-JP" sz="1800" dirty="0">
              <a:latin typeface="Arial" panose="020B0604020202020204" pitchFamily="34" charset="0"/>
              <a:cs typeface="Arial" panose="020B0604020202020204" pitchFamily="34"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vert="horz" lIns="91440" tIns="45720" rIns="91440" bIns="45720" rtlCol="0" anchor="t">
            <a:normAutofit/>
          </a:bodyPr>
          <a:lstStyle/>
          <a:p>
            <a:pPr marL="342900" lvl="0" indent="-342900" algn="just">
              <a:lnSpc>
                <a:spcPct val="100000"/>
              </a:lnSpc>
              <a:buFont typeface="+mj-ea"/>
              <a:buAutoNum type="circleNumDbPlain"/>
            </a:pPr>
            <a:endParaRPr lang="en-US" altLang="ja-JP" sz="2000" kern="100" dirty="0">
              <a:latin typeface="Arial" panose="020B0604020202020204" pitchFamily="34" charset="0"/>
              <a:ea typeface="ＭＳ 明朝" panose="02020609040205080304" pitchFamily="17" charset="-128"/>
              <a:cs typeface="Times New Roman" panose="02020603050405020304" pitchFamily="18" charset="0"/>
            </a:endParaRPr>
          </a:p>
          <a:p>
            <a:pPr marL="514350" lvl="0" indent="-514350">
              <a:buFont typeface="+mj-ea"/>
              <a:buAutoNum type="circleNumDbPlain"/>
            </a:pPr>
            <a:r>
              <a:rPr lang="en-US" altLang="ja-JP" sz="2200" dirty="0" err="1"/>
              <a:t>Makinarya</a:t>
            </a:r>
            <a:r>
              <a:rPr lang="en-US" altLang="ja-JP" sz="2200" dirty="0"/>
              <a:t> para </a:t>
            </a:r>
            <a:r>
              <a:rPr lang="en-US" altLang="ja-JP" sz="2200" dirty="0" err="1"/>
              <a:t>sa</a:t>
            </a:r>
            <a:r>
              <a:rPr lang="en-US" altLang="ja-JP" sz="2200" dirty="0"/>
              <a:t> </a:t>
            </a:r>
            <a:r>
              <a:rPr lang="en-US" altLang="ja-JP" sz="2200" dirty="0" err="1"/>
              <a:t>pag-patag</a:t>
            </a:r>
            <a:r>
              <a:rPr lang="en-US" altLang="ja-JP" sz="2200" dirty="0"/>
              <a:t>, </a:t>
            </a:r>
            <a:r>
              <a:rPr lang="en-US" altLang="ja-JP" sz="2200" dirty="0" err="1"/>
              <a:t>pag</a:t>
            </a:r>
            <a:r>
              <a:rPr lang="en-US" altLang="ja-JP" sz="2200" dirty="0"/>
              <a:t>-transport, at </a:t>
            </a:r>
            <a:r>
              <a:rPr lang="en-US" altLang="ja-JP" sz="2200" dirty="0" err="1"/>
              <a:t>pag</a:t>
            </a:r>
            <a:r>
              <a:rPr lang="en-US" altLang="ja-JP" sz="2200" dirty="0"/>
              <a:t>-load) (bulldozer, tractor excavator (</a:t>
            </a:r>
            <a:r>
              <a:rPr lang="en-US" altLang="ja-JP" sz="2200" dirty="0" err="1"/>
              <a:t>shoberu</a:t>
            </a:r>
            <a:r>
              <a:rPr lang="en-US" altLang="ja-JP" sz="2200" dirty="0"/>
              <a:t>), </a:t>
            </a:r>
            <a:r>
              <a:rPr lang="en-US" altLang="ja-JP" sz="2200" dirty="0" err="1"/>
              <a:t>atbp</a:t>
            </a:r>
            <a:r>
              <a:rPr lang="en-US" altLang="ja-JP" sz="2200" dirty="0"/>
              <a:t>.)</a:t>
            </a:r>
            <a:endParaRPr lang="ja-JP" altLang="ja-JP" sz="2200" dirty="0"/>
          </a:p>
          <a:p>
            <a:pPr marL="514350" lvl="0" indent="-514350">
              <a:buFont typeface="+mj-ea"/>
              <a:buAutoNum type="circleNumDbPlain"/>
            </a:pPr>
            <a:r>
              <a:rPr lang="en-US" altLang="ja-JP" sz="2200" dirty="0" err="1"/>
              <a:t>Makinaryang</a:t>
            </a:r>
            <a:r>
              <a:rPr lang="en-US" altLang="ja-JP" sz="2200" dirty="0"/>
              <a:t> pang-</a:t>
            </a:r>
            <a:r>
              <a:rPr lang="en-US" altLang="ja-JP" sz="2200" dirty="0" err="1"/>
              <a:t>hukay</a:t>
            </a:r>
            <a:r>
              <a:rPr lang="en-US" altLang="ja-JP" sz="2200" dirty="0"/>
              <a:t> (Drag Shovel (</a:t>
            </a:r>
            <a:r>
              <a:rPr lang="en-US" altLang="ja-JP" sz="2200" dirty="0" err="1"/>
              <a:t>shoberu</a:t>
            </a:r>
            <a:r>
              <a:rPr lang="en-US" altLang="ja-JP" sz="2200" dirty="0"/>
              <a:t>), </a:t>
            </a:r>
            <a:r>
              <a:rPr lang="en-US" altLang="ja-JP" sz="2200" dirty="0" err="1"/>
              <a:t>atbp</a:t>
            </a:r>
            <a:r>
              <a:rPr lang="en-US" altLang="ja-JP" sz="2200" dirty="0"/>
              <a:t>.)</a:t>
            </a:r>
            <a:endParaRPr lang="ja-JP" altLang="ja-JP" sz="2200" dirty="0"/>
          </a:p>
          <a:p>
            <a:pPr marL="514350" lvl="0" indent="-514350">
              <a:buFont typeface="+mj-ea"/>
              <a:buAutoNum type="circleNumDbPlain"/>
            </a:pPr>
            <a:r>
              <a:rPr lang="en-US" altLang="ja-JP" sz="2200" dirty="0" err="1"/>
              <a:t>Makinarya</a:t>
            </a:r>
            <a:r>
              <a:rPr lang="en-US" altLang="ja-JP" sz="2200" dirty="0"/>
              <a:t> para </a:t>
            </a:r>
            <a:r>
              <a:rPr lang="en-US" altLang="ja-JP" sz="2200" dirty="0" err="1"/>
              <a:t>sa</a:t>
            </a:r>
            <a:r>
              <a:rPr lang="en-US" altLang="ja-JP" sz="2200" dirty="0"/>
              <a:t> </a:t>
            </a:r>
            <a:r>
              <a:rPr lang="en-US" altLang="ja-JP" sz="2200" dirty="0" err="1"/>
              <a:t>pag-pondasyon</a:t>
            </a:r>
            <a:r>
              <a:rPr lang="ja-JP" altLang="ja-JP" sz="2200" dirty="0"/>
              <a:t>（</a:t>
            </a:r>
            <a:r>
              <a:rPr lang="en-US" altLang="ja-JP" sz="2200" dirty="0"/>
              <a:t>Piling machine, Pile-extractor machine, </a:t>
            </a:r>
            <a:r>
              <a:rPr lang="en-US" altLang="ja-JP" sz="2200" dirty="0" err="1"/>
              <a:t>atbp</a:t>
            </a:r>
            <a:r>
              <a:rPr lang="en-US" altLang="ja-JP" sz="2200" dirty="0"/>
              <a:t>.</a:t>
            </a:r>
            <a:r>
              <a:rPr lang="ja-JP" altLang="ja-JP" sz="2200" dirty="0"/>
              <a:t>）</a:t>
            </a:r>
          </a:p>
          <a:p>
            <a:pPr marL="514350" lvl="0" indent="-514350">
              <a:buFont typeface="+mj-ea"/>
              <a:buAutoNum type="circleNumDbPlain"/>
            </a:pPr>
            <a:r>
              <a:rPr lang="en-US" altLang="ja-JP" sz="2200" dirty="0"/>
              <a:t>Compaction machine (Roller, </a:t>
            </a:r>
            <a:r>
              <a:rPr lang="en-US" altLang="ja-JP" sz="2200" dirty="0" err="1"/>
              <a:t>atbp</a:t>
            </a:r>
            <a:r>
              <a:rPr lang="en-US" altLang="ja-JP" sz="2200" dirty="0"/>
              <a:t>.)</a:t>
            </a:r>
            <a:endParaRPr lang="ja-JP" altLang="ja-JP" sz="2200" dirty="0"/>
          </a:p>
          <a:p>
            <a:pPr marL="514350" lvl="0" indent="-514350">
              <a:buFont typeface="+mj-ea"/>
              <a:buAutoNum type="circleNumDbPlain"/>
            </a:pPr>
            <a:r>
              <a:rPr lang="en-US" altLang="ja-JP" sz="2200" dirty="0"/>
              <a:t>Concrete Placement Machine (Concrete Pump Vehicle, </a:t>
            </a:r>
            <a:r>
              <a:rPr lang="en-US" altLang="ja-JP" sz="2200" dirty="0" err="1"/>
              <a:t>atbp</a:t>
            </a:r>
            <a:r>
              <a:rPr lang="en-US" altLang="ja-JP" sz="2200" dirty="0"/>
              <a:t>.)</a:t>
            </a:r>
            <a:endParaRPr lang="ja-JP" altLang="ja-JP" sz="2200" dirty="0"/>
          </a:p>
          <a:p>
            <a:pPr marL="514350" lvl="0" indent="-514350">
              <a:buFont typeface="+mj-ea"/>
              <a:buAutoNum type="circleNumDbPlain"/>
            </a:pPr>
            <a:r>
              <a:rPr lang="en-US" altLang="ja-JP" sz="2200" dirty="0" err="1"/>
              <a:t>Makinaryang</a:t>
            </a:r>
            <a:r>
              <a:rPr lang="en-US" altLang="ja-JP" sz="2200" dirty="0"/>
              <a:t> pang-demolish (Breaker, Steel Frame Cutting Machine, Concrete Crusher, Demolition Gripping Tool)</a:t>
            </a:r>
            <a:endParaRPr lang="ja-JP" altLang="ja-JP" sz="2200" dirty="0"/>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1 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4</a:t>
            </a:r>
            <a:r>
              <a:rPr lang="ja-JP" sz="1200" dirty="0" smtClean="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mn-lt"/>
                <a:cs typeface="Times New Roman" panose="02020603050405020304" pitchFamily="18" charset="0"/>
              </a:rPr>
              <a:t>of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ea typeface="游ゴシック"/>
              <a:cs typeface="Times New Roman" panose="02020603050405020304" pitchFamily="18" charset="0"/>
            </a:endParaRPr>
          </a:p>
        </p:txBody>
      </p:sp>
    </p:spTree>
    <p:extLst>
      <p:ext uri="{BB962C8B-B14F-4D97-AF65-F5344CB8AC3E}">
        <p14:creationId xmlns:p14="http://schemas.microsoft.com/office/powerpoint/2010/main" val="24807180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Undercarriage Device</a:t>
            </a:r>
            <a:endParaRPr lang="ja-JP" altLang="en-US" sz="2000" dirty="0">
              <a:latin typeface="Arial" panose="020B0604020202020204" pitchFamily="34" charset="0"/>
              <a:ea typeface="游ゴシック Light"/>
              <a:cs typeface="Arial" panose="020B0604020202020204" pitchFamily="34" charset="0"/>
            </a:endParaRPr>
          </a:p>
        </p:txBody>
      </p:sp>
      <p:sp>
        <p:nvSpPr>
          <p:cNvPr id="6" name="テキスト ボックス 5"/>
          <p:cNvSpPr txBox="1"/>
          <p:nvPr/>
        </p:nvSpPr>
        <p:spPr>
          <a:xfrm>
            <a:off x="5331091" y="6462130"/>
            <a:ext cx="3312646" cy="276999"/>
          </a:xfrm>
          <a:prstGeom prst="rect">
            <a:avLst/>
          </a:prstGeom>
          <a:noFill/>
          <a:ln>
            <a:solidFill>
              <a:schemeClr val="tx1"/>
            </a:solid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33</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20</a:t>
            </a:r>
            <a:r>
              <a:rPr 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2217075" y="4873336"/>
            <a:ext cx="1915702" cy="276999"/>
          </a:xfrm>
          <a:prstGeom prst="rect">
            <a:avLst/>
          </a:prstGeom>
          <a:noFill/>
          <a:ln>
            <a:noFill/>
          </a:ln>
        </p:spPr>
        <p:txBody>
          <a:bodyPr wrap="square" rtlCol="0">
            <a:spAutoFit/>
          </a:bodyPr>
          <a:lstStyle/>
          <a:p>
            <a:pPr algn="ctr"/>
            <a:r>
              <a:rPr lang="ja-JP" altLang="en-US" sz="1200">
                <a:solidFill>
                  <a:prstClr val="black"/>
                </a:solidFill>
                <a:latin typeface="Arial" panose="020B0604020202020204" pitchFamily="34" charset="0"/>
                <a:cs typeface="Arial" panose="020B0604020202020204" pitchFamily="34" charset="0"/>
              </a:rPr>
              <a:t>足回り装置の例</a:t>
            </a:r>
          </a:p>
        </p:txBody>
      </p:sp>
      <p:sp>
        <p:nvSpPr>
          <p:cNvPr id="13" name="テキスト ボックス 12"/>
          <p:cNvSpPr txBox="1"/>
          <p:nvPr/>
        </p:nvSpPr>
        <p:spPr>
          <a:xfrm>
            <a:off x="6030035" y="3684299"/>
            <a:ext cx="1915702" cy="276999"/>
          </a:xfrm>
          <a:prstGeom prst="rect">
            <a:avLst/>
          </a:prstGeom>
          <a:noFill/>
          <a:ln>
            <a:noFill/>
          </a:ln>
        </p:spPr>
        <p:txBody>
          <a:bodyPr wrap="square" lIns="91440" tIns="45720" rIns="91440" bIns="45720" rtlCol="0" anchor="t">
            <a:spAutoFit/>
          </a:bodyPr>
          <a:lstStyle/>
          <a:p>
            <a:pPr algn="ctr"/>
            <a:endParaRPr lang="ja-JP" altLang="en-US" sz="1200">
              <a:latin typeface="Arial" panose="020B0604020202020204" pitchFamily="34" charset="0"/>
              <a:ea typeface="游ゴシック"/>
              <a:cs typeface="Arial" panose="020B0604020202020204" pitchFamily="34" charset="0"/>
            </a:endParaRPr>
          </a:p>
        </p:txBody>
      </p:sp>
      <p:sp>
        <p:nvSpPr>
          <p:cNvPr id="14" name="テキスト ボックス 13"/>
          <p:cNvSpPr txBox="1"/>
          <p:nvPr/>
        </p:nvSpPr>
        <p:spPr>
          <a:xfrm>
            <a:off x="5389028" y="6068056"/>
            <a:ext cx="2282194"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ea typeface="+mn-lt"/>
                <a:cs typeface="Arial" panose="020B0604020202020204" pitchFamily="34" charset="0"/>
              </a:rPr>
              <a:t>Halimbawa</a:t>
            </a:r>
            <a:r>
              <a:rPr lang="en-US" altLang="ja-JP" sz="1200" dirty="0">
                <a:latin typeface="Arial" panose="020B0604020202020204" pitchFamily="34" charset="0"/>
                <a:ea typeface="+mn-lt"/>
                <a:cs typeface="Arial" panose="020B0604020202020204" pitchFamily="34" charset="0"/>
              </a:rPr>
              <a:t> ng </a:t>
            </a:r>
            <a:r>
              <a:rPr lang="ja-JP" sz="1200" dirty="0">
                <a:latin typeface="Arial" panose="020B0604020202020204" pitchFamily="34" charset="0"/>
                <a:ea typeface="+mn-lt"/>
                <a:cs typeface="Arial" panose="020B0604020202020204" pitchFamily="34" charset="0"/>
              </a:rPr>
              <a:t>rubber crawler</a:t>
            </a:r>
            <a:endParaRPr lang="en-US" altLang="ja-JP" dirty="0">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3"/>
          <a:stretch>
            <a:fillRect/>
          </a:stretch>
        </p:blipFill>
        <p:spPr>
          <a:xfrm>
            <a:off x="754772" y="1749006"/>
            <a:ext cx="4840309" cy="3124330"/>
          </a:xfrm>
          <a:prstGeom prst="rect">
            <a:avLst/>
          </a:prstGeom>
        </p:spPr>
      </p:pic>
      <p:pic>
        <p:nvPicPr>
          <p:cNvPr id="5" name="図 4"/>
          <p:cNvPicPr>
            <a:picLocks noChangeAspect="1"/>
          </p:cNvPicPr>
          <p:nvPr/>
        </p:nvPicPr>
        <p:blipFill>
          <a:blip r:embed="rId4"/>
          <a:stretch>
            <a:fillRect/>
          </a:stretch>
        </p:blipFill>
        <p:spPr>
          <a:xfrm>
            <a:off x="5549291" y="2328307"/>
            <a:ext cx="2869510" cy="1392639"/>
          </a:xfrm>
          <a:prstGeom prst="rect">
            <a:avLst/>
          </a:prstGeom>
        </p:spPr>
      </p:pic>
      <p:pic>
        <p:nvPicPr>
          <p:cNvPr id="15" name="図 14"/>
          <p:cNvPicPr>
            <a:picLocks noChangeAspect="1"/>
          </p:cNvPicPr>
          <p:nvPr/>
        </p:nvPicPr>
        <p:blipFill>
          <a:blip r:embed="rId5"/>
          <a:stretch>
            <a:fillRect/>
          </a:stretch>
        </p:blipFill>
        <p:spPr>
          <a:xfrm>
            <a:off x="4611575" y="4335229"/>
            <a:ext cx="3837100" cy="1735508"/>
          </a:xfrm>
          <a:prstGeom prst="rect">
            <a:avLst/>
          </a:prstGeom>
        </p:spPr>
      </p:pic>
      <p:sp>
        <p:nvSpPr>
          <p:cNvPr id="8" name="TextBox 7">
            <a:extLst>
              <a:ext uri="{FF2B5EF4-FFF2-40B4-BE49-F238E27FC236}">
                <a16:creationId xmlns="" xmlns:a16="http://schemas.microsoft.com/office/drawing/2014/main" id="{BAF75F28-6787-4813-9C53-E3745E00B6AD}"/>
              </a:ext>
            </a:extLst>
          </p:cNvPr>
          <p:cNvSpPr txBox="1"/>
          <p:nvPr/>
        </p:nvSpPr>
        <p:spPr>
          <a:xfrm>
            <a:off x="1676400" y="1809750"/>
            <a:ext cx="762000"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latin typeface="Arial" panose="020B0604020202020204" pitchFamily="34" charset="0"/>
                <a:ea typeface="+mn-lt"/>
                <a:cs typeface="Arial" panose="020B0604020202020204" pitchFamily="34" charset="0"/>
              </a:rPr>
              <a:t>Crawler</a:t>
            </a:r>
            <a:endParaRPr lang="en-US" sz="105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EB8756EF-BCC4-44AF-B2C8-38FCDA7581E5}"/>
              </a:ext>
            </a:extLst>
          </p:cNvPr>
          <p:cNvSpPr txBox="1"/>
          <p:nvPr/>
        </p:nvSpPr>
        <p:spPr>
          <a:xfrm>
            <a:off x="752475" y="2686049"/>
            <a:ext cx="762000"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latin typeface="Arial" panose="020B0604020202020204" pitchFamily="34" charset="0"/>
                <a:ea typeface="+mn-lt"/>
                <a:cs typeface="Arial" panose="020B0604020202020204" pitchFamily="34" charset="0"/>
              </a:rPr>
              <a:t>Idler</a:t>
            </a:r>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E59F5EBC-A0DB-4016-B1CF-275C1D6BD43F}"/>
              </a:ext>
            </a:extLst>
          </p:cNvPr>
          <p:cNvSpPr txBox="1"/>
          <p:nvPr/>
        </p:nvSpPr>
        <p:spPr>
          <a:xfrm>
            <a:off x="4190999" y="3857624"/>
            <a:ext cx="1028700"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Arial" panose="020B0604020202020204" pitchFamily="34" charset="0"/>
                <a:ea typeface="+mn-lt"/>
                <a:cs typeface="Arial" panose="020B0604020202020204" pitchFamily="34" charset="0"/>
              </a:rPr>
              <a:t>Truck roller</a:t>
            </a:r>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5BDACFA3-4F85-4755-8D9C-63E36DD4DACF}"/>
              </a:ext>
            </a:extLst>
          </p:cNvPr>
          <p:cNvSpPr txBox="1"/>
          <p:nvPr/>
        </p:nvSpPr>
        <p:spPr>
          <a:xfrm>
            <a:off x="3733799" y="4257674"/>
            <a:ext cx="942975" cy="41549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Arial" panose="020B0604020202020204" pitchFamily="34" charset="0"/>
                <a:ea typeface="+mn-lt"/>
                <a:cs typeface="Arial" panose="020B0604020202020204" pitchFamily="34" charset="0"/>
              </a:rPr>
              <a:t>Center guard</a:t>
            </a:r>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159A5E7D-CE84-4A41-AE6A-D0B35C88B3E6}"/>
              </a:ext>
            </a:extLst>
          </p:cNvPr>
          <p:cNvSpPr txBox="1"/>
          <p:nvPr/>
        </p:nvSpPr>
        <p:spPr>
          <a:xfrm>
            <a:off x="847724" y="3924299"/>
            <a:ext cx="990600"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Arial" panose="020B0604020202020204" pitchFamily="34" charset="0"/>
                <a:ea typeface="+mn-lt"/>
                <a:cs typeface="Arial" panose="020B0604020202020204" pitchFamily="34" charset="0"/>
              </a:rPr>
              <a:t>Recoil spring</a:t>
            </a:r>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C391F606-16D6-42F9-A775-6FF4E87BACFA}"/>
              </a:ext>
            </a:extLst>
          </p:cNvPr>
          <p:cNvSpPr txBox="1"/>
          <p:nvPr/>
        </p:nvSpPr>
        <p:spPr>
          <a:xfrm>
            <a:off x="3714749" y="2105024"/>
            <a:ext cx="895350" cy="41549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Arial" panose="020B0604020202020204" pitchFamily="34" charset="0"/>
                <a:ea typeface="+mn-lt"/>
                <a:cs typeface="Arial" panose="020B0604020202020204" pitchFamily="34" charset="0"/>
              </a:rPr>
              <a:t>Carrier roller</a:t>
            </a:r>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8E371720-678B-411C-9F6E-6ACD9AF59FB6}"/>
              </a:ext>
            </a:extLst>
          </p:cNvPr>
          <p:cNvSpPr txBox="1"/>
          <p:nvPr/>
        </p:nvSpPr>
        <p:spPr>
          <a:xfrm>
            <a:off x="2762249" y="4657724"/>
            <a:ext cx="952500"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Arial" panose="020B0604020202020204" pitchFamily="34" charset="0"/>
                <a:ea typeface="+mn-lt"/>
                <a:cs typeface="Arial" panose="020B0604020202020204" pitchFamily="34" charset="0"/>
              </a:rPr>
              <a:t>Front guard</a:t>
            </a:r>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D947CEED-8C1A-4C21-A897-E86FE59E0377}"/>
              </a:ext>
            </a:extLst>
          </p:cNvPr>
          <p:cNvSpPr txBox="1"/>
          <p:nvPr/>
        </p:nvSpPr>
        <p:spPr>
          <a:xfrm>
            <a:off x="4571999" y="3562349"/>
            <a:ext cx="981075"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Arial" panose="020B0604020202020204" pitchFamily="34" charset="0"/>
                <a:ea typeface="+mn-lt"/>
                <a:cs typeface="Arial" panose="020B0604020202020204" pitchFamily="34" charset="0"/>
              </a:rPr>
              <a:t>Final drive</a:t>
            </a: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D64C0688-C5E0-4F31-A62E-869C58A7D615}"/>
              </a:ext>
            </a:extLst>
          </p:cNvPr>
          <p:cNvSpPr txBox="1"/>
          <p:nvPr/>
        </p:nvSpPr>
        <p:spPr>
          <a:xfrm>
            <a:off x="4429124" y="2362199"/>
            <a:ext cx="762000"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latin typeface="Arial" panose="020B0604020202020204" pitchFamily="34" charset="0"/>
                <a:ea typeface="+mn-lt"/>
                <a:cs typeface="Arial" panose="020B0604020202020204" pitchFamily="34" charset="0"/>
              </a:rPr>
              <a:t>Sprocket</a:t>
            </a:r>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A9C78AD1-43DF-491C-99DD-EECB498CCACB}"/>
              </a:ext>
            </a:extLst>
          </p:cNvPr>
          <p:cNvSpPr txBox="1"/>
          <p:nvPr/>
        </p:nvSpPr>
        <p:spPr>
          <a:xfrm>
            <a:off x="695325" y="4914899"/>
            <a:ext cx="367664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undercarriage device</a:t>
            </a:r>
            <a:endParaRPr lang="en-US" sz="12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08674CD3-A991-4F44-ADD0-7757A236D0DE}"/>
              </a:ext>
            </a:extLst>
          </p:cNvPr>
          <p:cNvSpPr txBox="1"/>
          <p:nvPr/>
        </p:nvSpPr>
        <p:spPr>
          <a:xfrm>
            <a:off x="5791199" y="2419349"/>
            <a:ext cx="628650"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latin typeface="Arial" panose="020B0604020202020204" pitchFamily="34" charset="0"/>
                <a:ea typeface="+mn-lt"/>
                <a:cs typeface="Arial" panose="020B0604020202020204" pitchFamily="34" charset="0"/>
              </a:rPr>
              <a:t>Rubber</a:t>
            </a:r>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 xmlns:a16="http://schemas.microsoft.com/office/drawing/2014/main" id="{FC2E8AC4-3A07-4554-A78C-4AF0AD9710A3}"/>
              </a:ext>
            </a:extLst>
          </p:cNvPr>
          <p:cNvSpPr txBox="1"/>
          <p:nvPr/>
        </p:nvSpPr>
        <p:spPr>
          <a:xfrm>
            <a:off x="7562849" y="2428874"/>
            <a:ext cx="762000"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latin typeface="Arial" panose="020B0604020202020204" pitchFamily="34" charset="0"/>
                <a:ea typeface="+mn-lt"/>
                <a:cs typeface="Arial" panose="020B0604020202020204" pitchFamily="34" charset="0"/>
              </a:rPr>
              <a:t>Mandrel</a:t>
            </a:r>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 xmlns:a16="http://schemas.microsoft.com/office/drawing/2014/main" id="{1DE35583-006D-4758-BF45-1B991F30CD9B}"/>
              </a:ext>
            </a:extLst>
          </p:cNvPr>
          <p:cNvSpPr txBox="1"/>
          <p:nvPr/>
        </p:nvSpPr>
        <p:spPr>
          <a:xfrm>
            <a:off x="5714999" y="3705224"/>
            <a:ext cx="2705100" cy="43088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err="1">
                <a:latin typeface="Arial" panose="020B0604020202020204" pitchFamily="34" charset="0"/>
                <a:ea typeface="+mn-lt"/>
                <a:cs typeface="Arial" panose="020B0604020202020204" pitchFamily="34" charset="0"/>
              </a:rPr>
              <a:t>Halimbawa</a:t>
            </a:r>
            <a:r>
              <a:rPr lang="en-US" sz="1100" dirty="0">
                <a:latin typeface="Arial" panose="020B0604020202020204" pitchFamily="34" charset="0"/>
                <a:ea typeface="+mn-lt"/>
                <a:cs typeface="Arial" panose="020B0604020202020204" pitchFamily="34" charset="0"/>
              </a:rPr>
              <a:t> ng cross section of rubber crawler</a:t>
            </a:r>
            <a:endParaRPr lang="en-US" sz="20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00DF1EC1-E818-4A8E-92C9-B9499B5C1F1C}"/>
              </a:ext>
            </a:extLst>
          </p:cNvPr>
          <p:cNvSpPr txBox="1"/>
          <p:nvPr/>
        </p:nvSpPr>
        <p:spPr>
          <a:xfrm>
            <a:off x="6657974" y="3457574"/>
            <a:ext cx="581025" cy="26344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latin typeface="Arial" panose="020B0604020202020204" pitchFamily="34" charset="0"/>
                <a:ea typeface="+mn-lt"/>
                <a:cs typeface="Arial" panose="020B0604020202020204" pitchFamily="34" charset="0"/>
              </a:rPr>
              <a:t>Wire</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1232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517526"/>
            <a:ext cx="7886700" cy="65547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Istraktura</a:t>
            </a:r>
            <a:r>
              <a:rPr lang="en-US" altLang="ja-JP" sz="2000" dirty="0">
                <a:latin typeface="Arial" panose="020B0604020202020204" pitchFamily="34" charset="0"/>
                <a:cs typeface="Arial" panose="020B0604020202020204" pitchFamily="34" charset="0"/>
              </a:rPr>
              <a:t> ng </a:t>
            </a:r>
            <a:r>
              <a:rPr lang="en-US" altLang="ja-JP" sz="2000" dirty="0" err="1">
                <a:latin typeface="Arial" panose="020B0604020202020204" pitchFamily="34" charset="0"/>
                <a:cs typeface="Arial" panose="020B0604020202020204" pitchFamily="34" charset="0"/>
              </a:rPr>
              <a:t>Aparato</a:t>
            </a:r>
            <a:r>
              <a:rPr lang="en-US" altLang="ja-JP" sz="2000" dirty="0">
                <a:latin typeface="Arial" panose="020B0604020202020204" pitchFamily="34" charset="0"/>
                <a:cs typeface="Arial" panose="020B0604020202020204" pitchFamily="34" charset="0"/>
              </a:rPr>
              <a:t> ng Wheel Type </a:t>
            </a:r>
            <a:r>
              <a:rPr lang="en-US" altLang="ja-JP" sz="2000" dirty="0" err="1">
                <a:latin typeface="Arial" panose="020B0604020202020204" pitchFamily="34" charset="0"/>
                <a:cs typeface="Arial" panose="020B0604020202020204" pitchFamily="34" charset="0"/>
              </a:rPr>
              <a:t>na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Makinaryang</a:t>
            </a:r>
            <a:r>
              <a:rPr lang="en-US" altLang="ja-JP" sz="2000" dirty="0">
                <a:latin typeface="Arial" panose="020B0604020202020204" pitchFamily="34" charset="0"/>
                <a:cs typeface="Arial" panose="020B0604020202020204" pitchFamily="34" charset="0"/>
              </a:rPr>
              <a:t> Pang </a:t>
            </a:r>
            <a:r>
              <a:rPr lang="en-US" altLang="ja-JP" sz="2000" dirty="0" err="1">
                <a:latin typeface="Arial" panose="020B0604020202020204" pitchFamily="34" charset="0"/>
                <a:cs typeface="Arial" panose="020B0604020202020204" pitchFamily="34" charset="0"/>
              </a:rPr>
              <a:t>Demolisyon</a:t>
            </a:r>
            <a:endParaRPr lang="en-US" altLang="ja-JP" sz="2000" dirty="0">
              <a:latin typeface="Arial" panose="020B0604020202020204" pitchFamily="34" charset="0"/>
              <a:ea typeface="Meiryo UI"/>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36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21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2654798" y="5247340"/>
            <a:ext cx="3834401"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Power Transmission Device</a:t>
            </a:r>
          </a:p>
        </p:txBody>
      </p:sp>
      <p:pic>
        <p:nvPicPr>
          <p:cNvPr id="3" name="図 2"/>
          <p:cNvPicPr>
            <a:picLocks noChangeAspect="1"/>
          </p:cNvPicPr>
          <p:nvPr/>
        </p:nvPicPr>
        <p:blipFill>
          <a:blip r:embed="rId3"/>
          <a:stretch>
            <a:fillRect/>
          </a:stretch>
        </p:blipFill>
        <p:spPr>
          <a:xfrm>
            <a:off x="824218" y="1771937"/>
            <a:ext cx="7495563" cy="3475403"/>
          </a:xfrm>
          <a:prstGeom prst="rect">
            <a:avLst/>
          </a:prstGeom>
        </p:spPr>
      </p:pic>
      <p:sp>
        <p:nvSpPr>
          <p:cNvPr id="2" name="TextBox 1">
            <a:extLst>
              <a:ext uri="{FF2B5EF4-FFF2-40B4-BE49-F238E27FC236}">
                <a16:creationId xmlns="" xmlns:a16="http://schemas.microsoft.com/office/drawing/2014/main" id="{829085C6-BAFD-481D-BFDF-044F95901EBB}"/>
              </a:ext>
            </a:extLst>
          </p:cNvPr>
          <p:cNvSpPr txBox="1"/>
          <p:nvPr/>
        </p:nvSpPr>
        <p:spPr>
          <a:xfrm rot="-10800000" flipV="1">
            <a:off x="1133475" y="1897894"/>
            <a:ext cx="127635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Front wheel</a:t>
            </a:r>
            <a:endParaRPr lang="en-US" sz="1100">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C880AB74-7F28-4F70-9ABA-32E0AB4B7FFA}"/>
              </a:ext>
            </a:extLst>
          </p:cNvPr>
          <p:cNvSpPr txBox="1"/>
          <p:nvPr/>
        </p:nvSpPr>
        <p:spPr>
          <a:xfrm>
            <a:off x="904875" y="3657600"/>
            <a:ext cx="7620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Front </a:t>
            </a:r>
            <a:endParaRPr lang="en-US" sz="2000">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D6972F5C-009A-418A-BB60-E011C86DE544}"/>
              </a:ext>
            </a:extLst>
          </p:cNvPr>
          <p:cNvSpPr txBox="1"/>
          <p:nvPr/>
        </p:nvSpPr>
        <p:spPr>
          <a:xfrm>
            <a:off x="2305050" y="1968991"/>
            <a:ext cx="761999" cy="43088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Arial" panose="020B0604020202020204" pitchFamily="34" charset="0"/>
                <a:ea typeface="+mn-lt"/>
                <a:cs typeface="Arial" panose="020B0604020202020204" pitchFamily="34" charset="0"/>
              </a:rPr>
              <a:t>Drive shaft </a:t>
            </a:r>
            <a:endParaRPr 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B7923968-BDC8-45FE-9571-0B94AD688E18}"/>
              </a:ext>
            </a:extLst>
          </p:cNvPr>
          <p:cNvSpPr txBox="1"/>
          <p:nvPr/>
        </p:nvSpPr>
        <p:spPr>
          <a:xfrm>
            <a:off x="866775" y="3914775"/>
            <a:ext cx="12573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Drive axle</a:t>
            </a:r>
            <a:endParaRPr lang="en-US" sz="110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3F45ECA6-8D41-4C32-B2A3-0CD5E168C345}"/>
              </a:ext>
            </a:extLst>
          </p:cNvPr>
          <p:cNvSpPr txBox="1"/>
          <p:nvPr/>
        </p:nvSpPr>
        <p:spPr>
          <a:xfrm>
            <a:off x="2914650" y="1901852"/>
            <a:ext cx="1143000" cy="41549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Arial" panose="020B0604020202020204" pitchFamily="34" charset="0"/>
                <a:ea typeface="+mn-lt"/>
                <a:cs typeface="Arial" panose="020B0604020202020204" pitchFamily="34" charset="0"/>
              </a:rPr>
              <a:t>Traveling hydraulic motor </a:t>
            </a:r>
            <a:endParaRPr lang="en-US" sz="1050">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DA686069-EC29-4F60-8FFF-732765ECAB98}"/>
              </a:ext>
            </a:extLst>
          </p:cNvPr>
          <p:cNvSpPr txBox="1"/>
          <p:nvPr/>
        </p:nvSpPr>
        <p:spPr>
          <a:xfrm>
            <a:off x="2409825" y="4667250"/>
            <a:ext cx="1447800" cy="27113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latin typeface="Arial" panose="020B0604020202020204" pitchFamily="34" charset="0"/>
                <a:ea typeface="+mn-lt"/>
                <a:cs typeface="Arial" panose="020B0604020202020204" pitchFamily="34" charset="0"/>
              </a:rPr>
              <a:t>Parking </a:t>
            </a:r>
            <a:r>
              <a:rPr lang="en-US" sz="1100">
                <a:latin typeface="Arial" panose="020B0604020202020204" pitchFamily="34" charset="0"/>
                <a:ea typeface="+mn-lt"/>
                <a:cs typeface="Arial" panose="020B0604020202020204" pitchFamily="34" charset="0"/>
              </a:rPr>
              <a:t>brake</a:t>
            </a:r>
            <a:endParaRPr lang="en-US" sz="1100">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DD79472B-03AC-43C9-A46F-09B308411FA3}"/>
              </a:ext>
            </a:extLst>
          </p:cNvPr>
          <p:cNvSpPr txBox="1"/>
          <p:nvPr/>
        </p:nvSpPr>
        <p:spPr>
          <a:xfrm>
            <a:off x="4257675" y="4733925"/>
            <a:ext cx="1200150" cy="43088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Control hydraulic pump</a:t>
            </a:r>
            <a:endParaRPr lang="en-US" sz="1100">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31A248B5-782C-4C7D-A6BF-09A2FF6FF72E}"/>
              </a:ext>
            </a:extLst>
          </p:cNvPr>
          <p:cNvSpPr txBox="1"/>
          <p:nvPr/>
        </p:nvSpPr>
        <p:spPr>
          <a:xfrm>
            <a:off x="6172200" y="4610100"/>
            <a:ext cx="130492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Drive shaft </a:t>
            </a:r>
            <a:endParaRPr lang="en-US" sz="2000">
              <a:latin typeface="Arial" panose="020B0604020202020204" pitchFamily="34" charset="0"/>
              <a:cs typeface="Arial" panose="020B0604020202020204" pitchFamily="34" charset="0"/>
            </a:endParaRPr>
          </a:p>
        </p:txBody>
      </p:sp>
      <p:sp>
        <p:nvSpPr>
          <p:cNvPr id="26" name="TextBox 25">
            <a:extLst>
              <a:ext uri="{FF2B5EF4-FFF2-40B4-BE49-F238E27FC236}">
                <a16:creationId xmlns="" xmlns:a16="http://schemas.microsoft.com/office/drawing/2014/main" id="{D2BB25D9-7DB0-43FE-8C54-DF94F65C70AA}"/>
              </a:ext>
            </a:extLst>
          </p:cNvPr>
          <p:cNvSpPr txBox="1"/>
          <p:nvPr/>
        </p:nvSpPr>
        <p:spPr>
          <a:xfrm>
            <a:off x="5581650" y="4905375"/>
            <a:ext cx="1438275" cy="43088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Main hydraulic pump</a:t>
            </a:r>
            <a:endParaRPr lang="en-US" sz="1100">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AF615A2A-83FE-474D-8FE4-419B3BF44C41}"/>
              </a:ext>
            </a:extLst>
          </p:cNvPr>
          <p:cNvSpPr txBox="1"/>
          <p:nvPr/>
        </p:nvSpPr>
        <p:spPr>
          <a:xfrm>
            <a:off x="6715125" y="3971925"/>
            <a:ext cx="16764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Rear drive axle</a:t>
            </a:r>
            <a:endParaRPr lang="en-US" sz="2000">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3FADAD7-880A-4440-9AB3-6513A161FEAC}"/>
              </a:ext>
            </a:extLst>
          </p:cNvPr>
          <p:cNvSpPr txBox="1"/>
          <p:nvPr/>
        </p:nvSpPr>
        <p:spPr>
          <a:xfrm>
            <a:off x="6248400" y="3124200"/>
            <a:ext cx="147637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Arial" panose="020B0604020202020204" pitchFamily="34" charset="0"/>
                <a:ea typeface="+mn-lt"/>
                <a:cs typeface="Arial" panose="020B0604020202020204" pitchFamily="34" charset="0"/>
              </a:rPr>
              <a:t>Differential</a:t>
            </a:r>
            <a:endParaRPr lang="en-US" sz="2000">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B2592641-D598-43D2-AC30-C06BB7109A7E}"/>
              </a:ext>
            </a:extLst>
          </p:cNvPr>
          <p:cNvSpPr txBox="1"/>
          <p:nvPr/>
        </p:nvSpPr>
        <p:spPr>
          <a:xfrm>
            <a:off x="5543550" y="2162175"/>
            <a:ext cx="7620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Arial" panose="020B0604020202020204" pitchFamily="34" charset="0"/>
                <a:ea typeface="+mn-lt"/>
                <a:cs typeface="Arial" panose="020B0604020202020204" pitchFamily="34" charset="0"/>
              </a:rPr>
              <a:t>Engine</a:t>
            </a:r>
            <a:endParaRPr lang="en-US" sz="1100">
              <a:latin typeface="Arial" panose="020B0604020202020204" pitchFamily="34" charset="0"/>
              <a:cs typeface="Arial" panose="020B0604020202020204" pitchFamily="34" charset="0"/>
            </a:endParaRPr>
          </a:p>
        </p:txBody>
      </p:sp>
      <p:sp>
        <p:nvSpPr>
          <p:cNvPr id="34" name="TextBox 33">
            <a:extLst>
              <a:ext uri="{FF2B5EF4-FFF2-40B4-BE49-F238E27FC236}">
                <a16:creationId xmlns="" xmlns:a16="http://schemas.microsoft.com/office/drawing/2014/main" id="{BF8E6819-CB21-48A0-97A4-24C9B814ACD5}"/>
              </a:ext>
            </a:extLst>
          </p:cNvPr>
          <p:cNvSpPr txBox="1"/>
          <p:nvPr/>
        </p:nvSpPr>
        <p:spPr>
          <a:xfrm>
            <a:off x="6581775" y="2162175"/>
            <a:ext cx="109537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Rear wheel</a:t>
            </a:r>
            <a:endParaRPr lang="en-US" sz="1100">
              <a:latin typeface="Arial" panose="020B0604020202020204" pitchFamily="34" charset="0"/>
              <a:cs typeface="Arial" panose="020B0604020202020204" pitchFamily="34" charset="0"/>
            </a:endParaRPr>
          </a:p>
        </p:txBody>
      </p:sp>
      <p:sp>
        <p:nvSpPr>
          <p:cNvPr id="36" name="TextBox 35">
            <a:extLst>
              <a:ext uri="{FF2B5EF4-FFF2-40B4-BE49-F238E27FC236}">
                <a16:creationId xmlns="" xmlns:a16="http://schemas.microsoft.com/office/drawing/2014/main" id="{2C61B5E3-4185-448C-897D-88D560C540EB}"/>
              </a:ext>
            </a:extLst>
          </p:cNvPr>
          <p:cNvSpPr txBox="1"/>
          <p:nvPr/>
        </p:nvSpPr>
        <p:spPr>
          <a:xfrm>
            <a:off x="5229225" y="1933575"/>
            <a:ext cx="2247900" cy="27113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Center swivel joint</a:t>
            </a:r>
            <a:endParaRPr lang="en-US" sz="200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6D21D735-2E0B-4C74-A697-6F60A725FE3C}"/>
              </a:ext>
            </a:extLst>
          </p:cNvPr>
          <p:cNvSpPr txBox="1"/>
          <p:nvPr/>
        </p:nvSpPr>
        <p:spPr>
          <a:xfrm>
            <a:off x="4572000" y="1676400"/>
            <a:ext cx="14859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Arial" panose="020B0604020202020204" pitchFamily="34" charset="0"/>
                <a:ea typeface="+mn-lt"/>
                <a:cs typeface="Arial" panose="020B0604020202020204" pitchFamily="34" charset="0"/>
              </a:rPr>
              <a:t>Transmission</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75095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Undercarriage Device Base Frame</a:t>
            </a:r>
            <a:endParaRPr lang="en-US" altLang="ja-JP" sz="2000" dirty="0">
              <a:latin typeface="Arial" panose="020B0604020202020204" pitchFamily="34" charset="0"/>
              <a:ea typeface="Meiryo UI"/>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39</a:t>
            </a:r>
            <a:r>
              <a:rPr lang="en-US" altLang="ja-JP" sz="1200" dirty="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22</a:t>
            </a:r>
            <a:r>
              <a:rPr lang="en-US" altLang="ja-JP" sz="1200" dirty="0" smtClean="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4"/>
            <a:ext cx="7886700" cy="505968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2435093" y="6021891"/>
            <a:ext cx="3873766"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ea typeface="+mn-lt"/>
                <a:cs typeface="Arial" panose="020B0604020202020204" pitchFamily="34" charset="0"/>
              </a:rPr>
              <a:t>Halimbawa</a:t>
            </a:r>
            <a:r>
              <a:rPr lang="en-US" altLang="ja-JP" sz="1200" dirty="0">
                <a:latin typeface="Arial" panose="020B0604020202020204" pitchFamily="34" charset="0"/>
                <a:ea typeface="+mn-lt"/>
                <a:cs typeface="Arial" panose="020B0604020202020204" pitchFamily="34" charset="0"/>
              </a:rPr>
              <a:t> ng Fixed S</a:t>
            </a:r>
            <a:r>
              <a:rPr lang="ja-JP" sz="1200" dirty="0">
                <a:latin typeface="Arial" panose="020B0604020202020204" pitchFamily="34" charset="0"/>
                <a:ea typeface="+mn-lt"/>
                <a:cs typeface="Arial" panose="020B0604020202020204" pitchFamily="34" charset="0"/>
              </a:rPr>
              <a:t>uspension </a:t>
            </a:r>
            <a:r>
              <a:rPr lang="en-US" altLang="ja-JP" sz="1200" dirty="0">
                <a:latin typeface="Arial" panose="020B0604020202020204" pitchFamily="34" charset="0"/>
                <a:ea typeface="+mn-lt"/>
                <a:cs typeface="Arial" panose="020B0604020202020204" pitchFamily="34" charset="0"/>
              </a:rPr>
              <a:t>P</a:t>
            </a:r>
            <a:r>
              <a:rPr lang="ja-JP" sz="1200" dirty="0">
                <a:latin typeface="Arial" panose="020B0604020202020204" pitchFamily="34" charset="0"/>
                <a:ea typeface="+mn-lt"/>
                <a:cs typeface="Arial" panose="020B0604020202020204" pitchFamily="34" charset="0"/>
              </a:rPr>
              <a:t>iping</a:t>
            </a:r>
            <a:endParaRPr lang="en-US" altLang="ja-JP" dirty="0">
              <a:latin typeface="Arial" panose="020B0604020202020204" pitchFamily="34" charset="0"/>
              <a:cs typeface="Arial" panose="020B0604020202020204" pitchFamily="34" charset="0"/>
            </a:endParaRPr>
          </a:p>
        </p:txBody>
      </p:sp>
      <p:pic>
        <p:nvPicPr>
          <p:cNvPr id="8" name="図 7"/>
          <p:cNvPicPr>
            <a:picLocks noChangeAspect="1"/>
          </p:cNvPicPr>
          <p:nvPr/>
        </p:nvPicPr>
        <p:blipFill>
          <a:blip r:embed="rId3"/>
          <a:stretch>
            <a:fillRect/>
          </a:stretch>
        </p:blipFill>
        <p:spPr>
          <a:xfrm>
            <a:off x="781699" y="1470839"/>
            <a:ext cx="7523452" cy="4544198"/>
          </a:xfrm>
          <a:prstGeom prst="rect">
            <a:avLst/>
          </a:prstGeom>
        </p:spPr>
      </p:pic>
      <p:sp>
        <p:nvSpPr>
          <p:cNvPr id="2" name="TextBox 1">
            <a:extLst>
              <a:ext uri="{FF2B5EF4-FFF2-40B4-BE49-F238E27FC236}">
                <a16:creationId xmlns="" xmlns:a16="http://schemas.microsoft.com/office/drawing/2014/main" id="{47838BDD-59D7-41D7-8AF7-23637E4025E3}"/>
              </a:ext>
            </a:extLst>
          </p:cNvPr>
          <p:cNvSpPr txBox="1"/>
          <p:nvPr/>
        </p:nvSpPr>
        <p:spPr>
          <a:xfrm rot="-10800000" flipV="1">
            <a:off x="3914775" y="1507372"/>
            <a:ext cx="10668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latin typeface="Arial" panose="020B0604020202020204" pitchFamily="34" charset="0"/>
                <a:ea typeface="+mn-lt"/>
                <a:cs typeface="Arial" panose="020B0604020202020204" pitchFamily="34" charset="0"/>
              </a:rPr>
              <a:t>Oil cooler</a:t>
            </a:r>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005B8645-9F30-4C0A-BB5A-D1DDBFDEC5C1}"/>
              </a:ext>
            </a:extLst>
          </p:cNvPr>
          <p:cNvSpPr txBox="1"/>
          <p:nvPr/>
        </p:nvSpPr>
        <p:spPr>
          <a:xfrm rot="-10800000" flipV="1">
            <a:off x="3038475" y="1821694"/>
            <a:ext cx="127635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Hydraulic oil tank</a:t>
            </a: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25BAD455-C723-4631-8C83-EA0431FC2461}"/>
              </a:ext>
            </a:extLst>
          </p:cNvPr>
          <p:cNvSpPr txBox="1"/>
          <p:nvPr/>
        </p:nvSpPr>
        <p:spPr>
          <a:xfrm rot="-10800000" flipV="1">
            <a:off x="5800725" y="1602619"/>
            <a:ext cx="127635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Air compressor</a:t>
            </a: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B443181E-4BB7-4506-B326-B576E3E62337}"/>
              </a:ext>
            </a:extLst>
          </p:cNvPr>
          <p:cNvSpPr txBox="1"/>
          <p:nvPr/>
        </p:nvSpPr>
        <p:spPr>
          <a:xfrm rot="-10800000" flipV="1">
            <a:off x="6915150" y="2316995"/>
            <a:ext cx="971550" cy="27113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Main pump</a:t>
            </a:r>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592A277C-07B4-4030-A56C-1564B3926E07}"/>
              </a:ext>
            </a:extLst>
          </p:cNvPr>
          <p:cNvSpPr txBox="1"/>
          <p:nvPr/>
        </p:nvSpPr>
        <p:spPr>
          <a:xfrm rot="-10800000" flipV="1">
            <a:off x="7077076" y="3017082"/>
            <a:ext cx="80962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Air tank</a:t>
            </a:r>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1D1BC32B-11F9-419B-9D3E-0E0062E53449}"/>
              </a:ext>
            </a:extLst>
          </p:cNvPr>
          <p:cNvSpPr txBox="1"/>
          <p:nvPr/>
        </p:nvSpPr>
        <p:spPr>
          <a:xfrm rot="-10800000" flipV="1">
            <a:off x="7029450" y="3946856"/>
            <a:ext cx="1276350" cy="43088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Air pressure sensor</a:t>
            </a:r>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B73EE7A7-D549-4CCF-9EEA-82448482D088}"/>
              </a:ext>
            </a:extLst>
          </p:cNvPr>
          <p:cNvSpPr txBox="1"/>
          <p:nvPr/>
        </p:nvSpPr>
        <p:spPr>
          <a:xfrm rot="-10800000" flipV="1">
            <a:off x="7077075" y="3445707"/>
            <a:ext cx="11049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Safety valve</a:t>
            </a:r>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B4DED57D-56C6-421B-807D-7684E384F06E}"/>
              </a:ext>
            </a:extLst>
          </p:cNvPr>
          <p:cNvSpPr txBox="1"/>
          <p:nvPr/>
        </p:nvSpPr>
        <p:spPr>
          <a:xfrm rot="-10800000" flipV="1">
            <a:off x="819151" y="4822069"/>
            <a:ext cx="157162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Suspension lock valve</a:t>
            </a:r>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806D7197-91CB-4B31-9619-EBDBC576E38B}"/>
              </a:ext>
            </a:extLst>
          </p:cNvPr>
          <p:cNvSpPr txBox="1"/>
          <p:nvPr/>
        </p:nvSpPr>
        <p:spPr>
          <a:xfrm rot="-10800000" flipV="1">
            <a:off x="1257300" y="5526918"/>
            <a:ext cx="19812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latin typeface="Arial" panose="020B0604020202020204" pitchFamily="34" charset="0"/>
                <a:ea typeface="+mn-lt"/>
                <a:cs typeface="Arial" panose="020B0604020202020204" pitchFamily="34" charset="0"/>
              </a:rPr>
              <a:t>Suspension lock cylinder</a:t>
            </a:r>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 xmlns:a16="http://schemas.microsoft.com/office/drawing/2014/main" id="{CB7D8000-EBC6-45A3-81C5-D6E056993634}"/>
              </a:ext>
            </a:extLst>
          </p:cNvPr>
          <p:cNvSpPr txBox="1"/>
          <p:nvPr/>
        </p:nvSpPr>
        <p:spPr>
          <a:xfrm rot="-10800000" flipV="1">
            <a:off x="4371976" y="5745994"/>
            <a:ext cx="174307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Suspension relief valve</a:t>
            </a:r>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17356A43-790C-4E18-B3B0-625BCF070CC4}"/>
              </a:ext>
            </a:extLst>
          </p:cNvPr>
          <p:cNvSpPr txBox="1"/>
          <p:nvPr/>
        </p:nvSpPr>
        <p:spPr>
          <a:xfrm rot="-10800000" flipV="1">
            <a:off x="4676775" y="5479294"/>
            <a:ext cx="127635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Traveling motor</a:t>
            </a:r>
            <a:endParaRPr lang="en-US">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EE40B2C8-2868-4D99-A48A-4C854588404D}"/>
              </a:ext>
            </a:extLst>
          </p:cNvPr>
          <p:cNvSpPr txBox="1"/>
          <p:nvPr/>
        </p:nvSpPr>
        <p:spPr>
          <a:xfrm rot="-10800000" flipV="1">
            <a:off x="5353051" y="5264983"/>
            <a:ext cx="185737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Lock center swivel joint</a:t>
            </a:r>
            <a:endParaRPr lang="en-US">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81618BA9-56AD-4660-AD53-E6BB36F8975B}"/>
              </a:ext>
            </a:extLst>
          </p:cNvPr>
          <p:cNvSpPr txBox="1"/>
          <p:nvPr/>
        </p:nvSpPr>
        <p:spPr>
          <a:xfrm rot="-10800000" flipV="1">
            <a:off x="5991225" y="5041143"/>
            <a:ext cx="2190749"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Arial" panose="020B0604020202020204" pitchFamily="34" charset="0"/>
                <a:ea typeface="+mn-lt"/>
                <a:cs typeface="Arial" panose="020B0604020202020204" pitchFamily="34" charset="0"/>
              </a:rPr>
              <a:t>Suspension lock switching valve</a:t>
            </a:r>
            <a:endParaRPr lang="en-US"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 xmlns:a16="http://schemas.microsoft.com/office/drawing/2014/main" id="{3B5660B9-9A20-4475-A1B1-FA180DDF102E}"/>
              </a:ext>
            </a:extLst>
          </p:cNvPr>
          <p:cNvSpPr txBox="1"/>
          <p:nvPr/>
        </p:nvSpPr>
        <p:spPr>
          <a:xfrm rot="-10800000" flipV="1">
            <a:off x="6600826" y="4688719"/>
            <a:ext cx="847725"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ea typeface="+mn-lt"/>
                <a:cs typeface="Arial" panose="020B0604020202020204" pitchFamily="34" charset="0"/>
              </a:rPr>
              <a:t>Air filter</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19487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ea typeface="Meiryo UI"/>
                <a:cs typeface="Arial" panose="020B0604020202020204" pitchFamily="34" charset="0"/>
              </a:rPr>
              <a:t>Air Pressure ng </a:t>
            </a:r>
            <a:r>
              <a:rPr lang="en-US" altLang="ja-JP" sz="2000" dirty="0" err="1">
                <a:latin typeface="Arial" panose="020B0604020202020204" pitchFamily="34" charset="0"/>
                <a:ea typeface="Meiryo UI"/>
                <a:cs typeface="Arial" panose="020B0604020202020204" pitchFamily="34" charset="0"/>
              </a:rPr>
              <a:t>Gulong</a:t>
            </a:r>
            <a:endParaRPr lang="ja-JP" altLang="en-US" sz="2000" dirty="0">
              <a:latin typeface="Arial" panose="020B0604020202020204" pitchFamily="34" charset="0"/>
              <a:ea typeface="Meiryo UI"/>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40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22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7" name="テキスト ボックス 6"/>
          <p:cNvSpPr txBox="1"/>
          <p:nvPr/>
        </p:nvSpPr>
        <p:spPr>
          <a:xfrm>
            <a:off x="3326312" y="1450943"/>
            <a:ext cx="2491376" cy="307777"/>
          </a:xfrm>
          <a:prstGeom prst="rect">
            <a:avLst/>
          </a:prstGeom>
          <a:noFill/>
          <a:ln>
            <a:noFill/>
          </a:ln>
        </p:spPr>
        <p:txBody>
          <a:bodyPr wrap="square" lIns="91440" tIns="45720" rIns="91440" bIns="45720" rtlCol="0" anchor="t">
            <a:spAutoFit/>
          </a:bodyPr>
          <a:lstStyle/>
          <a:p>
            <a:pPr algn="ctr"/>
            <a:r>
              <a:rPr lang="en-US" altLang="ja-JP" sz="1400" dirty="0">
                <a:latin typeface="Arial" panose="020B0604020202020204" pitchFamily="34" charset="0"/>
                <a:ea typeface="+mn-lt"/>
                <a:cs typeface="Arial" panose="020B0604020202020204" pitchFamily="34" charset="0"/>
              </a:rPr>
              <a:t>Air Pressure ng </a:t>
            </a:r>
            <a:r>
              <a:rPr lang="en-US" altLang="ja-JP" sz="1400" dirty="0" err="1">
                <a:latin typeface="Arial" panose="020B0604020202020204" pitchFamily="34" charset="0"/>
                <a:ea typeface="+mn-lt"/>
                <a:cs typeface="Arial" panose="020B0604020202020204" pitchFamily="34" charset="0"/>
              </a:rPr>
              <a:t>Gulong</a:t>
            </a:r>
            <a:endParaRPr lang="en-US" altLang="ja-JP" sz="1400" dirty="0">
              <a:latin typeface="Arial" panose="020B0604020202020204" pitchFamily="34" charset="0"/>
              <a:cs typeface="Arial" panose="020B0604020202020204" pitchFamily="34" charset="0"/>
            </a:endParaRPr>
          </a:p>
        </p:txBody>
      </p:sp>
      <p:pic>
        <p:nvPicPr>
          <p:cNvPr id="13" name="図 12">
            <a:extLst>
              <a:ext uri="{FF2B5EF4-FFF2-40B4-BE49-F238E27FC236}">
                <a16:creationId xmlns="" xmlns:a16="http://schemas.microsoft.com/office/drawing/2014/main" id="{8D337343-91BC-4F4B-8BBB-43694C26AC8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8650" y="1758720"/>
            <a:ext cx="7886700" cy="2642316"/>
          </a:xfrm>
          <a:prstGeom prst="rect">
            <a:avLst/>
          </a:prstGeom>
          <a:noFill/>
          <a:ln>
            <a:noFill/>
          </a:ln>
        </p:spPr>
      </p:pic>
    </p:spTree>
    <p:extLst>
      <p:ext uri="{BB962C8B-B14F-4D97-AF65-F5344CB8AC3E}">
        <p14:creationId xmlns:p14="http://schemas.microsoft.com/office/powerpoint/2010/main" val="30258204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Safety Device ng </a:t>
            </a:r>
            <a:r>
              <a:rPr lang="en-US" altLang="ja-JP" sz="2000" dirty="0" err="1">
                <a:latin typeface="Arial" panose="020B0604020202020204" pitchFamily="34" charset="0"/>
                <a:cs typeface="Arial" panose="020B0604020202020204" pitchFamily="34" charset="0"/>
              </a:rPr>
              <a:t>Makinaryang</a:t>
            </a:r>
            <a:r>
              <a:rPr lang="en-US" altLang="ja-JP" sz="2000" dirty="0">
                <a:latin typeface="Arial" panose="020B0604020202020204" pitchFamily="34" charset="0"/>
                <a:cs typeface="Arial" panose="020B0604020202020204" pitchFamily="34" charset="0"/>
              </a:rPr>
              <a:t> Pang-</a:t>
            </a:r>
            <a:r>
              <a:rPr lang="en-US" altLang="ja-JP" sz="2000" dirty="0" err="1">
                <a:latin typeface="Arial" panose="020B0604020202020204" pitchFamily="34" charset="0"/>
                <a:cs typeface="Arial" panose="020B0604020202020204" pitchFamily="34" charset="0"/>
              </a:rPr>
              <a:t>Demolisyon</a:t>
            </a:r>
            <a:endParaRPr lang="en-US" alt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41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23</a:t>
            </a:r>
            <a:r>
              <a:rPr lang="en-US" altLang="ja-JP" sz="1200" dirty="0" smtClean="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4"/>
            <a:ext cx="7886700" cy="5038898"/>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Arial" panose="020B0604020202020204" pitchFamily="34" charset="0"/>
                <a:ea typeface="Meiryo UI"/>
                <a:cs typeface="Arial" panose="020B0604020202020204" pitchFamily="34" charset="0"/>
              </a:rPr>
              <a:t>(1)</a:t>
            </a:r>
            <a:r>
              <a:rPr lang="ja-JP" altLang="en-US" sz="1800" dirty="0">
                <a:latin typeface="Arial" panose="020B0604020202020204" pitchFamily="34" charset="0"/>
                <a:ea typeface="Meiryo UI"/>
                <a:cs typeface="Arial" panose="020B0604020202020204" pitchFamily="34" charset="0"/>
              </a:rPr>
              <a:t>　</a:t>
            </a:r>
            <a:r>
              <a:rPr lang="ja-JP" sz="1800" dirty="0">
                <a:latin typeface="Arial" panose="020B0604020202020204" pitchFamily="34" charset="0"/>
                <a:ea typeface="+mn-lt"/>
                <a:cs typeface="Arial" panose="020B0604020202020204" pitchFamily="34" charset="0"/>
              </a:rPr>
              <a:t>Alarm </a:t>
            </a:r>
            <a:r>
              <a:rPr lang="en-US" altLang="ja-JP" sz="1800" dirty="0">
                <a:latin typeface="Arial" panose="020B0604020202020204" pitchFamily="34" charset="0"/>
                <a:ea typeface="+mn-lt"/>
                <a:cs typeface="Arial" panose="020B0604020202020204" pitchFamily="34" charset="0"/>
              </a:rPr>
              <a:t>Device</a:t>
            </a:r>
            <a:r>
              <a:rPr lang="ja-JP" sz="1800" dirty="0">
                <a:latin typeface="Arial" panose="020B0604020202020204" pitchFamily="34" charset="0"/>
                <a:ea typeface="+mn-lt"/>
                <a:cs typeface="Arial" panose="020B0604020202020204" pitchFamily="34" charset="0"/>
              </a:rPr>
              <a:t> </a:t>
            </a:r>
            <a:r>
              <a:rPr lang="en-US" altLang="ja-JP" sz="1800" dirty="0">
                <a:latin typeface="Arial" panose="020B0604020202020204" pitchFamily="34" charset="0"/>
                <a:ea typeface="+mn-lt"/>
                <a:cs typeface="Arial" panose="020B0604020202020204" pitchFamily="34" charset="0"/>
              </a:rPr>
              <a:t>(</a:t>
            </a:r>
            <a:r>
              <a:rPr lang="en-US" altLang="ja-JP" sz="1800" dirty="0" err="1">
                <a:latin typeface="Arial" panose="020B0604020202020204" pitchFamily="34" charset="0"/>
                <a:ea typeface="+mn-lt"/>
                <a:cs typeface="Arial" panose="020B0604020202020204" pitchFamily="34" charset="0"/>
              </a:rPr>
              <a:t>busina</a:t>
            </a:r>
            <a:r>
              <a:rPr lang="en-US" altLang="ja-JP" sz="1800" dirty="0">
                <a:latin typeface="Arial" panose="020B0604020202020204" pitchFamily="34" charset="0"/>
                <a:ea typeface="+mn-lt"/>
                <a:cs typeface="Arial" panose="020B0604020202020204" pitchFamily="34" charset="0"/>
              </a:rPr>
              <a:t>)</a:t>
            </a: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1800" dirty="0">
              <a:latin typeface="Arial" panose="020B0604020202020204" pitchFamily="34" charset="0"/>
              <a:ea typeface="Meiryo UI" panose="020B0604030504040204" pitchFamily="50" charset="-128"/>
              <a:cs typeface="Arial" panose="020B0604020202020204" pitchFamily="34" charset="0"/>
            </a:endParaRPr>
          </a:p>
          <a:p>
            <a:pPr marL="0" indent="0">
              <a:buNone/>
            </a:pPr>
            <a:r>
              <a:rPr lang="en-US" altLang="ja-JP" sz="1800" dirty="0">
                <a:latin typeface="Arial" panose="020B0604020202020204" pitchFamily="34" charset="0"/>
                <a:ea typeface="Meiryo UI"/>
                <a:cs typeface="Arial" panose="020B0604020202020204" pitchFamily="34" charset="0"/>
              </a:rPr>
              <a:t>(2)</a:t>
            </a:r>
            <a:r>
              <a:rPr lang="ja-JP" altLang="en-US" sz="1800" dirty="0">
                <a:latin typeface="Arial" panose="020B0604020202020204" pitchFamily="34" charset="0"/>
                <a:ea typeface="Meiryo UI"/>
                <a:cs typeface="Arial" panose="020B0604020202020204" pitchFamily="34" charset="0"/>
              </a:rPr>
              <a:t>　</a:t>
            </a:r>
            <a:r>
              <a:rPr lang="ja-JP" sz="1800" dirty="0">
                <a:latin typeface="Arial" panose="020B0604020202020204" pitchFamily="34" charset="0"/>
                <a:ea typeface="+mn-lt"/>
                <a:cs typeface="Arial" panose="020B0604020202020204" pitchFamily="34" charset="0"/>
              </a:rPr>
              <a:t>Safety </a:t>
            </a:r>
            <a:r>
              <a:rPr lang="en-US" altLang="ja-JP" sz="1800" dirty="0">
                <a:latin typeface="Arial" panose="020B0604020202020204" pitchFamily="34" charset="0"/>
                <a:ea typeface="+mn-lt"/>
                <a:cs typeface="Arial" panose="020B0604020202020204" pitchFamily="34" charset="0"/>
              </a:rPr>
              <a:t>L</a:t>
            </a:r>
            <a:r>
              <a:rPr lang="ja-JP" sz="1800" dirty="0">
                <a:latin typeface="Arial" panose="020B0604020202020204" pitchFamily="34" charset="0"/>
                <a:ea typeface="+mn-lt"/>
                <a:cs typeface="Arial" panose="020B0604020202020204" pitchFamily="34" charset="0"/>
              </a:rPr>
              <a:t>ock </a:t>
            </a:r>
            <a:r>
              <a:rPr lang="en-US" altLang="ja-JP" sz="1800" dirty="0">
                <a:latin typeface="Arial" panose="020B0604020202020204" pitchFamily="34" charset="0"/>
                <a:ea typeface="+mn-lt"/>
                <a:cs typeface="Arial" panose="020B0604020202020204" pitchFamily="34" charset="0"/>
              </a:rPr>
              <a:t>L</a:t>
            </a:r>
            <a:r>
              <a:rPr lang="ja-JP" sz="1800" dirty="0">
                <a:latin typeface="Arial" panose="020B0604020202020204" pitchFamily="34" charset="0"/>
                <a:ea typeface="+mn-lt"/>
                <a:cs typeface="Arial" panose="020B0604020202020204" pitchFamily="34" charset="0"/>
              </a:rPr>
              <a:t>ever </a:t>
            </a:r>
            <a:r>
              <a:rPr lang="en-US" altLang="ja-JP" sz="1800" dirty="0" err="1">
                <a:latin typeface="Arial" panose="020B0604020202020204" pitchFamily="34" charset="0"/>
                <a:ea typeface="+mn-lt"/>
                <a:cs typeface="Arial" panose="020B0604020202020204" pitchFamily="34" charset="0"/>
              </a:rPr>
              <a:t>atbp</a:t>
            </a:r>
            <a:r>
              <a:rPr lang="en-US" altLang="ja-JP" sz="1800" dirty="0">
                <a:latin typeface="Arial" panose="020B0604020202020204" pitchFamily="34" charset="0"/>
                <a:ea typeface="+mn-lt"/>
                <a:cs typeface="Arial" panose="020B0604020202020204" pitchFamily="34" charset="0"/>
              </a:rPr>
              <a:t>.</a:t>
            </a: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0" indent="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zh-TW"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2744418" y="2331894"/>
            <a:ext cx="3407513" cy="3595254"/>
          </a:xfrm>
          <a:prstGeom prst="rect">
            <a:avLst/>
          </a:prstGeom>
        </p:spPr>
      </p:pic>
      <p:sp>
        <p:nvSpPr>
          <p:cNvPr id="2" name="TextBox 1">
            <a:extLst>
              <a:ext uri="{FF2B5EF4-FFF2-40B4-BE49-F238E27FC236}">
                <a16:creationId xmlns="" xmlns:a16="http://schemas.microsoft.com/office/drawing/2014/main" id="{1385A853-CF98-4C9B-B8D6-7D95E34E7B70}"/>
              </a:ext>
            </a:extLst>
          </p:cNvPr>
          <p:cNvSpPr txBox="1"/>
          <p:nvPr/>
        </p:nvSpPr>
        <p:spPr>
          <a:xfrm rot="-10800000" flipV="1">
            <a:off x="3352800" y="4021241"/>
            <a:ext cx="685800"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800">
                <a:latin typeface="Times New Roman" panose="02020603050405020304" pitchFamily="18" charset="0"/>
                <a:ea typeface="+mn-lt"/>
                <a:cs typeface="Times New Roman" panose="02020603050405020304" pitchFamily="18" charset="0"/>
              </a:rPr>
              <a:t>Safety lock </a:t>
            </a:r>
            <a:endParaRPr lang="en-US" sz="800">
              <a:latin typeface="Times New Roman" panose="02020603050405020304" pitchFamily="18" charset="0"/>
              <a:ea typeface="+mn-lt"/>
              <a:cs typeface="Times New Roman" panose="02020603050405020304" pitchFamily="18" charset="0"/>
            </a:endParaRPr>
          </a:p>
        </p:txBody>
      </p:sp>
      <p:sp>
        <p:nvSpPr>
          <p:cNvPr id="8" name="TextBox 7">
            <a:extLst>
              <a:ext uri="{FF2B5EF4-FFF2-40B4-BE49-F238E27FC236}">
                <a16:creationId xmlns="" xmlns:a16="http://schemas.microsoft.com/office/drawing/2014/main" id="{187239A9-907F-4D95-9887-F55CB10D2873}"/>
              </a:ext>
            </a:extLst>
          </p:cNvPr>
          <p:cNvSpPr txBox="1"/>
          <p:nvPr/>
        </p:nvSpPr>
        <p:spPr>
          <a:xfrm rot="-10800000" flipV="1">
            <a:off x="3771900" y="4192692"/>
            <a:ext cx="438150"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800">
                <a:latin typeface="Times New Roman" panose="02020603050405020304" pitchFamily="18" charset="0"/>
                <a:ea typeface="+mn-lt"/>
                <a:cs typeface="Times New Roman" panose="02020603050405020304" pitchFamily="18" charset="0"/>
              </a:rPr>
              <a:t>lever</a:t>
            </a:r>
            <a:endParaRPr lang="en-US" sz="800">
              <a:latin typeface="Times New Roman" panose="02020603050405020304" pitchFamily="18" charset="0"/>
              <a:ea typeface="+mn-lt"/>
              <a:cs typeface="Times New Roman" panose="02020603050405020304" pitchFamily="18" charset="0"/>
            </a:endParaRPr>
          </a:p>
        </p:txBody>
      </p:sp>
      <p:sp>
        <p:nvSpPr>
          <p:cNvPr id="11" name="テキスト ボックス 10">
            <a:extLst>
              <a:ext uri="{FF2B5EF4-FFF2-40B4-BE49-F238E27FC236}">
                <a16:creationId xmlns="" xmlns:a16="http://schemas.microsoft.com/office/drawing/2014/main" id="{6C268E6C-6D1C-461D-8FC7-D76DEEA98EFB}"/>
              </a:ext>
            </a:extLst>
          </p:cNvPr>
          <p:cNvSpPr txBox="1"/>
          <p:nvPr/>
        </p:nvSpPr>
        <p:spPr>
          <a:xfrm>
            <a:off x="2635117" y="6006505"/>
            <a:ext cx="3873766"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Safety Lock Lever</a:t>
            </a:r>
          </a:p>
        </p:txBody>
      </p:sp>
    </p:spTree>
    <p:extLst>
      <p:ext uri="{BB962C8B-B14F-4D97-AF65-F5344CB8AC3E}">
        <p14:creationId xmlns:p14="http://schemas.microsoft.com/office/powerpoint/2010/main" val="39940909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Safety Device ng </a:t>
            </a:r>
            <a:r>
              <a:rPr lang="en-US" altLang="ja-JP" sz="2000" dirty="0" err="1">
                <a:latin typeface="Arial" panose="020B0604020202020204" pitchFamily="34" charset="0"/>
                <a:cs typeface="Arial" panose="020B0604020202020204" pitchFamily="34" charset="0"/>
              </a:rPr>
              <a:t>Makinaryang</a:t>
            </a:r>
            <a:r>
              <a:rPr lang="en-US" altLang="ja-JP" sz="2000" dirty="0">
                <a:latin typeface="Arial" panose="020B0604020202020204" pitchFamily="34" charset="0"/>
                <a:cs typeface="Arial" panose="020B0604020202020204" pitchFamily="34" charset="0"/>
              </a:rPr>
              <a:t> Pang-</a:t>
            </a:r>
            <a:r>
              <a:rPr lang="en-US" altLang="ja-JP" sz="2000" dirty="0" err="1">
                <a:latin typeface="Arial" panose="020B0604020202020204" pitchFamily="34" charset="0"/>
                <a:cs typeface="Arial" panose="020B0604020202020204" pitchFamily="34" charset="0"/>
              </a:rPr>
              <a:t>Demolisyon</a:t>
            </a:r>
            <a:endParaRPr lang="en-US" altLang="ja-JP" sz="2000" dirty="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Page </a:t>
            </a:r>
            <a:r>
              <a:rPr lang="en-US" sz="1200" dirty="0">
                <a:latin typeface="Times New Roman" panose="02020603050405020304" pitchFamily="18" charset="0"/>
                <a:ea typeface="+mn-lt"/>
                <a:cs typeface="Times New Roman" panose="02020603050405020304" pitchFamily="18" charset="0"/>
              </a:rPr>
              <a:t>42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sz="1200" dirty="0" smtClean="0">
                <a:latin typeface="Times New Roman" panose="02020603050405020304" pitchFamily="18" charset="0"/>
                <a:ea typeface="+mn-lt"/>
                <a:cs typeface="Times New Roman" panose="02020603050405020304" pitchFamily="18" charset="0"/>
              </a:rPr>
              <a:t>24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sz="1200" dirty="0">
              <a:latin typeface="Times New Roman" panose="02020603050405020304" pitchFamily="18" charset="0"/>
              <a:ea typeface="+mn-lt"/>
              <a:cs typeface="Times New Roman" panose="02020603050405020304" pitchFamily="18" charset="0"/>
            </a:endParaRPr>
          </a:p>
        </p:txBody>
      </p:sp>
      <p:sp>
        <p:nvSpPr>
          <p:cNvPr id="9" name="コンテンツ プレースホルダー 4"/>
          <p:cNvSpPr txBox="1">
            <a:spLocks/>
          </p:cNvSpPr>
          <p:nvPr/>
        </p:nvSpPr>
        <p:spPr>
          <a:xfrm>
            <a:off x="628650" y="1268384"/>
            <a:ext cx="7886700" cy="5089626"/>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latin typeface="Arial" panose="020B0604020202020204" pitchFamily="34" charset="0"/>
                <a:ea typeface="Meiryo UI"/>
                <a:cs typeface="Arial" panose="020B0604020202020204" pitchFamily="34" charset="0"/>
              </a:rPr>
              <a:t>(3)</a:t>
            </a:r>
            <a:r>
              <a:rPr lang="ja-JP" altLang="en-US" sz="1800" dirty="0">
                <a:latin typeface="Arial" panose="020B0604020202020204" pitchFamily="34" charset="0"/>
                <a:ea typeface="Meiryo UI"/>
                <a:cs typeface="Arial" panose="020B0604020202020204" pitchFamily="34" charset="0"/>
              </a:rPr>
              <a:t>　</a:t>
            </a:r>
            <a:r>
              <a:rPr lang="en" altLang="ja-JP" sz="1800" dirty="0">
                <a:latin typeface="Arial" panose="020B0604020202020204" pitchFamily="34" charset="0"/>
                <a:ea typeface="+mn-lt"/>
                <a:cs typeface="Arial" panose="020B0604020202020204" pitchFamily="34" charset="0"/>
              </a:rPr>
              <a:t>Monitoring system</a:t>
            </a:r>
            <a:r>
              <a:rPr lang="ja-JP" altLang="en-US" sz="1800" dirty="0">
                <a:latin typeface="Arial" panose="020B0604020202020204" pitchFamily="34" charset="0"/>
                <a:ea typeface="+mn-lt"/>
                <a:cs typeface="Arial" panose="020B0604020202020204" pitchFamily="34" charset="0"/>
              </a:rPr>
              <a:t> </a:t>
            </a:r>
            <a:endParaRPr lang="en-US" altLang="zh-TW" sz="1800" dirty="0">
              <a:latin typeface="Arial" panose="020B0604020202020204" pitchFamily="34" charset="0"/>
              <a:ea typeface="Meiryo UI" panose="020B0604030504040204" pitchFamily="50" charset="-128"/>
              <a:cs typeface="Arial" panose="020B0604020202020204" pitchFamily="34" charset="0"/>
            </a:endParaRPr>
          </a:p>
        </p:txBody>
      </p:sp>
      <p:pic>
        <p:nvPicPr>
          <p:cNvPr id="8" name="図 7">
            <a:extLst>
              <a:ext uri="{FF2B5EF4-FFF2-40B4-BE49-F238E27FC236}">
                <a16:creationId xmlns="" xmlns:a16="http://schemas.microsoft.com/office/drawing/2014/main" id="{5B7E50BC-9D71-4CBE-9C32-47BC2D932CFA}"/>
              </a:ext>
            </a:extLst>
          </p:cNvPr>
          <p:cNvPicPr>
            <a:picLocks noChangeAspect="1"/>
          </p:cNvPicPr>
          <p:nvPr/>
        </p:nvPicPr>
        <p:blipFill>
          <a:blip r:embed="rId3"/>
          <a:stretch>
            <a:fillRect/>
          </a:stretch>
        </p:blipFill>
        <p:spPr>
          <a:xfrm>
            <a:off x="3083921" y="1267653"/>
            <a:ext cx="3926319" cy="2826950"/>
          </a:xfrm>
          <a:prstGeom prst="rect">
            <a:avLst/>
          </a:prstGeom>
        </p:spPr>
      </p:pic>
      <p:pic>
        <p:nvPicPr>
          <p:cNvPr id="22" name="図 21">
            <a:extLst>
              <a:ext uri="{FF2B5EF4-FFF2-40B4-BE49-F238E27FC236}">
                <a16:creationId xmlns="" xmlns:a16="http://schemas.microsoft.com/office/drawing/2014/main" id="{18390C38-C616-4255-BE78-07CB77075432}"/>
              </a:ext>
            </a:extLst>
          </p:cNvPr>
          <p:cNvPicPr>
            <a:picLocks noChangeAspect="1"/>
          </p:cNvPicPr>
          <p:nvPr/>
        </p:nvPicPr>
        <p:blipFill>
          <a:blip r:embed="rId4"/>
          <a:stretch>
            <a:fillRect/>
          </a:stretch>
        </p:blipFill>
        <p:spPr>
          <a:xfrm>
            <a:off x="3083922" y="4094603"/>
            <a:ext cx="3926318" cy="2263407"/>
          </a:xfrm>
          <a:prstGeom prst="rect">
            <a:avLst/>
          </a:prstGeom>
        </p:spPr>
      </p:pic>
    </p:spTree>
    <p:extLst>
      <p:ext uri="{BB962C8B-B14F-4D97-AF65-F5344CB8AC3E}">
        <p14:creationId xmlns:p14="http://schemas.microsoft.com/office/powerpoint/2010/main" val="17562721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Safety Device ng </a:t>
            </a:r>
            <a:r>
              <a:rPr lang="en-US" altLang="ja-JP" sz="2000" dirty="0" err="1">
                <a:latin typeface="Arial" panose="020B0604020202020204" pitchFamily="34" charset="0"/>
                <a:cs typeface="Arial" panose="020B0604020202020204" pitchFamily="34" charset="0"/>
              </a:rPr>
              <a:t>Makinaryang</a:t>
            </a:r>
            <a:r>
              <a:rPr lang="en-US" altLang="ja-JP" sz="2000" dirty="0">
                <a:latin typeface="Arial" panose="020B0604020202020204" pitchFamily="34" charset="0"/>
                <a:cs typeface="Arial" panose="020B0604020202020204" pitchFamily="34" charset="0"/>
              </a:rPr>
              <a:t> Pang-</a:t>
            </a:r>
            <a:r>
              <a:rPr lang="en-US" altLang="ja-JP" sz="2000" dirty="0" err="1">
                <a:latin typeface="Arial" panose="020B0604020202020204" pitchFamily="34" charset="0"/>
                <a:cs typeface="Arial" panose="020B0604020202020204" pitchFamily="34" charset="0"/>
              </a:rPr>
              <a:t>Demolisyon</a:t>
            </a:r>
            <a:endParaRPr lang="en-US" altLang="ja-JP" sz="2000" dirty="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42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25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indent="0">
              <a:buNone/>
            </a:pPr>
            <a:r>
              <a:rPr lang="en-US" altLang="ja-JP" sz="1800" dirty="0">
                <a:latin typeface="Arial" panose="020B0604020202020204" pitchFamily="34" charset="0"/>
                <a:cs typeface="Arial" panose="020B0604020202020204" pitchFamily="34" charset="0"/>
              </a:rPr>
              <a:t>(4) Special </a:t>
            </a:r>
            <a:r>
              <a:rPr lang="en-US" altLang="ja-JP" sz="1800" dirty="0" err="1">
                <a:latin typeface="Arial" panose="020B0604020202020204" pitchFamily="34" charset="0"/>
                <a:cs typeface="Arial" panose="020B0604020202020204" pitchFamily="34" charset="0"/>
              </a:rPr>
              <a:t>na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makinaryang</a:t>
            </a:r>
            <a:r>
              <a:rPr lang="en-US" altLang="ja-JP" sz="1800" dirty="0">
                <a:latin typeface="Arial" panose="020B0604020202020204" pitchFamily="34" charset="0"/>
                <a:cs typeface="Arial" panose="020B0604020202020204" pitchFamily="34" charset="0"/>
              </a:rPr>
              <a:t> pang-</a:t>
            </a:r>
            <a:r>
              <a:rPr lang="en-US" altLang="ja-JP" sz="1800" dirty="0" err="1">
                <a:latin typeface="Arial" panose="020B0604020202020204" pitchFamily="34" charset="0"/>
                <a:cs typeface="Arial" panose="020B0604020202020204" pitchFamily="34" charset="0"/>
              </a:rPr>
              <a:t>demolisyon</a:t>
            </a:r>
            <a:r>
              <a:rPr lang="en-US" altLang="ja-JP" sz="1800" dirty="0">
                <a:latin typeface="Arial" panose="020B0604020202020204" pitchFamily="34" charset="0"/>
                <a:cs typeface="Arial" panose="020B0604020202020204" pitchFamily="34" charset="0"/>
              </a:rPr>
              <a:t> (Special </a:t>
            </a:r>
            <a:r>
              <a:rPr lang="en-US" altLang="ja-JP" sz="1800" dirty="0" err="1">
                <a:latin typeface="Arial" panose="020B0604020202020204" pitchFamily="34" charset="0"/>
                <a:cs typeface="Arial" panose="020B0604020202020204" pitchFamily="34" charset="0"/>
              </a:rPr>
              <a:t>na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makinaryang</a:t>
            </a:r>
            <a:r>
              <a:rPr lang="en-US" altLang="ja-JP" sz="1800" dirty="0">
                <a:latin typeface="Arial" panose="020B0604020202020204" pitchFamily="34" charset="0"/>
                <a:cs typeface="Arial" panose="020B0604020202020204" pitchFamily="34" charset="0"/>
              </a:rPr>
              <a:t> pang </a:t>
            </a:r>
            <a:r>
              <a:rPr lang="en-US" altLang="ja-JP" sz="1800" dirty="0" err="1">
                <a:latin typeface="Arial" panose="020B0604020202020204" pitchFamily="34" charset="0"/>
                <a:cs typeface="Arial" panose="020B0604020202020204" pitchFamily="34" charset="0"/>
              </a:rPr>
              <a:t>demolisyon</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na</a:t>
            </a:r>
            <a:r>
              <a:rPr lang="en-US" altLang="ja-JP" sz="1800" dirty="0">
                <a:latin typeface="Arial" panose="020B0604020202020204" pitchFamily="34" charset="0"/>
                <a:cs typeface="Arial" panose="020B0604020202020204" pitchFamily="34" charset="0"/>
              </a:rPr>
              <a:t> may </a:t>
            </a:r>
            <a:r>
              <a:rPr lang="en-US" altLang="ja-JP" sz="1800" dirty="0" err="1">
                <a:latin typeface="Arial" panose="020B0604020202020204" pitchFamily="34" charset="0"/>
                <a:cs typeface="Arial" panose="020B0604020202020204" pitchFamily="34" charset="0"/>
              </a:rPr>
              <a:t>kabuuang</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haba</a:t>
            </a:r>
            <a:r>
              <a:rPr lang="en-US" altLang="ja-JP" sz="1800" dirty="0">
                <a:latin typeface="Arial" panose="020B0604020202020204" pitchFamily="34" charset="0"/>
                <a:cs typeface="Arial" panose="020B0604020202020204" pitchFamily="34" charset="0"/>
              </a:rPr>
              <a:t> ng 12m o </a:t>
            </a:r>
            <a:r>
              <a:rPr lang="en-US" altLang="ja-JP" sz="1800" dirty="0" err="1">
                <a:latin typeface="Arial" panose="020B0604020202020204" pitchFamily="34" charset="0"/>
                <a:cs typeface="Arial" panose="020B0604020202020204" pitchFamily="34" charset="0"/>
              </a:rPr>
              <a:t>higit</a:t>
            </a:r>
            <a:r>
              <a:rPr lang="en-US" altLang="ja-JP" sz="1800" dirty="0">
                <a:latin typeface="Arial" panose="020B0604020202020204" pitchFamily="34" charset="0"/>
                <a:cs typeface="Arial" panose="020B0604020202020204" pitchFamily="34" charset="0"/>
              </a:rPr>
              <a:t> pa </a:t>
            </a:r>
            <a:r>
              <a:rPr lang="en-US" altLang="ja-JP" sz="1800" dirty="0" err="1">
                <a:latin typeface="Arial" panose="020B0604020202020204" pitchFamily="34" charset="0"/>
                <a:cs typeface="Arial" panose="020B0604020202020204" pitchFamily="34" charset="0"/>
              </a:rPr>
              <a:t>na</a:t>
            </a:r>
            <a:r>
              <a:rPr lang="en-US" altLang="ja-JP" sz="1800" dirty="0">
                <a:latin typeface="Arial" panose="020B0604020202020204" pitchFamily="34" charset="0"/>
                <a:cs typeface="Arial" panose="020B0604020202020204" pitchFamily="34" charset="0"/>
              </a:rPr>
              <a:t> boom at arm)</a:t>
            </a:r>
            <a:endParaRPr lang="ja-JP" altLang="ja-JP" sz="1800" dirty="0">
              <a:latin typeface="Arial" panose="020B0604020202020204" pitchFamily="34" charset="0"/>
              <a:cs typeface="Arial" panose="020B0604020202020204" pitchFamily="34" charset="0"/>
            </a:endParaRPr>
          </a:p>
        </p:txBody>
      </p:sp>
      <p:pic>
        <p:nvPicPr>
          <p:cNvPr id="5" name="図 4"/>
          <p:cNvPicPr>
            <a:picLocks noChangeAspect="1"/>
          </p:cNvPicPr>
          <p:nvPr/>
        </p:nvPicPr>
        <p:blipFill>
          <a:blip r:embed="rId3"/>
          <a:stretch>
            <a:fillRect/>
          </a:stretch>
        </p:blipFill>
        <p:spPr>
          <a:xfrm>
            <a:off x="2973726" y="1901536"/>
            <a:ext cx="3196548" cy="4436918"/>
          </a:xfrm>
          <a:prstGeom prst="rect">
            <a:avLst/>
          </a:prstGeom>
        </p:spPr>
      </p:pic>
    </p:spTree>
    <p:extLst>
      <p:ext uri="{BB962C8B-B14F-4D97-AF65-F5344CB8AC3E}">
        <p14:creationId xmlns:p14="http://schemas.microsoft.com/office/powerpoint/2010/main" val="18904627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Safety Device ng </a:t>
            </a:r>
            <a:r>
              <a:rPr lang="en-US" altLang="ja-JP" sz="2000" dirty="0" err="1">
                <a:latin typeface="Arial" panose="020B0604020202020204" pitchFamily="34" charset="0"/>
                <a:cs typeface="Arial" panose="020B0604020202020204" pitchFamily="34" charset="0"/>
              </a:rPr>
              <a:t>Makinaryang</a:t>
            </a:r>
            <a:r>
              <a:rPr lang="en-US" altLang="ja-JP" sz="2000" dirty="0">
                <a:latin typeface="Arial" panose="020B0604020202020204" pitchFamily="34" charset="0"/>
                <a:cs typeface="Arial" panose="020B0604020202020204" pitchFamily="34" charset="0"/>
              </a:rPr>
              <a:t> Pang-</a:t>
            </a:r>
            <a:r>
              <a:rPr lang="en-US" altLang="ja-JP" sz="2000" dirty="0" err="1">
                <a:latin typeface="Arial" panose="020B0604020202020204" pitchFamily="34" charset="0"/>
                <a:cs typeface="Arial" panose="020B0604020202020204" pitchFamily="34" charset="0"/>
              </a:rPr>
              <a:t>Demolisyon</a:t>
            </a:r>
            <a:endParaRPr lang="en-US" altLang="ja-JP" sz="2000" dirty="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44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26</a:t>
            </a:r>
            <a:r>
              <a:rPr lang="en-US" alt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r>
              <a:rPr lang="en-US" altLang="ja-JP" sz="1800" dirty="0">
                <a:latin typeface="Arial" panose="020B0604020202020204" pitchFamily="34" charset="0"/>
                <a:ea typeface="Meiryo UI"/>
                <a:cs typeface="Arial" panose="020B0604020202020204" pitchFamily="34" charset="0"/>
              </a:rPr>
              <a:t>(5)</a:t>
            </a:r>
            <a:r>
              <a:rPr lang="ja-JP" altLang="en-US" sz="1800" dirty="0">
                <a:latin typeface="Arial" panose="020B0604020202020204" pitchFamily="34" charset="0"/>
                <a:ea typeface="Meiryo UI"/>
                <a:cs typeface="Arial" panose="020B0604020202020204" pitchFamily="34" charset="0"/>
              </a:rPr>
              <a:t> </a:t>
            </a:r>
            <a:r>
              <a:rPr lang="en-US" altLang="ja-JP" sz="1800" dirty="0">
                <a:latin typeface="Arial" panose="020B0604020202020204" pitchFamily="34" charset="0"/>
                <a:ea typeface="Meiryo UI"/>
                <a:cs typeface="Arial" panose="020B0604020202020204" pitchFamily="34" charset="0"/>
              </a:rPr>
              <a:t>S</a:t>
            </a:r>
            <a:r>
              <a:rPr lang="ja-JP" altLang="en-US" sz="1800" dirty="0">
                <a:latin typeface="Arial" panose="020B0604020202020204" pitchFamily="34" charset="0"/>
                <a:ea typeface="Meiryo UI"/>
                <a:cs typeface="Arial" panose="020B0604020202020204" pitchFamily="34" charset="0"/>
              </a:rPr>
              <a:t>alamin, atbp</a:t>
            </a:r>
            <a:r>
              <a:rPr lang="en" altLang="ja-JP" sz="1800" dirty="0">
                <a:latin typeface="Arial" panose="020B0604020202020204" pitchFamily="34" charset="0"/>
                <a:ea typeface="+mn-lt"/>
                <a:cs typeface="Arial" panose="020B0604020202020204" pitchFamily="34" charset="0"/>
              </a:rPr>
              <a:t>.</a:t>
            </a:r>
            <a:r>
              <a:rPr lang="ja-JP" altLang="en-US" sz="1800" dirty="0">
                <a:latin typeface="Arial" panose="020B0604020202020204" pitchFamily="34" charset="0"/>
                <a:ea typeface="+mn-lt"/>
                <a:cs typeface="Arial" panose="020B0604020202020204" pitchFamily="34" charset="0"/>
              </a:rPr>
              <a:t> </a:t>
            </a: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r>
              <a:rPr lang="en-US" altLang="zh-CN" sz="1800" dirty="0">
                <a:latin typeface="Arial" panose="020B0604020202020204" pitchFamily="34" charset="0"/>
                <a:ea typeface="Meiryo UI"/>
                <a:cs typeface="Arial" panose="020B0604020202020204" pitchFamily="34" charset="0"/>
              </a:rPr>
              <a:t>(6)</a:t>
            </a:r>
            <a:r>
              <a:rPr lang="zh-CN" altLang="en-US" sz="1800" dirty="0">
                <a:latin typeface="Arial" panose="020B0604020202020204" pitchFamily="34" charset="0"/>
                <a:ea typeface="Meiryo UI"/>
                <a:cs typeface="Arial" panose="020B0604020202020204" pitchFamily="34" charset="0"/>
              </a:rPr>
              <a:t> Mga </a:t>
            </a:r>
            <a:r>
              <a:rPr lang="en" altLang="zh-CN" sz="1800" dirty="0">
                <a:latin typeface="Arial" panose="020B0604020202020204" pitchFamily="34" charset="0"/>
                <a:ea typeface="+mn-lt"/>
                <a:cs typeface="Arial" panose="020B0604020202020204" pitchFamily="34" charset="0"/>
              </a:rPr>
              <a:t>Headlight, atbp</a:t>
            </a:r>
            <a:r>
              <a:rPr lang="en" altLang="zh-CN" sz="2000" dirty="0">
                <a:latin typeface="Times New Roman"/>
                <a:ea typeface="+mn-lt"/>
                <a:cs typeface="Times New Roman"/>
              </a:rPr>
              <a:t>.</a:t>
            </a:r>
            <a:endParaRPr lang="zh-CN" altLang="en-US"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552700" y="1616839"/>
            <a:ext cx="4613317" cy="1951473"/>
          </a:xfrm>
          <a:prstGeom prst="rect">
            <a:avLst/>
          </a:prstGeom>
        </p:spPr>
      </p:pic>
      <p:pic>
        <p:nvPicPr>
          <p:cNvPr id="3" name="図 2"/>
          <p:cNvPicPr>
            <a:picLocks noChangeAspect="1"/>
          </p:cNvPicPr>
          <p:nvPr/>
        </p:nvPicPr>
        <p:blipFill>
          <a:blip r:embed="rId4"/>
          <a:stretch>
            <a:fillRect/>
          </a:stretch>
        </p:blipFill>
        <p:spPr>
          <a:xfrm>
            <a:off x="3026893" y="4037943"/>
            <a:ext cx="3090213" cy="2289796"/>
          </a:xfrm>
          <a:prstGeom prst="rect">
            <a:avLst/>
          </a:prstGeom>
        </p:spPr>
      </p:pic>
      <p:sp>
        <p:nvSpPr>
          <p:cNvPr id="5" name="TextBox 4">
            <a:extLst>
              <a:ext uri="{FF2B5EF4-FFF2-40B4-BE49-F238E27FC236}">
                <a16:creationId xmlns="" xmlns:a16="http://schemas.microsoft.com/office/drawing/2014/main" id="{1707EFA1-E8C8-4B4C-914F-153BB8E492A4}"/>
              </a:ext>
            </a:extLst>
          </p:cNvPr>
          <p:cNvSpPr txBox="1"/>
          <p:nvPr/>
        </p:nvSpPr>
        <p:spPr>
          <a:xfrm>
            <a:off x="3012756" y="3291313"/>
            <a:ext cx="1456237"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1200">
                <a:latin typeface="Arial" panose="020B0604020202020204" pitchFamily="34" charset="0"/>
                <a:ea typeface="+mn-lt"/>
                <a:cs typeface="Arial" panose="020B0604020202020204" pitchFamily="34" charset="0"/>
              </a:rPr>
              <a:t>Rear view camera</a:t>
            </a:r>
            <a:endParaRPr lang="en-US" sz="1200">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96E37802-DE04-4C68-9EE8-698A60772D29}"/>
              </a:ext>
            </a:extLst>
          </p:cNvPr>
          <p:cNvSpPr txBox="1"/>
          <p:nvPr/>
        </p:nvSpPr>
        <p:spPr>
          <a:xfrm>
            <a:off x="6035855" y="3290500"/>
            <a:ext cx="714375"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Arial" panose="020B0604020202020204" pitchFamily="34" charset="0"/>
                <a:cs typeface="Arial" panose="020B0604020202020204" pitchFamily="34" charset="0"/>
              </a:rPr>
              <a:t>Monitor</a:t>
            </a:r>
          </a:p>
        </p:txBody>
      </p:sp>
    </p:spTree>
    <p:extLst>
      <p:ext uri="{BB962C8B-B14F-4D97-AF65-F5344CB8AC3E}">
        <p14:creationId xmlns:p14="http://schemas.microsoft.com/office/powerpoint/2010/main" val="10007219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Safety Device ng </a:t>
            </a:r>
            <a:r>
              <a:rPr lang="en-US" altLang="ja-JP" sz="2000" dirty="0" err="1">
                <a:latin typeface="Arial" panose="020B0604020202020204" pitchFamily="34" charset="0"/>
                <a:cs typeface="Arial" panose="020B0604020202020204" pitchFamily="34" charset="0"/>
              </a:rPr>
              <a:t>Makinaryang</a:t>
            </a:r>
            <a:r>
              <a:rPr lang="en-US" altLang="ja-JP" sz="2000" dirty="0">
                <a:latin typeface="Arial" panose="020B0604020202020204" pitchFamily="34" charset="0"/>
                <a:cs typeface="Arial" panose="020B0604020202020204" pitchFamily="34" charset="0"/>
              </a:rPr>
              <a:t> Pang-</a:t>
            </a:r>
            <a:r>
              <a:rPr lang="en-US" altLang="ja-JP" sz="2000" dirty="0" err="1">
                <a:latin typeface="Arial" panose="020B0604020202020204" pitchFamily="34" charset="0"/>
                <a:cs typeface="Arial" panose="020B0604020202020204" pitchFamily="34" charset="0"/>
              </a:rPr>
              <a:t>Demolisyon</a:t>
            </a:r>
            <a:endParaRPr lang="en-US" altLang="ja-JP" sz="2000" dirty="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smtClean="0">
                <a:latin typeface="Times New Roman" panose="02020603050405020304" pitchFamily="18" charset="0"/>
                <a:ea typeface="+mn-lt"/>
                <a:cs typeface="Times New Roman" panose="02020603050405020304" pitchFamily="18" charset="0"/>
              </a:rPr>
              <a:t>45</a:t>
            </a:r>
            <a:r>
              <a:rPr lang="en-US" alt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27</a:t>
            </a:r>
            <a:r>
              <a:rPr lang="en-US" alt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r>
              <a:rPr lang="en-US" altLang="ja-JP" sz="1800" dirty="0">
                <a:latin typeface="Arial" panose="020B0604020202020204" pitchFamily="34" charset="0"/>
                <a:ea typeface="Meiryo UI"/>
                <a:cs typeface="Arial" panose="020B0604020202020204" pitchFamily="34" charset="0"/>
              </a:rPr>
              <a:t>(7)</a:t>
            </a:r>
            <a:r>
              <a:rPr lang="ja-JP" altLang="en-US" sz="1800" dirty="0">
                <a:latin typeface="Arial" panose="020B0604020202020204" pitchFamily="34" charset="0"/>
                <a:ea typeface="Meiryo UI"/>
                <a:cs typeface="Arial" panose="020B0604020202020204" pitchFamily="34" charset="0"/>
              </a:rPr>
              <a:t>　</a:t>
            </a:r>
            <a:r>
              <a:rPr lang="en" altLang="ja-JP" sz="1800" dirty="0">
                <a:latin typeface="Arial" panose="020B0604020202020204" pitchFamily="34" charset="0"/>
                <a:ea typeface="+mn-lt"/>
                <a:cs typeface="Arial" panose="020B0604020202020204" pitchFamily="34" charset="0"/>
              </a:rPr>
              <a:t>Head guard</a:t>
            </a:r>
            <a:r>
              <a:rPr lang="ja-JP" altLang="en-US" sz="1800" dirty="0">
                <a:latin typeface="Arial" panose="020B0604020202020204" pitchFamily="34" charset="0"/>
                <a:ea typeface="+mn-lt"/>
                <a:cs typeface="Arial" panose="020B0604020202020204" pitchFamily="34" charset="0"/>
              </a:rPr>
              <a:t> </a:t>
            </a: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r>
              <a:rPr lang="en-US" altLang="ja-JP" sz="1800" dirty="0">
                <a:latin typeface="Arial" panose="020B0604020202020204" pitchFamily="34" charset="0"/>
                <a:ea typeface="Meiryo UI"/>
                <a:cs typeface="Arial" panose="020B0604020202020204" pitchFamily="34" charset="0"/>
              </a:rPr>
              <a:t>(8)</a:t>
            </a:r>
            <a:r>
              <a:rPr lang="ja-JP" altLang="en-US" sz="1800" dirty="0">
                <a:latin typeface="Arial" panose="020B0604020202020204" pitchFamily="34" charset="0"/>
                <a:ea typeface="Meiryo UI"/>
                <a:cs typeface="Arial" panose="020B0604020202020204" pitchFamily="34" charset="0"/>
              </a:rPr>
              <a:t>　</a:t>
            </a:r>
            <a:r>
              <a:rPr lang="en-US" altLang="ja-JP" sz="1800" dirty="0">
                <a:latin typeface="Arial" panose="020B0604020202020204" pitchFamily="34" charset="0"/>
                <a:cs typeface="Arial" panose="020B0604020202020204" pitchFamily="34" charset="0"/>
              </a:rPr>
              <a:t>Safety glass at protective equipment </a:t>
            </a:r>
            <a:r>
              <a:rPr lang="en-US" altLang="ja-JP" sz="1800" dirty="0" err="1">
                <a:latin typeface="Arial" panose="020B0604020202020204" pitchFamily="34" charset="0"/>
                <a:cs typeface="Arial" panose="020B0604020202020204" pitchFamily="34" charset="0"/>
              </a:rPr>
              <a:t>sa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mga</a:t>
            </a:r>
            <a:r>
              <a:rPr lang="en-US" altLang="ja-JP" sz="1800" dirty="0">
                <a:latin typeface="Arial" panose="020B0604020202020204" pitchFamily="34" charset="0"/>
                <a:cs typeface="Arial" panose="020B0604020202020204" pitchFamily="34" charset="0"/>
              </a:rPr>
              <a:t> </a:t>
            </a:r>
            <a:r>
              <a:rPr lang="en-US" altLang="ja-JP" sz="1800" dirty="0" err="1">
                <a:latin typeface="Arial" panose="020B0604020202020204" pitchFamily="34" charset="0"/>
                <a:cs typeface="Arial" panose="020B0604020202020204" pitchFamily="34" charset="0"/>
              </a:rPr>
              <a:t>lumilipad</a:t>
            </a:r>
            <a:r>
              <a:rPr lang="en-US" altLang="ja-JP" sz="1800" dirty="0">
                <a:latin typeface="Arial" panose="020B0604020202020204" pitchFamily="34" charset="0"/>
                <a:cs typeface="Arial" panose="020B0604020202020204" pitchFamily="34" charset="0"/>
              </a:rPr>
              <a:t> ng </a:t>
            </a:r>
            <a:r>
              <a:rPr lang="en-US" altLang="ja-JP" sz="1800" dirty="0" err="1">
                <a:latin typeface="Arial" panose="020B0604020202020204" pitchFamily="34" charset="0"/>
                <a:cs typeface="Arial" panose="020B0604020202020204" pitchFamily="34" charset="0"/>
              </a:rPr>
              <a:t>bagay</a:t>
            </a:r>
            <a:endParaRPr lang="ja-JP" altLang="en-US"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p:txBody>
      </p:sp>
      <p:pic>
        <p:nvPicPr>
          <p:cNvPr id="5" name="図 4"/>
          <p:cNvPicPr>
            <a:picLocks noChangeAspect="1"/>
          </p:cNvPicPr>
          <p:nvPr/>
        </p:nvPicPr>
        <p:blipFill>
          <a:blip r:embed="rId3"/>
          <a:stretch>
            <a:fillRect/>
          </a:stretch>
        </p:blipFill>
        <p:spPr>
          <a:xfrm>
            <a:off x="2128837" y="1627043"/>
            <a:ext cx="4886325" cy="1733550"/>
          </a:xfrm>
          <a:prstGeom prst="rect">
            <a:avLst/>
          </a:prstGeom>
        </p:spPr>
      </p:pic>
      <p:pic>
        <p:nvPicPr>
          <p:cNvPr id="7" name="図 6"/>
          <p:cNvPicPr>
            <a:picLocks noChangeAspect="1"/>
          </p:cNvPicPr>
          <p:nvPr/>
        </p:nvPicPr>
        <p:blipFill>
          <a:blip r:embed="rId4"/>
          <a:stretch>
            <a:fillRect/>
          </a:stretch>
        </p:blipFill>
        <p:spPr>
          <a:xfrm>
            <a:off x="2422814" y="4044975"/>
            <a:ext cx="4300105" cy="2273304"/>
          </a:xfrm>
          <a:prstGeom prst="rect">
            <a:avLst/>
          </a:prstGeom>
        </p:spPr>
      </p:pic>
      <p:sp>
        <p:nvSpPr>
          <p:cNvPr id="2" name="TextBox 1">
            <a:extLst>
              <a:ext uri="{FF2B5EF4-FFF2-40B4-BE49-F238E27FC236}">
                <a16:creationId xmlns="" xmlns:a16="http://schemas.microsoft.com/office/drawing/2014/main" id="{EA779BCC-6DB8-4BD2-89D0-65CA81673CC9}"/>
              </a:ext>
            </a:extLst>
          </p:cNvPr>
          <p:cNvSpPr txBox="1"/>
          <p:nvPr/>
        </p:nvSpPr>
        <p:spPr>
          <a:xfrm>
            <a:off x="4572000" y="1781175"/>
            <a:ext cx="85725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Cabin</a:t>
            </a:r>
          </a:p>
          <a:p>
            <a:pPr algn="ctr"/>
            <a:r>
              <a:rPr lang="en-US" sz="900">
                <a:latin typeface="Arial" panose="020B0604020202020204" pitchFamily="34" charset="0"/>
                <a:cs typeface="Arial" panose="020B0604020202020204" pitchFamily="34" charset="0"/>
              </a:rPr>
              <a:t>(Head guard)</a:t>
            </a:r>
          </a:p>
        </p:txBody>
      </p:sp>
    </p:spTree>
    <p:extLst>
      <p:ext uri="{BB962C8B-B14F-4D97-AF65-F5344CB8AC3E}">
        <p14:creationId xmlns:p14="http://schemas.microsoft.com/office/powerpoint/2010/main" val="10340464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Safety Device ng </a:t>
            </a:r>
            <a:r>
              <a:rPr lang="en-US" altLang="ja-JP" sz="2000" dirty="0" err="1">
                <a:latin typeface="Arial" panose="020B0604020202020204" pitchFamily="34" charset="0"/>
                <a:cs typeface="Arial" panose="020B0604020202020204" pitchFamily="34" charset="0"/>
              </a:rPr>
              <a:t>Makinaryang</a:t>
            </a:r>
            <a:r>
              <a:rPr lang="en-US" altLang="ja-JP" sz="2000" dirty="0">
                <a:latin typeface="Arial" panose="020B0604020202020204" pitchFamily="34" charset="0"/>
                <a:cs typeface="Arial" panose="020B0604020202020204" pitchFamily="34" charset="0"/>
              </a:rPr>
              <a:t> Pang-</a:t>
            </a:r>
            <a:r>
              <a:rPr lang="en-US" altLang="ja-JP" sz="2000" dirty="0" err="1">
                <a:latin typeface="Arial" panose="020B0604020202020204" pitchFamily="34" charset="0"/>
                <a:cs typeface="Arial" panose="020B0604020202020204" pitchFamily="34" charset="0"/>
              </a:rPr>
              <a:t>Demolisyon</a:t>
            </a:r>
            <a:endParaRPr lang="en-US" altLang="ja-JP" sz="2000" dirty="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45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28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r>
              <a:rPr lang="en-US" altLang="ja-JP" sz="1800" dirty="0">
                <a:latin typeface="Arial" panose="020B0604020202020204" pitchFamily="34" charset="0"/>
                <a:ea typeface="Meiryo UI"/>
                <a:cs typeface="Arial" panose="020B0604020202020204" pitchFamily="34" charset="0"/>
              </a:rPr>
              <a:t>(9)</a:t>
            </a:r>
            <a:r>
              <a:rPr lang="ja-JP" altLang="en-US" sz="1800" dirty="0">
                <a:latin typeface="Arial" panose="020B0604020202020204" pitchFamily="34" charset="0"/>
                <a:ea typeface="Meiryo UI"/>
                <a:cs typeface="Arial" panose="020B0604020202020204" pitchFamily="34" charset="0"/>
              </a:rPr>
              <a:t>　</a:t>
            </a:r>
            <a:r>
              <a:rPr lang="en-US" sz="1800" dirty="0">
                <a:latin typeface="Arial" panose="020B0604020202020204" pitchFamily="34" charset="0"/>
                <a:ea typeface="+mn-lt"/>
                <a:cs typeface="Arial" panose="020B0604020202020204" pitchFamily="34" charset="0"/>
              </a:rPr>
              <a:t>Ang </a:t>
            </a:r>
            <a:r>
              <a:rPr lang="en-US" sz="1800" dirty="0" err="1">
                <a:latin typeface="Arial" panose="020B0604020202020204" pitchFamily="34" charset="0"/>
                <a:ea typeface="+mn-lt"/>
                <a:cs typeface="Arial" panose="020B0604020202020204" pitchFamily="34" charset="0"/>
              </a:rPr>
              <a:t>maliit</a:t>
            </a:r>
            <a:r>
              <a:rPr lang="en-US" sz="1800" dirty="0">
                <a:latin typeface="Arial" panose="020B0604020202020204" pitchFamily="34" charset="0"/>
                <a:ea typeface="+mn-lt"/>
                <a:cs typeface="Arial" panose="020B0604020202020204" pitchFamily="34" charset="0"/>
              </a:rPr>
              <a:t> </a:t>
            </a:r>
            <a:r>
              <a:rPr lang="en-US" sz="1800" dirty="0" err="1">
                <a:latin typeface="Arial" panose="020B0604020202020204" pitchFamily="34" charset="0"/>
                <a:ea typeface="+mn-lt"/>
                <a:cs typeface="Arial" panose="020B0604020202020204" pitchFamily="34" charset="0"/>
              </a:rPr>
              <a:t>na</a:t>
            </a:r>
            <a:r>
              <a:rPr lang="en-US" sz="1800" dirty="0">
                <a:latin typeface="Arial" panose="020B0604020202020204" pitchFamily="34" charset="0"/>
                <a:ea typeface="+mn-lt"/>
                <a:cs typeface="Arial" panose="020B0604020202020204" pitchFamily="34" charset="0"/>
              </a:rPr>
              <a:t> </a:t>
            </a:r>
            <a:r>
              <a:rPr lang="en-US" sz="1800" dirty="0" err="1">
                <a:latin typeface="Arial" panose="020B0604020202020204" pitchFamily="34" charset="0"/>
                <a:ea typeface="+mn-lt"/>
                <a:cs typeface="Arial" panose="020B0604020202020204" pitchFamily="34" charset="0"/>
              </a:rPr>
              <a:t>makinarya</a:t>
            </a:r>
            <a:r>
              <a:rPr lang="en-US" sz="1800" dirty="0">
                <a:latin typeface="Arial" panose="020B0604020202020204" pitchFamily="34" charset="0"/>
                <a:ea typeface="+mn-lt"/>
                <a:cs typeface="Arial" panose="020B0604020202020204" pitchFamily="34" charset="0"/>
              </a:rPr>
              <a:t> ng </a:t>
            </a:r>
            <a:r>
              <a:rPr lang="en-US" sz="1800" dirty="0" err="1">
                <a:latin typeface="Arial" panose="020B0604020202020204" pitchFamily="34" charset="0"/>
                <a:ea typeface="+mn-lt"/>
                <a:cs typeface="Arial" panose="020B0604020202020204" pitchFamily="34" charset="0"/>
              </a:rPr>
              <a:t>demolisyon</a:t>
            </a:r>
            <a:r>
              <a:rPr lang="en-US" sz="1800" dirty="0">
                <a:latin typeface="Arial" panose="020B0604020202020204" pitchFamily="34" charset="0"/>
                <a:ea typeface="+mn-lt"/>
                <a:cs typeface="Arial" panose="020B0604020202020204" pitchFamily="34" charset="0"/>
              </a:rPr>
              <a:t> </a:t>
            </a:r>
            <a:r>
              <a:rPr lang="en-US" sz="1800" dirty="0" err="1">
                <a:latin typeface="Arial" panose="020B0604020202020204" pitchFamily="34" charset="0"/>
                <a:ea typeface="+mn-lt"/>
                <a:cs typeface="Arial" panose="020B0604020202020204" pitchFamily="34" charset="0"/>
              </a:rPr>
              <a:t>na</a:t>
            </a:r>
            <a:r>
              <a:rPr lang="en-US" altLang="ja-JP" sz="1800" dirty="0">
                <a:latin typeface="Arial" panose="020B0604020202020204" pitchFamily="34" charset="0"/>
                <a:ea typeface="+mn-lt"/>
                <a:cs typeface="Arial" panose="020B0604020202020204" pitchFamily="34" charset="0"/>
              </a:rPr>
              <a:t> </a:t>
            </a:r>
            <a:r>
              <a:rPr lang="en-US" altLang="ja-JP" sz="1800" dirty="0" err="1">
                <a:latin typeface="Arial" panose="020B0604020202020204" pitchFamily="34" charset="0"/>
                <a:ea typeface="+mn-lt"/>
                <a:cs typeface="Arial" panose="020B0604020202020204" pitchFamily="34" charset="0"/>
              </a:rPr>
              <a:t>sasakyan</a:t>
            </a:r>
            <a:r>
              <a:rPr lang="en-US" altLang="ja-JP" sz="1800" dirty="0">
                <a:latin typeface="Arial" panose="020B0604020202020204" pitchFamily="34" charset="0"/>
                <a:ea typeface="+mn-lt"/>
                <a:cs typeface="Arial" panose="020B0604020202020204" pitchFamily="34" charset="0"/>
              </a:rPr>
              <a:t> </a:t>
            </a:r>
            <a:r>
              <a:rPr lang="en-US" altLang="ja-JP" sz="1800" dirty="0" err="1">
                <a:latin typeface="Arial" panose="020B0604020202020204" pitchFamily="34" charset="0"/>
                <a:ea typeface="+mn-lt"/>
                <a:cs typeface="Arial" panose="020B0604020202020204" pitchFamily="34" charset="0"/>
              </a:rPr>
              <a:t>na</a:t>
            </a:r>
            <a:r>
              <a:rPr lang="en-US" altLang="ja-JP" sz="1800" dirty="0">
                <a:latin typeface="Arial" panose="020B0604020202020204" pitchFamily="34" charset="0"/>
                <a:ea typeface="+mn-lt"/>
                <a:cs typeface="Arial" panose="020B0604020202020204" pitchFamily="34" charset="0"/>
              </a:rPr>
              <a:t> </a:t>
            </a:r>
            <a:r>
              <a:rPr lang="en-US" altLang="ja-JP" sz="1800" dirty="0" err="1">
                <a:latin typeface="Arial" panose="020B0604020202020204" pitchFamily="34" charset="0"/>
                <a:ea typeface="+mn-lt"/>
                <a:cs typeface="Arial" panose="020B0604020202020204" pitchFamily="34" charset="0"/>
              </a:rPr>
              <a:t>hindi</a:t>
            </a:r>
            <a:r>
              <a:rPr lang="en-US" altLang="ja-JP" sz="1800" dirty="0">
                <a:latin typeface="Arial" panose="020B0604020202020204" pitchFamily="34" charset="0"/>
                <a:ea typeface="+mn-lt"/>
                <a:cs typeface="Arial" panose="020B0604020202020204" pitchFamily="34" charset="0"/>
              </a:rPr>
              <a:t> </a:t>
            </a:r>
            <a:r>
              <a:rPr lang="en-US" altLang="ja-JP" sz="1800" dirty="0" err="1">
                <a:latin typeface="Arial" panose="020B0604020202020204" pitchFamily="34" charset="0"/>
                <a:ea typeface="+mn-lt"/>
                <a:cs typeface="Arial" panose="020B0604020202020204" pitchFamily="34" charset="0"/>
              </a:rPr>
              <a:t>nilagyan</a:t>
            </a:r>
            <a:r>
              <a:rPr lang="en-US" altLang="ja-JP" sz="1800" dirty="0">
                <a:latin typeface="Arial" panose="020B0604020202020204" pitchFamily="34" charset="0"/>
                <a:ea typeface="+mn-lt"/>
                <a:cs typeface="Arial" panose="020B0604020202020204" pitchFamily="34" charset="0"/>
              </a:rPr>
              <a:t> ng driver's cab o </a:t>
            </a:r>
            <a:r>
              <a:rPr lang="en-US" altLang="ja-JP" sz="1800" dirty="0" err="1">
                <a:latin typeface="Arial" panose="020B0604020202020204" pitchFamily="34" charset="0"/>
                <a:ea typeface="+mn-lt"/>
                <a:cs typeface="Arial" panose="020B0604020202020204" pitchFamily="34" charset="0"/>
              </a:rPr>
              <a:t>bubong</a:t>
            </a: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r>
              <a:rPr lang="en-US" altLang="ja-JP" sz="1800" dirty="0">
                <a:latin typeface="Arial" panose="020B0604020202020204" pitchFamily="34" charset="0"/>
                <a:ea typeface="Meiryo UI"/>
                <a:cs typeface="Arial" panose="020B0604020202020204" pitchFamily="34" charset="0"/>
              </a:rPr>
              <a:t>(10) </a:t>
            </a:r>
            <a:r>
              <a:rPr lang="ja-JP" altLang="en-US" sz="1800" dirty="0">
                <a:latin typeface="Arial" panose="020B0604020202020204" pitchFamily="34" charset="0"/>
                <a:ea typeface="Meiryo UI"/>
                <a:cs typeface="Arial" panose="020B0604020202020204" pitchFamily="34" charset="0"/>
              </a:rPr>
              <a:t>R</a:t>
            </a:r>
            <a:r>
              <a:rPr lang="en-US" altLang="ja-JP" sz="1800" dirty="0" err="1">
                <a:latin typeface="Arial" panose="020B0604020202020204" pitchFamily="34" charset="0"/>
                <a:ea typeface="+mn-lt"/>
                <a:cs typeface="Arial" panose="020B0604020202020204" pitchFamily="34" charset="0"/>
              </a:rPr>
              <a:t>ollover</a:t>
            </a:r>
            <a:r>
              <a:rPr lang="ja-JP" altLang="en-US" sz="1800" dirty="0">
                <a:latin typeface="Arial" panose="020B0604020202020204" pitchFamily="34" charset="0"/>
                <a:ea typeface="+mn-lt"/>
                <a:cs typeface="Arial" panose="020B0604020202020204" pitchFamily="34" charset="0"/>
              </a:rPr>
              <a:t> </a:t>
            </a:r>
            <a:r>
              <a:rPr lang="en-US" altLang="ja-JP" sz="1800" dirty="0">
                <a:latin typeface="Arial" panose="020B0604020202020204" pitchFamily="34" charset="0"/>
                <a:ea typeface="+mn-lt"/>
                <a:cs typeface="Arial" panose="020B0604020202020204" pitchFamily="34" charset="0"/>
              </a:rPr>
              <a:t>protective</a:t>
            </a:r>
            <a:r>
              <a:rPr lang="ja-JP" altLang="en-US" sz="1800" dirty="0">
                <a:latin typeface="Arial" panose="020B0604020202020204" pitchFamily="34" charset="0"/>
                <a:ea typeface="+mn-lt"/>
                <a:cs typeface="Arial" panose="020B0604020202020204" pitchFamily="34" charset="0"/>
              </a:rPr>
              <a:t> </a:t>
            </a:r>
            <a:r>
              <a:rPr lang="en-US" altLang="ja-JP" sz="1800" dirty="0">
                <a:latin typeface="Arial" panose="020B0604020202020204" pitchFamily="34" charset="0"/>
                <a:ea typeface="+mn-lt"/>
                <a:cs typeface="Arial" panose="020B0604020202020204" pitchFamily="34" charset="0"/>
              </a:rPr>
              <a:t>structure (</a:t>
            </a:r>
            <a:r>
              <a:rPr lang="en-US" altLang="zh-TW" sz="1800" dirty="0">
                <a:latin typeface="Arial" panose="020B0604020202020204" pitchFamily="34" charset="0"/>
                <a:ea typeface="Meiryo UI"/>
                <a:cs typeface="Arial" panose="020B0604020202020204" pitchFamily="34" charset="0"/>
              </a:rPr>
              <a:t>ROPS),</a:t>
            </a:r>
            <a:r>
              <a:rPr lang="zh-TW" altLang="en-US" sz="1800" dirty="0">
                <a:latin typeface="Arial" panose="020B0604020202020204" pitchFamily="34" charset="0"/>
                <a:ea typeface="Meiryo UI"/>
                <a:cs typeface="Arial" panose="020B0604020202020204" pitchFamily="34" charset="0"/>
              </a:rPr>
              <a:t> </a:t>
            </a:r>
            <a:r>
              <a:rPr lang="en-US" altLang="zh-TW" sz="1800" dirty="0">
                <a:latin typeface="Arial" panose="020B0604020202020204" pitchFamily="34" charset="0"/>
                <a:ea typeface="+mn-lt"/>
                <a:cs typeface="Arial" panose="020B0604020202020204" pitchFamily="34" charset="0"/>
              </a:rPr>
              <a:t>T</a:t>
            </a:r>
            <a:r>
              <a:rPr lang="zh-TW" sz="1800" dirty="0">
                <a:latin typeface="Arial" panose="020B0604020202020204" pitchFamily="34" charset="0"/>
                <a:ea typeface="+mn-lt"/>
                <a:cs typeface="Arial" panose="020B0604020202020204" pitchFamily="34" charset="0"/>
              </a:rPr>
              <a:t>ip-</a:t>
            </a:r>
            <a:r>
              <a:rPr lang="en-US" altLang="zh-TW" sz="1800" dirty="0">
                <a:latin typeface="Arial" panose="020B0604020202020204" pitchFamily="34" charset="0"/>
                <a:ea typeface="+mn-lt"/>
                <a:cs typeface="Arial" panose="020B0604020202020204" pitchFamily="34" charset="0"/>
              </a:rPr>
              <a:t>O</a:t>
            </a:r>
            <a:r>
              <a:rPr lang="zh-TW" sz="1800" dirty="0">
                <a:latin typeface="Arial" panose="020B0604020202020204" pitchFamily="34" charset="0"/>
                <a:ea typeface="+mn-lt"/>
                <a:cs typeface="Arial" panose="020B0604020202020204" pitchFamily="34" charset="0"/>
              </a:rPr>
              <a:t>ver </a:t>
            </a:r>
            <a:r>
              <a:rPr lang="en-US" altLang="zh-TW" sz="1800" dirty="0">
                <a:latin typeface="Arial" panose="020B0604020202020204" pitchFamily="34" charset="0"/>
                <a:ea typeface="+mn-lt"/>
                <a:cs typeface="Arial" panose="020B0604020202020204" pitchFamily="34" charset="0"/>
              </a:rPr>
              <a:t>P</a:t>
            </a:r>
            <a:r>
              <a:rPr lang="zh-TW" sz="1800" dirty="0">
                <a:latin typeface="Arial" panose="020B0604020202020204" pitchFamily="34" charset="0"/>
                <a:ea typeface="+mn-lt"/>
                <a:cs typeface="Arial" panose="020B0604020202020204" pitchFamily="34" charset="0"/>
              </a:rPr>
              <a:t>rotective </a:t>
            </a:r>
            <a:r>
              <a:rPr lang="en-US" altLang="zh-TW" sz="1800" dirty="0">
                <a:latin typeface="Arial" panose="020B0604020202020204" pitchFamily="34" charset="0"/>
                <a:ea typeface="+mn-lt"/>
                <a:cs typeface="Arial" panose="020B0604020202020204" pitchFamily="34" charset="0"/>
              </a:rPr>
              <a:t>S</a:t>
            </a:r>
            <a:r>
              <a:rPr lang="zh-TW" sz="1800" dirty="0">
                <a:latin typeface="Arial" panose="020B0604020202020204" pitchFamily="34" charset="0"/>
                <a:ea typeface="+mn-lt"/>
                <a:cs typeface="Arial" panose="020B0604020202020204" pitchFamily="34" charset="0"/>
              </a:rPr>
              <a:t>tructure</a:t>
            </a:r>
            <a:r>
              <a:rPr lang="en-US" altLang="zh-TW" sz="1800" dirty="0">
                <a:latin typeface="Arial" panose="020B0604020202020204" pitchFamily="34" charset="0"/>
                <a:ea typeface="+mn-lt"/>
                <a:cs typeface="Arial" panose="020B0604020202020204" pitchFamily="34" charset="0"/>
              </a:rPr>
              <a:t> </a:t>
            </a:r>
            <a:r>
              <a:rPr lang="en-US" altLang="zh-TW" sz="1800" dirty="0">
                <a:latin typeface="Arial" panose="020B0604020202020204" pitchFamily="34" charset="0"/>
                <a:ea typeface="Meiryo UI"/>
                <a:cs typeface="Arial" panose="020B0604020202020204" pitchFamily="34" charset="0"/>
              </a:rPr>
              <a:t>(TOPS)</a:t>
            </a:r>
            <a:endParaRPr lang="en-US" altLang="ja-JP" sz="1800" dirty="0">
              <a:latin typeface="Arial" panose="020B0604020202020204" pitchFamily="34" charset="0"/>
              <a:ea typeface="Meiryo UI"/>
              <a:cs typeface="Arial" panose="020B0604020202020204" pitchFamily="34"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3128962" y="1938251"/>
            <a:ext cx="2886075" cy="1485900"/>
          </a:xfrm>
          <a:prstGeom prst="rect">
            <a:avLst/>
          </a:prstGeom>
        </p:spPr>
      </p:pic>
      <p:pic>
        <p:nvPicPr>
          <p:cNvPr id="3" name="図 2"/>
          <p:cNvPicPr>
            <a:picLocks noChangeAspect="1"/>
          </p:cNvPicPr>
          <p:nvPr/>
        </p:nvPicPr>
        <p:blipFill>
          <a:blip r:embed="rId4"/>
          <a:stretch>
            <a:fillRect/>
          </a:stretch>
        </p:blipFill>
        <p:spPr>
          <a:xfrm>
            <a:off x="2546069" y="3975808"/>
            <a:ext cx="1600200" cy="2190750"/>
          </a:xfrm>
          <a:prstGeom prst="rect">
            <a:avLst/>
          </a:prstGeom>
        </p:spPr>
      </p:pic>
      <p:pic>
        <p:nvPicPr>
          <p:cNvPr id="8" name="図 7"/>
          <p:cNvPicPr>
            <a:picLocks noChangeAspect="1"/>
          </p:cNvPicPr>
          <p:nvPr/>
        </p:nvPicPr>
        <p:blipFill>
          <a:blip r:embed="rId5"/>
          <a:stretch>
            <a:fillRect/>
          </a:stretch>
        </p:blipFill>
        <p:spPr>
          <a:xfrm>
            <a:off x="5683083" y="4156783"/>
            <a:ext cx="1828800" cy="2009775"/>
          </a:xfrm>
          <a:prstGeom prst="rect">
            <a:avLst/>
          </a:prstGeom>
        </p:spPr>
      </p:pic>
      <p:sp>
        <p:nvSpPr>
          <p:cNvPr id="10" name="テキスト ボックス 9">
            <a:extLst>
              <a:ext uri="{FF2B5EF4-FFF2-40B4-BE49-F238E27FC236}">
                <a16:creationId xmlns="" xmlns:a16="http://schemas.microsoft.com/office/drawing/2014/main" id="{DD0512BC-20C2-4F41-9323-3F71125EE22E}"/>
              </a:ext>
            </a:extLst>
          </p:cNvPr>
          <p:cNvSpPr txBox="1"/>
          <p:nvPr/>
        </p:nvSpPr>
        <p:spPr>
          <a:xfrm>
            <a:off x="6990233" y="4812589"/>
            <a:ext cx="559559" cy="138499"/>
          </a:xfrm>
          <a:prstGeom prst="rect">
            <a:avLst/>
          </a:prstGeom>
          <a:solidFill>
            <a:srgbClr val="FFFFFF"/>
          </a:solidFill>
        </p:spPr>
        <p:txBody>
          <a:bodyPr wrap="square" lIns="0" tIns="0" rIns="0" bIns="0" rtlCol="0">
            <a:spAutoFit/>
          </a:bodyPr>
          <a:lstStyle/>
          <a:p>
            <a:r>
              <a:rPr lang="en-US" sz="900" dirty="0">
                <a:latin typeface="Arial" panose="020B0604020202020204" pitchFamily="34" charset="0"/>
                <a:cs typeface="Arial" panose="020B0604020202020204" pitchFamily="34" charset="0"/>
              </a:rPr>
              <a:t>Seatbelt</a:t>
            </a:r>
          </a:p>
        </p:txBody>
      </p:sp>
      <p:sp>
        <p:nvSpPr>
          <p:cNvPr id="7" name="正方形/長方形 6">
            <a:extLst>
              <a:ext uri="{FF2B5EF4-FFF2-40B4-BE49-F238E27FC236}">
                <a16:creationId xmlns="" xmlns:a16="http://schemas.microsoft.com/office/drawing/2014/main" id="{1D82450E-D6BA-47BD-9B39-7E5997C4731E}"/>
              </a:ext>
            </a:extLst>
          </p:cNvPr>
          <p:cNvSpPr/>
          <p:nvPr/>
        </p:nvSpPr>
        <p:spPr>
          <a:xfrm>
            <a:off x="4571999" y="1938251"/>
            <a:ext cx="552451" cy="24932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テキスト ボックス 4">
            <a:extLst>
              <a:ext uri="{FF2B5EF4-FFF2-40B4-BE49-F238E27FC236}">
                <a16:creationId xmlns="" xmlns:a16="http://schemas.microsoft.com/office/drawing/2014/main" id="{632E6EA4-ADBC-4085-A7AC-B869FD2E3059}"/>
              </a:ext>
            </a:extLst>
          </p:cNvPr>
          <p:cNvSpPr txBox="1"/>
          <p:nvPr/>
        </p:nvSpPr>
        <p:spPr>
          <a:xfrm>
            <a:off x="4314740" y="1613561"/>
            <a:ext cx="1066968" cy="553998"/>
          </a:xfrm>
          <a:prstGeom prst="rect">
            <a:avLst/>
          </a:prstGeom>
          <a:noFill/>
        </p:spPr>
        <p:txBody>
          <a:bodyPr wrap="square" lIns="0" tIns="0" rIns="0" bIns="0" rtlCol="0">
            <a:spAutoFit/>
          </a:bodyPr>
          <a:lstStyle/>
          <a:p>
            <a:pPr algn="ctr"/>
            <a:r>
              <a:rPr lang="en-US" sz="900" dirty="0">
                <a:latin typeface="Arial" panose="020B0604020202020204" pitchFamily="34" charset="0"/>
                <a:cs typeface="Arial" panose="020B0604020202020204" pitchFamily="34" charset="0"/>
              </a:rPr>
              <a:t>Protective Face Mask (</a:t>
            </a:r>
            <a:r>
              <a:rPr lang="en-US" sz="900" dirty="0" err="1">
                <a:latin typeface="Arial" panose="020B0604020202020204" pitchFamily="34" charset="0"/>
                <a:cs typeface="Arial" panose="020B0604020202020204" pitchFamily="34" charset="0"/>
              </a:rPr>
              <a:t>proteksyon</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sa</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lumilipad</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na</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materyales</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289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a:latin typeface="Arial" panose="020B0604020202020204" pitchFamily="34" charset="0"/>
                <a:cs typeface="Arial" panose="020B0604020202020204" pitchFamily="34" charset="0"/>
              </a:rPr>
              <a:t>Uri at </a:t>
            </a:r>
            <a:r>
              <a:rPr lang="en-US" altLang="ja-JP" sz="2000" dirty="0" err="1">
                <a:latin typeface="Arial" panose="020B0604020202020204" pitchFamily="34" charset="0"/>
                <a:cs typeface="Arial" panose="020B0604020202020204" pitchFamily="34" charset="0"/>
              </a:rPr>
              <a:t>Gamit</a:t>
            </a:r>
            <a:r>
              <a:rPr lang="en-US" altLang="ja-JP" sz="2000" dirty="0">
                <a:latin typeface="Arial" panose="020B0604020202020204" pitchFamily="34" charset="0"/>
                <a:cs typeface="Arial" panose="020B0604020202020204" pitchFamily="34" charset="0"/>
              </a:rPr>
              <a:t> ng Dismantling Machines (</a:t>
            </a:r>
            <a:r>
              <a:rPr lang="en-US" altLang="ja-JP" sz="2000" dirty="0" err="1">
                <a:latin typeface="Arial" panose="020B0604020202020204" pitchFamily="34" charset="0"/>
                <a:cs typeface="Arial" panose="020B0604020202020204" pitchFamily="34" charset="0"/>
              </a:rPr>
              <a:t>Katangian</a:t>
            </a:r>
            <a:r>
              <a:rPr lang="en-US" altLang="ja-JP" sz="2000" dirty="0">
                <a:latin typeface="Arial" panose="020B0604020202020204" pitchFamily="34" charset="0"/>
                <a:cs typeface="Arial" panose="020B0604020202020204" pitchFamily="34" charset="0"/>
              </a:rPr>
              <a:t>)</a:t>
            </a:r>
            <a:r>
              <a:rPr lang="ja-JP" altLang="en-US" sz="2000" dirty="0">
                <a:latin typeface="Arial" panose="020B0604020202020204" pitchFamily="34" charset="0"/>
                <a:ea typeface="+mj-lt"/>
                <a:cs typeface="Arial" panose="020B0604020202020204" pitchFamily="34" charset="0"/>
              </a:rPr>
              <a:t>　</a:t>
            </a:r>
            <a:r>
              <a:rPr lang="en-US" altLang="ja-JP" sz="2000" dirty="0">
                <a:latin typeface="Arial" panose="020B0604020202020204" pitchFamily="34" charset="0"/>
                <a:ea typeface="+mj-lt"/>
                <a:cs typeface="Arial" panose="020B0604020202020204" pitchFamily="34" charset="0"/>
              </a:rPr>
              <a:t/>
            </a:r>
            <a:br>
              <a:rPr lang="en-US" altLang="ja-JP" sz="2000" dirty="0">
                <a:latin typeface="Arial" panose="020B0604020202020204" pitchFamily="34" charset="0"/>
                <a:ea typeface="+mj-lt"/>
                <a:cs typeface="Arial" panose="020B0604020202020204" pitchFamily="34" charset="0"/>
              </a:rPr>
            </a:br>
            <a:r>
              <a:rPr lang="ja-JP" sz="2000" dirty="0">
                <a:latin typeface="Arial" panose="020B0604020202020204" pitchFamily="34" charset="0"/>
                <a:ea typeface="+mj-lt"/>
                <a:cs typeface="Arial" panose="020B0604020202020204" pitchFamily="34" charset="0"/>
              </a:rPr>
              <a:t>(1) Breaker</a:t>
            </a:r>
            <a:endParaRPr lang="en-US" altLang="ja-JP" sz="2000" dirty="0">
              <a:latin typeface="Arial" panose="020B0604020202020204" pitchFamily="34" charset="0"/>
              <a:ea typeface="+mj-lt"/>
              <a:cs typeface="Arial" panose="020B0604020202020204" pitchFamily="34" charset="0"/>
            </a:endParaRPr>
          </a:p>
        </p:txBody>
      </p:sp>
      <p:sp>
        <p:nvSpPr>
          <p:cNvPr id="5" name="コンテンツ プレースホルダー 4"/>
          <p:cNvSpPr>
            <a:spLocks noGrp="1"/>
          </p:cNvSpPr>
          <p:nvPr>
            <p:ph idx="1"/>
          </p:nvPr>
        </p:nvSpPr>
        <p:spPr>
          <a:xfrm>
            <a:off x="628650" y="1284426"/>
            <a:ext cx="7886700" cy="4351338"/>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mn-lt"/>
                <a:cs typeface="+mn-lt"/>
              </a:rPr>
              <a:t>Page 2</a:t>
            </a:r>
            <a:r>
              <a:rPr lang="ja-JP" altLang="en-US" sz="1200" dirty="0">
                <a:latin typeface="Times New Roman"/>
                <a:ea typeface="+mn-lt"/>
                <a:cs typeface="+mn-lt"/>
              </a:rPr>
              <a:t> </a:t>
            </a:r>
            <a:r>
              <a:rPr lang="ja-JP" sz="1200" dirty="0">
                <a:latin typeface="Times New Roman"/>
                <a:ea typeface="+mn-lt"/>
                <a:cs typeface="+mn-lt"/>
              </a:rPr>
              <a:t>of text</a:t>
            </a:r>
            <a:r>
              <a:rPr lang="en-US" altLang="ja-JP" sz="1200" dirty="0">
                <a:latin typeface="Times New Roman"/>
                <a:ea typeface="+mn-lt"/>
                <a:cs typeface="+mn-lt"/>
              </a:rPr>
              <a:t>book</a:t>
            </a:r>
            <a:r>
              <a:rPr lang="ja-JP" sz="1200" dirty="0">
                <a:latin typeface="Times New Roman"/>
                <a:ea typeface="+mn-lt"/>
                <a:cs typeface="+mn-lt"/>
              </a:rPr>
              <a:t> </a:t>
            </a:r>
            <a:r>
              <a:rPr lang="en-US" altLang="ja-JP" sz="1200" dirty="0">
                <a:latin typeface="Times New Roman"/>
                <a:ea typeface="+mn-lt"/>
                <a:cs typeface="+mn-lt"/>
              </a:rPr>
              <a:t>/</a:t>
            </a:r>
            <a:r>
              <a:rPr lang="ja-JP" sz="1200" dirty="0">
                <a:latin typeface="Times New Roman"/>
                <a:ea typeface="+mn-lt"/>
                <a:cs typeface="+mn-lt"/>
              </a:rPr>
              <a:t> Page </a:t>
            </a:r>
            <a:r>
              <a:rPr lang="en-US" altLang="ja-JP" sz="1200" dirty="0" smtClean="0">
                <a:latin typeface="Times New Roman"/>
                <a:ea typeface="+mn-lt"/>
                <a:cs typeface="+mn-lt"/>
              </a:rPr>
              <a:t>4</a:t>
            </a:r>
            <a:r>
              <a:rPr lang="ja-JP" sz="1200" dirty="0" smtClean="0">
                <a:latin typeface="Times New Roman"/>
                <a:ea typeface="+mn-lt"/>
                <a:cs typeface="+mn-lt"/>
              </a:rPr>
              <a:t> </a:t>
            </a:r>
            <a:r>
              <a:rPr lang="ja-JP" sz="1200" dirty="0">
                <a:latin typeface="Times New Roman"/>
                <a:ea typeface="+mn-lt"/>
                <a:cs typeface="+mn-lt"/>
              </a:rPr>
              <a:t>of </a:t>
            </a:r>
            <a:r>
              <a:rPr lang="en-US" altLang="ja-JP" sz="1200" dirty="0">
                <a:latin typeface="Times New Roman"/>
                <a:ea typeface="+mn-lt"/>
                <a:cs typeface="+mn-lt"/>
              </a:rPr>
              <a:t>auxiliary</a:t>
            </a:r>
            <a:r>
              <a:rPr lang="ja-JP" sz="1200" dirty="0">
                <a:latin typeface="Times New Roman"/>
                <a:ea typeface="+mn-lt"/>
                <a:cs typeface="+mn-lt"/>
              </a:rPr>
              <a:t> text</a:t>
            </a:r>
            <a:endParaRPr lang="en-US" altLang="ja-JP" dirty="0">
              <a:latin typeface="Times New Roman"/>
              <a:ea typeface="游ゴシック"/>
              <a:cs typeface="Times New Roman"/>
            </a:endParaRPr>
          </a:p>
        </p:txBody>
      </p:sp>
      <p:pic>
        <p:nvPicPr>
          <p:cNvPr id="8" name="図 7"/>
          <p:cNvPicPr>
            <a:picLocks noChangeAspect="1"/>
          </p:cNvPicPr>
          <p:nvPr/>
        </p:nvPicPr>
        <p:blipFill>
          <a:blip r:embed="rId3"/>
          <a:stretch>
            <a:fillRect/>
          </a:stretch>
        </p:blipFill>
        <p:spPr>
          <a:xfrm>
            <a:off x="1695450" y="1385887"/>
            <a:ext cx="5753100" cy="4086225"/>
          </a:xfrm>
          <a:prstGeom prst="rect">
            <a:avLst/>
          </a:prstGeom>
        </p:spPr>
      </p:pic>
    </p:spTree>
    <p:extLst>
      <p:ext uri="{BB962C8B-B14F-4D97-AF65-F5344CB8AC3E}">
        <p14:creationId xmlns:p14="http://schemas.microsoft.com/office/powerpoint/2010/main" val="33641081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 xmlns:a16="http://schemas.microsoft.com/office/drawing/2014/main" id="{30F05FE1-79A7-44B2-9250-F010FC288543}"/>
              </a:ext>
            </a:extLst>
          </p:cNvPr>
          <p:cNvSpPr>
            <a:spLocks noGrp="1"/>
          </p:cNvSpPr>
          <p:nvPr>
            <p:ph type="ctrTitle"/>
          </p:nvPr>
        </p:nvSpPr>
        <p:spPr>
          <a:xfrm>
            <a:off x="685800" y="3429000"/>
            <a:ext cx="7772400" cy="601663"/>
          </a:xfrm>
        </p:spPr>
        <p:txBody>
          <a:bodyPr>
            <a:noAutofit/>
          </a:bodyPr>
          <a:lstStyle/>
          <a:p>
            <a:r>
              <a:rPr lang="en-US" altLang="ja-JP" sz="3200" dirty="0" err="1">
                <a:latin typeface="Arial" panose="020B0604020202020204" pitchFamily="34" charset="0"/>
                <a:ea typeface="ＭＳ Ｐゴシック"/>
                <a:cs typeface="Arial" panose="020B0604020202020204" pitchFamily="34" charset="0"/>
              </a:rPr>
              <a:t>Kabanata</a:t>
            </a:r>
            <a:r>
              <a:rPr lang="ja-JP" altLang="en-US" sz="3200" dirty="0">
                <a:latin typeface="Arial" panose="020B0604020202020204" pitchFamily="34" charset="0"/>
                <a:ea typeface="ＭＳ Ｐゴシック"/>
                <a:cs typeface="Arial" panose="020B0604020202020204" pitchFamily="34" charset="0"/>
              </a:rPr>
              <a:t> </a:t>
            </a:r>
            <a:r>
              <a:rPr lang="en-US" altLang="ja-JP" sz="3200" dirty="0">
                <a:latin typeface="Arial" panose="020B0604020202020204" pitchFamily="34" charset="0"/>
                <a:ea typeface="ＭＳ Ｐゴシック"/>
                <a:cs typeface="Arial" panose="020B0604020202020204" pitchFamily="34" charset="0"/>
              </a:rPr>
              <a:t>4:</a:t>
            </a:r>
            <a:r>
              <a:rPr lang="zh-TW" altLang="en-US" sz="3200" dirty="0">
                <a:latin typeface="Arial" panose="020B0604020202020204" pitchFamily="34" charset="0"/>
                <a:ea typeface="ＭＳ Ｐゴシック"/>
                <a:cs typeface="Arial" panose="020B0604020202020204" pitchFamily="34" charset="0"/>
              </a:rPr>
              <a:t>　</a:t>
            </a:r>
            <a:r>
              <a:rPr lang="en" sz="3200" dirty="0">
                <a:latin typeface="Arial" panose="020B0604020202020204" pitchFamily="34" charset="0"/>
                <a:ea typeface="+mj-lt"/>
                <a:cs typeface="Arial" panose="020B0604020202020204" pitchFamily="34" charset="0"/>
              </a:rPr>
              <a:t> </a:t>
            </a:r>
            <a:br>
              <a:rPr lang="en" sz="3200" dirty="0">
                <a:latin typeface="Arial" panose="020B0604020202020204" pitchFamily="34" charset="0"/>
                <a:ea typeface="+mj-lt"/>
                <a:cs typeface="Arial" panose="020B0604020202020204" pitchFamily="34" charset="0"/>
              </a:rPr>
            </a:br>
            <a:r>
              <a:rPr lang="en-US" altLang="ja-JP" sz="3200" dirty="0">
                <a:latin typeface="Arial" panose="020B0604020202020204" pitchFamily="34" charset="0"/>
                <a:cs typeface="Arial" panose="020B0604020202020204" pitchFamily="34" charset="0"/>
              </a:rPr>
              <a:t>Pag-</a:t>
            </a:r>
            <a:r>
              <a:rPr lang="en-US" altLang="ja-JP" sz="3200" dirty="0" err="1">
                <a:latin typeface="Arial" panose="020B0604020202020204" pitchFamily="34" charset="0"/>
                <a:cs typeface="Arial" panose="020B0604020202020204" pitchFamily="34" charset="0"/>
              </a:rPr>
              <a:t>gamit</a:t>
            </a:r>
            <a:r>
              <a:rPr lang="en-US" altLang="ja-JP" sz="3200" dirty="0">
                <a:latin typeface="Arial" panose="020B0604020202020204" pitchFamily="34" charset="0"/>
                <a:cs typeface="Arial" panose="020B0604020202020204" pitchFamily="34" charset="0"/>
              </a:rPr>
              <a:t> ng </a:t>
            </a:r>
            <a:r>
              <a:rPr lang="en-US" altLang="ja-JP" sz="3200" dirty="0" err="1">
                <a:latin typeface="Arial" panose="020B0604020202020204" pitchFamily="34" charset="0"/>
                <a:cs typeface="Arial" panose="020B0604020202020204" pitchFamily="34" charset="0"/>
              </a:rPr>
              <a:t>Kagamitan</a:t>
            </a:r>
            <a:r>
              <a:rPr lang="en-US" altLang="ja-JP" sz="3200" dirty="0">
                <a:latin typeface="Arial" panose="020B0604020202020204" pitchFamily="34" charset="0"/>
                <a:cs typeface="Arial" panose="020B0604020202020204" pitchFamily="34" charset="0"/>
              </a:rPr>
              <a:t> </a:t>
            </a:r>
            <a:r>
              <a:rPr lang="en-US" altLang="ja-JP" sz="3200" dirty="0" err="1">
                <a:latin typeface="Arial" panose="020B0604020202020204" pitchFamily="34" charset="0"/>
                <a:cs typeface="Arial" panose="020B0604020202020204" pitchFamily="34" charset="0"/>
              </a:rPr>
              <a:t>na</a:t>
            </a:r>
            <a:r>
              <a:rPr lang="en-US" altLang="ja-JP" sz="3200" dirty="0">
                <a:latin typeface="Arial" panose="020B0604020202020204" pitchFamily="34" charset="0"/>
                <a:cs typeface="Arial" panose="020B0604020202020204" pitchFamily="34" charset="0"/>
              </a:rPr>
              <a:t> </a:t>
            </a:r>
            <a:r>
              <a:rPr lang="en-US" altLang="ja-JP" sz="3200" dirty="0" err="1">
                <a:latin typeface="Arial" panose="020B0604020202020204" pitchFamily="34" charset="0"/>
                <a:cs typeface="Arial" panose="020B0604020202020204" pitchFamily="34" charset="0"/>
              </a:rPr>
              <a:t>Nauugnay</a:t>
            </a:r>
            <a:r>
              <a:rPr lang="en-US" altLang="ja-JP" sz="3200" dirty="0">
                <a:latin typeface="Arial" panose="020B0604020202020204" pitchFamily="34" charset="0"/>
                <a:cs typeface="Arial" panose="020B0604020202020204" pitchFamily="34" charset="0"/>
              </a:rPr>
              <a:t> </a:t>
            </a:r>
            <a:r>
              <a:rPr lang="en-US" altLang="ja-JP" sz="3200" dirty="0" err="1">
                <a:latin typeface="Arial" panose="020B0604020202020204" pitchFamily="34" charset="0"/>
                <a:cs typeface="Arial" panose="020B0604020202020204" pitchFamily="34" charset="0"/>
              </a:rPr>
              <a:t>sa</a:t>
            </a:r>
            <a:r>
              <a:rPr lang="en-US" altLang="ja-JP" sz="3200" dirty="0">
                <a:latin typeface="Arial" panose="020B0604020202020204" pitchFamily="34" charset="0"/>
                <a:cs typeface="Arial" panose="020B0604020202020204" pitchFamily="34" charset="0"/>
              </a:rPr>
              <a:t> </a:t>
            </a:r>
            <a:r>
              <a:rPr lang="en-US" altLang="ja-JP" sz="3200" dirty="0" err="1">
                <a:latin typeface="Arial" panose="020B0604020202020204" pitchFamily="34" charset="0"/>
                <a:cs typeface="Arial" panose="020B0604020202020204" pitchFamily="34" charset="0"/>
              </a:rPr>
              <a:t>Trabaho</a:t>
            </a:r>
            <a:r>
              <a:rPr lang="en-US" altLang="ja-JP" sz="3200" dirty="0">
                <a:latin typeface="Arial" panose="020B0604020202020204" pitchFamily="34" charset="0"/>
                <a:cs typeface="Arial" panose="020B0604020202020204" pitchFamily="34" charset="0"/>
              </a:rPr>
              <a:t> </a:t>
            </a:r>
            <a:r>
              <a:rPr lang="en-US" altLang="ja-JP" sz="3200" dirty="0" err="1">
                <a:latin typeface="Arial" panose="020B0604020202020204" pitchFamily="34" charset="0"/>
                <a:cs typeface="Arial" panose="020B0604020202020204" pitchFamily="34" charset="0"/>
              </a:rPr>
              <a:t>na</a:t>
            </a:r>
            <a:r>
              <a:rPr lang="en-US" altLang="ja-JP" sz="3200" dirty="0">
                <a:latin typeface="Arial" panose="020B0604020202020204" pitchFamily="34" charset="0"/>
                <a:cs typeface="Arial" panose="020B0604020202020204" pitchFamily="34" charset="0"/>
              </a:rPr>
              <a:t> may Attachment </a:t>
            </a:r>
            <a:r>
              <a:rPr lang="en-US" altLang="ja-JP" sz="3200" dirty="0" err="1">
                <a:latin typeface="Arial" panose="020B0604020202020204" pitchFamily="34" charset="0"/>
                <a:cs typeface="Arial" panose="020B0604020202020204" pitchFamily="34" charset="0"/>
              </a:rPr>
              <a:t>na</a:t>
            </a:r>
            <a:r>
              <a:rPr lang="en-US" altLang="ja-JP" sz="3200" dirty="0">
                <a:latin typeface="Arial" panose="020B0604020202020204" pitchFamily="34" charset="0"/>
                <a:cs typeface="Arial" panose="020B0604020202020204" pitchFamily="34" charset="0"/>
              </a:rPr>
              <a:t> Pang-</a:t>
            </a:r>
            <a:r>
              <a:rPr lang="en-US" altLang="ja-JP" sz="3200" dirty="0" err="1">
                <a:latin typeface="Arial" panose="020B0604020202020204" pitchFamily="34" charset="0"/>
                <a:cs typeface="Arial" panose="020B0604020202020204" pitchFamily="34" charset="0"/>
              </a:rPr>
              <a:t>Demolisyon</a:t>
            </a:r>
            <a:endParaRPr lang="en-US" altLang="ja-JP" sz="32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6201733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err="1">
                <a:latin typeface="Arial" panose="020B0604020202020204" pitchFamily="34" charset="0"/>
                <a:cs typeface="Arial" panose="020B0604020202020204" pitchFamily="34" charset="0"/>
              </a:rPr>
              <a:t>Istraktura</a:t>
            </a:r>
            <a:r>
              <a:rPr lang="en-US" altLang="ja-JP" sz="2000" dirty="0">
                <a:latin typeface="Arial" panose="020B0604020202020204" pitchFamily="34" charset="0"/>
                <a:cs typeface="Arial" panose="020B0604020202020204" pitchFamily="34" charset="0"/>
              </a:rPr>
              <a:t> ng Breaker, Uri at </a:t>
            </a:r>
            <a:r>
              <a:rPr lang="en-US" altLang="ja-JP" sz="2000" dirty="0" err="1">
                <a:latin typeface="Arial" panose="020B0604020202020204" pitchFamily="34" charset="0"/>
                <a:cs typeface="Arial" panose="020B0604020202020204" pitchFamily="34" charset="0"/>
              </a:rPr>
              <a:t>Operasyon</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atbp</a:t>
            </a:r>
            <a:r>
              <a:rPr lang="en-US" altLang="ja-JP" sz="2000" dirty="0">
                <a:latin typeface="Arial" panose="020B0604020202020204" pitchFamily="34" charset="0"/>
                <a:cs typeface="Arial" panose="020B0604020202020204" pitchFamily="34" charset="0"/>
              </a:rPr>
              <a:t>.</a:t>
            </a: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47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29</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3017691" y="4801333"/>
            <a:ext cx="3237610"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ea typeface="+mn-lt"/>
                <a:cs typeface="Arial" panose="020B0604020202020204" pitchFamily="34" charset="0"/>
              </a:rPr>
              <a:t>Halimba</a:t>
            </a:r>
            <a:r>
              <a:rPr lang="en-US" altLang="ja-JP" sz="1200" dirty="0">
                <a:latin typeface="Arial" panose="020B0604020202020204" pitchFamily="34" charset="0"/>
                <a:ea typeface="+mn-lt"/>
                <a:cs typeface="Arial" panose="020B0604020202020204" pitchFamily="34" charset="0"/>
              </a:rPr>
              <a:t> ng </a:t>
            </a:r>
            <a:r>
              <a:rPr lang="en-US" altLang="ja-JP" sz="1200" dirty="0" err="1">
                <a:latin typeface="Arial" panose="020B0604020202020204" pitchFamily="34" charset="0"/>
                <a:ea typeface="+mn-lt"/>
                <a:cs typeface="Arial" panose="020B0604020202020204" pitchFamily="34" charset="0"/>
              </a:rPr>
              <a:t>uri</a:t>
            </a:r>
            <a:r>
              <a:rPr lang="en-US" altLang="ja-JP" sz="1200" dirty="0">
                <a:latin typeface="Arial" panose="020B0604020202020204" pitchFamily="34" charset="0"/>
                <a:ea typeface="+mn-lt"/>
                <a:cs typeface="Arial" panose="020B0604020202020204" pitchFamily="34" charset="0"/>
              </a:rPr>
              <a:t> ng chisel (</a:t>
            </a:r>
            <a:r>
              <a:rPr lang="en-US" altLang="ja-JP" sz="1200" dirty="0" err="1">
                <a:latin typeface="Arial" panose="020B0604020202020204" pitchFamily="34" charset="0"/>
                <a:ea typeface="+mn-lt"/>
                <a:cs typeface="Arial" panose="020B0604020202020204" pitchFamily="34" charset="0"/>
              </a:rPr>
              <a:t>pait</a:t>
            </a:r>
            <a:r>
              <a:rPr lang="en-US" altLang="ja-JP" sz="1200" dirty="0">
                <a:latin typeface="Arial" panose="020B0604020202020204" pitchFamily="34" charset="0"/>
                <a:ea typeface="+mn-lt"/>
                <a:cs typeface="Arial" panose="020B0604020202020204" pitchFamily="34" charset="0"/>
              </a:rPr>
              <a:t>)</a:t>
            </a:r>
            <a:r>
              <a:rPr lang="ja-JP" altLang="en-US" sz="1200" dirty="0">
                <a:latin typeface="Arial" panose="020B0604020202020204" pitchFamily="34" charset="0"/>
                <a:ea typeface="+mn-lt"/>
                <a:cs typeface="Arial" panose="020B0604020202020204" pitchFamily="34" charset="0"/>
              </a:rPr>
              <a:t> </a:t>
            </a:r>
            <a:endParaRPr lang="en-US" altLang="ja-JP" dirty="0">
              <a:latin typeface="Arial" panose="020B0604020202020204" pitchFamily="34" charset="0"/>
              <a:cs typeface="Arial" panose="020B0604020202020204" pitchFamily="34" charset="0"/>
            </a:endParaRPr>
          </a:p>
        </p:txBody>
      </p:sp>
      <p:pic>
        <p:nvPicPr>
          <p:cNvPr id="2" name="図 1"/>
          <p:cNvPicPr>
            <a:picLocks noChangeAspect="1"/>
          </p:cNvPicPr>
          <p:nvPr/>
        </p:nvPicPr>
        <p:blipFill>
          <a:blip r:embed="rId3"/>
          <a:stretch>
            <a:fillRect/>
          </a:stretch>
        </p:blipFill>
        <p:spPr>
          <a:xfrm>
            <a:off x="843369" y="2261728"/>
            <a:ext cx="7429500" cy="2539605"/>
          </a:xfrm>
          <a:prstGeom prst="rect">
            <a:avLst/>
          </a:prstGeom>
        </p:spPr>
      </p:pic>
      <p:sp>
        <p:nvSpPr>
          <p:cNvPr id="13" name="TextBox 12">
            <a:extLst>
              <a:ext uri="{FF2B5EF4-FFF2-40B4-BE49-F238E27FC236}">
                <a16:creationId xmlns="" xmlns:a16="http://schemas.microsoft.com/office/drawing/2014/main" id="{AE56D974-DACF-43F8-ACC2-1C411683191F}"/>
              </a:ext>
            </a:extLst>
          </p:cNvPr>
          <p:cNvSpPr txBox="1"/>
          <p:nvPr/>
        </p:nvSpPr>
        <p:spPr>
          <a:xfrm>
            <a:off x="1511160" y="2843595"/>
            <a:ext cx="1824187" cy="116955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Arial" panose="020B0604020202020204" pitchFamily="34" charset="0"/>
                <a:ea typeface="+mn-lt"/>
                <a:cs typeface="Arial" panose="020B0604020202020204" pitchFamily="34" charset="0"/>
              </a:rPr>
              <a:t>(Applications)</a:t>
            </a:r>
            <a:endParaRPr lang="en-US" sz="1400" b="1" dirty="0">
              <a:latin typeface="Arial" panose="020B0604020202020204" pitchFamily="34" charset="0"/>
              <a:cs typeface="Arial" panose="020B0604020202020204" pitchFamily="34" charset="0"/>
            </a:endParaRPr>
          </a:p>
          <a:p>
            <a:r>
              <a:rPr lang="en-US" sz="1400" dirty="0">
                <a:latin typeface="Arial" panose="020B0604020202020204" pitchFamily="34" charset="0"/>
                <a:ea typeface="+mn-lt"/>
                <a:cs typeface="Arial" panose="020B0604020202020204" pitchFamily="34" charset="0"/>
              </a:rPr>
              <a:t>・Concrete crushing</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ea typeface="+mn-lt"/>
                <a:cs typeface="Arial" panose="020B0604020202020204" pitchFamily="34" charset="0"/>
              </a:rPr>
              <a:t>・Rock crushing</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ea typeface="+mn-lt"/>
                <a:cs typeface="Arial" panose="020B0604020202020204" pitchFamily="34" charset="0"/>
              </a:rPr>
              <a:t>・Hard soil crushing</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ea typeface="+mn-lt"/>
                <a:cs typeface="Arial" panose="020B0604020202020204" pitchFamily="34" charset="0"/>
              </a:rPr>
              <a:t>・Road construction</a:t>
            </a:r>
            <a:endParaRPr lang="en-US" sz="1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E21E42E4-8B72-4803-8FD6-B55D37B90C14}"/>
              </a:ext>
            </a:extLst>
          </p:cNvPr>
          <p:cNvSpPr txBox="1"/>
          <p:nvPr/>
        </p:nvSpPr>
        <p:spPr>
          <a:xfrm>
            <a:off x="3944788" y="2815020"/>
            <a:ext cx="1824187" cy="13849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Arial" panose="020B0604020202020204" pitchFamily="34" charset="0"/>
                <a:ea typeface="+mn-lt"/>
                <a:cs typeface="Arial" panose="020B0604020202020204" pitchFamily="34" charset="0"/>
              </a:rPr>
              <a:t>(Applications)</a:t>
            </a:r>
            <a:endParaRPr lang="en-US" sz="1400" b="1" dirty="0">
              <a:latin typeface="Arial" panose="020B0604020202020204" pitchFamily="34" charset="0"/>
              <a:cs typeface="Arial" panose="020B0604020202020204" pitchFamily="34" charset="0"/>
            </a:endParaRPr>
          </a:p>
          <a:p>
            <a:r>
              <a:rPr lang="en-US" sz="1400" dirty="0">
                <a:latin typeface="Arial" panose="020B0604020202020204" pitchFamily="34" charset="0"/>
                <a:ea typeface="+mn-lt"/>
                <a:cs typeface="Arial" panose="020B0604020202020204" pitchFamily="34" charset="0"/>
              </a:rPr>
              <a:t>・Secondary crushing of crushed stone</a:t>
            </a:r>
          </a:p>
          <a:p>
            <a:r>
              <a:rPr lang="en-US" sz="1400" dirty="0">
                <a:latin typeface="Arial" panose="020B0604020202020204" pitchFamily="34" charset="0"/>
                <a:ea typeface="+mn-lt"/>
                <a:cs typeface="Arial" panose="020B0604020202020204" pitchFamily="34" charset="0"/>
              </a:rPr>
              <a:t>・Peeling of slag, </a:t>
            </a:r>
            <a:r>
              <a:rPr lang="en-US" sz="1400" dirty="0" err="1">
                <a:latin typeface="Arial" panose="020B0604020202020204" pitchFamily="34" charset="0"/>
                <a:ea typeface="+mn-lt"/>
                <a:cs typeface="Arial" panose="020B0604020202020204" pitchFamily="34" charset="0"/>
              </a:rPr>
              <a:t>atbp</a:t>
            </a:r>
            <a:endParaRPr lang="en-US"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ECFF9F70-4EA6-41EF-9E6A-BFC37D09E134}"/>
              </a:ext>
            </a:extLst>
          </p:cNvPr>
          <p:cNvSpPr txBox="1"/>
          <p:nvPr/>
        </p:nvSpPr>
        <p:spPr>
          <a:xfrm>
            <a:off x="6446896" y="2843595"/>
            <a:ext cx="1709887" cy="116955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Arial" panose="020B0604020202020204" pitchFamily="34" charset="0"/>
                <a:ea typeface="+mn-lt"/>
                <a:cs typeface="Arial" panose="020B0604020202020204" pitchFamily="34" charset="0"/>
              </a:rPr>
              <a:t>(Applications)</a:t>
            </a:r>
            <a:endParaRPr lang="en-US" sz="1400" b="1" dirty="0">
              <a:latin typeface="Arial" panose="020B0604020202020204" pitchFamily="34" charset="0"/>
              <a:cs typeface="Arial" panose="020B0604020202020204" pitchFamily="34" charset="0"/>
            </a:endParaRPr>
          </a:p>
          <a:p>
            <a:r>
              <a:rPr lang="en-US" sz="1400" dirty="0">
                <a:latin typeface="Arial" panose="020B0604020202020204" pitchFamily="34" charset="0"/>
                <a:ea typeface="+mn-lt"/>
                <a:cs typeface="Arial" panose="020B0604020202020204" pitchFamily="34" charset="0"/>
              </a:rPr>
              <a:t>・Swing groove</a:t>
            </a:r>
          </a:p>
          <a:p>
            <a:r>
              <a:rPr lang="en-US" sz="1400" dirty="0">
                <a:latin typeface="Arial" panose="020B0604020202020204" pitchFamily="34" charset="0"/>
                <a:ea typeface="+mn-lt"/>
                <a:cs typeface="Arial" panose="020B0604020202020204" pitchFamily="34" charset="0"/>
              </a:rPr>
              <a:t>・Cutting sprue, </a:t>
            </a:r>
            <a:r>
              <a:rPr lang="en-US" sz="1400" dirty="0" err="1">
                <a:latin typeface="Arial" panose="020B0604020202020204" pitchFamily="34" charset="0"/>
                <a:ea typeface="+mn-lt"/>
                <a:cs typeface="Arial" panose="020B0604020202020204" pitchFamily="34" charset="0"/>
              </a:rPr>
              <a:t>atbp</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ea typeface="+mn-lt"/>
                <a:cs typeface="Arial" panose="020B0604020202020204" pitchFamily="34" charset="0"/>
              </a:rPr>
              <a:t>・Slope crushing</a:t>
            </a:r>
            <a:endParaRPr lang="en-US" dirty="0">
              <a:latin typeface="Arial" panose="020B0604020202020204" pitchFamily="34" charset="0"/>
              <a:cs typeface="Arial" panose="020B0604020202020204" pitchFamily="34" charset="0"/>
            </a:endParaRPr>
          </a:p>
        </p:txBody>
      </p:sp>
      <p:sp>
        <p:nvSpPr>
          <p:cNvPr id="5" name="正方形/長方形 4">
            <a:extLst>
              <a:ext uri="{FF2B5EF4-FFF2-40B4-BE49-F238E27FC236}">
                <a16:creationId xmlns="" xmlns:a16="http://schemas.microsoft.com/office/drawing/2014/main" id="{AB4CCA14-5B18-4AE6-B3D3-005CC1974480}"/>
              </a:ext>
            </a:extLst>
          </p:cNvPr>
          <p:cNvSpPr/>
          <p:nvPr/>
        </p:nvSpPr>
        <p:spPr>
          <a:xfrm>
            <a:off x="912222" y="2316487"/>
            <a:ext cx="2393950" cy="3155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600" dirty="0">
                <a:latin typeface="Arial" panose="020B0604020202020204" pitchFamily="34" charset="0"/>
                <a:cs typeface="Arial" panose="020B0604020202020204" pitchFamily="34" charset="0"/>
              </a:rPr>
              <a:t>Demolition Point</a:t>
            </a:r>
            <a:endParaRPr kumimoji="1" lang="ja-JP" altLang="en-US" sz="1600" dirty="0">
              <a:latin typeface="Arial" panose="020B0604020202020204" pitchFamily="34" charset="0"/>
              <a:cs typeface="Arial" panose="020B0604020202020204" pitchFamily="34" charset="0"/>
            </a:endParaRPr>
          </a:p>
        </p:txBody>
      </p:sp>
      <p:sp>
        <p:nvSpPr>
          <p:cNvPr id="17" name="正方形/長方形 16">
            <a:extLst>
              <a:ext uri="{FF2B5EF4-FFF2-40B4-BE49-F238E27FC236}">
                <a16:creationId xmlns="" xmlns:a16="http://schemas.microsoft.com/office/drawing/2014/main" id="{82A8129D-D158-423D-AF25-37D4FBA345CF}"/>
              </a:ext>
            </a:extLst>
          </p:cNvPr>
          <p:cNvSpPr/>
          <p:nvPr/>
        </p:nvSpPr>
        <p:spPr>
          <a:xfrm>
            <a:off x="3375025" y="2327970"/>
            <a:ext cx="2393950" cy="3155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600" dirty="0">
                <a:latin typeface="Arial" panose="020B0604020202020204" pitchFamily="34" charset="0"/>
                <a:cs typeface="Arial" panose="020B0604020202020204" pitchFamily="34" charset="0"/>
              </a:rPr>
              <a:t>Flat End</a:t>
            </a:r>
            <a:endParaRPr kumimoji="1" lang="ja-JP" altLang="en-US" sz="1600" dirty="0">
              <a:latin typeface="Arial" panose="020B0604020202020204" pitchFamily="34" charset="0"/>
              <a:cs typeface="Arial" panose="020B0604020202020204" pitchFamily="34" charset="0"/>
            </a:endParaRPr>
          </a:p>
        </p:txBody>
      </p:sp>
      <p:sp>
        <p:nvSpPr>
          <p:cNvPr id="18" name="正方形/長方形 17">
            <a:extLst>
              <a:ext uri="{FF2B5EF4-FFF2-40B4-BE49-F238E27FC236}">
                <a16:creationId xmlns="" xmlns:a16="http://schemas.microsoft.com/office/drawing/2014/main" id="{0C3B3034-96BA-41C5-A2CF-7CA884760038}"/>
              </a:ext>
            </a:extLst>
          </p:cNvPr>
          <p:cNvSpPr/>
          <p:nvPr/>
        </p:nvSpPr>
        <p:spPr>
          <a:xfrm>
            <a:off x="5823947" y="2327970"/>
            <a:ext cx="2393950" cy="31558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600" dirty="0">
                <a:latin typeface="Arial" panose="020B0604020202020204" pitchFamily="34" charset="0"/>
                <a:cs typeface="Arial" panose="020B0604020202020204" pitchFamily="34" charset="0"/>
              </a:rPr>
              <a:t>Flat</a:t>
            </a:r>
            <a:endParaRPr kumimoji="1" lang="ja-JP"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70844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Istraktura</a:t>
            </a:r>
            <a:r>
              <a:rPr lang="en-US" altLang="ja-JP" sz="2000" dirty="0">
                <a:latin typeface="Arial" panose="020B0604020202020204" pitchFamily="34" charset="0"/>
                <a:cs typeface="Arial" panose="020B0604020202020204" pitchFamily="34" charset="0"/>
              </a:rPr>
              <a:t> ng Breaker, Uri at </a:t>
            </a:r>
            <a:r>
              <a:rPr lang="en-US" altLang="ja-JP" sz="2000" dirty="0" err="1">
                <a:latin typeface="Arial" panose="020B0604020202020204" pitchFamily="34" charset="0"/>
                <a:cs typeface="Arial" panose="020B0604020202020204" pitchFamily="34" charset="0"/>
              </a:rPr>
              <a:t>Operasyon</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atbp</a:t>
            </a:r>
            <a:r>
              <a:rPr lang="en-US" altLang="ja-JP" sz="2000" dirty="0">
                <a:latin typeface="Arial" panose="020B0604020202020204" pitchFamily="34" charset="0"/>
                <a:cs typeface="Arial" panose="020B0604020202020204" pitchFamily="34" charset="0"/>
              </a:rPr>
              <a:t>.</a:t>
            </a:r>
            <a:endParaRPr lang="en-US" altLang="ja-JP" sz="2000"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48</a:t>
            </a:r>
            <a:r>
              <a:rPr lang="en-US" altLang="ja-JP" sz="1200" dirty="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30</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3167952" y="6061455"/>
            <a:ext cx="3237610" cy="276999"/>
          </a:xfrm>
          <a:prstGeom prst="rect">
            <a:avLst/>
          </a:prstGeom>
          <a:noFill/>
          <a:ln>
            <a:noFill/>
          </a:ln>
        </p:spPr>
        <p:txBody>
          <a:bodyPr wrap="square" lIns="91440" tIns="45720" rIns="91440" bIns="45720" rtlCol="0" anchor="t">
            <a:spAutoFit/>
          </a:bodyPr>
          <a:lstStyle/>
          <a:p>
            <a:pPr algn="ctr"/>
            <a:r>
              <a:rPr lang="en-US" altLang="ja-JP" sz="1200">
                <a:latin typeface="Arial" panose="020B0604020202020204" pitchFamily="34" charset="0"/>
                <a:ea typeface="+mn-lt"/>
                <a:cs typeface="Arial" panose="020B0604020202020204" pitchFamily="34" charset="0"/>
              </a:rPr>
              <a:t>H</a:t>
            </a:r>
            <a:r>
              <a:rPr lang="ja-JP" sz="1200">
                <a:latin typeface="Arial" panose="020B0604020202020204" pitchFamily="34" charset="0"/>
                <a:ea typeface="+mn-lt"/>
                <a:cs typeface="Arial" panose="020B0604020202020204" pitchFamily="34" charset="0"/>
              </a:rPr>
              <a:t>ydraulic breaker</a:t>
            </a:r>
            <a:endParaRPr lang="en-US" altLang="ja-JP">
              <a:latin typeface="Arial" panose="020B0604020202020204" pitchFamily="34" charset="0"/>
              <a:cs typeface="Arial" panose="020B0604020202020204" pitchFamily="34" charset="0"/>
            </a:endParaRPr>
          </a:p>
        </p:txBody>
      </p:sp>
      <p:pic>
        <p:nvPicPr>
          <p:cNvPr id="2" name="図 1"/>
          <p:cNvPicPr>
            <a:picLocks noChangeAspect="1"/>
          </p:cNvPicPr>
          <p:nvPr/>
        </p:nvPicPr>
        <p:blipFill>
          <a:blip r:embed="rId3"/>
          <a:stretch>
            <a:fillRect/>
          </a:stretch>
        </p:blipFill>
        <p:spPr>
          <a:xfrm>
            <a:off x="1945013" y="1383465"/>
            <a:ext cx="5253973" cy="4677990"/>
          </a:xfrm>
          <a:prstGeom prst="rect">
            <a:avLst/>
          </a:prstGeom>
        </p:spPr>
      </p:pic>
      <p:sp>
        <p:nvSpPr>
          <p:cNvPr id="3" name="TextBox 2">
            <a:extLst>
              <a:ext uri="{FF2B5EF4-FFF2-40B4-BE49-F238E27FC236}">
                <a16:creationId xmlns="" xmlns:a16="http://schemas.microsoft.com/office/drawing/2014/main" id="{9976CA78-7573-4A8B-A432-C0D697926DCC}"/>
              </a:ext>
            </a:extLst>
          </p:cNvPr>
          <p:cNvSpPr txBox="1"/>
          <p:nvPr/>
        </p:nvSpPr>
        <p:spPr>
          <a:xfrm>
            <a:off x="2189783" y="2008812"/>
            <a:ext cx="4664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Pin</a:t>
            </a:r>
            <a:endParaRPr lang="en-US" sz="1000">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017D62E8-4209-46F5-8704-6D8605170A58}"/>
              </a:ext>
            </a:extLst>
          </p:cNvPr>
          <p:cNvSpPr txBox="1"/>
          <p:nvPr/>
        </p:nvSpPr>
        <p:spPr>
          <a:xfrm>
            <a:off x="5552108" y="3837612"/>
            <a:ext cx="1266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Hydraulic oil tank</a:t>
            </a:r>
            <a:endParaRPr lang="en-US" sz="1000">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6B5BBB0C-E308-4BCC-B4F3-BEA2C58EDB78}"/>
              </a:ext>
            </a:extLst>
          </p:cNvPr>
          <p:cNvSpPr txBox="1"/>
          <p:nvPr/>
        </p:nvSpPr>
        <p:spPr>
          <a:xfrm>
            <a:off x="6056933" y="4132887"/>
            <a:ext cx="114270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Oil filter</a:t>
            </a:r>
            <a:endParaRPr lang="en-US" sz="1000">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36482298-A830-4AC7-8B92-8F02E02B0080}"/>
              </a:ext>
            </a:extLst>
          </p:cNvPr>
          <p:cNvSpPr txBox="1"/>
          <p:nvPr/>
        </p:nvSpPr>
        <p:spPr>
          <a:xfrm>
            <a:off x="5866433" y="5628312"/>
            <a:ext cx="1266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Oil pump</a:t>
            </a:r>
            <a:endParaRPr lang="en-US" sz="100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486B20D4-E5B1-4F1F-8C85-30133524B887}"/>
              </a:ext>
            </a:extLst>
          </p:cNvPr>
          <p:cNvSpPr txBox="1"/>
          <p:nvPr/>
        </p:nvSpPr>
        <p:spPr>
          <a:xfrm>
            <a:off x="2913683" y="5628312"/>
            <a:ext cx="151417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1000">
                <a:latin typeface="Arial" panose="020B0604020202020204" pitchFamily="34" charset="0"/>
                <a:ea typeface="+mn-lt"/>
                <a:cs typeface="Arial" panose="020B0604020202020204" pitchFamily="34" charset="0"/>
              </a:rPr>
              <a:t>Control valve</a:t>
            </a:r>
            <a:endParaRPr lang="en-US" sz="100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FE54923A-9E63-41E0-9FA4-A4AFB03AD2AA}"/>
              </a:ext>
            </a:extLst>
          </p:cNvPr>
          <p:cNvSpPr txBox="1"/>
          <p:nvPr/>
        </p:nvSpPr>
        <p:spPr>
          <a:xfrm>
            <a:off x="2685083" y="3599487"/>
            <a:ext cx="1266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Breaker unit</a:t>
            </a:r>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77A806F-E793-4F20-9FB1-7FF8572ABA15}"/>
              </a:ext>
            </a:extLst>
          </p:cNvPr>
          <p:cNvSpPr txBox="1"/>
          <p:nvPr/>
        </p:nvSpPr>
        <p:spPr>
          <a:xfrm>
            <a:off x="2713658" y="3885237"/>
            <a:ext cx="1266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Chisel</a:t>
            </a:r>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FA963CA5-A68A-4E83-A4FA-A33297060870}"/>
              </a:ext>
            </a:extLst>
          </p:cNvPr>
          <p:cNvSpPr txBox="1"/>
          <p:nvPr/>
        </p:nvSpPr>
        <p:spPr>
          <a:xfrm>
            <a:off x="5037758" y="2694612"/>
            <a:ext cx="20380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High pressure side piping</a:t>
            </a:r>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97953710-B044-4CE1-8F60-CF0CC992C3D3}"/>
              </a:ext>
            </a:extLst>
          </p:cNvPr>
          <p:cNvSpPr txBox="1"/>
          <p:nvPr/>
        </p:nvSpPr>
        <p:spPr>
          <a:xfrm>
            <a:off x="5237783" y="2885112"/>
            <a:ext cx="20380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Low pressure side piping</a:t>
            </a:r>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FD0E9935-2B12-4867-BC7B-957CCA06BC87}"/>
              </a:ext>
            </a:extLst>
          </p:cNvPr>
          <p:cNvSpPr txBox="1"/>
          <p:nvPr/>
        </p:nvSpPr>
        <p:spPr>
          <a:xfrm>
            <a:off x="5380658" y="3132762"/>
            <a:ext cx="20380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Breaker piping</a:t>
            </a:r>
            <a:endParaRPr lang="en-US" sz="1000">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E700AC1A-57B1-4050-900F-C8578842CD96}"/>
              </a:ext>
            </a:extLst>
          </p:cNvPr>
          <p:cNvSpPr txBox="1"/>
          <p:nvPr/>
        </p:nvSpPr>
        <p:spPr>
          <a:xfrm>
            <a:off x="2827958" y="3380412"/>
            <a:ext cx="1266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Bracket</a:t>
            </a:r>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C2F11515-75EA-48CB-9E0A-91DCFAD72A89}"/>
              </a:ext>
            </a:extLst>
          </p:cNvPr>
          <p:cNvSpPr txBox="1"/>
          <p:nvPr/>
        </p:nvSpPr>
        <p:spPr>
          <a:xfrm>
            <a:off x="3037508" y="3132762"/>
            <a:ext cx="1266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High pressure side</a:t>
            </a:r>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24DD34D2-F2B8-488D-8B2C-C67D4F57E60E}"/>
              </a:ext>
            </a:extLst>
          </p:cNvPr>
          <p:cNvSpPr txBox="1"/>
          <p:nvPr/>
        </p:nvSpPr>
        <p:spPr>
          <a:xfrm>
            <a:off x="3037508" y="2940832"/>
            <a:ext cx="1068735"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Low pressure side</a:t>
            </a:r>
            <a:endParaRPr lang="en-US" sz="800" dirty="0">
              <a:latin typeface="Arial" panose="020B0604020202020204" pitchFamily="34" charset="0"/>
              <a:cs typeface="Arial" panose="020B0604020202020204" pitchFamily="34" charset="0"/>
            </a:endParaRPr>
          </a:p>
        </p:txBody>
      </p:sp>
      <p:sp>
        <p:nvSpPr>
          <p:cNvPr id="26" name="TextBox 15">
            <a:extLst>
              <a:ext uri="{FF2B5EF4-FFF2-40B4-BE49-F238E27FC236}">
                <a16:creationId xmlns="" xmlns:a16="http://schemas.microsoft.com/office/drawing/2014/main" id="{6735398B-0804-4DBE-9DF3-6CE66EE54886}"/>
              </a:ext>
            </a:extLst>
          </p:cNvPr>
          <p:cNvSpPr txBox="1"/>
          <p:nvPr/>
        </p:nvSpPr>
        <p:spPr>
          <a:xfrm>
            <a:off x="2497540" y="5105092"/>
            <a:ext cx="1173231" cy="400110"/>
          </a:xfrm>
          <a:prstGeom prst="rect">
            <a:avLst/>
          </a:prstGeom>
          <a:solidFill>
            <a:schemeClr val="bg1"/>
          </a:solid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lvl="1"/>
            <a:r>
              <a:rPr lang="en-US" sz="1000">
                <a:latin typeface="Arial" panose="020B0604020202020204" pitchFamily="34" charset="0"/>
                <a:ea typeface="+mn-lt"/>
                <a:cs typeface="Arial" panose="020B0604020202020204" pitchFamily="34" charset="0"/>
              </a:rPr>
              <a:t>Impact Pedal</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78084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Istraktura</a:t>
            </a:r>
            <a:r>
              <a:rPr lang="en-US" altLang="ja-JP" sz="2000" dirty="0">
                <a:latin typeface="Arial" panose="020B0604020202020204" pitchFamily="34" charset="0"/>
                <a:cs typeface="Arial" panose="020B0604020202020204" pitchFamily="34" charset="0"/>
              </a:rPr>
              <a:t> ng Breaker, Uri at </a:t>
            </a:r>
            <a:r>
              <a:rPr lang="en-US" altLang="ja-JP" sz="2000" dirty="0" err="1">
                <a:latin typeface="Arial" panose="020B0604020202020204" pitchFamily="34" charset="0"/>
                <a:cs typeface="Arial" panose="020B0604020202020204" pitchFamily="34" charset="0"/>
              </a:rPr>
              <a:t>Operasyon</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atbp</a:t>
            </a:r>
            <a:r>
              <a:rPr lang="en-US" altLang="ja-JP" sz="2000" dirty="0">
                <a:latin typeface="Arial" panose="020B0604020202020204" pitchFamily="34" charset="0"/>
                <a:cs typeface="Arial" panose="020B0604020202020204" pitchFamily="34" charset="0"/>
              </a:rPr>
              <a:t>.</a:t>
            </a:r>
            <a:endParaRPr lang="en-US" altLang="ja-JP" sz="2000"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49 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30</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a:t>
            </a:r>
            <a:r>
              <a:rPr lang="en-US" altLang="ja-JP" sz="1200" dirty="0" err="1">
                <a:latin typeface="Times New Roman" panose="02020603050405020304" pitchFamily="18" charset="0"/>
                <a:ea typeface="游ゴシック"/>
                <a:cs typeface="Times New Roman" panose="02020603050405020304" pitchFamily="18" charset="0"/>
              </a:rPr>
              <a:t>xt</a:t>
            </a:r>
            <a:endParaRPr 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953195" y="3899276"/>
            <a:ext cx="3237610"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Pangalan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bawat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parte</a:t>
            </a:r>
            <a:r>
              <a:rPr lang="en-US" altLang="ja-JP" sz="1200" dirty="0">
                <a:latin typeface="Arial" panose="020B0604020202020204" pitchFamily="34" charset="0"/>
                <a:cs typeface="Arial" panose="020B0604020202020204" pitchFamily="34" charset="0"/>
              </a:rPr>
              <a:t> ng breaker unit</a:t>
            </a:r>
            <a:endParaRPr lang="en-US" sz="1200" dirty="0">
              <a:latin typeface="Arial" panose="020B0604020202020204" pitchFamily="34" charset="0"/>
              <a:cs typeface="Arial" panose="020B0604020202020204" pitchFamily="34" charset="0"/>
            </a:endParaRPr>
          </a:p>
        </p:txBody>
      </p:sp>
      <p:sp>
        <p:nvSpPr>
          <p:cNvPr id="16" name="テキスト ボックス 15"/>
          <p:cNvSpPr txBox="1"/>
          <p:nvPr/>
        </p:nvSpPr>
        <p:spPr>
          <a:xfrm>
            <a:off x="3123379" y="6076798"/>
            <a:ext cx="3237610"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ea typeface="+mn-lt"/>
                <a:cs typeface="Arial" panose="020B0604020202020204" pitchFamily="34" charset="0"/>
              </a:rPr>
              <a:t>Halimbawa</a:t>
            </a:r>
            <a:r>
              <a:rPr lang="en-US" altLang="ja-JP" sz="1200" dirty="0">
                <a:latin typeface="Arial" panose="020B0604020202020204" pitchFamily="34" charset="0"/>
                <a:ea typeface="+mn-lt"/>
                <a:cs typeface="Arial" panose="020B0604020202020204" pitchFamily="34" charset="0"/>
              </a:rPr>
              <a:t> ng hydraulic piping circuit</a:t>
            </a:r>
            <a:r>
              <a:rPr lang="ja-JP" altLang="en-US" sz="1200" dirty="0">
                <a:latin typeface="Arial" panose="020B0604020202020204" pitchFamily="34" charset="0"/>
                <a:ea typeface="+mn-lt"/>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2" name="図 1"/>
          <p:cNvPicPr>
            <a:picLocks noChangeAspect="1"/>
          </p:cNvPicPr>
          <p:nvPr/>
        </p:nvPicPr>
        <p:blipFill>
          <a:blip r:embed="rId3"/>
          <a:stretch>
            <a:fillRect/>
          </a:stretch>
        </p:blipFill>
        <p:spPr>
          <a:xfrm>
            <a:off x="2687273" y="4220281"/>
            <a:ext cx="4334930" cy="1871833"/>
          </a:xfrm>
          <a:prstGeom prst="rect">
            <a:avLst/>
          </a:prstGeom>
        </p:spPr>
      </p:pic>
      <p:pic>
        <p:nvPicPr>
          <p:cNvPr id="3" name="図 2"/>
          <p:cNvPicPr>
            <a:picLocks noChangeAspect="1"/>
          </p:cNvPicPr>
          <p:nvPr/>
        </p:nvPicPr>
        <p:blipFill>
          <a:blip r:embed="rId4"/>
          <a:stretch>
            <a:fillRect/>
          </a:stretch>
        </p:blipFill>
        <p:spPr>
          <a:xfrm>
            <a:off x="2088573" y="1274091"/>
            <a:ext cx="5078158" cy="2648296"/>
          </a:xfrm>
          <a:prstGeom prst="rect">
            <a:avLst/>
          </a:prstGeom>
        </p:spPr>
      </p:pic>
      <p:sp>
        <p:nvSpPr>
          <p:cNvPr id="5" name="TextBox 4">
            <a:extLst>
              <a:ext uri="{FF2B5EF4-FFF2-40B4-BE49-F238E27FC236}">
                <a16:creationId xmlns="" xmlns:a16="http://schemas.microsoft.com/office/drawing/2014/main" id="{F8DABB2C-5751-4AD4-82AF-2771EAC0A09A}"/>
              </a:ext>
            </a:extLst>
          </p:cNvPr>
          <p:cNvSpPr txBox="1"/>
          <p:nvPr/>
        </p:nvSpPr>
        <p:spPr>
          <a:xfrm>
            <a:off x="3618533" y="3485187"/>
            <a:ext cx="1266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Chisel</a:t>
            </a: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D2B70A7B-3E40-4B63-AC6E-F082FB0B8B1E}"/>
              </a:ext>
            </a:extLst>
          </p:cNvPr>
          <p:cNvSpPr txBox="1"/>
          <p:nvPr/>
        </p:nvSpPr>
        <p:spPr>
          <a:xfrm>
            <a:off x="3770933" y="2199312"/>
            <a:ext cx="7426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Bracket</a:t>
            </a: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264A2C31-6FC4-4B22-8537-97288D755C0A}"/>
              </a:ext>
            </a:extLst>
          </p:cNvPr>
          <p:cNvSpPr txBox="1"/>
          <p:nvPr/>
        </p:nvSpPr>
        <p:spPr>
          <a:xfrm>
            <a:off x="3351833" y="2751762"/>
            <a:ext cx="1266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Cylinder</a:t>
            </a:r>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443E0C32-5F57-42CD-B5F6-B45B6E1A6377}"/>
              </a:ext>
            </a:extLst>
          </p:cNvPr>
          <p:cNvSpPr txBox="1"/>
          <p:nvPr/>
        </p:nvSpPr>
        <p:spPr>
          <a:xfrm>
            <a:off x="4704383" y="2713662"/>
            <a:ext cx="5521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Chisel</a:t>
            </a:r>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107AB7CE-5D3D-4F91-A07D-57B4486CE03A}"/>
              </a:ext>
            </a:extLst>
          </p:cNvPr>
          <p:cNvSpPr txBox="1"/>
          <p:nvPr/>
        </p:nvSpPr>
        <p:spPr>
          <a:xfrm>
            <a:off x="6371258" y="2913687"/>
            <a:ext cx="5521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Piston</a:t>
            </a:r>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10591898-D1F0-4869-B33F-080F249F6AA0}"/>
              </a:ext>
            </a:extLst>
          </p:cNvPr>
          <p:cNvSpPr txBox="1"/>
          <p:nvPr/>
        </p:nvSpPr>
        <p:spPr>
          <a:xfrm>
            <a:off x="6752258" y="2666037"/>
            <a:ext cx="1266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Cylinder</a:t>
            </a:r>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60BB964-4B9C-412F-9F34-9D83B6DF22CE}"/>
              </a:ext>
            </a:extLst>
          </p:cNvPr>
          <p:cNvSpPr txBox="1"/>
          <p:nvPr/>
        </p:nvSpPr>
        <p:spPr>
          <a:xfrm>
            <a:off x="3885233" y="1723062"/>
            <a:ext cx="933151"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Hydraulic hose connection part</a:t>
            </a: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4B6E57A7-BC3D-472A-A6C3-AE833E59EF85}"/>
              </a:ext>
            </a:extLst>
          </p:cNvPr>
          <p:cNvSpPr txBox="1"/>
          <p:nvPr/>
        </p:nvSpPr>
        <p:spPr>
          <a:xfrm>
            <a:off x="4818683" y="2227887"/>
            <a:ext cx="9331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Chisel set pin</a:t>
            </a:r>
            <a:endParaRPr lang="en-US" sz="800">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BB4491EF-8D4D-4F3A-AE4F-8C2D81D3A0FA}"/>
              </a:ext>
            </a:extLst>
          </p:cNvPr>
          <p:cNvSpPr txBox="1"/>
          <p:nvPr/>
        </p:nvSpPr>
        <p:spPr>
          <a:xfrm>
            <a:off x="5285408" y="1999287"/>
            <a:ext cx="49500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Valve</a:t>
            </a:r>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9FAF06E4-A89D-4711-B142-705C5B092F46}"/>
              </a:ext>
            </a:extLst>
          </p:cNvPr>
          <p:cNvSpPr txBox="1"/>
          <p:nvPr/>
        </p:nvSpPr>
        <p:spPr>
          <a:xfrm>
            <a:off x="5218733" y="1780212"/>
            <a:ext cx="7140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Valve box</a:t>
            </a: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8A54BA88-D111-476D-A3AC-14400DB7F7A9}"/>
              </a:ext>
            </a:extLst>
          </p:cNvPr>
          <p:cNvSpPr txBox="1"/>
          <p:nvPr/>
        </p:nvSpPr>
        <p:spPr>
          <a:xfrm>
            <a:off x="5323508" y="1494462"/>
            <a:ext cx="7902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Accumulator</a:t>
            </a:r>
            <a:endParaRPr lang="en-US" sz="8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E98335DC-67DF-46E6-B313-134C291E3C0C}"/>
              </a:ext>
            </a:extLst>
          </p:cNvPr>
          <p:cNvSpPr txBox="1"/>
          <p:nvPr/>
        </p:nvSpPr>
        <p:spPr>
          <a:xfrm>
            <a:off x="5371133" y="4218612"/>
            <a:ext cx="9522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Accumulator</a:t>
            </a:r>
            <a:endParaRPr lang="en-US" sz="1000">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6704006C-CB50-4B50-B2B4-C4AA66603B8D}"/>
              </a:ext>
            </a:extLst>
          </p:cNvPr>
          <p:cNvSpPr txBox="1"/>
          <p:nvPr/>
        </p:nvSpPr>
        <p:spPr>
          <a:xfrm>
            <a:off x="3466133" y="5847387"/>
            <a:ext cx="6283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Cooler</a:t>
            </a:r>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 xmlns:a16="http://schemas.microsoft.com/office/drawing/2014/main" id="{DD3B1DA8-7483-46B1-B4CC-764F639114AA}"/>
              </a:ext>
            </a:extLst>
          </p:cNvPr>
          <p:cNvSpPr txBox="1"/>
          <p:nvPr/>
        </p:nvSpPr>
        <p:spPr>
          <a:xfrm>
            <a:off x="2685083" y="5971212"/>
            <a:ext cx="6283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Tank</a:t>
            </a:r>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 xmlns:a16="http://schemas.microsoft.com/office/drawing/2014/main" id="{8498A559-17E3-4022-83E3-05F42A57F5C9}"/>
              </a:ext>
            </a:extLst>
          </p:cNvPr>
          <p:cNvSpPr txBox="1"/>
          <p:nvPr/>
        </p:nvSpPr>
        <p:spPr>
          <a:xfrm>
            <a:off x="5371133" y="5799762"/>
            <a:ext cx="9522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Stop valve</a:t>
            </a:r>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177EAABB-7055-4CB5-A8A5-4FBE670B0C04}"/>
              </a:ext>
            </a:extLst>
          </p:cNvPr>
          <p:cNvSpPr txBox="1"/>
          <p:nvPr/>
        </p:nvSpPr>
        <p:spPr>
          <a:xfrm>
            <a:off x="3170858" y="4904412"/>
            <a:ext cx="49500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rial" panose="020B0604020202020204" pitchFamily="34" charset="0"/>
                <a:ea typeface="+mn-lt"/>
                <a:cs typeface="Arial" panose="020B0604020202020204" pitchFamily="34" charset="0"/>
              </a:rPr>
              <a:t>Pump</a:t>
            </a:r>
            <a:endParaRPr lang="en-US" sz="900">
              <a:latin typeface="Arial" panose="020B0604020202020204" pitchFamily="34" charset="0"/>
              <a:cs typeface="Arial" panose="020B0604020202020204" pitchFamily="34" charset="0"/>
            </a:endParaRPr>
          </a:p>
        </p:txBody>
      </p:sp>
      <p:sp>
        <p:nvSpPr>
          <p:cNvPr id="29" name="TextBox 28">
            <a:extLst>
              <a:ext uri="{FF2B5EF4-FFF2-40B4-BE49-F238E27FC236}">
                <a16:creationId xmlns="" xmlns:a16="http://schemas.microsoft.com/office/drawing/2014/main" id="{17D4A37D-E569-4CF1-B6F4-7BD76D37C8AB}"/>
              </a:ext>
            </a:extLst>
          </p:cNvPr>
          <p:cNvSpPr txBox="1"/>
          <p:nvPr/>
        </p:nvSpPr>
        <p:spPr>
          <a:xfrm>
            <a:off x="3885233" y="5056812"/>
            <a:ext cx="58072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rial" panose="020B0604020202020204" pitchFamily="34" charset="0"/>
                <a:cs typeface="Arial" panose="020B0604020202020204" pitchFamily="34" charset="0"/>
              </a:rPr>
              <a:t>Relief valve</a:t>
            </a:r>
          </a:p>
        </p:txBody>
      </p:sp>
      <p:sp>
        <p:nvSpPr>
          <p:cNvPr id="30" name="TextBox 29">
            <a:extLst>
              <a:ext uri="{FF2B5EF4-FFF2-40B4-BE49-F238E27FC236}">
                <a16:creationId xmlns="" xmlns:a16="http://schemas.microsoft.com/office/drawing/2014/main" id="{79C2E92B-B631-4D48-A6A5-33DBFA65E7A8}"/>
              </a:ext>
            </a:extLst>
          </p:cNvPr>
          <p:cNvSpPr txBox="1"/>
          <p:nvPr/>
        </p:nvSpPr>
        <p:spPr>
          <a:xfrm>
            <a:off x="3694733" y="4390062"/>
            <a:ext cx="10474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rial" panose="020B0604020202020204" pitchFamily="34" charset="0"/>
                <a:ea typeface="+mn-lt"/>
                <a:cs typeface="Arial" panose="020B0604020202020204" pitchFamily="34" charset="0"/>
              </a:rPr>
              <a:t>Operation valve</a:t>
            </a:r>
            <a:endParaRPr lang="en-US" sz="900">
              <a:latin typeface="Arial" panose="020B0604020202020204" pitchFamily="34" charset="0"/>
              <a:cs typeface="Arial" panose="020B0604020202020204" pitchFamily="34" charset="0"/>
            </a:endParaRPr>
          </a:p>
        </p:txBody>
      </p:sp>
      <p:sp>
        <p:nvSpPr>
          <p:cNvPr id="31" name="TextBox 30">
            <a:extLst>
              <a:ext uri="{FF2B5EF4-FFF2-40B4-BE49-F238E27FC236}">
                <a16:creationId xmlns="" xmlns:a16="http://schemas.microsoft.com/office/drawing/2014/main" id="{EA6139E7-0C93-4B5B-952B-0CF7E8FD85ED}"/>
              </a:ext>
            </a:extLst>
          </p:cNvPr>
          <p:cNvSpPr txBox="1"/>
          <p:nvPr/>
        </p:nvSpPr>
        <p:spPr>
          <a:xfrm>
            <a:off x="5799758" y="4466262"/>
            <a:ext cx="9522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Stop valve</a:t>
            </a:r>
            <a:endParaRPr lang="en-US">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DE78C3CC-F00A-4D3F-85F8-542547FBB5F4}"/>
              </a:ext>
            </a:extLst>
          </p:cNvPr>
          <p:cNvSpPr txBox="1"/>
          <p:nvPr/>
        </p:nvSpPr>
        <p:spPr>
          <a:xfrm>
            <a:off x="5999783" y="5428287"/>
            <a:ext cx="9522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ea typeface="+mn-lt"/>
                <a:cs typeface="Arial" panose="020B0604020202020204" pitchFamily="34" charset="0"/>
              </a:rPr>
              <a:t>Breaker unit</a:t>
            </a:r>
            <a:endParaRPr lang="en-US">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A7754645-A098-456B-9498-17C92161D854}"/>
              </a:ext>
            </a:extLst>
          </p:cNvPr>
          <p:cNvSpPr txBox="1"/>
          <p:nvPr/>
        </p:nvSpPr>
        <p:spPr>
          <a:xfrm>
            <a:off x="4056683" y="5978036"/>
            <a:ext cx="1447501" cy="123111"/>
          </a:xfrm>
          <a:prstGeom prst="rect">
            <a:avLst/>
          </a:prstGeom>
          <a:solidFill>
            <a:schemeClr val="bg1"/>
          </a:solidFill>
        </p:spPr>
        <p:txBody>
          <a:bodyPr rot="0" spcFirstLastPara="0" vertOverflow="overflow" horzOverflow="overflow" vert="horz" wrap="square" lIns="91440" tIns="0" rIns="91440" bIns="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Secondary relief valve</a:t>
            </a:r>
            <a:endParaRPr lang="en-US" sz="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06693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Uri ng Breaker</a:t>
            </a: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50 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31</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2214620" y="6016096"/>
            <a:ext cx="4714758"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diagram ng Repulsion type pressure accumulator</a:t>
            </a:r>
            <a:endParaRPr lang="ja-JP" altLang="en-US" sz="1200" dirty="0">
              <a:latin typeface="Arial" panose="020B0604020202020204" pitchFamily="34" charset="0"/>
              <a:cs typeface="Arial" panose="020B0604020202020204" pitchFamily="34" charset="0"/>
            </a:endParaRPr>
          </a:p>
        </p:txBody>
      </p:sp>
      <p:pic>
        <p:nvPicPr>
          <p:cNvPr id="16" name="図 15"/>
          <p:cNvPicPr>
            <a:picLocks noChangeAspect="1"/>
          </p:cNvPicPr>
          <p:nvPr/>
        </p:nvPicPr>
        <p:blipFill>
          <a:blip r:embed="rId3"/>
          <a:stretch>
            <a:fillRect/>
          </a:stretch>
        </p:blipFill>
        <p:spPr>
          <a:xfrm>
            <a:off x="844261" y="1464329"/>
            <a:ext cx="7455477" cy="4413006"/>
          </a:xfrm>
          <a:prstGeom prst="rect">
            <a:avLst/>
          </a:prstGeom>
        </p:spPr>
      </p:pic>
      <p:sp>
        <p:nvSpPr>
          <p:cNvPr id="2" name="TextBox 1">
            <a:extLst>
              <a:ext uri="{FF2B5EF4-FFF2-40B4-BE49-F238E27FC236}">
                <a16:creationId xmlns="" xmlns:a16="http://schemas.microsoft.com/office/drawing/2014/main" id="{81003D16-0245-43FB-87B6-B25F88E6F871}"/>
              </a:ext>
            </a:extLst>
          </p:cNvPr>
          <p:cNvSpPr txBox="1"/>
          <p:nvPr/>
        </p:nvSpPr>
        <p:spPr>
          <a:xfrm>
            <a:off x="992938" y="3233097"/>
            <a:ext cx="1250988" cy="246221"/>
          </a:xfrm>
          <a:prstGeom prst="rect">
            <a:avLst/>
          </a:prstGeom>
          <a:solidFill>
            <a:schemeClr val="bg1"/>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800" dirty="0">
                <a:latin typeface="Arial" panose="020B0604020202020204" pitchFamily="34" charset="0"/>
                <a:ea typeface="+mn-lt"/>
                <a:cs typeface="Arial" panose="020B0604020202020204" pitchFamily="34" charset="0"/>
              </a:rPr>
              <a:t>Lower part pressure receiving surface</a:t>
            </a:r>
            <a:endParaRPr lang="en-US" sz="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0AA6C3CD-C834-460C-92A8-95598EBCA691}"/>
              </a:ext>
            </a:extLst>
          </p:cNvPr>
          <p:cNvSpPr txBox="1"/>
          <p:nvPr/>
        </p:nvSpPr>
        <p:spPr>
          <a:xfrm>
            <a:off x="4648200" y="5175992"/>
            <a:ext cx="1755294"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Arial" panose="020B0604020202020204" pitchFamily="34" charset="0"/>
                <a:ea typeface="+mn-lt"/>
                <a:cs typeface="Arial" panose="020B0604020202020204" pitchFamily="34" charset="0"/>
              </a:rPr>
              <a:t>Replacement  valve</a:t>
            </a:r>
            <a:endParaRPr lang="en-US" sz="9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18589544-80C5-4187-B989-84C67244B81F}"/>
              </a:ext>
            </a:extLst>
          </p:cNvPr>
          <p:cNvSpPr txBox="1"/>
          <p:nvPr/>
        </p:nvSpPr>
        <p:spPr>
          <a:xfrm>
            <a:off x="2084858" y="1566348"/>
            <a:ext cx="1156817"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panose="020B0604020202020204" pitchFamily="34" charset="0"/>
                <a:ea typeface="+mn-lt"/>
                <a:cs typeface="Arial" panose="020B0604020202020204" pitchFamily="34" charset="0"/>
              </a:rPr>
              <a:t>Nitrogen gas </a:t>
            </a:r>
            <a:r>
              <a:rPr lang="en-US" sz="600" dirty="0">
                <a:latin typeface="Arial" panose="020B0604020202020204" pitchFamily="34" charset="0"/>
                <a:ea typeface="+mn-lt"/>
                <a:cs typeface="Arial" panose="020B0604020202020204" pitchFamily="34" charset="0"/>
              </a:rPr>
              <a:t>Note*</a:t>
            </a:r>
            <a:endParaRPr lang="en-US" sz="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9F8C3812-9D36-46EA-BAB0-CB4357C49A1B}"/>
              </a:ext>
            </a:extLst>
          </p:cNvPr>
          <p:cNvSpPr txBox="1"/>
          <p:nvPr/>
        </p:nvSpPr>
        <p:spPr>
          <a:xfrm>
            <a:off x="1545258" y="2438668"/>
            <a:ext cx="9903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latin typeface="Arial" panose="020B0604020202020204" pitchFamily="34" charset="0"/>
                <a:ea typeface="+mn-lt"/>
                <a:cs typeface="Arial" panose="020B0604020202020204" pitchFamily="34" charset="0"/>
              </a:rPr>
              <a:t>Piston</a:t>
            </a:r>
            <a:endParaRPr lang="en-US" sz="1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D5F8C6C8-3CE6-4D56-AC4C-BD6DAA6725F1}"/>
              </a:ext>
            </a:extLst>
          </p:cNvPr>
          <p:cNvSpPr txBox="1"/>
          <p:nvPr/>
        </p:nvSpPr>
        <p:spPr>
          <a:xfrm>
            <a:off x="4648200" y="5454515"/>
            <a:ext cx="380297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err="1">
                <a:latin typeface="Arial" panose="020B0604020202020204" pitchFamily="34" charset="0"/>
                <a:ea typeface="+mn-lt"/>
                <a:cs typeface="Arial" panose="020B0604020202020204" pitchFamily="34" charset="0"/>
              </a:rPr>
              <a:t>Paalala</a:t>
            </a:r>
            <a:r>
              <a:rPr lang="en-US" altLang="ja" sz="900" dirty="0">
                <a:latin typeface="Arial" panose="020B0604020202020204" pitchFamily="34" charset="0"/>
                <a:ea typeface="+mn-lt"/>
                <a:cs typeface="Arial" panose="020B0604020202020204" pitchFamily="34" charset="0"/>
              </a:rPr>
              <a:t>: </a:t>
            </a:r>
            <a:r>
              <a:rPr lang="en-US" sz="900" dirty="0" err="1">
                <a:latin typeface="Arial" panose="020B0604020202020204" pitchFamily="34" charset="0"/>
                <a:ea typeface="+mn-lt"/>
                <a:cs typeface="Arial" panose="020B0604020202020204" pitchFamily="34" charset="0"/>
              </a:rPr>
              <a:t>Huwag</a:t>
            </a:r>
            <a:r>
              <a:rPr lang="en-US" sz="900" dirty="0">
                <a:latin typeface="Arial" panose="020B0604020202020204" pitchFamily="34" charset="0"/>
                <a:ea typeface="+mn-lt"/>
                <a:cs typeface="Arial" panose="020B0604020202020204" pitchFamily="34" charset="0"/>
              </a:rPr>
              <a:t> </a:t>
            </a:r>
            <a:r>
              <a:rPr lang="en-US" sz="900" dirty="0" err="1">
                <a:latin typeface="Arial" panose="020B0604020202020204" pitchFamily="34" charset="0"/>
                <a:ea typeface="+mn-lt"/>
                <a:cs typeface="Arial" panose="020B0604020202020204" pitchFamily="34" charset="0"/>
              </a:rPr>
              <a:t>gumamit</a:t>
            </a:r>
            <a:r>
              <a:rPr lang="en-US" sz="900" dirty="0">
                <a:latin typeface="Arial" panose="020B0604020202020204" pitchFamily="34" charset="0"/>
                <a:ea typeface="+mn-lt"/>
                <a:cs typeface="Arial" panose="020B0604020202020204" pitchFamily="34" charset="0"/>
              </a:rPr>
              <a:t> ng </a:t>
            </a:r>
            <a:r>
              <a:rPr lang="en-US" sz="900" dirty="0" err="1">
                <a:latin typeface="Arial" panose="020B0604020202020204" pitchFamily="34" charset="0"/>
                <a:ea typeface="+mn-lt"/>
                <a:cs typeface="Arial" panose="020B0604020202020204" pitchFamily="34" charset="0"/>
              </a:rPr>
              <a:t>ibang</a:t>
            </a:r>
            <a:r>
              <a:rPr lang="en-US" sz="900" dirty="0">
                <a:latin typeface="Arial" panose="020B0604020202020204" pitchFamily="34" charset="0"/>
                <a:ea typeface="+mn-lt"/>
                <a:cs typeface="Arial" panose="020B0604020202020204" pitchFamily="34" charset="0"/>
              </a:rPr>
              <a:t> </a:t>
            </a:r>
            <a:r>
              <a:rPr lang="en-US" sz="900" dirty="0" err="1">
                <a:latin typeface="Arial" panose="020B0604020202020204" pitchFamily="34" charset="0"/>
                <a:ea typeface="+mn-lt"/>
                <a:cs typeface="Arial" panose="020B0604020202020204" pitchFamily="34" charset="0"/>
              </a:rPr>
              <a:t>uri</a:t>
            </a:r>
            <a:r>
              <a:rPr lang="en-US" sz="900" dirty="0">
                <a:latin typeface="Arial" panose="020B0604020202020204" pitchFamily="34" charset="0"/>
                <a:ea typeface="+mn-lt"/>
                <a:cs typeface="Arial" panose="020B0604020202020204" pitchFamily="34" charset="0"/>
              </a:rPr>
              <a:t> </a:t>
            </a:r>
          </a:p>
          <a:p>
            <a:r>
              <a:rPr lang="en-US" sz="900" dirty="0">
                <a:latin typeface="Arial" panose="020B0604020202020204" pitchFamily="34" charset="0"/>
                <a:ea typeface="+mn-lt"/>
                <a:cs typeface="Arial" panose="020B0604020202020204" pitchFamily="34" charset="0"/>
              </a:rPr>
              <a:t>ng gas </a:t>
            </a:r>
            <a:r>
              <a:rPr lang="en-US" sz="900" dirty="0" err="1">
                <a:latin typeface="Arial" panose="020B0604020202020204" pitchFamily="34" charset="0"/>
                <a:ea typeface="+mn-lt"/>
                <a:cs typeface="Arial" panose="020B0604020202020204" pitchFamily="34" charset="0"/>
              </a:rPr>
              <a:t>maliban</a:t>
            </a:r>
            <a:r>
              <a:rPr lang="en-US" sz="900" dirty="0">
                <a:latin typeface="Arial" panose="020B0604020202020204" pitchFamily="34" charset="0"/>
                <a:ea typeface="+mn-lt"/>
                <a:cs typeface="Arial" panose="020B0604020202020204" pitchFamily="34" charset="0"/>
              </a:rPr>
              <a:t> </a:t>
            </a:r>
            <a:r>
              <a:rPr lang="en-US" sz="900" dirty="0" err="1">
                <a:latin typeface="Arial" panose="020B0604020202020204" pitchFamily="34" charset="0"/>
                <a:ea typeface="+mn-lt"/>
                <a:cs typeface="Arial" panose="020B0604020202020204" pitchFamily="34" charset="0"/>
              </a:rPr>
              <a:t>sa</a:t>
            </a:r>
            <a:r>
              <a:rPr lang="en-US" sz="900" dirty="0">
                <a:latin typeface="Arial" panose="020B0604020202020204" pitchFamily="34" charset="0"/>
                <a:ea typeface="+mn-lt"/>
                <a:cs typeface="Arial" panose="020B0604020202020204" pitchFamily="34" charset="0"/>
              </a:rPr>
              <a:t> nitrogen gas</a:t>
            </a:r>
          </a:p>
        </p:txBody>
      </p:sp>
    </p:spTree>
    <p:extLst>
      <p:ext uri="{BB962C8B-B14F-4D97-AF65-F5344CB8AC3E}">
        <p14:creationId xmlns:p14="http://schemas.microsoft.com/office/powerpoint/2010/main" val="594917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Uri ng Breaker</a:t>
            </a:r>
            <a:endParaRPr lang="en-US" altLang="ja-JP" sz="2000"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游ゴシック"/>
                <a:cs typeface="Times New Roman" panose="02020603050405020304" pitchFamily="18" charset="0"/>
              </a:rPr>
              <a:t>51</a:t>
            </a:r>
            <a:r>
              <a:rPr lang="en-US" altLang="ja-JP" sz="1200" dirty="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32</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4846204" y="4834095"/>
            <a:ext cx="3513835" cy="646331"/>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Operation diagram ng Direct-acting Hydraulic System Type </a:t>
            </a:r>
            <a:r>
              <a:rPr lang="en-US" altLang="ja-JP" sz="1200" dirty="0" err="1">
                <a:latin typeface="Arial" panose="020B0604020202020204" pitchFamily="34" charset="0"/>
                <a:cs typeface="Arial" panose="020B0604020202020204" pitchFamily="34" charset="0"/>
              </a:rPr>
              <a:t>gamit</a:t>
            </a:r>
            <a:r>
              <a:rPr lang="en-US" altLang="ja-JP" sz="1200" dirty="0">
                <a:latin typeface="Arial" panose="020B0604020202020204" pitchFamily="34" charset="0"/>
                <a:cs typeface="Arial" panose="020B0604020202020204" pitchFamily="34" charset="0"/>
              </a:rPr>
              <a:t> ang nitrogen gas at high-pressure accumulator</a:t>
            </a:r>
            <a:endParaRPr lang="ja-JP" sz="1200" dirty="0">
              <a:latin typeface="Arial" panose="020B0604020202020204" pitchFamily="34" charset="0"/>
              <a:ea typeface="游ゴシック"/>
              <a:cs typeface="Arial" panose="020B0604020202020204" pitchFamily="34" charset="0"/>
            </a:endParaRPr>
          </a:p>
        </p:txBody>
      </p:sp>
      <p:sp>
        <p:nvSpPr>
          <p:cNvPr id="13" name="テキスト ボックス 12"/>
          <p:cNvSpPr txBox="1"/>
          <p:nvPr/>
        </p:nvSpPr>
        <p:spPr>
          <a:xfrm>
            <a:off x="1078184" y="4893323"/>
            <a:ext cx="3652407"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a:t>
            </a:r>
            <a:r>
              <a:rPr lang="en-US" altLang="ja-JP" sz="1200" dirty="0">
                <a:latin typeface="Arial" panose="020B0604020202020204" pitchFamily="34" charset="0"/>
                <a:cs typeface="Arial" panose="020B0604020202020204" pitchFamily="34" charset="0"/>
              </a:rPr>
              <a:t> Direct-acting hydraulic system type</a:t>
            </a:r>
            <a:endParaRPr lang="ja-JP" sz="1200" dirty="0">
              <a:latin typeface="Arial" panose="020B0604020202020204" pitchFamily="34" charset="0"/>
              <a:cs typeface="Arial" panose="020B0604020202020204" pitchFamily="34" charset="0"/>
            </a:endParaRPr>
          </a:p>
        </p:txBody>
      </p:sp>
      <p:pic>
        <p:nvPicPr>
          <p:cNvPr id="5" name="図 4"/>
          <p:cNvPicPr>
            <a:picLocks noChangeAspect="1"/>
          </p:cNvPicPr>
          <p:nvPr/>
        </p:nvPicPr>
        <p:blipFill>
          <a:blip r:embed="rId3"/>
          <a:stretch>
            <a:fillRect/>
          </a:stretch>
        </p:blipFill>
        <p:spPr>
          <a:xfrm>
            <a:off x="4570528" y="2109813"/>
            <a:ext cx="3893199" cy="2425696"/>
          </a:xfrm>
          <a:prstGeom prst="rect">
            <a:avLst/>
          </a:prstGeom>
        </p:spPr>
      </p:pic>
      <p:pic>
        <p:nvPicPr>
          <p:cNvPr id="16" name="図 15"/>
          <p:cNvPicPr>
            <a:picLocks noChangeAspect="1"/>
          </p:cNvPicPr>
          <p:nvPr/>
        </p:nvPicPr>
        <p:blipFill>
          <a:blip r:embed="rId4"/>
          <a:stretch>
            <a:fillRect/>
          </a:stretch>
        </p:blipFill>
        <p:spPr>
          <a:xfrm>
            <a:off x="711346" y="2110179"/>
            <a:ext cx="3860654" cy="2329948"/>
          </a:xfrm>
          <a:prstGeom prst="rect">
            <a:avLst/>
          </a:prstGeom>
        </p:spPr>
      </p:pic>
      <p:sp>
        <p:nvSpPr>
          <p:cNvPr id="3" name="TextBox 2">
            <a:extLst>
              <a:ext uri="{FF2B5EF4-FFF2-40B4-BE49-F238E27FC236}">
                <a16:creationId xmlns="" xmlns:a16="http://schemas.microsoft.com/office/drawing/2014/main" id="{A666FCD3-FFF3-4C3D-8D10-A5D4FACF67E3}"/>
              </a:ext>
            </a:extLst>
          </p:cNvPr>
          <p:cNvSpPr txBox="1"/>
          <p:nvPr/>
        </p:nvSpPr>
        <p:spPr>
          <a:xfrm>
            <a:off x="2420649" y="2075177"/>
            <a:ext cx="967479" cy="230832"/>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Arial" panose="020B0604020202020204" pitchFamily="34" charset="0"/>
                <a:cs typeface="Arial" panose="020B0604020202020204" pitchFamily="34" charset="0"/>
              </a:rPr>
              <a:t>Nitrogen gas *</a:t>
            </a:r>
          </a:p>
        </p:txBody>
      </p:sp>
      <p:sp>
        <p:nvSpPr>
          <p:cNvPr id="12" name="TextBox 11">
            <a:extLst>
              <a:ext uri="{FF2B5EF4-FFF2-40B4-BE49-F238E27FC236}">
                <a16:creationId xmlns="" xmlns:a16="http://schemas.microsoft.com/office/drawing/2014/main" id="{9318375A-5FBD-443A-8FBB-4AD4BEC82470}"/>
              </a:ext>
            </a:extLst>
          </p:cNvPr>
          <p:cNvSpPr txBox="1"/>
          <p:nvPr/>
        </p:nvSpPr>
        <p:spPr>
          <a:xfrm>
            <a:off x="973879" y="2341998"/>
            <a:ext cx="1138866" cy="369332"/>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Arial" panose="020B0604020202020204" pitchFamily="34" charset="0"/>
                <a:ea typeface="+mn-lt"/>
                <a:cs typeface="Arial" panose="020B0604020202020204" pitchFamily="34" charset="0"/>
              </a:rPr>
              <a:t>High/low voltage switching</a:t>
            </a:r>
            <a:endParaRPr lang="en-US"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8E1EFB18-4562-4D48-B7EC-924C2D71A4D5}"/>
              </a:ext>
            </a:extLst>
          </p:cNvPr>
          <p:cNvSpPr txBox="1"/>
          <p:nvPr/>
        </p:nvSpPr>
        <p:spPr>
          <a:xfrm>
            <a:off x="3149111" y="3558836"/>
            <a:ext cx="1187374"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Arial" panose="020B0604020202020204" pitchFamily="34" charset="0"/>
                <a:ea typeface="+mn-lt"/>
                <a:cs typeface="Arial" panose="020B0604020202020204" pitchFamily="34" charset="0"/>
              </a:rPr>
              <a:t>Replacement valve</a:t>
            </a:r>
            <a:endParaRPr lang="en-US" sz="9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1A6FB8EE-709C-47AF-B98C-1F07C43927DD}"/>
              </a:ext>
            </a:extLst>
          </p:cNvPr>
          <p:cNvSpPr txBox="1"/>
          <p:nvPr/>
        </p:nvSpPr>
        <p:spPr>
          <a:xfrm>
            <a:off x="7029782" y="3550589"/>
            <a:ext cx="1315417"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Arial" panose="020B0604020202020204" pitchFamily="34" charset="0"/>
                <a:ea typeface="+mn-lt"/>
                <a:cs typeface="Arial" panose="020B0604020202020204" pitchFamily="34" charset="0"/>
              </a:rPr>
              <a:t>Replacement valve</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7E9F2DE3-4F2A-4FE7-99AA-922C0AB41693}"/>
              </a:ext>
            </a:extLst>
          </p:cNvPr>
          <p:cNvSpPr txBox="1"/>
          <p:nvPr/>
        </p:nvSpPr>
        <p:spPr>
          <a:xfrm>
            <a:off x="4754424" y="2164544"/>
            <a:ext cx="1127380" cy="369332"/>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Arial" panose="020B0604020202020204" pitchFamily="34" charset="0"/>
                <a:ea typeface="+mn-lt"/>
                <a:cs typeface="Arial" panose="020B0604020202020204" pitchFamily="34" charset="0"/>
              </a:rPr>
              <a:t>High/low pressure switching</a:t>
            </a:r>
            <a:endParaRPr lang="en-US" sz="9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790F3BE-8E70-4B72-B78D-A9AD5AC6E406}"/>
              </a:ext>
            </a:extLst>
          </p:cNvPr>
          <p:cNvSpPr txBox="1"/>
          <p:nvPr/>
        </p:nvSpPr>
        <p:spPr>
          <a:xfrm>
            <a:off x="5881804" y="2096751"/>
            <a:ext cx="942975" cy="230832"/>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Arial" panose="020B0604020202020204" pitchFamily="34" charset="0"/>
                <a:cs typeface="Arial" panose="020B0604020202020204" pitchFamily="34" charset="0"/>
              </a:rPr>
              <a:t>Nitrogen gas *</a:t>
            </a:r>
          </a:p>
        </p:txBody>
      </p:sp>
      <p:sp>
        <p:nvSpPr>
          <p:cNvPr id="8" name="TextBox 7">
            <a:extLst>
              <a:ext uri="{FF2B5EF4-FFF2-40B4-BE49-F238E27FC236}">
                <a16:creationId xmlns="" xmlns:a16="http://schemas.microsoft.com/office/drawing/2014/main" id="{95E5F22F-C78C-4500-A5BA-681BC8169248}"/>
              </a:ext>
            </a:extLst>
          </p:cNvPr>
          <p:cNvSpPr txBox="1"/>
          <p:nvPr/>
        </p:nvSpPr>
        <p:spPr>
          <a:xfrm>
            <a:off x="2659743" y="4210017"/>
            <a:ext cx="214630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800" dirty="0" err="1">
                <a:latin typeface="Arial" panose="020B0604020202020204" pitchFamily="34" charset="0"/>
                <a:cs typeface="Arial" panose="020B0604020202020204" pitchFamily="34" charset="0"/>
              </a:rPr>
              <a:t>Paalala</a:t>
            </a:r>
            <a:r>
              <a:rPr lang="en-US" altLang="ja-JP" sz="800" dirty="0">
                <a:latin typeface="Arial" panose="020B0604020202020204" pitchFamily="34" charset="0"/>
                <a:cs typeface="Arial" panose="020B0604020202020204" pitchFamily="34" charset="0"/>
              </a:rPr>
              <a:t>:</a:t>
            </a:r>
            <a:r>
              <a:rPr lang="ja-JP" altLang="en-US" sz="800" dirty="0">
                <a:latin typeface="Arial" panose="020B0604020202020204" pitchFamily="34" charset="0"/>
                <a:cs typeface="Arial" panose="020B0604020202020204" pitchFamily="34" charset="0"/>
              </a:rPr>
              <a:t> </a:t>
            </a:r>
            <a:r>
              <a:rPr lang="en-US" altLang="ja-JP" sz="800" dirty="0" err="1">
                <a:latin typeface="Arial" panose="020B0604020202020204" pitchFamily="34" charset="0"/>
                <a:cs typeface="Arial" panose="020B0604020202020204" pitchFamily="34" charset="0"/>
              </a:rPr>
              <a:t>Huwag</a:t>
            </a:r>
            <a:r>
              <a:rPr lang="en-US" altLang="ja-JP" sz="800" dirty="0">
                <a:latin typeface="Arial" panose="020B0604020202020204" pitchFamily="34" charset="0"/>
                <a:cs typeface="Arial" panose="020B0604020202020204" pitchFamily="34" charset="0"/>
              </a:rPr>
              <a:t> </a:t>
            </a:r>
            <a:r>
              <a:rPr lang="en-US" altLang="ja-JP" sz="800" dirty="0" err="1">
                <a:latin typeface="Arial" panose="020B0604020202020204" pitchFamily="34" charset="0"/>
                <a:cs typeface="Arial" panose="020B0604020202020204" pitchFamily="34" charset="0"/>
              </a:rPr>
              <a:t>gumamit</a:t>
            </a:r>
            <a:r>
              <a:rPr lang="en-US" altLang="ja-JP" sz="800" dirty="0">
                <a:latin typeface="Arial" panose="020B0604020202020204" pitchFamily="34" charset="0"/>
                <a:cs typeface="Arial" panose="020B0604020202020204" pitchFamily="34" charset="0"/>
              </a:rPr>
              <a:t> ng </a:t>
            </a:r>
            <a:r>
              <a:rPr lang="en-US" altLang="ja-JP" sz="800" dirty="0" err="1">
                <a:latin typeface="Arial" panose="020B0604020202020204" pitchFamily="34" charset="0"/>
                <a:cs typeface="Arial" panose="020B0604020202020204" pitchFamily="34" charset="0"/>
              </a:rPr>
              <a:t>ibang</a:t>
            </a:r>
            <a:r>
              <a:rPr lang="en-US" altLang="ja-JP" sz="800" dirty="0">
                <a:latin typeface="Arial" panose="020B0604020202020204" pitchFamily="34" charset="0"/>
                <a:cs typeface="Arial" panose="020B0604020202020204" pitchFamily="34" charset="0"/>
              </a:rPr>
              <a:t> </a:t>
            </a:r>
            <a:r>
              <a:rPr lang="en-US" altLang="ja-JP" sz="800" dirty="0" err="1">
                <a:latin typeface="Arial" panose="020B0604020202020204" pitchFamily="34" charset="0"/>
                <a:cs typeface="Arial" panose="020B0604020202020204" pitchFamily="34" charset="0"/>
              </a:rPr>
              <a:t>uri</a:t>
            </a:r>
            <a:r>
              <a:rPr lang="en-US" altLang="ja-JP" sz="800" dirty="0">
                <a:latin typeface="Arial" panose="020B0604020202020204" pitchFamily="34" charset="0"/>
                <a:cs typeface="Arial" panose="020B0604020202020204" pitchFamily="34" charset="0"/>
              </a:rPr>
              <a:t> ng gas </a:t>
            </a:r>
            <a:r>
              <a:rPr lang="en-US" altLang="ja-JP" sz="800" dirty="0" err="1">
                <a:latin typeface="Arial" panose="020B0604020202020204" pitchFamily="34" charset="0"/>
                <a:cs typeface="Arial" panose="020B0604020202020204" pitchFamily="34" charset="0"/>
              </a:rPr>
              <a:t>maliban</a:t>
            </a:r>
            <a:r>
              <a:rPr lang="en-US" altLang="ja-JP" sz="800" dirty="0">
                <a:latin typeface="Arial" panose="020B0604020202020204" pitchFamily="34" charset="0"/>
                <a:cs typeface="Arial" panose="020B0604020202020204" pitchFamily="34" charset="0"/>
              </a:rPr>
              <a:t> </a:t>
            </a:r>
            <a:r>
              <a:rPr lang="en-US" altLang="ja-JP" sz="800" dirty="0" err="1">
                <a:latin typeface="Arial" panose="020B0604020202020204" pitchFamily="34" charset="0"/>
                <a:cs typeface="Arial" panose="020B0604020202020204" pitchFamily="34" charset="0"/>
              </a:rPr>
              <a:t>sa</a:t>
            </a:r>
            <a:r>
              <a:rPr lang="en-US" altLang="ja-JP" sz="800" dirty="0">
                <a:latin typeface="Arial" panose="020B0604020202020204" pitchFamily="34" charset="0"/>
                <a:cs typeface="Arial" panose="020B0604020202020204" pitchFamily="34" charset="0"/>
              </a:rPr>
              <a:t> nitrogen gas</a:t>
            </a:r>
            <a:endParaRPr lang="en-US" sz="8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64A1667C-34AB-44E3-A1BC-250A7BF7C777}"/>
              </a:ext>
            </a:extLst>
          </p:cNvPr>
          <p:cNvSpPr txBox="1"/>
          <p:nvPr/>
        </p:nvSpPr>
        <p:spPr>
          <a:xfrm>
            <a:off x="6603122" y="4178824"/>
            <a:ext cx="1666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Arial" panose="020B0604020202020204" pitchFamily="34" charset="0"/>
                <a:ea typeface="+mn-lt"/>
                <a:cs typeface="Arial" panose="020B0604020202020204" pitchFamily="34" charset="0"/>
              </a:rPr>
              <a:t>High voltage accumulator</a:t>
            </a:r>
            <a:endParaRPr lang="en-US" sz="9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692606D0-57DB-42BB-A970-F5B6CAA00C8E}"/>
              </a:ext>
            </a:extLst>
          </p:cNvPr>
          <p:cNvSpPr txBox="1"/>
          <p:nvPr/>
        </p:nvSpPr>
        <p:spPr>
          <a:xfrm>
            <a:off x="720973" y="2758483"/>
            <a:ext cx="1138866" cy="369332"/>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Arial" panose="020B0604020202020204" pitchFamily="34" charset="0"/>
                <a:ea typeface="+mn-lt"/>
                <a:cs typeface="Arial" panose="020B0604020202020204" pitchFamily="34" charset="0"/>
              </a:rPr>
              <a:t>Lower pressure receiving surface</a:t>
            </a:r>
            <a:endParaRPr lang="en-US" sz="9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F4007E78-3697-4932-8DF0-BCB2FEF3E3CB}"/>
              </a:ext>
            </a:extLst>
          </p:cNvPr>
          <p:cNvSpPr txBox="1"/>
          <p:nvPr/>
        </p:nvSpPr>
        <p:spPr>
          <a:xfrm>
            <a:off x="4187037" y="2832462"/>
            <a:ext cx="1562100" cy="369332"/>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Arial" panose="020B0604020202020204" pitchFamily="34" charset="0"/>
                <a:ea typeface="+mn-lt"/>
                <a:cs typeface="Arial" panose="020B0604020202020204" pitchFamily="34" charset="0"/>
              </a:rPr>
              <a:t>Lower pressure receiving surface</a:t>
            </a:r>
            <a:endParaRPr lang="en-US" sz="900" dirty="0">
              <a:latin typeface="Arial" panose="020B0604020202020204" pitchFamily="34" charset="0"/>
              <a:cs typeface="Arial" panose="020B0604020202020204" pitchFamily="34" charset="0"/>
            </a:endParaRPr>
          </a:p>
        </p:txBody>
      </p:sp>
      <p:sp>
        <p:nvSpPr>
          <p:cNvPr id="20" name="TextBox 7">
            <a:extLst>
              <a:ext uri="{FF2B5EF4-FFF2-40B4-BE49-F238E27FC236}">
                <a16:creationId xmlns="" xmlns:a16="http://schemas.microsoft.com/office/drawing/2014/main" id="{EA7BFCA4-0410-4174-A0CC-ADFE723E1902}"/>
              </a:ext>
            </a:extLst>
          </p:cNvPr>
          <p:cNvSpPr txBox="1"/>
          <p:nvPr/>
        </p:nvSpPr>
        <p:spPr>
          <a:xfrm>
            <a:off x="6338912" y="4381390"/>
            <a:ext cx="214630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800" dirty="0" err="1">
                <a:latin typeface="Arial" panose="020B0604020202020204" pitchFamily="34" charset="0"/>
                <a:cs typeface="Arial" panose="020B0604020202020204" pitchFamily="34" charset="0"/>
              </a:rPr>
              <a:t>Paalala</a:t>
            </a:r>
            <a:r>
              <a:rPr lang="en-US" altLang="ja-JP" sz="800" dirty="0">
                <a:latin typeface="Arial" panose="020B0604020202020204" pitchFamily="34" charset="0"/>
                <a:cs typeface="Arial" panose="020B0604020202020204" pitchFamily="34" charset="0"/>
              </a:rPr>
              <a:t>:</a:t>
            </a:r>
            <a:r>
              <a:rPr lang="ja-JP" altLang="en-US" sz="800" dirty="0">
                <a:latin typeface="Arial" panose="020B0604020202020204" pitchFamily="34" charset="0"/>
                <a:cs typeface="Arial" panose="020B0604020202020204" pitchFamily="34" charset="0"/>
              </a:rPr>
              <a:t> </a:t>
            </a:r>
            <a:r>
              <a:rPr lang="en-US" altLang="ja-JP" sz="800" dirty="0" err="1">
                <a:latin typeface="Arial" panose="020B0604020202020204" pitchFamily="34" charset="0"/>
                <a:cs typeface="Arial" panose="020B0604020202020204" pitchFamily="34" charset="0"/>
              </a:rPr>
              <a:t>Huwag</a:t>
            </a:r>
            <a:r>
              <a:rPr lang="en-US" altLang="ja-JP" sz="800" dirty="0">
                <a:latin typeface="Arial" panose="020B0604020202020204" pitchFamily="34" charset="0"/>
                <a:cs typeface="Arial" panose="020B0604020202020204" pitchFamily="34" charset="0"/>
              </a:rPr>
              <a:t> </a:t>
            </a:r>
            <a:r>
              <a:rPr lang="en-US" altLang="ja-JP" sz="800" dirty="0" err="1">
                <a:latin typeface="Arial" panose="020B0604020202020204" pitchFamily="34" charset="0"/>
                <a:cs typeface="Arial" panose="020B0604020202020204" pitchFamily="34" charset="0"/>
              </a:rPr>
              <a:t>gumamit</a:t>
            </a:r>
            <a:r>
              <a:rPr lang="en-US" altLang="ja-JP" sz="800" dirty="0">
                <a:latin typeface="Arial" panose="020B0604020202020204" pitchFamily="34" charset="0"/>
                <a:cs typeface="Arial" panose="020B0604020202020204" pitchFamily="34" charset="0"/>
              </a:rPr>
              <a:t> ng </a:t>
            </a:r>
            <a:r>
              <a:rPr lang="en-US" altLang="ja-JP" sz="800" dirty="0" err="1">
                <a:latin typeface="Arial" panose="020B0604020202020204" pitchFamily="34" charset="0"/>
                <a:cs typeface="Arial" panose="020B0604020202020204" pitchFamily="34" charset="0"/>
              </a:rPr>
              <a:t>ibang</a:t>
            </a:r>
            <a:r>
              <a:rPr lang="en-US" altLang="ja-JP" sz="800" dirty="0">
                <a:latin typeface="Arial" panose="020B0604020202020204" pitchFamily="34" charset="0"/>
                <a:cs typeface="Arial" panose="020B0604020202020204" pitchFamily="34" charset="0"/>
              </a:rPr>
              <a:t> </a:t>
            </a:r>
            <a:r>
              <a:rPr lang="en-US" altLang="ja-JP" sz="800" dirty="0" err="1">
                <a:latin typeface="Arial" panose="020B0604020202020204" pitchFamily="34" charset="0"/>
                <a:cs typeface="Arial" panose="020B0604020202020204" pitchFamily="34" charset="0"/>
              </a:rPr>
              <a:t>uri</a:t>
            </a:r>
            <a:r>
              <a:rPr lang="en-US" altLang="ja-JP" sz="800" dirty="0">
                <a:latin typeface="Arial" panose="020B0604020202020204" pitchFamily="34" charset="0"/>
                <a:cs typeface="Arial" panose="020B0604020202020204" pitchFamily="34" charset="0"/>
              </a:rPr>
              <a:t> ng gas </a:t>
            </a:r>
            <a:r>
              <a:rPr lang="en-US" altLang="ja-JP" sz="800" dirty="0" err="1">
                <a:latin typeface="Arial" panose="020B0604020202020204" pitchFamily="34" charset="0"/>
                <a:cs typeface="Arial" panose="020B0604020202020204" pitchFamily="34" charset="0"/>
              </a:rPr>
              <a:t>maliban</a:t>
            </a:r>
            <a:r>
              <a:rPr lang="en-US" altLang="ja-JP" sz="800" dirty="0">
                <a:latin typeface="Arial" panose="020B0604020202020204" pitchFamily="34" charset="0"/>
                <a:cs typeface="Arial" panose="020B0604020202020204" pitchFamily="34" charset="0"/>
              </a:rPr>
              <a:t> </a:t>
            </a:r>
            <a:r>
              <a:rPr lang="en-US" altLang="ja-JP" sz="800" dirty="0" err="1">
                <a:latin typeface="Arial" panose="020B0604020202020204" pitchFamily="34" charset="0"/>
                <a:cs typeface="Arial" panose="020B0604020202020204" pitchFamily="34" charset="0"/>
              </a:rPr>
              <a:t>sa</a:t>
            </a:r>
            <a:r>
              <a:rPr lang="en-US" altLang="ja-JP" sz="800" dirty="0">
                <a:latin typeface="Arial" panose="020B0604020202020204" pitchFamily="34" charset="0"/>
                <a:cs typeface="Arial" panose="020B0604020202020204" pitchFamily="34" charset="0"/>
              </a:rPr>
              <a:t> nitrogen gas</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95315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Uri ng Breaker</a:t>
            </a:r>
            <a:endParaRPr lang="en-US" altLang="ja-JP" sz="2000"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51 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33</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p:txBody>
      </p:sp>
      <p:sp>
        <p:nvSpPr>
          <p:cNvPr id="15" name="テキスト ボックス 14"/>
          <p:cNvSpPr txBox="1"/>
          <p:nvPr/>
        </p:nvSpPr>
        <p:spPr>
          <a:xfrm>
            <a:off x="2205350" y="5865413"/>
            <a:ext cx="4733300"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operation diagram ng hydraulic direct drive type (b)</a:t>
            </a:r>
            <a:endParaRPr lang="ja-JP" altLang="en-US" sz="1200" dirty="0">
              <a:latin typeface="Arial" panose="020B0604020202020204" pitchFamily="34" charset="0"/>
              <a:ea typeface="游ゴシック"/>
              <a:cs typeface="Arial" panose="020B0604020202020204" pitchFamily="34" charset="0"/>
            </a:endParaRPr>
          </a:p>
        </p:txBody>
      </p:sp>
      <p:pic>
        <p:nvPicPr>
          <p:cNvPr id="16" name="図 15"/>
          <p:cNvPicPr>
            <a:picLocks noChangeAspect="1"/>
          </p:cNvPicPr>
          <p:nvPr/>
        </p:nvPicPr>
        <p:blipFill>
          <a:blip r:embed="rId3"/>
          <a:stretch>
            <a:fillRect/>
          </a:stretch>
        </p:blipFill>
        <p:spPr>
          <a:xfrm>
            <a:off x="1358838" y="1428235"/>
            <a:ext cx="6754091" cy="4424165"/>
          </a:xfrm>
          <a:prstGeom prst="rect">
            <a:avLst/>
          </a:prstGeom>
        </p:spPr>
      </p:pic>
      <p:sp>
        <p:nvSpPr>
          <p:cNvPr id="2" name="TextBox 1">
            <a:extLst>
              <a:ext uri="{FF2B5EF4-FFF2-40B4-BE49-F238E27FC236}">
                <a16:creationId xmlns="" xmlns:a16="http://schemas.microsoft.com/office/drawing/2014/main" id="{9866EBC1-50DE-408A-8A39-091C24B569DA}"/>
              </a:ext>
            </a:extLst>
          </p:cNvPr>
          <p:cNvSpPr txBox="1"/>
          <p:nvPr/>
        </p:nvSpPr>
        <p:spPr>
          <a:xfrm>
            <a:off x="824721" y="1461636"/>
            <a:ext cx="3500886" cy="523220"/>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Arial" panose="020B0604020202020204" pitchFamily="34" charset="0"/>
                <a:ea typeface="+mn-lt"/>
                <a:cs typeface="Arial" panose="020B0604020202020204" pitchFamily="34" charset="0"/>
              </a:rPr>
              <a:t>Constant high pressure on the upper pressure receiving surface</a:t>
            </a:r>
            <a:endParaRPr lang="en-US" sz="1400">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E34F4CAC-8075-4D68-A973-D47A4D76EAC5}"/>
              </a:ext>
            </a:extLst>
          </p:cNvPr>
          <p:cNvSpPr txBox="1"/>
          <p:nvPr/>
        </p:nvSpPr>
        <p:spPr>
          <a:xfrm>
            <a:off x="1214320" y="2493829"/>
            <a:ext cx="1940045" cy="523220"/>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Arial" panose="020B0604020202020204" pitchFamily="34" charset="0"/>
                <a:ea typeface="+mn-lt"/>
                <a:cs typeface="Arial" panose="020B0604020202020204" pitchFamily="34" charset="0"/>
              </a:rPr>
              <a:t>High/low pressure switching</a:t>
            </a:r>
            <a:endParaRPr lang="en-US" sz="1400">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63A87C83-FDE3-4D09-84AF-8380C4ACD5B0}"/>
              </a:ext>
            </a:extLst>
          </p:cNvPr>
          <p:cNvSpPr txBox="1"/>
          <p:nvPr/>
        </p:nvSpPr>
        <p:spPr>
          <a:xfrm>
            <a:off x="5325664" y="4437866"/>
            <a:ext cx="2931783"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Arial" panose="020B0604020202020204" pitchFamily="34" charset="0"/>
                <a:ea typeface="+mn-lt"/>
                <a:cs typeface="Arial" panose="020B0604020202020204" pitchFamily="34" charset="0"/>
              </a:rPr>
              <a:t>High </a:t>
            </a:r>
            <a:r>
              <a:rPr lang="en-US" sz="1400" dirty="0">
                <a:latin typeface="Arial" panose="020B0604020202020204" pitchFamily="34" charset="0"/>
                <a:ea typeface="+mn-lt"/>
                <a:cs typeface="Arial" panose="020B0604020202020204" pitchFamily="34" charset="0"/>
              </a:rPr>
              <a:t>pressure</a:t>
            </a:r>
            <a:r>
              <a:rPr lang="en-US" sz="1600" dirty="0">
                <a:latin typeface="Arial" panose="020B0604020202020204" pitchFamily="34" charset="0"/>
                <a:ea typeface="+mn-lt"/>
                <a:cs typeface="Arial" panose="020B0604020202020204" pitchFamily="34" charset="0"/>
              </a:rPr>
              <a:t> accumulator</a:t>
            </a:r>
            <a:endParaRPr lang="en-US"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BE1408C8-5249-451E-AA68-FB515BAEF613}"/>
              </a:ext>
            </a:extLst>
          </p:cNvPr>
          <p:cNvSpPr txBox="1"/>
          <p:nvPr/>
        </p:nvSpPr>
        <p:spPr>
          <a:xfrm>
            <a:off x="4383588" y="5462254"/>
            <a:ext cx="1641775"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Arial" panose="020B0604020202020204" pitchFamily="34" charset="0"/>
                <a:ea typeface="+mn-lt"/>
                <a:cs typeface="Arial" panose="020B0604020202020204" pitchFamily="34" charset="0"/>
              </a:rPr>
              <a:t>Switching valve</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60905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Pangunahing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Operasyon</a:t>
            </a:r>
            <a:r>
              <a:rPr lang="en-US" altLang="ja-JP" sz="2000" dirty="0">
                <a:latin typeface="Arial" panose="020B0604020202020204" pitchFamily="34" charset="0"/>
                <a:cs typeface="Arial" panose="020B0604020202020204" pitchFamily="34" charset="0"/>
              </a:rPr>
              <a:t> ng Breaker</a:t>
            </a:r>
          </a:p>
        </p:txBody>
      </p:sp>
      <p:sp>
        <p:nvSpPr>
          <p:cNvPr id="6" name="テキスト ボックス 5"/>
          <p:cNvSpPr txBox="1"/>
          <p:nvPr/>
        </p:nvSpPr>
        <p:spPr>
          <a:xfrm>
            <a:off x="5408288" y="6452605"/>
            <a:ext cx="3587874"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53 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34</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705818" y="3723505"/>
            <a:ext cx="2947539" cy="461665"/>
          </a:xfrm>
          <a:prstGeom prst="rect">
            <a:avLst/>
          </a:prstGeom>
          <a:noFill/>
          <a:ln>
            <a:noFill/>
          </a:ln>
        </p:spPr>
        <p:txBody>
          <a:bodyPr wrap="square" lIns="91440" tIns="45720" rIns="91440" bIns="45720" rtlCol="0" anchor="t">
            <a:spAutoFit/>
          </a:bodyPr>
          <a:lstStyle/>
          <a:p>
            <a:pPr algn="ctr"/>
            <a:r>
              <a:rPr lang="ja-JP" altLang="ja-JP" sz="1200" dirty="0">
                <a:latin typeface="Arial" panose="020B0604020202020204" pitchFamily="34" charset="0"/>
                <a:cs typeface="Arial" panose="020B0604020202020204" pitchFamily="34" charset="0"/>
              </a:rPr>
              <a:t>Estado ng pag-demolish ng konkretong istraktura kagaya ng gusali</a:t>
            </a:r>
            <a:endParaRPr lang="en-US" altLang="ja-JP" sz="1200" dirty="0">
              <a:latin typeface="Arial" panose="020B0604020202020204" pitchFamily="34" charset="0"/>
              <a:cs typeface="Arial" panose="020B0604020202020204" pitchFamily="34" charset="0"/>
            </a:endParaRPr>
          </a:p>
        </p:txBody>
      </p:sp>
      <p:sp>
        <p:nvSpPr>
          <p:cNvPr id="15" name="テキスト ボックス 14"/>
          <p:cNvSpPr txBox="1"/>
          <p:nvPr/>
        </p:nvSpPr>
        <p:spPr>
          <a:xfrm>
            <a:off x="3016961" y="6071706"/>
            <a:ext cx="3237610"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Estado ng </a:t>
            </a:r>
            <a:r>
              <a:rPr lang="en-US" altLang="ja-JP" sz="1200" dirty="0" err="1">
                <a:latin typeface="Arial" panose="020B0604020202020204" pitchFamily="34" charset="0"/>
                <a:cs typeface="Arial" panose="020B0604020202020204" pitchFamily="34" charset="0"/>
              </a:rPr>
              <a:t>pagdurog</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bato</a:t>
            </a:r>
            <a:endParaRPr lang="en-US" altLang="ja-JP" sz="1200" dirty="0">
              <a:latin typeface="Arial" panose="020B0604020202020204" pitchFamily="34" charset="0"/>
              <a:cs typeface="Arial" panose="020B0604020202020204" pitchFamily="34" charset="0"/>
            </a:endParaRPr>
          </a:p>
        </p:txBody>
      </p:sp>
      <p:pic>
        <p:nvPicPr>
          <p:cNvPr id="7" name="図 6"/>
          <p:cNvPicPr>
            <a:picLocks noChangeAspect="1"/>
          </p:cNvPicPr>
          <p:nvPr/>
        </p:nvPicPr>
        <p:blipFill>
          <a:blip r:embed="rId3"/>
          <a:stretch>
            <a:fillRect/>
          </a:stretch>
        </p:blipFill>
        <p:spPr>
          <a:xfrm>
            <a:off x="4516307" y="1385818"/>
            <a:ext cx="3882041" cy="2337687"/>
          </a:xfrm>
          <a:prstGeom prst="rect">
            <a:avLst/>
          </a:prstGeom>
        </p:spPr>
      </p:pic>
      <p:pic>
        <p:nvPicPr>
          <p:cNvPr id="10" name="図 9"/>
          <p:cNvPicPr>
            <a:picLocks noChangeAspect="1"/>
          </p:cNvPicPr>
          <p:nvPr/>
        </p:nvPicPr>
        <p:blipFill>
          <a:blip r:embed="rId4"/>
          <a:stretch>
            <a:fillRect/>
          </a:stretch>
        </p:blipFill>
        <p:spPr>
          <a:xfrm>
            <a:off x="3588016" y="3660097"/>
            <a:ext cx="2095500" cy="2381250"/>
          </a:xfrm>
          <a:prstGeom prst="rect">
            <a:avLst/>
          </a:prstGeom>
        </p:spPr>
      </p:pic>
      <p:pic>
        <p:nvPicPr>
          <p:cNvPr id="13" name="図 12"/>
          <p:cNvPicPr>
            <a:picLocks noChangeAspect="1"/>
          </p:cNvPicPr>
          <p:nvPr/>
        </p:nvPicPr>
        <p:blipFill>
          <a:blip r:embed="rId5"/>
          <a:stretch>
            <a:fillRect/>
          </a:stretch>
        </p:blipFill>
        <p:spPr>
          <a:xfrm>
            <a:off x="771159" y="1385818"/>
            <a:ext cx="3328008" cy="2292628"/>
          </a:xfrm>
          <a:prstGeom prst="rect">
            <a:avLst/>
          </a:prstGeom>
        </p:spPr>
      </p:pic>
      <p:sp>
        <p:nvSpPr>
          <p:cNvPr id="16" name="テキスト ボックス 15"/>
          <p:cNvSpPr txBox="1"/>
          <p:nvPr/>
        </p:nvSpPr>
        <p:spPr>
          <a:xfrm>
            <a:off x="4997380" y="3753864"/>
            <a:ext cx="3587874"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Estado ng </a:t>
            </a:r>
            <a:r>
              <a:rPr lang="en-US" altLang="ja-JP" sz="1200" dirty="0" err="1">
                <a:latin typeface="Arial" panose="020B0604020202020204" pitchFamily="34" charset="0"/>
                <a:cs typeface="Arial" panose="020B0604020202020204" pitchFamily="34" charset="0"/>
              </a:rPr>
              <a:t>pag</a:t>
            </a:r>
            <a:r>
              <a:rPr lang="en-US" altLang="ja-JP" sz="1200" dirty="0">
                <a:latin typeface="Arial" panose="020B0604020202020204" pitchFamily="34" charset="0"/>
                <a:cs typeface="Arial" panose="020B0604020202020204" pitchFamily="34" charset="0"/>
              </a:rPr>
              <a:t>-demolish ng </a:t>
            </a: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kalsada</a:t>
            </a:r>
            <a:endParaRPr lang="en-US" altLang="ja-JP"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9716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Pangunahing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Operasyon</a:t>
            </a:r>
            <a:r>
              <a:rPr lang="en-US" altLang="ja-JP" sz="2000" dirty="0">
                <a:latin typeface="Arial" panose="020B0604020202020204" pitchFamily="34" charset="0"/>
                <a:cs typeface="Arial" panose="020B0604020202020204" pitchFamily="34" charset="0"/>
              </a:rPr>
              <a:t> ng Breaker</a:t>
            </a:r>
            <a:endParaRPr lang="en-US" altLang="ja-JP" sz="2000"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502678" y="6452605"/>
            <a:ext cx="3493484"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54 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35</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164673" y="5499915"/>
            <a:ext cx="3801982"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Itama</a:t>
            </a:r>
            <a:r>
              <a:rPr lang="en-US" altLang="ja-JP" sz="1200" dirty="0">
                <a:latin typeface="Arial" panose="020B0604020202020204" pitchFamily="34" charset="0"/>
                <a:cs typeface="Arial" panose="020B0604020202020204" pitchFamily="34" charset="0"/>
              </a:rPr>
              <a:t> at </a:t>
            </a:r>
            <a:r>
              <a:rPr lang="en-US" altLang="ja-JP" sz="1200" dirty="0" err="1">
                <a:latin typeface="Arial" panose="020B0604020202020204" pitchFamily="34" charset="0"/>
                <a:cs typeface="Arial" panose="020B0604020202020204" pitchFamily="34" charset="0"/>
              </a:rPr>
              <a:t>pukpokin</a:t>
            </a:r>
            <a:r>
              <a:rPr lang="en-US" altLang="ja-JP" sz="1200" dirty="0">
                <a:latin typeface="Arial" panose="020B0604020202020204" pitchFamily="34" charset="0"/>
                <a:cs typeface="Arial" panose="020B0604020202020204" pitchFamily="34" charset="0"/>
              </a:rPr>
              <a:t> ng pa right angle ang breaker</a:t>
            </a:r>
          </a:p>
        </p:txBody>
      </p:sp>
      <p:sp>
        <p:nvSpPr>
          <p:cNvPr id="18" name="テキスト ボックス 17"/>
          <p:cNvSpPr txBox="1"/>
          <p:nvPr/>
        </p:nvSpPr>
        <p:spPr>
          <a:xfrm>
            <a:off x="5502678" y="5497920"/>
            <a:ext cx="3237610"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Huwag</a:t>
            </a:r>
            <a:r>
              <a:rPr lang="en-US" altLang="ja-JP" sz="1200" dirty="0">
                <a:latin typeface="Arial" panose="020B0604020202020204" pitchFamily="34" charset="0"/>
                <a:cs typeface="Arial" panose="020B0604020202020204" pitchFamily="34" charset="0"/>
              </a:rPr>
              <a:t> mag blank firing</a:t>
            </a:r>
            <a:endParaRPr lang="en-US" sz="1200" dirty="0">
              <a:latin typeface="Arial" panose="020B0604020202020204" pitchFamily="34" charset="0"/>
              <a:cs typeface="Arial" panose="020B0604020202020204" pitchFamily="34" charset="0"/>
            </a:endParaRPr>
          </a:p>
        </p:txBody>
      </p:sp>
      <p:pic>
        <p:nvPicPr>
          <p:cNvPr id="2" name="図 1"/>
          <p:cNvPicPr>
            <a:picLocks noChangeAspect="1"/>
          </p:cNvPicPr>
          <p:nvPr/>
        </p:nvPicPr>
        <p:blipFill>
          <a:blip r:embed="rId3"/>
          <a:stretch>
            <a:fillRect/>
          </a:stretch>
        </p:blipFill>
        <p:spPr>
          <a:xfrm>
            <a:off x="6048855" y="2648494"/>
            <a:ext cx="2145256" cy="2754044"/>
          </a:xfrm>
          <a:prstGeom prst="rect">
            <a:avLst/>
          </a:prstGeom>
        </p:spPr>
      </p:pic>
      <p:pic>
        <p:nvPicPr>
          <p:cNvPr id="3" name="図 2"/>
          <p:cNvPicPr>
            <a:picLocks noChangeAspect="1"/>
          </p:cNvPicPr>
          <p:nvPr/>
        </p:nvPicPr>
        <p:blipFill>
          <a:blip r:embed="rId4"/>
          <a:stretch>
            <a:fillRect/>
          </a:stretch>
        </p:blipFill>
        <p:spPr>
          <a:xfrm>
            <a:off x="765707" y="2067791"/>
            <a:ext cx="5184817" cy="3430130"/>
          </a:xfrm>
          <a:prstGeom prst="rect">
            <a:avLst/>
          </a:prstGeom>
        </p:spPr>
      </p:pic>
    </p:spTree>
    <p:extLst>
      <p:ext uri="{BB962C8B-B14F-4D97-AF65-F5344CB8AC3E}">
        <p14:creationId xmlns:p14="http://schemas.microsoft.com/office/powerpoint/2010/main" val="37745632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Pangunahing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Operasyon</a:t>
            </a:r>
            <a:r>
              <a:rPr lang="en-US" altLang="ja-JP" sz="2000" dirty="0">
                <a:latin typeface="Arial" panose="020B0604020202020204" pitchFamily="34" charset="0"/>
                <a:cs typeface="Arial" panose="020B0604020202020204" pitchFamily="34" charset="0"/>
              </a:rPr>
              <a:t> ng Breaker</a:t>
            </a:r>
            <a:endParaRPr lang="en-US" altLang="ja-JP" sz="2000"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429250" y="6452605"/>
            <a:ext cx="356691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55 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3</a:t>
            </a:r>
            <a:r>
              <a:rPr lang="en-US" altLang="ja-JP" sz="1200" dirty="0">
                <a:latin typeface="Times New Roman" panose="02020603050405020304" pitchFamily="18" charset="0"/>
                <a:ea typeface="游ゴシック"/>
                <a:cs typeface="Times New Roman" panose="02020603050405020304" pitchFamily="18" charset="0"/>
              </a:rPr>
              <a:t>6</a:t>
            </a:r>
            <a:r>
              <a:rPr 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9" name="図 18"/>
          <p:cNvPicPr>
            <a:picLocks noChangeAspect="1"/>
          </p:cNvPicPr>
          <p:nvPr/>
        </p:nvPicPr>
        <p:blipFill>
          <a:blip r:embed="rId3"/>
          <a:stretch>
            <a:fillRect/>
          </a:stretch>
        </p:blipFill>
        <p:spPr>
          <a:xfrm>
            <a:off x="2315659" y="1399132"/>
            <a:ext cx="4512680" cy="2440392"/>
          </a:xfrm>
          <a:prstGeom prst="rect">
            <a:avLst/>
          </a:prstGeom>
        </p:spPr>
      </p:pic>
      <p:sp>
        <p:nvSpPr>
          <p:cNvPr id="20" name="テキスト ボックス 19"/>
          <p:cNvSpPr txBox="1"/>
          <p:nvPr/>
        </p:nvSpPr>
        <p:spPr>
          <a:xfrm>
            <a:off x="2953194" y="3772946"/>
            <a:ext cx="3237610"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Huwag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a:t>
            </a:r>
            <a:r>
              <a:rPr lang="en-US" altLang="ja-JP" sz="1200" dirty="0">
                <a:latin typeface="Arial" panose="020B0604020202020204" pitchFamily="34" charset="0"/>
                <a:cs typeface="Arial" panose="020B0604020202020204" pitchFamily="34" charset="0"/>
              </a:rPr>
              <a:t>-pry(</a:t>
            </a:r>
            <a:r>
              <a:rPr lang="en-US" altLang="ja-JP" sz="1200" dirty="0" err="1">
                <a:latin typeface="Arial" panose="020B0604020202020204" pitchFamily="34" charset="0"/>
                <a:cs typeface="Arial" panose="020B0604020202020204" pitchFamily="34" charset="0"/>
              </a:rPr>
              <a:t>kojiru</a:t>
            </a:r>
            <a:r>
              <a:rPr lang="en-US" altLang="ja-JP" sz="1200" dirty="0">
                <a:latin typeface="Arial" panose="020B0604020202020204" pitchFamily="34" charset="0"/>
                <a:cs typeface="Arial" panose="020B0604020202020204" pitchFamily="34" charset="0"/>
              </a:rPr>
              <a:t>) ang chisel</a:t>
            </a:r>
            <a:endParaRPr lang="en-US" altLang="ja-JP" sz="1200" dirty="0">
              <a:latin typeface="Arial" panose="020B0604020202020204" pitchFamily="34" charset="0"/>
              <a:ea typeface="游ゴシック"/>
              <a:cs typeface="Arial" panose="020B0604020202020204" pitchFamily="34" charset="0"/>
            </a:endParaRPr>
          </a:p>
        </p:txBody>
      </p:sp>
      <p:pic>
        <p:nvPicPr>
          <p:cNvPr id="21" name="図 20"/>
          <p:cNvPicPr>
            <a:picLocks noChangeAspect="1"/>
          </p:cNvPicPr>
          <p:nvPr/>
        </p:nvPicPr>
        <p:blipFill>
          <a:blip r:embed="rId4"/>
          <a:stretch>
            <a:fillRect/>
          </a:stretch>
        </p:blipFill>
        <p:spPr>
          <a:xfrm>
            <a:off x="2626712" y="4066691"/>
            <a:ext cx="3890573" cy="2044595"/>
          </a:xfrm>
          <a:prstGeom prst="rect">
            <a:avLst/>
          </a:prstGeom>
        </p:spPr>
      </p:pic>
      <p:sp>
        <p:nvSpPr>
          <p:cNvPr id="22" name="テキスト ボックス 21"/>
          <p:cNvSpPr txBox="1"/>
          <p:nvPr/>
        </p:nvSpPr>
        <p:spPr>
          <a:xfrm>
            <a:off x="2953194" y="6042372"/>
            <a:ext cx="3237610"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Larawan</a:t>
            </a:r>
            <a:r>
              <a:rPr lang="en-US" altLang="ja-JP" sz="1200" dirty="0">
                <a:latin typeface="Arial" panose="020B0604020202020204" pitchFamily="34" charset="0"/>
                <a:cs typeface="Arial" panose="020B0604020202020204" pitchFamily="34" charset="0"/>
              </a:rPr>
              <a:t> 4-16 </a:t>
            </a:r>
            <a:r>
              <a:rPr lang="en-US" altLang="ja-JP" sz="1200" dirty="0" err="1">
                <a:latin typeface="Arial" panose="020B0604020202020204" pitchFamily="34" charset="0"/>
                <a:cs typeface="Arial" panose="020B0604020202020204" pitchFamily="34" charset="0"/>
              </a:rPr>
              <a:t>Mula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marupok</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bahagi</a:t>
            </a:r>
            <a:endParaRPr lang="ja-JP" altLang="ja-JP" sz="1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4CFA14CA-5A65-4B9C-A29B-103A24683634}"/>
              </a:ext>
            </a:extLst>
          </p:cNvPr>
          <p:cNvSpPr txBox="1"/>
          <p:nvPr/>
        </p:nvSpPr>
        <p:spPr>
          <a:xfrm>
            <a:off x="1637513" y="1911046"/>
            <a:ext cx="1382983"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200" dirty="0" err="1">
                <a:latin typeface="Arial" panose="020B0604020202020204" pitchFamily="34" charset="0"/>
                <a:cs typeface="Arial" panose="020B0604020202020204" pitchFamily="34" charset="0"/>
              </a:rPr>
              <a:t>Huwag</a:t>
            </a:r>
            <a:r>
              <a:rPr lang="en-US" altLang="ja-JP" sz="1200" dirty="0">
                <a:latin typeface="Arial" panose="020B0604020202020204" pitchFamily="34" charset="0"/>
                <a:cs typeface="Arial" panose="020B0604020202020204" pitchFamily="34" charset="0"/>
              </a:rPr>
              <a:t> </a:t>
            </a:r>
            <a:endParaRPr lang="ja-JP" altLang="ja-JP" sz="1200" dirty="0">
              <a:latin typeface="Arial" panose="020B0604020202020204" pitchFamily="34" charset="0"/>
              <a:cs typeface="Arial" panose="020B0604020202020204" pitchFamily="34" charset="0"/>
            </a:endParaRPr>
          </a:p>
          <a:p>
            <a:r>
              <a:rPr lang="en-US" altLang="ja-JP" sz="1200" dirty="0" err="1">
                <a:latin typeface="Arial" panose="020B0604020202020204" pitchFamily="34" charset="0"/>
                <a:cs typeface="Arial" panose="020B0604020202020204" pitchFamily="34" charset="0"/>
              </a:rPr>
              <a:t>i</a:t>
            </a:r>
            <a:r>
              <a:rPr lang="en-US" altLang="ja-JP" sz="1200" dirty="0">
                <a:latin typeface="Arial" panose="020B0604020202020204" pitchFamily="34" charset="0"/>
                <a:cs typeface="Arial" panose="020B0604020202020204" pitchFamily="34" charset="0"/>
              </a:rPr>
              <a:t>-pry(</a:t>
            </a:r>
            <a:r>
              <a:rPr lang="en-US" altLang="ja-JP" sz="1200" dirty="0" err="1">
                <a:latin typeface="Arial" panose="020B0604020202020204" pitchFamily="34" charset="0"/>
                <a:cs typeface="Arial" panose="020B0604020202020204" pitchFamily="34" charset="0"/>
              </a:rPr>
              <a:t>kojiru</a:t>
            </a:r>
            <a:r>
              <a:rPr lang="en-US" altLang="ja-JP" sz="1200" dirty="0">
                <a:latin typeface="Arial" panose="020B0604020202020204" pitchFamily="34" charset="0"/>
                <a:cs typeface="Arial" panose="020B0604020202020204" pitchFamily="34" charset="0"/>
              </a:rPr>
              <a:t>)</a:t>
            </a:r>
            <a:endParaRPr lang="ja-JP" altLang="ja-JP"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4810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497306"/>
            <a:ext cx="7886700" cy="675696"/>
          </a:xfrm>
          <a:ln>
            <a:solidFill>
              <a:schemeClr val="tx1"/>
            </a:solidFill>
          </a:ln>
        </p:spPr>
        <p:txBody>
          <a:bodyPr vert="horz" lIns="91440" tIns="45720" rIns="91440" bIns="45720" rtlCol="0" anchor="ctr">
            <a:noAutofit/>
          </a:bodyPr>
          <a:lstStyle/>
          <a:p>
            <a:r>
              <a:rPr lang="en-US" altLang="ja-JP" sz="2000" dirty="0">
                <a:latin typeface="Arial" panose="020B0604020202020204" pitchFamily="34" charset="0"/>
                <a:cs typeface="Arial" panose="020B0604020202020204" pitchFamily="34" charset="0"/>
              </a:rPr>
              <a:t>Uri at </a:t>
            </a:r>
            <a:r>
              <a:rPr lang="en-US" altLang="ja-JP" sz="2000" dirty="0" err="1">
                <a:latin typeface="Arial" panose="020B0604020202020204" pitchFamily="34" charset="0"/>
                <a:cs typeface="Arial" panose="020B0604020202020204" pitchFamily="34" charset="0"/>
              </a:rPr>
              <a:t>Gamit</a:t>
            </a:r>
            <a:r>
              <a:rPr lang="en-US" altLang="ja-JP" sz="2000" dirty="0">
                <a:latin typeface="Arial" panose="020B0604020202020204" pitchFamily="34" charset="0"/>
                <a:cs typeface="Arial" panose="020B0604020202020204" pitchFamily="34" charset="0"/>
              </a:rPr>
              <a:t> ng Dismantling Machines (</a:t>
            </a:r>
            <a:r>
              <a:rPr lang="en-US" altLang="ja-JP" sz="2000" dirty="0" err="1">
                <a:latin typeface="Arial" panose="020B0604020202020204" pitchFamily="34" charset="0"/>
                <a:cs typeface="Arial" panose="020B0604020202020204" pitchFamily="34" charset="0"/>
              </a:rPr>
              <a:t>Katangian</a:t>
            </a:r>
            <a:r>
              <a:rPr lang="en-US" altLang="ja-JP" sz="2000" dirty="0">
                <a:latin typeface="Arial" panose="020B0604020202020204" pitchFamily="34" charset="0"/>
                <a:cs typeface="Arial" panose="020B0604020202020204" pitchFamily="34" charset="0"/>
              </a:rPr>
              <a:t>)</a:t>
            </a:r>
            <a:r>
              <a:rPr lang="ja-JP" altLang="en-US" sz="2000" dirty="0">
                <a:latin typeface="Arial" panose="020B0604020202020204" pitchFamily="34" charset="0"/>
                <a:ea typeface="+mj-lt"/>
                <a:cs typeface="Arial" panose="020B0604020202020204" pitchFamily="34" charset="0"/>
              </a:rPr>
              <a:t/>
            </a:r>
            <a:br>
              <a:rPr lang="ja-JP" altLang="en-US" sz="2000" dirty="0">
                <a:latin typeface="Arial" panose="020B0604020202020204" pitchFamily="34" charset="0"/>
                <a:ea typeface="+mj-lt"/>
                <a:cs typeface="Arial" panose="020B0604020202020204" pitchFamily="34" charset="0"/>
              </a:rPr>
            </a:br>
            <a:r>
              <a:rPr lang="ja-JP" sz="2000" dirty="0">
                <a:latin typeface="Times New Roman" panose="02020603050405020304" pitchFamily="18" charset="0"/>
                <a:ea typeface="+mj-lt"/>
                <a:cs typeface="Times New Roman" panose="02020603050405020304" pitchFamily="18" charset="0"/>
              </a:rPr>
              <a:t>(</a:t>
            </a:r>
            <a:r>
              <a:rPr lang="en-US" altLang="ja-JP" sz="2000" dirty="0">
                <a:latin typeface="Arial" panose="020B0604020202020204" pitchFamily="34" charset="0"/>
                <a:ea typeface="+mj-lt"/>
                <a:cs typeface="Arial" panose="020B0604020202020204" pitchFamily="34" charset="0"/>
              </a:rPr>
              <a:t>2</a:t>
            </a:r>
            <a:r>
              <a:rPr lang="ja-JP" sz="2000" dirty="0">
                <a:latin typeface="Arial" panose="020B0604020202020204" pitchFamily="34" charset="0"/>
                <a:ea typeface="+mj-lt"/>
                <a:cs typeface="Arial" panose="020B0604020202020204" pitchFamily="34" charset="0"/>
              </a:rPr>
              <a:t>)</a:t>
            </a:r>
            <a:r>
              <a:rPr lang="ja-JP" altLang="en-US" sz="2000" dirty="0">
                <a:latin typeface="Arial" panose="020B0604020202020204" pitchFamily="34" charset="0"/>
                <a:ea typeface="+mj-lt"/>
                <a:cs typeface="Arial" panose="020B0604020202020204" pitchFamily="34" charset="0"/>
              </a:rPr>
              <a:t> </a:t>
            </a:r>
            <a:r>
              <a:rPr lang="ja-JP" sz="2000" dirty="0">
                <a:latin typeface="Arial" panose="020B0604020202020204" pitchFamily="34" charset="0"/>
                <a:ea typeface="+mj-lt"/>
                <a:cs typeface="Arial" panose="020B0604020202020204" pitchFamily="34" charset="0"/>
              </a:rPr>
              <a:t>Steel </a:t>
            </a:r>
            <a:r>
              <a:rPr lang="en-US" altLang="ja-JP" sz="2000" dirty="0">
                <a:latin typeface="Arial" panose="020B0604020202020204" pitchFamily="34" charset="0"/>
                <a:ea typeface="+mj-lt"/>
                <a:cs typeface="Arial" panose="020B0604020202020204" pitchFamily="34" charset="0"/>
              </a:rPr>
              <a:t>F</a:t>
            </a:r>
            <a:r>
              <a:rPr lang="ja-JP" sz="2000" dirty="0">
                <a:latin typeface="Arial" panose="020B0604020202020204" pitchFamily="34" charset="0"/>
                <a:ea typeface="+mj-lt"/>
                <a:cs typeface="Arial" panose="020B0604020202020204" pitchFamily="34" charset="0"/>
              </a:rPr>
              <a:t>rame </a:t>
            </a:r>
            <a:r>
              <a:rPr lang="en-US" altLang="ja-JP" sz="2000" dirty="0">
                <a:latin typeface="Arial" panose="020B0604020202020204" pitchFamily="34" charset="0"/>
                <a:ea typeface="+mj-lt"/>
                <a:cs typeface="Arial" panose="020B0604020202020204" pitchFamily="34" charset="0"/>
              </a:rPr>
              <a:t>C</a:t>
            </a:r>
            <a:r>
              <a:rPr lang="ja-JP" sz="2000" dirty="0">
                <a:latin typeface="Arial" panose="020B0604020202020204" pitchFamily="34" charset="0"/>
                <a:ea typeface="+mj-lt"/>
                <a:cs typeface="Arial" panose="020B0604020202020204" pitchFamily="34" charset="0"/>
              </a:rPr>
              <a:t>utt</a:t>
            </a:r>
            <a:r>
              <a:rPr lang="en-US" altLang="ja-JP" sz="2000" dirty="0" err="1">
                <a:latin typeface="Arial" panose="020B0604020202020204" pitchFamily="34" charset="0"/>
                <a:ea typeface="+mj-lt"/>
                <a:cs typeface="Arial" panose="020B0604020202020204" pitchFamily="34" charset="0"/>
              </a:rPr>
              <a:t>ing</a:t>
            </a:r>
            <a:r>
              <a:rPr lang="ja-JP" sz="2000" dirty="0">
                <a:latin typeface="Arial" panose="020B0604020202020204" pitchFamily="34" charset="0"/>
                <a:ea typeface="+mj-lt"/>
                <a:cs typeface="Arial" panose="020B0604020202020204" pitchFamily="34" charset="0"/>
              </a:rPr>
              <a:t> </a:t>
            </a:r>
            <a:r>
              <a:rPr lang="en-US" altLang="ja-JP" sz="2000" dirty="0">
                <a:latin typeface="Arial" panose="020B0604020202020204" pitchFamily="34" charset="0"/>
                <a:ea typeface="+mj-lt"/>
                <a:cs typeface="Arial" panose="020B0604020202020204" pitchFamily="34" charset="0"/>
              </a:rPr>
              <a:t>Machine</a:t>
            </a:r>
            <a:endParaRPr lang="en-US" altLang="ja-JP" sz="2000" dirty="0">
              <a:latin typeface="Arial" panose="020B0604020202020204" pitchFamily="34" charset="0"/>
              <a:cs typeface="Arial" panose="020B0604020202020204" pitchFamily="34" charset="0"/>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3</a:t>
            </a:r>
            <a:r>
              <a:rPr lang="ja-JP" sz="1200" dirty="0">
                <a:latin typeface="Times New Roman" panose="02020603050405020304" pitchFamily="18" charset="0"/>
                <a:ea typeface="+mn-lt"/>
                <a:cs typeface="Times New Roman" panose="02020603050405020304" pitchFamily="18" charset="0"/>
              </a:rPr>
              <a:t> 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5</a:t>
            </a:r>
            <a:r>
              <a:rPr lang="ja-JP" sz="1200" dirty="0" smtClean="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mn-lt"/>
                <a:cs typeface="Times New Roman" panose="02020603050405020304" pitchFamily="18" charset="0"/>
              </a:rPr>
              <a:t>of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202873" y="1369065"/>
            <a:ext cx="4738254" cy="4119870"/>
          </a:xfrm>
          <a:prstGeom prst="rect">
            <a:avLst/>
          </a:prstGeom>
        </p:spPr>
      </p:pic>
    </p:spTree>
    <p:extLst>
      <p:ext uri="{BB962C8B-B14F-4D97-AF65-F5344CB8AC3E}">
        <p14:creationId xmlns:p14="http://schemas.microsoft.com/office/powerpoint/2010/main" val="6310325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Pangunahing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Operasyon</a:t>
            </a:r>
            <a:r>
              <a:rPr lang="en-US" altLang="ja-JP" sz="2000" dirty="0">
                <a:latin typeface="Arial" panose="020B0604020202020204" pitchFamily="34" charset="0"/>
                <a:cs typeface="Arial" panose="020B0604020202020204" pitchFamily="34" charset="0"/>
              </a:rPr>
              <a:t> ng Breaker</a:t>
            </a:r>
            <a:endParaRPr lang="en-US" altLang="ja-JP" sz="2000"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56 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37</a:t>
            </a:r>
            <a:r>
              <a:rPr 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3015541" y="3596556"/>
            <a:ext cx="3237610"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Huwag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pampukpok</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nasa</a:t>
            </a:r>
            <a:r>
              <a:rPr lang="en-US" altLang="ja-JP" sz="1200" dirty="0">
                <a:latin typeface="Arial" panose="020B0604020202020204" pitchFamily="34" charset="0"/>
                <a:cs typeface="Arial" panose="020B0604020202020204" pitchFamily="34" charset="0"/>
              </a:rPr>
              <a:t> stroke end</a:t>
            </a:r>
          </a:p>
        </p:txBody>
      </p:sp>
      <p:sp>
        <p:nvSpPr>
          <p:cNvPr id="15" name="テキスト ボックス 14"/>
          <p:cNvSpPr txBox="1"/>
          <p:nvPr/>
        </p:nvSpPr>
        <p:spPr>
          <a:xfrm>
            <a:off x="2636246" y="6061455"/>
            <a:ext cx="3682155"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Huwag</a:t>
            </a:r>
            <a:r>
              <a:rPr lang="en-US" altLang="ja-JP" sz="1200" dirty="0">
                <a:latin typeface="Arial" panose="020B0604020202020204" pitchFamily="34" charset="0"/>
                <a:cs typeface="Arial" panose="020B0604020202020204" pitchFamily="34" charset="0"/>
              </a:rPr>
              <a:t> mag </a:t>
            </a:r>
            <a:r>
              <a:rPr lang="en-US" altLang="ja-JP" sz="1200" dirty="0" err="1">
                <a:latin typeface="Arial" panose="020B0604020202020204" pitchFamily="34" charset="0"/>
                <a:cs typeface="Arial" panose="020B0604020202020204" pitchFamily="34" charset="0"/>
              </a:rPr>
              <a:t>sabit</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ano</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bagay</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breaker</a:t>
            </a:r>
            <a:endParaRPr lang="en-US" altLang="ja-JP" sz="1200" dirty="0">
              <a:latin typeface="Arial" panose="020B0604020202020204" pitchFamily="34" charset="0"/>
              <a:ea typeface="游ゴシック"/>
              <a:cs typeface="Arial" panose="020B0604020202020204" pitchFamily="34" charset="0"/>
            </a:endParaRPr>
          </a:p>
        </p:txBody>
      </p:sp>
      <p:pic>
        <p:nvPicPr>
          <p:cNvPr id="8" name="図 7"/>
          <p:cNvPicPr>
            <a:picLocks noChangeAspect="1"/>
          </p:cNvPicPr>
          <p:nvPr/>
        </p:nvPicPr>
        <p:blipFill>
          <a:blip r:embed="rId3"/>
          <a:stretch>
            <a:fillRect/>
          </a:stretch>
        </p:blipFill>
        <p:spPr>
          <a:xfrm>
            <a:off x="1989819" y="3849207"/>
            <a:ext cx="4709307" cy="2212248"/>
          </a:xfrm>
          <a:prstGeom prst="rect">
            <a:avLst/>
          </a:prstGeom>
        </p:spPr>
      </p:pic>
      <p:pic>
        <p:nvPicPr>
          <p:cNvPr id="10" name="図 9"/>
          <p:cNvPicPr>
            <a:picLocks noChangeAspect="1"/>
          </p:cNvPicPr>
          <p:nvPr/>
        </p:nvPicPr>
        <p:blipFill>
          <a:blip r:embed="rId4"/>
          <a:stretch>
            <a:fillRect/>
          </a:stretch>
        </p:blipFill>
        <p:spPr>
          <a:xfrm>
            <a:off x="2335639" y="1348378"/>
            <a:ext cx="4283370" cy="2248178"/>
          </a:xfrm>
          <a:prstGeom prst="rect">
            <a:avLst/>
          </a:prstGeom>
        </p:spPr>
      </p:pic>
    </p:spTree>
    <p:extLst>
      <p:ext uri="{BB962C8B-B14F-4D97-AF65-F5344CB8AC3E}">
        <p14:creationId xmlns:p14="http://schemas.microsoft.com/office/powerpoint/2010/main" val="42733412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Pangunahing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Operasyon</a:t>
            </a:r>
            <a:r>
              <a:rPr lang="en-US" altLang="ja-JP" sz="2000" dirty="0">
                <a:latin typeface="Arial" panose="020B0604020202020204" pitchFamily="34" charset="0"/>
                <a:cs typeface="Arial" panose="020B0604020202020204" pitchFamily="34" charset="0"/>
              </a:rPr>
              <a:t> ng Breaker</a:t>
            </a:r>
            <a:endParaRPr lang="en-US" altLang="ja-JP" sz="2000"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56 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38</a:t>
            </a:r>
            <a:r>
              <a:rPr 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724980" y="5725008"/>
            <a:ext cx="3237610"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Huwag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gamitin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ilalim</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tubig</a:t>
            </a:r>
            <a:endParaRPr lang="en-US" altLang="ja-JP" sz="1200" dirty="0">
              <a:latin typeface="Arial" panose="020B0604020202020204" pitchFamily="34" charset="0"/>
              <a:cs typeface="Arial" panose="020B0604020202020204" pitchFamily="34" charset="0"/>
            </a:endParaRPr>
          </a:p>
        </p:txBody>
      </p:sp>
      <p:sp>
        <p:nvSpPr>
          <p:cNvPr id="23" name="テキスト ボックス 22"/>
          <p:cNvSpPr txBox="1"/>
          <p:nvPr/>
        </p:nvSpPr>
        <p:spPr>
          <a:xfrm>
            <a:off x="4276725" y="5053920"/>
            <a:ext cx="3548908" cy="276999"/>
          </a:xfrm>
          <a:prstGeom prst="rect">
            <a:avLst/>
          </a:prstGeom>
          <a:noFill/>
          <a:ln>
            <a:noFill/>
          </a:ln>
        </p:spPr>
        <p:txBody>
          <a:bodyPr wrap="square" lIns="91440" tIns="45720" rIns="91440" bIns="45720" rtlCol="0" anchor="t">
            <a:spAutoFit/>
          </a:bodyPr>
          <a:lstStyle/>
          <a:p>
            <a:r>
              <a:rPr lang="en-US" altLang="ja-JP" sz="1200" dirty="0" err="1">
                <a:latin typeface="Arial" panose="020B0604020202020204" pitchFamily="34" charset="0"/>
                <a:cs typeface="Arial" panose="020B0604020202020204" pitchFamily="34" charset="0"/>
              </a:rPr>
              <a:t>Bawal</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pumasok</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posibleng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lumilipad</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bagay</a:t>
            </a:r>
            <a:r>
              <a:rPr lang="en-US" altLang="ja-JP" sz="1200" dirty="0">
                <a:latin typeface="Arial" panose="020B0604020202020204" pitchFamily="34" charset="0"/>
                <a:cs typeface="Arial" panose="020B0604020202020204" pitchFamily="34" charset="0"/>
              </a:rPr>
              <a:t>.</a:t>
            </a:r>
            <a:endParaRPr lang="ja-JP" altLang="ja-JP" sz="1200" dirty="0">
              <a:latin typeface="Arial" panose="020B0604020202020204" pitchFamily="34" charset="0"/>
              <a:cs typeface="Arial" panose="020B0604020202020204" pitchFamily="34" charset="0"/>
            </a:endParaRPr>
          </a:p>
        </p:txBody>
      </p:sp>
      <p:pic>
        <p:nvPicPr>
          <p:cNvPr id="8" name="図 7"/>
          <p:cNvPicPr>
            <a:picLocks noChangeAspect="1"/>
          </p:cNvPicPr>
          <p:nvPr/>
        </p:nvPicPr>
        <p:blipFill>
          <a:blip r:embed="rId3"/>
          <a:stretch>
            <a:fillRect/>
          </a:stretch>
        </p:blipFill>
        <p:spPr>
          <a:xfrm>
            <a:off x="4058920" y="2425403"/>
            <a:ext cx="4295816" cy="2628517"/>
          </a:xfrm>
          <a:prstGeom prst="rect">
            <a:avLst/>
          </a:prstGeom>
        </p:spPr>
      </p:pic>
      <p:pic>
        <p:nvPicPr>
          <p:cNvPr id="10" name="図 9"/>
          <p:cNvPicPr>
            <a:picLocks noChangeAspect="1"/>
          </p:cNvPicPr>
          <p:nvPr/>
        </p:nvPicPr>
        <p:blipFill>
          <a:blip r:embed="rId4"/>
          <a:stretch>
            <a:fillRect/>
          </a:stretch>
        </p:blipFill>
        <p:spPr>
          <a:xfrm>
            <a:off x="781462" y="1966301"/>
            <a:ext cx="3124647" cy="3758707"/>
          </a:xfrm>
          <a:prstGeom prst="rect">
            <a:avLst/>
          </a:prstGeom>
        </p:spPr>
      </p:pic>
      <p:sp>
        <p:nvSpPr>
          <p:cNvPr id="11" name="テキスト ボックス 10">
            <a:extLst>
              <a:ext uri="{FF2B5EF4-FFF2-40B4-BE49-F238E27FC236}">
                <a16:creationId xmlns="" xmlns:a16="http://schemas.microsoft.com/office/drawing/2014/main" id="{A212908B-BFC3-43D6-B14F-6CE502E2EFC8}"/>
              </a:ext>
            </a:extLst>
          </p:cNvPr>
          <p:cNvSpPr txBox="1"/>
          <p:nvPr/>
        </p:nvSpPr>
        <p:spPr>
          <a:xfrm rot="19680508">
            <a:off x="4741488" y="3957509"/>
            <a:ext cx="937087" cy="400110"/>
          </a:xfrm>
          <a:prstGeom prst="rect">
            <a:avLst/>
          </a:prstGeom>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n-US" altLang="ja-JP" sz="1000" dirty="0" err="1"/>
              <a:t>Bawal</a:t>
            </a:r>
            <a:r>
              <a:rPr lang="en-US" altLang="ja-JP" sz="1000" dirty="0"/>
              <a:t/>
            </a:r>
            <a:br>
              <a:rPr lang="en-US" altLang="ja-JP" sz="1000" dirty="0"/>
            </a:br>
            <a:r>
              <a:rPr lang="en-US" altLang="ja-JP" sz="1000" dirty="0"/>
              <a:t> </a:t>
            </a:r>
            <a:r>
              <a:rPr lang="en-US" altLang="ja-JP" sz="1000" dirty="0" err="1"/>
              <a:t>pumasok</a:t>
            </a:r>
            <a:endParaRPr lang="en-US" altLang="ja-JP" sz="1000" dirty="0"/>
          </a:p>
        </p:txBody>
      </p:sp>
      <p:sp>
        <p:nvSpPr>
          <p:cNvPr id="12" name="テキスト ボックス 11">
            <a:extLst>
              <a:ext uri="{FF2B5EF4-FFF2-40B4-BE49-F238E27FC236}">
                <a16:creationId xmlns="" xmlns:a16="http://schemas.microsoft.com/office/drawing/2014/main" id="{7C2BA16D-ADCD-4C48-9B6A-DBD370551D8E}"/>
              </a:ext>
            </a:extLst>
          </p:cNvPr>
          <p:cNvSpPr txBox="1"/>
          <p:nvPr/>
        </p:nvSpPr>
        <p:spPr>
          <a:xfrm rot="19680508">
            <a:off x="5901043" y="3228944"/>
            <a:ext cx="937087" cy="400110"/>
          </a:xfrm>
          <a:prstGeom prst="rect">
            <a:avLst/>
          </a:prstGeom>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n-US" altLang="ja-JP" sz="1000" dirty="0" err="1"/>
              <a:t>Bawal</a:t>
            </a:r>
            <a:r>
              <a:rPr lang="en-US" altLang="ja-JP" sz="1000" dirty="0"/>
              <a:t/>
            </a:r>
            <a:br>
              <a:rPr lang="en-US" altLang="ja-JP" sz="1000" dirty="0"/>
            </a:br>
            <a:r>
              <a:rPr lang="en-US" altLang="ja-JP" sz="1000" dirty="0"/>
              <a:t> </a:t>
            </a:r>
            <a:r>
              <a:rPr lang="en-US" altLang="ja-JP" sz="1000" dirty="0" err="1"/>
              <a:t>pumasok</a:t>
            </a:r>
            <a:endParaRPr lang="en-US" altLang="ja-JP" sz="1000" dirty="0"/>
          </a:p>
        </p:txBody>
      </p:sp>
    </p:spTree>
    <p:extLst>
      <p:ext uri="{BB962C8B-B14F-4D97-AF65-F5344CB8AC3E}">
        <p14:creationId xmlns:p14="http://schemas.microsoft.com/office/powerpoint/2010/main" val="6006889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Pangunahing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Operasyon</a:t>
            </a:r>
            <a:r>
              <a:rPr lang="en-US" altLang="ja-JP" sz="2000" dirty="0">
                <a:latin typeface="Arial" panose="020B0604020202020204" pitchFamily="34" charset="0"/>
                <a:cs typeface="Arial" panose="020B0604020202020204" pitchFamily="34" charset="0"/>
              </a:rPr>
              <a:t> ng Breaker</a:t>
            </a:r>
            <a:endParaRPr lang="en-US" altLang="ja-JP" sz="2000"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57 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39</a:t>
            </a:r>
            <a:r>
              <a:rPr lang="ja-JP"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126578" y="4855363"/>
            <a:ext cx="3237610"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Mag-</a:t>
            </a:r>
            <a:r>
              <a:rPr lang="en-US" altLang="ja-JP" sz="1200" dirty="0" err="1">
                <a:latin typeface="Arial" panose="020B0604020202020204" pitchFamily="34" charset="0"/>
                <a:cs typeface="Arial" panose="020B0604020202020204" pitchFamily="34" charset="0"/>
              </a:rPr>
              <a:t>ingat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landslides, rockfalls </a:t>
            </a:r>
            <a:r>
              <a:rPr lang="en-US" altLang="ja-JP" sz="1200" dirty="0" err="1">
                <a:latin typeface="Arial" panose="020B0604020202020204" pitchFamily="34" charset="0"/>
                <a:cs typeface="Arial" panose="020B0604020202020204" pitchFamily="34" charset="0"/>
              </a:rPr>
              <a:t>atbp</a:t>
            </a:r>
            <a:r>
              <a:rPr lang="en-US" altLang="ja-JP" sz="1200" dirty="0">
                <a:latin typeface="Arial" panose="020B0604020202020204" pitchFamily="34" charset="0"/>
                <a:cs typeface="Arial" panose="020B0604020202020204" pitchFamily="34" charset="0"/>
              </a:rPr>
              <a:t>.</a:t>
            </a:r>
            <a:endParaRPr lang="en-US" altLang="ja-JP" sz="1200" dirty="0">
              <a:latin typeface="Arial" panose="020B0604020202020204" pitchFamily="34" charset="0"/>
              <a:ea typeface="游ゴシック"/>
              <a:cs typeface="Arial" panose="020B0604020202020204" pitchFamily="34" charset="0"/>
            </a:endParaRPr>
          </a:p>
        </p:txBody>
      </p:sp>
      <p:pic>
        <p:nvPicPr>
          <p:cNvPr id="8" name="図 7"/>
          <p:cNvPicPr>
            <a:picLocks noChangeAspect="1"/>
          </p:cNvPicPr>
          <p:nvPr/>
        </p:nvPicPr>
        <p:blipFill>
          <a:blip r:embed="rId3"/>
          <a:stretch>
            <a:fillRect/>
          </a:stretch>
        </p:blipFill>
        <p:spPr>
          <a:xfrm>
            <a:off x="700127" y="2747029"/>
            <a:ext cx="4460489" cy="2108334"/>
          </a:xfrm>
          <a:prstGeom prst="rect">
            <a:avLst/>
          </a:prstGeom>
        </p:spPr>
      </p:pic>
      <p:pic>
        <p:nvPicPr>
          <p:cNvPr id="10" name="図 9"/>
          <p:cNvPicPr>
            <a:picLocks noChangeAspect="1"/>
          </p:cNvPicPr>
          <p:nvPr/>
        </p:nvPicPr>
        <p:blipFill>
          <a:blip r:embed="rId4"/>
          <a:stretch>
            <a:fillRect/>
          </a:stretch>
        </p:blipFill>
        <p:spPr>
          <a:xfrm>
            <a:off x="5239766" y="2626808"/>
            <a:ext cx="3195022" cy="2228556"/>
          </a:xfrm>
          <a:prstGeom prst="rect">
            <a:avLst/>
          </a:prstGeom>
        </p:spPr>
      </p:pic>
      <p:sp>
        <p:nvSpPr>
          <p:cNvPr id="16" name="テキスト ボックス 15"/>
          <p:cNvSpPr txBox="1"/>
          <p:nvPr/>
        </p:nvSpPr>
        <p:spPr>
          <a:xfrm>
            <a:off x="5100943" y="4855362"/>
            <a:ext cx="3237610"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Mag-</a:t>
            </a:r>
            <a:r>
              <a:rPr lang="en-US" altLang="ja-JP" sz="1200" dirty="0" err="1">
                <a:latin typeface="Arial" panose="020B0604020202020204" pitchFamily="34" charset="0"/>
                <a:cs typeface="Arial" panose="020B0604020202020204" pitchFamily="34" charset="0"/>
              </a:rPr>
              <a:t>ingat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pag-tumba</a:t>
            </a:r>
            <a:endParaRPr lang="en-US" altLang="ja-JP" sz="1200" dirty="0">
              <a:latin typeface="Arial" panose="020B0604020202020204" pitchFamily="34" charset="0"/>
              <a:ea typeface="游ゴシック"/>
              <a:cs typeface="Arial" panose="020B0604020202020204" pitchFamily="34" charset="0"/>
            </a:endParaRPr>
          </a:p>
        </p:txBody>
      </p:sp>
    </p:spTree>
    <p:extLst>
      <p:ext uri="{BB962C8B-B14F-4D97-AF65-F5344CB8AC3E}">
        <p14:creationId xmlns:p14="http://schemas.microsoft.com/office/powerpoint/2010/main" val="32645850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3830604" y="1359887"/>
            <a:ext cx="4326260" cy="4889833"/>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Pag-</a:t>
            </a:r>
            <a:r>
              <a:rPr lang="en-US" altLang="ja-JP" sz="2000" dirty="0" err="1">
                <a:latin typeface="Arial" panose="020B0604020202020204" pitchFamily="34" charset="0"/>
                <a:cs typeface="Arial" panose="020B0604020202020204" pitchFamily="34" charset="0"/>
              </a:rPr>
              <a:t>iingat</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Pagkatapos</a:t>
            </a:r>
            <a:r>
              <a:rPr lang="en-US" altLang="ja-JP" sz="2000" dirty="0">
                <a:latin typeface="Arial" panose="020B0604020202020204" pitchFamily="34" charset="0"/>
                <a:cs typeface="Arial" panose="020B0604020202020204" pitchFamily="34" charset="0"/>
              </a:rPr>
              <a:t> ng </a:t>
            </a:r>
            <a:r>
              <a:rPr lang="en-US" altLang="ja-JP" sz="2000" dirty="0" err="1">
                <a:latin typeface="Arial" panose="020B0604020202020204" pitchFamily="34" charset="0"/>
                <a:cs typeface="Arial" panose="020B0604020202020204" pitchFamily="34" charset="0"/>
              </a:rPr>
              <a:t>Trabaho</a:t>
            </a:r>
            <a:endParaRPr 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58 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40</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4"/>
            <a:ext cx="7886700" cy="4997334"/>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r>
              <a:rPr lang="en-US" altLang="ja-JP" sz="1800" dirty="0">
                <a:latin typeface="Arial" panose="020B0604020202020204" pitchFamily="34" charset="0"/>
                <a:ea typeface="Meiryo UI"/>
                <a:cs typeface="Arial" panose="020B0604020202020204" pitchFamily="34" charset="0"/>
              </a:rPr>
              <a:t>(1) Breaker Unit</a:t>
            </a: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r>
              <a:rPr lang="en-US" altLang="ja-JP" sz="1800" dirty="0">
                <a:latin typeface="Arial" panose="020B0604020202020204" pitchFamily="34" charset="0"/>
                <a:ea typeface="Meiryo UI"/>
                <a:cs typeface="Arial" panose="020B0604020202020204" pitchFamily="34" charset="0"/>
              </a:rPr>
              <a:t>(2)</a:t>
            </a:r>
            <a:r>
              <a:rPr lang="ja-JP" altLang="en-US" sz="1800" dirty="0">
                <a:latin typeface="Arial" panose="020B0604020202020204" pitchFamily="34" charset="0"/>
                <a:ea typeface="Meiryo UI"/>
                <a:cs typeface="Arial" panose="020B0604020202020204" pitchFamily="34" charset="0"/>
              </a:rPr>
              <a:t> Base machine</a:t>
            </a:r>
            <a:endParaRPr lang="en-US" altLang="ja-JP" sz="1800" dirty="0">
              <a:latin typeface="Arial" panose="020B0604020202020204" pitchFamily="34" charset="0"/>
              <a:ea typeface="Meiryo UI"/>
              <a:cs typeface="Arial" panose="020B0604020202020204" pitchFamily="34" charset="0"/>
            </a:endParaRPr>
          </a:p>
        </p:txBody>
      </p:sp>
    </p:spTree>
    <p:extLst>
      <p:ext uri="{BB962C8B-B14F-4D97-AF65-F5344CB8AC3E}">
        <p14:creationId xmlns:p14="http://schemas.microsoft.com/office/powerpoint/2010/main" val="34084600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Istraktura</a:t>
            </a:r>
            <a:r>
              <a:rPr lang="en-US" altLang="ja-JP" sz="2000" dirty="0">
                <a:latin typeface="Arial" panose="020B0604020202020204" pitchFamily="34" charset="0"/>
                <a:cs typeface="Arial" panose="020B0604020202020204" pitchFamily="34" charset="0"/>
              </a:rPr>
              <a:t>, Uri at </a:t>
            </a:r>
            <a:r>
              <a:rPr lang="en-US" altLang="ja-JP" sz="2000" dirty="0" err="1">
                <a:latin typeface="Arial" panose="020B0604020202020204" pitchFamily="34" charset="0"/>
                <a:cs typeface="Arial" panose="020B0604020202020204" pitchFamily="34" charset="0"/>
              </a:rPr>
              <a:t>Operasyon</a:t>
            </a:r>
            <a:r>
              <a:rPr lang="en-US" altLang="ja-JP" sz="2000" dirty="0">
                <a:latin typeface="Arial" panose="020B0604020202020204" pitchFamily="34" charset="0"/>
                <a:cs typeface="Arial" panose="020B0604020202020204" pitchFamily="34" charset="0"/>
              </a:rPr>
              <a:t> ng Steel Frame Cutting Machine</a:t>
            </a:r>
            <a:endParaRPr lang="ja-JP" altLang="en-US"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59 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41</a:t>
            </a:r>
            <a:r>
              <a:rPr lang="en-US" altLang="ja-JP" sz="1200" dirty="0" smtClean="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849582"/>
            <a:ext cx="7886700" cy="448887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2953194" y="5642567"/>
            <a:ext cx="3237610"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Steel frame cutting tool</a:t>
            </a:r>
          </a:p>
        </p:txBody>
      </p:sp>
      <p:pic>
        <p:nvPicPr>
          <p:cNvPr id="2" name="図 1"/>
          <p:cNvPicPr>
            <a:picLocks noChangeAspect="1"/>
          </p:cNvPicPr>
          <p:nvPr/>
        </p:nvPicPr>
        <p:blipFill>
          <a:blip r:embed="rId3"/>
          <a:stretch>
            <a:fillRect/>
          </a:stretch>
        </p:blipFill>
        <p:spPr>
          <a:xfrm>
            <a:off x="3369981" y="1989076"/>
            <a:ext cx="2404036" cy="3341459"/>
          </a:xfrm>
          <a:prstGeom prst="rect">
            <a:avLst/>
          </a:prstGeom>
        </p:spPr>
      </p:pic>
    </p:spTree>
    <p:extLst>
      <p:ext uri="{BB962C8B-B14F-4D97-AF65-F5344CB8AC3E}">
        <p14:creationId xmlns:p14="http://schemas.microsoft.com/office/powerpoint/2010/main" val="14015213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err="1">
                <a:latin typeface="Arial" panose="020B0604020202020204" pitchFamily="34" charset="0"/>
                <a:cs typeface="Arial" panose="020B0604020202020204" pitchFamily="34" charset="0"/>
              </a:rPr>
              <a:t>Pangkalahatang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Pamamaraan</a:t>
            </a:r>
            <a:r>
              <a:rPr lang="en-US" altLang="ja-JP" sz="2000" dirty="0">
                <a:latin typeface="Arial" panose="020B0604020202020204" pitchFamily="34" charset="0"/>
                <a:cs typeface="Arial" panose="020B0604020202020204" pitchFamily="34" charset="0"/>
              </a:rPr>
              <a:t> ng </a:t>
            </a:r>
            <a:r>
              <a:rPr lang="en-US" altLang="ja-JP" sz="2000" dirty="0" err="1">
                <a:latin typeface="Arial" panose="020B0604020202020204" pitchFamily="34" charset="0"/>
                <a:cs typeface="Arial" panose="020B0604020202020204" pitchFamily="34" charset="0"/>
              </a:rPr>
              <a:t>Pagtatrabaho</a:t>
            </a:r>
            <a:r>
              <a:rPr lang="en-US" altLang="ja-JP" sz="2000" dirty="0">
                <a:latin typeface="Arial" panose="020B0604020202020204" pitchFamily="34" charset="0"/>
                <a:cs typeface="Arial" panose="020B0604020202020204" pitchFamily="34" charset="0"/>
              </a:rPr>
              <a:t> ng Steel Frame Cutting Machine</a:t>
            </a:r>
            <a:endParaRPr lang="ja-JP" altLang="en-US"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60</a:t>
            </a:r>
            <a:r>
              <a:rPr lang="en-US" altLang="ja-JP" sz="1200" dirty="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42</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065908" y="5127952"/>
            <a:ext cx="3237610" cy="461665"/>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Ang </a:t>
            </a:r>
            <a:r>
              <a:rPr lang="en-US" altLang="ja-JP" sz="1200" dirty="0" err="1">
                <a:latin typeface="Arial" panose="020B0604020202020204" pitchFamily="34" charset="0"/>
                <a:cs typeface="Arial" panose="020B0604020202020204" pitchFamily="34" charset="0"/>
              </a:rPr>
              <a:t>sitwasyon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pag-aalis</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pamamagitan</a:t>
            </a:r>
            <a:r>
              <a:rPr lang="en-US" altLang="ja-JP" sz="1200" dirty="0">
                <a:latin typeface="Arial" panose="020B0604020202020204" pitchFamily="34" charset="0"/>
                <a:cs typeface="Arial" panose="020B0604020202020204" pitchFamily="34" charset="0"/>
              </a:rPr>
              <a:t> ng steel frame cutting machine</a:t>
            </a:r>
            <a:endParaRPr lang="en-US" altLang="ja-JP" sz="1200" dirty="0">
              <a:latin typeface="Arial" panose="020B0604020202020204" pitchFamily="34" charset="0"/>
              <a:ea typeface="+mn-lt"/>
              <a:cs typeface="Arial" panose="020B0604020202020204" pitchFamily="34" charset="0"/>
            </a:endParaRPr>
          </a:p>
        </p:txBody>
      </p:sp>
      <p:sp>
        <p:nvSpPr>
          <p:cNvPr id="15" name="テキスト ボックス 14"/>
          <p:cNvSpPr txBox="1"/>
          <p:nvPr/>
        </p:nvSpPr>
        <p:spPr>
          <a:xfrm>
            <a:off x="4886322" y="5016599"/>
            <a:ext cx="3237610" cy="461665"/>
          </a:xfrm>
          <a:prstGeom prst="rect">
            <a:avLst/>
          </a:prstGeom>
          <a:noFill/>
          <a:ln>
            <a:noFill/>
          </a:ln>
        </p:spPr>
        <p:txBody>
          <a:bodyPr wrap="square" lIns="91440" tIns="45720" rIns="91440" bIns="45720" rtlCol="0" anchor="t">
            <a:spAutoFit/>
          </a:bodyPr>
          <a:lstStyle/>
          <a:p>
            <a:pPr algn="ctr"/>
            <a:r>
              <a:rPr lang="en-US" altLang="ja-JP" sz="1200">
                <a:latin typeface="Arial" panose="020B0604020202020204" pitchFamily="34" charset="0"/>
                <a:ea typeface="+mn-lt"/>
                <a:cs typeface="Arial" panose="020B0604020202020204" pitchFamily="34" charset="0"/>
              </a:rPr>
              <a:t>Pag-inject ng </a:t>
            </a:r>
            <a:r>
              <a:rPr lang="en-US" altLang="ja-JP" sz="1200" err="1">
                <a:latin typeface="Arial" panose="020B0604020202020204" pitchFamily="34" charset="0"/>
                <a:ea typeface="+mn-lt"/>
                <a:cs typeface="Arial" panose="020B0604020202020204" pitchFamily="34" charset="0"/>
              </a:rPr>
              <a:t>grasa</a:t>
            </a:r>
            <a:endParaRPr lang="ja-JP" err="1">
              <a:latin typeface="Arial" panose="020B0604020202020204" pitchFamily="34" charset="0"/>
              <a:cs typeface="Arial" panose="020B0604020202020204" pitchFamily="34" charset="0"/>
            </a:endParaRPr>
          </a:p>
          <a:p>
            <a:pPr algn="ctr"/>
            <a:endParaRPr lang="ja-JP" altLang="en-US" sz="1200">
              <a:latin typeface="Arial" panose="020B0604020202020204" pitchFamily="34" charset="0"/>
              <a:ea typeface="游ゴシック"/>
              <a:cs typeface="Arial" panose="020B0604020202020204" pitchFamily="34" charset="0"/>
            </a:endParaRPr>
          </a:p>
        </p:txBody>
      </p:sp>
      <p:pic>
        <p:nvPicPr>
          <p:cNvPr id="8" name="図 7"/>
          <p:cNvPicPr>
            <a:picLocks noChangeAspect="1"/>
          </p:cNvPicPr>
          <p:nvPr/>
        </p:nvPicPr>
        <p:blipFill>
          <a:blip r:embed="rId3"/>
          <a:stretch>
            <a:fillRect/>
          </a:stretch>
        </p:blipFill>
        <p:spPr>
          <a:xfrm>
            <a:off x="716085" y="1896714"/>
            <a:ext cx="4063753" cy="3185569"/>
          </a:xfrm>
          <a:prstGeom prst="rect">
            <a:avLst/>
          </a:prstGeom>
        </p:spPr>
      </p:pic>
      <p:pic>
        <p:nvPicPr>
          <p:cNvPr id="10" name="図 9"/>
          <p:cNvPicPr>
            <a:picLocks noChangeAspect="1"/>
          </p:cNvPicPr>
          <p:nvPr/>
        </p:nvPicPr>
        <p:blipFill>
          <a:blip r:embed="rId4"/>
          <a:stretch>
            <a:fillRect/>
          </a:stretch>
        </p:blipFill>
        <p:spPr>
          <a:xfrm>
            <a:off x="5063129" y="2146096"/>
            <a:ext cx="3293154" cy="2870504"/>
          </a:xfrm>
          <a:prstGeom prst="rect">
            <a:avLst/>
          </a:prstGeom>
        </p:spPr>
      </p:pic>
    </p:spTree>
    <p:extLst>
      <p:ext uri="{BB962C8B-B14F-4D97-AF65-F5344CB8AC3E}">
        <p14:creationId xmlns:p14="http://schemas.microsoft.com/office/powerpoint/2010/main" val="31079920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err="1">
                <a:latin typeface="Arial" panose="020B0604020202020204" pitchFamily="34" charset="0"/>
                <a:cs typeface="Arial" panose="020B0604020202020204" pitchFamily="34" charset="0"/>
              </a:rPr>
              <a:t>Pangkalahatang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Pamamaraan</a:t>
            </a:r>
            <a:r>
              <a:rPr lang="en-US" altLang="ja-JP" sz="2000" dirty="0">
                <a:latin typeface="Arial" panose="020B0604020202020204" pitchFamily="34" charset="0"/>
                <a:cs typeface="Arial" panose="020B0604020202020204" pitchFamily="34" charset="0"/>
              </a:rPr>
              <a:t> ng </a:t>
            </a:r>
            <a:r>
              <a:rPr lang="en-US" altLang="ja-JP" sz="2000" dirty="0" err="1">
                <a:latin typeface="Arial" panose="020B0604020202020204" pitchFamily="34" charset="0"/>
                <a:cs typeface="Arial" panose="020B0604020202020204" pitchFamily="34" charset="0"/>
              </a:rPr>
              <a:t>Pagtatrabaho</a:t>
            </a:r>
            <a:r>
              <a:rPr lang="en-US" altLang="ja-JP" sz="2000" dirty="0">
                <a:latin typeface="Arial" panose="020B0604020202020204" pitchFamily="34" charset="0"/>
                <a:cs typeface="Arial" panose="020B0604020202020204" pitchFamily="34" charset="0"/>
              </a:rPr>
              <a:t> ng Steel Frame Cutting Machine</a:t>
            </a:r>
            <a:endParaRPr lang="ja-JP" sz="2000" dirty="0"/>
          </a:p>
        </p:txBody>
      </p:sp>
      <p:sp>
        <p:nvSpPr>
          <p:cNvPr id="6" name="テキスト ボックス 5"/>
          <p:cNvSpPr txBox="1"/>
          <p:nvPr/>
        </p:nvSpPr>
        <p:spPr>
          <a:xfrm>
            <a:off x="5514975" y="6452605"/>
            <a:ext cx="3481187"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61</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43</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2" name="図 11"/>
          <p:cNvPicPr>
            <a:picLocks noChangeAspect="1"/>
          </p:cNvPicPr>
          <p:nvPr/>
        </p:nvPicPr>
        <p:blipFill>
          <a:blip r:embed="rId3"/>
          <a:stretch>
            <a:fillRect/>
          </a:stretch>
        </p:blipFill>
        <p:spPr>
          <a:xfrm>
            <a:off x="1821961" y="1307934"/>
            <a:ext cx="5643334" cy="2297712"/>
          </a:xfrm>
          <a:prstGeom prst="rect">
            <a:avLst/>
          </a:prstGeom>
        </p:spPr>
      </p:pic>
      <p:sp>
        <p:nvSpPr>
          <p:cNvPr id="18" name="テキスト ボックス 17"/>
          <p:cNvSpPr txBox="1"/>
          <p:nvPr/>
        </p:nvSpPr>
        <p:spPr>
          <a:xfrm>
            <a:off x="1824674" y="3352554"/>
            <a:ext cx="2718526" cy="461665"/>
          </a:xfrm>
          <a:prstGeom prst="rect">
            <a:avLst/>
          </a:prstGeom>
          <a:noFill/>
          <a:ln>
            <a:noFill/>
          </a:ln>
        </p:spPr>
        <p:txBody>
          <a:bodyPr wrap="square" lIns="91440" tIns="45720" rIns="91440" bIns="45720" rtlCol="0" anchor="t">
            <a:spAutoFit/>
          </a:bodyPr>
          <a:lstStyle/>
          <a:p>
            <a:pPr algn="ctr"/>
            <a:r>
              <a:rPr lang="en-US" altLang="ja-JP" sz="1200">
                <a:latin typeface="Arial" panose="020B0604020202020204" pitchFamily="34" charset="0"/>
                <a:ea typeface="+mn-lt"/>
                <a:cs typeface="Arial" panose="020B0604020202020204" pitchFamily="34" charset="0"/>
              </a:rPr>
              <a:t>M</a:t>
            </a:r>
            <a:r>
              <a:rPr lang="ja-JP" sz="1200">
                <a:latin typeface="Arial" panose="020B0604020202020204" pitchFamily="34" charset="0"/>
                <a:ea typeface="+mn-lt"/>
                <a:cs typeface="Arial" panose="020B0604020202020204" pitchFamily="34" charset="0"/>
              </a:rPr>
              <a:t>a</a:t>
            </a:r>
            <a:r>
              <a:rPr lang="ja-JP" sz="1200">
                <a:latin typeface="Arial" panose="020B0604020202020204" pitchFamily="34" charset="0"/>
                <a:ea typeface="游ゴシック"/>
                <a:cs typeface="Arial" panose="020B0604020202020204" pitchFamily="34" charset="0"/>
              </a:rPr>
              <a:t>gtrabaho</a:t>
            </a:r>
            <a:r>
              <a:rPr lang="ja-JP" altLang="en-US" sz="1200">
                <a:latin typeface="Arial" panose="020B0604020202020204" pitchFamily="34" charset="0"/>
                <a:ea typeface="游ゴシック"/>
                <a:cs typeface="Arial" panose="020B0604020202020204" pitchFamily="34" charset="0"/>
              </a:rPr>
              <a:t> </a:t>
            </a:r>
            <a:r>
              <a:rPr lang="en-US" altLang="ja-JP" sz="1200">
                <a:latin typeface="Arial" panose="020B0604020202020204" pitchFamily="34" charset="0"/>
                <a:ea typeface="游ゴシック"/>
                <a:cs typeface="Arial" panose="020B0604020202020204" pitchFamily="34" charset="0"/>
              </a:rPr>
              <a:t>sa</a:t>
            </a:r>
            <a:r>
              <a:rPr lang="ja-JP" altLang="en-US" sz="1200">
                <a:latin typeface="Arial" panose="020B0604020202020204" pitchFamily="34" charset="0"/>
                <a:ea typeface="游ゴシック"/>
                <a:cs typeface="Arial" panose="020B0604020202020204" pitchFamily="34" charset="0"/>
              </a:rPr>
              <a:t> </a:t>
            </a:r>
            <a:r>
              <a:rPr lang="en-US" altLang="ja-JP" sz="1200" err="1">
                <a:latin typeface="Arial" panose="020B0604020202020204" pitchFamily="34" charset="0"/>
                <a:ea typeface="游ゴシック"/>
                <a:cs typeface="Arial" panose="020B0604020202020204" pitchFamily="34" charset="0"/>
              </a:rPr>
              <a:t>isang</a:t>
            </a:r>
            <a:r>
              <a:rPr lang="ja-JP" sz="1200">
                <a:latin typeface="Arial" panose="020B0604020202020204" pitchFamily="34" charset="0"/>
                <a:ea typeface="游ゴシック"/>
                <a:cs typeface="Arial" panose="020B0604020202020204" pitchFamily="34" charset="0"/>
              </a:rPr>
              <a:t> hindi panatag na lu</a:t>
            </a:r>
            <a:r>
              <a:rPr lang="en-US" altLang="ja-JP" sz="1200">
                <a:latin typeface="Arial" panose="020B0604020202020204" pitchFamily="34" charset="0"/>
                <a:ea typeface="游ゴシック"/>
                <a:cs typeface="Arial" panose="020B0604020202020204" pitchFamily="34" charset="0"/>
              </a:rPr>
              <a:t>g</a:t>
            </a:r>
            <a:r>
              <a:rPr lang="ja-JP" sz="1200">
                <a:latin typeface="Arial" panose="020B0604020202020204" pitchFamily="34" charset="0"/>
                <a:ea typeface="游ゴシック"/>
                <a:cs typeface="Arial" panose="020B0604020202020204" pitchFamily="34" charset="0"/>
              </a:rPr>
              <a:t>ar </a:t>
            </a:r>
            <a:r>
              <a:rPr lang="ja-JP" altLang="en-US" sz="1200">
                <a:latin typeface="Arial" panose="020B0604020202020204" pitchFamily="34" charset="0"/>
                <a:ea typeface="游ゴシック"/>
                <a:cs typeface="Arial" panose="020B0604020202020204" pitchFamily="34" charset="0"/>
              </a:rPr>
              <a:t> </a:t>
            </a:r>
            <a:r>
              <a:rPr lang="en-US" altLang="ja-JP" sz="1200">
                <a:latin typeface="Arial" panose="020B0604020202020204" pitchFamily="34" charset="0"/>
                <a:ea typeface="游ゴシック"/>
                <a:cs typeface="Arial" panose="020B0604020202020204" pitchFamily="34" charset="0"/>
              </a:rPr>
              <a:t>a</a:t>
            </a:r>
            <a:r>
              <a:rPr lang="ja-JP" altLang="en-US" sz="1200">
                <a:latin typeface="Arial" panose="020B0604020202020204" pitchFamily="34" charset="0"/>
                <a:ea typeface="游ゴシック"/>
                <a:cs typeface="Arial" panose="020B0604020202020204" pitchFamily="34" charset="0"/>
              </a:rPr>
              <a:t>y delikado</a:t>
            </a:r>
            <a:endParaRPr lang="en-US" altLang="ja-JP">
              <a:latin typeface="Arial" panose="020B0604020202020204" pitchFamily="34" charset="0"/>
              <a:ea typeface="游ゴシック"/>
              <a:cs typeface="Arial" panose="020B0604020202020204" pitchFamily="34" charset="0"/>
            </a:endParaRPr>
          </a:p>
        </p:txBody>
      </p:sp>
      <p:pic>
        <p:nvPicPr>
          <p:cNvPr id="13" name="図 12"/>
          <p:cNvPicPr>
            <a:picLocks noChangeAspect="1"/>
          </p:cNvPicPr>
          <p:nvPr/>
        </p:nvPicPr>
        <p:blipFill>
          <a:blip r:embed="rId4"/>
          <a:stretch>
            <a:fillRect/>
          </a:stretch>
        </p:blipFill>
        <p:spPr>
          <a:xfrm>
            <a:off x="1821961" y="3815179"/>
            <a:ext cx="5160785" cy="1964120"/>
          </a:xfrm>
          <a:prstGeom prst="rect">
            <a:avLst/>
          </a:prstGeom>
        </p:spPr>
      </p:pic>
      <p:sp>
        <p:nvSpPr>
          <p:cNvPr id="19" name="テキスト ボックス 18"/>
          <p:cNvSpPr txBox="1"/>
          <p:nvPr/>
        </p:nvSpPr>
        <p:spPr>
          <a:xfrm>
            <a:off x="1704815" y="5731674"/>
            <a:ext cx="2748638" cy="461665"/>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ea typeface="+mn-lt"/>
                <a:cs typeface="Arial" panose="020B0604020202020204" pitchFamily="34" charset="0"/>
              </a:rPr>
              <a:t>M</a:t>
            </a:r>
            <a:r>
              <a:rPr lang="ja-JP" sz="1200" dirty="0">
                <a:latin typeface="Arial" panose="020B0604020202020204" pitchFamily="34" charset="0"/>
                <a:ea typeface="+mn-lt"/>
                <a:cs typeface="Arial" panose="020B0604020202020204" pitchFamily="34" charset="0"/>
              </a:rPr>
              <a:t>a</a:t>
            </a:r>
            <a:r>
              <a:rPr lang="en-US" altLang="ja-JP" sz="1200" dirty="0">
                <a:latin typeface="Arial" panose="020B0604020202020204" pitchFamily="34" charset="0"/>
                <a:ea typeface="+mn-lt"/>
                <a:cs typeface="Arial" panose="020B0604020202020204" pitchFamily="34" charset="0"/>
              </a:rPr>
              <a:t>g-i</a:t>
            </a:r>
            <a:r>
              <a:rPr lang="ja-JP" sz="1200" dirty="0">
                <a:latin typeface="Arial" panose="020B0604020202020204" pitchFamily="34" charset="0"/>
                <a:ea typeface="+mn-lt"/>
                <a:cs typeface="Arial" panose="020B0604020202020204" pitchFamily="34" charset="0"/>
              </a:rPr>
              <a:t>n</a:t>
            </a:r>
            <a:r>
              <a:rPr lang="en-US" altLang="ja-JP" sz="1200" dirty="0">
                <a:latin typeface="Arial" panose="020B0604020202020204" pitchFamily="34" charset="0"/>
                <a:ea typeface="+mn-lt"/>
                <a:cs typeface="Arial" panose="020B0604020202020204" pitchFamily="34" charset="0"/>
              </a:rPr>
              <a:t>gat</a:t>
            </a:r>
            <a:r>
              <a:rPr lang="ja-JP" sz="1200" dirty="0">
                <a:latin typeface="Arial" panose="020B0604020202020204" pitchFamily="34" charset="0"/>
                <a:ea typeface="+mn-lt"/>
                <a:cs typeface="Arial" panose="020B0604020202020204" pitchFamily="34" charset="0"/>
              </a:rPr>
              <a:t> k</a:t>
            </a:r>
            <a:r>
              <a:rPr lang="en-US" altLang="ja-JP" sz="1200" dirty="0" err="1">
                <a:latin typeface="Arial" panose="020B0604020202020204" pitchFamily="34" charset="0"/>
                <a:ea typeface="+mn-lt"/>
                <a:cs typeface="Arial" panose="020B0604020202020204" pitchFamily="34" charset="0"/>
              </a:rPr>
              <a:t>apag</a:t>
            </a:r>
            <a:r>
              <a:rPr lang="ja-JP" altLang="en-US" sz="1200" dirty="0">
                <a:latin typeface="Arial" panose="020B0604020202020204" pitchFamily="34" charset="0"/>
                <a:ea typeface="+mn-lt"/>
                <a:cs typeface="Arial" panose="020B0604020202020204" pitchFamily="34" charset="0"/>
              </a:rPr>
              <a:t> </a:t>
            </a:r>
            <a:r>
              <a:rPr lang="ja-JP" sz="1200" dirty="0">
                <a:latin typeface="Arial" panose="020B0604020202020204" pitchFamily="34" charset="0"/>
                <a:ea typeface="+mn-lt"/>
                <a:cs typeface="Arial" panose="020B0604020202020204" pitchFamily="34" charset="0"/>
              </a:rPr>
              <a:t>n</a:t>
            </a:r>
            <a:r>
              <a:rPr lang="en-US" altLang="ja-JP" sz="1200" dirty="0">
                <a:latin typeface="Arial" panose="020B0604020202020204" pitchFamily="34" charset="0"/>
                <a:ea typeface="+mn-lt"/>
                <a:cs typeface="Arial" panose="020B0604020202020204" pitchFamily="34" charset="0"/>
              </a:rPr>
              <a:t>a</a:t>
            </a:r>
            <a:r>
              <a:rPr lang="ja-JP" sz="1200" dirty="0">
                <a:latin typeface="Arial" panose="020B0604020202020204" pitchFamily="34" charset="0"/>
                <a:ea typeface="+mn-lt"/>
                <a:cs typeface="Arial" panose="020B0604020202020204" pitchFamily="34" charset="0"/>
              </a:rPr>
              <a:t>g</a:t>
            </a:r>
            <a:r>
              <a:rPr lang="en-US" altLang="ja-JP" sz="1200" dirty="0" err="1">
                <a:latin typeface="Arial" panose="020B0604020202020204" pitchFamily="34" charset="0"/>
                <a:ea typeface="+mn-lt"/>
                <a:cs typeface="Arial" panose="020B0604020202020204" pitchFamily="34" charset="0"/>
              </a:rPr>
              <a:t>tatraba</a:t>
            </a:r>
            <a:r>
              <a:rPr lang="ja-JP" sz="1200" dirty="0">
                <a:latin typeface="Arial" panose="020B0604020202020204" pitchFamily="34" charset="0"/>
                <a:ea typeface="+mn-lt"/>
                <a:cs typeface="Arial" panose="020B0604020202020204" pitchFamily="34" charset="0"/>
              </a:rPr>
              <a:t>ho</a:t>
            </a:r>
            <a:r>
              <a:rPr lang="ja-JP" altLang="en-US" sz="1200" dirty="0">
                <a:latin typeface="Arial" panose="020B0604020202020204" pitchFamily="34" charset="0"/>
                <a:ea typeface="+mn-lt"/>
                <a:cs typeface="Arial" panose="020B0604020202020204" pitchFamily="34" charset="0"/>
              </a:rPr>
              <a:t> </a:t>
            </a:r>
            <a:r>
              <a:rPr lang="ja-JP" sz="1200" dirty="0">
                <a:latin typeface="Arial" panose="020B0604020202020204" pitchFamily="34" charset="0"/>
                <a:ea typeface="+mn-lt"/>
                <a:cs typeface="Arial" panose="020B0604020202020204" pitchFamily="34" charset="0"/>
              </a:rPr>
              <a:t>na</a:t>
            </a:r>
            <a:r>
              <a:rPr lang="en-US" altLang="ja-JP" sz="1200" dirty="0">
                <a:latin typeface="Arial" panose="020B0604020202020204" pitchFamily="34" charset="0"/>
                <a:ea typeface="+mn-lt"/>
                <a:cs typeface="Arial" panose="020B0604020202020204" pitchFamily="34" charset="0"/>
              </a:rPr>
              <a:t>ng</a:t>
            </a:r>
            <a:r>
              <a:rPr lang="ja-JP" altLang="en-US" sz="1200" dirty="0">
                <a:latin typeface="Arial" panose="020B0604020202020204" pitchFamily="34" charset="0"/>
                <a:ea typeface="+mn-lt"/>
                <a:cs typeface="Arial" panose="020B0604020202020204" pitchFamily="34" charset="0"/>
              </a:rPr>
              <a:t> </a:t>
            </a:r>
            <a:r>
              <a:rPr lang="en-US" altLang="ja-JP" sz="1200" dirty="0" err="1">
                <a:latin typeface="Arial" panose="020B0604020202020204" pitchFamily="34" charset="0"/>
                <a:ea typeface="+mn-lt"/>
                <a:cs typeface="Arial" panose="020B0604020202020204" pitchFamily="34" charset="0"/>
              </a:rPr>
              <a:t>paha</a:t>
            </a:r>
            <a:r>
              <a:rPr lang="ja-JP" sz="1200" dirty="0">
                <a:latin typeface="Arial" panose="020B0604020202020204" pitchFamily="34" charset="0"/>
                <a:ea typeface="+mn-lt"/>
                <a:cs typeface="Arial" panose="020B0604020202020204" pitchFamily="34" charset="0"/>
              </a:rPr>
              <a:t>la</a:t>
            </a:r>
            <a:r>
              <a:rPr lang="en-US" altLang="ja-JP" sz="1200" dirty="0">
                <a:latin typeface="Arial" panose="020B0604020202020204" pitchFamily="34" charset="0"/>
                <a:ea typeface="+mn-lt"/>
                <a:cs typeface="Arial" panose="020B0604020202020204" pitchFamily="34" charset="0"/>
              </a:rPr>
              <a:t>n</a:t>
            </a:r>
            <a:r>
              <a:rPr lang="ja-JP" sz="1200" dirty="0">
                <a:latin typeface="Arial" panose="020B0604020202020204" pitchFamily="34" charset="0"/>
                <a:ea typeface="+mn-lt"/>
                <a:cs typeface="Arial" panose="020B0604020202020204" pitchFamily="34" charset="0"/>
              </a:rPr>
              <a:t>g</a:t>
            </a:r>
            <a:r>
              <a:rPr lang="ja-JP" altLang="en-US" sz="1200" dirty="0">
                <a:latin typeface="Arial" panose="020B0604020202020204" pitchFamily="34" charset="0"/>
                <a:ea typeface="+mn-lt"/>
                <a:cs typeface="Arial" panose="020B0604020202020204" pitchFamily="34" charset="0"/>
              </a:rPr>
              <a:t> </a:t>
            </a:r>
            <a:r>
              <a:rPr lang="en-US" altLang="ja-JP" sz="1200" dirty="0">
                <a:latin typeface="Arial" panose="020B0604020202020204" pitchFamily="34" charset="0"/>
                <a:ea typeface="+mn-lt"/>
                <a:cs typeface="Arial" panose="020B0604020202020204" pitchFamily="34" charset="0"/>
              </a:rPr>
              <a:t>l</a:t>
            </a:r>
            <a:r>
              <a:rPr lang="ja-JP" sz="1200" dirty="0">
                <a:latin typeface="Arial" panose="020B0604020202020204" pitchFamily="34" charset="0"/>
                <a:ea typeface="+mn-lt"/>
                <a:cs typeface="Arial" panose="020B0604020202020204" pitchFamily="34" charset="0"/>
              </a:rPr>
              <a:t>a</a:t>
            </a:r>
            <a:r>
              <a:rPr lang="en-US" altLang="ja-JP" sz="1200" dirty="0" err="1">
                <a:latin typeface="Arial" panose="020B0604020202020204" pitchFamily="34" charset="0"/>
                <a:ea typeface="+mn-lt"/>
                <a:cs typeface="Arial" panose="020B0604020202020204" pitchFamily="34" charset="0"/>
              </a:rPr>
              <a:t>ba</a:t>
            </a:r>
            <a:r>
              <a:rPr lang="ja-JP" sz="1200" dirty="0">
                <a:latin typeface="Arial" panose="020B0604020202020204" pitchFamily="34" charset="0"/>
                <a:ea typeface="+mn-lt"/>
                <a:cs typeface="Arial" panose="020B0604020202020204" pitchFamily="34" charset="0"/>
              </a:rPr>
              <a:t>n</a:t>
            </a:r>
            <a:r>
              <a:rPr lang="ja-JP" altLang="en-US" sz="1200" dirty="0">
                <a:latin typeface="Arial" panose="020B0604020202020204" pitchFamily="34" charset="0"/>
                <a:ea typeface="+mn-lt"/>
                <a:cs typeface="Arial" panose="020B0604020202020204" pitchFamily="34" charset="0"/>
              </a:rPr>
              <a:t> </a:t>
            </a:r>
            <a:r>
              <a:rPr lang="ja-JP" sz="1200" dirty="0">
                <a:latin typeface="Arial" panose="020B0604020202020204" pitchFamily="34" charset="0"/>
                <a:ea typeface="+mn-lt"/>
                <a:cs typeface="Arial" panose="020B0604020202020204" pitchFamily="34" charset="0"/>
              </a:rPr>
              <a:t>s</a:t>
            </a:r>
            <a:r>
              <a:rPr lang="en-US" altLang="ja-JP" sz="1200" dirty="0">
                <a:latin typeface="Arial" panose="020B0604020202020204" pitchFamily="34" charset="0"/>
                <a:ea typeface="+mn-lt"/>
                <a:cs typeface="Arial" panose="020B0604020202020204" pitchFamily="34" charset="0"/>
              </a:rPr>
              <a:t>a</a:t>
            </a:r>
            <a:r>
              <a:rPr lang="ja-JP" altLang="en-US" sz="1200" dirty="0">
                <a:latin typeface="Arial" panose="020B0604020202020204" pitchFamily="34" charset="0"/>
                <a:ea typeface="+mn-lt"/>
                <a:cs typeface="Arial" panose="020B0604020202020204" pitchFamily="34" charset="0"/>
              </a:rPr>
              <a:t> </a:t>
            </a:r>
            <a:r>
              <a:rPr lang="ja-JP" sz="1200" dirty="0">
                <a:latin typeface="Arial" panose="020B0604020202020204" pitchFamily="34" charset="0"/>
                <a:ea typeface="+mn-lt"/>
                <a:cs typeface="Arial" panose="020B0604020202020204" pitchFamily="34" charset="0"/>
              </a:rPr>
              <a:t>crawler belt</a:t>
            </a:r>
            <a:r>
              <a:rPr lang="ja-JP" altLang="en-US" sz="1200" dirty="0">
                <a:latin typeface="Arial" panose="020B0604020202020204" pitchFamily="34" charset="0"/>
                <a:ea typeface="+mn-lt"/>
                <a:cs typeface="Arial" panose="020B0604020202020204" pitchFamily="34" charset="0"/>
              </a:rPr>
              <a:t> </a:t>
            </a:r>
            <a:endParaRPr lang="ja-JP" altLang="en-US" dirty="0">
              <a:latin typeface="Arial" panose="020B0604020202020204" pitchFamily="34" charset="0"/>
              <a:cs typeface="Arial" panose="020B0604020202020204" pitchFamily="34" charset="0"/>
            </a:endParaRPr>
          </a:p>
        </p:txBody>
      </p:sp>
      <p:sp>
        <p:nvSpPr>
          <p:cNvPr id="20" name="テキスト ボックス 19"/>
          <p:cNvSpPr txBox="1"/>
          <p:nvPr/>
        </p:nvSpPr>
        <p:spPr>
          <a:xfrm>
            <a:off x="4738811" y="5692123"/>
            <a:ext cx="3164881" cy="646331"/>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ea typeface="+mn-lt"/>
                <a:cs typeface="Arial" panose="020B0604020202020204" pitchFamily="34" charset="0"/>
              </a:rPr>
              <a:t>Mapangan</a:t>
            </a:r>
            <a:r>
              <a:rPr lang="ja-JP" sz="1200" dirty="0">
                <a:latin typeface="Arial" panose="020B0604020202020204" pitchFamily="34" charset="0"/>
                <a:ea typeface="+mn-lt"/>
                <a:cs typeface="Arial" panose="020B0604020202020204" pitchFamily="34" charset="0"/>
              </a:rPr>
              <a:t>i</a:t>
            </a:r>
            <a:r>
              <a:rPr lang="en-US" altLang="ja-JP" sz="1200" dirty="0">
                <a:latin typeface="Arial" panose="020B0604020202020204" pitchFamily="34" charset="0"/>
                <a:ea typeface="+mn-lt"/>
                <a:cs typeface="Arial" panose="020B0604020202020204" pitchFamily="34" charset="0"/>
              </a:rPr>
              <a:t>b</a:t>
            </a:r>
            <a:r>
              <a:rPr lang="ja-JP" altLang="en-US" sz="1200" dirty="0">
                <a:latin typeface="Arial" panose="020B0604020202020204" pitchFamily="34" charset="0"/>
                <a:ea typeface="+mn-lt"/>
                <a:cs typeface="Arial" panose="020B0604020202020204" pitchFamily="34" charset="0"/>
              </a:rPr>
              <a:t> </a:t>
            </a:r>
            <a:r>
              <a:rPr lang="en-US" altLang="ja-JP" sz="1200" dirty="0" err="1">
                <a:latin typeface="Arial" panose="020B0604020202020204" pitchFamily="34" charset="0"/>
                <a:ea typeface="+mn-lt"/>
                <a:cs typeface="Arial" panose="020B0604020202020204" pitchFamily="34" charset="0"/>
              </a:rPr>
              <a:t>na</a:t>
            </a:r>
            <a:r>
              <a:rPr lang="ja-JP" altLang="en-US" sz="1200" dirty="0">
                <a:latin typeface="Arial" panose="020B0604020202020204" pitchFamily="34" charset="0"/>
                <a:ea typeface="+mn-lt"/>
                <a:cs typeface="Arial" panose="020B0604020202020204" pitchFamily="34" charset="0"/>
              </a:rPr>
              <a:t> </a:t>
            </a:r>
            <a:r>
              <a:rPr lang="en-US" altLang="ja-JP" sz="1200" dirty="0" err="1">
                <a:latin typeface="Arial" panose="020B0604020202020204" pitchFamily="34" charset="0"/>
                <a:ea typeface="+mn-lt"/>
                <a:cs typeface="Arial" panose="020B0604020202020204" pitchFamily="34" charset="0"/>
              </a:rPr>
              <a:t>magtrabaho</a:t>
            </a:r>
            <a:r>
              <a:rPr lang="ja-JP" altLang="en-US" sz="1200" dirty="0">
                <a:latin typeface="Arial" panose="020B0604020202020204" pitchFamily="34" charset="0"/>
                <a:ea typeface="+mn-lt"/>
                <a:cs typeface="Arial" panose="020B0604020202020204" pitchFamily="34" charset="0"/>
              </a:rPr>
              <a:t> </a:t>
            </a:r>
            <a:r>
              <a:rPr lang="en-US" altLang="ja-JP" sz="1200" dirty="0" err="1">
                <a:latin typeface="Arial" panose="020B0604020202020204" pitchFamily="34" charset="0"/>
                <a:ea typeface="+mn-lt"/>
                <a:cs typeface="Arial" panose="020B0604020202020204" pitchFamily="34" charset="0"/>
              </a:rPr>
              <a:t>kapag</a:t>
            </a:r>
            <a:r>
              <a:rPr lang="ja-JP" altLang="en-US" sz="1200" dirty="0">
                <a:latin typeface="Arial" panose="020B0604020202020204" pitchFamily="34" charset="0"/>
                <a:ea typeface="+mn-lt"/>
                <a:cs typeface="Arial" panose="020B0604020202020204" pitchFamily="34" charset="0"/>
              </a:rPr>
              <a:t> </a:t>
            </a:r>
            <a:r>
              <a:rPr lang="en-US" altLang="ja-JP" sz="1200" dirty="0">
                <a:latin typeface="Arial" panose="020B0604020202020204" pitchFamily="34" charset="0"/>
                <a:ea typeface="+mn-lt"/>
                <a:cs typeface="Arial" panose="020B0604020202020204" pitchFamily="34" charset="0"/>
              </a:rPr>
              <a:t>ang</a:t>
            </a:r>
            <a:r>
              <a:rPr lang="ja-JP" altLang="en-US" sz="1200" dirty="0">
                <a:latin typeface="Arial" panose="020B0604020202020204" pitchFamily="34" charset="0"/>
                <a:ea typeface="+mn-lt"/>
                <a:cs typeface="Arial" panose="020B0604020202020204" pitchFamily="34" charset="0"/>
              </a:rPr>
              <a:t> </a:t>
            </a:r>
            <a:r>
              <a:rPr lang="en-US" altLang="ja-JP" sz="1200" dirty="0">
                <a:latin typeface="Arial" panose="020B0604020202020204" pitchFamily="34" charset="0"/>
                <a:ea typeface="+mn-lt"/>
                <a:cs typeface="Arial" panose="020B0604020202020204" pitchFamily="34" charset="0"/>
              </a:rPr>
              <a:t>p</a:t>
            </a:r>
            <a:r>
              <a:rPr lang="ja-JP" sz="1200" dirty="0">
                <a:latin typeface="Arial" panose="020B0604020202020204" pitchFamily="34" charset="0"/>
                <a:ea typeface="+mn-lt"/>
                <a:cs typeface="Arial" panose="020B0604020202020204" pitchFamily="34" charset="0"/>
              </a:rPr>
              <a:t>anguna</a:t>
            </a:r>
            <a:r>
              <a:rPr lang="en-US" altLang="ja-JP" sz="1200" dirty="0">
                <a:latin typeface="Arial" panose="020B0604020202020204" pitchFamily="34" charset="0"/>
                <a:ea typeface="+mn-lt"/>
                <a:cs typeface="Arial" panose="020B0604020202020204" pitchFamily="34" charset="0"/>
              </a:rPr>
              <a:t>h</a:t>
            </a:r>
            <a:r>
              <a:rPr lang="ja-JP" sz="1200" dirty="0">
                <a:latin typeface="Arial" panose="020B0604020202020204" pitchFamily="34" charset="0"/>
                <a:ea typeface="+mn-lt"/>
                <a:cs typeface="Arial" panose="020B0604020202020204" pitchFamily="34" charset="0"/>
              </a:rPr>
              <a:t>in</a:t>
            </a:r>
            <a:r>
              <a:rPr lang="en-US" altLang="ja-JP" sz="1200" dirty="0">
                <a:latin typeface="Arial" panose="020B0604020202020204" pitchFamily="34" charset="0"/>
                <a:ea typeface="+mn-lt"/>
                <a:cs typeface="Arial" panose="020B0604020202020204" pitchFamily="34" charset="0"/>
              </a:rPr>
              <a:t>g</a:t>
            </a:r>
            <a:r>
              <a:rPr lang="ja-JP" altLang="en-US" sz="1200" dirty="0">
                <a:latin typeface="Arial" panose="020B0604020202020204" pitchFamily="34" charset="0"/>
                <a:ea typeface="+mn-lt"/>
                <a:cs typeface="Arial" panose="020B0604020202020204" pitchFamily="34" charset="0"/>
              </a:rPr>
              <a:t> </a:t>
            </a:r>
            <a:r>
              <a:rPr lang="en-US" altLang="ja-JP" sz="1200" dirty="0">
                <a:latin typeface="Arial" panose="020B0604020202020204" pitchFamily="34" charset="0"/>
                <a:ea typeface="+mn-lt"/>
                <a:cs typeface="Arial" panose="020B0604020202020204" pitchFamily="34" charset="0"/>
              </a:rPr>
              <a:t>b</a:t>
            </a:r>
            <a:r>
              <a:rPr lang="ja-JP" sz="1200" dirty="0">
                <a:latin typeface="Arial" panose="020B0604020202020204" pitchFamily="34" charset="0"/>
                <a:ea typeface="+mn-lt"/>
                <a:cs typeface="Arial" panose="020B0604020202020204" pitchFamily="34" charset="0"/>
              </a:rPr>
              <a:t>ah</a:t>
            </a:r>
            <a:r>
              <a:rPr lang="en-US" altLang="ja-JP" sz="1200" dirty="0" err="1">
                <a:latin typeface="Arial" panose="020B0604020202020204" pitchFamily="34" charset="0"/>
                <a:ea typeface="+mn-lt"/>
                <a:cs typeface="Arial" panose="020B0604020202020204" pitchFamily="34" charset="0"/>
              </a:rPr>
              <a:t>agi</a:t>
            </a:r>
            <a:r>
              <a:rPr lang="ja-JP" altLang="en-US" sz="1200" dirty="0">
                <a:latin typeface="Arial" panose="020B0604020202020204" pitchFamily="34" charset="0"/>
                <a:ea typeface="+mn-lt"/>
                <a:cs typeface="Arial" panose="020B0604020202020204" pitchFamily="34" charset="0"/>
              </a:rPr>
              <a:t> </a:t>
            </a:r>
            <a:r>
              <a:rPr lang="en-US" altLang="ja-JP" sz="1200" dirty="0">
                <a:latin typeface="Arial" panose="020B0604020202020204" pitchFamily="34" charset="0"/>
                <a:ea typeface="+mn-lt"/>
                <a:cs typeface="Arial" panose="020B0604020202020204" pitchFamily="34" charset="0"/>
              </a:rPr>
              <a:t>ng</a:t>
            </a:r>
            <a:r>
              <a:rPr lang="ja-JP" altLang="en-US" sz="1200" dirty="0">
                <a:latin typeface="Arial" panose="020B0604020202020204" pitchFamily="34" charset="0"/>
                <a:ea typeface="+mn-lt"/>
                <a:cs typeface="Arial" panose="020B0604020202020204" pitchFamily="34" charset="0"/>
              </a:rPr>
              <a:t> </a:t>
            </a:r>
            <a:r>
              <a:rPr lang="ja-JP" sz="1200" dirty="0">
                <a:latin typeface="Arial" panose="020B0604020202020204" pitchFamily="34" charset="0"/>
                <a:ea typeface="+mn-lt"/>
                <a:cs typeface="Arial" panose="020B0604020202020204" pitchFamily="34" charset="0"/>
              </a:rPr>
              <a:t>ma</a:t>
            </a:r>
            <a:r>
              <a:rPr lang="en-US" altLang="ja-JP" sz="1200" dirty="0">
                <a:latin typeface="Arial" panose="020B0604020202020204" pitchFamily="34" charset="0"/>
                <a:ea typeface="+mn-lt"/>
                <a:cs typeface="Arial" panose="020B0604020202020204" pitchFamily="34" charset="0"/>
              </a:rPr>
              <a:t>k</a:t>
            </a:r>
            <a:r>
              <a:rPr lang="ja-JP" sz="1200" dirty="0">
                <a:latin typeface="Arial" panose="020B0604020202020204" pitchFamily="34" charset="0"/>
                <a:ea typeface="+mn-lt"/>
                <a:cs typeface="Arial" panose="020B0604020202020204" pitchFamily="34" charset="0"/>
              </a:rPr>
              <a:t>ina</a:t>
            </a:r>
            <a:r>
              <a:rPr lang="ja-JP" altLang="en-US" sz="1200" dirty="0">
                <a:latin typeface="Arial" panose="020B0604020202020204" pitchFamily="34" charset="0"/>
                <a:ea typeface="+mn-lt"/>
                <a:cs typeface="Arial" panose="020B0604020202020204" pitchFamily="34" charset="0"/>
              </a:rPr>
              <a:t> </a:t>
            </a:r>
            <a:r>
              <a:rPr lang="en-US" altLang="ja-JP" sz="1200" dirty="0">
                <a:latin typeface="Arial" panose="020B0604020202020204" pitchFamily="34" charset="0"/>
                <a:ea typeface="+mn-lt"/>
                <a:cs typeface="Arial" panose="020B0604020202020204" pitchFamily="34" charset="0"/>
              </a:rPr>
              <a:t>ay</a:t>
            </a:r>
            <a:r>
              <a:rPr lang="ja-JP" altLang="en-US" sz="1200" dirty="0">
                <a:latin typeface="Arial" panose="020B0604020202020204" pitchFamily="34" charset="0"/>
                <a:ea typeface="+mn-lt"/>
                <a:cs typeface="Arial" panose="020B0604020202020204" pitchFamily="34" charset="0"/>
              </a:rPr>
              <a:t> </a:t>
            </a:r>
            <a:r>
              <a:rPr lang="en-US" altLang="ja-JP" sz="1200" dirty="0" err="1">
                <a:latin typeface="Arial" panose="020B0604020202020204" pitchFamily="34" charset="0"/>
                <a:ea typeface="+mn-lt"/>
                <a:cs typeface="Arial" panose="020B0604020202020204" pitchFamily="34" charset="0"/>
              </a:rPr>
              <a:t>lumulu</a:t>
            </a:r>
            <a:r>
              <a:rPr lang="ja-JP" sz="1200" dirty="0">
                <a:latin typeface="Arial" panose="020B0604020202020204" pitchFamily="34" charset="0"/>
                <a:ea typeface="+mn-lt"/>
                <a:cs typeface="Arial" panose="020B0604020202020204" pitchFamily="34" charset="0"/>
              </a:rPr>
              <a:t>t</a:t>
            </a:r>
            <a:r>
              <a:rPr lang="en-US" altLang="ja-JP" sz="1200" dirty="0">
                <a:latin typeface="Arial" panose="020B0604020202020204" pitchFamily="34" charset="0"/>
                <a:ea typeface="+mn-lt"/>
                <a:cs typeface="Arial" panose="020B0604020202020204" pitchFamily="34" charset="0"/>
              </a:rPr>
              <a:t>a</a:t>
            </a:r>
            <a:r>
              <a:rPr lang="ja-JP" sz="1200" dirty="0">
                <a:latin typeface="Arial" panose="020B0604020202020204" pitchFamily="34" charset="0"/>
                <a:ea typeface="+mn-lt"/>
                <a:cs typeface="Arial" panose="020B0604020202020204" pitchFamily="34" charset="0"/>
              </a:rPr>
              <a:t>ng</a:t>
            </a:r>
            <a:r>
              <a:rPr lang="ja-JP" altLang="en-US" sz="1200" dirty="0">
                <a:latin typeface="Arial" panose="020B0604020202020204" pitchFamily="34" charset="0"/>
                <a:ea typeface="+mn-lt"/>
                <a:cs typeface="Arial" panose="020B0604020202020204" pitchFamily="34" charset="0"/>
              </a:rPr>
              <a:t> </a:t>
            </a:r>
            <a:endParaRPr lang="ja-JP" altLang="en-US"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 xmlns:a16="http://schemas.microsoft.com/office/drawing/2014/main" id="{D821F33F-055A-4828-BC9B-9FFEFD996A90}"/>
              </a:ext>
            </a:extLst>
          </p:cNvPr>
          <p:cNvSpPr txBox="1"/>
          <p:nvPr/>
        </p:nvSpPr>
        <p:spPr>
          <a:xfrm>
            <a:off x="4695674" y="3343554"/>
            <a:ext cx="2718526"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Sur</a:t>
            </a:r>
            <a:r>
              <a:rPr lang="en-US" altLang="ja-JP" sz="1200" dirty="0" err="1">
                <a:latin typeface="Arial" panose="020B0604020202020204" pitchFamily="34" charset="0"/>
                <a:ea typeface="游ゴシック"/>
                <a:cs typeface="Arial" panose="020B0604020202020204" pitchFamily="34" charset="0"/>
              </a:rPr>
              <a:t>i</a:t>
            </a:r>
            <a:r>
              <a:rPr lang="ja-JP" altLang="en-US" sz="1200" dirty="0">
                <a:latin typeface="Arial" panose="020B0604020202020204" pitchFamily="34" charset="0"/>
                <a:ea typeface="游ゴシック"/>
                <a:cs typeface="Arial" panose="020B0604020202020204" pitchFamily="34" charset="0"/>
              </a:rPr>
              <a:t>in ang tibay ng daan</a:t>
            </a:r>
          </a:p>
        </p:txBody>
      </p:sp>
    </p:spTree>
    <p:extLst>
      <p:ext uri="{BB962C8B-B14F-4D97-AF65-F5344CB8AC3E}">
        <p14:creationId xmlns:p14="http://schemas.microsoft.com/office/powerpoint/2010/main" val="24433884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err="1">
                <a:latin typeface="Arial" panose="020B0604020202020204" pitchFamily="34" charset="0"/>
                <a:cs typeface="Arial" panose="020B0604020202020204" pitchFamily="34" charset="0"/>
              </a:rPr>
              <a:t>Pangkalahatang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Pamamaraan</a:t>
            </a:r>
            <a:r>
              <a:rPr lang="en-US" altLang="ja-JP" sz="2000" dirty="0">
                <a:latin typeface="Arial" panose="020B0604020202020204" pitchFamily="34" charset="0"/>
                <a:cs typeface="Arial" panose="020B0604020202020204" pitchFamily="34" charset="0"/>
              </a:rPr>
              <a:t> ng </a:t>
            </a:r>
            <a:r>
              <a:rPr lang="en-US" altLang="ja-JP" sz="2000" dirty="0" err="1">
                <a:latin typeface="Arial" panose="020B0604020202020204" pitchFamily="34" charset="0"/>
                <a:cs typeface="Arial" panose="020B0604020202020204" pitchFamily="34" charset="0"/>
              </a:rPr>
              <a:t>Pagtatrabaho</a:t>
            </a:r>
            <a:r>
              <a:rPr lang="en-US" altLang="ja-JP" sz="2000" dirty="0">
                <a:latin typeface="Arial" panose="020B0604020202020204" pitchFamily="34" charset="0"/>
                <a:cs typeface="Arial" panose="020B0604020202020204" pitchFamily="34" charset="0"/>
              </a:rPr>
              <a:t> ng Steel Frame Cutting Machine</a:t>
            </a:r>
            <a:endParaRPr lang="ja-JP" altLang="en-US" sz="2000" dirty="0"/>
          </a:p>
        </p:txBody>
      </p:sp>
      <p:sp>
        <p:nvSpPr>
          <p:cNvPr id="6" name="テキスト ボックス 5"/>
          <p:cNvSpPr txBox="1"/>
          <p:nvPr/>
        </p:nvSpPr>
        <p:spPr>
          <a:xfrm>
            <a:off x="5381624" y="6452605"/>
            <a:ext cx="3614537"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62</a:t>
            </a:r>
            <a:r>
              <a:rPr lang="en-US" altLang="ja-JP" sz="1200" dirty="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43</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866376" y="6055624"/>
            <a:ext cx="3237610" cy="276999"/>
          </a:xfrm>
          <a:prstGeom prst="rect">
            <a:avLst/>
          </a:prstGeom>
          <a:noFill/>
          <a:ln>
            <a:noFill/>
          </a:ln>
        </p:spPr>
        <p:txBody>
          <a:bodyPr wrap="square" lIns="91440" tIns="45720" rIns="91440" bIns="45720" rtlCol="0" anchor="t">
            <a:spAutoFit/>
          </a:bodyPr>
          <a:lstStyle/>
          <a:p>
            <a:pPr algn="ctr"/>
            <a:r>
              <a:rPr lang="en-US" altLang="ja-JP" sz="1200" err="1">
                <a:latin typeface="Arial" panose="020B0604020202020204" pitchFamily="34" charset="0"/>
                <a:ea typeface="+mn-lt"/>
                <a:cs typeface="Arial" panose="020B0604020202020204" pitchFamily="34" charset="0"/>
              </a:rPr>
              <a:t>Huwag</a:t>
            </a:r>
            <a:r>
              <a:rPr lang="en-US" altLang="ja-JP" sz="1200">
                <a:latin typeface="Arial" panose="020B0604020202020204" pitchFamily="34" charset="0"/>
                <a:ea typeface="+mn-lt"/>
                <a:cs typeface="Arial" panose="020B0604020202020204" pitchFamily="34" charset="0"/>
              </a:rPr>
              <a:t> </a:t>
            </a:r>
            <a:r>
              <a:rPr lang="en-US" altLang="ja-JP" sz="1200" err="1">
                <a:latin typeface="Arial" panose="020B0604020202020204" pitchFamily="34" charset="0"/>
                <a:ea typeface="+mn-lt"/>
                <a:cs typeface="Arial" panose="020B0604020202020204" pitchFamily="34" charset="0"/>
              </a:rPr>
              <a:t>paikutin</a:t>
            </a:r>
            <a:r>
              <a:rPr lang="en-US" altLang="ja-JP" sz="1200">
                <a:latin typeface="Arial" panose="020B0604020202020204" pitchFamily="34" charset="0"/>
                <a:ea typeface="+mn-lt"/>
                <a:cs typeface="Arial" panose="020B0604020202020204" pitchFamily="34" charset="0"/>
              </a:rPr>
              <a:t> ang boom ng </a:t>
            </a:r>
            <a:r>
              <a:rPr lang="en-US" altLang="ja-JP" sz="1200" err="1">
                <a:latin typeface="Arial" panose="020B0604020202020204" pitchFamily="34" charset="0"/>
                <a:ea typeface="+mn-lt"/>
                <a:cs typeface="Arial" panose="020B0604020202020204" pitchFamily="34" charset="0"/>
              </a:rPr>
              <a:t>pagilid</a:t>
            </a:r>
            <a:endParaRPr lang="ja-JP" sz="1200" err="1">
              <a:latin typeface="Arial" panose="020B0604020202020204" pitchFamily="34" charset="0"/>
              <a:ea typeface="游ゴシック"/>
              <a:cs typeface="Arial" panose="020B0604020202020204" pitchFamily="34" charset="0"/>
            </a:endParaRPr>
          </a:p>
        </p:txBody>
      </p:sp>
      <p:pic>
        <p:nvPicPr>
          <p:cNvPr id="2" name="図 1"/>
          <p:cNvPicPr>
            <a:picLocks noChangeAspect="1"/>
          </p:cNvPicPr>
          <p:nvPr/>
        </p:nvPicPr>
        <p:blipFill>
          <a:blip r:embed="rId3"/>
          <a:stretch>
            <a:fillRect/>
          </a:stretch>
        </p:blipFill>
        <p:spPr>
          <a:xfrm>
            <a:off x="2974376" y="3791473"/>
            <a:ext cx="3012610" cy="2249416"/>
          </a:xfrm>
          <a:prstGeom prst="rect">
            <a:avLst/>
          </a:prstGeom>
        </p:spPr>
      </p:pic>
      <p:pic>
        <p:nvPicPr>
          <p:cNvPr id="24" name="図 23"/>
          <p:cNvPicPr>
            <a:picLocks noChangeAspect="1"/>
          </p:cNvPicPr>
          <p:nvPr/>
        </p:nvPicPr>
        <p:blipFill>
          <a:blip r:embed="rId4"/>
          <a:stretch>
            <a:fillRect/>
          </a:stretch>
        </p:blipFill>
        <p:spPr>
          <a:xfrm>
            <a:off x="879823" y="1480965"/>
            <a:ext cx="3218997" cy="2447403"/>
          </a:xfrm>
          <a:prstGeom prst="rect">
            <a:avLst/>
          </a:prstGeom>
        </p:spPr>
      </p:pic>
      <p:pic>
        <p:nvPicPr>
          <p:cNvPr id="25" name="図 24"/>
          <p:cNvPicPr>
            <a:picLocks noChangeAspect="1"/>
          </p:cNvPicPr>
          <p:nvPr/>
        </p:nvPicPr>
        <p:blipFill>
          <a:blip r:embed="rId5"/>
          <a:stretch>
            <a:fillRect/>
          </a:stretch>
        </p:blipFill>
        <p:spPr>
          <a:xfrm>
            <a:off x="4797746" y="1287152"/>
            <a:ext cx="3148104" cy="2561692"/>
          </a:xfrm>
          <a:prstGeom prst="rect">
            <a:avLst/>
          </a:prstGeom>
        </p:spPr>
      </p:pic>
      <p:sp>
        <p:nvSpPr>
          <p:cNvPr id="27" name="テキスト ボックス 26"/>
          <p:cNvSpPr txBox="1"/>
          <p:nvPr/>
        </p:nvSpPr>
        <p:spPr>
          <a:xfrm>
            <a:off x="1511503" y="3798210"/>
            <a:ext cx="1944746" cy="461665"/>
          </a:xfrm>
          <a:prstGeom prst="rect">
            <a:avLst/>
          </a:prstGeom>
          <a:noFill/>
          <a:ln>
            <a:noFill/>
          </a:ln>
        </p:spPr>
        <p:txBody>
          <a:bodyPr wrap="square" lIns="91440" tIns="45720" rIns="91440" bIns="45720" rtlCol="0" anchor="t">
            <a:spAutoFit/>
          </a:bodyPr>
          <a:lstStyle/>
          <a:p>
            <a:pPr algn="ctr"/>
            <a:r>
              <a:rPr lang="ja-JP" altLang="en-US" sz="1200">
                <a:latin typeface="Arial" panose="020B0604020202020204" pitchFamily="34" charset="0"/>
                <a:ea typeface="游ゴシック"/>
                <a:cs typeface="Arial" panose="020B0604020202020204" pitchFamily="34" charset="0"/>
              </a:rPr>
              <a:t>Huwag puwersahin (kojiru)</a:t>
            </a:r>
          </a:p>
        </p:txBody>
      </p:sp>
      <p:sp>
        <p:nvSpPr>
          <p:cNvPr id="28" name="テキスト ボックス 27"/>
          <p:cNvSpPr txBox="1"/>
          <p:nvPr/>
        </p:nvSpPr>
        <p:spPr>
          <a:xfrm>
            <a:off x="5545986" y="3788560"/>
            <a:ext cx="1647746"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Huwag </a:t>
            </a:r>
            <a:r>
              <a:rPr lang="en-US" altLang="ja-JP" sz="1200" dirty="0" err="1">
                <a:latin typeface="Arial" panose="020B0604020202020204" pitchFamily="34" charset="0"/>
                <a:ea typeface="游ゴシック"/>
                <a:cs typeface="Arial" panose="020B0604020202020204" pitchFamily="34" charset="0"/>
              </a:rPr>
              <a:t>ipukpok</a:t>
            </a:r>
            <a:endParaRPr lang="en-US" altLang="ja-JP" dirty="0">
              <a:latin typeface="Arial" panose="020B0604020202020204" pitchFamily="34" charset="0"/>
              <a:ea typeface="游ゴシック"/>
              <a:cs typeface="Arial" panose="020B0604020202020204" pitchFamily="34" charset="0"/>
            </a:endParaRPr>
          </a:p>
        </p:txBody>
      </p:sp>
    </p:spTree>
    <p:extLst>
      <p:ext uri="{BB962C8B-B14F-4D97-AF65-F5344CB8AC3E}">
        <p14:creationId xmlns:p14="http://schemas.microsoft.com/office/powerpoint/2010/main" val="41758777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err="1">
                <a:latin typeface="Arial" panose="020B0604020202020204" pitchFamily="34" charset="0"/>
                <a:cs typeface="Arial" panose="020B0604020202020204" pitchFamily="34" charset="0"/>
              </a:rPr>
              <a:t>Pangkalahatang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Pamamaraan</a:t>
            </a:r>
            <a:r>
              <a:rPr lang="en-US" altLang="ja-JP" sz="2000" dirty="0">
                <a:latin typeface="Arial" panose="020B0604020202020204" pitchFamily="34" charset="0"/>
                <a:cs typeface="Arial" panose="020B0604020202020204" pitchFamily="34" charset="0"/>
              </a:rPr>
              <a:t> ng </a:t>
            </a:r>
            <a:r>
              <a:rPr lang="en-US" altLang="ja-JP" sz="2000" dirty="0" err="1">
                <a:latin typeface="Arial" panose="020B0604020202020204" pitchFamily="34" charset="0"/>
                <a:cs typeface="Arial" panose="020B0604020202020204" pitchFamily="34" charset="0"/>
              </a:rPr>
              <a:t>Pagtatrabaho</a:t>
            </a:r>
            <a:r>
              <a:rPr lang="en-US" altLang="ja-JP" sz="2000" dirty="0">
                <a:latin typeface="Arial" panose="020B0604020202020204" pitchFamily="34" charset="0"/>
                <a:cs typeface="Arial" panose="020B0604020202020204" pitchFamily="34" charset="0"/>
              </a:rPr>
              <a:t> ng Steel Frame Cutting Machine</a:t>
            </a:r>
            <a:endParaRPr lang="ja-JP" altLang="en-US" sz="2000" dirty="0"/>
          </a:p>
        </p:txBody>
      </p:sp>
      <p:sp>
        <p:nvSpPr>
          <p:cNvPr id="6" name="テキスト ボックス 5"/>
          <p:cNvSpPr txBox="1"/>
          <p:nvPr/>
        </p:nvSpPr>
        <p:spPr>
          <a:xfrm>
            <a:off x="5467350" y="6452605"/>
            <a:ext cx="352881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63 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smtClean="0">
                <a:latin typeface="Times New Roman" panose="02020603050405020304" pitchFamily="18" charset="0"/>
                <a:ea typeface="游ゴシック"/>
                <a:cs typeface="Times New Roman" panose="02020603050405020304" pitchFamily="18" charset="0"/>
              </a:rPr>
              <a:t>44</a:t>
            </a:r>
            <a:r>
              <a:rPr lang="ja-JP" altLang="en-US"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2" name="テキスト ボックス 21"/>
          <p:cNvSpPr txBox="1"/>
          <p:nvPr/>
        </p:nvSpPr>
        <p:spPr>
          <a:xfrm>
            <a:off x="1247793" y="4590516"/>
            <a:ext cx="3237610" cy="276999"/>
          </a:xfrm>
          <a:prstGeom prst="rect">
            <a:avLst/>
          </a:prstGeom>
          <a:noFill/>
          <a:ln>
            <a:noFill/>
          </a:ln>
        </p:spPr>
        <p:txBody>
          <a:bodyPr wrap="square" lIns="91440" tIns="45720" rIns="91440" bIns="45720" rtlCol="0" anchor="t">
            <a:spAutoFit/>
          </a:bodyPr>
          <a:lstStyle/>
          <a:p>
            <a:pPr algn="ctr"/>
            <a:r>
              <a:rPr lang="en-US" altLang="ja-JP" sz="1200">
                <a:latin typeface="Arial" panose="020B0604020202020204" pitchFamily="34" charset="0"/>
                <a:ea typeface="+mn-lt"/>
                <a:cs typeface="Arial" panose="020B0604020202020204" pitchFamily="34" charset="0"/>
              </a:rPr>
              <a:t>H</a:t>
            </a:r>
            <a:r>
              <a:rPr lang="ja-JP" sz="1200">
                <a:latin typeface="Arial" panose="020B0604020202020204" pitchFamily="34" charset="0"/>
                <a:ea typeface="+mn-lt"/>
                <a:cs typeface="Arial" panose="020B0604020202020204" pitchFamily="34" charset="0"/>
              </a:rPr>
              <a:t>u</a:t>
            </a:r>
            <a:r>
              <a:rPr lang="en-US" altLang="ja-JP" sz="1200">
                <a:latin typeface="Arial" panose="020B0604020202020204" pitchFamily="34" charset="0"/>
                <a:ea typeface="+mn-lt"/>
                <a:cs typeface="Arial" panose="020B0604020202020204" pitchFamily="34" charset="0"/>
              </a:rPr>
              <a:t>w</a:t>
            </a:r>
            <a:r>
              <a:rPr lang="ja-JP" sz="1200">
                <a:latin typeface="Arial" panose="020B0604020202020204" pitchFamily="34" charset="0"/>
                <a:ea typeface="+mn-lt"/>
                <a:cs typeface="Arial" panose="020B0604020202020204" pitchFamily="34" charset="0"/>
              </a:rPr>
              <a:t>a</a:t>
            </a:r>
            <a:r>
              <a:rPr lang="en-US" altLang="ja-JP" sz="1200">
                <a:latin typeface="Arial" panose="020B0604020202020204" pitchFamily="34" charset="0"/>
                <a:ea typeface="+mn-lt"/>
                <a:cs typeface="Arial" panose="020B0604020202020204" pitchFamily="34" charset="0"/>
              </a:rPr>
              <a:t>g </a:t>
            </a:r>
            <a:r>
              <a:rPr lang="en-US" altLang="ja-JP" sz="1200" err="1">
                <a:latin typeface="Arial" panose="020B0604020202020204" pitchFamily="34" charset="0"/>
                <a:ea typeface="+mn-lt"/>
                <a:cs typeface="Arial" panose="020B0604020202020204" pitchFamily="34" charset="0"/>
              </a:rPr>
              <a:t>kumagat</a:t>
            </a:r>
            <a:r>
              <a:rPr lang="en-US" altLang="ja-JP" sz="1200">
                <a:latin typeface="Arial" panose="020B0604020202020204" pitchFamily="34" charset="0"/>
                <a:ea typeface="+mn-lt"/>
                <a:cs typeface="Arial" panose="020B0604020202020204" pitchFamily="34" charset="0"/>
              </a:rPr>
              <a:t> sa stroke end</a:t>
            </a:r>
            <a:endParaRPr lang="ja-JP" altLang="en-US">
              <a:latin typeface="Arial" panose="020B0604020202020204" pitchFamily="34" charset="0"/>
              <a:cs typeface="Arial" panose="020B0604020202020204" pitchFamily="34" charset="0"/>
            </a:endParaRPr>
          </a:p>
        </p:txBody>
      </p:sp>
      <p:sp>
        <p:nvSpPr>
          <p:cNvPr id="23" name="テキスト ボックス 22"/>
          <p:cNvSpPr txBox="1"/>
          <p:nvPr/>
        </p:nvSpPr>
        <p:spPr>
          <a:xfrm>
            <a:off x="5052740" y="4592165"/>
            <a:ext cx="3237610"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ea typeface="+mn-lt"/>
                <a:cs typeface="Arial" panose="020B0604020202020204" pitchFamily="34" charset="0"/>
              </a:rPr>
              <a:t>Huwag</a:t>
            </a:r>
            <a:r>
              <a:rPr lang="en-US" altLang="ja-JP" sz="1200" dirty="0">
                <a:latin typeface="Arial" panose="020B0604020202020204" pitchFamily="34" charset="0"/>
                <a:ea typeface="+mn-lt"/>
                <a:cs typeface="Arial" panose="020B0604020202020204" pitchFamily="34" charset="0"/>
              </a:rPr>
              <a:t> </a:t>
            </a:r>
            <a:r>
              <a:rPr lang="en-US" altLang="ja-JP" sz="1200" dirty="0" err="1">
                <a:latin typeface="Arial" panose="020B0604020202020204" pitchFamily="34" charset="0"/>
                <a:ea typeface="+mn-lt"/>
                <a:cs typeface="Arial" panose="020B0604020202020204" pitchFamily="34" charset="0"/>
              </a:rPr>
              <a:t>pumasok</a:t>
            </a:r>
            <a:r>
              <a:rPr lang="en-US" altLang="ja-JP" sz="1200" dirty="0">
                <a:latin typeface="Arial" panose="020B0604020202020204" pitchFamily="34" charset="0"/>
                <a:ea typeface="+mn-lt"/>
                <a:cs typeface="Arial" panose="020B0604020202020204" pitchFamily="34" charset="0"/>
              </a:rPr>
              <a:t> </a:t>
            </a:r>
            <a:r>
              <a:rPr lang="en-US" altLang="ja-JP" sz="1200" dirty="0" err="1">
                <a:latin typeface="Arial" panose="020B0604020202020204" pitchFamily="34" charset="0"/>
                <a:ea typeface="+mn-lt"/>
                <a:cs typeface="Arial" panose="020B0604020202020204" pitchFamily="34" charset="0"/>
              </a:rPr>
              <a:t>sa</a:t>
            </a:r>
            <a:r>
              <a:rPr lang="en-US" altLang="ja-JP" sz="1200" dirty="0">
                <a:latin typeface="Arial" panose="020B0604020202020204" pitchFamily="34" charset="0"/>
                <a:ea typeface="+mn-lt"/>
                <a:cs typeface="Arial" panose="020B0604020202020204" pitchFamily="34" charset="0"/>
              </a:rPr>
              <a:t> may </a:t>
            </a:r>
            <a:r>
              <a:rPr lang="en-US" altLang="ja-JP" sz="1200" dirty="0" err="1">
                <a:latin typeface="Arial" panose="020B0604020202020204" pitchFamily="34" charset="0"/>
                <a:ea typeface="+mn-lt"/>
                <a:cs typeface="Arial" panose="020B0604020202020204" pitchFamily="34" charset="0"/>
              </a:rPr>
              <a:t>bumabagsak</a:t>
            </a:r>
            <a:r>
              <a:rPr lang="en-US" altLang="ja-JP" sz="1200" dirty="0">
                <a:latin typeface="Arial" panose="020B0604020202020204" pitchFamily="34" charset="0"/>
                <a:ea typeface="+mn-lt"/>
                <a:cs typeface="Arial" panose="020B0604020202020204" pitchFamily="34" charset="0"/>
              </a:rPr>
              <a:t> at </a:t>
            </a:r>
            <a:r>
              <a:rPr lang="en-US" altLang="ja-JP" sz="1200" dirty="0" err="1">
                <a:latin typeface="Arial" panose="020B0604020202020204" pitchFamily="34" charset="0"/>
                <a:ea typeface="+mn-lt"/>
                <a:cs typeface="Arial" panose="020B0604020202020204" pitchFamily="34" charset="0"/>
              </a:rPr>
              <a:t>lumilipad</a:t>
            </a:r>
            <a:endParaRPr lang="ja-JP" altLang="en-US" dirty="0">
              <a:latin typeface="Arial" panose="020B0604020202020204" pitchFamily="34" charset="0"/>
              <a:cs typeface="Arial" panose="020B0604020202020204" pitchFamily="34" charset="0"/>
            </a:endParaRPr>
          </a:p>
        </p:txBody>
      </p:sp>
      <p:grpSp>
        <p:nvGrpSpPr>
          <p:cNvPr id="10" name="グループ化 9"/>
          <p:cNvGrpSpPr/>
          <p:nvPr/>
        </p:nvGrpSpPr>
        <p:grpSpPr>
          <a:xfrm>
            <a:off x="4945734" y="1984665"/>
            <a:ext cx="3457605" cy="2566570"/>
            <a:chOff x="1765886" y="3702050"/>
            <a:chExt cx="2861919" cy="2124394"/>
          </a:xfrm>
        </p:grpSpPr>
        <p:pic>
          <p:nvPicPr>
            <p:cNvPr id="5" name="図 4"/>
            <p:cNvPicPr>
              <a:picLocks noChangeAspect="1"/>
            </p:cNvPicPr>
            <p:nvPr/>
          </p:nvPicPr>
          <p:blipFill>
            <a:blip r:embed="rId3"/>
            <a:stretch>
              <a:fillRect/>
            </a:stretch>
          </p:blipFill>
          <p:spPr>
            <a:xfrm>
              <a:off x="1765886" y="3702050"/>
              <a:ext cx="2861919" cy="2124394"/>
            </a:xfrm>
            <a:prstGeom prst="rect">
              <a:avLst/>
            </a:prstGeom>
          </p:spPr>
        </p:pic>
        <p:sp>
          <p:nvSpPr>
            <p:cNvPr id="15" name="正方形/長方形 14"/>
            <p:cNvSpPr/>
            <p:nvPr/>
          </p:nvSpPr>
          <p:spPr>
            <a:xfrm rot="5768832">
              <a:off x="2503314" y="4395792"/>
              <a:ext cx="331470" cy="54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Times New Roman" panose="02020603050405020304" pitchFamily="18" charset="0"/>
                <a:cs typeface="Times New Roman" panose="02020603050405020304" pitchFamily="18" charset="0"/>
              </a:endParaRPr>
            </a:p>
          </p:txBody>
        </p:sp>
        <p:cxnSp>
          <p:nvCxnSpPr>
            <p:cNvPr id="16" name="直線コネクタ 15"/>
            <p:cNvCxnSpPr/>
            <p:nvPr/>
          </p:nvCxnSpPr>
          <p:spPr>
            <a:xfrm>
              <a:off x="2654761" y="4419605"/>
              <a:ext cx="909320" cy="552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rot="5587995">
              <a:off x="3094816" y="4100200"/>
              <a:ext cx="88265" cy="57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Times New Roman" panose="02020603050405020304" pitchFamily="18" charset="0"/>
                <a:cs typeface="Times New Roman" panose="02020603050405020304" pitchFamily="18" charset="0"/>
              </a:endParaRPr>
            </a:p>
          </p:txBody>
        </p:sp>
        <p:sp>
          <p:nvSpPr>
            <p:cNvPr id="18" name="正方形/長方形 17"/>
            <p:cNvSpPr/>
            <p:nvPr/>
          </p:nvSpPr>
          <p:spPr>
            <a:xfrm rot="5587995">
              <a:off x="2801446" y="4344040"/>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Times New Roman" panose="02020603050405020304" pitchFamily="18" charset="0"/>
                <a:cs typeface="Times New Roman" panose="02020603050405020304" pitchFamily="18" charset="0"/>
              </a:endParaRPr>
            </a:p>
          </p:txBody>
        </p:sp>
        <p:sp>
          <p:nvSpPr>
            <p:cNvPr id="19" name="正方形/長方形 18"/>
            <p:cNvSpPr/>
            <p:nvPr/>
          </p:nvSpPr>
          <p:spPr>
            <a:xfrm rot="5587995">
              <a:off x="3434541" y="4382140"/>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Times New Roman" panose="02020603050405020304" pitchFamily="18" charset="0"/>
                <a:cs typeface="Times New Roman" panose="02020603050405020304" pitchFamily="18" charset="0"/>
              </a:endParaRPr>
            </a:p>
          </p:txBody>
        </p:sp>
        <p:sp>
          <p:nvSpPr>
            <p:cNvPr id="20" name="正方形/長方形 19"/>
            <p:cNvSpPr/>
            <p:nvPr/>
          </p:nvSpPr>
          <p:spPr>
            <a:xfrm rot="5587995">
              <a:off x="3398346" y="4347215"/>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Times New Roman" panose="02020603050405020304" pitchFamily="18" charset="0"/>
                <a:cs typeface="Times New Roman" panose="02020603050405020304" pitchFamily="18" charset="0"/>
              </a:endParaRPr>
            </a:p>
          </p:txBody>
        </p:sp>
        <p:cxnSp>
          <p:nvCxnSpPr>
            <p:cNvPr id="21" name="直線コネクタ 20"/>
            <p:cNvCxnSpPr/>
            <p:nvPr/>
          </p:nvCxnSpPr>
          <p:spPr>
            <a:xfrm>
              <a:off x="2876376" y="4324355"/>
              <a:ext cx="574675" cy="311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 name="図 23"/>
          <p:cNvPicPr>
            <a:picLocks noChangeAspect="1"/>
          </p:cNvPicPr>
          <p:nvPr/>
        </p:nvPicPr>
        <p:blipFill>
          <a:blip r:embed="rId4"/>
          <a:stretch>
            <a:fillRect/>
          </a:stretch>
        </p:blipFill>
        <p:spPr>
          <a:xfrm>
            <a:off x="768619" y="2474464"/>
            <a:ext cx="4186551" cy="2035052"/>
          </a:xfrm>
          <a:prstGeom prst="rect">
            <a:avLst/>
          </a:prstGeom>
        </p:spPr>
      </p:pic>
    </p:spTree>
    <p:extLst>
      <p:ext uri="{BB962C8B-B14F-4D97-AF65-F5344CB8AC3E}">
        <p14:creationId xmlns:p14="http://schemas.microsoft.com/office/powerpoint/2010/main" val="3685423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err="1">
                <a:latin typeface="Arial" panose="020B0604020202020204" pitchFamily="34" charset="0"/>
                <a:cs typeface="Arial" panose="020B0604020202020204" pitchFamily="34" charset="0"/>
              </a:rPr>
              <a:t>Pangkalahatang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Pamamaraan</a:t>
            </a:r>
            <a:r>
              <a:rPr lang="en-US" altLang="ja-JP" sz="2000" dirty="0">
                <a:latin typeface="Arial" panose="020B0604020202020204" pitchFamily="34" charset="0"/>
                <a:cs typeface="Arial" panose="020B0604020202020204" pitchFamily="34" charset="0"/>
              </a:rPr>
              <a:t> ng </a:t>
            </a:r>
            <a:r>
              <a:rPr lang="en-US" altLang="ja-JP" sz="2000" dirty="0" err="1">
                <a:latin typeface="Arial" panose="020B0604020202020204" pitchFamily="34" charset="0"/>
                <a:cs typeface="Arial" panose="020B0604020202020204" pitchFamily="34" charset="0"/>
              </a:rPr>
              <a:t>Pagtatrabaho</a:t>
            </a:r>
            <a:r>
              <a:rPr lang="en-US" altLang="ja-JP" sz="2000" dirty="0">
                <a:latin typeface="Arial" panose="020B0604020202020204" pitchFamily="34" charset="0"/>
                <a:cs typeface="Arial" panose="020B0604020202020204" pitchFamily="34" charset="0"/>
              </a:rPr>
              <a:t> ng Steel Frame Cutting Machine</a:t>
            </a:r>
            <a:endParaRPr lang="ja-JP" altLang="en-US" sz="2000" dirty="0"/>
          </a:p>
        </p:txBody>
      </p:sp>
      <p:sp>
        <p:nvSpPr>
          <p:cNvPr id="6" name="テキスト ボックス 5"/>
          <p:cNvSpPr txBox="1"/>
          <p:nvPr/>
        </p:nvSpPr>
        <p:spPr>
          <a:xfrm>
            <a:off x="5467350" y="6452605"/>
            <a:ext cx="352881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64 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smtClean="0">
                <a:latin typeface="Times New Roman" panose="02020603050405020304" pitchFamily="18" charset="0"/>
                <a:ea typeface="游ゴシック"/>
                <a:cs typeface="Times New Roman" panose="02020603050405020304" pitchFamily="18" charset="0"/>
              </a:rPr>
              <a:t>45</a:t>
            </a:r>
            <a:r>
              <a:rPr lang="ja-JP" altLang="en-US" sz="1200" dirty="0" smtClean="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pic>
        <p:nvPicPr>
          <p:cNvPr id="11" name="図 10"/>
          <p:cNvPicPr>
            <a:picLocks noChangeAspect="1"/>
          </p:cNvPicPr>
          <p:nvPr/>
        </p:nvPicPr>
        <p:blipFill>
          <a:blip r:embed="rId3"/>
          <a:stretch>
            <a:fillRect/>
          </a:stretch>
        </p:blipFill>
        <p:spPr>
          <a:xfrm>
            <a:off x="4657174" y="1579419"/>
            <a:ext cx="3834908" cy="4291446"/>
          </a:xfrm>
          <a:prstGeom prst="rect">
            <a:avLst/>
          </a:prstGeom>
        </p:spPr>
      </p:pic>
      <p:sp>
        <p:nvSpPr>
          <p:cNvPr id="27" name="テキスト ボックス 26"/>
          <p:cNvSpPr txBox="1"/>
          <p:nvPr/>
        </p:nvSpPr>
        <p:spPr>
          <a:xfrm>
            <a:off x="4868059" y="5873212"/>
            <a:ext cx="3418681" cy="461665"/>
          </a:xfrm>
          <a:prstGeom prst="rect">
            <a:avLst/>
          </a:prstGeom>
          <a:noFill/>
          <a:ln>
            <a:noFill/>
          </a:ln>
        </p:spPr>
        <p:txBody>
          <a:bodyPr wrap="square" lIns="91440" tIns="45720" rIns="91440" bIns="45720" rtlCol="0" anchor="t">
            <a:spAutoFit/>
          </a:bodyPr>
          <a:lstStyle/>
          <a:p>
            <a:pPr algn="ctr"/>
            <a:r>
              <a:rPr lang="en-US" altLang="ja-JP" sz="1200" err="1">
                <a:latin typeface="Arial" panose="020B0604020202020204" pitchFamily="34" charset="0"/>
                <a:ea typeface="+mn-lt"/>
                <a:cs typeface="Arial" panose="020B0604020202020204" pitchFamily="34" charset="0"/>
              </a:rPr>
              <a:t>Huwag</a:t>
            </a:r>
            <a:r>
              <a:rPr lang="ja-JP" altLang="en-US" sz="1200">
                <a:latin typeface="Arial" panose="020B0604020202020204" pitchFamily="34" charset="0"/>
                <a:ea typeface="+mn-lt"/>
                <a:cs typeface="Arial" panose="020B0604020202020204" pitchFamily="34" charset="0"/>
              </a:rPr>
              <a:t> mag-op</a:t>
            </a:r>
            <a:r>
              <a:rPr lang="en-US" altLang="ja-JP" sz="1200" err="1">
                <a:latin typeface="Arial" panose="020B0604020202020204" pitchFamily="34" charset="0"/>
                <a:ea typeface="+mn-lt"/>
                <a:cs typeface="Arial" panose="020B0604020202020204" pitchFamily="34" charset="0"/>
              </a:rPr>
              <a:t>er</a:t>
            </a:r>
            <a:r>
              <a:rPr lang="en-US" altLang="en-US" sz="1200" err="1">
                <a:latin typeface="Arial" panose="020B0604020202020204" pitchFamily="34" charset="0"/>
                <a:ea typeface="+mn-lt"/>
                <a:cs typeface="Arial" panose="020B0604020202020204" pitchFamily="34" charset="0"/>
              </a:rPr>
              <a:t>ate</a:t>
            </a:r>
            <a:r>
              <a:rPr lang="en-US" altLang="en-US" sz="1200">
                <a:latin typeface="Arial" panose="020B0604020202020204" pitchFamily="34" charset="0"/>
                <a:ea typeface="+mn-lt"/>
                <a:cs typeface="Arial" panose="020B0604020202020204" pitchFamily="34" charset="0"/>
              </a:rPr>
              <a:t> </a:t>
            </a:r>
            <a:r>
              <a:rPr lang="en-US" altLang="ja-JP" sz="1200">
                <a:latin typeface="Arial" panose="020B0604020202020204" pitchFamily="34" charset="0"/>
                <a:ea typeface="+mn-lt"/>
                <a:cs typeface="Arial" panose="020B0604020202020204" pitchFamily="34" charset="0"/>
              </a:rPr>
              <a:t>sa</a:t>
            </a:r>
            <a:r>
              <a:rPr lang="ja-JP" altLang="en-US" sz="1200">
                <a:latin typeface="Arial" panose="020B0604020202020204" pitchFamily="34" charset="0"/>
                <a:ea typeface="+mn-lt"/>
                <a:cs typeface="Arial" panose="020B0604020202020204" pitchFamily="34" charset="0"/>
              </a:rPr>
              <a:t> </a:t>
            </a:r>
            <a:r>
              <a:rPr lang="ja-JP" sz="1200">
                <a:latin typeface="Arial" panose="020B0604020202020204" pitchFamily="34" charset="0"/>
                <a:ea typeface="+mn-lt"/>
                <a:cs typeface="Arial" panose="020B0604020202020204" pitchFamily="34" charset="0"/>
              </a:rPr>
              <a:t>p</a:t>
            </a:r>
            <a:r>
              <a:rPr lang="en-US" altLang="ja-JP" sz="1200" err="1">
                <a:latin typeface="Arial" panose="020B0604020202020204" pitchFamily="34" charset="0"/>
                <a:ea typeface="+mn-lt"/>
                <a:cs typeface="Arial" panose="020B0604020202020204" pitchFamily="34" charset="0"/>
              </a:rPr>
              <a:t>amamag</a:t>
            </a:r>
            <a:r>
              <a:rPr lang="ja-JP" sz="1200">
                <a:latin typeface="Arial" panose="020B0604020202020204" pitchFamily="34" charset="0"/>
                <a:ea typeface="+mn-lt"/>
                <a:cs typeface="Arial" panose="020B0604020202020204" pitchFamily="34" charset="0"/>
              </a:rPr>
              <a:t>i</a:t>
            </a:r>
            <a:r>
              <a:rPr lang="en-US" altLang="ja-JP" sz="1200">
                <a:latin typeface="Arial" panose="020B0604020202020204" pitchFamily="34" charset="0"/>
                <a:ea typeface="+mn-lt"/>
                <a:cs typeface="Arial" panose="020B0604020202020204" pitchFamily="34" charset="0"/>
              </a:rPr>
              <a:t>ta</a:t>
            </a:r>
            <a:r>
              <a:rPr lang="ja-JP" sz="1200">
                <a:latin typeface="Arial" panose="020B0604020202020204" pitchFamily="34" charset="0"/>
                <a:ea typeface="+mn-lt"/>
                <a:cs typeface="Arial" panose="020B0604020202020204" pitchFamily="34" charset="0"/>
              </a:rPr>
              <a:t>n</a:t>
            </a:r>
            <a:r>
              <a:rPr lang="ja-JP" altLang="en-US" sz="1200">
                <a:latin typeface="Arial" panose="020B0604020202020204" pitchFamily="34" charset="0"/>
                <a:ea typeface="+mn-lt"/>
                <a:cs typeface="Arial" panose="020B0604020202020204" pitchFamily="34" charset="0"/>
              </a:rPr>
              <a:t> </a:t>
            </a:r>
            <a:r>
              <a:rPr lang="en-US" altLang="ja-JP" sz="1200">
                <a:latin typeface="Arial" panose="020B0604020202020204" pitchFamily="34" charset="0"/>
                <a:ea typeface="+mn-lt"/>
                <a:cs typeface="Arial" panose="020B0604020202020204" pitchFamily="34" charset="0"/>
              </a:rPr>
              <a:t>n</a:t>
            </a:r>
            <a:r>
              <a:rPr lang="ja-JP" sz="1200">
                <a:latin typeface="Arial" panose="020B0604020202020204" pitchFamily="34" charset="0"/>
                <a:ea typeface="+mn-lt"/>
                <a:cs typeface="Arial" panose="020B0604020202020204" pitchFamily="34" charset="0"/>
              </a:rPr>
              <a:t>g </a:t>
            </a:r>
            <a:r>
              <a:rPr lang="en-US" altLang="ja-JP" sz="1200" err="1">
                <a:latin typeface="Arial" panose="020B0604020202020204" pitchFamily="34" charset="0"/>
                <a:ea typeface="+mn-lt"/>
                <a:cs typeface="Arial" panose="020B0604020202020204" pitchFamily="34" charset="0"/>
              </a:rPr>
              <a:t>pagbubuk</a:t>
            </a:r>
            <a:r>
              <a:rPr lang="ja-JP" sz="1200">
                <a:latin typeface="Arial" panose="020B0604020202020204" pitchFamily="34" charset="0"/>
                <a:ea typeface="+mn-lt"/>
                <a:cs typeface="Arial" panose="020B0604020202020204" pitchFamily="34" charset="0"/>
              </a:rPr>
              <a:t>a</a:t>
            </a:r>
            <a:r>
              <a:rPr lang="en-US" altLang="ja-JP" sz="1200">
                <a:latin typeface="Arial" panose="020B0604020202020204" pitchFamily="34" charset="0"/>
                <a:ea typeface="+mn-lt"/>
                <a:cs typeface="Arial" panose="020B0604020202020204" pitchFamily="34" charset="0"/>
              </a:rPr>
              <a:t>s</a:t>
            </a:r>
            <a:r>
              <a:rPr lang="ja-JP" altLang="en-US" sz="1200">
                <a:latin typeface="Arial" panose="020B0604020202020204" pitchFamily="34" charset="0"/>
                <a:ea typeface="+mn-lt"/>
                <a:cs typeface="Arial" panose="020B0604020202020204" pitchFamily="34" charset="0"/>
              </a:rPr>
              <a:t> </a:t>
            </a:r>
            <a:r>
              <a:rPr lang="en-US" altLang="ja-JP" sz="1200">
                <a:latin typeface="Arial" panose="020B0604020202020204" pitchFamily="34" charset="0"/>
                <a:ea typeface="+mn-lt"/>
                <a:cs typeface="Arial" panose="020B0604020202020204" pitchFamily="34" charset="0"/>
              </a:rPr>
              <a:t>ng</a:t>
            </a:r>
            <a:r>
              <a:rPr lang="ja-JP" altLang="en-US" sz="1200">
                <a:latin typeface="Arial" panose="020B0604020202020204" pitchFamily="34" charset="0"/>
                <a:ea typeface="+mn-lt"/>
                <a:cs typeface="Arial" panose="020B0604020202020204" pitchFamily="34" charset="0"/>
              </a:rPr>
              <a:t> </a:t>
            </a:r>
            <a:r>
              <a:rPr lang="ja-JP" sz="1200">
                <a:latin typeface="Arial" panose="020B0604020202020204" pitchFamily="34" charset="0"/>
                <a:ea typeface="+mn-lt"/>
                <a:cs typeface="Arial" panose="020B0604020202020204" pitchFamily="34" charset="0"/>
              </a:rPr>
              <a:t>m</a:t>
            </a:r>
            <a:r>
              <a:rPr lang="en-US" altLang="ja-JP" sz="1200" err="1">
                <a:latin typeface="Arial" panose="020B0604020202020204" pitchFamily="34" charset="0"/>
                <a:ea typeface="+mn-lt"/>
                <a:cs typeface="Arial" panose="020B0604020202020204" pitchFamily="34" charset="0"/>
              </a:rPr>
              <a:t>ga</a:t>
            </a:r>
            <a:r>
              <a:rPr lang="ja-JP" altLang="en-US" sz="1200">
                <a:latin typeface="Arial" panose="020B0604020202020204" pitchFamily="34" charset="0"/>
                <a:ea typeface="+mn-lt"/>
                <a:cs typeface="Arial" panose="020B0604020202020204" pitchFamily="34" charset="0"/>
              </a:rPr>
              <a:t> </a:t>
            </a:r>
            <a:r>
              <a:rPr lang="en-US" altLang="ja-JP" sz="1200">
                <a:latin typeface="Arial" panose="020B0604020202020204" pitchFamily="34" charset="0"/>
                <a:ea typeface="+mn-lt"/>
                <a:cs typeface="Arial" panose="020B0604020202020204" pitchFamily="34" charset="0"/>
              </a:rPr>
              <a:t>arm</a:t>
            </a:r>
            <a:r>
              <a:rPr lang="ja-JP" altLang="en-US" sz="1200">
                <a:latin typeface="Arial" panose="020B0604020202020204" pitchFamily="34" charset="0"/>
                <a:ea typeface="+mn-lt"/>
                <a:cs typeface="Arial" panose="020B0604020202020204" pitchFamily="34" charset="0"/>
              </a:rPr>
              <a:t> </a:t>
            </a:r>
            <a:endParaRPr lang="ja-JP" altLang="en-US">
              <a:latin typeface="Arial" panose="020B0604020202020204" pitchFamily="34" charset="0"/>
              <a:cs typeface="Arial" panose="020B0604020202020204" pitchFamily="34" charset="0"/>
            </a:endParaRPr>
          </a:p>
        </p:txBody>
      </p:sp>
      <p:pic>
        <p:nvPicPr>
          <p:cNvPr id="12" name="図 11"/>
          <p:cNvPicPr>
            <a:picLocks noChangeAspect="1"/>
          </p:cNvPicPr>
          <p:nvPr/>
        </p:nvPicPr>
        <p:blipFill>
          <a:blip r:embed="rId4"/>
          <a:stretch>
            <a:fillRect/>
          </a:stretch>
        </p:blipFill>
        <p:spPr>
          <a:xfrm>
            <a:off x="509484" y="2119745"/>
            <a:ext cx="4540324" cy="3047829"/>
          </a:xfrm>
          <a:prstGeom prst="rect">
            <a:avLst/>
          </a:prstGeom>
        </p:spPr>
      </p:pic>
      <p:sp>
        <p:nvSpPr>
          <p:cNvPr id="13" name="テキスト ボックス 12"/>
          <p:cNvSpPr txBox="1"/>
          <p:nvPr/>
        </p:nvSpPr>
        <p:spPr>
          <a:xfrm>
            <a:off x="1286900" y="5078919"/>
            <a:ext cx="2988331" cy="646331"/>
          </a:xfrm>
          <a:prstGeom prst="rect">
            <a:avLst/>
          </a:prstGeom>
          <a:noFill/>
          <a:ln>
            <a:noFill/>
          </a:ln>
        </p:spPr>
        <p:txBody>
          <a:bodyPr wrap="square" lIns="91440" tIns="45720" rIns="91440" bIns="45720" rtlCol="0" anchor="t">
            <a:spAutoFit/>
          </a:bodyPr>
          <a:lstStyle/>
          <a:p>
            <a:pPr algn="ctr"/>
            <a:r>
              <a:rPr lang="en-US" altLang="ja-JP" sz="1200">
                <a:latin typeface="Arial" panose="020B0604020202020204" pitchFamily="34" charset="0"/>
                <a:ea typeface="+mn-lt"/>
                <a:cs typeface="Arial" panose="020B0604020202020204" pitchFamily="34" charset="0"/>
              </a:rPr>
              <a:t>Hu</a:t>
            </a:r>
            <a:r>
              <a:rPr lang="ja-JP" sz="1200">
                <a:latin typeface="Arial" panose="020B0604020202020204" pitchFamily="34" charset="0"/>
                <a:ea typeface="+mn-lt"/>
                <a:cs typeface="Arial" panose="020B0604020202020204" pitchFamily="34" charset="0"/>
              </a:rPr>
              <a:t>w</a:t>
            </a:r>
            <a:r>
              <a:rPr lang="en-US" altLang="ja-JP" sz="1200">
                <a:latin typeface="Arial" panose="020B0604020202020204" pitchFamily="34" charset="0"/>
                <a:ea typeface="+mn-lt"/>
                <a:cs typeface="Arial" panose="020B0604020202020204" pitchFamily="34" charset="0"/>
              </a:rPr>
              <a:t>a</a:t>
            </a:r>
            <a:r>
              <a:rPr lang="ja-JP" sz="1200">
                <a:latin typeface="Arial" panose="020B0604020202020204" pitchFamily="34" charset="0"/>
                <a:ea typeface="+mn-lt"/>
                <a:cs typeface="Arial" panose="020B0604020202020204" pitchFamily="34" charset="0"/>
              </a:rPr>
              <a:t>g</a:t>
            </a:r>
            <a:r>
              <a:rPr lang="ja-JP" altLang="en-US" sz="1200">
                <a:latin typeface="Arial" panose="020B0604020202020204" pitchFamily="34" charset="0"/>
                <a:ea typeface="+mn-lt"/>
                <a:cs typeface="Arial" panose="020B0604020202020204" pitchFamily="34" charset="0"/>
              </a:rPr>
              <a:t> paganahin ang arm, boom, pagpaandar ng sabay habang nagtatrabaho</a:t>
            </a:r>
            <a:endParaRPr lang="ja-JP" altLang="en-US">
              <a:latin typeface="Arial" panose="020B0604020202020204" pitchFamily="34" charset="0"/>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683067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444968"/>
            <a:ext cx="7886700" cy="728033"/>
          </a:xfrm>
          <a:ln>
            <a:solidFill>
              <a:schemeClr val="tx1"/>
            </a:solidFill>
          </a:ln>
        </p:spPr>
        <p:txBody>
          <a:bodyPr>
            <a:noAutofit/>
          </a:bodyPr>
          <a:lstStyle/>
          <a:p>
            <a:r>
              <a:rPr lang="en-US" altLang="ja-JP" sz="2000" dirty="0">
                <a:latin typeface="Arial" panose="020B0604020202020204" pitchFamily="34" charset="0"/>
                <a:cs typeface="Arial" panose="020B0604020202020204" pitchFamily="34" charset="0"/>
              </a:rPr>
              <a:t>Uri at </a:t>
            </a:r>
            <a:r>
              <a:rPr lang="en-US" altLang="ja-JP" sz="2000" dirty="0" err="1">
                <a:latin typeface="Arial" panose="020B0604020202020204" pitchFamily="34" charset="0"/>
                <a:cs typeface="Arial" panose="020B0604020202020204" pitchFamily="34" charset="0"/>
              </a:rPr>
              <a:t>Gamit</a:t>
            </a:r>
            <a:r>
              <a:rPr lang="en-US" altLang="ja-JP" sz="2000" dirty="0">
                <a:latin typeface="Arial" panose="020B0604020202020204" pitchFamily="34" charset="0"/>
                <a:cs typeface="Arial" panose="020B0604020202020204" pitchFamily="34" charset="0"/>
              </a:rPr>
              <a:t> ng Dismantling Machines (</a:t>
            </a:r>
            <a:r>
              <a:rPr lang="en-US" altLang="ja-JP" sz="2000" dirty="0" err="1">
                <a:latin typeface="Arial" panose="020B0604020202020204" pitchFamily="34" charset="0"/>
                <a:cs typeface="Arial" panose="020B0604020202020204" pitchFamily="34" charset="0"/>
              </a:rPr>
              <a:t>Katangian</a:t>
            </a:r>
            <a:r>
              <a:rPr lang="en-US" altLang="ja-JP" sz="2000" dirty="0">
                <a:latin typeface="Arial" panose="020B0604020202020204" pitchFamily="34" charset="0"/>
                <a:cs typeface="Arial" panose="020B0604020202020204" pitchFamily="34" charset="0"/>
              </a:rPr>
              <a:t>)</a:t>
            </a:r>
            <a:r>
              <a:rPr lang="ja-JP" sz="2000" dirty="0">
                <a:latin typeface="Times New Roman" panose="02020603050405020304" pitchFamily="18" charset="0"/>
                <a:ea typeface="Meiryo UI" panose="020B0604030504040204" pitchFamily="50" charset="-128"/>
                <a:cs typeface="Times New Roman" panose="02020603050405020304" pitchFamily="18" charset="0"/>
              </a:rPr>
              <a:t/>
            </a:r>
            <a:br>
              <a:rPr lang="ja-JP" sz="2000" dirty="0">
                <a:latin typeface="Times New Roman" panose="02020603050405020304" pitchFamily="18" charset="0"/>
                <a:ea typeface="Meiryo UI" panose="020B0604030504040204" pitchFamily="50" charset="-128"/>
                <a:cs typeface="Times New Roman" panose="02020603050405020304" pitchFamily="18" charset="0"/>
              </a:rPr>
            </a:br>
            <a:r>
              <a:rPr lang="ja-JP" sz="2000" dirty="0">
                <a:latin typeface="Arial" panose="020B0604020202020204" pitchFamily="34" charset="0"/>
                <a:ea typeface="+mj-lt"/>
                <a:cs typeface="Arial" panose="020B0604020202020204" pitchFamily="34" charset="0"/>
              </a:rPr>
              <a:t>(</a:t>
            </a:r>
            <a:r>
              <a:rPr lang="en-US" altLang="ja-JP" sz="2000" dirty="0">
                <a:latin typeface="Arial" panose="020B0604020202020204" pitchFamily="34" charset="0"/>
                <a:ea typeface="+mj-lt"/>
                <a:cs typeface="Arial" panose="020B0604020202020204" pitchFamily="34" charset="0"/>
              </a:rPr>
              <a:t>3</a:t>
            </a:r>
            <a:r>
              <a:rPr lang="ja-JP" sz="2000" dirty="0">
                <a:latin typeface="Arial" panose="020B0604020202020204" pitchFamily="34" charset="0"/>
                <a:ea typeface="+mj-lt"/>
                <a:cs typeface="Arial" panose="020B0604020202020204" pitchFamily="34" charset="0"/>
              </a:rPr>
              <a:t>) Concrete </a:t>
            </a:r>
            <a:r>
              <a:rPr lang="en-US" altLang="ja-JP" sz="2000" dirty="0">
                <a:latin typeface="Arial" panose="020B0604020202020204" pitchFamily="34" charset="0"/>
                <a:ea typeface="+mj-lt"/>
                <a:cs typeface="Arial" panose="020B0604020202020204" pitchFamily="34" charset="0"/>
              </a:rPr>
              <a:t>C</a:t>
            </a:r>
            <a:r>
              <a:rPr lang="ja-JP" sz="2000" dirty="0">
                <a:latin typeface="Arial" panose="020B0604020202020204" pitchFamily="34" charset="0"/>
                <a:ea typeface="+mj-lt"/>
                <a:cs typeface="Arial" panose="020B0604020202020204" pitchFamily="34" charset="0"/>
              </a:rPr>
              <a:t>rush</a:t>
            </a:r>
            <a:r>
              <a:rPr lang="en-US" altLang="ja-JP" sz="2000" dirty="0">
                <a:latin typeface="Arial" panose="020B0604020202020204" pitchFamily="34" charset="0"/>
                <a:ea typeface="+mj-lt"/>
                <a:cs typeface="Arial" panose="020B0604020202020204" pitchFamily="34" charset="0"/>
              </a:rPr>
              <a:t>er</a:t>
            </a:r>
            <a:endParaRPr lang="en-US" altLang="ja-JP" sz="2000" dirty="0">
              <a:latin typeface="Arial" panose="020B0604020202020204" pitchFamily="34" charset="0"/>
              <a:ea typeface="Meiryo UI"/>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4914207"/>
          </a:xfrm>
          <a:ln>
            <a:solidFill>
              <a:schemeClr val="tx1"/>
            </a:solidFill>
          </a:ln>
        </p:spPr>
        <p:txBody>
          <a:bodyPr>
            <a:normAutofit/>
          </a:bodyPr>
          <a:lstStyle/>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327913"/>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4</a:t>
            </a:r>
            <a:r>
              <a:rPr lang="ja-JP" sz="1200" dirty="0">
                <a:latin typeface="Times New Roman" panose="02020603050405020304" pitchFamily="18" charset="0"/>
                <a:ea typeface="+mn-lt"/>
                <a:cs typeface="Times New Roman" panose="02020603050405020304" pitchFamily="18" charset="0"/>
              </a:rPr>
              <a:t> 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a:latin typeface="Times New Roman" panose="02020603050405020304" pitchFamily="18" charset="0"/>
                <a:ea typeface="+mn-lt"/>
                <a:cs typeface="Times New Roman" panose="02020603050405020304" pitchFamily="18" charset="0"/>
              </a:rPr>
              <a:t>6</a:t>
            </a:r>
            <a:r>
              <a:rPr lang="ja-JP" sz="1200" dirty="0" smtClean="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mn-lt"/>
                <a:cs typeface="Times New Roman" panose="02020603050405020304" pitchFamily="18" charset="0"/>
              </a:rPr>
              <a:t>of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709612" y="1500187"/>
            <a:ext cx="4848755" cy="3300413"/>
          </a:xfrm>
          <a:prstGeom prst="rect">
            <a:avLst/>
          </a:prstGeom>
        </p:spPr>
      </p:pic>
      <p:pic>
        <p:nvPicPr>
          <p:cNvPr id="7" name="図 6"/>
          <p:cNvPicPr>
            <a:picLocks noChangeAspect="1"/>
          </p:cNvPicPr>
          <p:nvPr/>
        </p:nvPicPr>
        <p:blipFill>
          <a:blip r:embed="rId4"/>
          <a:stretch>
            <a:fillRect/>
          </a:stretch>
        </p:blipFill>
        <p:spPr>
          <a:xfrm>
            <a:off x="6254511" y="1361688"/>
            <a:ext cx="1676355" cy="2115849"/>
          </a:xfrm>
          <a:prstGeom prst="rect">
            <a:avLst/>
          </a:prstGeom>
        </p:spPr>
      </p:pic>
      <p:pic>
        <p:nvPicPr>
          <p:cNvPr id="8" name="図 7"/>
          <p:cNvPicPr>
            <a:picLocks noChangeAspect="1"/>
          </p:cNvPicPr>
          <p:nvPr/>
        </p:nvPicPr>
        <p:blipFill>
          <a:blip r:embed="rId5"/>
          <a:stretch>
            <a:fillRect/>
          </a:stretch>
        </p:blipFill>
        <p:spPr>
          <a:xfrm>
            <a:off x="6255370" y="3810477"/>
            <a:ext cx="1674637" cy="2079791"/>
          </a:xfrm>
          <a:prstGeom prst="rect">
            <a:avLst/>
          </a:prstGeom>
        </p:spPr>
      </p:pic>
      <p:sp>
        <p:nvSpPr>
          <p:cNvPr id="9" name="テキスト ボックス 8"/>
          <p:cNvSpPr txBox="1"/>
          <p:nvPr/>
        </p:nvSpPr>
        <p:spPr>
          <a:xfrm>
            <a:off x="6020144" y="3448487"/>
            <a:ext cx="2145088" cy="276999"/>
          </a:xfrm>
          <a:prstGeom prst="rect">
            <a:avLst/>
          </a:prstGeom>
          <a:noFill/>
          <a:ln>
            <a:noFill/>
          </a:ln>
        </p:spPr>
        <p:txBody>
          <a:bodyPr wrap="square" lIns="91440" tIns="45720" rIns="91440" bIns="45720" rtlCol="0" anchor="t">
            <a:spAutoFit/>
          </a:bodyPr>
          <a:lstStyle/>
          <a:p>
            <a:pPr algn="ctr"/>
            <a:r>
              <a:rPr lang="en-US" altLang="ja-JP" sz="1200">
                <a:latin typeface="Arial" panose="020B0604020202020204" pitchFamily="34" charset="0"/>
                <a:cs typeface="Arial" panose="020B0604020202020204" pitchFamily="34" charset="0"/>
              </a:rPr>
              <a:t>Concrete rough crusher </a:t>
            </a:r>
            <a:endParaRPr lang="ja-JP" altLang="en-US" sz="1200">
              <a:latin typeface="Arial" panose="020B0604020202020204" pitchFamily="34" charset="0"/>
              <a:cs typeface="Arial" panose="020B0604020202020204" pitchFamily="34" charset="0"/>
            </a:endParaRPr>
          </a:p>
        </p:txBody>
      </p:sp>
      <p:sp>
        <p:nvSpPr>
          <p:cNvPr id="11" name="テキスト ボックス 10"/>
          <p:cNvSpPr txBox="1"/>
          <p:nvPr/>
        </p:nvSpPr>
        <p:spPr>
          <a:xfrm>
            <a:off x="6020144" y="5836759"/>
            <a:ext cx="2145088" cy="276999"/>
          </a:xfrm>
          <a:prstGeom prst="rect">
            <a:avLst/>
          </a:prstGeom>
          <a:noFill/>
          <a:ln>
            <a:noFill/>
          </a:ln>
        </p:spPr>
        <p:txBody>
          <a:bodyPr wrap="square" lIns="91440" tIns="45720" rIns="91440" bIns="45720" rtlCol="0" anchor="t">
            <a:spAutoFit/>
          </a:bodyPr>
          <a:lstStyle/>
          <a:p>
            <a:pPr algn="ctr"/>
            <a:r>
              <a:rPr lang="en-US" altLang="ja-JP" sz="1200">
                <a:latin typeface="Arial" panose="020B0604020202020204" pitchFamily="34" charset="0"/>
                <a:cs typeface="Arial" panose="020B0604020202020204" pitchFamily="34" charset="0"/>
              </a:rPr>
              <a:t>Concrete fine crusher </a:t>
            </a:r>
            <a:endParaRPr lang="ja-JP" altLang="en-US" sz="1200">
              <a:latin typeface="Arial" panose="020B0604020202020204" pitchFamily="34" charset="0"/>
              <a:cs typeface="Arial" panose="020B0604020202020204" pitchFamily="34" charset="0"/>
            </a:endParaRPr>
          </a:p>
        </p:txBody>
      </p:sp>
      <p:sp>
        <p:nvSpPr>
          <p:cNvPr id="12" name="テキスト ボックス 11"/>
          <p:cNvSpPr txBox="1"/>
          <p:nvPr/>
        </p:nvSpPr>
        <p:spPr>
          <a:xfrm>
            <a:off x="2061445" y="4850372"/>
            <a:ext cx="2145088"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Concrete crusher</a:t>
            </a:r>
            <a:endParaRPr lang="ja-JP"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04926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err="1">
                <a:latin typeface="Arial" panose="020B0604020202020204" pitchFamily="34" charset="0"/>
                <a:cs typeface="Arial" panose="020B0604020202020204" pitchFamily="34" charset="0"/>
              </a:rPr>
              <a:t>Pangkalahatang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Pamamaraan</a:t>
            </a:r>
            <a:r>
              <a:rPr lang="en-US" altLang="ja-JP" sz="2000" dirty="0">
                <a:latin typeface="Arial" panose="020B0604020202020204" pitchFamily="34" charset="0"/>
                <a:cs typeface="Arial" panose="020B0604020202020204" pitchFamily="34" charset="0"/>
              </a:rPr>
              <a:t> ng </a:t>
            </a:r>
            <a:r>
              <a:rPr lang="en-US" altLang="ja-JP" sz="2000" dirty="0" err="1">
                <a:latin typeface="Arial" panose="020B0604020202020204" pitchFamily="34" charset="0"/>
                <a:cs typeface="Arial" panose="020B0604020202020204" pitchFamily="34" charset="0"/>
              </a:rPr>
              <a:t>Pagtatrabaho</a:t>
            </a:r>
            <a:r>
              <a:rPr lang="en-US" altLang="ja-JP" sz="2000" dirty="0">
                <a:latin typeface="Arial" panose="020B0604020202020204" pitchFamily="34" charset="0"/>
                <a:cs typeface="Arial" panose="020B0604020202020204" pitchFamily="34" charset="0"/>
              </a:rPr>
              <a:t> ng Steel Frame Cutting Machine</a:t>
            </a:r>
            <a:endParaRPr lang="ja-JP" altLang="en-US" sz="2000" dirty="0"/>
          </a:p>
        </p:txBody>
      </p:sp>
      <p:sp>
        <p:nvSpPr>
          <p:cNvPr id="6" name="テキスト ボックス 5"/>
          <p:cNvSpPr txBox="1"/>
          <p:nvPr/>
        </p:nvSpPr>
        <p:spPr>
          <a:xfrm>
            <a:off x="5143500" y="6452605"/>
            <a:ext cx="38526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64 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46</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17" name="図 16"/>
          <p:cNvPicPr>
            <a:picLocks noChangeAspect="1"/>
          </p:cNvPicPr>
          <p:nvPr/>
        </p:nvPicPr>
        <p:blipFill>
          <a:blip r:embed="rId3"/>
          <a:stretch>
            <a:fillRect/>
          </a:stretch>
        </p:blipFill>
        <p:spPr>
          <a:xfrm>
            <a:off x="1102107" y="1425305"/>
            <a:ext cx="3062378" cy="4593567"/>
          </a:xfrm>
          <a:prstGeom prst="rect">
            <a:avLst/>
          </a:prstGeom>
        </p:spPr>
      </p:pic>
      <p:sp>
        <p:nvSpPr>
          <p:cNvPr id="28" name="テキスト ボックス 27"/>
          <p:cNvSpPr txBox="1"/>
          <p:nvPr/>
        </p:nvSpPr>
        <p:spPr>
          <a:xfrm>
            <a:off x="973945" y="5871070"/>
            <a:ext cx="3064540" cy="461665"/>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Huwag kagatin ang konkreto gamit ang talim</a:t>
            </a:r>
            <a:endParaRPr lang="ja-JP" dirty="0">
              <a:latin typeface="Arial" panose="020B0604020202020204" pitchFamily="34" charset="0"/>
              <a:cs typeface="Arial" panose="020B0604020202020204" pitchFamily="34" charset="0"/>
            </a:endParaRPr>
          </a:p>
        </p:txBody>
      </p:sp>
      <p:sp>
        <p:nvSpPr>
          <p:cNvPr id="30" name="テキスト ボックス 29"/>
          <p:cNvSpPr txBox="1"/>
          <p:nvPr/>
        </p:nvSpPr>
        <p:spPr>
          <a:xfrm>
            <a:off x="4174662" y="5731404"/>
            <a:ext cx="4223387" cy="646331"/>
          </a:xfrm>
          <a:prstGeom prst="rect">
            <a:avLst/>
          </a:prstGeom>
          <a:noFill/>
          <a:ln>
            <a:noFill/>
          </a:ln>
        </p:spPr>
        <p:txBody>
          <a:bodyPr wrap="square" lIns="91440" tIns="45720" rIns="91440" bIns="45720" rtlCol="0" anchor="t">
            <a:spAutoFit/>
          </a:bodyPr>
          <a:lstStyle/>
          <a:p>
            <a:pPr algn="ctr"/>
            <a:r>
              <a:rPr lang="en-US" altLang="ja-JP" sz="1200" err="1">
                <a:latin typeface="Arial" panose="020B0604020202020204" pitchFamily="34" charset="0"/>
                <a:ea typeface="+mn-lt"/>
                <a:cs typeface="Arial" panose="020B0604020202020204" pitchFamily="34" charset="0"/>
              </a:rPr>
              <a:t>Huwag</a:t>
            </a:r>
            <a:r>
              <a:rPr lang="ja-JP" altLang="en-US" sz="1200">
                <a:latin typeface="Arial" panose="020B0604020202020204" pitchFamily="34" charset="0"/>
                <a:ea typeface="+mn-lt"/>
                <a:cs typeface="Arial" panose="020B0604020202020204" pitchFamily="34" charset="0"/>
              </a:rPr>
              <a:t> </a:t>
            </a:r>
            <a:r>
              <a:rPr lang="en-US" altLang="ja-JP" sz="1200" err="1">
                <a:latin typeface="Arial" panose="020B0604020202020204" pitchFamily="34" charset="0"/>
                <a:ea typeface="+mn-lt"/>
                <a:cs typeface="Arial" panose="020B0604020202020204" pitchFamily="34" charset="0"/>
              </a:rPr>
              <a:t>bagu</a:t>
            </a:r>
            <a:r>
              <a:rPr lang="ja-JP" sz="1200">
                <a:latin typeface="Arial" panose="020B0604020202020204" pitchFamily="34" charset="0"/>
                <a:ea typeface="+mn-lt"/>
                <a:cs typeface="Arial" panose="020B0604020202020204" pitchFamily="34" charset="0"/>
              </a:rPr>
              <a:t>h</a:t>
            </a:r>
            <a:r>
              <a:rPr lang="en-US" altLang="ja-JP" sz="1200">
                <a:latin typeface="Arial" panose="020B0604020202020204" pitchFamily="34" charset="0"/>
                <a:ea typeface="+mn-lt"/>
                <a:cs typeface="Arial" panose="020B0604020202020204" pitchFamily="34" charset="0"/>
              </a:rPr>
              <a:t>in</a:t>
            </a:r>
            <a:r>
              <a:rPr lang="ja-JP" altLang="en-US" sz="1200">
                <a:latin typeface="Arial" panose="020B0604020202020204" pitchFamily="34" charset="0"/>
                <a:ea typeface="+mn-lt"/>
                <a:cs typeface="Arial" panose="020B0604020202020204" pitchFamily="34" charset="0"/>
              </a:rPr>
              <a:t> </a:t>
            </a:r>
            <a:r>
              <a:rPr lang="ja-JP" sz="1200">
                <a:latin typeface="Arial" panose="020B0604020202020204" pitchFamily="34" charset="0"/>
                <a:ea typeface="+mn-lt"/>
                <a:cs typeface="Arial" panose="020B0604020202020204" pitchFamily="34" charset="0"/>
              </a:rPr>
              <a:t>ang dire</a:t>
            </a:r>
            <a:r>
              <a:rPr lang="en-US" altLang="ja-JP" sz="1200" err="1">
                <a:latin typeface="Arial" panose="020B0604020202020204" pitchFamily="34" charset="0"/>
                <a:ea typeface="+mn-lt"/>
                <a:cs typeface="Arial" panose="020B0604020202020204" pitchFamily="34" charset="0"/>
              </a:rPr>
              <a:t>ksy</a:t>
            </a:r>
            <a:r>
              <a:rPr lang="ja-JP" sz="1200">
                <a:latin typeface="Arial" panose="020B0604020202020204" pitchFamily="34" charset="0"/>
                <a:ea typeface="+mn-lt"/>
                <a:cs typeface="Arial" panose="020B0604020202020204" pitchFamily="34" charset="0"/>
              </a:rPr>
              <a:t>on </a:t>
            </a:r>
            <a:r>
              <a:rPr lang="en-US" altLang="ja-JP" sz="1200">
                <a:latin typeface="Arial" panose="020B0604020202020204" pitchFamily="34" charset="0"/>
                <a:ea typeface="+mn-lt"/>
                <a:cs typeface="Arial" panose="020B0604020202020204" pitchFamily="34" charset="0"/>
              </a:rPr>
              <a:t>ng</a:t>
            </a:r>
            <a:r>
              <a:rPr lang="ja-JP" altLang="en-US" sz="1200">
                <a:latin typeface="Arial" panose="020B0604020202020204" pitchFamily="34" charset="0"/>
                <a:ea typeface="+mn-lt"/>
                <a:cs typeface="Arial" panose="020B0604020202020204" pitchFamily="34" charset="0"/>
              </a:rPr>
              <a:t> </a:t>
            </a:r>
            <a:r>
              <a:rPr lang="ja-JP" sz="1200">
                <a:latin typeface="Arial" panose="020B0604020202020204" pitchFamily="34" charset="0"/>
                <a:ea typeface="+mn-lt"/>
                <a:cs typeface="Arial" panose="020B0604020202020204" pitchFamily="34" charset="0"/>
              </a:rPr>
              <a:t>base machine s</a:t>
            </a:r>
            <a:r>
              <a:rPr lang="en-US" altLang="ja-JP" sz="1200">
                <a:latin typeface="Arial" panose="020B0604020202020204" pitchFamily="34" charset="0"/>
                <a:ea typeface="+mn-lt"/>
                <a:cs typeface="Arial" panose="020B0604020202020204" pitchFamily="34" charset="0"/>
              </a:rPr>
              <a:t>a</a:t>
            </a:r>
            <a:r>
              <a:rPr lang="ja-JP" altLang="en-US" sz="1200">
                <a:latin typeface="Arial" panose="020B0604020202020204" pitchFamily="34" charset="0"/>
                <a:ea typeface="+mn-lt"/>
                <a:cs typeface="Arial" panose="020B0604020202020204" pitchFamily="34" charset="0"/>
              </a:rPr>
              <a:t> </a:t>
            </a:r>
            <a:r>
              <a:rPr lang="en-US" altLang="ja-JP" sz="1200" err="1">
                <a:latin typeface="Arial" panose="020B0604020202020204" pitchFamily="34" charset="0"/>
                <a:ea typeface="+mn-lt"/>
                <a:cs typeface="Arial" panose="020B0604020202020204" pitchFamily="34" charset="0"/>
              </a:rPr>
              <a:t>pamamag</a:t>
            </a:r>
            <a:r>
              <a:rPr lang="ja-JP" sz="1200">
                <a:latin typeface="Arial" panose="020B0604020202020204" pitchFamily="34" charset="0"/>
                <a:ea typeface="+mn-lt"/>
                <a:cs typeface="Arial" panose="020B0604020202020204" pitchFamily="34" charset="0"/>
              </a:rPr>
              <a:t>i</a:t>
            </a:r>
            <a:r>
              <a:rPr lang="en-US" altLang="ja-JP" sz="1200">
                <a:latin typeface="Arial" panose="020B0604020202020204" pitchFamily="34" charset="0"/>
                <a:ea typeface="+mn-lt"/>
                <a:cs typeface="Arial" panose="020B0604020202020204" pitchFamily="34" charset="0"/>
              </a:rPr>
              <a:t>tan</a:t>
            </a:r>
            <a:r>
              <a:rPr lang="ja-JP" altLang="en-US" sz="1200">
                <a:latin typeface="Arial" panose="020B0604020202020204" pitchFamily="34" charset="0"/>
                <a:ea typeface="+mn-lt"/>
                <a:cs typeface="Arial" panose="020B0604020202020204" pitchFamily="34" charset="0"/>
              </a:rPr>
              <a:t> </a:t>
            </a:r>
            <a:r>
              <a:rPr lang="ja-JP" sz="1200">
                <a:latin typeface="Arial" panose="020B0604020202020204" pitchFamily="34" charset="0"/>
                <a:ea typeface="+mn-lt"/>
                <a:cs typeface="Arial" panose="020B0604020202020204" pitchFamily="34" charset="0"/>
              </a:rPr>
              <a:t>ng </a:t>
            </a:r>
            <a:r>
              <a:rPr lang="en-US" altLang="ja-JP" sz="1200" err="1">
                <a:latin typeface="Arial" panose="020B0604020202020204" pitchFamily="34" charset="0"/>
                <a:ea typeface="+mn-lt"/>
                <a:cs typeface="Arial" panose="020B0604020202020204" pitchFamily="34" charset="0"/>
              </a:rPr>
              <a:t>pag</a:t>
            </a:r>
            <a:r>
              <a:rPr lang="ja-JP" sz="1200">
                <a:latin typeface="Arial" panose="020B0604020202020204" pitchFamily="34" charset="0"/>
                <a:ea typeface="+mn-lt"/>
                <a:cs typeface="Arial" panose="020B0604020202020204" pitchFamily="34" charset="0"/>
              </a:rPr>
              <a:t>t</a:t>
            </a:r>
            <a:r>
              <a:rPr lang="en-US" altLang="ja-JP" sz="1200" err="1">
                <a:latin typeface="Arial" panose="020B0604020202020204" pitchFamily="34" charset="0"/>
                <a:ea typeface="+mn-lt"/>
                <a:cs typeface="Arial" panose="020B0604020202020204" pitchFamily="34" charset="0"/>
              </a:rPr>
              <a:t>ulak</a:t>
            </a:r>
            <a:r>
              <a:rPr lang="ja-JP" altLang="en-US" sz="1200">
                <a:latin typeface="Arial" panose="020B0604020202020204" pitchFamily="34" charset="0"/>
                <a:ea typeface="+mn-lt"/>
                <a:cs typeface="Arial" panose="020B0604020202020204" pitchFamily="34" charset="0"/>
              </a:rPr>
              <a:t> </a:t>
            </a:r>
            <a:r>
              <a:rPr lang="ja-JP" sz="1200">
                <a:latin typeface="Arial" panose="020B0604020202020204" pitchFamily="34" charset="0"/>
                <a:ea typeface="+mn-lt"/>
                <a:cs typeface="Arial" panose="020B0604020202020204" pitchFamily="34" charset="0"/>
              </a:rPr>
              <a:t>s</a:t>
            </a:r>
            <a:r>
              <a:rPr lang="en-US" altLang="ja-JP" sz="1200">
                <a:latin typeface="Arial" panose="020B0604020202020204" pitchFamily="34" charset="0"/>
                <a:ea typeface="+mn-lt"/>
                <a:cs typeface="Arial" panose="020B0604020202020204" pitchFamily="34" charset="0"/>
              </a:rPr>
              <a:t>a</a:t>
            </a:r>
            <a:r>
              <a:rPr lang="ja-JP" altLang="en-US" sz="1200">
                <a:latin typeface="Arial" panose="020B0604020202020204" pitchFamily="34" charset="0"/>
                <a:ea typeface="+mn-lt"/>
                <a:cs typeface="Arial" panose="020B0604020202020204" pitchFamily="34" charset="0"/>
              </a:rPr>
              <a:t> Steel Frame Cutting Tool </a:t>
            </a:r>
            <a:r>
              <a:rPr lang="en-US" altLang="ja-JP" sz="1200">
                <a:latin typeface="Arial" panose="020B0604020202020204" pitchFamily="34" charset="0"/>
                <a:ea typeface="+mn-lt"/>
                <a:cs typeface="Arial" panose="020B0604020202020204" pitchFamily="34" charset="0"/>
              </a:rPr>
              <a:t>l</a:t>
            </a:r>
            <a:r>
              <a:rPr lang="ja-JP" sz="1200">
                <a:latin typeface="Arial" panose="020B0604020202020204" pitchFamily="34" charset="0"/>
                <a:ea typeface="+mn-lt"/>
                <a:cs typeface="Arial" panose="020B0604020202020204" pitchFamily="34" charset="0"/>
              </a:rPr>
              <a:t>a</a:t>
            </a:r>
            <a:r>
              <a:rPr lang="en-US" altLang="ja-JP" sz="1200" err="1">
                <a:latin typeface="Arial" panose="020B0604020202020204" pitchFamily="34" charset="0"/>
                <a:ea typeface="+mn-lt"/>
                <a:cs typeface="Arial" panose="020B0604020202020204" pitchFamily="34" charset="0"/>
              </a:rPr>
              <a:t>ba</a:t>
            </a:r>
            <a:r>
              <a:rPr lang="ja-JP" sz="1200">
                <a:latin typeface="Arial" panose="020B0604020202020204" pitchFamily="34" charset="0"/>
                <a:ea typeface="+mn-lt"/>
                <a:cs typeface="Arial" panose="020B0604020202020204" pitchFamily="34" charset="0"/>
              </a:rPr>
              <a:t>n</a:t>
            </a:r>
            <a:r>
              <a:rPr lang="ja-JP" altLang="en-US" sz="1200">
                <a:latin typeface="Arial" panose="020B0604020202020204" pitchFamily="34" charset="0"/>
                <a:ea typeface="+mn-lt"/>
                <a:cs typeface="Arial" panose="020B0604020202020204" pitchFamily="34" charset="0"/>
              </a:rPr>
              <a:t> </a:t>
            </a:r>
            <a:r>
              <a:rPr lang="ja-JP" sz="1200">
                <a:latin typeface="Arial" panose="020B0604020202020204" pitchFamily="34" charset="0"/>
                <a:ea typeface="+mn-lt"/>
                <a:cs typeface="Arial" panose="020B0604020202020204" pitchFamily="34" charset="0"/>
              </a:rPr>
              <a:t>s</a:t>
            </a:r>
            <a:r>
              <a:rPr lang="en-US" altLang="ja-JP" sz="1200">
                <a:latin typeface="Arial" panose="020B0604020202020204" pitchFamily="34" charset="0"/>
                <a:ea typeface="+mn-lt"/>
                <a:cs typeface="Arial" panose="020B0604020202020204" pitchFamily="34" charset="0"/>
              </a:rPr>
              <a:t>a</a:t>
            </a:r>
            <a:r>
              <a:rPr lang="ja-JP" altLang="en-US" sz="1200">
                <a:latin typeface="Arial" panose="020B0604020202020204" pitchFamily="34" charset="0"/>
                <a:ea typeface="+mn-lt"/>
                <a:cs typeface="Arial" panose="020B0604020202020204" pitchFamily="34" charset="0"/>
              </a:rPr>
              <a:t> </a:t>
            </a:r>
            <a:r>
              <a:rPr lang="en-US" altLang="ja-JP" sz="1200">
                <a:latin typeface="Arial" panose="020B0604020202020204" pitchFamily="34" charset="0"/>
                <a:ea typeface="+mn-lt"/>
                <a:cs typeface="Arial" panose="020B0604020202020204" pitchFamily="34" charset="0"/>
              </a:rPr>
              <a:t>l</a:t>
            </a:r>
            <a:r>
              <a:rPr lang="ja-JP" sz="1200">
                <a:latin typeface="Arial" panose="020B0604020202020204" pitchFamily="34" charset="0"/>
                <a:ea typeface="+mn-lt"/>
                <a:cs typeface="Arial" panose="020B0604020202020204" pitchFamily="34" charset="0"/>
              </a:rPr>
              <a:t>u</a:t>
            </a:r>
            <a:r>
              <a:rPr lang="en-US" altLang="ja-JP" sz="1200">
                <a:latin typeface="Arial" panose="020B0604020202020204" pitchFamily="34" charset="0"/>
                <a:ea typeface="+mn-lt"/>
                <a:cs typeface="Arial" panose="020B0604020202020204" pitchFamily="34" charset="0"/>
              </a:rPr>
              <a:t>pa</a:t>
            </a:r>
            <a:r>
              <a:rPr lang="ja-JP" sz="1200">
                <a:latin typeface="Arial" panose="020B0604020202020204" pitchFamily="34" charset="0"/>
                <a:ea typeface="+mn-lt"/>
                <a:cs typeface="Arial" panose="020B0604020202020204" pitchFamily="34" charset="0"/>
              </a:rPr>
              <a:t>.</a:t>
            </a:r>
            <a:r>
              <a:rPr lang="ja-JP" altLang="en-US" sz="1200">
                <a:latin typeface="Arial" panose="020B0604020202020204" pitchFamily="34" charset="0"/>
                <a:ea typeface="+mn-lt"/>
                <a:cs typeface="Arial" panose="020B0604020202020204" pitchFamily="34" charset="0"/>
              </a:rPr>
              <a:t> </a:t>
            </a:r>
            <a:endParaRPr lang="ja-JP" altLang="en-US">
              <a:latin typeface="Arial" panose="020B0604020202020204" pitchFamily="34" charset="0"/>
              <a:cs typeface="Arial" panose="020B0604020202020204" pitchFamily="34" charset="0"/>
            </a:endParaRPr>
          </a:p>
        </p:txBody>
      </p:sp>
      <p:pic>
        <p:nvPicPr>
          <p:cNvPr id="2" name="図 1"/>
          <p:cNvPicPr>
            <a:picLocks noChangeAspect="1"/>
          </p:cNvPicPr>
          <p:nvPr/>
        </p:nvPicPr>
        <p:blipFill>
          <a:blip r:embed="rId4"/>
          <a:stretch>
            <a:fillRect/>
          </a:stretch>
        </p:blipFill>
        <p:spPr>
          <a:xfrm>
            <a:off x="4042063" y="1425305"/>
            <a:ext cx="4358549" cy="4227930"/>
          </a:xfrm>
          <a:prstGeom prst="rect">
            <a:avLst/>
          </a:prstGeom>
        </p:spPr>
      </p:pic>
    </p:spTree>
    <p:extLst>
      <p:ext uri="{BB962C8B-B14F-4D97-AF65-F5344CB8AC3E}">
        <p14:creationId xmlns:p14="http://schemas.microsoft.com/office/powerpoint/2010/main" val="19860635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Pag-</a:t>
            </a:r>
            <a:r>
              <a:rPr lang="en-US" altLang="ja-JP" sz="2000" dirty="0" err="1">
                <a:latin typeface="Arial" panose="020B0604020202020204" pitchFamily="34" charset="0"/>
                <a:cs typeface="Arial" panose="020B0604020202020204" pitchFamily="34" charset="0"/>
              </a:rPr>
              <a:t>iingat</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pagkatapos</a:t>
            </a:r>
            <a:r>
              <a:rPr lang="en-US" altLang="ja-JP" sz="2000" dirty="0">
                <a:latin typeface="Arial" panose="020B0604020202020204" pitchFamily="34" charset="0"/>
                <a:cs typeface="Arial" panose="020B0604020202020204" pitchFamily="34" charset="0"/>
              </a:rPr>
              <a:t> ng </a:t>
            </a:r>
            <a:r>
              <a:rPr lang="en-US" altLang="ja-JP" sz="2000" dirty="0" err="1">
                <a:latin typeface="Arial" panose="020B0604020202020204" pitchFamily="34" charset="0"/>
                <a:cs typeface="Arial" panose="020B0604020202020204" pitchFamily="34" charset="0"/>
              </a:rPr>
              <a:t>trabaho</a:t>
            </a:r>
            <a:endParaRPr 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65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47</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r>
              <a:rPr lang="ja-JP" altLang="en-US" sz="1800" dirty="0">
                <a:latin typeface="Arial" panose="020B0604020202020204" pitchFamily="34" charset="0"/>
                <a:ea typeface="Meiryo UI"/>
                <a:cs typeface="Arial" panose="020B0604020202020204" pitchFamily="34" charset="0"/>
              </a:rPr>
              <a:t>(1) Steel frame cutting tool</a:t>
            </a:r>
            <a:endParaRPr lang="en-US" altLang="ja-JP" sz="1800" dirty="0">
              <a:latin typeface="Arial" panose="020B0604020202020204" pitchFamily="34" charset="0"/>
              <a:ea typeface="Meiryo UI"/>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r>
              <a:rPr lang="ja-JP" altLang="en-US" sz="1800" dirty="0">
                <a:latin typeface="Arial" panose="020B0604020202020204" pitchFamily="34" charset="0"/>
                <a:ea typeface="Meiryo UI"/>
                <a:cs typeface="Arial" panose="020B0604020202020204" pitchFamily="34" charset="0"/>
              </a:rPr>
              <a:t>(2) Base machine</a:t>
            </a:r>
            <a:endParaRPr lang="en-US" altLang="ja-JP" sz="1800" dirty="0">
              <a:latin typeface="Arial" panose="020B0604020202020204" pitchFamily="34" charset="0"/>
              <a:ea typeface="Meiryo UI"/>
              <a:cs typeface="Arial" panose="020B0604020202020204" pitchFamily="34" charset="0"/>
            </a:endParaRPr>
          </a:p>
        </p:txBody>
      </p:sp>
      <p:pic>
        <p:nvPicPr>
          <p:cNvPr id="2" name="図 1"/>
          <p:cNvPicPr>
            <a:picLocks noChangeAspect="1"/>
          </p:cNvPicPr>
          <p:nvPr/>
        </p:nvPicPr>
        <p:blipFill>
          <a:blip r:embed="rId3"/>
          <a:stretch>
            <a:fillRect/>
          </a:stretch>
        </p:blipFill>
        <p:spPr>
          <a:xfrm>
            <a:off x="4087091" y="2199421"/>
            <a:ext cx="4017818" cy="2797406"/>
          </a:xfrm>
          <a:prstGeom prst="rect">
            <a:avLst/>
          </a:prstGeom>
        </p:spPr>
      </p:pic>
    </p:spTree>
    <p:extLst>
      <p:ext uri="{BB962C8B-B14F-4D97-AF65-F5344CB8AC3E}">
        <p14:creationId xmlns:p14="http://schemas.microsoft.com/office/powerpoint/2010/main" val="8456713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Istraktura</a:t>
            </a:r>
            <a:r>
              <a:rPr lang="en-US" altLang="ja-JP" sz="2000" dirty="0">
                <a:latin typeface="Arial" panose="020B0604020202020204" pitchFamily="34" charset="0"/>
                <a:cs typeface="Arial" panose="020B0604020202020204" pitchFamily="34" charset="0"/>
              </a:rPr>
              <a:t>, Uri, </a:t>
            </a:r>
            <a:r>
              <a:rPr lang="en-US" altLang="ja-JP" sz="2000" dirty="0" err="1">
                <a:latin typeface="Arial" panose="020B0604020202020204" pitchFamily="34" charset="0"/>
                <a:cs typeface="Arial" panose="020B0604020202020204" pitchFamily="34" charset="0"/>
              </a:rPr>
              <a:t>Operasyon</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mga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Pangalan</a:t>
            </a:r>
            <a:r>
              <a:rPr lang="en-US" altLang="ja-JP" sz="2000" dirty="0">
                <a:latin typeface="Arial" panose="020B0604020202020204" pitchFamily="34" charset="0"/>
                <a:cs typeface="Arial" panose="020B0604020202020204" pitchFamily="34" charset="0"/>
              </a:rPr>
              <a:t> at Pag-</a:t>
            </a:r>
            <a:r>
              <a:rPr lang="en-US" altLang="ja-JP" sz="2000" dirty="0" err="1">
                <a:latin typeface="Arial" panose="020B0604020202020204" pitchFamily="34" charset="0"/>
                <a:cs typeface="Arial" panose="020B0604020202020204" pitchFamily="34" charset="0"/>
              </a:rPr>
              <a:t>andar</a:t>
            </a:r>
            <a:r>
              <a:rPr lang="en-US" altLang="ja-JP" sz="2000" dirty="0">
                <a:latin typeface="Arial" panose="020B0604020202020204" pitchFamily="34" charset="0"/>
                <a:cs typeface="Arial" panose="020B0604020202020204" pitchFamily="34" charset="0"/>
              </a:rPr>
              <a:t> ng </a:t>
            </a:r>
            <a:r>
              <a:rPr lang="en-US" altLang="ja-JP" sz="2000" dirty="0" err="1">
                <a:latin typeface="Arial" panose="020B0604020202020204" pitchFamily="34" charset="0"/>
                <a:cs typeface="Arial" panose="020B0604020202020204" pitchFamily="34" charset="0"/>
              </a:rPr>
              <a:t>Bawat</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Bahagi</a:t>
            </a:r>
            <a:r>
              <a:rPr lang="en-US" altLang="ja-JP" sz="2000" dirty="0">
                <a:latin typeface="Arial" panose="020B0604020202020204" pitchFamily="34" charset="0"/>
                <a:cs typeface="Arial" panose="020B0604020202020204" pitchFamily="34" charset="0"/>
              </a:rPr>
              <a:t> ng Concrete Crusher</a:t>
            </a:r>
            <a:endParaRPr lang="en-US" altLang="ja-JP" sz="2000" dirty="0">
              <a:latin typeface="Arial" panose="020B0604020202020204" pitchFamily="34" charset="0"/>
              <a:ea typeface="游ゴシック Light"/>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66 </a:t>
            </a:r>
            <a:r>
              <a:rPr lang="ja-JP" sz="1200" dirty="0">
                <a:latin typeface="Times New Roman" panose="02020603050405020304" pitchFamily="18" charset="0"/>
                <a:ea typeface="游ゴシック"/>
                <a:cs typeface="Times New Roman" panose="02020603050405020304" pitchFamily="18" charset="0"/>
              </a:rPr>
              <a:t>of text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48</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849582"/>
            <a:ext cx="7886700" cy="448887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p:txBody>
      </p:sp>
      <p:sp>
        <p:nvSpPr>
          <p:cNvPr id="12" name="テキスト ボックス 11"/>
          <p:cNvSpPr txBox="1"/>
          <p:nvPr/>
        </p:nvSpPr>
        <p:spPr>
          <a:xfrm>
            <a:off x="628650" y="3607794"/>
            <a:ext cx="3906982"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Malawakang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demolisyon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konkretong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istruktura</a:t>
            </a:r>
            <a:r>
              <a:rPr lang="en-US" altLang="ja-JP" sz="1200" dirty="0">
                <a:latin typeface="Arial" panose="020B0604020202020204" pitchFamily="34" charset="0"/>
                <a:cs typeface="Arial" panose="020B0604020202020204" pitchFamily="34" charset="0"/>
              </a:rPr>
              <a:t> at </a:t>
            </a:r>
            <a:r>
              <a:rPr lang="en-US" altLang="ja-JP" sz="1200" dirty="0" err="1">
                <a:latin typeface="Arial" panose="020B0604020202020204" pitchFamily="34" charset="0"/>
                <a:cs typeface="Arial" panose="020B0604020202020204" pitchFamily="34" charset="0"/>
              </a:rPr>
              <a:t>gusali</a:t>
            </a:r>
            <a:endParaRPr lang="en-US" altLang="ja-JP" sz="1200" dirty="0">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3"/>
          <a:stretch>
            <a:fillRect/>
          </a:stretch>
        </p:blipFill>
        <p:spPr>
          <a:xfrm>
            <a:off x="1348656" y="2022877"/>
            <a:ext cx="2181225" cy="1514475"/>
          </a:xfrm>
          <a:prstGeom prst="rect">
            <a:avLst/>
          </a:prstGeom>
        </p:spPr>
      </p:pic>
      <p:pic>
        <p:nvPicPr>
          <p:cNvPr id="5" name="図 4"/>
          <p:cNvPicPr>
            <a:picLocks noChangeAspect="1"/>
          </p:cNvPicPr>
          <p:nvPr/>
        </p:nvPicPr>
        <p:blipFill>
          <a:blip r:embed="rId4"/>
          <a:stretch>
            <a:fillRect/>
          </a:stretch>
        </p:blipFill>
        <p:spPr>
          <a:xfrm>
            <a:off x="1183696" y="4176104"/>
            <a:ext cx="2733675" cy="1752600"/>
          </a:xfrm>
          <a:prstGeom prst="rect">
            <a:avLst/>
          </a:prstGeom>
        </p:spPr>
      </p:pic>
      <p:pic>
        <p:nvPicPr>
          <p:cNvPr id="7" name="図 6"/>
          <p:cNvPicPr>
            <a:picLocks noChangeAspect="1"/>
          </p:cNvPicPr>
          <p:nvPr/>
        </p:nvPicPr>
        <p:blipFill>
          <a:blip r:embed="rId5"/>
          <a:stretch>
            <a:fillRect/>
          </a:stretch>
        </p:blipFill>
        <p:spPr>
          <a:xfrm>
            <a:off x="4683922" y="2022877"/>
            <a:ext cx="3429000" cy="1724025"/>
          </a:xfrm>
          <a:prstGeom prst="rect">
            <a:avLst/>
          </a:prstGeom>
        </p:spPr>
      </p:pic>
      <p:pic>
        <p:nvPicPr>
          <p:cNvPr id="8" name="図 7"/>
          <p:cNvPicPr>
            <a:picLocks noChangeAspect="1"/>
          </p:cNvPicPr>
          <p:nvPr/>
        </p:nvPicPr>
        <p:blipFill>
          <a:blip r:embed="rId6"/>
          <a:stretch>
            <a:fillRect/>
          </a:stretch>
        </p:blipFill>
        <p:spPr>
          <a:xfrm>
            <a:off x="5500689" y="4241630"/>
            <a:ext cx="2466975" cy="1762125"/>
          </a:xfrm>
          <a:prstGeom prst="rect">
            <a:avLst/>
          </a:prstGeom>
        </p:spPr>
      </p:pic>
      <p:sp>
        <p:nvSpPr>
          <p:cNvPr id="11" name="テキスト ボックス 10"/>
          <p:cNvSpPr txBox="1"/>
          <p:nvPr/>
        </p:nvSpPr>
        <p:spPr>
          <a:xfrm>
            <a:off x="597042" y="5963355"/>
            <a:ext cx="3906982"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Sitwasyon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Pagdemolish</a:t>
            </a:r>
            <a:r>
              <a:rPr lang="en-US" altLang="ja-JP" sz="1200" dirty="0">
                <a:latin typeface="Arial" panose="020B0604020202020204" pitchFamily="34" charset="0"/>
                <a:cs typeface="Arial" panose="020B0604020202020204" pitchFamily="34" charset="0"/>
              </a:rPr>
              <a:t> ng Concrete Fine Crusher</a:t>
            </a:r>
          </a:p>
        </p:txBody>
      </p:sp>
      <p:sp>
        <p:nvSpPr>
          <p:cNvPr id="13" name="テキスト ボックス 12"/>
          <p:cNvSpPr txBox="1"/>
          <p:nvPr/>
        </p:nvSpPr>
        <p:spPr>
          <a:xfrm>
            <a:off x="4504024" y="3608402"/>
            <a:ext cx="3906982"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Rough Crusher</a:t>
            </a:r>
            <a:endParaRPr lang="ja-JP" altLang="en-US" sz="1200" dirty="0">
              <a:latin typeface="Arial" panose="020B0604020202020204" pitchFamily="34" charset="0"/>
              <a:ea typeface="游ゴシック"/>
              <a:cs typeface="Arial" panose="020B0604020202020204" pitchFamily="34" charset="0"/>
            </a:endParaRPr>
          </a:p>
        </p:txBody>
      </p:sp>
      <p:sp>
        <p:nvSpPr>
          <p:cNvPr id="14" name="テキスト ボックス 13"/>
          <p:cNvSpPr txBox="1"/>
          <p:nvPr/>
        </p:nvSpPr>
        <p:spPr>
          <a:xfrm>
            <a:off x="4444931" y="5963355"/>
            <a:ext cx="3906982"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Fine Crusher</a:t>
            </a:r>
            <a:endParaRPr lang="ja-JP" altLang="ja-JP" sz="1200" dirty="0">
              <a:latin typeface="Arial" panose="020B0604020202020204" pitchFamily="34" charset="0"/>
              <a:cs typeface="Arial" panose="020B0604020202020204" pitchFamily="34" charset="0"/>
            </a:endParaRPr>
          </a:p>
          <a:p>
            <a:pPr algn="ctr"/>
            <a:endParaRPr lang="ja-JP" altLang="en-US" sz="1200" dirty="0">
              <a:latin typeface="Arial" panose="020B0604020202020204" pitchFamily="34" charset="0"/>
              <a:ea typeface="游ゴシック"/>
              <a:cs typeface="Arial" panose="020B0604020202020204" pitchFamily="34" charset="0"/>
            </a:endParaRPr>
          </a:p>
        </p:txBody>
      </p:sp>
    </p:spTree>
    <p:extLst>
      <p:ext uri="{BB962C8B-B14F-4D97-AF65-F5344CB8AC3E}">
        <p14:creationId xmlns:p14="http://schemas.microsoft.com/office/powerpoint/2010/main" val="26750915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Karaniwang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Pamamaraan</a:t>
            </a:r>
            <a:r>
              <a:rPr lang="en-US" altLang="ja-JP" sz="2000" dirty="0">
                <a:latin typeface="Arial" panose="020B0604020202020204" pitchFamily="34" charset="0"/>
                <a:cs typeface="Arial" panose="020B0604020202020204" pitchFamily="34" charset="0"/>
              </a:rPr>
              <a:t> ng </a:t>
            </a:r>
            <a:r>
              <a:rPr lang="en-US" altLang="ja-JP" sz="2000" dirty="0" err="1">
                <a:latin typeface="Arial" panose="020B0604020202020204" pitchFamily="34" charset="0"/>
                <a:cs typeface="Arial" panose="020B0604020202020204" pitchFamily="34" charset="0"/>
              </a:rPr>
              <a:t>Pagtatrabaho</a:t>
            </a:r>
            <a:r>
              <a:rPr lang="en-US" altLang="ja-JP" sz="2000" dirty="0">
                <a:latin typeface="Arial" panose="020B0604020202020204" pitchFamily="34" charset="0"/>
                <a:cs typeface="Arial" panose="020B0604020202020204" pitchFamily="34" charset="0"/>
              </a:rPr>
              <a:t> ng Concrete Crusher</a:t>
            </a: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69 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52</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2274917"/>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3" name="図 2"/>
          <p:cNvPicPr>
            <a:picLocks noChangeAspect="1"/>
          </p:cNvPicPr>
          <p:nvPr/>
        </p:nvPicPr>
        <p:blipFill>
          <a:blip r:embed="rId3"/>
          <a:stretch>
            <a:fillRect/>
          </a:stretch>
        </p:blipFill>
        <p:spPr>
          <a:xfrm>
            <a:off x="3286341" y="1336803"/>
            <a:ext cx="2571318" cy="2138076"/>
          </a:xfrm>
          <a:prstGeom prst="rect">
            <a:avLst/>
          </a:prstGeom>
        </p:spPr>
      </p:pic>
      <p:sp>
        <p:nvSpPr>
          <p:cNvPr id="13" name="タイトル 3"/>
          <p:cNvSpPr txBox="1">
            <a:spLocks/>
          </p:cNvSpPr>
          <p:nvPr/>
        </p:nvSpPr>
        <p:spPr>
          <a:xfrm>
            <a:off x="628650" y="3806769"/>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latin typeface="Arial" panose="020B0604020202020204" pitchFamily="34" charset="0"/>
                <a:cs typeface="Arial" panose="020B0604020202020204" pitchFamily="34" charset="0"/>
              </a:rPr>
              <a:t>Pag-</a:t>
            </a:r>
            <a:r>
              <a:rPr lang="en-US" altLang="ja-JP" sz="2000" dirty="0" err="1">
                <a:latin typeface="Arial" panose="020B0604020202020204" pitchFamily="34" charset="0"/>
                <a:cs typeface="Arial" panose="020B0604020202020204" pitchFamily="34" charset="0"/>
              </a:rPr>
              <a:t>iingat</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pagkatapos</a:t>
            </a:r>
            <a:r>
              <a:rPr lang="en-US" altLang="ja-JP" sz="2000" dirty="0">
                <a:latin typeface="Arial" panose="020B0604020202020204" pitchFamily="34" charset="0"/>
                <a:cs typeface="Arial" panose="020B0604020202020204" pitchFamily="34" charset="0"/>
              </a:rPr>
              <a:t> ng </a:t>
            </a:r>
            <a:r>
              <a:rPr lang="en-US" altLang="ja-JP" sz="2000" dirty="0" err="1">
                <a:latin typeface="Arial" panose="020B0604020202020204" pitchFamily="34" charset="0"/>
                <a:cs typeface="Arial" panose="020B0604020202020204" pitchFamily="34" charset="0"/>
              </a:rPr>
              <a:t>trabaho</a:t>
            </a:r>
            <a:endParaRPr lang="ja-JP" altLang="en-US" sz="2000" dirty="0">
              <a:latin typeface="Times New Roman" panose="02020603050405020304" pitchFamily="18" charset="0"/>
              <a:ea typeface="Meiryo UI"/>
              <a:cs typeface="Times New Roman" panose="02020603050405020304" pitchFamily="18" charset="0"/>
            </a:endParaRPr>
          </a:p>
        </p:txBody>
      </p:sp>
      <p:sp>
        <p:nvSpPr>
          <p:cNvPr id="14" name="コンテンツ プレースホルダー 4"/>
          <p:cNvSpPr txBox="1">
            <a:spLocks/>
          </p:cNvSpPr>
          <p:nvPr/>
        </p:nvSpPr>
        <p:spPr>
          <a:xfrm>
            <a:off x="628650" y="4462377"/>
            <a:ext cx="7886700" cy="175412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r>
              <a:rPr lang="en-US" altLang="ja-JP" sz="2000" dirty="0">
                <a:latin typeface="Times New Roman" panose="02020603050405020304" pitchFamily="18" charset="0"/>
                <a:ea typeface="Meiryo UI"/>
                <a:cs typeface="Times New Roman" panose="02020603050405020304" pitchFamily="18" charset="0"/>
              </a:rPr>
              <a:t>(</a:t>
            </a:r>
            <a:r>
              <a:rPr lang="en-US" altLang="ja-JP" sz="1800" dirty="0">
                <a:latin typeface="Arial" panose="020B0604020202020204" pitchFamily="34" charset="0"/>
                <a:ea typeface="Meiryo UI"/>
                <a:cs typeface="Arial" panose="020B0604020202020204" pitchFamily="34" charset="0"/>
              </a:rPr>
              <a:t>1) </a:t>
            </a:r>
            <a:r>
              <a:rPr lang="ja-JP" altLang="en-US" sz="1800" dirty="0">
                <a:latin typeface="Arial" panose="020B0604020202020204" pitchFamily="34" charset="0"/>
                <a:ea typeface="Meiryo UI"/>
                <a:cs typeface="Arial" panose="020B0604020202020204" pitchFamily="34" charset="0"/>
              </a:rPr>
              <a:t>Concrete crusher</a:t>
            </a:r>
            <a:endParaRPr lang="en-US" altLang="ja-JP" sz="1800" dirty="0">
              <a:latin typeface="Arial" panose="020B0604020202020204" pitchFamily="34" charset="0"/>
              <a:ea typeface="Meiryo UI"/>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r>
              <a:rPr lang="en-US" altLang="ja-JP" sz="1800" dirty="0">
                <a:latin typeface="Arial" panose="020B0604020202020204" pitchFamily="34" charset="0"/>
                <a:ea typeface="Meiryo UI"/>
                <a:cs typeface="Arial" panose="020B0604020202020204" pitchFamily="34" charset="0"/>
              </a:rPr>
              <a:t>(2) </a:t>
            </a:r>
            <a:r>
              <a:rPr lang="ja-JP" altLang="en-US" sz="1800" dirty="0">
                <a:latin typeface="Arial" panose="020B0604020202020204" pitchFamily="34" charset="0"/>
                <a:ea typeface="Meiryo UI"/>
                <a:cs typeface="Arial" panose="020B0604020202020204" pitchFamily="34" charset="0"/>
              </a:rPr>
              <a:t>Base machine</a:t>
            </a:r>
            <a:endParaRPr lang="en-US" altLang="ja-JP" sz="1800" dirty="0">
              <a:latin typeface="Arial" panose="020B0604020202020204" pitchFamily="34" charset="0"/>
              <a:ea typeface="Meiryo UI"/>
              <a:cs typeface="Arial" panose="020B0604020202020204" pitchFamily="34" charset="0"/>
            </a:endParaRPr>
          </a:p>
        </p:txBody>
      </p:sp>
    </p:spTree>
    <p:extLst>
      <p:ext uri="{BB962C8B-B14F-4D97-AF65-F5344CB8AC3E}">
        <p14:creationId xmlns:p14="http://schemas.microsoft.com/office/powerpoint/2010/main" val="16360151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err="1">
                <a:latin typeface="Arial" panose="020B0604020202020204" pitchFamily="34" charset="0"/>
                <a:cs typeface="Arial" panose="020B0604020202020204" pitchFamily="34" charset="0"/>
              </a:rPr>
              <a:t>Istraktura</a:t>
            </a:r>
            <a:r>
              <a:rPr lang="en-US" altLang="ja-JP" sz="2000" dirty="0">
                <a:latin typeface="Arial" panose="020B0604020202020204" pitchFamily="34" charset="0"/>
                <a:cs typeface="Arial" panose="020B0604020202020204" pitchFamily="34" charset="0"/>
              </a:rPr>
              <a:t>, Uri at </a:t>
            </a:r>
            <a:r>
              <a:rPr lang="en-US" altLang="ja-JP" sz="2000" dirty="0" err="1">
                <a:latin typeface="Arial" panose="020B0604020202020204" pitchFamily="34" charset="0"/>
                <a:cs typeface="Arial" panose="020B0604020202020204" pitchFamily="34" charset="0"/>
              </a:rPr>
              <a:t>Pagpapatakbo</a:t>
            </a:r>
            <a:r>
              <a:rPr lang="en-US" altLang="ja-JP" sz="2000" dirty="0">
                <a:latin typeface="Arial" panose="020B0604020202020204" pitchFamily="34" charset="0"/>
                <a:cs typeface="Arial" panose="020B0604020202020204" pitchFamily="34" charset="0"/>
              </a:rPr>
              <a:t> ng Demolition Gripping Machine </a:t>
            </a:r>
            <a:r>
              <a:rPr lang="en-US" altLang="ja-JP" sz="2000" dirty="0" err="1">
                <a:latin typeface="Arial" panose="020B0604020202020204" pitchFamily="34" charset="0"/>
                <a:cs typeface="Arial" panose="020B0604020202020204" pitchFamily="34" charset="0"/>
              </a:rPr>
              <a:t>atbp</a:t>
            </a:r>
            <a:r>
              <a:rPr lang="en-US" altLang="ja-JP" sz="2000" dirty="0">
                <a:latin typeface="Arial" panose="020B0604020202020204" pitchFamily="34" charset="0"/>
                <a:cs typeface="Arial" panose="020B0604020202020204" pitchFamily="34" charset="0"/>
              </a:rPr>
              <a:t>.</a:t>
            </a: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72</a:t>
            </a:r>
            <a:r>
              <a:rPr lang="en-US" altLang="ja-JP" sz="1200" dirty="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54</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2" name="テキスト ボックス 11"/>
          <p:cNvSpPr txBox="1"/>
          <p:nvPr/>
        </p:nvSpPr>
        <p:spPr>
          <a:xfrm>
            <a:off x="654443" y="4722306"/>
            <a:ext cx="3906982"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Sitwasyon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Pagtatapon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Debris</a:t>
            </a:r>
            <a:endParaRPr lang="ja-JP" altLang="en-US" sz="1200" dirty="0">
              <a:latin typeface="Arial" panose="020B0604020202020204" pitchFamily="34" charset="0"/>
              <a:ea typeface="游ゴシック"/>
              <a:cs typeface="Arial" panose="020B0604020202020204" pitchFamily="34" charset="0"/>
            </a:endParaRPr>
          </a:p>
        </p:txBody>
      </p:sp>
      <p:sp>
        <p:nvSpPr>
          <p:cNvPr id="13" name="テキスト ボックス 12"/>
          <p:cNvSpPr txBox="1"/>
          <p:nvPr/>
        </p:nvSpPr>
        <p:spPr>
          <a:xfrm>
            <a:off x="4125190" y="5036133"/>
            <a:ext cx="4380208"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Pangalan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Bawat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Bahagi</a:t>
            </a:r>
            <a:r>
              <a:rPr lang="en-US" altLang="ja-JP" sz="1200" dirty="0">
                <a:latin typeface="Arial" panose="020B0604020202020204" pitchFamily="34" charset="0"/>
                <a:cs typeface="Arial" panose="020B0604020202020204" pitchFamily="34" charset="0"/>
              </a:rPr>
              <a:t> ng Gripping Tool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may Slewing Gear, Internal Cylinder Operated Type) </a:t>
            </a:r>
            <a:endParaRPr lang="en-US" altLang="ja-JP" sz="1200" dirty="0">
              <a:latin typeface="Arial" panose="020B0604020202020204" pitchFamily="34" charset="0"/>
              <a:ea typeface="游ゴシック"/>
              <a:cs typeface="Arial" panose="020B0604020202020204" pitchFamily="34" charset="0"/>
            </a:endParaRPr>
          </a:p>
        </p:txBody>
      </p:sp>
      <p:pic>
        <p:nvPicPr>
          <p:cNvPr id="3" name="図 2"/>
          <p:cNvPicPr>
            <a:picLocks noChangeAspect="1"/>
          </p:cNvPicPr>
          <p:nvPr/>
        </p:nvPicPr>
        <p:blipFill>
          <a:blip r:embed="rId3"/>
          <a:stretch>
            <a:fillRect/>
          </a:stretch>
        </p:blipFill>
        <p:spPr>
          <a:xfrm>
            <a:off x="4520760" y="1743941"/>
            <a:ext cx="3957576" cy="3305228"/>
          </a:xfrm>
          <a:prstGeom prst="rect">
            <a:avLst/>
          </a:prstGeom>
        </p:spPr>
      </p:pic>
      <p:pic>
        <p:nvPicPr>
          <p:cNvPr id="5" name="図 4"/>
          <p:cNvPicPr>
            <a:picLocks noChangeAspect="1"/>
          </p:cNvPicPr>
          <p:nvPr/>
        </p:nvPicPr>
        <p:blipFill>
          <a:blip r:embed="rId4"/>
          <a:stretch>
            <a:fillRect/>
          </a:stretch>
        </p:blipFill>
        <p:spPr>
          <a:xfrm>
            <a:off x="722169" y="1858242"/>
            <a:ext cx="3771530" cy="2824566"/>
          </a:xfrm>
          <a:prstGeom prst="rect">
            <a:avLst/>
          </a:prstGeom>
        </p:spPr>
      </p:pic>
      <p:sp>
        <p:nvSpPr>
          <p:cNvPr id="16" name="TextBox 15">
            <a:extLst>
              <a:ext uri="{FF2B5EF4-FFF2-40B4-BE49-F238E27FC236}">
                <a16:creationId xmlns="" xmlns:a16="http://schemas.microsoft.com/office/drawing/2014/main" id="{AF71550A-7C58-4FE6-807D-A32FD2F2BCAB}"/>
              </a:ext>
            </a:extLst>
          </p:cNvPr>
          <p:cNvSpPr txBox="1"/>
          <p:nvPr/>
        </p:nvSpPr>
        <p:spPr>
          <a:xfrm>
            <a:off x="7453493" y="2354756"/>
            <a:ext cx="77122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Lower frame</a:t>
            </a:r>
            <a:endParaRPr lang="en-US" sz="8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13039B01-908B-4FB9-A511-78B89AF91318}"/>
              </a:ext>
            </a:extLst>
          </p:cNvPr>
          <p:cNvSpPr txBox="1"/>
          <p:nvPr/>
        </p:nvSpPr>
        <p:spPr>
          <a:xfrm>
            <a:off x="7504733" y="2770812"/>
            <a:ext cx="766904"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Cylinder pin</a:t>
            </a:r>
            <a:endParaRPr lang="en-US" sz="8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C05FD9BC-F2A8-4484-B023-A3AB5206DB36}"/>
              </a:ext>
            </a:extLst>
          </p:cNvPr>
          <p:cNvSpPr txBox="1"/>
          <p:nvPr/>
        </p:nvSpPr>
        <p:spPr>
          <a:xfrm>
            <a:off x="7453493" y="2147693"/>
            <a:ext cx="968338"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Swivel joint</a:t>
            </a:r>
            <a:endParaRPr lang="en-US" sz="8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28CF5F37-B67A-4575-B7A0-E24A2B02DEB2}"/>
              </a:ext>
            </a:extLst>
          </p:cNvPr>
          <p:cNvSpPr txBox="1"/>
          <p:nvPr/>
        </p:nvSpPr>
        <p:spPr>
          <a:xfrm>
            <a:off x="7476158" y="3130545"/>
            <a:ext cx="795479"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Grabbing link</a:t>
            </a:r>
            <a:endParaRPr lang="en-US" sz="8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DC071C60-F086-4789-A4E3-18DA204FFD09}"/>
              </a:ext>
            </a:extLst>
          </p:cNvPr>
          <p:cNvSpPr txBox="1"/>
          <p:nvPr/>
        </p:nvSpPr>
        <p:spPr>
          <a:xfrm>
            <a:off x="6142658" y="4218612"/>
            <a:ext cx="647401"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latin typeface="Arial" panose="020B0604020202020204" pitchFamily="34" charset="0"/>
                <a:ea typeface="+mn-lt"/>
                <a:cs typeface="Arial" panose="020B0604020202020204" pitchFamily="34" charset="0"/>
              </a:rPr>
              <a:t>Grabbing Arm</a:t>
            </a:r>
            <a:endParaRPr lang="en-US" sz="8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4A09A099-D746-4EF1-A4FC-F8D534D17672}"/>
              </a:ext>
            </a:extLst>
          </p:cNvPr>
          <p:cNvSpPr txBox="1"/>
          <p:nvPr/>
        </p:nvSpPr>
        <p:spPr>
          <a:xfrm>
            <a:off x="7476158" y="3361362"/>
            <a:ext cx="7045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Link pin</a:t>
            </a:r>
            <a:endParaRPr lang="en-US" sz="8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 xmlns:a16="http://schemas.microsoft.com/office/drawing/2014/main" id="{F843F148-27A2-4B56-A5C4-634E31AD85CB}"/>
              </a:ext>
            </a:extLst>
          </p:cNvPr>
          <p:cNvSpPr txBox="1"/>
          <p:nvPr/>
        </p:nvSpPr>
        <p:spPr>
          <a:xfrm>
            <a:off x="6095033" y="4685337"/>
            <a:ext cx="761701"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latin typeface="Arial" panose="020B0604020202020204" pitchFamily="34" charset="0"/>
                <a:ea typeface="+mn-lt"/>
                <a:cs typeface="Arial" panose="020B0604020202020204" pitchFamily="34" charset="0"/>
              </a:rPr>
              <a:t>Grabbing point</a:t>
            </a:r>
            <a:endParaRPr lang="en-US" sz="800" dirty="0">
              <a:latin typeface="Arial" panose="020B0604020202020204" pitchFamily="34" charset="0"/>
              <a:cs typeface="Arial" panose="020B0604020202020204" pitchFamily="34" charset="0"/>
            </a:endParaRPr>
          </a:p>
        </p:txBody>
      </p:sp>
      <p:sp>
        <p:nvSpPr>
          <p:cNvPr id="7" name="正方形/長方形 6">
            <a:extLst>
              <a:ext uri="{FF2B5EF4-FFF2-40B4-BE49-F238E27FC236}">
                <a16:creationId xmlns="" xmlns:a16="http://schemas.microsoft.com/office/drawing/2014/main" id="{29938210-4E92-433E-ABE0-30F874CABB96}"/>
              </a:ext>
            </a:extLst>
          </p:cNvPr>
          <p:cNvSpPr/>
          <p:nvPr/>
        </p:nvSpPr>
        <p:spPr>
          <a:xfrm>
            <a:off x="4587218" y="2524591"/>
            <a:ext cx="640741" cy="6885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8" name="TextBox 17">
            <a:extLst>
              <a:ext uri="{FF2B5EF4-FFF2-40B4-BE49-F238E27FC236}">
                <a16:creationId xmlns="" xmlns:a16="http://schemas.microsoft.com/office/drawing/2014/main" id="{02E4B706-CBAF-4C9B-987B-62A5C58C87CC}"/>
              </a:ext>
            </a:extLst>
          </p:cNvPr>
          <p:cNvSpPr txBox="1"/>
          <p:nvPr/>
        </p:nvSpPr>
        <p:spPr>
          <a:xfrm>
            <a:off x="4587218" y="2740035"/>
            <a:ext cx="88978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Open/close cylinder</a:t>
            </a:r>
            <a:endParaRPr lang="en-US" sz="800" dirty="0">
              <a:latin typeface="Arial" panose="020B0604020202020204" pitchFamily="34" charset="0"/>
              <a:cs typeface="Arial" panose="020B0604020202020204" pitchFamily="34" charset="0"/>
            </a:endParaRPr>
          </a:p>
        </p:txBody>
      </p:sp>
      <p:sp>
        <p:nvSpPr>
          <p:cNvPr id="8" name="正方形/長方形 7">
            <a:extLst>
              <a:ext uri="{FF2B5EF4-FFF2-40B4-BE49-F238E27FC236}">
                <a16:creationId xmlns="" xmlns:a16="http://schemas.microsoft.com/office/drawing/2014/main" id="{202F41E7-25E3-4AC7-A2A6-75E0B22FF86B}"/>
              </a:ext>
            </a:extLst>
          </p:cNvPr>
          <p:cNvSpPr/>
          <p:nvPr/>
        </p:nvSpPr>
        <p:spPr>
          <a:xfrm>
            <a:off x="4594225" y="1901825"/>
            <a:ext cx="631825" cy="1854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 name="正方形/長方形 9">
            <a:extLst>
              <a:ext uri="{FF2B5EF4-FFF2-40B4-BE49-F238E27FC236}">
                <a16:creationId xmlns="" xmlns:a16="http://schemas.microsoft.com/office/drawing/2014/main" id="{BF0E5219-7E8A-4818-8487-1256BB608DFB}"/>
              </a:ext>
            </a:extLst>
          </p:cNvPr>
          <p:cNvSpPr/>
          <p:nvPr/>
        </p:nvSpPr>
        <p:spPr>
          <a:xfrm>
            <a:off x="4594225" y="2122085"/>
            <a:ext cx="542925" cy="1512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 name="正方形/長方形 10">
            <a:extLst>
              <a:ext uri="{FF2B5EF4-FFF2-40B4-BE49-F238E27FC236}">
                <a16:creationId xmlns="" xmlns:a16="http://schemas.microsoft.com/office/drawing/2014/main" id="{CCBB9FC7-8A87-45D0-B10E-3A48277D1C34}"/>
              </a:ext>
            </a:extLst>
          </p:cNvPr>
          <p:cNvSpPr/>
          <p:nvPr/>
        </p:nvSpPr>
        <p:spPr>
          <a:xfrm>
            <a:off x="4587218" y="2318077"/>
            <a:ext cx="457857" cy="1854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TextBox 1">
            <a:extLst>
              <a:ext uri="{FF2B5EF4-FFF2-40B4-BE49-F238E27FC236}">
                <a16:creationId xmlns="" xmlns:a16="http://schemas.microsoft.com/office/drawing/2014/main" id="{1A2826A7-1949-48CE-853B-9A3E39E25763}"/>
              </a:ext>
            </a:extLst>
          </p:cNvPr>
          <p:cNvSpPr txBox="1"/>
          <p:nvPr/>
        </p:nvSpPr>
        <p:spPr>
          <a:xfrm>
            <a:off x="4649788" y="2986087"/>
            <a:ext cx="66645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Frame pin</a:t>
            </a:r>
            <a:endParaRPr lang="en-US" sz="8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8586FA20-CEC2-475C-97C0-A2424BC6F5B6}"/>
              </a:ext>
            </a:extLst>
          </p:cNvPr>
          <p:cNvSpPr txBox="1"/>
          <p:nvPr/>
        </p:nvSpPr>
        <p:spPr>
          <a:xfrm>
            <a:off x="4569434" y="2524591"/>
            <a:ext cx="81649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Cylinder pin</a:t>
            </a:r>
            <a:endParaRPr lang="en-US" sz="8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255D244E-14C4-4906-9D6F-B70CCB56BD2D}"/>
              </a:ext>
            </a:extLst>
          </p:cNvPr>
          <p:cNvSpPr txBox="1"/>
          <p:nvPr/>
        </p:nvSpPr>
        <p:spPr>
          <a:xfrm>
            <a:off x="4549776" y="1869266"/>
            <a:ext cx="86647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Upper frame</a:t>
            </a:r>
            <a:endParaRPr lang="en-US" sz="8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BF96FBBC-3188-43FC-8DC5-134FF555C2B0}"/>
              </a:ext>
            </a:extLst>
          </p:cNvPr>
          <p:cNvSpPr txBox="1"/>
          <p:nvPr/>
        </p:nvSpPr>
        <p:spPr>
          <a:xfrm>
            <a:off x="4549776" y="2010814"/>
            <a:ext cx="93293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Hydraulic motor</a:t>
            </a:r>
            <a:endParaRPr lang="en-US" sz="8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59C11E82-C682-4621-A419-F1667DC307D6}"/>
              </a:ext>
            </a:extLst>
          </p:cNvPr>
          <p:cNvSpPr txBox="1"/>
          <p:nvPr/>
        </p:nvSpPr>
        <p:spPr>
          <a:xfrm>
            <a:off x="4560231" y="2247034"/>
            <a:ext cx="79072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cs typeface="Arial" panose="020B0604020202020204" pitchFamily="34" charset="0"/>
              </a:rPr>
              <a:t>Slewing gear</a:t>
            </a:r>
          </a:p>
        </p:txBody>
      </p:sp>
      <p:sp>
        <p:nvSpPr>
          <p:cNvPr id="27" name="正方形/長方形 26">
            <a:extLst>
              <a:ext uri="{FF2B5EF4-FFF2-40B4-BE49-F238E27FC236}">
                <a16:creationId xmlns="" xmlns:a16="http://schemas.microsoft.com/office/drawing/2014/main" id="{96852F97-5CD6-4571-AA92-67E2E6BD04D7}"/>
              </a:ext>
            </a:extLst>
          </p:cNvPr>
          <p:cNvSpPr/>
          <p:nvPr/>
        </p:nvSpPr>
        <p:spPr>
          <a:xfrm>
            <a:off x="7476158" y="1941183"/>
            <a:ext cx="909651" cy="18090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TextBox 18">
            <a:extLst>
              <a:ext uri="{FF2B5EF4-FFF2-40B4-BE49-F238E27FC236}">
                <a16:creationId xmlns="" xmlns:a16="http://schemas.microsoft.com/office/drawing/2014/main" id="{2A15452E-8CCF-4C77-BB8F-8CBD6436F11B}"/>
              </a:ext>
            </a:extLst>
          </p:cNvPr>
          <p:cNvSpPr txBox="1"/>
          <p:nvPr/>
        </p:nvSpPr>
        <p:spPr>
          <a:xfrm>
            <a:off x="7453493" y="1853522"/>
            <a:ext cx="106185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Hydraulic connection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39646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err="1">
                <a:latin typeface="Arial" panose="020B0604020202020204" pitchFamily="34" charset="0"/>
                <a:cs typeface="Arial" panose="020B0604020202020204" pitchFamily="34" charset="0"/>
              </a:rPr>
              <a:t>Istraktura</a:t>
            </a:r>
            <a:r>
              <a:rPr lang="en-US" altLang="ja-JP" sz="2000" dirty="0">
                <a:latin typeface="Arial" panose="020B0604020202020204" pitchFamily="34" charset="0"/>
                <a:cs typeface="Arial" panose="020B0604020202020204" pitchFamily="34" charset="0"/>
              </a:rPr>
              <a:t>, Uri at </a:t>
            </a:r>
            <a:r>
              <a:rPr lang="en-US" altLang="ja-JP" sz="2000" dirty="0" err="1">
                <a:latin typeface="Arial" panose="020B0604020202020204" pitchFamily="34" charset="0"/>
                <a:cs typeface="Arial" panose="020B0604020202020204" pitchFamily="34" charset="0"/>
              </a:rPr>
              <a:t>Pagpapatakbo</a:t>
            </a:r>
            <a:r>
              <a:rPr lang="en-US" altLang="ja-JP" sz="2000" dirty="0">
                <a:latin typeface="Arial" panose="020B0604020202020204" pitchFamily="34" charset="0"/>
                <a:cs typeface="Arial" panose="020B0604020202020204" pitchFamily="34" charset="0"/>
              </a:rPr>
              <a:t> ng Demolition Gripping Machine </a:t>
            </a:r>
            <a:r>
              <a:rPr lang="en-US" altLang="ja-JP" sz="2000" dirty="0" err="1">
                <a:latin typeface="Arial" panose="020B0604020202020204" pitchFamily="34" charset="0"/>
                <a:cs typeface="Arial" panose="020B0604020202020204" pitchFamily="34" charset="0"/>
              </a:rPr>
              <a:t>atbp</a:t>
            </a:r>
            <a:r>
              <a:rPr lang="en-US" altLang="ja-JP" sz="2000" dirty="0">
                <a:latin typeface="Arial" panose="020B0604020202020204" pitchFamily="34" charset="0"/>
                <a:cs typeface="Arial" panose="020B0604020202020204" pitchFamily="34" charset="0"/>
              </a:rPr>
              <a:t>.</a:t>
            </a:r>
            <a:endParaRPr lang="en-US" altLang="ja-JP" sz="2000" dirty="0">
              <a:latin typeface="Arial"/>
              <a:ea typeface="游ゴシック Light"/>
              <a:cs typeface="Times New Roman"/>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73 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55</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1" name="テキスト ボックス 10"/>
          <p:cNvSpPr txBox="1"/>
          <p:nvPr/>
        </p:nvSpPr>
        <p:spPr>
          <a:xfrm>
            <a:off x="597042" y="5034909"/>
            <a:ext cx="3906982"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Internal Cylinder Type Gripping Tool</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Non-Swing Type</a:t>
            </a:r>
            <a:r>
              <a:rPr lang="ja-JP" altLang="ja-JP" sz="1200" dirty="0">
                <a:latin typeface="Arial" panose="020B0604020202020204" pitchFamily="34" charset="0"/>
                <a:cs typeface="Arial" panose="020B0604020202020204" pitchFamily="34" charset="0"/>
              </a:rPr>
              <a:t>）</a:t>
            </a:r>
            <a:endParaRPr lang="en-US" altLang="ja-JP" sz="1200" dirty="0">
              <a:latin typeface="Arial" panose="020B0604020202020204" pitchFamily="34" charset="0"/>
              <a:cs typeface="Arial" panose="020B0604020202020204" pitchFamily="34" charset="0"/>
            </a:endParaRPr>
          </a:p>
        </p:txBody>
      </p:sp>
      <p:sp>
        <p:nvSpPr>
          <p:cNvPr id="14" name="テキスト ボックス 13"/>
          <p:cNvSpPr txBox="1"/>
          <p:nvPr/>
        </p:nvSpPr>
        <p:spPr>
          <a:xfrm>
            <a:off x="4444931" y="5034909"/>
            <a:ext cx="3906982"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External Cylinder Type Gripping Tool</a:t>
            </a:r>
            <a:endParaRPr lang="ja-JP" altLang="ja-JP" sz="1200" dirty="0">
              <a:latin typeface="Arial" panose="020B0604020202020204" pitchFamily="34" charset="0"/>
              <a:cs typeface="Arial" panose="020B0604020202020204" pitchFamily="34" charset="0"/>
            </a:endParaRPr>
          </a:p>
        </p:txBody>
      </p:sp>
      <p:pic>
        <p:nvPicPr>
          <p:cNvPr id="3" name="図 2"/>
          <p:cNvPicPr>
            <a:picLocks noChangeAspect="1"/>
          </p:cNvPicPr>
          <p:nvPr/>
        </p:nvPicPr>
        <p:blipFill>
          <a:blip r:embed="rId3"/>
          <a:stretch>
            <a:fillRect/>
          </a:stretch>
        </p:blipFill>
        <p:spPr>
          <a:xfrm>
            <a:off x="714375" y="2149544"/>
            <a:ext cx="4125654" cy="2830657"/>
          </a:xfrm>
          <a:prstGeom prst="rect">
            <a:avLst/>
          </a:prstGeom>
        </p:spPr>
      </p:pic>
      <p:pic>
        <p:nvPicPr>
          <p:cNvPr id="5" name="図 4"/>
          <p:cNvPicPr>
            <a:picLocks noChangeAspect="1"/>
          </p:cNvPicPr>
          <p:nvPr/>
        </p:nvPicPr>
        <p:blipFill>
          <a:blip r:embed="rId4"/>
          <a:stretch>
            <a:fillRect/>
          </a:stretch>
        </p:blipFill>
        <p:spPr>
          <a:xfrm>
            <a:off x="4925754" y="2149545"/>
            <a:ext cx="3479289" cy="2805048"/>
          </a:xfrm>
          <a:prstGeom prst="rect">
            <a:avLst/>
          </a:prstGeom>
        </p:spPr>
      </p:pic>
      <p:sp>
        <p:nvSpPr>
          <p:cNvPr id="2" name="TextBox 1">
            <a:extLst>
              <a:ext uri="{FF2B5EF4-FFF2-40B4-BE49-F238E27FC236}">
                <a16:creationId xmlns="" xmlns:a16="http://schemas.microsoft.com/office/drawing/2014/main" id="{654E7BA9-BE01-49F7-85A7-6B22E1D21917}"/>
              </a:ext>
            </a:extLst>
          </p:cNvPr>
          <p:cNvSpPr txBox="1"/>
          <p:nvPr/>
        </p:nvSpPr>
        <p:spPr>
          <a:xfrm>
            <a:off x="662451" y="3807194"/>
            <a:ext cx="907907"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ea typeface="+mn-lt"/>
                <a:cs typeface="Arial" panose="020B0604020202020204" pitchFamily="34" charset="0"/>
              </a:rPr>
              <a:t>Grabbing arm</a:t>
            </a:r>
            <a:endParaRPr lang="en-US"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6F876F4E-7FC6-4CF4-B9F0-C8FEC5152186}"/>
              </a:ext>
            </a:extLst>
          </p:cNvPr>
          <p:cNvSpPr txBox="1"/>
          <p:nvPr/>
        </p:nvSpPr>
        <p:spPr>
          <a:xfrm>
            <a:off x="678508" y="4104311"/>
            <a:ext cx="9394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Arial" panose="020B0604020202020204" pitchFamily="34" charset="0"/>
                <a:ea typeface="+mn-lt"/>
                <a:cs typeface="Arial" panose="020B0604020202020204" pitchFamily="34" charset="0"/>
              </a:rPr>
              <a:t>Grabbing point</a:t>
            </a:r>
            <a:endParaRPr lang="en-US" sz="9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A803F385-0D3E-4C40-9EEB-4C25E4BDA02F}"/>
              </a:ext>
            </a:extLst>
          </p:cNvPr>
          <p:cNvSpPr txBox="1"/>
          <p:nvPr/>
        </p:nvSpPr>
        <p:spPr>
          <a:xfrm>
            <a:off x="4756001" y="3876588"/>
            <a:ext cx="986308"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Arial" panose="020B0604020202020204" pitchFamily="34" charset="0"/>
                <a:ea typeface="+mn-lt"/>
                <a:cs typeface="Arial" panose="020B0604020202020204" pitchFamily="34" charset="0"/>
              </a:rPr>
              <a:t>Grabbing point</a:t>
            </a:r>
            <a:endParaRPr lang="en-US" sz="9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DEAEA3BD-3D92-456C-86D6-734F3921A3E8}"/>
              </a:ext>
            </a:extLst>
          </p:cNvPr>
          <p:cNvSpPr txBox="1"/>
          <p:nvPr/>
        </p:nvSpPr>
        <p:spPr>
          <a:xfrm>
            <a:off x="665783" y="3187548"/>
            <a:ext cx="6283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ea typeface="+mn-lt"/>
                <a:cs typeface="Arial" panose="020B0604020202020204" pitchFamily="34" charset="0"/>
              </a:rPr>
              <a:t>Frame</a:t>
            </a: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9A29E1A9-01A5-49FF-BD12-5848682BBAED}"/>
              </a:ext>
            </a:extLst>
          </p:cNvPr>
          <p:cNvSpPr txBox="1"/>
          <p:nvPr/>
        </p:nvSpPr>
        <p:spPr>
          <a:xfrm>
            <a:off x="705792" y="3510076"/>
            <a:ext cx="774252"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ea typeface="+mn-lt"/>
                <a:cs typeface="Arial" panose="020B0604020202020204" pitchFamily="34" charset="0"/>
              </a:rPr>
              <a:t>Gripper link</a:t>
            </a:r>
            <a:endParaRPr lang="en-US" sz="9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EEAF240A-59CA-4D66-A5D1-97C39C674C27}"/>
              </a:ext>
            </a:extLst>
          </p:cNvPr>
          <p:cNvSpPr txBox="1"/>
          <p:nvPr/>
        </p:nvSpPr>
        <p:spPr>
          <a:xfrm>
            <a:off x="699120" y="2775397"/>
            <a:ext cx="77122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ea typeface="+mn-lt"/>
                <a:cs typeface="Arial" panose="020B0604020202020204" pitchFamily="34" charset="0"/>
              </a:rPr>
              <a:t>Open/close cylinder</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CFDCAD96-61DA-4F45-B771-E1C2F453AF66}"/>
              </a:ext>
            </a:extLst>
          </p:cNvPr>
          <p:cNvSpPr txBox="1"/>
          <p:nvPr/>
        </p:nvSpPr>
        <p:spPr>
          <a:xfrm>
            <a:off x="4727426" y="3615599"/>
            <a:ext cx="904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ea typeface="+mn-lt"/>
                <a:cs typeface="Arial" panose="020B0604020202020204" pitchFamily="34" charset="0"/>
              </a:rPr>
              <a:t>Grabbing arm</a:t>
            </a:r>
            <a:endParaRPr lang="en-US" sz="9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3AE7F9EF-AB3B-49B1-826D-30DB4A8D1F38}"/>
              </a:ext>
            </a:extLst>
          </p:cNvPr>
          <p:cNvSpPr txBox="1"/>
          <p:nvPr/>
        </p:nvSpPr>
        <p:spPr>
          <a:xfrm>
            <a:off x="4685333" y="3038136"/>
            <a:ext cx="7426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ea typeface="+mn-lt"/>
                <a:cs typeface="Arial" panose="020B0604020202020204" pitchFamily="34" charset="0"/>
              </a:rPr>
              <a:t>Frame</a:t>
            </a: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1D551BAA-3382-430F-9433-F297C081B01D}"/>
              </a:ext>
            </a:extLst>
          </p:cNvPr>
          <p:cNvSpPr txBox="1"/>
          <p:nvPr/>
        </p:nvSpPr>
        <p:spPr>
          <a:xfrm>
            <a:off x="4756001" y="3398346"/>
            <a:ext cx="84742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ea typeface="+mn-lt"/>
                <a:cs typeface="Arial" panose="020B0604020202020204" pitchFamily="34" charset="0"/>
              </a:rPr>
              <a:t>Gripper link</a:t>
            </a:r>
            <a:endParaRPr lang="en-US" sz="9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EFF94E84-2504-474B-A3BB-D7F9A33CE95F}"/>
              </a:ext>
            </a:extLst>
          </p:cNvPr>
          <p:cNvSpPr txBox="1"/>
          <p:nvPr/>
        </p:nvSpPr>
        <p:spPr>
          <a:xfrm>
            <a:off x="4875896" y="2724092"/>
            <a:ext cx="77122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ea typeface="+mn-lt"/>
                <a:cs typeface="Arial" panose="020B0604020202020204" pitchFamily="34" charset="0"/>
              </a:rPr>
              <a:t>Open/close cylinder</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39093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Pamamaraan</a:t>
            </a:r>
            <a:r>
              <a:rPr lang="en-US" altLang="ja-JP" sz="2000" dirty="0">
                <a:latin typeface="Arial" panose="020B0604020202020204" pitchFamily="34" charset="0"/>
                <a:cs typeface="Arial" panose="020B0604020202020204" pitchFamily="34" charset="0"/>
              </a:rPr>
              <a:t> para </a:t>
            </a:r>
            <a:r>
              <a:rPr lang="en-US" altLang="ja-JP" sz="2000" dirty="0" err="1">
                <a:latin typeface="Arial" panose="020B0604020202020204" pitchFamily="34" charset="0"/>
                <a:cs typeface="Arial" panose="020B0604020202020204" pitchFamily="34" charset="0"/>
              </a:rPr>
              <a:t>sa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Pagpili</a:t>
            </a:r>
            <a:r>
              <a:rPr lang="en-US" altLang="ja-JP" sz="2000" dirty="0">
                <a:latin typeface="Arial" panose="020B0604020202020204" pitchFamily="34" charset="0"/>
                <a:cs typeface="Arial" panose="020B0604020202020204" pitchFamily="34" charset="0"/>
              </a:rPr>
              <a:t> at Pag-</a:t>
            </a:r>
            <a:r>
              <a:rPr lang="en-US" altLang="ja-JP" sz="2000" dirty="0" err="1">
                <a:latin typeface="Arial" panose="020B0604020202020204" pitchFamily="34" charset="0"/>
                <a:cs typeface="Arial" panose="020B0604020202020204" pitchFamily="34" charset="0"/>
              </a:rPr>
              <a:t>kabit</a:t>
            </a:r>
            <a:r>
              <a:rPr lang="en-US" altLang="ja-JP" sz="2000" dirty="0">
                <a:latin typeface="Arial" panose="020B0604020202020204" pitchFamily="34" charset="0"/>
                <a:cs typeface="Arial" panose="020B0604020202020204" pitchFamily="34" charset="0"/>
              </a:rPr>
              <a:t> ng Gripping Tool</a:t>
            </a: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74 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57</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4208318" y="3858479"/>
            <a:ext cx="4380208"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Gripping Tool (Internal Cylinder Operated Type)</a:t>
            </a:r>
          </a:p>
        </p:txBody>
      </p:sp>
      <p:pic>
        <p:nvPicPr>
          <p:cNvPr id="3" name="図 2"/>
          <p:cNvPicPr>
            <a:picLocks noChangeAspect="1"/>
          </p:cNvPicPr>
          <p:nvPr/>
        </p:nvPicPr>
        <p:blipFill>
          <a:blip r:embed="rId3"/>
          <a:stretch>
            <a:fillRect/>
          </a:stretch>
        </p:blipFill>
        <p:spPr>
          <a:xfrm>
            <a:off x="1423882" y="1287152"/>
            <a:ext cx="1989205" cy="2582260"/>
          </a:xfrm>
          <a:prstGeom prst="rect">
            <a:avLst/>
          </a:prstGeom>
        </p:spPr>
      </p:pic>
      <p:pic>
        <p:nvPicPr>
          <p:cNvPr id="5" name="図 4"/>
          <p:cNvPicPr>
            <a:picLocks noChangeAspect="1"/>
          </p:cNvPicPr>
          <p:nvPr/>
        </p:nvPicPr>
        <p:blipFill>
          <a:blip r:embed="rId4"/>
          <a:stretch>
            <a:fillRect/>
          </a:stretch>
        </p:blipFill>
        <p:spPr>
          <a:xfrm>
            <a:off x="5240041" y="1287152"/>
            <a:ext cx="2384575" cy="2322798"/>
          </a:xfrm>
          <a:prstGeom prst="rect">
            <a:avLst/>
          </a:prstGeom>
        </p:spPr>
      </p:pic>
      <p:pic>
        <p:nvPicPr>
          <p:cNvPr id="7" name="図 6"/>
          <p:cNvPicPr>
            <a:picLocks noChangeAspect="1"/>
          </p:cNvPicPr>
          <p:nvPr/>
        </p:nvPicPr>
        <p:blipFill>
          <a:blip r:embed="rId5"/>
          <a:stretch>
            <a:fillRect/>
          </a:stretch>
        </p:blipFill>
        <p:spPr>
          <a:xfrm>
            <a:off x="3304310" y="4131638"/>
            <a:ext cx="2234478" cy="1970303"/>
          </a:xfrm>
          <a:prstGeom prst="rect">
            <a:avLst/>
          </a:prstGeom>
        </p:spPr>
      </p:pic>
      <p:sp>
        <p:nvSpPr>
          <p:cNvPr id="11" name="テキスト ボックス 10"/>
          <p:cNvSpPr txBox="1"/>
          <p:nvPr/>
        </p:nvSpPr>
        <p:spPr>
          <a:xfrm>
            <a:off x="2618508" y="6033935"/>
            <a:ext cx="3906982"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Grip (external operated type)</a:t>
            </a:r>
            <a:endParaRPr lang="ja-JP" altLang="ja-JP" sz="1200" dirty="0">
              <a:latin typeface="Arial" panose="020B0604020202020204" pitchFamily="34" charset="0"/>
              <a:cs typeface="Arial" panose="020B0604020202020204" pitchFamily="34" charset="0"/>
            </a:endParaRPr>
          </a:p>
        </p:txBody>
      </p:sp>
      <p:sp>
        <p:nvSpPr>
          <p:cNvPr id="12" name="テキスト ボックス 11"/>
          <p:cNvSpPr txBox="1"/>
          <p:nvPr/>
        </p:nvSpPr>
        <p:spPr>
          <a:xfrm>
            <a:off x="485777" y="3883455"/>
            <a:ext cx="3906982"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Internal Cylinder Operated Type Gripping Tool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may swing device</a:t>
            </a:r>
          </a:p>
        </p:txBody>
      </p:sp>
    </p:spTree>
    <p:extLst>
      <p:ext uri="{BB962C8B-B14F-4D97-AF65-F5344CB8AC3E}">
        <p14:creationId xmlns:p14="http://schemas.microsoft.com/office/powerpoint/2010/main" val="2115881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Karaniwang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Pamamaraan</a:t>
            </a:r>
            <a:r>
              <a:rPr lang="en-US" altLang="ja-JP" sz="2000" dirty="0">
                <a:latin typeface="Arial" panose="020B0604020202020204" pitchFamily="34" charset="0"/>
                <a:cs typeface="Arial" panose="020B0604020202020204" pitchFamily="34" charset="0"/>
              </a:rPr>
              <a:t> ng </a:t>
            </a:r>
            <a:r>
              <a:rPr lang="en-US" altLang="ja-JP" sz="2000" dirty="0" err="1">
                <a:latin typeface="Arial" panose="020B0604020202020204" pitchFamily="34" charset="0"/>
                <a:cs typeface="Arial" panose="020B0604020202020204" pitchFamily="34" charset="0"/>
              </a:rPr>
              <a:t>Pagtatrabaho</a:t>
            </a:r>
            <a:r>
              <a:rPr lang="en-US" altLang="ja-JP" sz="2000" dirty="0">
                <a:latin typeface="Arial" panose="020B0604020202020204" pitchFamily="34" charset="0"/>
                <a:cs typeface="Arial" panose="020B0604020202020204" pitchFamily="34" charset="0"/>
              </a:rPr>
              <a:t> ng Gripping Machine</a:t>
            </a: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76 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59</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1201278" y="5002920"/>
            <a:ext cx="3237610"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Pag-demolish </a:t>
            </a:r>
            <a:r>
              <a:rPr lang="en-US" altLang="ja-JP" sz="1200" dirty="0" err="1">
                <a:latin typeface="Arial" panose="020B0604020202020204" pitchFamily="34" charset="0"/>
                <a:cs typeface="Arial" panose="020B0604020202020204" pitchFamily="34" charset="0"/>
              </a:rPr>
              <a:t>gamit</a:t>
            </a:r>
            <a:r>
              <a:rPr lang="en-US" altLang="ja-JP" sz="1200" dirty="0">
                <a:latin typeface="Arial" panose="020B0604020202020204" pitchFamily="34" charset="0"/>
                <a:cs typeface="Arial" panose="020B0604020202020204" pitchFamily="34" charset="0"/>
              </a:rPr>
              <a:t> ang gripping machine</a:t>
            </a:r>
          </a:p>
        </p:txBody>
      </p:sp>
      <p:pic>
        <p:nvPicPr>
          <p:cNvPr id="2" name="図 1"/>
          <p:cNvPicPr>
            <a:picLocks noChangeAspect="1"/>
          </p:cNvPicPr>
          <p:nvPr/>
        </p:nvPicPr>
        <p:blipFill>
          <a:blip r:embed="rId3"/>
          <a:stretch>
            <a:fillRect/>
          </a:stretch>
        </p:blipFill>
        <p:spPr>
          <a:xfrm>
            <a:off x="814840" y="1995055"/>
            <a:ext cx="4010486" cy="3007865"/>
          </a:xfrm>
          <a:prstGeom prst="rect">
            <a:avLst/>
          </a:prstGeom>
        </p:spPr>
      </p:pic>
      <p:pic>
        <p:nvPicPr>
          <p:cNvPr id="3" name="図 2"/>
          <p:cNvPicPr>
            <a:picLocks noChangeAspect="1"/>
          </p:cNvPicPr>
          <p:nvPr/>
        </p:nvPicPr>
        <p:blipFill>
          <a:blip r:embed="rId4"/>
          <a:stretch>
            <a:fillRect/>
          </a:stretch>
        </p:blipFill>
        <p:spPr>
          <a:xfrm>
            <a:off x="4812329" y="2304732"/>
            <a:ext cx="3634901" cy="2617129"/>
          </a:xfrm>
          <a:prstGeom prst="rect">
            <a:avLst/>
          </a:prstGeom>
        </p:spPr>
      </p:pic>
      <p:sp>
        <p:nvSpPr>
          <p:cNvPr id="26" name="テキスト ボックス 25"/>
          <p:cNvSpPr txBox="1"/>
          <p:nvPr/>
        </p:nvSpPr>
        <p:spPr>
          <a:xfrm>
            <a:off x="4705114" y="4899312"/>
            <a:ext cx="3810236" cy="1015663"/>
          </a:xfrm>
          <a:prstGeom prst="rect">
            <a:avLst/>
          </a:prstGeom>
          <a:noFill/>
          <a:ln>
            <a:noFill/>
          </a:ln>
        </p:spPr>
        <p:txBody>
          <a:bodyPr wrap="square" lIns="91440" tIns="45720" rIns="91440" bIns="45720" rtlCol="0" anchor="t">
            <a:spAutoFit/>
          </a:bodyPr>
          <a:lstStyle/>
          <a:p>
            <a:pPr lvl="0" algn="ctr"/>
            <a:r>
              <a:rPr lang="en-US" altLang="ja-JP" sz="1200" dirty="0">
                <a:latin typeface="Arial" panose="020B0604020202020204" pitchFamily="34" charset="0"/>
                <a:cs typeface="Arial" panose="020B0604020202020204" pitchFamily="34" charset="0"/>
              </a:rPr>
              <a:t>Mag </a:t>
            </a:r>
            <a:r>
              <a:rPr lang="en-US" altLang="ja-JP" sz="1200" dirty="0" err="1">
                <a:latin typeface="Arial" panose="020B0604020202020204" pitchFamily="34" charset="0"/>
                <a:cs typeface="Arial" panose="020B0604020202020204" pitchFamily="34" charset="0"/>
              </a:rPr>
              <a:t>ingat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kapag</a:t>
            </a:r>
            <a:r>
              <a:rPr lang="en-US" altLang="ja-JP" sz="1200" dirty="0">
                <a:latin typeface="Arial" panose="020B0604020202020204" pitchFamily="34" charset="0"/>
                <a:cs typeface="Arial" panose="020B0604020202020204" pitchFamily="34" charset="0"/>
              </a:rPr>
              <a:t> nag-</a:t>
            </a:r>
            <a:r>
              <a:rPr lang="en-US" altLang="ja-JP" sz="1200" dirty="0" err="1">
                <a:latin typeface="Arial" panose="020B0604020202020204" pitchFamily="34" charset="0"/>
                <a:cs typeface="Arial" panose="020B0604020202020204" pitchFamily="34" charset="0"/>
              </a:rPr>
              <a:t>ooperate</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malapit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driver’s seat, </a:t>
            </a:r>
            <a:r>
              <a:rPr lang="en-US" altLang="ja-JP" sz="1200" dirty="0" err="1">
                <a:latin typeface="Arial" panose="020B0604020202020204" pitchFamily="34" charset="0"/>
                <a:cs typeface="Arial" panose="020B0604020202020204" pitchFamily="34" charset="0"/>
              </a:rPr>
              <a:t>dahil</a:t>
            </a:r>
            <a:r>
              <a:rPr lang="en-US" altLang="ja-JP" sz="1200" dirty="0">
                <a:latin typeface="Arial" panose="020B0604020202020204" pitchFamily="34" charset="0"/>
                <a:cs typeface="Arial" panose="020B0604020202020204" pitchFamily="34" charset="0"/>
              </a:rPr>
              <a:t> ang grip ay </a:t>
            </a:r>
            <a:r>
              <a:rPr lang="en-US" altLang="ja-JP" sz="1200" dirty="0" err="1">
                <a:latin typeface="Arial" panose="020B0604020202020204" pitchFamily="34" charset="0"/>
                <a:cs typeface="Arial" panose="020B0604020202020204" pitchFamily="34" charset="0"/>
              </a:rPr>
              <a:t>pwedeng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makagambala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driver's seat at ng boom cylinder. Mag-</a:t>
            </a:r>
            <a:r>
              <a:rPr lang="en-US" altLang="ja-JP" sz="1200" dirty="0" err="1">
                <a:latin typeface="Arial" panose="020B0604020202020204" pitchFamily="34" charset="0"/>
                <a:cs typeface="Arial" panose="020B0604020202020204" pitchFamily="34" charset="0"/>
              </a:rPr>
              <a:t>ingat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huwag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matamaan</a:t>
            </a:r>
            <a:r>
              <a:rPr lang="en-US" altLang="ja-JP" sz="1200" dirty="0">
                <a:latin typeface="Arial" panose="020B0604020202020204" pitchFamily="34" charset="0"/>
                <a:cs typeface="Arial" panose="020B0604020202020204" pitchFamily="34" charset="0"/>
              </a:rPr>
              <a:t> ang driver's seat </a:t>
            </a:r>
            <a:r>
              <a:rPr lang="en-US" altLang="ja-JP" sz="1200" dirty="0" err="1">
                <a:latin typeface="Arial" panose="020B0604020202020204" pitchFamily="34" charset="0"/>
                <a:cs typeface="Arial" panose="020B0604020202020204" pitchFamily="34" charset="0"/>
              </a:rPr>
              <a:t>habang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iikot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may </a:t>
            </a:r>
            <a:r>
              <a:rPr lang="en-US" altLang="ja-JP" sz="1200" dirty="0" err="1">
                <a:latin typeface="Arial" panose="020B0604020202020204" pitchFamily="34" charset="0"/>
                <a:cs typeface="Arial" panose="020B0604020202020204" pitchFamily="34" charset="0"/>
              </a:rPr>
              <a:t>dalang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bagay</a:t>
            </a:r>
            <a:r>
              <a:rPr lang="en-US" altLang="ja-JP" sz="1200" dirty="0">
                <a:latin typeface="Arial" panose="020B0604020202020204" pitchFamily="34" charset="0"/>
                <a:cs typeface="Arial" panose="020B0604020202020204" pitchFamily="34" charset="0"/>
              </a:rPr>
              <a:t>.</a:t>
            </a:r>
            <a:endParaRPr lang="ja-JP" altLang="ja-JP"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74038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Karaniwang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Pamamaraan</a:t>
            </a:r>
            <a:r>
              <a:rPr lang="en-US" altLang="ja-JP" sz="2000" dirty="0">
                <a:latin typeface="Arial" panose="020B0604020202020204" pitchFamily="34" charset="0"/>
                <a:cs typeface="Arial" panose="020B0604020202020204" pitchFamily="34" charset="0"/>
              </a:rPr>
              <a:t> ng </a:t>
            </a:r>
            <a:r>
              <a:rPr lang="en-US" altLang="ja-JP" sz="2000" dirty="0" err="1">
                <a:latin typeface="Arial" panose="020B0604020202020204" pitchFamily="34" charset="0"/>
                <a:cs typeface="Arial" panose="020B0604020202020204" pitchFamily="34" charset="0"/>
              </a:rPr>
              <a:t>Pagtatrabaho</a:t>
            </a:r>
            <a:r>
              <a:rPr lang="en-US" altLang="ja-JP" sz="2000" dirty="0">
                <a:latin typeface="Arial" panose="020B0604020202020204" pitchFamily="34" charset="0"/>
                <a:cs typeface="Arial" panose="020B0604020202020204" pitchFamily="34" charset="0"/>
              </a:rPr>
              <a:t> ng Gripping Machine</a:t>
            </a:r>
            <a:endParaRPr lang="ja-JP" altLang="en-US" sz="2000" dirty="0">
              <a:latin typeface="Times New Roman"/>
              <a:ea typeface="Meiryo UI"/>
              <a:cs typeface="Times New Roman"/>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77 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61</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1714501" y="1290332"/>
            <a:ext cx="2345856" cy="2385616"/>
          </a:xfrm>
          <a:prstGeom prst="rect">
            <a:avLst/>
          </a:prstGeom>
        </p:spPr>
      </p:pic>
      <p:pic>
        <p:nvPicPr>
          <p:cNvPr id="7" name="図 6"/>
          <p:cNvPicPr>
            <a:picLocks noChangeAspect="1"/>
          </p:cNvPicPr>
          <p:nvPr/>
        </p:nvPicPr>
        <p:blipFill>
          <a:blip r:embed="rId4"/>
          <a:stretch>
            <a:fillRect/>
          </a:stretch>
        </p:blipFill>
        <p:spPr>
          <a:xfrm>
            <a:off x="4711101" y="1352244"/>
            <a:ext cx="2531404" cy="2213322"/>
          </a:xfrm>
          <a:prstGeom prst="rect">
            <a:avLst/>
          </a:prstGeom>
        </p:spPr>
      </p:pic>
      <p:pic>
        <p:nvPicPr>
          <p:cNvPr id="11" name="図 10"/>
          <p:cNvPicPr>
            <a:picLocks noChangeAspect="1"/>
          </p:cNvPicPr>
          <p:nvPr/>
        </p:nvPicPr>
        <p:blipFill>
          <a:blip r:embed="rId5"/>
          <a:stretch>
            <a:fillRect/>
          </a:stretch>
        </p:blipFill>
        <p:spPr>
          <a:xfrm>
            <a:off x="3387435" y="4168590"/>
            <a:ext cx="2041767" cy="1945035"/>
          </a:xfrm>
          <a:prstGeom prst="rect">
            <a:avLst/>
          </a:prstGeom>
        </p:spPr>
      </p:pic>
      <p:sp>
        <p:nvSpPr>
          <p:cNvPr id="23" name="テキスト ボックス 22"/>
          <p:cNvSpPr txBox="1"/>
          <p:nvPr/>
        </p:nvSpPr>
        <p:spPr>
          <a:xfrm>
            <a:off x="1274033" y="3595812"/>
            <a:ext cx="3237610"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Huwag</a:t>
            </a:r>
            <a:r>
              <a:rPr lang="en-US" altLang="ja-JP" sz="1200" dirty="0">
                <a:latin typeface="Arial" panose="020B0604020202020204" pitchFamily="34" charset="0"/>
                <a:cs typeface="Arial" panose="020B0604020202020204" pitchFamily="34" charset="0"/>
              </a:rPr>
              <a:t> pa-diagonal ang </a:t>
            </a:r>
            <a:r>
              <a:rPr lang="en-US" altLang="ja-JP" sz="1200" dirty="0" err="1">
                <a:latin typeface="Arial" panose="020B0604020202020204" pitchFamily="34" charset="0"/>
                <a:cs typeface="Arial" panose="020B0604020202020204" pitchFamily="34" charset="0"/>
              </a:rPr>
              <a:t>pagkuha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bagay</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gamit</a:t>
            </a:r>
            <a:r>
              <a:rPr lang="en-US" altLang="ja-JP" sz="1200" dirty="0">
                <a:latin typeface="Arial" panose="020B0604020202020204" pitchFamily="34" charset="0"/>
                <a:cs typeface="Arial" panose="020B0604020202020204" pitchFamily="34" charset="0"/>
              </a:rPr>
              <a:t> ang gripping machine. </a:t>
            </a:r>
            <a:endParaRPr lang="ja-JP" altLang="en-US" sz="1200" dirty="0">
              <a:latin typeface="Arial" panose="020B0604020202020204" pitchFamily="34" charset="0"/>
              <a:ea typeface="游ゴシック"/>
              <a:cs typeface="Arial" panose="020B0604020202020204" pitchFamily="34" charset="0"/>
            </a:endParaRPr>
          </a:p>
        </p:txBody>
      </p:sp>
      <p:sp>
        <p:nvSpPr>
          <p:cNvPr id="27" name="テキスト ボックス 26"/>
          <p:cNvSpPr txBox="1"/>
          <p:nvPr/>
        </p:nvSpPr>
        <p:spPr>
          <a:xfrm>
            <a:off x="4711101" y="3599770"/>
            <a:ext cx="3237610" cy="646331"/>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Huwag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basagin</a:t>
            </a:r>
            <a:r>
              <a:rPr lang="en-US" altLang="ja-JP" sz="1200" dirty="0">
                <a:latin typeface="Arial" panose="020B0604020202020204" pitchFamily="34" charset="0"/>
                <a:cs typeface="Arial" panose="020B0604020202020204" pitchFamily="34" charset="0"/>
              </a:rPr>
              <a:t> o </a:t>
            </a:r>
            <a:r>
              <a:rPr lang="en-US" altLang="ja-JP" sz="1200" dirty="0" err="1">
                <a:latin typeface="Arial" panose="020B0604020202020204" pitchFamily="34" charset="0"/>
                <a:cs typeface="Arial" panose="020B0604020202020204" pitchFamily="34" charset="0"/>
              </a:rPr>
              <a:t>baliin</a:t>
            </a:r>
            <a:r>
              <a:rPr lang="en-US" altLang="ja-JP" sz="1200" dirty="0">
                <a:latin typeface="Arial" panose="020B0604020202020204" pitchFamily="34" charset="0"/>
                <a:cs typeface="Arial" panose="020B0604020202020204" pitchFamily="34" charset="0"/>
              </a:rPr>
              <a:t> ang </a:t>
            </a:r>
            <a:r>
              <a:rPr lang="en-US" altLang="ja-JP" sz="1200" dirty="0" err="1">
                <a:latin typeface="Arial" panose="020B0604020202020204" pitchFamily="34" charset="0"/>
                <a:cs typeface="Arial" panose="020B0604020202020204" pitchFamily="34" charset="0"/>
              </a:rPr>
              <a:t>bagay</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pamamagitan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pag-hampas</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nito</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lupa</a:t>
            </a:r>
            <a:r>
              <a:rPr lang="en-US" altLang="ja-JP" sz="1200" dirty="0">
                <a:latin typeface="Arial" panose="020B0604020202020204" pitchFamily="34" charset="0"/>
                <a:cs typeface="Arial" panose="020B0604020202020204" pitchFamily="34" charset="0"/>
              </a:rPr>
              <a:t> o </a:t>
            </a:r>
            <a:r>
              <a:rPr lang="en-US" altLang="ja-JP" sz="1200" dirty="0" err="1">
                <a:latin typeface="Arial" panose="020B0604020202020204" pitchFamily="34" charset="0"/>
                <a:cs typeface="Arial" panose="020B0604020202020204" pitchFamily="34" charset="0"/>
              </a:rPr>
              <a:t>pader</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habang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naka</a:t>
            </a:r>
            <a:r>
              <a:rPr lang="en-US" altLang="ja-JP" sz="1200" dirty="0">
                <a:latin typeface="Arial" panose="020B0604020202020204" pitchFamily="34" charset="0"/>
                <a:cs typeface="Arial" panose="020B0604020202020204" pitchFamily="34" charset="0"/>
              </a:rPr>
              <a:t>-grip.</a:t>
            </a:r>
          </a:p>
        </p:txBody>
      </p:sp>
      <p:sp>
        <p:nvSpPr>
          <p:cNvPr id="28" name="テキスト ボックス 27"/>
          <p:cNvSpPr txBox="1"/>
          <p:nvPr/>
        </p:nvSpPr>
        <p:spPr>
          <a:xfrm>
            <a:off x="2066451" y="5968225"/>
            <a:ext cx="5011097" cy="276999"/>
          </a:xfrm>
          <a:prstGeom prst="rect">
            <a:avLst/>
          </a:prstGeom>
          <a:noFill/>
          <a:ln>
            <a:noFill/>
          </a:ln>
        </p:spPr>
        <p:txBody>
          <a:bodyPr wrap="square" lIns="91440" tIns="45720" rIns="91440" bIns="45720" rtlCol="0" anchor="t">
            <a:spAutoFit/>
          </a:bodyPr>
          <a:lstStyle/>
          <a:p>
            <a:r>
              <a:rPr lang="en-US" altLang="ja-JP" sz="1200" dirty="0">
                <a:latin typeface="Arial" panose="020B0604020202020204" pitchFamily="34" charset="0"/>
                <a:cs typeface="Arial" panose="020B0604020202020204" pitchFamily="34" charset="0"/>
              </a:rPr>
              <a:t>Para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mahahabang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bagay</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gitna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kapitan</a:t>
            </a:r>
            <a:r>
              <a:rPr lang="en-US" altLang="ja-JP" sz="1200" dirty="0">
                <a:latin typeface="Arial" panose="020B0604020202020204" pitchFamily="34" charset="0"/>
                <a:cs typeface="Arial" panose="020B0604020202020204" pitchFamily="34" charset="0"/>
              </a:rPr>
              <a:t> o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sentro</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balanse</a:t>
            </a:r>
            <a:r>
              <a:rPr lang="en-US" altLang="ja-JP" sz="1200" dirty="0">
                <a:latin typeface="Arial" panose="020B0604020202020204" pitchFamily="34" charset="0"/>
                <a:cs typeface="Arial" panose="020B0604020202020204" pitchFamily="34" charset="0"/>
              </a:rPr>
              <a:t>.</a:t>
            </a:r>
            <a:endParaRPr lang="ja-JP" altLang="en-US" sz="1200" dirty="0">
              <a:latin typeface="Arial" panose="020B0604020202020204" pitchFamily="34" charset="0"/>
              <a:ea typeface="游ゴシック"/>
              <a:cs typeface="Arial" panose="020B0604020202020204" pitchFamily="34" charset="0"/>
            </a:endParaRPr>
          </a:p>
        </p:txBody>
      </p:sp>
      <p:pic>
        <p:nvPicPr>
          <p:cNvPr id="3" name="Picture 7">
            <a:extLst>
              <a:ext uri="{FF2B5EF4-FFF2-40B4-BE49-F238E27FC236}">
                <a16:creationId xmlns="" xmlns:a16="http://schemas.microsoft.com/office/drawing/2014/main" id="{7E0E7999-45CC-4D3E-ABBD-8FCABD45470A}"/>
              </a:ext>
            </a:extLst>
          </p:cNvPr>
          <p:cNvPicPr>
            <a:picLocks noChangeAspect="1"/>
          </p:cNvPicPr>
          <p:nvPr/>
        </p:nvPicPr>
        <p:blipFill>
          <a:blip r:embed="rId6"/>
          <a:stretch>
            <a:fillRect/>
          </a:stretch>
        </p:blipFill>
        <p:spPr>
          <a:xfrm>
            <a:off x="2784647" y="1287420"/>
            <a:ext cx="361950" cy="971550"/>
          </a:xfrm>
          <a:prstGeom prst="rect">
            <a:avLst/>
          </a:prstGeom>
        </p:spPr>
      </p:pic>
    </p:spTree>
    <p:extLst>
      <p:ext uri="{BB962C8B-B14F-4D97-AF65-F5344CB8AC3E}">
        <p14:creationId xmlns:p14="http://schemas.microsoft.com/office/powerpoint/2010/main" val="38754240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Pag-</a:t>
            </a:r>
            <a:r>
              <a:rPr lang="en-US" altLang="ja-JP" sz="2000" dirty="0" err="1">
                <a:latin typeface="Arial" panose="020B0604020202020204" pitchFamily="34" charset="0"/>
                <a:cs typeface="Arial" panose="020B0604020202020204" pitchFamily="34" charset="0"/>
              </a:rPr>
              <a:t>iingat</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pagkatapos</a:t>
            </a:r>
            <a:r>
              <a:rPr lang="en-US" altLang="ja-JP" sz="2000" dirty="0">
                <a:latin typeface="Arial" panose="020B0604020202020204" pitchFamily="34" charset="0"/>
                <a:cs typeface="Arial" panose="020B0604020202020204" pitchFamily="34" charset="0"/>
              </a:rPr>
              <a:t> ng </a:t>
            </a:r>
            <a:r>
              <a:rPr lang="en-US" altLang="ja-JP" sz="2000" dirty="0" err="1">
                <a:latin typeface="Arial" panose="020B0604020202020204" pitchFamily="34" charset="0"/>
                <a:cs typeface="Arial" panose="020B0604020202020204" pitchFamily="34" charset="0"/>
              </a:rPr>
              <a:t>trabaho</a:t>
            </a:r>
            <a:endParaRPr lang="ja-JP" altLang="en-US" sz="2000" dirty="0"/>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78 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63</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r>
              <a:rPr lang="en-US" altLang="ja-JP" sz="1800" dirty="0">
                <a:latin typeface="Arial" panose="020B0604020202020204" pitchFamily="34" charset="0"/>
                <a:ea typeface="Meiryo UI"/>
                <a:cs typeface="Arial" panose="020B0604020202020204" pitchFamily="34" charset="0"/>
              </a:rPr>
              <a:t>(1)</a:t>
            </a:r>
            <a:r>
              <a:rPr lang="ja-JP" altLang="en-US" sz="1800" dirty="0">
                <a:latin typeface="Arial" panose="020B0604020202020204" pitchFamily="34" charset="0"/>
                <a:ea typeface="Meiryo UI"/>
                <a:cs typeface="Arial" panose="020B0604020202020204" pitchFamily="34" charset="0"/>
              </a:rPr>
              <a:t> Gripping tool</a:t>
            </a:r>
            <a:endParaRPr lang="en-US" altLang="ja-JP" sz="1800" dirty="0">
              <a:latin typeface="Arial" panose="020B0604020202020204" pitchFamily="34" charset="0"/>
              <a:ea typeface="Meiryo UI"/>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r>
              <a:rPr lang="en-US" altLang="ja-JP" sz="1800" dirty="0">
                <a:latin typeface="Arial" panose="020B0604020202020204" pitchFamily="34" charset="0"/>
                <a:ea typeface="Meiryo UI"/>
                <a:cs typeface="Arial" panose="020B0604020202020204" pitchFamily="34" charset="0"/>
              </a:rPr>
              <a:t>(2)</a:t>
            </a:r>
            <a:r>
              <a:rPr lang="ja-JP" altLang="en-US" sz="1800" dirty="0">
                <a:latin typeface="Arial" panose="020B0604020202020204" pitchFamily="34" charset="0"/>
                <a:ea typeface="Meiryo UI"/>
                <a:cs typeface="Arial" panose="020B0604020202020204" pitchFamily="34" charset="0"/>
              </a:rPr>
              <a:t> Base machine</a:t>
            </a:r>
            <a:endParaRPr lang="en-US" altLang="ja-JP" sz="1800" dirty="0">
              <a:latin typeface="Arial" panose="020B0604020202020204" pitchFamily="34" charset="0"/>
              <a:ea typeface="Meiryo UI"/>
              <a:cs typeface="Arial" panose="020B0604020202020204" pitchFamily="34" charset="0"/>
            </a:endParaRPr>
          </a:p>
        </p:txBody>
      </p:sp>
      <p:pic>
        <p:nvPicPr>
          <p:cNvPr id="3" name="図 2"/>
          <p:cNvPicPr>
            <a:picLocks noChangeAspect="1"/>
          </p:cNvPicPr>
          <p:nvPr/>
        </p:nvPicPr>
        <p:blipFill>
          <a:blip r:embed="rId3"/>
          <a:stretch>
            <a:fillRect/>
          </a:stretch>
        </p:blipFill>
        <p:spPr>
          <a:xfrm>
            <a:off x="3520792" y="2429653"/>
            <a:ext cx="4632607" cy="2747530"/>
          </a:xfrm>
          <a:prstGeom prst="rect">
            <a:avLst/>
          </a:prstGeom>
        </p:spPr>
      </p:pic>
    </p:spTree>
    <p:extLst>
      <p:ext uri="{BB962C8B-B14F-4D97-AF65-F5344CB8AC3E}">
        <p14:creationId xmlns:p14="http://schemas.microsoft.com/office/powerpoint/2010/main" val="4026523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524568"/>
            <a:ext cx="7886700" cy="648433"/>
          </a:xfrm>
          <a:ln>
            <a:solidFill>
              <a:schemeClr val="tx1"/>
            </a:solidFill>
          </a:ln>
        </p:spPr>
        <p:txBody>
          <a:bodyPr vert="horz" lIns="91440" tIns="45720" rIns="91440" bIns="45720" rtlCol="0" anchor="ctr">
            <a:noAutofit/>
          </a:bodyPr>
          <a:lstStyle/>
          <a:p>
            <a:r>
              <a:rPr lang="en-US" altLang="ja-JP" sz="2000" dirty="0">
                <a:latin typeface="Arial" panose="020B0604020202020204" pitchFamily="34" charset="0"/>
                <a:cs typeface="Arial" panose="020B0604020202020204" pitchFamily="34" charset="0"/>
              </a:rPr>
              <a:t>Uri at </a:t>
            </a:r>
            <a:r>
              <a:rPr lang="en-US" altLang="ja-JP" sz="2000" dirty="0" err="1">
                <a:latin typeface="Arial" panose="020B0604020202020204" pitchFamily="34" charset="0"/>
                <a:cs typeface="Arial" panose="020B0604020202020204" pitchFamily="34" charset="0"/>
              </a:rPr>
              <a:t>Gamit</a:t>
            </a:r>
            <a:r>
              <a:rPr lang="en-US" altLang="ja-JP" sz="2000" dirty="0">
                <a:latin typeface="Arial" panose="020B0604020202020204" pitchFamily="34" charset="0"/>
                <a:cs typeface="Arial" panose="020B0604020202020204" pitchFamily="34" charset="0"/>
              </a:rPr>
              <a:t> ng Dismantling Machines (</a:t>
            </a:r>
            <a:r>
              <a:rPr lang="en-US" altLang="ja-JP" sz="2000" dirty="0" err="1">
                <a:latin typeface="Arial" panose="020B0604020202020204" pitchFamily="34" charset="0"/>
                <a:cs typeface="Arial" panose="020B0604020202020204" pitchFamily="34" charset="0"/>
              </a:rPr>
              <a:t>Katangian</a:t>
            </a:r>
            <a:r>
              <a:rPr lang="en-US" altLang="ja-JP" sz="2000" dirty="0">
                <a:latin typeface="Arial" panose="020B0604020202020204" pitchFamily="34" charset="0"/>
                <a:cs typeface="Arial" panose="020B0604020202020204" pitchFamily="34" charset="0"/>
              </a:rPr>
              <a:t>)</a:t>
            </a:r>
            <a:r>
              <a:rPr lang="en-US" altLang="ja-JP" sz="2000" dirty="0">
                <a:latin typeface="Times New Roman"/>
                <a:ea typeface="+mj-lt"/>
                <a:cs typeface="+mj-lt"/>
              </a:rPr>
              <a:t/>
            </a:r>
            <a:br>
              <a:rPr lang="en-US" altLang="ja-JP" sz="2000" dirty="0">
                <a:latin typeface="Times New Roman"/>
                <a:ea typeface="+mj-lt"/>
                <a:cs typeface="+mj-lt"/>
              </a:rPr>
            </a:br>
            <a:r>
              <a:rPr lang="ja-JP" sz="2000" dirty="0">
                <a:latin typeface="Arial" panose="020B0604020202020204" pitchFamily="34" charset="0"/>
                <a:ea typeface="+mj-lt"/>
                <a:cs typeface="Arial" panose="020B0604020202020204" pitchFamily="34" charset="0"/>
              </a:rPr>
              <a:t>(</a:t>
            </a:r>
            <a:r>
              <a:rPr lang="en-US" altLang="ja-JP" sz="2000" dirty="0">
                <a:latin typeface="Arial" panose="020B0604020202020204" pitchFamily="34" charset="0"/>
                <a:ea typeface="+mj-lt"/>
                <a:cs typeface="Arial" panose="020B0604020202020204" pitchFamily="34" charset="0"/>
              </a:rPr>
              <a:t>4</a:t>
            </a:r>
            <a:r>
              <a:rPr lang="ja-JP" sz="2000" dirty="0">
                <a:latin typeface="Arial" panose="020B0604020202020204" pitchFamily="34" charset="0"/>
                <a:ea typeface="+mj-lt"/>
                <a:cs typeface="Arial" panose="020B0604020202020204" pitchFamily="34" charset="0"/>
              </a:rPr>
              <a:t>) </a:t>
            </a:r>
            <a:r>
              <a:rPr lang="en-US" altLang="ja-JP" sz="2000" dirty="0">
                <a:latin typeface="Arial" panose="020B0604020202020204" pitchFamily="34" charset="0"/>
                <a:ea typeface="+mj-lt"/>
                <a:cs typeface="Arial" panose="020B0604020202020204" pitchFamily="34" charset="0"/>
              </a:rPr>
              <a:t>Demolition Gripping Machine</a:t>
            </a:r>
            <a:endParaRPr lang="en-US" altLang="ja-JP" sz="2000" dirty="0">
              <a:latin typeface="Arial" panose="020B0604020202020204" pitchFamily="34" charset="0"/>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4914207"/>
          </a:xfrm>
          <a:ln>
            <a:solidFill>
              <a:schemeClr val="tx1"/>
            </a:solidFill>
          </a:ln>
        </p:spPr>
        <p:txBody>
          <a:bodyPr>
            <a:normAutofit/>
          </a:bodyPr>
          <a:lstStyle/>
          <a:p>
            <a:pPr marL="0" indent="0">
              <a:buNone/>
            </a:pPr>
            <a:endParaRPr lang="en-US" altLang="ja-JP" sz="2000">
              <a:latin typeface="Meiryo UI" panose="020B0604030504040204" pitchFamily="50" charset="-128"/>
              <a:ea typeface="Meiryo UI" panose="020B0604030504040204" pitchFamily="50" charset="-128"/>
            </a:endParaRPr>
          </a:p>
          <a:p>
            <a:pPr marL="0" indent="0">
              <a:buNone/>
            </a:pPr>
            <a:endParaRPr lang="en-US" altLang="ja-JP" sz="200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327913"/>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mn-lt"/>
                <a:cs typeface="+mn-lt"/>
              </a:rPr>
              <a:t>Page </a:t>
            </a:r>
            <a:r>
              <a:rPr lang="en-US" altLang="ja-JP" sz="1200" dirty="0">
                <a:latin typeface="Times New Roman"/>
                <a:ea typeface="+mn-lt"/>
                <a:cs typeface="+mn-lt"/>
              </a:rPr>
              <a:t>4</a:t>
            </a:r>
            <a:r>
              <a:rPr lang="ja-JP" sz="1200" dirty="0">
                <a:latin typeface="Times New Roman"/>
                <a:ea typeface="+mn-lt"/>
                <a:cs typeface="+mn-lt"/>
              </a:rPr>
              <a:t> of text</a:t>
            </a:r>
            <a:r>
              <a:rPr lang="en-US" altLang="ja-JP" sz="1200" dirty="0">
                <a:latin typeface="Times New Roman"/>
                <a:ea typeface="+mn-lt"/>
                <a:cs typeface="+mn-lt"/>
              </a:rPr>
              <a:t>book</a:t>
            </a:r>
            <a:r>
              <a:rPr lang="ja-JP" sz="1200" dirty="0">
                <a:latin typeface="Times New Roman"/>
                <a:ea typeface="+mn-lt"/>
                <a:cs typeface="+mn-lt"/>
              </a:rPr>
              <a:t> </a:t>
            </a:r>
            <a:r>
              <a:rPr lang="en-US" altLang="ja-JP" sz="1200" dirty="0">
                <a:latin typeface="Times New Roman"/>
                <a:ea typeface="+mn-lt"/>
                <a:cs typeface="+mn-lt"/>
              </a:rPr>
              <a:t>/</a:t>
            </a:r>
            <a:r>
              <a:rPr lang="ja-JP" sz="1200" dirty="0">
                <a:latin typeface="Times New Roman"/>
                <a:ea typeface="+mn-lt"/>
                <a:cs typeface="+mn-lt"/>
              </a:rPr>
              <a:t> Page </a:t>
            </a:r>
            <a:r>
              <a:rPr lang="en-US" altLang="ja-JP" sz="1200" dirty="0" smtClean="0">
                <a:latin typeface="Times New Roman"/>
                <a:ea typeface="+mn-lt"/>
                <a:cs typeface="+mn-lt"/>
              </a:rPr>
              <a:t>7</a:t>
            </a:r>
            <a:r>
              <a:rPr lang="ja-JP" sz="1200" dirty="0" smtClean="0">
                <a:latin typeface="Times New Roman"/>
                <a:ea typeface="+mn-lt"/>
                <a:cs typeface="+mn-lt"/>
              </a:rPr>
              <a:t> </a:t>
            </a:r>
            <a:r>
              <a:rPr lang="ja-JP" sz="1200" dirty="0">
                <a:latin typeface="Times New Roman"/>
                <a:ea typeface="+mn-lt"/>
                <a:cs typeface="+mn-lt"/>
              </a:rPr>
              <a:t>of </a:t>
            </a:r>
            <a:r>
              <a:rPr lang="en-US" altLang="ja-JP" sz="1200" dirty="0">
                <a:latin typeface="Times New Roman"/>
                <a:ea typeface="+mn-lt"/>
                <a:cs typeface="+mn-lt"/>
              </a:rPr>
              <a:t>auxiliary</a:t>
            </a:r>
            <a:r>
              <a:rPr lang="ja-JP" sz="1200" dirty="0">
                <a:latin typeface="Times New Roman"/>
                <a:ea typeface="+mn-lt"/>
                <a:cs typeface="+mn-lt"/>
              </a:rPr>
              <a:t> text</a:t>
            </a:r>
            <a:endParaRPr lang="en-US" altLang="ja-JP" dirty="0">
              <a:latin typeface="Times New Roman"/>
              <a:ea typeface="游ゴシック"/>
              <a:cs typeface="Times New Roman"/>
            </a:endParaRPr>
          </a:p>
        </p:txBody>
      </p:sp>
      <p:pic>
        <p:nvPicPr>
          <p:cNvPr id="2" name="図 1"/>
          <p:cNvPicPr>
            <a:picLocks noChangeAspect="1"/>
          </p:cNvPicPr>
          <p:nvPr/>
        </p:nvPicPr>
        <p:blipFill>
          <a:blip r:embed="rId3"/>
          <a:stretch>
            <a:fillRect/>
          </a:stretch>
        </p:blipFill>
        <p:spPr>
          <a:xfrm>
            <a:off x="1871662" y="1419225"/>
            <a:ext cx="5400675" cy="4019550"/>
          </a:xfrm>
          <a:prstGeom prst="rect">
            <a:avLst/>
          </a:prstGeom>
        </p:spPr>
      </p:pic>
    </p:spTree>
    <p:extLst>
      <p:ext uri="{BB962C8B-B14F-4D97-AF65-F5344CB8AC3E}">
        <p14:creationId xmlns:p14="http://schemas.microsoft.com/office/powerpoint/2010/main" val="22778445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561775" y="1423555"/>
            <a:ext cx="7878255" cy="4607647"/>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Pag-</a:t>
            </a:r>
            <a:r>
              <a:rPr lang="en-US" altLang="ja-JP" sz="2000" dirty="0" err="1">
                <a:latin typeface="Arial" panose="020B0604020202020204" pitchFamily="34" charset="0"/>
                <a:cs typeface="Arial" panose="020B0604020202020204" pitchFamily="34" charset="0"/>
              </a:rPr>
              <a:t>tanggal</a:t>
            </a:r>
            <a:r>
              <a:rPr lang="en-US" altLang="ja-JP" sz="2000" dirty="0">
                <a:latin typeface="Arial" panose="020B0604020202020204" pitchFamily="34" charset="0"/>
                <a:cs typeface="Arial" panose="020B0604020202020204" pitchFamily="34" charset="0"/>
              </a:rPr>
              <a:t> ng attachment</a:t>
            </a:r>
            <a:endParaRPr lang="en-US" sz="2000" dirty="0">
              <a:latin typeface="Arial" panose="020B0604020202020204" pitchFamily="34" charset="0"/>
              <a:ea typeface="+mj-lt"/>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79 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64</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2885654" y="5961486"/>
            <a:ext cx="3237610"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ea typeface="+mn-lt"/>
                <a:cs typeface="Arial" panose="020B0604020202020204" pitchFamily="34" charset="0"/>
              </a:rPr>
              <a:t>P</a:t>
            </a:r>
            <a:r>
              <a:rPr lang="ja-JP" sz="1200" dirty="0">
                <a:latin typeface="Arial" panose="020B0604020202020204" pitchFamily="34" charset="0"/>
                <a:ea typeface="+mn-lt"/>
                <a:cs typeface="Arial" panose="020B0604020202020204" pitchFamily="34" charset="0"/>
              </a:rPr>
              <a:t>ag-tanggal ng breaker unit</a:t>
            </a:r>
            <a:endParaRPr lang="en-US" dirty="0">
              <a:latin typeface="Arial" panose="020B0604020202020204" pitchFamily="34" charset="0"/>
              <a:ea typeface="+mn-lt"/>
              <a:cs typeface="Arial" panose="020B0604020202020204" pitchFamily="34" charset="0"/>
            </a:endParaRPr>
          </a:p>
        </p:txBody>
      </p:sp>
      <p:sp>
        <p:nvSpPr>
          <p:cNvPr id="2" name="TextBox 1">
            <a:extLst>
              <a:ext uri="{FF2B5EF4-FFF2-40B4-BE49-F238E27FC236}">
                <a16:creationId xmlns="" xmlns:a16="http://schemas.microsoft.com/office/drawing/2014/main" id="{9B90210E-9D7F-4D69-BD15-A8C356C591C9}"/>
              </a:ext>
            </a:extLst>
          </p:cNvPr>
          <p:cNvSpPr txBox="1"/>
          <p:nvPr/>
        </p:nvSpPr>
        <p:spPr>
          <a:xfrm>
            <a:off x="1142033" y="2789862"/>
            <a:ext cx="74265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Arial" panose="020B0604020202020204" pitchFamily="34" charset="0"/>
                <a:ea typeface="+mn-lt"/>
                <a:cs typeface="Arial" panose="020B0604020202020204" pitchFamily="34" charset="0"/>
              </a:rPr>
              <a:t>Pin</a:t>
            </a:r>
            <a:endParaRPr lang="en-US" sz="1050">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81BE27C7-9653-4226-BE2F-B7DFDCC709E6}"/>
              </a:ext>
            </a:extLst>
          </p:cNvPr>
          <p:cNvSpPr txBox="1"/>
          <p:nvPr/>
        </p:nvSpPr>
        <p:spPr>
          <a:xfrm>
            <a:off x="4351958" y="3847137"/>
            <a:ext cx="74265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Arial" panose="020B0604020202020204" pitchFamily="34" charset="0"/>
                <a:ea typeface="+mn-lt"/>
                <a:cs typeface="Arial" panose="020B0604020202020204" pitchFamily="34" charset="0"/>
              </a:rPr>
              <a:t>Plug</a:t>
            </a:r>
            <a:endParaRPr lang="en-US" sz="1050">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D2D707CA-216F-4016-9EF1-AE2784EF1977}"/>
              </a:ext>
            </a:extLst>
          </p:cNvPr>
          <p:cNvSpPr txBox="1"/>
          <p:nvPr/>
        </p:nvSpPr>
        <p:spPr>
          <a:xfrm>
            <a:off x="2085008" y="1618287"/>
            <a:ext cx="12093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Arial" panose="020B0604020202020204" pitchFamily="34" charset="0"/>
                <a:ea typeface="+mn-lt"/>
                <a:cs typeface="Arial" panose="020B0604020202020204" pitchFamily="34" charset="0"/>
              </a:rPr>
              <a:t>Stop valve</a:t>
            </a:r>
            <a:endParaRPr lang="en-US" sz="1050">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6F5CFEBE-E537-42FE-91A9-773D674848EB}"/>
              </a:ext>
            </a:extLst>
          </p:cNvPr>
          <p:cNvSpPr txBox="1"/>
          <p:nvPr/>
        </p:nvSpPr>
        <p:spPr>
          <a:xfrm>
            <a:off x="4113833" y="2427912"/>
            <a:ext cx="115222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Arial" panose="020B0604020202020204" pitchFamily="34" charset="0"/>
                <a:ea typeface="+mn-lt"/>
                <a:cs typeface="Arial" panose="020B0604020202020204" pitchFamily="34" charset="0"/>
              </a:rPr>
              <a:t>Hydraulic hose</a:t>
            </a: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6691CA2C-DEBA-4C05-9181-B235937F61CD}"/>
              </a:ext>
            </a:extLst>
          </p:cNvPr>
          <p:cNvSpPr txBox="1"/>
          <p:nvPr/>
        </p:nvSpPr>
        <p:spPr>
          <a:xfrm>
            <a:off x="1780208" y="1904037"/>
            <a:ext cx="74265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Arial" panose="020B0604020202020204" pitchFamily="34" charset="0"/>
                <a:ea typeface="+mn-lt"/>
                <a:cs typeface="Arial" panose="020B0604020202020204" pitchFamily="34" charset="0"/>
              </a:rPr>
              <a:t>Cap</a:t>
            </a:r>
            <a:endParaRPr lang="en-US" sz="105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9C31E4FD-2C00-4D82-A029-7F73812A7802}"/>
              </a:ext>
            </a:extLst>
          </p:cNvPr>
          <p:cNvSpPr txBox="1"/>
          <p:nvPr/>
        </p:nvSpPr>
        <p:spPr>
          <a:xfrm>
            <a:off x="6171233" y="3675687"/>
            <a:ext cx="43785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Arial" panose="020B0604020202020204" pitchFamily="34" charset="0"/>
                <a:ea typeface="+mn-lt"/>
                <a:cs typeface="Arial" panose="020B0604020202020204" pitchFamily="34" charset="0"/>
              </a:rPr>
              <a:t>Plug</a:t>
            </a:r>
            <a:endParaRPr lang="en-US" sz="1000" dirty="0">
              <a:latin typeface="Arial" panose="020B0604020202020204" pitchFamily="34" charset="0"/>
              <a:cs typeface="Arial" panose="020B0604020202020204" pitchFamily="34" charset="0"/>
            </a:endParaRPr>
          </a:p>
        </p:txBody>
      </p:sp>
      <p:sp>
        <p:nvSpPr>
          <p:cNvPr id="3" name="正方形/長方形 2">
            <a:extLst>
              <a:ext uri="{FF2B5EF4-FFF2-40B4-BE49-F238E27FC236}">
                <a16:creationId xmlns="" xmlns:a16="http://schemas.microsoft.com/office/drawing/2014/main" id="{9606E0BC-A909-48D6-83C6-DB5097026E12}"/>
              </a:ext>
            </a:extLst>
          </p:cNvPr>
          <p:cNvSpPr/>
          <p:nvPr/>
        </p:nvSpPr>
        <p:spPr>
          <a:xfrm>
            <a:off x="5632450" y="4062557"/>
            <a:ext cx="1841500" cy="4067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8" name="TextBox 17">
            <a:extLst>
              <a:ext uri="{FF2B5EF4-FFF2-40B4-BE49-F238E27FC236}">
                <a16:creationId xmlns="" xmlns:a16="http://schemas.microsoft.com/office/drawing/2014/main" id="{7207C486-EBC4-44BC-9795-D321B44F0CD7}"/>
              </a:ext>
            </a:extLst>
          </p:cNvPr>
          <p:cNvSpPr txBox="1"/>
          <p:nvPr/>
        </p:nvSpPr>
        <p:spPr>
          <a:xfrm>
            <a:off x="5402882" y="4012010"/>
            <a:ext cx="2502867"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err="1">
                <a:latin typeface="Arial" panose="020B0604020202020204" pitchFamily="34" charset="0"/>
                <a:ea typeface="+mn-lt"/>
                <a:cs typeface="Arial" panose="020B0604020202020204" pitchFamily="34" charset="0"/>
              </a:rPr>
              <a:t>Gamitin</a:t>
            </a:r>
            <a:r>
              <a:rPr lang="en-US" sz="900" dirty="0">
                <a:latin typeface="Arial" panose="020B0604020202020204" pitchFamily="34" charset="0"/>
                <a:ea typeface="+mn-lt"/>
                <a:cs typeface="Arial" panose="020B0604020202020204" pitchFamily="34" charset="0"/>
              </a:rPr>
              <a:t> ang floor angle para </a:t>
            </a:r>
            <a:r>
              <a:rPr lang="en-US" sz="900" dirty="0" err="1">
                <a:latin typeface="Arial" panose="020B0604020202020204" pitchFamily="34" charset="0"/>
                <a:ea typeface="+mn-lt"/>
                <a:cs typeface="Arial" panose="020B0604020202020204" pitchFamily="34" charset="0"/>
              </a:rPr>
              <a:t>maging</a:t>
            </a:r>
            <a:r>
              <a:rPr lang="en-US" sz="900" dirty="0">
                <a:latin typeface="Arial" panose="020B0604020202020204" pitchFamily="34" charset="0"/>
                <a:ea typeface="+mn-lt"/>
                <a:cs typeface="Arial" panose="020B0604020202020204" pitchFamily="34" charset="0"/>
              </a:rPr>
              <a:t> stable</a:t>
            </a:r>
            <a:endParaRPr lang="en-US" sz="900" dirty="0">
              <a:latin typeface="Arial" panose="020B0604020202020204" pitchFamily="34" charset="0"/>
              <a:cs typeface="Arial" panose="020B0604020202020204" pitchFamily="34" charset="0"/>
            </a:endParaRPr>
          </a:p>
          <a:p>
            <a:pPr algn="ctr"/>
            <a:endParaRPr lang="en-US" sz="900" dirty="0">
              <a:latin typeface="Arial" panose="020B0604020202020204" pitchFamily="34" charset="0"/>
              <a:ea typeface="+mn-lt"/>
              <a:cs typeface="Arial" panose="020B0604020202020204" pitchFamily="34" charset="0"/>
            </a:endParaRPr>
          </a:p>
          <a:p>
            <a:pPr algn="ctr"/>
            <a:r>
              <a:rPr lang="en-US" sz="900" dirty="0" err="1">
                <a:latin typeface="Arial" panose="020B0604020202020204" pitchFamily="34" charset="0"/>
                <a:ea typeface="+mn-lt"/>
                <a:cs typeface="Arial" panose="020B0604020202020204" pitchFamily="34" charset="0"/>
              </a:rPr>
              <a:t>Postura</a:t>
            </a:r>
            <a:r>
              <a:rPr lang="en-US" sz="900" dirty="0">
                <a:latin typeface="Arial" panose="020B0604020202020204" pitchFamily="34" charset="0"/>
                <a:ea typeface="+mn-lt"/>
                <a:cs typeface="Arial" panose="020B0604020202020204" pitchFamily="34" charset="0"/>
              </a:rPr>
              <a:t> </a:t>
            </a:r>
            <a:r>
              <a:rPr lang="en-US" sz="900" dirty="0" err="1">
                <a:latin typeface="Arial" panose="020B0604020202020204" pitchFamily="34" charset="0"/>
                <a:ea typeface="+mn-lt"/>
                <a:cs typeface="Arial" panose="020B0604020202020204" pitchFamily="34" charset="0"/>
              </a:rPr>
              <a:t>kapag</a:t>
            </a:r>
            <a:r>
              <a:rPr lang="en-US" sz="900" dirty="0">
                <a:latin typeface="Arial" panose="020B0604020202020204" pitchFamily="34" charset="0"/>
                <a:ea typeface="+mn-lt"/>
                <a:cs typeface="Arial" panose="020B0604020202020204" pitchFamily="34" charset="0"/>
              </a:rPr>
              <a:t> </a:t>
            </a:r>
            <a:r>
              <a:rPr lang="en-US" sz="900" dirty="0" err="1">
                <a:latin typeface="Arial" panose="020B0604020202020204" pitchFamily="34" charset="0"/>
                <a:ea typeface="+mn-lt"/>
                <a:cs typeface="Arial" panose="020B0604020202020204" pitchFamily="34" charset="0"/>
              </a:rPr>
              <a:t>tinatanggal</a:t>
            </a:r>
            <a:endParaRPr lang="en-US" sz="900" dirty="0">
              <a:latin typeface="Arial" panose="020B0604020202020204" pitchFamily="34" charset="0"/>
              <a:cs typeface="Arial" panose="020B0604020202020204" pitchFamily="34" charset="0"/>
            </a:endParaRPr>
          </a:p>
        </p:txBody>
      </p:sp>
      <p:sp>
        <p:nvSpPr>
          <p:cNvPr id="7" name="正方形/長方形 6">
            <a:extLst>
              <a:ext uri="{FF2B5EF4-FFF2-40B4-BE49-F238E27FC236}">
                <a16:creationId xmlns="" xmlns:a16="http://schemas.microsoft.com/office/drawing/2014/main" id="{8CD35132-DD27-47B0-83D6-6375364E6EF7}"/>
              </a:ext>
            </a:extLst>
          </p:cNvPr>
          <p:cNvSpPr/>
          <p:nvPr/>
        </p:nvSpPr>
        <p:spPr>
          <a:xfrm>
            <a:off x="5759450" y="2789862"/>
            <a:ext cx="666750" cy="1787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5" name="TextBox 14">
            <a:extLst>
              <a:ext uri="{FF2B5EF4-FFF2-40B4-BE49-F238E27FC236}">
                <a16:creationId xmlns="" xmlns:a16="http://schemas.microsoft.com/office/drawing/2014/main" id="{AB316223-1B38-4547-BDE5-EB1A6281BB19}"/>
              </a:ext>
            </a:extLst>
          </p:cNvPr>
          <p:cNvSpPr txBox="1"/>
          <p:nvPr/>
        </p:nvSpPr>
        <p:spPr>
          <a:xfrm>
            <a:off x="5502089" y="2752285"/>
            <a:ext cx="115222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Arial" panose="020B0604020202020204" pitchFamily="34" charset="0"/>
                <a:ea typeface="+mn-lt"/>
                <a:cs typeface="Arial" panose="020B0604020202020204" pitchFamily="34" charset="0"/>
              </a:rPr>
              <a:t>Hydraulic hose</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51861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1350819" y="1287152"/>
            <a:ext cx="6407549" cy="4636737"/>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a:ea typeface="Meiryo UI"/>
                <a:cs typeface="Arial"/>
              </a:rPr>
              <a:t>Pag-</a:t>
            </a:r>
            <a:r>
              <a:rPr lang="en-US" altLang="ja-JP" sz="2000" dirty="0" err="1">
                <a:latin typeface="Arial"/>
                <a:ea typeface="Meiryo UI"/>
                <a:cs typeface="Arial"/>
              </a:rPr>
              <a:t>tangg</a:t>
            </a:r>
            <a:r>
              <a:rPr lang="ja-JP" sz="2000" dirty="0">
                <a:latin typeface="Arial"/>
                <a:ea typeface="Meiryo UI"/>
                <a:cs typeface="Arial"/>
              </a:rPr>
              <a:t>al </a:t>
            </a:r>
            <a:r>
              <a:rPr lang="en-US" altLang="ja-JP" sz="2000" dirty="0">
                <a:latin typeface="Arial"/>
                <a:ea typeface="Meiryo UI"/>
                <a:cs typeface="Arial"/>
              </a:rPr>
              <a:t>ng</a:t>
            </a:r>
            <a:r>
              <a:rPr lang="ja-JP" altLang="en-US" sz="2000" dirty="0">
                <a:latin typeface="Arial"/>
                <a:ea typeface="Meiryo UI"/>
                <a:cs typeface="Arial"/>
              </a:rPr>
              <a:t> </a:t>
            </a:r>
            <a:r>
              <a:rPr lang="en-US" altLang="ja-JP" sz="2000" dirty="0">
                <a:latin typeface="Arial"/>
                <a:ea typeface="Meiryo UI"/>
                <a:cs typeface="Arial"/>
              </a:rPr>
              <a:t>A</a:t>
            </a:r>
            <a:r>
              <a:rPr lang="ja-JP" sz="2000" dirty="0">
                <a:latin typeface="Arial"/>
                <a:ea typeface="Meiryo UI"/>
                <a:cs typeface="Arial"/>
              </a:rPr>
              <a:t>ttachment</a:t>
            </a:r>
            <a:endParaRPr lang="ja-JP" altLang="en-US" sz="2000" dirty="0">
              <a:latin typeface="Arial"/>
              <a:ea typeface="+mj-lt"/>
              <a:cs typeface="Arial"/>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游ゴシック"/>
                <a:cs typeface="Times New Roman" panose="02020603050405020304" pitchFamily="18" charset="0"/>
              </a:rPr>
              <a:t>80</a:t>
            </a:r>
            <a:r>
              <a:rPr lang="en-US" altLang="ja-JP" sz="1200" dirty="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65</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20" name="テキスト ボックス 19"/>
          <p:cNvSpPr txBox="1"/>
          <p:nvPr/>
        </p:nvSpPr>
        <p:spPr>
          <a:xfrm>
            <a:off x="2363843" y="5970740"/>
            <a:ext cx="4381500"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pag-tanggal</a:t>
            </a:r>
            <a:r>
              <a:rPr lang="en-US" altLang="ja-JP" sz="1200" dirty="0">
                <a:latin typeface="Arial" panose="020B0604020202020204" pitchFamily="34" charset="0"/>
                <a:cs typeface="Arial" panose="020B0604020202020204" pitchFamily="34" charset="0"/>
              </a:rPr>
              <a:t> ng steel frame cutting tool</a:t>
            </a:r>
            <a:endParaRPr lang="ja-JP" altLang="ja-JP" sz="1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93CF1C16-DC84-4BB9-B036-F5219150891E}"/>
              </a:ext>
            </a:extLst>
          </p:cNvPr>
          <p:cNvSpPr txBox="1"/>
          <p:nvPr/>
        </p:nvSpPr>
        <p:spPr>
          <a:xfrm>
            <a:off x="1695451" y="2513637"/>
            <a:ext cx="989334"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1200" dirty="0">
                <a:latin typeface="Arial" panose="020B0604020202020204" pitchFamily="34" charset="0"/>
                <a:ea typeface="+mn-lt"/>
                <a:cs typeface="Arial" panose="020B0604020202020204" pitchFamily="34" charset="0"/>
              </a:rPr>
              <a:t>Pin Stopper</a:t>
            </a:r>
            <a:endParaRPr lang="en-US" sz="1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B0527A89-C58E-46E0-88B8-221B51CFC1DB}"/>
              </a:ext>
            </a:extLst>
          </p:cNvPr>
          <p:cNvSpPr txBox="1"/>
          <p:nvPr/>
        </p:nvSpPr>
        <p:spPr>
          <a:xfrm>
            <a:off x="6123264" y="3909287"/>
            <a:ext cx="143797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ea typeface="+mn-lt"/>
                <a:cs typeface="Arial" panose="020B0604020202020204" pitchFamily="34" charset="0"/>
              </a:rPr>
              <a:t>Hydraulic hose</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FEEC5218-4E35-4B18-AAE4-5B6054CCF87A}"/>
              </a:ext>
            </a:extLst>
          </p:cNvPr>
          <p:cNvSpPr txBox="1"/>
          <p:nvPr/>
        </p:nvSpPr>
        <p:spPr>
          <a:xfrm>
            <a:off x="6251851" y="3656636"/>
            <a:ext cx="118080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200" dirty="0">
                <a:latin typeface="Arial" panose="020B0604020202020204" pitchFamily="34" charset="0"/>
                <a:ea typeface="+mn-lt"/>
                <a:cs typeface="Arial" panose="020B0604020202020204" pitchFamily="34" charset="0"/>
              </a:rPr>
              <a:t>Stop</a:t>
            </a:r>
            <a:r>
              <a:rPr lang="en-US" sz="1200" dirty="0">
                <a:latin typeface="Arial" panose="020B0604020202020204" pitchFamily="34" charset="0"/>
                <a:ea typeface="+mn-lt"/>
                <a:cs typeface="Arial" panose="020B0604020202020204" pitchFamily="34" charset="0"/>
              </a:rPr>
              <a:t> plug     </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3A62706A-79EB-4E69-A488-272BDBF6AB39}"/>
              </a:ext>
            </a:extLst>
          </p:cNvPr>
          <p:cNvSpPr txBox="1"/>
          <p:nvPr/>
        </p:nvSpPr>
        <p:spPr>
          <a:xfrm>
            <a:off x="6056933" y="2732712"/>
            <a:ext cx="118080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panose="020B0604020202020204" pitchFamily="34" charset="0"/>
                <a:ea typeface="+mn-lt"/>
                <a:cs typeface="Arial" panose="020B0604020202020204" pitchFamily="34" charset="0"/>
              </a:rPr>
              <a:t>Pin</a:t>
            </a: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ADB86498-7AFD-4B0E-8F71-868725D947B4}"/>
              </a:ext>
            </a:extLst>
          </p:cNvPr>
          <p:cNvSpPr txBox="1"/>
          <p:nvPr/>
        </p:nvSpPr>
        <p:spPr>
          <a:xfrm>
            <a:off x="6123608" y="2408862"/>
            <a:ext cx="140940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panose="020B0604020202020204" pitchFamily="34" charset="0"/>
                <a:ea typeface="+mn-lt"/>
                <a:cs typeface="Arial" panose="020B0604020202020204" pitchFamily="34" charset="0"/>
              </a:rPr>
              <a:t>Dust cap</a:t>
            </a:r>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CACDC7AD-D4AF-4B8A-85AC-B7FD32F7846F}"/>
              </a:ext>
            </a:extLst>
          </p:cNvPr>
          <p:cNvSpPr txBox="1"/>
          <p:nvPr/>
        </p:nvSpPr>
        <p:spPr>
          <a:xfrm>
            <a:off x="5923583" y="2085012"/>
            <a:ext cx="137130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panose="020B0604020202020204" pitchFamily="34" charset="0"/>
                <a:cs typeface="Arial" panose="020B0604020202020204" pitchFamily="34" charset="0"/>
              </a:rPr>
              <a:t>Stop valve</a:t>
            </a:r>
          </a:p>
        </p:txBody>
      </p:sp>
      <p:sp>
        <p:nvSpPr>
          <p:cNvPr id="15" name="TextBox 14">
            <a:extLst>
              <a:ext uri="{FF2B5EF4-FFF2-40B4-BE49-F238E27FC236}">
                <a16:creationId xmlns="" xmlns:a16="http://schemas.microsoft.com/office/drawing/2014/main" id="{86F4735F-3FA9-48A4-B547-BCDA09800FFD}"/>
              </a:ext>
            </a:extLst>
          </p:cNvPr>
          <p:cNvSpPr txBox="1"/>
          <p:nvPr/>
        </p:nvSpPr>
        <p:spPr>
          <a:xfrm>
            <a:off x="4964528" y="4620864"/>
            <a:ext cx="1644556"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1200" dirty="0">
                <a:latin typeface="Arial" panose="020B0604020202020204" pitchFamily="34" charset="0"/>
                <a:ea typeface="+mn-lt"/>
                <a:cs typeface="Arial" panose="020B0604020202020204" pitchFamily="34" charset="0"/>
              </a:rPr>
              <a:t>Prevent the rotating part from turning before work</a:t>
            </a:r>
            <a:endParaRPr lang="en-US" dirty="0">
              <a:latin typeface="Arial" panose="020B0604020202020204" pitchFamily="34" charset="0"/>
              <a:ea typeface="+mn-lt"/>
              <a:cs typeface="Arial" panose="020B0604020202020204" pitchFamily="34" charset="0"/>
            </a:endParaRPr>
          </a:p>
        </p:txBody>
      </p:sp>
      <p:sp>
        <p:nvSpPr>
          <p:cNvPr id="16" name="TextBox 15">
            <a:extLst>
              <a:ext uri="{FF2B5EF4-FFF2-40B4-BE49-F238E27FC236}">
                <a16:creationId xmlns="" xmlns:a16="http://schemas.microsoft.com/office/drawing/2014/main" id="{27B9099D-A6B2-4422-85D3-87E4A678D4D1}"/>
              </a:ext>
            </a:extLst>
          </p:cNvPr>
          <p:cNvSpPr txBox="1"/>
          <p:nvPr/>
        </p:nvSpPr>
        <p:spPr>
          <a:xfrm>
            <a:off x="4009058" y="5704512"/>
            <a:ext cx="260002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ja-JP" sz="1200" dirty="0" err="1">
                <a:latin typeface="Arial" panose="020B0604020202020204" pitchFamily="34" charset="0"/>
                <a:ea typeface="+mn-lt"/>
                <a:cs typeface="Arial" panose="020B0604020202020204" pitchFamily="34" charset="0"/>
              </a:rPr>
              <a:t>Gu</a:t>
            </a:r>
            <a:r>
              <a:rPr lang="en-US" sz="1200" dirty="0" err="1">
                <a:latin typeface="Arial" panose="020B0604020202020204" pitchFamily="34" charset="0"/>
                <a:ea typeface="+mn-lt"/>
                <a:cs typeface="Arial" panose="020B0604020202020204" pitchFamily="34" charset="0"/>
              </a:rPr>
              <a:t>mamit</a:t>
            </a:r>
            <a:r>
              <a:rPr lang="en-US" sz="1200" dirty="0">
                <a:latin typeface="Arial" panose="020B0604020202020204" pitchFamily="34" charset="0"/>
                <a:ea typeface="+mn-lt"/>
                <a:cs typeface="Arial" panose="020B0604020202020204" pitchFamily="34" charset="0"/>
              </a:rPr>
              <a:t> ng </a:t>
            </a:r>
            <a:r>
              <a:rPr lang="en-US" sz="1200" dirty="0" err="1">
                <a:latin typeface="Arial" panose="020B0604020202020204" pitchFamily="34" charset="0"/>
                <a:ea typeface="+mn-lt"/>
                <a:cs typeface="Arial" panose="020B0604020202020204" pitchFamily="34" charset="0"/>
              </a:rPr>
              <a:t>tabla</a:t>
            </a:r>
            <a:r>
              <a:rPr lang="en-US" sz="1200" dirty="0">
                <a:latin typeface="Arial" panose="020B0604020202020204" pitchFamily="34" charset="0"/>
                <a:ea typeface="+mn-lt"/>
                <a:cs typeface="Arial" panose="020B0604020202020204" pitchFamily="34" charset="0"/>
              </a:rPr>
              <a:t> para stable</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58396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a:ea typeface="Meiryo UI"/>
                <a:cs typeface="Arial"/>
              </a:rPr>
              <a:t>Pag-</a:t>
            </a:r>
            <a:r>
              <a:rPr lang="en-US" altLang="ja-JP" sz="2000" dirty="0" err="1">
                <a:latin typeface="Arial"/>
                <a:ea typeface="Meiryo UI"/>
                <a:cs typeface="Arial"/>
              </a:rPr>
              <a:t>tangg</a:t>
            </a:r>
            <a:r>
              <a:rPr lang="ja-JP" altLang="ja-JP" sz="2000" dirty="0">
                <a:latin typeface="Arial"/>
                <a:ea typeface="Meiryo UI"/>
                <a:cs typeface="Arial"/>
              </a:rPr>
              <a:t>al </a:t>
            </a:r>
            <a:r>
              <a:rPr lang="en-US" altLang="ja-JP" sz="2000" dirty="0">
                <a:latin typeface="Arial"/>
                <a:ea typeface="Meiryo UI"/>
                <a:cs typeface="Arial"/>
              </a:rPr>
              <a:t>ng</a:t>
            </a:r>
            <a:r>
              <a:rPr lang="ja-JP" altLang="en-US" sz="2000" dirty="0">
                <a:latin typeface="Arial"/>
                <a:ea typeface="Meiryo UI"/>
                <a:cs typeface="Arial"/>
              </a:rPr>
              <a:t> </a:t>
            </a:r>
            <a:r>
              <a:rPr lang="en-US" altLang="ja-JP" sz="2000" dirty="0">
                <a:latin typeface="Arial"/>
                <a:ea typeface="Meiryo UI"/>
                <a:cs typeface="Arial"/>
              </a:rPr>
              <a:t>A</a:t>
            </a:r>
            <a:r>
              <a:rPr lang="ja-JP" altLang="ja-JP" sz="2000" dirty="0">
                <a:latin typeface="Arial"/>
                <a:ea typeface="Meiryo UI"/>
                <a:cs typeface="Arial"/>
              </a:rPr>
              <a:t>ttachment</a:t>
            </a:r>
            <a:endParaRPr lang="ja-JP" sz="2000" dirty="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a:t>
            </a:r>
            <a:r>
              <a:rPr lang="ja-JP" altLang="en-US" sz="1200" dirty="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游ゴシック"/>
                <a:cs typeface="Times New Roman" panose="02020603050405020304" pitchFamily="18" charset="0"/>
              </a:rPr>
              <a:t>81</a:t>
            </a:r>
            <a:r>
              <a:rPr lang="en-US" altLang="ja-JP" sz="1200" dirty="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65</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663725" y="4856388"/>
            <a:ext cx="3868909"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pag-tanggal</a:t>
            </a:r>
            <a:r>
              <a:rPr lang="en-US" altLang="ja-JP" sz="1200" dirty="0">
                <a:latin typeface="Arial" panose="020B0604020202020204" pitchFamily="34" charset="0"/>
                <a:cs typeface="Arial" panose="020B0604020202020204" pitchFamily="34" charset="0"/>
              </a:rPr>
              <a:t> ng rough concrete crusher</a:t>
            </a:r>
          </a:p>
        </p:txBody>
      </p:sp>
      <p:sp>
        <p:nvSpPr>
          <p:cNvPr id="13" name="テキスト ボックス 12"/>
          <p:cNvSpPr txBox="1"/>
          <p:nvPr/>
        </p:nvSpPr>
        <p:spPr>
          <a:xfrm>
            <a:off x="4697836" y="4847329"/>
            <a:ext cx="3794220"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pag-tanggal</a:t>
            </a:r>
            <a:r>
              <a:rPr lang="en-US" altLang="ja-JP" sz="1200" dirty="0">
                <a:latin typeface="Arial" panose="020B0604020202020204" pitchFamily="34" charset="0"/>
                <a:cs typeface="Arial" panose="020B0604020202020204" pitchFamily="34" charset="0"/>
              </a:rPr>
              <a:t> ng fine concrete crusher</a:t>
            </a:r>
            <a:endParaRPr lang="en-US" sz="1200" dirty="0">
              <a:latin typeface="Arial" panose="020B0604020202020204" pitchFamily="34" charset="0"/>
              <a:ea typeface="+mn-lt"/>
              <a:cs typeface="Arial" panose="020B0604020202020204" pitchFamily="34" charset="0"/>
            </a:endParaRPr>
          </a:p>
        </p:txBody>
      </p:sp>
      <p:pic>
        <p:nvPicPr>
          <p:cNvPr id="8" name="図 7"/>
          <p:cNvPicPr>
            <a:picLocks noChangeAspect="1"/>
          </p:cNvPicPr>
          <p:nvPr/>
        </p:nvPicPr>
        <p:blipFill>
          <a:blip r:embed="rId3"/>
          <a:stretch>
            <a:fillRect/>
          </a:stretch>
        </p:blipFill>
        <p:spPr>
          <a:xfrm>
            <a:off x="795499" y="2047009"/>
            <a:ext cx="4060072" cy="2677920"/>
          </a:xfrm>
          <a:prstGeom prst="rect">
            <a:avLst/>
          </a:prstGeom>
        </p:spPr>
      </p:pic>
      <p:pic>
        <p:nvPicPr>
          <p:cNvPr id="10" name="図 9"/>
          <p:cNvPicPr>
            <a:picLocks noChangeAspect="1"/>
          </p:cNvPicPr>
          <p:nvPr/>
        </p:nvPicPr>
        <p:blipFill>
          <a:blip r:embed="rId4"/>
          <a:stretch>
            <a:fillRect/>
          </a:stretch>
        </p:blipFill>
        <p:spPr>
          <a:xfrm>
            <a:off x="4855117" y="2051483"/>
            <a:ext cx="3550471" cy="2673445"/>
          </a:xfrm>
          <a:prstGeom prst="rect">
            <a:avLst/>
          </a:prstGeom>
        </p:spPr>
      </p:pic>
      <p:sp>
        <p:nvSpPr>
          <p:cNvPr id="2" name="TextBox 1">
            <a:extLst>
              <a:ext uri="{FF2B5EF4-FFF2-40B4-BE49-F238E27FC236}">
                <a16:creationId xmlns="" xmlns:a16="http://schemas.microsoft.com/office/drawing/2014/main" id="{79EBA0F6-14FA-49E9-A56D-396CF6D15140}"/>
              </a:ext>
            </a:extLst>
          </p:cNvPr>
          <p:cNvSpPr txBox="1"/>
          <p:nvPr/>
        </p:nvSpPr>
        <p:spPr>
          <a:xfrm>
            <a:off x="1027734" y="3100898"/>
            <a:ext cx="480392"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Arial" panose="020B0604020202020204" pitchFamily="34" charset="0"/>
                <a:ea typeface="+mn-lt"/>
                <a:cs typeface="Arial" panose="020B0604020202020204" pitchFamily="34" charset="0"/>
              </a:rPr>
              <a:t>Lock pin</a:t>
            </a:r>
            <a:endParaRPr lang="en-US" sz="1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CF4ED7CB-778B-497C-A282-88DE95BBFCB3}"/>
              </a:ext>
            </a:extLst>
          </p:cNvPr>
          <p:cNvSpPr txBox="1"/>
          <p:nvPr/>
        </p:nvSpPr>
        <p:spPr>
          <a:xfrm>
            <a:off x="3932858" y="3316996"/>
            <a:ext cx="105697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panose="020B0604020202020204" pitchFamily="34" charset="0"/>
                <a:ea typeface="+mn-lt"/>
                <a:cs typeface="Arial" panose="020B0604020202020204" pitchFamily="34" charset="0"/>
              </a:rPr>
              <a:t>Hydraulic hose</a:t>
            </a:r>
            <a:endParaRPr lang="en-US" sz="1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F41884CA-0412-4488-A76B-B017A99F76B1}"/>
              </a:ext>
            </a:extLst>
          </p:cNvPr>
          <p:cNvSpPr txBox="1"/>
          <p:nvPr/>
        </p:nvSpPr>
        <p:spPr>
          <a:xfrm>
            <a:off x="3932858" y="2920545"/>
            <a:ext cx="977354"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panose="020B0604020202020204" pitchFamily="34" charset="0"/>
                <a:ea typeface="+mn-lt"/>
                <a:cs typeface="Arial" panose="020B0604020202020204" pitchFamily="34" charset="0"/>
              </a:rPr>
              <a:t>Dust plug     </a:t>
            </a:r>
            <a:endParaRPr lang="en-US" sz="1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72697475-68F6-49D2-BE92-D47CC2B736C3}"/>
              </a:ext>
            </a:extLst>
          </p:cNvPr>
          <p:cNvSpPr txBox="1"/>
          <p:nvPr/>
        </p:nvSpPr>
        <p:spPr>
          <a:xfrm>
            <a:off x="4037633" y="3570912"/>
            <a:ext cx="118080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panose="020B0604020202020204" pitchFamily="34" charset="0"/>
                <a:ea typeface="+mn-lt"/>
                <a:cs typeface="Arial" panose="020B0604020202020204" pitchFamily="34" charset="0"/>
              </a:rPr>
              <a:t>Pin</a:t>
            </a:r>
            <a:endParaRPr lang="en-US" sz="1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3A2E24F7-9208-4BDA-B4B9-C8BC1BA46EDD}"/>
              </a:ext>
            </a:extLst>
          </p:cNvPr>
          <p:cNvSpPr txBox="1"/>
          <p:nvPr/>
        </p:nvSpPr>
        <p:spPr>
          <a:xfrm>
            <a:off x="3931646" y="3131469"/>
            <a:ext cx="8569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panose="020B0604020202020204" pitchFamily="34" charset="0"/>
                <a:ea typeface="+mn-lt"/>
                <a:cs typeface="Arial" panose="020B0604020202020204" pitchFamily="34" charset="0"/>
              </a:rPr>
              <a:t>Dust cap</a:t>
            </a:r>
            <a:endParaRPr lang="en-US" sz="1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1D79FF3E-EFDD-451B-9DE0-FA49DE1C9365}"/>
              </a:ext>
            </a:extLst>
          </p:cNvPr>
          <p:cNvSpPr txBox="1"/>
          <p:nvPr/>
        </p:nvSpPr>
        <p:spPr>
          <a:xfrm>
            <a:off x="3647108" y="2675562"/>
            <a:ext cx="885526"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panose="020B0604020202020204" pitchFamily="34" charset="0"/>
                <a:cs typeface="Arial" panose="020B0604020202020204" pitchFamily="34" charset="0"/>
              </a:rPr>
              <a:t>Stop valve</a:t>
            </a:r>
          </a:p>
        </p:txBody>
      </p:sp>
      <p:sp>
        <p:nvSpPr>
          <p:cNvPr id="23" name="TextBox 22">
            <a:extLst>
              <a:ext uri="{FF2B5EF4-FFF2-40B4-BE49-F238E27FC236}">
                <a16:creationId xmlns="" xmlns:a16="http://schemas.microsoft.com/office/drawing/2014/main" id="{4BAF5633-EFFD-4349-817B-D1F40B529898}"/>
              </a:ext>
            </a:extLst>
          </p:cNvPr>
          <p:cNvSpPr txBox="1"/>
          <p:nvPr/>
        </p:nvSpPr>
        <p:spPr>
          <a:xfrm>
            <a:off x="3503221" y="3984605"/>
            <a:ext cx="1674833"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000" dirty="0" err="1">
                <a:latin typeface="Arial" panose="020B0604020202020204" pitchFamily="34" charset="0"/>
                <a:ea typeface="+mn-lt"/>
                <a:cs typeface="Arial" panose="020B0604020202020204" pitchFamily="34" charset="0"/>
              </a:rPr>
              <a:t>Siguraduhing</a:t>
            </a:r>
            <a:r>
              <a:rPr lang="en-US" altLang="ja-JP" sz="1000" dirty="0">
                <a:latin typeface="Arial" panose="020B0604020202020204" pitchFamily="34" charset="0"/>
                <a:ea typeface="+mn-lt"/>
                <a:cs typeface="Arial" panose="020B0604020202020204" pitchFamily="34" charset="0"/>
              </a:rPr>
              <a:t> </a:t>
            </a:r>
            <a:r>
              <a:rPr lang="en-US" altLang="ja-JP" sz="1000" dirty="0" err="1">
                <a:latin typeface="Arial" panose="020B0604020202020204" pitchFamily="34" charset="0"/>
                <a:ea typeface="+mn-lt"/>
                <a:cs typeface="Arial" panose="020B0604020202020204" pitchFamily="34" charset="0"/>
              </a:rPr>
              <a:t>hindi</a:t>
            </a:r>
            <a:r>
              <a:rPr lang="en-US" altLang="ja-JP" sz="1000" dirty="0">
                <a:latin typeface="Arial" panose="020B0604020202020204" pitchFamily="34" charset="0"/>
                <a:ea typeface="+mn-lt"/>
                <a:cs typeface="Arial" panose="020B0604020202020204" pitchFamily="34" charset="0"/>
              </a:rPr>
              <a:t> </a:t>
            </a:r>
            <a:r>
              <a:rPr lang="en-US" altLang="ja-JP" sz="1000" dirty="0" err="1">
                <a:latin typeface="Arial" panose="020B0604020202020204" pitchFamily="34" charset="0"/>
                <a:ea typeface="+mn-lt"/>
                <a:cs typeface="Arial" panose="020B0604020202020204" pitchFamily="34" charset="0"/>
              </a:rPr>
              <a:t>umiikot</a:t>
            </a:r>
            <a:endParaRPr lang="en-US" sz="1000" dirty="0">
              <a:latin typeface="Arial" panose="020B0604020202020204" pitchFamily="34" charset="0"/>
              <a:ea typeface="+mn-lt"/>
              <a:cs typeface="Arial" panose="020B0604020202020204" pitchFamily="34" charset="0"/>
            </a:endParaRPr>
          </a:p>
        </p:txBody>
      </p:sp>
      <p:sp>
        <p:nvSpPr>
          <p:cNvPr id="26" name="TextBox 25">
            <a:extLst>
              <a:ext uri="{FF2B5EF4-FFF2-40B4-BE49-F238E27FC236}">
                <a16:creationId xmlns="" xmlns:a16="http://schemas.microsoft.com/office/drawing/2014/main" id="{A65E2588-D05B-4623-9AEE-B5083C6F8253}"/>
              </a:ext>
            </a:extLst>
          </p:cNvPr>
          <p:cNvSpPr txBox="1"/>
          <p:nvPr/>
        </p:nvSpPr>
        <p:spPr>
          <a:xfrm>
            <a:off x="4856783" y="2675562"/>
            <a:ext cx="10188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latin typeface="Arial" panose="020B0604020202020204" pitchFamily="34" charset="0"/>
                <a:cs typeface="Arial" panose="020B0604020202020204" pitchFamily="34" charset="0"/>
              </a:rPr>
              <a:t>Stop valve</a:t>
            </a:r>
          </a:p>
        </p:txBody>
      </p:sp>
      <p:sp>
        <p:nvSpPr>
          <p:cNvPr id="27" name="TextBox 26">
            <a:extLst>
              <a:ext uri="{FF2B5EF4-FFF2-40B4-BE49-F238E27FC236}">
                <a16:creationId xmlns="" xmlns:a16="http://schemas.microsoft.com/office/drawing/2014/main" id="{85F79855-5630-4E18-8711-6FFFC9DDEA6F}"/>
              </a:ext>
            </a:extLst>
          </p:cNvPr>
          <p:cNvSpPr txBox="1"/>
          <p:nvPr/>
        </p:nvSpPr>
        <p:spPr>
          <a:xfrm>
            <a:off x="4932983" y="3047037"/>
            <a:ext cx="100935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latin typeface="Arial" panose="020B0604020202020204" pitchFamily="34" charset="0"/>
                <a:ea typeface="+mn-lt"/>
                <a:cs typeface="Arial" panose="020B0604020202020204" pitchFamily="34" charset="0"/>
              </a:rPr>
              <a:t>Dust cap</a:t>
            </a:r>
            <a:endParaRPr lang="en-US" sz="1050">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42B44851-97B7-435C-B075-BFAED3020AA2}"/>
              </a:ext>
            </a:extLst>
          </p:cNvPr>
          <p:cNvSpPr txBox="1"/>
          <p:nvPr/>
        </p:nvSpPr>
        <p:spPr>
          <a:xfrm>
            <a:off x="4780583" y="4342437"/>
            <a:ext cx="10950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latin typeface="Arial" panose="020B0604020202020204" pitchFamily="34" charset="0"/>
                <a:ea typeface="+mn-lt"/>
                <a:cs typeface="Arial" panose="020B0604020202020204" pitchFamily="34" charset="0"/>
              </a:rPr>
              <a:t>Dust plug</a:t>
            </a:r>
            <a:endParaRPr lang="en-US" sz="1050">
              <a:latin typeface="Arial" panose="020B0604020202020204" pitchFamily="34" charset="0"/>
              <a:cs typeface="Arial" panose="020B0604020202020204" pitchFamily="34" charset="0"/>
            </a:endParaRPr>
          </a:p>
        </p:txBody>
      </p:sp>
      <p:sp>
        <p:nvSpPr>
          <p:cNvPr id="29" name="TextBox 28">
            <a:extLst>
              <a:ext uri="{FF2B5EF4-FFF2-40B4-BE49-F238E27FC236}">
                <a16:creationId xmlns="" xmlns:a16="http://schemas.microsoft.com/office/drawing/2014/main" id="{AD8A6915-63AF-473D-A87B-1E586F472AD8}"/>
              </a:ext>
            </a:extLst>
          </p:cNvPr>
          <p:cNvSpPr txBox="1"/>
          <p:nvPr/>
        </p:nvSpPr>
        <p:spPr>
          <a:xfrm>
            <a:off x="6047408" y="4542462"/>
            <a:ext cx="10950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Arial" panose="020B0604020202020204" pitchFamily="34" charset="0"/>
                <a:ea typeface="+mn-lt"/>
                <a:cs typeface="Arial" panose="020B0604020202020204" pitchFamily="34" charset="0"/>
              </a:rPr>
              <a:t>Hydraulic hose</a:t>
            </a:r>
            <a:endParaRPr lang="en-US">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80893FA9-F52B-4F16-8A8A-91DCBE6C0206}"/>
              </a:ext>
            </a:extLst>
          </p:cNvPr>
          <p:cNvSpPr txBox="1"/>
          <p:nvPr/>
        </p:nvSpPr>
        <p:spPr>
          <a:xfrm>
            <a:off x="8047658" y="3466137"/>
            <a:ext cx="380701"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Arial" panose="020B0604020202020204" pitchFamily="34" charset="0"/>
                <a:ea typeface="+mn-lt"/>
                <a:cs typeface="Arial" panose="020B0604020202020204" pitchFamily="34" charset="0"/>
              </a:rPr>
              <a:t>Pin</a:t>
            </a:r>
            <a:endParaRPr lang="en-US" sz="1050">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967BAEAB-0A91-4122-A1B5-0AA26F153147}"/>
              </a:ext>
            </a:extLst>
          </p:cNvPr>
          <p:cNvSpPr txBox="1"/>
          <p:nvPr/>
        </p:nvSpPr>
        <p:spPr>
          <a:xfrm>
            <a:off x="2868257" y="4450199"/>
            <a:ext cx="20761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000" dirty="0" err="1">
                <a:latin typeface="Arial" panose="020B0604020202020204" pitchFamily="34" charset="0"/>
                <a:ea typeface="+mn-lt"/>
                <a:cs typeface="Arial" panose="020B0604020202020204" pitchFamily="34" charset="0"/>
              </a:rPr>
              <a:t>Gumamit</a:t>
            </a:r>
            <a:r>
              <a:rPr lang="en-US" altLang="ja-JP" sz="1000" dirty="0">
                <a:latin typeface="Arial" panose="020B0604020202020204" pitchFamily="34" charset="0"/>
                <a:ea typeface="+mn-lt"/>
                <a:cs typeface="Arial" panose="020B0604020202020204" pitchFamily="34" charset="0"/>
              </a:rPr>
              <a:t> ng </a:t>
            </a:r>
            <a:r>
              <a:rPr lang="en-US" altLang="ja-JP" sz="1000" dirty="0" err="1">
                <a:latin typeface="Arial" panose="020B0604020202020204" pitchFamily="34" charset="0"/>
                <a:ea typeface="+mn-lt"/>
                <a:cs typeface="Arial" panose="020B0604020202020204" pitchFamily="34" charset="0"/>
              </a:rPr>
              <a:t>tabla</a:t>
            </a:r>
            <a:r>
              <a:rPr lang="en-US" altLang="ja-JP" sz="1000" dirty="0">
                <a:latin typeface="Arial" panose="020B0604020202020204" pitchFamily="34" charset="0"/>
                <a:ea typeface="+mn-lt"/>
                <a:cs typeface="Arial" panose="020B0604020202020204" pitchFamily="34" charset="0"/>
              </a:rPr>
              <a:t> para stable</a:t>
            </a:r>
            <a:endParaRPr lang="en-US" altLang="ja-JP"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9543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a:ea typeface="Meiryo UI"/>
                <a:cs typeface="Arial"/>
              </a:rPr>
              <a:t>Pag-</a:t>
            </a:r>
            <a:r>
              <a:rPr lang="en-US" altLang="ja-JP" sz="2000" dirty="0" err="1">
                <a:latin typeface="Arial"/>
                <a:ea typeface="Meiryo UI"/>
                <a:cs typeface="Arial"/>
              </a:rPr>
              <a:t>tangg</a:t>
            </a:r>
            <a:r>
              <a:rPr lang="ja-JP" altLang="ja-JP" sz="2000" dirty="0">
                <a:latin typeface="Arial"/>
                <a:ea typeface="Meiryo UI"/>
                <a:cs typeface="Arial"/>
              </a:rPr>
              <a:t>al </a:t>
            </a:r>
            <a:r>
              <a:rPr lang="en-US" altLang="ja-JP" sz="2000" dirty="0">
                <a:latin typeface="Arial"/>
                <a:ea typeface="Meiryo UI"/>
                <a:cs typeface="Arial"/>
              </a:rPr>
              <a:t>ng</a:t>
            </a:r>
            <a:r>
              <a:rPr lang="ja-JP" altLang="en-US" sz="2000" dirty="0">
                <a:latin typeface="Arial"/>
                <a:ea typeface="Meiryo UI"/>
                <a:cs typeface="Arial"/>
              </a:rPr>
              <a:t> </a:t>
            </a:r>
            <a:r>
              <a:rPr lang="en-US" altLang="ja-JP" sz="2000" dirty="0">
                <a:latin typeface="Arial"/>
                <a:ea typeface="Meiryo UI"/>
                <a:cs typeface="Arial"/>
              </a:rPr>
              <a:t>A</a:t>
            </a:r>
            <a:r>
              <a:rPr lang="ja-JP" altLang="ja-JP" sz="2000" dirty="0">
                <a:latin typeface="Arial"/>
                <a:ea typeface="Meiryo UI"/>
                <a:cs typeface="Arial"/>
              </a:rPr>
              <a:t>ttachment</a:t>
            </a:r>
            <a:endParaRPr lang="ja-JP" sz="2000" dirty="0">
              <a:latin typeface="Times New Roman" panose="02020603050405020304" pitchFamily="18" charset="0"/>
              <a:ea typeface="+mj-l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82 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66</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p:txBody>
      </p:sp>
      <p:sp>
        <p:nvSpPr>
          <p:cNvPr id="14" name="テキスト ボックス 13"/>
          <p:cNvSpPr txBox="1"/>
          <p:nvPr/>
        </p:nvSpPr>
        <p:spPr>
          <a:xfrm>
            <a:off x="942262" y="3527154"/>
            <a:ext cx="3527036"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pag-alis</a:t>
            </a:r>
            <a:r>
              <a:rPr lang="en-US" altLang="ja-JP" sz="1200" dirty="0">
                <a:latin typeface="Arial" panose="020B0604020202020204" pitchFamily="34" charset="0"/>
                <a:cs typeface="Arial" panose="020B0604020202020204" pitchFamily="34" charset="0"/>
              </a:rPr>
              <a:t> ng gripping tool (internal cylinder operated type)</a:t>
            </a:r>
          </a:p>
        </p:txBody>
      </p:sp>
      <p:sp>
        <p:nvSpPr>
          <p:cNvPr id="13" name="テキスト ボックス 12"/>
          <p:cNvSpPr txBox="1"/>
          <p:nvPr/>
        </p:nvSpPr>
        <p:spPr>
          <a:xfrm>
            <a:off x="4572000" y="3511989"/>
            <a:ext cx="3670702"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pag-alis</a:t>
            </a:r>
            <a:r>
              <a:rPr lang="en-US" altLang="ja-JP" sz="1200" dirty="0">
                <a:latin typeface="Arial" panose="020B0604020202020204" pitchFamily="34" charset="0"/>
                <a:cs typeface="Arial" panose="020B0604020202020204" pitchFamily="34" charset="0"/>
              </a:rPr>
              <a:t> ng gripping tool (external cylinder operated type)</a:t>
            </a:r>
          </a:p>
        </p:txBody>
      </p:sp>
      <p:pic>
        <p:nvPicPr>
          <p:cNvPr id="8" name="図 7"/>
          <p:cNvPicPr>
            <a:picLocks noChangeAspect="1"/>
          </p:cNvPicPr>
          <p:nvPr/>
        </p:nvPicPr>
        <p:blipFill>
          <a:blip r:embed="rId3"/>
          <a:stretch>
            <a:fillRect/>
          </a:stretch>
        </p:blipFill>
        <p:spPr>
          <a:xfrm>
            <a:off x="1285874" y="1386952"/>
            <a:ext cx="2506807" cy="2215893"/>
          </a:xfrm>
          <a:prstGeom prst="rect">
            <a:avLst/>
          </a:prstGeom>
        </p:spPr>
      </p:pic>
      <p:pic>
        <p:nvPicPr>
          <p:cNvPr id="10" name="図 9"/>
          <p:cNvPicPr>
            <a:picLocks noChangeAspect="1"/>
          </p:cNvPicPr>
          <p:nvPr/>
        </p:nvPicPr>
        <p:blipFill>
          <a:blip r:embed="rId4"/>
          <a:stretch>
            <a:fillRect/>
          </a:stretch>
        </p:blipFill>
        <p:spPr>
          <a:xfrm>
            <a:off x="4887395" y="1442474"/>
            <a:ext cx="3157537" cy="2134883"/>
          </a:xfrm>
          <a:prstGeom prst="rect">
            <a:avLst/>
          </a:prstGeom>
        </p:spPr>
      </p:pic>
      <p:pic>
        <p:nvPicPr>
          <p:cNvPr id="11" name="図 10"/>
          <p:cNvPicPr>
            <a:picLocks noChangeAspect="1"/>
          </p:cNvPicPr>
          <p:nvPr/>
        </p:nvPicPr>
        <p:blipFill>
          <a:blip r:embed="rId5"/>
          <a:stretch>
            <a:fillRect/>
          </a:stretch>
        </p:blipFill>
        <p:spPr>
          <a:xfrm>
            <a:off x="3012008" y="3955210"/>
            <a:ext cx="2484784" cy="2126746"/>
          </a:xfrm>
          <a:prstGeom prst="rect">
            <a:avLst/>
          </a:prstGeom>
        </p:spPr>
      </p:pic>
      <p:sp>
        <p:nvSpPr>
          <p:cNvPr id="16" name="テキスト ボックス 15"/>
          <p:cNvSpPr txBox="1"/>
          <p:nvPr/>
        </p:nvSpPr>
        <p:spPr>
          <a:xfrm>
            <a:off x="2635595" y="6008489"/>
            <a:ext cx="3237610"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pag-alis</a:t>
            </a:r>
            <a:r>
              <a:rPr lang="en-US" altLang="ja-JP" sz="1200" dirty="0">
                <a:latin typeface="Arial" panose="020B0604020202020204" pitchFamily="34" charset="0"/>
                <a:cs typeface="Arial" panose="020B0604020202020204" pitchFamily="34" charset="0"/>
              </a:rPr>
              <a:t> ng bucket</a:t>
            </a:r>
            <a:endParaRPr lang="ja-JP" altLang="en-US" sz="1200" dirty="0">
              <a:latin typeface="Arial" panose="020B0604020202020204" pitchFamily="34" charset="0"/>
              <a:ea typeface="游ゴシック"/>
              <a:cs typeface="Arial" panose="020B0604020202020204" pitchFamily="34" charset="0"/>
            </a:endParaRPr>
          </a:p>
        </p:txBody>
      </p:sp>
      <p:sp>
        <p:nvSpPr>
          <p:cNvPr id="2" name="TextBox 1">
            <a:extLst>
              <a:ext uri="{FF2B5EF4-FFF2-40B4-BE49-F238E27FC236}">
                <a16:creationId xmlns="" xmlns:a16="http://schemas.microsoft.com/office/drawing/2014/main" id="{0908205D-E282-4973-9923-2D02E7B230D7}"/>
              </a:ext>
            </a:extLst>
          </p:cNvPr>
          <p:cNvSpPr txBox="1"/>
          <p:nvPr/>
        </p:nvSpPr>
        <p:spPr>
          <a:xfrm>
            <a:off x="4913933" y="1532562"/>
            <a:ext cx="8569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ea typeface="+mn-lt"/>
                <a:cs typeface="Arial" panose="020B0604020202020204" pitchFamily="34" charset="0"/>
              </a:rPr>
              <a:t>Pin</a:t>
            </a:r>
            <a:endParaRPr lang="en-US" sz="9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B1E2B416-725D-4449-A252-D63A7ED67E51}"/>
              </a:ext>
            </a:extLst>
          </p:cNvPr>
          <p:cNvSpPr txBox="1"/>
          <p:nvPr/>
        </p:nvSpPr>
        <p:spPr>
          <a:xfrm>
            <a:off x="6407351" y="1407098"/>
            <a:ext cx="8569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Arial" panose="020B0604020202020204" pitchFamily="34" charset="0"/>
                <a:ea typeface="+mn-lt"/>
                <a:cs typeface="Arial" panose="020B0604020202020204" pitchFamily="34" charset="0"/>
              </a:rPr>
              <a:t>Pin</a:t>
            </a:r>
            <a:endParaRPr lang="en-US" sz="9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418B6F81-10F2-4A15-8B52-E44589C5CA94}"/>
              </a:ext>
            </a:extLst>
          </p:cNvPr>
          <p:cNvSpPr txBox="1"/>
          <p:nvPr/>
        </p:nvSpPr>
        <p:spPr>
          <a:xfrm>
            <a:off x="2583532" y="2432630"/>
            <a:ext cx="8569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Arial" panose="020B0604020202020204" pitchFamily="34" charset="0"/>
                <a:ea typeface="+mn-lt"/>
                <a:cs typeface="Arial" panose="020B0604020202020204" pitchFamily="34" charset="0"/>
              </a:rPr>
              <a:t>Pin</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E13B6D7C-B22D-4C74-89DE-7ECB09080D31}"/>
              </a:ext>
            </a:extLst>
          </p:cNvPr>
          <p:cNvSpPr txBox="1"/>
          <p:nvPr/>
        </p:nvSpPr>
        <p:spPr>
          <a:xfrm>
            <a:off x="2542208" y="1570662"/>
            <a:ext cx="8569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Stop valve</a:t>
            </a:r>
            <a:endParaRPr lang="en-US" sz="8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0C0E6CDC-6FBC-4941-9D47-B521B6BACF9E}"/>
              </a:ext>
            </a:extLst>
          </p:cNvPr>
          <p:cNvSpPr txBox="1"/>
          <p:nvPr/>
        </p:nvSpPr>
        <p:spPr>
          <a:xfrm>
            <a:off x="2723183" y="1761162"/>
            <a:ext cx="8569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Dust cap</a:t>
            </a:r>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04DC0655-F5FA-403D-80F9-E0900748200B}"/>
              </a:ext>
            </a:extLst>
          </p:cNvPr>
          <p:cNvSpPr txBox="1"/>
          <p:nvPr/>
        </p:nvSpPr>
        <p:spPr>
          <a:xfrm>
            <a:off x="2894633" y="1980237"/>
            <a:ext cx="856951"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 panose="020B0604020202020204" pitchFamily="34" charset="0"/>
                <a:ea typeface="+mn-lt"/>
                <a:cs typeface="Arial" panose="020B0604020202020204" pitchFamily="34" charset="0"/>
              </a:rPr>
              <a:t>Dust plug</a:t>
            </a:r>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89F53194-F35C-4249-A93B-8E5FB91F1469}"/>
              </a:ext>
            </a:extLst>
          </p:cNvPr>
          <p:cNvSpPr txBox="1"/>
          <p:nvPr/>
        </p:nvSpPr>
        <p:spPr>
          <a:xfrm>
            <a:off x="2635595" y="2221201"/>
            <a:ext cx="1077292"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rial" panose="020B0604020202020204" pitchFamily="34" charset="0"/>
                <a:ea typeface="+mn-lt"/>
                <a:cs typeface="Arial" panose="020B0604020202020204" pitchFamily="34" charset="0"/>
              </a:rPr>
              <a:t>Hydraulic hose</a:t>
            </a:r>
            <a:endParaRPr 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00E46C02-9C7C-44BB-BB2E-A39C813E5D46}"/>
              </a:ext>
            </a:extLst>
          </p:cNvPr>
          <p:cNvSpPr txBox="1"/>
          <p:nvPr/>
        </p:nvSpPr>
        <p:spPr>
          <a:xfrm>
            <a:off x="3037508" y="5342562"/>
            <a:ext cx="8569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Arm link</a:t>
            </a:r>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F91D0A38-8402-4AF8-BCE9-9C35C5882F9A}"/>
              </a:ext>
            </a:extLst>
          </p:cNvPr>
          <p:cNvSpPr txBox="1"/>
          <p:nvPr/>
        </p:nvSpPr>
        <p:spPr>
          <a:xfrm>
            <a:off x="3199433" y="5066337"/>
            <a:ext cx="8569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rial" panose="020B0604020202020204" pitchFamily="34" charset="0"/>
                <a:cs typeface="Arial" panose="020B0604020202020204" pitchFamily="34" charset="0"/>
              </a:rPr>
              <a:t>Bucket link</a:t>
            </a:r>
            <a:endParaRPr lang="en-US">
              <a:latin typeface="Arial" panose="020B0604020202020204" pitchFamily="34" charset="0"/>
              <a:cs typeface="Arial" panose="020B0604020202020204" pitchFamily="34" charset="0"/>
            </a:endParaRPr>
          </a:p>
        </p:txBody>
      </p:sp>
      <p:sp>
        <p:nvSpPr>
          <p:cNvPr id="3" name="正方形/長方形 2">
            <a:extLst>
              <a:ext uri="{FF2B5EF4-FFF2-40B4-BE49-F238E27FC236}">
                <a16:creationId xmlns="" xmlns:a16="http://schemas.microsoft.com/office/drawing/2014/main" id="{80B59BAB-D9A6-40CB-A02B-DE95C1F09F05}"/>
              </a:ext>
            </a:extLst>
          </p:cNvPr>
          <p:cNvSpPr/>
          <p:nvPr/>
        </p:nvSpPr>
        <p:spPr>
          <a:xfrm>
            <a:off x="4705350" y="4461729"/>
            <a:ext cx="609600" cy="2848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5" name="TextBox 24">
            <a:extLst>
              <a:ext uri="{FF2B5EF4-FFF2-40B4-BE49-F238E27FC236}">
                <a16:creationId xmlns="" xmlns:a16="http://schemas.microsoft.com/office/drawing/2014/main" id="{9309902A-3CD5-4566-A1F0-FB019C436FDD}"/>
              </a:ext>
            </a:extLst>
          </p:cNvPr>
          <p:cNvSpPr txBox="1"/>
          <p:nvPr/>
        </p:nvSpPr>
        <p:spPr>
          <a:xfrm>
            <a:off x="4639841" y="4390627"/>
            <a:ext cx="85695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Arial" panose="020B0604020202020204" pitchFamily="34" charset="0"/>
                <a:cs typeface="Arial" panose="020B0604020202020204" pitchFamily="34" charset="0"/>
              </a:rPr>
              <a:t>Shovel arm</a:t>
            </a:r>
            <a:endParaRPr lang="en-US" dirty="0">
              <a:latin typeface="Arial" panose="020B0604020202020204" pitchFamily="34" charset="0"/>
              <a:cs typeface="Arial" panose="020B0604020202020204" pitchFamily="34" charset="0"/>
            </a:endParaRPr>
          </a:p>
        </p:txBody>
      </p:sp>
      <p:sp>
        <p:nvSpPr>
          <p:cNvPr id="5" name="正方形/長方形 4">
            <a:extLst>
              <a:ext uri="{FF2B5EF4-FFF2-40B4-BE49-F238E27FC236}">
                <a16:creationId xmlns="" xmlns:a16="http://schemas.microsoft.com/office/drawing/2014/main" id="{AF03E10E-420E-4E97-A3C9-60A40EAF931B}"/>
              </a:ext>
            </a:extLst>
          </p:cNvPr>
          <p:cNvSpPr/>
          <p:nvPr/>
        </p:nvSpPr>
        <p:spPr>
          <a:xfrm>
            <a:off x="4664075" y="5297169"/>
            <a:ext cx="539750" cy="16077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TextBox 22">
            <a:extLst>
              <a:ext uri="{FF2B5EF4-FFF2-40B4-BE49-F238E27FC236}">
                <a16:creationId xmlns="" xmlns:a16="http://schemas.microsoft.com/office/drawing/2014/main" id="{B949D260-9B5F-47CC-8F65-6AC5D0C02B06}"/>
              </a:ext>
            </a:extLst>
          </p:cNvPr>
          <p:cNvSpPr txBox="1"/>
          <p:nvPr/>
        </p:nvSpPr>
        <p:spPr>
          <a:xfrm>
            <a:off x="4581674" y="5275381"/>
            <a:ext cx="85695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Arial" panose="020B0604020202020204" pitchFamily="34" charset="0"/>
                <a:cs typeface="Arial" panose="020B0604020202020204" pitchFamily="34" charset="0"/>
              </a:rPr>
              <a:t>Bucket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75407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46200" y="1889452"/>
            <a:ext cx="3535779" cy="1513470"/>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Pag-transport ng </a:t>
            </a:r>
            <a:r>
              <a:rPr lang="en-US" altLang="ja-JP" sz="2000" dirty="0" err="1">
                <a:latin typeface="Arial" panose="020B0604020202020204" pitchFamily="34" charset="0"/>
                <a:cs typeface="Arial" panose="020B0604020202020204" pitchFamily="34" charset="0"/>
              </a:rPr>
              <a:t>Makinaryang</a:t>
            </a:r>
            <a:r>
              <a:rPr lang="en-US" altLang="ja-JP" sz="2000" dirty="0">
                <a:latin typeface="Arial" panose="020B0604020202020204" pitchFamily="34" charset="0"/>
                <a:cs typeface="Arial" panose="020B0604020202020204" pitchFamily="34" charset="0"/>
              </a:rPr>
              <a:t> Pang-</a:t>
            </a:r>
            <a:r>
              <a:rPr lang="en-US" altLang="ja-JP" sz="2000" dirty="0" err="1">
                <a:latin typeface="Arial" panose="020B0604020202020204" pitchFamily="34" charset="0"/>
                <a:cs typeface="Arial" panose="020B0604020202020204" pitchFamily="34" charset="0"/>
              </a:rPr>
              <a:t>Demolisyon</a:t>
            </a:r>
            <a:endParaRPr lang="en-US" altLang="ja-JP" sz="2000" dirty="0">
              <a:latin typeface="Arial" panose="020B0604020202020204" pitchFamily="34" charset="0"/>
              <a:ea typeface="游ゴシック Light"/>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83 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68</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3" name="テキスト ボックス 12"/>
          <p:cNvSpPr txBox="1"/>
          <p:nvPr/>
        </p:nvSpPr>
        <p:spPr>
          <a:xfrm>
            <a:off x="678738" y="3632641"/>
            <a:ext cx="3670702"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ea typeface="游ゴシック"/>
                <a:cs typeface="Arial" panose="020B0604020202020204" pitchFamily="34" charset="0"/>
              </a:rPr>
              <a:t>Halimbawa</a:t>
            </a:r>
            <a:r>
              <a:rPr lang="en-US" altLang="ja-JP" sz="1200" dirty="0">
                <a:latin typeface="Arial" panose="020B0604020202020204" pitchFamily="34" charset="0"/>
                <a:ea typeface="游ゴシック"/>
                <a:cs typeface="Arial" panose="020B0604020202020204" pitchFamily="34" charset="0"/>
              </a:rPr>
              <a:t> ng </a:t>
            </a:r>
            <a:r>
              <a:rPr lang="ja-JP" altLang="en-US" sz="1200" dirty="0">
                <a:latin typeface="Arial" panose="020B0604020202020204" pitchFamily="34" charset="0"/>
                <a:ea typeface="游ゴシック"/>
                <a:cs typeface="Arial" panose="020B0604020202020204" pitchFamily="34" charset="0"/>
              </a:rPr>
              <a:t>claw climbing equipment</a:t>
            </a:r>
          </a:p>
        </p:txBody>
      </p:sp>
      <p:pic>
        <p:nvPicPr>
          <p:cNvPr id="3" name="図 2"/>
          <p:cNvPicPr>
            <a:picLocks noChangeAspect="1"/>
          </p:cNvPicPr>
          <p:nvPr/>
        </p:nvPicPr>
        <p:blipFill>
          <a:blip r:embed="rId4"/>
          <a:stretch>
            <a:fillRect/>
          </a:stretch>
        </p:blipFill>
        <p:spPr>
          <a:xfrm>
            <a:off x="1705265" y="4408878"/>
            <a:ext cx="5368056" cy="1711554"/>
          </a:xfrm>
          <a:prstGeom prst="rect">
            <a:avLst/>
          </a:prstGeom>
        </p:spPr>
      </p:pic>
      <p:pic>
        <p:nvPicPr>
          <p:cNvPr id="5" name="図 4"/>
          <p:cNvPicPr>
            <a:picLocks noChangeAspect="1"/>
          </p:cNvPicPr>
          <p:nvPr/>
        </p:nvPicPr>
        <p:blipFill>
          <a:blip r:embed="rId5"/>
          <a:stretch>
            <a:fillRect/>
          </a:stretch>
        </p:blipFill>
        <p:spPr>
          <a:xfrm>
            <a:off x="4519224" y="1712172"/>
            <a:ext cx="3933292" cy="1720025"/>
          </a:xfrm>
          <a:prstGeom prst="rect">
            <a:avLst/>
          </a:prstGeom>
        </p:spPr>
      </p:pic>
      <p:sp>
        <p:nvSpPr>
          <p:cNvPr id="17" name="テキスト ボックス 16"/>
          <p:cNvSpPr txBox="1"/>
          <p:nvPr/>
        </p:nvSpPr>
        <p:spPr>
          <a:xfrm>
            <a:off x="2477742" y="4002228"/>
            <a:ext cx="3899302"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ugnayan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pagitan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bigat</a:t>
            </a:r>
            <a:r>
              <a:rPr lang="en-US" altLang="ja-JP" sz="1200" dirty="0">
                <a:latin typeface="Arial" panose="020B0604020202020204" pitchFamily="34" charset="0"/>
                <a:cs typeface="Arial" panose="020B0604020202020204" pitchFamily="34" charset="0"/>
              </a:rPr>
              <a:t> ng loading machine at climbing equipment</a:t>
            </a:r>
          </a:p>
        </p:txBody>
      </p:sp>
      <p:sp>
        <p:nvSpPr>
          <p:cNvPr id="18" name="テキスト ボックス 17"/>
          <p:cNvSpPr txBox="1"/>
          <p:nvPr/>
        </p:nvSpPr>
        <p:spPr>
          <a:xfrm>
            <a:off x="4650519" y="3626378"/>
            <a:ext cx="3670702"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paggamit</a:t>
            </a:r>
            <a:r>
              <a:rPr lang="en-US" altLang="ja-JP" sz="1200" dirty="0">
                <a:latin typeface="Arial" panose="020B0604020202020204" pitchFamily="34" charset="0"/>
                <a:cs typeface="Arial" panose="020B0604020202020204" pitchFamily="34" charset="0"/>
              </a:rPr>
              <a:t> ng climbing equipment</a:t>
            </a:r>
          </a:p>
        </p:txBody>
      </p:sp>
      <p:sp>
        <p:nvSpPr>
          <p:cNvPr id="7" name="TextBox 6">
            <a:extLst>
              <a:ext uri="{FF2B5EF4-FFF2-40B4-BE49-F238E27FC236}">
                <a16:creationId xmlns="" xmlns:a16="http://schemas.microsoft.com/office/drawing/2014/main" id="{C60A8CE2-64F1-4BDE-B18F-DC6F2E8F3BB4}"/>
              </a:ext>
            </a:extLst>
          </p:cNvPr>
          <p:cNvSpPr txBox="1"/>
          <p:nvPr/>
        </p:nvSpPr>
        <p:spPr>
          <a:xfrm>
            <a:off x="3408983" y="5123487"/>
            <a:ext cx="9426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Arial" panose="020B0604020202020204" pitchFamily="34" charset="0"/>
                <a:ea typeface="+mn-lt"/>
                <a:cs typeface="Arial" panose="020B0604020202020204" pitchFamily="34" charset="0"/>
              </a:rPr>
              <a:t>Aluminium</a:t>
            </a:r>
            <a:r>
              <a:rPr lang="en-US" sz="800">
                <a:latin typeface="Arial" panose="020B0604020202020204" pitchFamily="34" charset="0"/>
                <a:ea typeface="+mn-lt"/>
                <a:cs typeface="Arial" panose="020B0604020202020204" pitchFamily="34" charset="0"/>
              </a:rPr>
              <a:t> alloy</a:t>
            </a:r>
            <a:endParaRPr lang="en-US" sz="80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2C59C265-8BB6-46F0-8021-3F2671BA3A5D}"/>
              </a:ext>
            </a:extLst>
          </p:cNvPr>
          <p:cNvSpPr txBox="1"/>
          <p:nvPr/>
        </p:nvSpPr>
        <p:spPr>
          <a:xfrm>
            <a:off x="3408983" y="5475912"/>
            <a:ext cx="9426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Arial" panose="020B0604020202020204" pitchFamily="34" charset="0"/>
                <a:ea typeface="+mn-lt"/>
                <a:cs typeface="Arial" panose="020B0604020202020204" pitchFamily="34" charset="0"/>
              </a:rPr>
              <a:t>Aluminium</a:t>
            </a:r>
            <a:r>
              <a:rPr lang="en-US" sz="800">
                <a:latin typeface="Arial" panose="020B0604020202020204" pitchFamily="34" charset="0"/>
                <a:ea typeface="+mn-lt"/>
                <a:cs typeface="Arial" panose="020B0604020202020204" pitchFamily="34" charset="0"/>
              </a:rPr>
              <a:t> alloy</a:t>
            </a:r>
            <a:endParaRPr lang="en-US" sz="80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CC6AC214-CF68-4EE2-86FE-FA6297DD22B8}"/>
              </a:ext>
            </a:extLst>
          </p:cNvPr>
          <p:cNvSpPr txBox="1"/>
          <p:nvPr/>
        </p:nvSpPr>
        <p:spPr>
          <a:xfrm>
            <a:off x="3408983" y="5799762"/>
            <a:ext cx="942676"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Arial" panose="020B0604020202020204" pitchFamily="34" charset="0"/>
                <a:ea typeface="+mn-lt"/>
                <a:cs typeface="Arial" panose="020B0604020202020204" pitchFamily="34" charset="0"/>
              </a:rPr>
              <a:t>Aluminium</a:t>
            </a:r>
            <a:r>
              <a:rPr lang="en-US" sz="800">
                <a:latin typeface="Arial" panose="020B0604020202020204" pitchFamily="34" charset="0"/>
                <a:ea typeface="+mn-lt"/>
                <a:cs typeface="Arial" panose="020B0604020202020204" pitchFamily="34" charset="0"/>
              </a:rPr>
              <a:t> alloy</a:t>
            </a:r>
            <a:endParaRPr lang="en-US" sz="800">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7DFC6DA0-481D-408E-8D77-D7B344B850F1}"/>
              </a:ext>
            </a:extLst>
          </p:cNvPr>
          <p:cNvSpPr txBox="1"/>
          <p:nvPr/>
        </p:nvSpPr>
        <p:spPr>
          <a:xfrm>
            <a:off x="4523408" y="4494837"/>
            <a:ext cx="1285576" cy="230832"/>
          </a:xfrm>
          <a:prstGeom prst="rect">
            <a:avLst/>
          </a:prstGeom>
          <a:solidFill>
            <a:srgbClr val="F4EA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Climbing equipment</a:t>
            </a:r>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EDDA729E-1824-4D94-B13A-61AD770F5767}"/>
              </a:ext>
            </a:extLst>
          </p:cNvPr>
          <p:cNvSpPr txBox="1"/>
          <p:nvPr/>
        </p:nvSpPr>
        <p:spPr>
          <a:xfrm>
            <a:off x="3542333" y="4818687"/>
            <a:ext cx="675976" cy="230832"/>
          </a:xfrm>
          <a:prstGeom prst="rect">
            <a:avLst/>
          </a:prstGeom>
          <a:solidFill>
            <a:srgbClr val="F4EA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cs typeface="Arial" panose="020B0604020202020204" pitchFamily="34" charset="0"/>
              </a:rPr>
              <a:t>Material</a:t>
            </a:r>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1B050838-9162-4798-9E47-748494C2AABF}"/>
              </a:ext>
            </a:extLst>
          </p:cNvPr>
          <p:cNvSpPr txBox="1"/>
          <p:nvPr/>
        </p:nvSpPr>
        <p:spPr>
          <a:xfrm>
            <a:off x="4402090" y="4778080"/>
            <a:ext cx="961726" cy="307777"/>
          </a:xfrm>
          <a:prstGeom prst="rect">
            <a:avLst/>
          </a:prstGeom>
          <a:solidFill>
            <a:srgbClr val="F4EA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Arial" panose="020B0604020202020204" pitchFamily="34" charset="0"/>
                <a:cs typeface="Arial" panose="020B0604020202020204" pitchFamily="34" charset="0"/>
              </a:rPr>
              <a:t>Number of material used</a:t>
            </a:r>
          </a:p>
        </p:txBody>
      </p:sp>
      <p:sp>
        <p:nvSpPr>
          <p:cNvPr id="22" name="TextBox 21">
            <a:extLst>
              <a:ext uri="{FF2B5EF4-FFF2-40B4-BE49-F238E27FC236}">
                <a16:creationId xmlns="" xmlns:a16="http://schemas.microsoft.com/office/drawing/2014/main" id="{DAD740E1-9DEB-415C-9BA3-D9464FC2C7E7}"/>
              </a:ext>
            </a:extLst>
          </p:cNvPr>
          <p:cNvSpPr txBox="1"/>
          <p:nvPr/>
        </p:nvSpPr>
        <p:spPr>
          <a:xfrm>
            <a:off x="5494958" y="4778080"/>
            <a:ext cx="1457026" cy="307777"/>
          </a:xfrm>
          <a:prstGeom prst="rect">
            <a:avLst/>
          </a:prstGeom>
          <a:solidFill>
            <a:srgbClr val="F4EA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a:latin typeface="Arial" panose="020B0604020202020204" pitchFamily="34" charset="0"/>
                <a:ea typeface="+mn-lt"/>
                <a:cs typeface="Arial" panose="020B0604020202020204" pitchFamily="34" charset="0"/>
              </a:rPr>
              <a:t>Shape and dimension</a:t>
            </a:r>
            <a:endParaRPr lang="en-US">
              <a:latin typeface="Arial" panose="020B0604020202020204" pitchFamily="34" charset="0"/>
              <a:cs typeface="Arial" panose="020B0604020202020204" pitchFamily="34" charset="0"/>
            </a:endParaRPr>
          </a:p>
          <a:p>
            <a:pPr algn="ctr"/>
            <a:r>
              <a:rPr lang="en-US" sz="700">
                <a:latin typeface="Arial" panose="020B0604020202020204" pitchFamily="34" charset="0"/>
                <a:ea typeface="+mn-lt"/>
                <a:cs typeface="Arial" panose="020B0604020202020204" pitchFamily="34" charset="0"/>
              </a:rPr>
              <a:t>Length x Height x Width (mm)</a:t>
            </a: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11A1E8F9-5D3F-4CC7-A05C-93F3BC09561E}"/>
              </a:ext>
            </a:extLst>
          </p:cNvPr>
          <p:cNvSpPr txBox="1"/>
          <p:nvPr/>
        </p:nvSpPr>
        <p:spPr>
          <a:xfrm>
            <a:off x="1799258" y="4609137"/>
            <a:ext cx="1552276" cy="369332"/>
          </a:xfrm>
          <a:prstGeom prst="rect">
            <a:avLst/>
          </a:prstGeom>
          <a:solidFill>
            <a:srgbClr val="F4EA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panose="020B0604020202020204" pitchFamily="34" charset="0"/>
                <a:ea typeface="+mn-lt"/>
                <a:cs typeface="Arial" panose="020B0604020202020204" pitchFamily="34" charset="0"/>
              </a:rPr>
              <a:t>Mass of loading machine (t)</a:t>
            </a:r>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95E85005-1740-47E2-96BC-C6F7398E1836}"/>
              </a:ext>
            </a:extLst>
          </p:cNvPr>
          <p:cNvSpPr txBox="1"/>
          <p:nvPr/>
        </p:nvSpPr>
        <p:spPr>
          <a:xfrm>
            <a:off x="6406183" y="2172969"/>
            <a:ext cx="1285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Arial" panose="020B0604020202020204" pitchFamily="34" charset="0"/>
                <a:cs typeface="Arial" panose="020B0604020202020204" pitchFamily="34" charset="0"/>
              </a:rPr>
              <a:t>Climbing Equipment</a:t>
            </a:r>
            <a:endParaRPr lang="en-US"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3BFCE77A-6A5D-47BC-B491-65AD093C1A61}"/>
              </a:ext>
            </a:extLst>
          </p:cNvPr>
          <p:cNvSpPr txBox="1"/>
          <p:nvPr/>
        </p:nvSpPr>
        <p:spPr>
          <a:xfrm>
            <a:off x="3408983" y="1942137"/>
            <a:ext cx="1285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rial" panose="020B0604020202020204" pitchFamily="34" charset="0"/>
                <a:ea typeface="+mn-lt"/>
                <a:cs typeface="Arial" panose="020B0604020202020204" pitchFamily="34" charset="0"/>
              </a:rPr>
              <a:t>Covered with wood</a:t>
            </a:r>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 xmlns:a16="http://schemas.microsoft.com/office/drawing/2014/main" id="{4E233ADB-0FDB-4B85-B324-64C3444A81E0}"/>
              </a:ext>
            </a:extLst>
          </p:cNvPr>
          <p:cNvSpPr txBox="1"/>
          <p:nvPr/>
        </p:nvSpPr>
        <p:spPr>
          <a:xfrm>
            <a:off x="5390183" y="3085137"/>
            <a:ext cx="78075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Arial" panose="020B0604020202020204" pitchFamily="34" charset="0"/>
                <a:cs typeface="Arial" panose="020B0604020202020204" pitchFamily="34" charset="0"/>
              </a:rPr>
              <a:t>15° or less</a:t>
            </a:r>
          </a:p>
        </p:txBody>
      </p:sp>
      <p:sp>
        <p:nvSpPr>
          <p:cNvPr id="27" name="TextBox 26">
            <a:extLst>
              <a:ext uri="{FF2B5EF4-FFF2-40B4-BE49-F238E27FC236}">
                <a16:creationId xmlns="" xmlns:a16="http://schemas.microsoft.com/office/drawing/2014/main" id="{79886DF4-11ED-4C5F-9EC0-75B71E1ECF4C}"/>
              </a:ext>
            </a:extLst>
          </p:cNvPr>
          <p:cNvSpPr txBox="1"/>
          <p:nvPr/>
        </p:nvSpPr>
        <p:spPr>
          <a:xfrm>
            <a:off x="678737" y="2455171"/>
            <a:ext cx="1026527" cy="3820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Arial" panose="020B0604020202020204" pitchFamily="34" charset="0"/>
                <a:cs typeface="Arial" panose="020B0604020202020204" pitchFamily="34" charset="0"/>
              </a:rPr>
              <a:t>Claw to hang on the carriage</a:t>
            </a:r>
          </a:p>
        </p:txBody>
      </p:sp>
      <p:sp>
        <p:nvSpPr>
          <p:cNvPr id="28" name="TextBox 27">
            <a:extLst>
              <a:ext uri="{FF2B5EF4-FFF2-40B4-BE49-F238E27FC236}">
                <a16:creationId xmlns="" xmlns:a16="http://schemas.microsoft.com/office/drawing/2014/main" id="{01B4E3DE-7CC2-4AB7-862A-F733D2E8516B}"/>
              </a:ext>
            </a:extLst>
          </p:cNvPr>
          <p:cNvSpPr txBox="1"/>
          <p:nvPr/>
        </p:nvSpPr>
        <p:spPr>
          <a:xfrm>
            <a:off x="4805983" y="1770438"/>
            <a:ext cx="1285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Arial" panose="020B0604020202020204" pitchFamily="34" charset="0"/>
                <a:ea typeface="+mn-lt"/>
                <a:cs typeface="Arial" panose="020B0604020202020204" pitchFamily="34" charset="0"/>
              </a:rPr>
              <a:t>Trailer Carriage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5033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Pag-transport ng </a:t>
            </a:r>
            <a:r>
              <a:rPr lang="en-US" altLang="ja-JP" sz="2000" dirty="0" err="1">
                <a:latin typeface="Arial" panose="020B0604020202020204" pitchFamily="34" charset="0"/>
                <a:cs typeface="Arial" panose="020B0604020202020204" pitchFamily="34" charset="0"/>
              </a:rPr>
              <a:t>Makinaryang</a:t>
            </a:r>
            <a:r>
              <a:rPr lang="en-US" altLang="ja-JP" sz="2000" dirty="0">
                <a:latin typeface="Arial" panose="020B0604020202020204" pitchFamily="34" charset="0"/>
                <a:cs typeface="Arial" panose="020B0604020202020204" pitchFamily="34" charset="0"/>
              </a:rPr>
              <a:t> Pang-</a:t>
            </a:r>
            <a:r>
              <a:rPr lang="en-US" altLang="ja-JP" sz="2000" dirty="0" err="1">
                <a:latin typeface="Arial" panose="020B0604020202020204" pitchFamily="34" charset="0"/>
                <a:cs typeface="Arial" panose="020B0604020202020204" pitchFamily="34" charset="0"/>
              </a:rPr>
              <a:t>Demolisyon</a:t>
            </a:r>
            <a:endParaRPr lang="en-US" altLang="ja-JP" sz="2000" dirty="0">
              <a:latin typeface="Times New Roman" panose="02020603050405020304" pitchFamily="18" charset="0"/>
              <a:ea typeface="游ゴシック Light"/>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84 </a:t>
            </a:r>
            <a:r>
              <a:rPr lang="ja-JP" sz="1200" dirty="0">
                <a:latin typeface="Times New Roman" panose="02020603050405020304" pitchFamily="18" charset="0"/>
                <a:ea typeface="游ゴシック"/>
                <a:cs typeface="Times New Roman" panose="02020603050405020304" pitchFamily="18" charset="0"/>
              </a:rPr>
              <a:t>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70</a:t>
            </a:r>
            <a:r>
              <a:rPr lang="ja-JP" sz="1200" dirty="0">
                <a:latin typeface="Times New Roman" panose="02020603050405020304" pitchFamily="18" charset="0"/>
                <a:ea typeface="游ゴシック"/>
                <a:cs typeface="Times New Roman" panose="02020603050405020304" pitchFamily="18" charset="0"/>
              </a:rPr>
              <a:t> of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9" name="テキスト ボックス 18"/>
          <p:cNvSpPr txBox="1"/>
          <p:nvPr/>
        </p:nvSpPr>
        <p:spPr>
          <a:xfrm>
            <a:off x="947279" y="5870659"/>
            <a:ext cx="3134641"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ugnayan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loading position</a:t>
            </a:r>
            <a:r>
              <a:rPr lang="ja-JP" sz="1200" dirty="0">
                <a:latin typeface="Arial" panose="020B0604020202020204" pitchFamily="34" charset="0"/>
                <a:ea typeface="+mn-lt"/>
                <a:cs typeface="Arial" panose="020B0604020202020204" pitchFamily="34" charset="0"/>
              </a:rPr>
              <a:t> </a:t>
            </a:r>
            <a:endParaRPr lang="en-US" altLang="ja-JP" sz="1200" dirty="0">
              <a:latin typeface="Arial" panose="020B0604020202020204" pitchFamily="34" charset="0"/>
              <a:cs typeface="Arial" panose="020B0604020202020204" pitchFamily="34" charset="0"/>
            </a:endParaRPr>
          </a:p>
        </p:txBody>
      </p:sp>
      <p:pic>
        <p:nvPicPr>
          <p:cNvPr id="10" name="図 9"/>
          <p:cNvPicPr>
            <a:picLocks noChangeAspect="1"/>
          </p:cNvPicPr>
          <p:nvPr/>
        </p:nvPicPr>
        <p:blipFill>
          <a:blip r:embed="rId3"/>
          <a:stretch>
            <a:fillRect/>
          </a:stretch>
        </p:blipFill>
        <p:spPr>
          <a:xfrm>
            <a:off x="770961" y="1423555"/>
            <a:ext cx="3902022" cy="4452895"/>
          </a:xfrm>
          <a:prstGeom prst="rect">
            <a:avLst/>
          </a:prstGeom>
        </p:spPr>
      </p:pic>
      <p:pic>
        <p:nvPicPr>
          <p:cNvPr id="23" name="図 22"/>
          <p:cNvPicPr>
            <a:picLocks noChangeAspect="1"/>
          </p:cNvPicPr>
          <p:nvPr/>
        </p:nvPicPr>
        <p:blipFill>
          <a:blip r:embed="rId4"/>
          <a:stretch>
            <a:fillRect/>
          </a:stretch>
        </p:blipFill>
        <p:spPr>
          <a:xfrm>
            <a:off x="4353369" y="2673141"/>
            <a:ext cx="4161981" cy="1906944"/>
          </a:xfrm>
          <a:prstGeom prst="rect">
            <a:avLst/>
          </a:prstGeom>
        </p:spPr>
      </p:pic>
      <p:sp>
        <p:nvSpPr>
          <p:cNvPr id="24" name="テキスト ボックス 23"/>
          <p:cNvSpPr txBox="1"/>
          <p:nvPr/>
        </p:nvSpPr>
        <p:spPr>
          <a:xfrm>
            <a:off x="5077842" y="4694236"/>
            <a:ext cx="2713033"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paggamit</a:t>
            </a:r>
            <a:r>
              <a:rPr lang="en-US" altLang="ja-JP" sz="1200" dirty="0">
                <a:latin typeface="Arial" panose="020B0604020202020204" pitchFamily="34" charset="0"/>
                <a:cs typeface="Arial" panose="020B0604020202020204" pitchFamily="34" charset="0"/>
              </a:rPr>
              <a:t> ng foot stall</a:t>
            </a:r>
            <a:endParaRPr lang="en-US" altLang="ja-JP" sz="1200" dirty="0">
              <a:latin typeface="Arial" panose="020B0604020202020204" pitchFamily="34" charset="0"/>
              <a:ea typeface="游ゴシック"/>
              <a:cs typeface="Arial" panose="020B0604020202020204" pitchFamily="34" charset="0"/>
            </a:endParaRPr>
          </a:p>
        </p:txBody>
      </p:sp>
      <p:sp>
        <p:nvSpPr>
          <p:cNvPr id="2" name="TextBox 1">
            <a:extLst>
              <a:ext uri="{FF2B5EF4-FFF2-40B4-BE49-F238E27FC236}">
                <a16:creationId xmlns="" xmlns:a16="http://schemas.microsoft.com/office/drawing/2014/main" id="{088FC27E-3528-40DE-A0A3-1EA904511549}"/>
              </a:ext>
            </a:extLst>
          </p:cNvPr>
          <p:cNvSpPr txBox="1"/>
          <p:nvPr/>
        </p:nvSpPr>
        <p:spPr>
          <a:xfrm>
            <a:off x="2723183" y="3017119"/>
            <a:ext cx="1285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Arial" panose="020B0604020202020204" pitchFamily="34" charset="0"/>
                <a:ea typeface="+mn-lt"/>
                <a:cs typeface="Arial" panose="020B0604020202020204" pitchFamily="34" charset="0"/>
              </a:rPr>
              <a:t>Crawler</a:t>
            </a:r>
            <a:endParaRPr lang="en-US" sz="9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C3A3B803-94CC-4F23-A5ED-424624F9312D}"/>
              </a:ext>
            </a:extLst>
          </p:cNvPr>
          <p:cNvSpPr txBox="1"/>
          <p:nvPr/>
        </p:nvSpPr>
        <p:spPr>
          <a:xfrm>
            <a:off x="3832212" y="1605632"/>
            <a:ext cx="88709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Arial" panose="020B0604020202020204" pitchFamily="34" charset="0"/>
                <a:cs typeface="Arial" panose="020B0604020202020204" pitchFamily="34" charset="0"/>
              </a:rPr>
              <a:t>Plane Figure</a:t>
            </a:r>
          </a:p>
        </p:txBody>
      </p:sp>
      <p:sp>
        <p:nvSpPr>
          <p:cNvPr id="14" name="TextBox 13">
            <a:extLst>
              <a:ext uri="{FF2B5EF4-FFF2-40B4-BE49-F238E27FC236}">
                <a16:creationId xmlns="" xmlns:a16="http://schemas.microsoft.com/office/drawing/2014/main" id="{F6DC39DF-1F3A-40E7-8EB7-D579ADD9CA1D}"/>
              </a:ext>
            </a:extLst>
          </p:cNvPr>
          <p:cNvSpPr txBox="1"/>
          <p:nvPr/>
        </p:nvSpPr>
        <p:spPr>
          <a:xfrm>
            <a:off x="1650033" y="1368405"/>
            <a:ext cx="88709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Arial" panose="020B0604020202020204" pitchFamily="34" charset="0"/>
                <a:cs typeface="Arial" panose="020B0604020202020204" pitchFamily="34" charset="0"/>
              </a:rPr>
              <a:t>Vehicle Deck</a:t>
            </a:r>
          </a:p>
        </p:txBody>
      </p:sp>
      <p:sp>
        <p:nvSpPr>
          <p:cNvPr id="15" name="TextBox 14">
            <a:extLst>
              <a:ext uri="{FF2B5EF4-FFF2-40B4-BE49-F238E27FC236}">
                <a16:creationId xmlns="" xmlns:a16="http://schemas.microsoft.com/office/drawing/2014/main" id="{C8A7A486-0F12-48CD-BD30-B35C34F343F3}"/>
              </a:ext>
            </a:extLst>
          </p:cNvPr>
          <p:cNvSpPr txBox="1"/>
          <p:nvPr/>
        </p:nvSpPr>
        <p:spPr>
          <a:xfrm>
            <a:off x="3285158" y="5609262"/>
            <a:ext cx="1285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rial" panose="020B0604020202020204" pitchFamily="34" charset="0"/>
                <a:ea typeface="+mn-lt"/>
                <a:cs typeface="Arial" panose="020B0604020202020204" pitchFamily="34" charset="0"/>
              </a:rPr>
              <a:t>Crawler</a:t>
            </a:r>
            <a:endParaRPr lang="en-US" sz="90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FBB2B573-C1D3-47F3-BEC9-F06545991823}"/>
              </a:ext>
            </a:extLst>
          </p:cNvPr>
          <p:cNvSpPr txBox="1"/>
          <p:nvPr/>
        </p:nvSpPr>
        <p:spPr>
          <a:xfrm>
            <a:off x="1913558" y="5609262"/>
            <a:ext cx="1285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Arial" panose="020B0604020202020204" pitchFamily="34" charset="0"/>
                <a:ea typeface="+mn-lt"/>
                <a:cs typeface="Arial" panose="020B0604020202020204" pitchFamily="34" charset="0"/>
              </a:rPr>
              <a:t>Climbing Equipment</a:t>
            </a:r>
            <a:endParaRPr lang="en-US" sz="9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7FFE584E-7A4D-40A0-8D88-C0E268E9F689}"/>
              </a:ext>
            </a:extLst>
          </p:cNvPr>
          <p:cNvSpPr txBox="1"/>
          <p:nvPr/>
        </p:nvSpPr>
        <p:spPr>
          <a:xfrm>
            <a:off x="656258" y="3428037"/>
            <a:ext cx="1028401"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Arial" panose="020B0604020202020204" pitchFamily="34" charset="0"/>
                <a:cs typeface="Arial" panose="020B0604020202020204" pitchFamily="34" charset="0"/>
              </a:rPr>
              <a:t>Vehicle Deck</a:t>
            </a:r>
          </a:p>
        </p:txBody>
      </p:sp>
      <p:sp>
        <p:nvSpPr>
          <p:cNvPr id="18" name="TextBox 17">
            <a:extLst>
              <a:ext uri="{FF2B5EF4-FFF2-40B4-BE49-F238E27FC236}">
                <a16:creationId xmlns="" xmlns:a16="http://schemas.microsoft.com/office/drawing/2014/main" id="{B6D9DF5C-8745-4959-A6BE-061A1787CD61}"/>
              </a:ext>
            </a:extLst>
          </p:cNvPr>
          <p:cNvSpPr txBox="1"/>
          <p:nvPr/>
        </p:nvSpPr>
        <p:spPr>
          <a:xfrm>
            <a:off x="1127456" y="5605620"/>
            <a:ext cx="786102"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Arial" panose="020B0604020202020204" pitchFamily="34" charset="0"/>
                <a:cs typeface="Arial" panose="020B0604020202020204" pitchFamily="34" charset="0"/>
              </a:rPr>
              <a:t>Brakes</a:t>
            </a:r>
          </a:p>
        </p:txBody>
      </p:sp>
      <p:sp>
        <p:nvSpPr>
          <p:cNvPr id="20" name="TextBox 19">
            <a:extLst>
              <a:ext uri="{FF2B5EF4-FFF2-40B4-BE49-F238E27FC236}">
                <a16:creationId xmlns="" xmlns:a16="http://schemas.microsoft.com/office/drawing/2014/main" id="{CAF8E8E3-B698-423B-80D9-90C1804C7C6F}"/>
              </a:ext>
            </a:extLst>
          </p:cNvPr>
          <p:cNvSpPr txBox="1"/>
          <p:nvPr/>
        </p:nvSpPr>
        <p:spPr>
          <a:xfrm>
            <a:off x="4275758" y="2675562"/>
            <a:ext cx="1285576" cy="25391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Arial" panose="020B0604020202020204" pitchFamily="34" charset="0"/>
                <a:ea typeface="+mn-lt"/>
                <a:cs typeface="Arial" panose="020B0604020202020204" pitchFamily="34" charset="0"/>
              </a:rPr>
              <a:t>Foot stall</a:t>
            </a:r>
            <a:endParaRPr lang="en-US" sz="1050">
              <a:latin typeface="Arial" panose="020B0604020202020204" pitchFamily="34" charset="0"/>
              <a:cs typeface="Arial" panose="020B0604020202020204" pitchFamily="34" charset="0"/>
            </a:endParaRPr>
          </a:p>
        </p:txBody>
      </p:sp>
      <p:sp>
        <p:nvSpPr>
          <p:cNvPr id="3" name="正方形/長方形 2">
            <a:extLst>
              <a:ext uri="{FF2B5EF4-FFF2-40B4-BE49-F238E27FC236}">
                <a16:creationId xmlns="" xmlns:a16="http://schemas.microsoft.com/office/drawing/2014/main" id="{19C05BDC-1331-48F6-A7D5-81D136E8C3AA}"/>
              </a:ext>
            </a:extLst>
          </p:cNvPr>
          <p:cNvSpPr/>
          <p:nvPr/>
        </p:nvSpPr>
        <p:spPr>
          <a:xfrm>
            <a:off x="1919377" y="3008937"/>
            <a:ext cx="595223" cy="1819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B231F363-F2BE-46D0-91DB-4CC21A006064}"/>
              </a:ext>
            </a:extLst>
          </p:cNvPr>
          <p:cNvSpPr txBox="1"/>
          <p:nvPr/>
        </p:nvSpPr>
        <p:spPr>
          <a:xfrm>
            <a:off x="1436396" y="3022267"/>
            <a:ext cx="128557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Arial" panose="020B0604020202020204" pitchFamily="34" charset="0"/>
                <a:ea typeface="+mn-lt"/>
                <a:cs typeface="Arial" panose="020B0604020202020204" pitchFamily="34" charset="0"/>
              </a:rPr>
              <a:t>Climbing Equipment</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42780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Pag-transport ng </a:t>
            </a:r>
            <a:r>
              <a:rPr lang="en-US" altLang="ja-JP" sz="2000" dirty="0" err="1">
                <a:latin typeface="Arial" panose="020B0604020202020204" pitchFamily="34" charset="0"/>
                <a:cs typeface="Arial" panose="020B0604020202020204" pitchFamily="34" charset="0"/>
              </a:rPr>
              <a:t>Makinaryang</a:t>
            </a:r>
            <a:r>
              <a:rPr lang="en-US" altLang="ja-JP" sz="2000" dirty="0">
                <a:latin typeface="Arial" panose="020B0604020202020204" pitchFamily="34" charset="0"/>
                <a:cs typeface="Arial" panose="020B0604020202020204" pitchFamily="34" charset="0"/>
              </a:rPr>
              <a:t> Pang-</a:t>
            </a:r>
            <a:r>
              <a:rPr lang="en-US" altLang="ja-JP" sz="2000" dirty="0" err="1">
                <a:latin typeface="Arial" panose="020B0604020202020204" pitchFamily="34" charset="0"/>
                <a:cs typeface="Arial" panose="020B0604020202020204" pitchFamily="34" charset="0"/>
              </a:rPr>
              <a:t>Demolisyon</a:t>
            </a: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4572091" y="6452605"/>
            <a:ext cx="3931507"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8</a:t>
            </a:r>
            <a:r>
              <a:rPr lang="ja-JP" sz="1200" dirty="0">
                <a:latin typeface="Times New Roman" panose="02020603050405020304" pitchFamily="18" charset="0"/>
                <a:ea typeface="+mn-lt"/>
                <a:cs typeface="Times New Roman" panose="02020603050405020304" pitchFamily="18" charset="0"/>
              </a:rPr>
              <a:t>6 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71</a:t>
            </a:r>
            <a:r>
              <a:rPr lang="ja-JP" altLang="en-US" sz="1200" dirty="0" smtClean="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mn-lt"/>
                <a:cs typeface="Times New Roman" panose="02020603050405020304" pitchFamily="18" charset="0"/>
              </a:rPr>
              <a:t>of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5129313" y="1567879"/>
            <a:ext cx="2996377" cy="3099700"/>
          </a:xfrm>
          <a:prstGeom prst="rect">
            <a:avLst/>
          </a:prstGeom>
        </p:spPr>
      </p:pic>
      <p:sp>
        <p:nvSpPr>
          <p:cNvPr id="22" name="テキスト ボックス 21"/>
          <p:cNvSpPr txBox="1"/>
          <p:nvPr/>
        </p:nvSpPr>
        <p:spPr>
          <a:xfrm>
            <a:off x="5038463" y="4667579"/>
            <a:ext cx="2907046" cy="1015663"/>
          </a:xfrm>
          <a:prstGeom prst="rect">
            <a:avLst/>
          </a:prstGeom>
          <a:noFill/>
          <a:ln>
            <a:noFill/>
          </a:ln>
        </p:spPr>
        <p:txBody>
          <a:bodyPr wrap="square" lIns="91440" tIns="45720" rIns="91440" bIns="45720" rtlCol="0" anchor="t">
            <a:spAutoFit/>
          </a:bodyPr>
          <a:lstStyle/>
          <a:p>
            <a:pPr lvl="0" algn="ctr"/>
            <a:r>
              <a:rPr lang="fil-PH" altLang="ja-JP" sz="1200" dirty="0"/>
              <a:t>Para sa mga makinaryang pang-demolisyon, kapag dumadaan sa ilalim ng riles, kable, tulay, girders, atbp. Siguraduhin na ang distansya sa mga ito ay sapat at hindi sasabit ang boom.</a:t>
            </a:r>
            <a:endParaRPr lang="ja-JP" altLang="ja-JP" sz="1200" dirty="0"/>
          </a:p>
        </p:txBody>
      </p:sp>
      <p:sp>
        <p:nvSpPr>
          <p:cNvPr id="14" name="テキスト ボックス 13"/>
          <p:cNvSpPr txBox="1"/>
          <p:nvPr/>
        </p:nvSpPr>
        <p:spPr>
          <a:xfrm>
            <a:off x="1589977" y="5519310"/>
            <a:ext cx="2526595"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ea typeface="游ゴシック"/>
                <a:cs typeface="Arial" panose="020B0604020202020204" pitchFamily="34" charset="0"/>
              </a:rPr>
              <a:t>Halimbawa</a:t>
            </a:r>
            <a:r>
              <a:rPr lang="en-US" altLang="ja-JP" sz="1200" dirty="0">
                <a:latin typeface="Arial" panose="020B0604020202020204" pitchFamily="34" charset="0"/>
                <a:ea typeface="游ゴシック"/>
                <a:cs typeface="Arial" panose="020B0604020202020204" pitchFamily="34" charset="0"/>
              </a:rPr>
              <a:t> ng </a:t>
            </a:r>
            <a:r>
              <a:rPr lang="ja-JP" altLang="en-US" sz="1200" dirty="0">
                <a:latin typeface="Arial" panose="020B0604020202020204" pitchFamily="34" charset="0"/>
                <a:ea typeface="游ゴシック"/>
                <a:cs typeface="Arial" panose="020B0604020202020204" pitchFamily="34" charset="0"/>
              </a:rPr>
              <a:t>fixing trailer </a:t>
            </a:r>
            <a:r>
              <a:rPr lang="en-US" altLang="ja-JP" sz="1200" dirty="0">
                <a:latin typeface="Arial" panose="020B0604020202020204" pitchFamily="34" charset="0"/>
                <a:ea typeface="游ゴシック"/>
                <a:cs typeface="Arial" panose="020B0604020202020204" pitchFamily="34" charset="0"/>
              </a:rPr>
              <a:t>para </a:t>
            </a:r>
            <a:r>
              <a:rPr lang="en-US" altLang="ja-JP" sz="1200" dirty="0" err="1">
                <a:latin typeface="Arial" panose="020B0604020202020204" pitchFamily="34" charset="0"/>
                <a:ea typeface="游ゴシック"/>
                <a:cs typeface="Arial" panose="020B0604020202020204" pitchFamily="34" charset="0"/>
              </a:rPr>
              <a:t>sa</a:t>
            </a:r>
            <a:r>
              <a:rPr lang="ja-JP" altLang="en-US" sz="1200" dirty="0">
                <a:latin typeface="Arial" panose="020B0604020202020204" pitchFamily="34" charset="0"/>
                <a:ea typeface="游ゴシック"/>
                <a:cs typeface="Arial" panose="020B0604020202020204" pitchFamily="34" charset="0"/>
              </a:rPr>
              <a:t> </a:t>
            </a:r>
            <a:r>
              <a:rPr lang="en-US" altLang="ja-JP" sz="1200" dirty="0" err="1">
                <a:latin typeface="Arial" panose="020B0604020202020204" pitchFamily="34" charset="0"/>
                <a:ea typeface="游ゴシック"/>
                <a:cs typeface="Arial" panose="020B0604020202020204" pitchFamily="34" charset="0"/>
              </a:rPr>
              <a:t>makinaryang</a:t>
            </a:r>
            <a:r>
              <a:rPr lang="en-US" altLang="ja-JP" sz="1200" dirty="0">
                <a:latin typeface="Arial" panose="020B0604020202020204" pitchFamily="34" charset="0"/>
                <a:ea typeface="游ゴシック"/>
                <a:cs typeface="Arial" panose="020B0604020202020204" pitchFamily="34" charset="0"/>
              </a:rPr>
              <a:t> pang-</a:t>
            </a:r>
            <a:r>
              <a:rPr lang="en-US" altLang="ja-JP" sz="1200" dirty="0" err="1">
                <a:latin typeface="Arial" panose="020B0604020202020204" pitchFamily="34" charset="0"/>
                <a:ea typeface="游ゴシック"/>
                <a:cs typeface="Arial" panose="020B0604020202020204" pitchFamily="34" charset="0"/>
              </a:rPr>
              <a:t>demolisyon</a:t>
            </a:r>
            <a:endParaRPr lang="ja-JP" altLang="en-US" sz="1200" dirty="0">
              <a:latin typeface="Arial" panose="020B0604020202020204" pitchFamily="34" charset="0"/>
              <a:ea typeface="游ゴシック"/>
              <a:cs typeface="Arial" panose="020B0604020202020204" pitchFamily="34" charset="0"/>
            </a:endParaRPr>
          </a:p>
        </p:txBody>
      </p:sp>
      <p:pic>
        <p:nvPicPr>
          <p:cNvPr id="2" name="図 1"/>
          <p:cNvPicPr>
            <a:picLocks noChangeAspect="1"/>
          </p:cNvPicPr>
          <p:nvPr/>
        </p:nvPicPr>
        <p:blipFill>
          <a:blip r:embed="rId4"/>
          <a:stretch>
            <a:fillRect/>
          </a:stretch>
        </p:blipFill>
        <p:spPr>
          <a:xfrm>
            <a:off x="737754" y="2234047"/>
            <a:ext cx="4300709" cy="3285264"/>
          </a:xfrm>
          <a:prstGeom prst="rect">
            <a:avLst/>
          </a:prstGeom>
        </p:spPr>
      </p:pic>
      <p:sp>
        <p:nvSpPr>
          <p:cNvPr id="3" name="正方形/長方形 2">
            <a:extLst>
              <a:ext uri="{FF2B5EF4-FFF2-40B4-BE49-F238E27FC236}">
                <a16:creationId xmlns="" xmlns:a16="http://schemas.microsoft.com/office/drawing/2014/main" id="{69536FFA-9523-43A3-B928-918EB3D6BF2F}"/>
              </a:ext>
            </a:extLst>
          </p:cNvPr>
          <p:cNvSpPr/>
          <p:nvPr/>
        </p:nvSpPr>
        <p:spPr>
          <a:xfrm>
            <a:off x="1635125" y="3860800"/>
            <a:ext cx="377825" cy="1333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正方形/長方形 4">
            <a:extLst>
              <a:ext uri="{FF2B5EF4-FFF2-40B4-BE49-F238E27FC236}">
                <a16:creationId xmlns="" xmlns:a16="http://schemas.microsoft.com/office/drawing/2014/main" id="{FC41B05E-7A23-4771-853F-09444AF25508}"/>
              </a:ext>
            </a:extLst>
          </p:cNvPr>
          <p:cNvSpPr/>
          <p:nvPr/>
        </p:nvSpPr>
        <p:spPr>
          <a:xfrm>
            <a:off x="2228348" y="3600641"/>
            <a:ext cx="124327" cy="6411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正方形/長方形 6">
            <a:extLst>
              <a:ext uri="{FF2B5EF4-FFF2-40B4-BE49-F238E27FC236}">
                <a16:creationId xmlns="" xmlns:a16="http://schemas.microsoft.com/office/drawing/2014/main" id="{083A90D2-7990-425A-8ED6-A34915CF0001}"/>
              </a:ext>
            </a:extLst>
          </p:cNvPr>
          <p:cNvSpPr/>
          <p:nvPr/>
        </p:nvSpPr>
        <p:spPr>
          <a:xfrm>
            <a:off x="2568073" y="3733991"/>
            <a:ext cx="462579" cy="27699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7" name="正方形/長方形 16">
            <a:extLst>
              <a:ext uri="{FF2B5EF4-FFF2-40B4-BE49-F238E27FC236}">
                <a16:creationId xmlns="" xmlns:a16="http://schemas.microsoft.com/office/drawing/2014/main" id="{FA2D81B8-C6C3-4340-BFE9-50CE078A1E46}"/>
              </a:ext>
            </a:extLst>
          </p:cNvPr>
          <p:cNvSpPr/>
          <p:nvPr/>
        </p:nvSpPr>
        <p:spPr>
          <a:xfrm>
            <a:off x="3139756" y="3600641"/>
            <a:ext cx="124327" cy="6411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8" name="正方形/長方形 17">
            <a:extLst>
              <a:ext uri="{FF2B5EF4-FFF2-40B4-BE49-F238E27FC236}">
                <a16:creationId xmlns="" xmlns:a16="http://schemas.microsoft.com/office/drawing/2014/main" id="{1D6BB670-F2E2-4D78-B96F-8A443BDF29EF}"/>
              </a:ext>
            </a:extLst>
          </p:cNvPr>
          <p:cNvSpPr/>
          <p:nvPr/>
        </p:nvSpPr>
        <p:spPr>
          <a:xfrm>
            <a:off x="3354933" y="3780135"/>
            <a:ext cx="462800" cy="2616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正方形/長方形 18">
            <a:extLst>
              <a:ext uri="{FF2B5EF4-FFF2-40B4-BE49-F238E27FC236}">
                <a16:creationId xmlns="" xmlns:a16="http://schemas.microsoft.com/office/drawing/2014/main" id="{1398BC7B-42D9-4A99-A643-8D1AAA27D7C3}"/>
              </a:ext>
            </a:extLst>
          </p:cNvPr>
          <p:cNvSpPr/>
          <p:nvPr/>
        </p:nvSpPr>
        <p:spPr>
          <a:xfrm>
            <a:off x="3948156" y="3860800"/>
            <a:ext cx="277769" cy="1333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 name="テキスト ボックス 13">
            <a:extLst>
              <a:ext uri="{FF2B5EF4-FFF2-40B4-BE49-F238E27FC236}">
                <a16:creationId xmlns="" xmlns:a16="http://schemas.microsoft.com/office/drawing/2014/main" id="{1FD03DEB-F571-476B-B532-AC21FF9B4C90}"/>
              </a:ext>
            </a:extLst>
          </p:cNvPr>
          <p:cNvSpPr txBox="1"/>
          <p:nvPr/>
        </p:nvSpPr>
        <p:spPr>
          <a:xfrm>
            <a:off x="1582942" y="3788473"/>
            <a:ext cx="495947" cy="230832"/>
          </a:xfrm>
          <a:prstGeom prst="rect">
            <a:avLst/>
          </a:prstGeom>
          <a:noFill/>
          <a:ln>
            <a:noFill/>
          </a:ln>
        </p:spPr>
        <p:txBody>
          <a:bodyPr wrap="square" lIns="91440" tIns="45720" rIns="91440" bIns="45720" rtlCol="0" anchor="t">
            <a:spAutoFit/>
          </a:bodyPr>
          <a:lstStyle/>
          <a:p>
            <a:pPr algn="ctr"/>
            <a:r>
              <a:rPr lang="en-US" altLang="ja-JP" sz="900" dirty="0">
                <a:latin typeface="Arial" panose="020B0604020202020204" pitchFamily="34" charset="0"/>
                <a:ea typeface="游ゴシック"/>
                <a:cs typeface="Arial" panose="020B0604020202020204" pitchFamily="34" charset="0"/>
              </a:rPr>
              <a:t>D</a:t>
            </a:r>
            <a:r>
              <a:rPr lang="ja-JP" altLang="en-US" sz="900" dirty="0">
                <a:latin typeface="Arial" panose="020B0604020202020204" pitchFamily="34" charset="0"/>
                <a:ea typeface="游ゴシック"/>
                <a:cs typeface="Arial" panose="020B0604020202020204" pitchFamily="34" charset="0"/>
              </a:rPr>
              <a:t>rag</a:t>
            </a:r>
          </a:p>
        </p:txBody>
      </p:sp>
      <p:sp>
        <p:nvSpPr>
          <p:cNvPr id="11" name="テキスト ボックス 13">
            <a:extLst>
              <a:ext uri="{FF2B5EF4-FFF2-40B4-BE49-F238E27FC236}">
                <a16:creationId xmlns="" xmlns:a16="http://schemas.microsoft.com/office/drawing/2014/main" id="{5D642639-67F6-4B8A-8A06-3C9D1A87409F}"/>
              </a:ext>
            </a:extLst>
          </p:cNvPr>
          <p:cNvSpPr txBox="1"/>
          <p:nvPr/>
        </p:nvSpPr>
        <p:spPr>
          <a:xfrm rot="16200000">
            <a:off x="1908294" y="3805804"/>
            <a:ext cx="772744" cy="230832"/>
          </a:xfrm>
          <a:prstGeom prst="rect">
            <a:avLst/>
          </a:prstGeom>
          <a:noFill/>
          <a:ln>
            <a:noFill/>
          </a:ln>
        </p:spPr>
        <p:txBody>
          <a:bodyPr wrap="square" lIns="91440" tIns="45720" rIns="91440" bIns="45720" rtlCol="0" anchor="t">
            <a:spAutoFit/>
          </a:bodyPr>
          <a:lstStyle/>
          <a:p>
            <a:pPr algn="ctr"/>
            <a:r>
              <a:rPr lang="ja-JP" altLang="en-US" sz="900" dirty="0">
                <a:latin typeface="Arial" panose="020B0604020202020204" pitchFamily="34" charset="0"/>
                <a:ea typeface="游ゴシック"/>
                <a:cs typeface="Arial" panose="020B0604020202020204" pitchFamily="34" charset="0"/>
              </a:rPr>
              <a:t>Wire </a:t>
            </a:r>
            <a:r>
              <a:rPr lang="en-US" altLang="ja-JP" sz="900" dirty="0">
                <a:latin typeface="Arial" panose="020B0604020202020204" pitchFamily="34" charset="0"/>
                <a:ea typeface="游ゴシック"/>
                <a:cs typeface="Arial" panose="020B0604020202020204" pitchFamily="34" charset="0"/>
              </a:rPr>
              <a:t>R</a:t>
            </a:r>
            <a:r>
              <a:rPr lang="ja-JP" altLang="en-US" sz="900" dirty="0">
                <a:latin typeface="Arial" panose="020B0604020202020204" pitchFamily="34" charset="0"/>
                <a:ea typeface="游ゴシック"/>
                <a:cs typeface="Arial" panose="020B0604020202020204" pitchFamily="34" charset="0"/>
              </a:rPr>
              <a:t>ope</a:t>
            </a:r>
            <a:endParaRPr lang="ja-JP" sz="900" dirty="0">
              <a:latin typeface="Arial" panose="020B0604020202020204" pitchFamily="34" charset="0"/>
              <a:cs typeface="Arial" panose="020B0604020202020204" pitchFamily="34" charset="0"/>
            </a:endParaRPr>
          </a:p>
        </p:txBody>
      </p:sp>
      <p:sp>
        <p:nvSpPr>
          <p:cNvPr id="12" name="テキスト ボックス 13">
            <a:extLst>
              <a:ext uri="{FF2B5EF4-FFF2-40B4-BE49-F238E27FC236}">
                <a16:creationId xmlns="" xmlns:a16="http://schemas.microsoft.com/office/drawing/2014/main" id="{594E2278-9002-4DCA-B48C-CE54B45B22E9}"/>
              </a:ext>
            </a:extLst>
          </p:cNvPr>
          <p:cNvSpPr txBox="1"/>
          <p:nvPr/>
        </p:nvSpPr>
        <p:spPr>
          <a:xfrm>
            <a:off x="2439817" y="3744878"/>
            <a:ext cx="715667" cy="369332"/>
          </a:xfrm>
          <a:prstGeom prst="rect">
            <a:avLst/>
          </a:prstGeom>
          <a:noFill/>
          <a:ln>
            <a:noFill/>
          </a:ln>
        </p:spPr>
        <p:txBody>
          <a:bodyPr wrap="square" lIns="91440" tIns="45720" rIns="91440" bIns="45720" rtlCol="0" anchor="t">
            <a:spAutoFit/>
          </a:bodyPr>
          <a:lstStyle/>
          <a:p>
            <a:pPr algn="ctr"/>
            <a:r>
              <a:rPr lang="en-US" altLang="ja-JP" sz="900" dirty="0">
                <a:latin typeface="Arial" panose="020B0604020202020204" pitchFamily="34" charset="0"/>
                <a:ea typeface="游ゴシック"/>
                <a:cs typeface="Arial" panose="020B0604020202020204" pitchFamily="34" charset="0"/>
              </a:rPr>
              <a:t>P</a:t>
            </a:r>
            <a:r>
              <a:rPr lang="ja-JP" altLang="en-US" sz="900" dirty="0">
                <a:latin typeface="Arial" panose="020B0604020202020204" pitchFamily="34" charset="0"/>
                <a:ea typeface="游ゴシック"/>
                <a:cs typeface="Arial" panose="020B0604020202020204" pitchFamily="34" charset="0"/>
              </a:rPr>
              <a:t>ad</a:t>
            </a:r>
            <a:r>
              <a:rPr lang="en-US" altLang="ja-JP" sz="900" dirty="0">
                <a:latin typeface="Arial" panose="020B0604020202020204" pitchFamily="34" charset="0"/>
                <a:ea typeface="游ゴシック"/>
                <a:cs typeface="Arial" panose="020B0604020202020204" pitchFamily="34" charset="0"/>
              </a:rPr>
              <a:t/>
            </a:r>
            <a:br>
              <a:rPr lang="en-US" altLang="ja-JP" sz="900" dirty="0">
                <a:latin typeface="Arial" panose="020B0604020202020204" pitchFamily="34" charset="0"/>
                <a:ea typeface="游ゴシック"/>
                <a:cs typeface="Arial" panose="020B0604020202020204" pitchFamily="34" charset="0"/>
              </a:rPr>
            </a:br>
            <a:r>
              <a:rPr lang="en-US" altLang="ja-JP" sz="900" dirty="0">
                <a:latin typeface="Arial" panose="020B0604020202020204" pitchFamily="34" charset="0"/>
                <a:ea typeface="游ゴシック"/>
                <a:cs typeface="Arial" panose="020B0604020202020204" pitchFamily="34" charset="0"/>
              </a:rPr>
              <a:t>(</a:t>
            </a:r>
            <a:r>
              <a:rPr lang="en-US" altLang="ja-JP" sz="900" dirty="0" err="1">
                <a:latin typeface="Arial" panose="020B0604020202020204" pitchFamily="34" charset="0"/>
                <a:ea typeface="游ゴシック"/>
                <a:cs typeface="Arial" panose="020B0604020202020204" pitchFamily="34" charset="0"/>
              </a:rPr>
              <a:t>Yawara</a:t>
            </a:r>
            <a:r>
              <a:rPr lang="en-US" altLang="ja-JP" sz="900" dirty="0">
                <a:latin typeface="Arial" panose="020B0604020202020204" pitchFamily="34" charset="0"/>
                <a:ea typeface="游ゴシック"/>
                <a:cs typeface="Arial" panose="020B0604020202020204" pitchFamily="34" charset="0"/>
              </a:rPr>
              <a:t>)</a:t>
            </a:r>
            <a:endParaRPr lang="ja-JP" altLang="en-US" sz="900" dirty="0">
              <a:latin typeface="Arial" panose="020B0604020202020204" pitchFamily="34" charset="0"/>
              <a:ea typeface="游ゴシック"/>
              <a:cs typeface="Arial" panose="020B0604020202020204" pitchFamily="34" charset="0"/>
            </a:endParaRPr>
          </a:p>
        </p:txBody>
      </p:sp>
      <p:sp>
        <p:nvSpPr>
          <p:cNvPr id="15" name="テキスト ボックス 13">
            <a:extLst>
              <a:ext uri="{FF2B5EF4-FFF2-40B4-BE49-F238E27FC236}">
                <a16:creationId xmlns="" xmlns:a16="http://schemas.microsoft.com/office/drawing/2014/main" id="{6DB0AC0B-8D96-4528-B4F8-D4A553DBFA9D}"/>
              </a:ext>
            </a:extLst>
          </p:cNvPr>
          <p:cNvSpPr txBox="1"/>
          <p:nvPr/>
        </p:nvSpPr>
        <p:spPr>
          <a:xfrm>
            <a:off x="3264083" y="3681088"/>
            <a:ext cx="593223" cy="369332"/>
          </a:xfrm>
          <a:prstGeom prst="rect">
            <a:avLst/>
          </a:prstGeom>
          <a:noFill/>
          <a:ln>
            <a:noFill/>
          </a:ln>
        </p:spPr>
        <p:txBody>
          <a:bodyPr wrap="square" lIns="91440" tIns="45720" rIns="91440" bIns="45720" rtlCol="0" anchor="t">
            <a:spAutoFit/>
          </a:bodyPr>
          <a:lstStyle/>
          <a:p>
            <a:pPr algn="ctr"/>
            <a:r>
              <a:rPr lang="ja-JP" altLang="en-US" sz="900" dirty="0">
                <a:latin typeface="Arial" panose="020B0604020202020204" pitchFamily="34" charset="0"/>
                <a:ea typeface="游ゴシック"/>
                <a:cs typeface="Arial" panose="020B0604020202020204" pitchFamily="34" charset="0"/>
              </a:rPr>
              <a:t>Lever </a:t>
            </a:r>
            <a:r>
              <a:rPr lang="en-US" altLang="ja-JP" sz="900" dirty="0">
                <a:latin typeface="Arial" panose="020B0604020202020204" pitchFamily="34" charset="0"/>
                <a:ea typeface="游ゴシック"/>
                <a:cs typeface="Arial" panose="020B0604020202020204" pitchFamily="34" charset="0"/>
              </a:rPr>
              <a:t>B</a:t>
            </a:r>
            <a:r>
              <a:rPr lang="ja-JP" altLang="en-US" sz="900" dirty="0">
                <a:latin typeface="Arial" panose="020B0604020202020204" pitchFamily="34" charset="0"/>
                <a:ea typeface="游ゴシック"/>
                <a:cs typeface="Arial" panose="020B0604020202020204" pitchFamily="34" charset="0"/>
              </a:rPr>
              <a:t>lock</a:t>
            </a:r>
          </a:p>
        </p:txBody>
      </p:sp>
      <p:sp>
        <p:nvSpPr>
          <p:cNvPr id="16" name="テキスト ボックス 13">
            <a:extLst>
              <a:ext uri="{FF2B5EF4-FFF2-40B4-BE49-F238E27FC236}">
                <a16:creationId xmlns="" xmlns:a16="http://schemas.microsoft.com/office/drawing/2014/main" id="{58AD103E-0AD3-43E7-A270-8B41FCDCAD6A}"/>
              </a:ext>
            </a:extLst>
          </p:cNvPr>
          <p:cNvSpPr txBox="1"/>
          <p:nvPr/>
        </p:nvSpPr>
        <p:spPr>
          <a:xfrm>
            <a:off x="3672534" y="3786699"/>
            <a:ext cx="888075" cy="230832"/>
          </a:xfrm>
          <a:prstGeom prst="rect">
            <a:avLst/>
          </a:prstGeom>
          <a:noFill/>
          <a:ln>
            <a:noFill/>
          </a:ln>
        </p:spPr>
        <p:txBody>
          <a:bodyPr wrap="square" lIns="91440" tIns="45720" rIns="91440" bIns="45720" rtlCol="0" anchor="t">
            <a:spAutoFit/>
          </a:bodyPr>
          <a:lstStyle/>
          <a:p>
            <a:pPr algn="ctr"/>
            <a:r>
              <a:rPr lang="en-US" altLang="ja-JP" sz="900" dirty="0">
                <a:latin typeface="Arial" panose="020B0604020202020204" pitchFamily="34" charset="0"/>
                <a:ea typeface="+mn-lt"/>
                <a:cs typeface="Arial" panose="020B0604020202020204" pitchFamily="34" charset="0"/>
              </a:rPr>
              <a:t>J</a:t>
            </a:r>
            <a:r>
              <a:rPr lang="ja-JP" sz="900" dirty="0">
                <a:latin typeface="Arial" panose="020B0604020202020204" pitchFamily="34" charset="0"/>
                <a:ea typeface="+mn-lt"/>
                <a:cs typeface="Arial" panose="020B0604020202020204" pitchFamily="34" charset="0"/>
              </a:rPr>
              <a:t>oint</a:t>
            </a:r>
            <a:r>
              <a:rPr lang="en-US" altLang="ja-JP" sz="900" dirty="0">
                <a:latin typeface="Arial" panose="020B0604020202020204" pitchFamily="34" charset="0"/>
                <a:ea typeface="+mn-lt"/>
                <a:cs typeface="Arial" panose="020B0604020202020204" pitchFamily="34" charset="0"/>
              </a:rPr>
              <a:t> S</a:t>
            </a:r>
            <a:r>
              <a:rPr lang="ja-JP" sz="900" dirty="0">
                <a:latin typeface="Arial" panose="020B0604020202020204" pitchFamily="34" charset="0"/>
                <a:ea typeface="+mn-lt"/>
                <a:cs typeface="Arial" panose="020B0604020202020204" pitchFamily="34" charset="0"/>
              </a:rPr>
              <a:t>leeper</a:t>
            </a:r>
            <a:endParaRPr lang="en-US" altLang="ja-JP" sz="900" dirty="0">
              <a:latin typeface="Arial" panose="020B0604020202020204" pitchFamily="34" charset="0"/>
              <a:cs typeface="Arial" panose="020B0604020202020204" pitchFamily="34" charset="0"/>
            </a:endParaRPr>
          </a:p>
        </p:txBody>
      </p:sp>
      <p:sp>
        <p:nvSpPr>
          <p:cNvPr id="21" name="テキスト ボックス 13">
            <a:extLst>
              <a:ext uri="{FF2B5EF4-FFF2-40B4-BE49-F238E27FC236}">
                <a16:creationId xmlns="" xmlns:a16="http://schemas.microsoft.com/office/drawing/2014/main" id="{4BA3D028-C122-4C8A-B115-D1FFA9CB8A88}"/>
              </a:ext>
            </a:extLst>
          </p:cNvPr>
          <p:cNvSpPr txBox="1"/>
          <p:nvPr/>
        </p:nvSpPr>
        <p:spPr>
          <a:xfrm rot="16200000">
            <a:off x="2790845" y="3810793"/>
            <a:ext cx="772744" cy="230832"/>
          </a:xfrm>
          <a:prstGeom prst="rect">
            <a:avLst/>
          </a:prstGeom>
          <a:noFill/>
          <a:ln>
            <a:noFill/>
          </a:ln>
        </p:spPr>
        <p:txBody>
          <a:bodyPr wrap="square" lIns="91440" tIns="45720" rIns="91440" bIns="45720" rtlCol="0" anchor="t">
            <a:spAutoFit/>
          </a:bodyPr>
          <a:lstStyle/>
          <a:p>
            <a:pPr algn="ctr"/>
            <a:r>
              <a:rPr lang="ja-JP" altLang="en-US" sz="900" dirty="0">
                <a:latin typeface="Arial" panose="020B0604020202020204" pitchFamily="34" charset="0"/>
                <a:ea typeface="游ゴシック"/>
                <a:cs typeface="Arial" panose="020B0604020202020204" pitchFamily="34" charset="0"/>
              </a:rPr>
              <a:t>Wire </a:t>
            </a:r>
            <a:r>
              <a:rPr lang="en-US" altLang="ja-JP" sz="900" dirty="0">
                <a:latin typeface="Arial" panose="020B0604020202020204" pitchFamily="34" charset="0"/>
                <a:ea typeface="游ゴシック"/>
                <a:cs typeface="Arial" panose="020B0604020202020204" pitchFamily="34" charset="0"/>
              </a:rPr>
              <a:t>R</a:t>
            </a:r>
            <a:r>
              <a:rPr lang="ja-JP" altLang="en-US" sz="900" dirty="0">
                <a:latin typeface="Arial" panose="020B0604020202020204" pitchFamily="34" charset="0"/>
                <a:ea typeface="游ゴシック"/>
                <a:cs typeface="Arial" panose="020B0604020202020204" pitchFamily="34" charset="0"/>
              </a:rPr>
              <a:t>ope</a:t>
            </a:r>
            <a:endParaRPr lang="ja-JP"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91876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 xmlns:a16="http://schemas.microsoft.com/office/drawing/2014/main" id="{C1DAB404-7B30-4B52-AB99-33A784D9B96B}"/>
              </a:ext>
            </a:extLst>
          </p:cNvPr>
          <p:cNvSpPr txBox="1">
            <a:spLocks/>
          </p:cNvSpPr>
          <p:nvPr/>
        </p:nvSpPr>
        <p:spPr>
          <a:xfrm>
            <a:off x="685800" y="3429000"/>
            <a:ext cx="7772400" cy="6016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200" dirty="0" err="1">
                <a:latin typeface="Arial" panose="020B0604020202020204" pitchFamily="34" charset="0"/>
                <a:ea typeface="ＭＳ Ｐゴシック"/>
                <a:cs typeface="Arial" panose="020B0604020202020204" pitchFamily="34" charset="0"/>
              </a:rPr>
              <a:t>Kabanata</a:t>
            </a:r>
            <a:r>
              <a:rPr lang="ja-JP" altLang="en-US" sz="3200" dirty="0">
                <a:latin typeface="Arial" panose="020B0604020202020204" pitchFamily="34" charset="0"/>
                <a:ea typeface="ＭＳ Ｐゴシック"/>
                <a:cs typeface="Arial" panose="020B0604020202020204" pitchFamily="34" charset="0"/>
              </a:rPr>
              <a:t> </a:t>
            </a:r>
            <a:r>
              <a:rPr lang="en-US" altLang="ja-JP" sz="3200" dirty="0">
                <a:latin typeface="Arial" panose="020B0604020202020204" pitchFamily="34" charset="0"/>
                <a:ea typeface="ＭＳ Ｐゴシック"/>
                <a:cs typeface="Arial" panose="020B0604020202020204" pitchFamily="34" charset="0"/>
              </a:rPr>
              <a:t>5:</a:t>
            </a:r>
            <a:r>
              <a:rPr lang="zh-TW" altLang="en-US" sz="3200" dirty="0">
                <a:latin typeface="Arial" panose="020B0604020202020204" pitchFamily="34" charset="0"/>
                <a:ea typeface="ＭＳ Ｐゴシック"/>
                <a:cs typeface="Arial" panose="020B0604020202020204" pitchFamily="34" charset="0"/>
              </a:rPr>
              <a:t>　</a:t>
            </a:r>
            <a:r>
              <a:rPr lang="en" sz="3200" dirty="0">
                <a:latin typeface="Arial" panose="020B0604020202020204" pitchFamily="34" charset="0"/>
                <a:ea typeface="+mj-lt"/>
                <a:cs typeface="Arial" panose="020B0604020202020204" pitchFamily="34" charset="0"/>
              </a:rPr>
              <a:t> </a:t>
            </a:r>
            <a:br>
              <a:rPr lang="en" sz="3200" dirty="0">
                <a:latin typeface="Arial" panose="020B0604020202020204" pitchFamily="34" charset="0"/>
                <a:ea typeface="+mj-lt"/>
                <a:cs typeface="Arial" panose="020B0604020202020204" pitchFamily="34" charset="0"/>
              </a:rPr>
            </a:br>
            <a:r>
              <a:rPr lang="en-US" altLang="ja-JP" sz="3200" dirty="0">
                <a:latin typeface="Arial" panose="020B0604020202020204" pitchFamily="34" charset="0"/>
                <a:cs typeface="Arial" panose="020B0604020202020204" pitchFamily="34" charset="0"/>
              </a:rPr>
              <a:t>Pag-</a:t>
            </a:r>
            <a:r>
              <a:rPr lang="en-US" altLang="ja-JP" sz="3200" dirty="0" err="1">
                <a:latin typeface="Arial" panose="020B0604020202020204" pitchFamily="34" charset="0"/>
                <a:cs typeface="Arial" panose="020B0604020202020204" pitchFamily="34" charset="0"/>
              </a:rPr>
              <a:t>inspeksyon</a:t>
            </a:r>
            <a:r>
              <a:rPr lang="en-US" altLang="ja-JP" sz="3200" dirty="0">
                <a:latin typeface="Arial" panose="020B0604020202020204" pitchFamily="34" charset="0"/>
                <a:cs typeface="Arial" panose="020B0604020202020204" pitchFamily="34" charset="0"/>
              </a:rPr>
              <a:t> at Maintenance ng </a:t>
            </a:r>
            <a:r>
              <a:rPr lang="en-US" altLang="ja-JP" sz="3200" dirty="0" err="1">
                <a:latin typeface="Arial" panose="020B0604020202020204" pitchFamily="34" charset="0"/>
                <a:cs typeface="Arial" panose="020B0604020202020204" pitchFamily="34" charset="0"/>
              </a:rPr>
              <a:t>Sasakyang</a:t>
            </a:r>
            <a:r>
              <a:rPr lang="en-US" altLang="ja-JP" sz="3200" dirty="0">
                <a:latin typeface="Arial" panose="020B0604020202020204" pitchFamily="34" charset="0"/>
                <a:cs typeface="Arial" panose="020B0604020202020204" pitchFamily="34" charset="0"/>
              </a:rPr>
              <a:t> </a:t>
            </a:r>
            <a:r>
              <a:rPr lang="en-US" altLang="ja-JP" sz="3200" dirty="0" err="1">
                <a:latin typeface="Arial" panose="020B0604020202020204" pitchFamily="34" charset="0"/>
                <a:cs typeface="Arial" panose="020B0604020202020204" pitchFamily="34" charset="0"/>
              </a:rPr>
              <a:t>Makinaryang</a:t>
            </a:r>
            <a:r>
              <a:rPr lang="en-US" altLang="ja-JP" sz="3200" dirty="0">
                <a:latin typeface="Arial" panose="020B0604020202020204" pitchFamily="34" charset="0"/>
                <a:cs typeface="Arial" panose="020B0604020202020204" pitchFamily="34" charset="0"/>
              </a:rPr>
              <a:t> Pang </a:t>
            </a:r>
            <a:r>
              <a:rPr lang="en-US" altLang="ja-JP" sz="3200" dirty="0" err="1">
                <a:latin typeface="Arial" panose="020B0604020202020204" pitchFamily="34" charset="0"/>
                <a:cs typeface="Arial" panose="020B0604020202020204" pitchFamily="34" charset="0"/>
              </a:rPr>
              <a:t>Demolisyon</a:t>
            </a:r>
            <a:endParaRPr lang="en-US" altLang="ja-JP" sz="32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1505375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p:nvPr/>
        </p:nvPicPr>
        <p:blipFill>
          <a:blip r:embed="rId3"/>
          <a:stretch>
            <a:fillRect/>
          </a:stretch>
        </p:blipFill>
        <p:spPr>
          <a:xfrm>
            <a:off x="3407091" y="4312406"/>
            <a:ext cx="2466767" cy="1741837"/>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Applicable Laws and Regulations</a:t>
            </a:r>
            <a:endParaRPr lang="ja-JP" altLang="en-US" sz="2000" dirty="0">
              <a:latin typeface="Arial" panose="020B0604020202020204" pitchFamily="34" charset="0"/>
              <a:ea typeface="Meiryo UI"/>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p:txBody>
      </p:sp>
      <p:sp>
        <p:nvSpPr>
          <p:cNvPr id="17" name="テキスト ボックス 16"/>
          <p:cNvSpPr txBox="1"/>
          <p:nvPr/>
        </p:nvSpPr>
        <p:spPr>
          <a:xfrm>
            <a:off x="2736649" y="1365505"/>
            <a:ext cx="3670702"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Applicable laws and regulations</a:t>
            </a:r>
            <a:endParaRPr lang="en-US" altLang="ja-JP" sz="1200" dirty="0">
              <a:latin typeface="Arial" panose="020B0604020202020204" pitchFamily="34" charset="0"/>
              <a:ea typeface="游ゴシック"/>
              <a:cs typeface="Arial" panose="020B0604020202020204" pitchFamily="34" charset="0"/>
            </a:endParaRPr>
          </a:p>
        </p:txBody>
      </p:sp>
      <p:sp>
        <p:nvSpPr>
          <p:cNvPr id="22" name="テキスト ボックス 21"/>
          <p:cNvSpPr txBox="1"/>
          <p:nvPr/>
        </p:nvSpPr>
        <p:spPr>
          <a:xfrm>
            <a:off x="1123578" y="4077268"/>
            <a:ext cx="6951143" cy="461665"/>
          </a:xfrm>
          <a:prstGeom prst="rect">
            <a:avLst/>
          </a:prstGeom>
          <a:noFill/>
          <a:ln>
            <a:noFill/>
          </a:ln>
        </p:spPr>
        <p:txBody>
          <a:bodyPr wrap="square" lIns="91440" tIns="45720" rIns="91440" bIns="45720" rtlCol="0" anchor="t">
            <a:spAutoFit/>
          </a:bodyPr>
          <a:lstStyle/>
          <a:p>
            <a:r>
              <a:rPr lang="ja-JP" altLang="ja-JP" sz="1200" dirty="0">
                <a:latin typeface="Arial" panose="020B0604020202020204" pitchFamily="34" charset="0"/>
                <a:cs typeface="Arial" panose="020B0604020202020204" pitchFamily="34" charset="0"/>
              </a:rPr>
              <a:t>※</a:t>
            </a:r>
            <a:r>
              <a:rPr lang="en-US" altLang="ja-JP" sz="1200" dirty="0" err="1">
                <a:latin typeface="Arial" panose="020B0604020202020204" pitchFamily="34" charset="0"/>
                <a:cs typeface="Arial" panose="020B0604020202020204" pitchFamily="34" charset="0"/>
              </a:rPr>
              <a:t>Bagaman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hindi</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itinakda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batas</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dapat</a:t>
            </a:r>
            <a:r>
              <a:rPr lang="en-US" altLang="ja-JP" sz="1200" dirty="0">
                <a:latin typeface="Arial" panose="020B0604020202020204" pitchFamily="34" charset="0"/>
                <a:cs typeface="Arial" panose="020B0604020202020204" pitchFamily="34" charset="0"/>
              </a:rPr>
              <a:t> ay </a:t>
            </a:r>
            <a:r>
              <a:rPr lang="en-US" altLang="ja-JP" sz="1200" dirty="0" err="1">
                <a:latin typeface="Arial" panose="020B0604020202020204" pitchFamily="34" charset="0"/>
                <a:cs typeface="Arial" panose="020B0604020202020204" pitchFamily="34" charset="0"/>
              </a:rPr>
              <a:t>nakalagay</a:t>
            </a:r>
            <a:r>
              <a:rPr lang="en-US" altLang="ja-JP" sz="1200" dirty="0">
                <a:latin typeface="Arial" panose="020B0604020202020204" pitchFamily="34" charset="0"/>
                <a:cs typeface="Arial" panose="020B0604020202020204" pitchFamily="34" charset="0"/>
              </a:rPr>
              <a:t> ang inspection table </a:t>
            </a:r>
            <a:r>
              <a:rPr lang="en-US" altLang="ja-JP" sz="1200" dirty="0" err="1">
                <a:latin typeface="Arial" panose="020B0604020202020204" pitchFamily="34" charset="0"/>
                <a:cs typeface="Arial" panose="020B0604020202020204" pitchFamily="34" charset="0"/>
              </a:rPr>
              <a:t>habang</a:t>
            </a:r>
            <a:r>
              <a:rPr lang="en-US" altLang="ja-JP" sz="1200" dirty="0">
                <a:latin typeface="Arial" panose="020B0604020202020204" pitchFamily="34" charset="0"/>
                <a:cs typeface="Arial" panose="020B0604020202020204" pitchFamily="34" charset="0"/>
              </a:rPr>
              <a:t> ang machine ay </a:t>
            </a:r>
            <a:r>
              <a:rPr lang="en-US" altLang="ja-JP" sz="1200" dirty="0" err="1">
                <a:latin typeface="Arial" panose="020B0604020202020204" pitchFamily="34" charset="0"/>
                <a:cs typeface="Arial" panose="020B0604020202020204" pitchFamily="34" charset="0"/>
              </a:rPr>
              <a:t>umaandar</a:t>
            </a:r>
            <a:endParaRPr lang="ja-JP" sz="1200" dirty="0">
              <a:latin typeface="Arial" panose="020B0604020202020204" pitchFamily="34" charset="0"/>
              <a:ea typeface="游ゴシック"/>
              <a:cs typeface="Arial" panose="020B0604020202020204" pitchFamily="34" charset="0"/>
            </a:endParaRPr>
          </a:p>
        </p:txBody>
      </p:sp>
      <p:sp>
        <p:nvSpPr>
          <p:cNvPr id="24" name="テキスト ボックス 23"/>
          <p:cNvSpPr txBox="1"/>
          <p:nvPr/>
        </p:nvSpPr>
        <p:spPr>
          <a:xfrm>
            <a:off x="1298596" y="5933864"/>
            <a:ext cx="6951143" cy="461665"/>
          </a:xfrm>
          <a:prstGeom prst="rect">
            <a:avLst/>
          </a:prstGeom>
          <a:noFill/>
          <a:ln>
            <a:noFill/>
          </a:ln>
        </p:spPr>
        <p:txBody>
          <a:bodyPr wrap="square" lIns="91440" tIns="45720" rIns="91440" bIns="45720" rtlCol="0" anchor="t">
            <a:spAutoFit/>
          </a:bodyPr>
          <a:lstStyle/>
          <a:p>
            <a:pPr algn="ctr"/>
            <a:r>
              <a:rPr lang="fil-PH" altLang="ja-JP" sz="1200" dirty="0">
                <a:latin typeface="Arial" panose="020B0604020202020204" pitchFamily="34" charset="0"/>
                <a:cs typeface="Arial" panose="020B0604020202020204" pitchFamily="34" charset="0"/>
              </a:rPr>
              <a:t>Walang sinuman ang maaaring pumasok sa lugar ng trabaho, maliban sa taong may hawak ng trabaho para sa inspeksyon at maintenance.</a:t>
            </a:r>
            <a:endParaRPr lang="ja-JP" altLang="ja-JP" sz="1200" dirty="0">
              <a:latin typeface="Arial" panose="020B0604020202020204" pitchFamily="34" charset="0"/>
              <a:cs typeface="Arial" panose="020B0604020202020204" pitchFamily="34" charset="0"/>
            </a:endParaRPr>
          </a:p>
        </p:txBody>
      </p:sp>
      <p:sp>
        <p:nvSpPr>
          <p:cNvPr id="2" name="テキスト ボックス 5">
            <a:extLst>
              <a:ext uri="{FF2B5EF4-FFF2-40B4-BE49-F238E27FC236}">
                <a16:creationId xmlns="" xmlns:a16="http://schemas.microsoft.com/office/drawing/2014/main" id="{09A837B0-85C6-42F2-ABAE-0646B30D5380}"/>
              </a:ext>
            </a:extLst>
          </p:cNvPr>
          <p:cNvSpPr txBox="1"/>
          <p:nvPr/>
        </p:nvSpPr>
        <p:spPr>
          <a:xfrm>
            <a:off x="4774168" y="6452605"/>
            <a:ext cx="3931507"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89</a:t>
            </a:r>
            <a:r>
              <a:rPr lang="ja-JP" sz="1200" dirty="0">
                <a:latin typeface="Times New Roman" panose="02020603050405020304" pitchFamily="18" charset="0"/>
                <a:ea typeface="+mn-lt"/>
                <a:cs typeface="Times New Roman" panose="02020603050405020304" pitchFamily="18" charset="0"/>
              </a:rPr>
              <a:t> 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73</a:t>
            </a:r>
            <a:r>
              <a:rPr lang="ja-JP" altLang="en-US"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mn-lt"/>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pic>
        <p:nvPicPr>
          <p:cNvPr id="10" name="図 9">
            <a:extLst>
              <a:ext uri="{FF2B5EF4-FFF2-40B4-BE49-F238E27FC236}">
                <a16:creationId xmlns="" xmlns:a16="http://schemas.microsoft.com/office/drawing/2014/main" id="{17D058B3-316D-44FB-99AB-AD708E277156}"/>
              </a:ext>
            </a:extLst>
          </p:cNvPr>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b="10320"/>
          <a:stretch/>
        </p:blipFill>
        <p:spPr bwMode="auto">
          <a:xfrm>
            <a:off x="1956723" y="1594301"/>
            <a:ext cx="5230549" cy="2489309"/>
          </a:xfrm>
          <a:prstGeom prst="rect">
            <a:avLst/>
          </a:prstGeom>
          <a:noFill/>
          <a:ln>
            <a:noFill/>
          </a:ln>
          <a:extLst>
            <a:ext uri="{53640926-AAD7-44D8-BBD7-CCE9431645EC}">
              <a14:shadowObscured xmlns:a14="http://schemas.microsoft.com/office/drawing/2010/main"/>
            </a:ext>
          </a:extLst>
        </p:spPr>
      </p:pic>
      <p:sp>
        <p:nvSpPr>
          <p:cNvPr id="5" name="吹き出し: 折線 4">
            <a:extLst>
              <a:ext uri="{FF2B5EF4-FFF2-40B4-BE49-F238E27FC236}">
                <a16:creationId xmlns="" xmlns:a16="http://schemas.microsoft.com/office/drawing/2014/main" id="{C97888DE-01D5-4481-8E3D-4FD818197485}"/>
              </a:ext>
            </a:extLst>
          </p:cNvPr>
          <p:cNvSpPr/>
          <p:nvPr/>
        </p:nvSpPr>
        <p:spPr>
          <a:xfrm>
            <a:off x="6109683" y="5057030"/>
            <a:ext cx="1260475" cy="358736"/>
          </a:xfrm>
          <a:prstGeom prst="borderCallout2">
            <a:avLst>
              <a:gd name="adj1" fmla="val 18750"/>
              <a:gd name="adj2" fmla="val -8333"/>
              <a:gd name="adj3" fmla="val 18750"/>
              <a:gd name="adj4" fmla="val -16667"/>
              <a:gd name="adj5" fmla="val 221362"/>
              <a:gd name="adj6" fmla="val -10359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sv-SE" altLang="ja-JP" sz="900" dirty="0">
                <a:latin typeface="Arial" panose="020B0604020202020204" pitchFamily="34" charset="0"/>
                <a:cs typeface="Arial" panose="020B0604020202020204" pitchFamily="34" charset="0"/>
              </a:rPr>
              <a:t>Bawal pumasok ang hindi otorisado</a:t>
            </a:r>
          </a:p>
        </p:txBody>
      </p:sp>
    </p:spTree>
    <p:extLst>
      <p:ext uri="{BB962C8B-B14F-4D97-AF65-F5344CB8AC3E}">
        <p14:creationId xmlns:p14="http://schemas.microsoft.com/office/powerpoint/2010/main" val="28156522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3011197" y="4488566"/>
            <a:ext cx="3121602" cy="1433951"/>
          </a:xfrm>
          <a:prstGeom prst="rect">
            <a:avLst/>
          </a:prstGeom>
        </p:spPr>
      </p:pic>
      <p:pic>
        <p:nvPicPr>
          <p:cNvPr id="3" name="図 2"/>
          <p:cNvPicPr>
            <a:picLocks noChangeAspect="1"/>
          </p:cNvPicPr>
          <p:nvPr/>
        </p:nvPicPr>
        <p:blipFill>
          <a:blip r:embed="rId4"/>
          <a:stretch>
            <a:fillRect/>
          </a:stretch>
        </p:blipFill>
        <p:spPr>
          <a:xfrm>
            <a:off x="2186420" y="3160306"/>
            <a:ext cx="4771159" cy="1157077"/>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fil-PH" altLang="ja-JP" sz="2000" dirty="0">
                <a:latin typeface="Arial" panose="020B0604020202020204" pitchFamily="34" charset="0"/>
                <a:cs typeface="Arial" panose="020B0604020202020204" pitchFamily="34" charset="0"/>
              </a:rPr>
              <a:t>Pang-araw-araw na Pamamaraan ng Inspeksyon</a:t>
            </a:r>
            <a:endParaRPr lang="ja-JP" altLang="en-US" sz="2000" dirty="0">
              <a:latin typeface="Arial" panose="020B0604020202020204" pitchFamily="34" charset="0"/>
              <a:ea typeface="Meiryo UI"/>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1929180" y="1366892"/>
            <a:ext cx="5590436"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Paraan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pag-alam</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batay</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hitsura</a:t>
            </a:r>
            <a:r>
              <a:rPr lang="en-US" altLang="ja-JP" sz="1200" dirty="0">
                <a:latin typeface="Arial" panose="020B0604020202020204" pitchFamily="34" charset="0"/>
                <a:cs typeface="Arial" panose="020B0604020202020204" pitchFamily="34" charset="0"/>
              </a:rPr>
              <a:t> ng hydraulic oil</a:t>
            </a:r>
            <a:endParaRPr lang="ja-JP" altLang="en-US" sz="1200" dirty="0">
              <a:latin typeface="Arial" panose="020B0604020202020204" pitchFamily="34" charset="0"/>
              <a:ea typeface="游ゴシック"/>
              <a:cs typeface="Arial" panose="020B0604020202020204" pitchFamily="34" charset="0"/>
            </a:endParaRPr>
          </a:p>
        </p:txBody>
      </p:sp>
      <p:sp>
        <p:nvSpPr>
          <p:cNvPr id="14" name="テキスト ボックス 13"/>
          <p:cNvSpPr txBox="1"/>
          <p:nvPr/>
        </p:nvSpPr>
        <p:spPr>
          <a:xfrm>
            <a:off x="1248827" y="5913308"/>
            <a:ext cx="6951143"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ea typeface="游ゴシック"/>
                <a:cs typeface="Arial" panose="020B0604020202020204" pitchFamily="34" charset="0"/>
              </a:rPr>
              <a:t>Kung </a:t>
            </a:r>
            <a:r>
              <a:rPr lang="en-US" altLang="ja-JP" sz="1200" dirty="0" err="1">
                <a:latin typeface="Arial" panose="020B0604020202020204" pitchFamily="34" charset="0"/>
                <a:ea typeface="游ゴシック"/>
                <a:cs typeface="Arial" panose="020B0604020202020204" pitchFamily="34" charset="0"/>
              </a:rPr>
              <a:t>nais</a:t>
            </a:r>
            <a:r>
              <a:rPr lang="en-US" altLang="ja-JP" sz="1200" dirty="0">
                <a:latin typeface="Arial" panose="020B0604020202020204" pitchFamily="34" charset="0"/>
                <a:ea typeface="游ゴシック"/>
                <a:cs typeface="Arial" panose="020B0604020202020204" pitchFamily="34" charset="0"/>
              </a:rPr>
              <a:t> simulant ang maintenance, </a:t>
            </a:r>
            <a:r>
              <a:rPr lang="en-US" altLang="ja-JP" sz="1200" dirty="0" err="1">
                <a:latin typeface="Arial" panose="020B0604020202020204" pitchFamily="34" charset="0"/>
                <a:ea typeface="游ゴシック"/>
                <a:cs typeface="Arial" panose="020B0604020202020204" pitchFamily="34" charset="0"/>
              </a:rPr>
              <a:t>alisin</a:t>
            </a:r>
            <a:r>
              <a:rPr lang="en-US" altLang="ja-JP" sz="1200" dirty="0">
                <a:latin typeface="Arial" panose="020B0604020202020204" pitchFamily="34" charset="0"/>
                <a:ea typeface="游ゴシック"/>
                <a:cs typeface="Arial" panose="020B0604020202020204" pitchFamily="34" charset="0"/>
              </a:rPr>
              <a:t> ang terminal </a:t>
            </a:r>
            <a:r>
              <a:rPr lang="en-US" altLang="ja-JP" sz="1200" dirty="0" err="1">
                <a:latin typeface="Arial" panose="020B0604020202020204" pitchFamily="34" charset="0"/>
                <a:ea typeface="游ゴシック"/>
                <a:cs typeface="Arial" panose="020B0604020202020204" pitchFamily="34" charset="0"/>
              </a:rPr>
              <a:t>na</a:t>
            </a:r>
            <a:r>
              <a:rPr lang="en-US" altLang="ja-JP" sz="1200" dirty="0">
                <a:latin typeface="Arial" panose="020B0604020202020204" pitchFamily="34" charset="0"/>
                <a:ea typeface="游ゴシック"/>
                <a:cs typeface="Arial" panose="020B0604020202020204" pitchFamily="34" charset="0"/>
              </a:rPr>
              <a:t> </a:t>
            </a:r>
            <a:r>
              <a:rPr lang="en-US" altLang="ja-JP" sz="1200" dirty="0" err="1">
                <a:latin typeface="Arial" panose="020B0604020202020204" pitchFamily="34" charset="0"/>
                <a:ea typeface="游ゴシック"/>
                <a:cs typeface="Arial" panose="020B0604020202020204" pitchFamily="34" charset="0"/>
              </a:rPr>
              <a:t>konektado</a:t>
            </a:r>
            <a:r>
              <a:rPr lang="en-US" altLang="ja-JP" sz="1200" dirty="0">
                <a:latin typeface="Arial" panose="020B0604020202020204" pitchFamily="34" charset="0"/>
                <a:ea typeface="游ゴシック"/>
                <a:cs typeface="Arial" panose="020B0604020202020204" pitchFamily="34" charset="0"/>
              </a:rPr>
              <a:t> </a:t>
            </a:r>
            <a:r>
              <a:rPr lang="en-US" altLang="ja-JP" sz="1200" dirty="0" err="1">
                <a:latin typeface="Arial" panose="020B0604020202020204" pitchFamily="34" charset="0"/>
                <a:ea typeface="游ゴシック"/>
                <a:cs typeface="Arial" panose="020B0604020202020204" pitchFamily="34" charset="0"/>
              </a:rPr>
              <a:t>sa</a:t>
            </a:r>
            <a:r>
              <a:rPr lang="en-US" altLang="ja-JP" sz="1200" dirty="0">
                <a:latin typeface="Arial" panose="020B0604020202020204" pitchFamily="34" charset="0"/>
                <a:ea typeface="游ゴシック"/>
                <a:cs typeface="Arial" panose="020B0604020202020204" pitchFamily="34" charset="0"/>
              </a:rPr>
              <a:t> (-)</a:t>
            </a:r>
            <a:endParaRPr lang="ja-JP" altLang="en-US" sz="1200" dirty="0">
              <a:latin typeface="Arial" panose="020B0604020202020204" pitchFamily="34" charset="0"/>
              <a:ea typeface="游ゴシック"/>
              <a:cs typeface="Arial" panose="020B0604020202020204" pitchFamily="34" charset="0"/>
            </a:endParaRPr>
          </a:p>
        </p:txBody>
      </p:sp>
      <p:sp>
        <p:nvSpPr>
          <p:cNvPr id="7" name="正方形/長方形 6"/>
          <p:cNvSpPr/>
          <p:nvPr/>
        </p:nvSpPr>
        <p:spPr>
          <a:xfrm>
            <a:off x="5174673" y="4488566"/>
            <a:ext cx="1122218" cy="363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 name="テキスト ボックス 23">
            <a:extLst>
              <a:ext uri="{FF2B5EF4-FFF2-40B4-BE49-F238E27FC236}">
                <a16:creationId xmlns="" xmlns:a16="http://schemas.microsoft.com/office/drawing/2014/main" id="{295927C0-2E30-4A20-89D1-883F740C117F}"/>
              </a:ext>
            </a:extLst>
          </p:cNvPr>
          <p:cNvSpPr txBox="1"/>
          <p:nvPr/>
        </p:nvSpPr>
        <p:spPr>
          <a:xfrm>
            <a:off x="4178949" y="3806961"/>
            <a:ext cx="674116" cy="276999"/>
          </a:xfrm>
          <a:prstGeom prst="rect">
            <a:avLst/>
          </a:prstGeom>
          <a:solidFill>
            <a:schemeClr val="bg1"/>
          </a:solidFill>
          <a:ln>
            <a:noFill/>
          </a:ln>
        </p:spPr>
        <p:txBody>
          <a:bodyPr wrap="square" lIns="91440" tIns="45720" rIns="91440" bIns="45720" rtlCol="0" anchor="t">
            <a:spAutoFit/>
          </a:bodyPr>
          <a:lstStyle/>
          <a:p>
            <a:pPr algn="ctr"/>
            <a:r>
              <a:rPr lang="ja-JP" altLang="en-US" sz="1200">
                <a:latin typeface="Arial" panose="020B0604020202020204" pitchFamily="34" charset="0"/>
                <a:ea typeface="游ゴシック"/>
                <a:cs typeface="Arial" panose="020B0604020202020204" pitchFamily="34" charset="0"/>
              </a:rPr>
              <a:t>Boom</a:t>
            </a:r>
          </a:p>
        </p:txBody>
      </p:sp>
      <p:sp>
        <p:nvSpPr>
          <p:cNvPr id="16" name="テキスト ボックス 23">
            <a:extLst>
              <a:ext uri="{FF2B5EF4-FFF2-40B4-BE49-F238E27FC236}">
                <a16:creationId xmlns="" xmlns:a16="http://schemas.microsoft.com/office/drawing/2014/main" id="{ED9377D6-98A8-4EE3-90F2-60E7EFE49AE7}"/>
              </a:ext>
            </a:extLst>
          </p:cNvPr>
          <p:cNvSpPr txBox="1"/>
          <p:nvPr/>
        </p:nvSpPr>
        <p:spPr>
          <a:xfrm>
            <a:off x="3597976" y="3945889"/>
            <a:ext cx="585707" cy="276999"/>
          </a:xfrm>
          <a:prstGeom prst="rect">
            <a:avLst/>
          </a:prstGeom>
          <a:solidFill>
            <a:schemeClr val="bg1"/>
          </a:solidFill>
          <a:ln>
            <a:noFill/>
          </a:ln>
        </p:spPr>
        <p:txBody>
          <a:bodyPr wrap="square" lIns="91440" tIns="45720" rIns="91440" bIns="45720" rtlCol="0" anchor="t">
            <a:spAutoFit/>
          </a:bodyPr>
          <a:lstStyle/>
          <a:p>
            <a:pPr algn="ctr"/>
            <a:r>
              <a:rPr lang="ja-JP" altLang="en-US" sz="1200">
                <a:latin typeface="Arial" panose="020B0604020202020204" pitchFamily="34" charset="0"/>
                <a:ea typeface="游ゴシック"/>
                <a:cs typeface="Arial" panose="020B0604020202020204" pitchFamily="34" charset="0"/>
              </a:rPr>
              <a:t>Arm</a:t>
            </a:r>
          </a:p>
        </p:txBody>
      </p:sp>
      <p:sp>
        <p:nvSpPr>
          <p:cNvPr id="24" name="テキスト ボックス 23"/>
          <p:cNvSpPr txBox="1"/>
          <p:nvPr/>
        </p:nvSpPr>
        <p:spPr>
          <a:xfrm>
            <a:off x="1248828" y="4350044"/>
            <a:ext cx="6951143"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postura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inspeksyon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antas</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langis</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makinaryang</a:t>
            </a:r>
            <a:r>
              <a:rPr lang="en-US" altLang="ja-JP" sz="1200" dirty="0">
                <a:latin typeface="Arial" panose="020B0604020202020204" pitchFamily="34" charset="0"/>
                <a:cs typeface="Arial" panose="020B0604020202020204" pitchFamily="34" charset="0"/>
              </a:rPr>
              <a:t> pang-</a:t>
            </a:r>
            <a:r>
              <a:rPr lang="en-US" altLang="ja-JP" sz="1200" dirty="0" err="1">
                <a:latin typeface="Arial" panose="020B0604020202020204" pitchFamily="34" charset="0"/>
                <a:cs typeface="Arial" panose="020B0604020202020204" pitchFamily="34" charset="0"/>
              </a:rPr>
              <a:t>demolisyon</a:t>
            </a:r>
            <a:endParaRPr lang="en-US" altLang="ja-JP" sz="1200" dirty="0">
              <a:latin typeface="Arial" panose="020B0604020202020204" pitchFamily="34" charset="0"/>
              <a:cs typeface="Arial" panose="020B0604020202020204" pitchFamily="34" charset="0"/>
            </a:endParaRPr>
          </a:p>
        </p:txBody>
      </p:sp>
      <p:sp>
        <p:nvSpPr>
          <p:cNvPr id="2" name="テキスト ボックス 5">
            <a:extLst>
              <a:ext uri="{FF2B5EF4-FFF2-40B4-BE49-F238E27FC236}">
                <a16:creationId xmlns="" xmlns:a16="http://schemas.microsoft.com/office/drawing/2014/main" id="{82EBB439-48FC-49D6-8F63-4676F8BDC5AD}"/>
              </a:ext>
            </a:extLst>
          </p:cNvPr>
          <p:cNvSpPr txBox="1"/>
          <p:nvPr/>
        </p:nvSpPr>
        <p:spPr>
          <a:xfrm>
            <a:off x="4852995" y="6441344"/>
            <a:ext cx="3931507"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91 </a:t>
            </a:r>
            <a:r>
              <a:rPr lang="ja-JP" sz="1200" dirty="0">
                <a:latin typeface="Times New Roman" panose="02020603050405020304" pitchFamily="18" charset="0"/>
                <a:ea typeface="+mn-lt"/>
                <a:cs typeface="Times New Roman" panose="02020603050405020304" pitchFamily="18" charset="0"/>
              </a:rPr>
              <a:t>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74</a:t>
            </a:r>
            <a:r>
              <a:rPr lang="ja-JP" altLang="en-US"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mn-lt"/>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pic>
        <p:nvPicPr>
          <p:cNvPr id="18" name="図 17">
            <a:extLst>
              <a:ext uri="{FF2B5EF4-FFF2-40B4-BE49-F238E27FC236}">
                <a16:creationId xmlns="" xmlns:a16="http://schemas.microsoft.com/office/drawing/2014/main" id="{4D14241D-3612-4CEF-BB88-3D4EA0275C6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0017" y="1644320"/>
            <a:ext cx="3898154" cy="1515986"/>
          </a:xfrm>
          <a:prstGeom prst="rect">
            <a:avLst/>
          </a:prstGeom>
          <a:noFill/>
          <a:ln>
            <a:noFill/>
          </a:ln>
        </p:spPr>
      </p:pic>
    </p:spTree>
    <p:extLst>
      <p:ext uri="{BB962C8B-B14F-4D97-AF65-F5344CB8AC3E}">
        <p14:creationId xmlns:p14="http://schemas.microsoft.com/office/powerpoint/2010/main" val="1895280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Uri ng Attachment para </a:t>
            </a:r>
            <a:r>
              <a:rPr lang="en-US" altLang="ja-JP" sz="2000" dirty="0" err="1">
                <a:latin typeface="Arial" panose="020B0604020202020204" pitchFamily="34" charset="0"/>
                <a:cs typeface="Arial" panose="020B0604020202020204" pitchFamily="34" charset="0"/>
              </a:rPr>
              <a:t>sa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Makinaryang</a:t>
            </a:r>
            <a:r>
              <a:rPr lang="en-US" altLang="ja-JP" sz="2000" dirty="0">
                <a:latin typeface="Arial" panose="020B0604020202020204" pitchFamily="34" charset="0"/>
                <a:cs typeface="Arial" panose="020B0604020202020204" pitchFamily="34" charset="0"/>
              </a:rPr>
              <a:t> Pang </a:t>
            </a:r>
            <a:r>
              <a:rPr lang="en-US" altLang="ja-JP" sz="2000" dirty="0" err="1">
                <a:latin typeface="Arial" panose="020B0604020202020204" pitchFamily="34" charset="0"/>
                <a:cs typeface="Arial" panose="020B0604020202020204" pitchFamily="34" charset="0"/>
              </a:rPr>
              <a:t>Demolisyon</a:t>
            </a:r>
            <a:endParaRPr lang="en-US" altLang="ja-JP" sz="2000" dirty="0">
              <a:latin typeface="Arial" panose="020B0604020202020204" pitchFamily="34" charset="0"/>
              <a:ea typeface="游ゴシック Light"/>
              <a:cs typeface="Arial" panose="020B0604020202020204" pitchFamily="34"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4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4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493959" y="6452605"/>
            <a:ext cx="3502203"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a:t>
            </a:r>
            <a:r>
              <a:rPr lang="ja-JP" sz="1200" dirty="0">
                <a:latin typeface="Times New Roman" panose="02020603050405020304" pitchFamily="18" charset="0"/>
                <a:ea typeface="+mn-lt"/>
                <a:cs typeface="Times New Roman" panose="02020603050405020304" pitchFamily="18" charset="0"/>
              </a:rPr>
              <a:t> 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8</a:t>
            </a:r>
            <a:r>
              <a:rPr lang="ja-JP" altLang="en-US" sz="1200" dirty="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mn-lt"/>
                <a:cs typeface="Times New Roman" panose="02020603050405020304" pitchFamily="18" charset="0"/>
              </a:rPr>
              <a:t>of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1050529" y="1953491"/>
            <a:ext cx="7334933" cy="3310246"/>
          </a:xfrm>
          <a:prstGeom prst="rect">
            <a:avLst/>
          </a:prstGeom>
        </p:spPr>
      </p:pic>
      <p:sp>
        <p:nvSpPr>
          <p:cNvPr id="11" name="テキスト ボックス 10"/>
          <p:cNvSpPr txBox="1"/>
          <p:nvPr/>
        </p:nvSpPr>
        <p:spPr>
          <a:xfrm>
            <a:off x="1566197" y="5196508"/>
            <a:ext cx="2674036" cy="276999"/>
          </a:xfrm>
          <a:prstGeom prst="rect">
            <a:avLst/>
          </a:prstGeom>
          <a:noFill/>
          <a:ln>
            <a:noFill/>
          </a:ln>
        </p:spPr>
        <p:txBody>
          <a:bodyPr wrap="square" lIns="91440" tIns="45720" rIns="91440" bIns="45720" rtlCol="0" anchor="t">
            <a:spAutoFit/>
          </a:bodyPr>
          <a:lstStyle/>
          <a:p>
            <a:pPr algn="ctr"/>
            <a:r>
              <a:rPr lang="ja-JP" sz="1200" dirty="0">
                <a:latin typeface="Arial" panose="020B0604020202020204" pitchFamily="34" charset="0"/>
                <a:ea typeface="+mn-lt"/>
                <a:cs typeface="Arial" panose="020B0604020202020204" pitchFamily="34" charset="0"/>
              </a:rPr>
              <a:t>Breaker </a:t>
            </a:r>
            <a:r>
              <a:rPr lang="en-US" altLang="ja-JP" sz="1200" dirty="0">
                <a:latin typeface="Arial" panose="020B0604020202020204" pitchFamily="34" charset="0"/>
                <a:ea typeface="+mn-lt"/>
                <a:cs typeface="Arial" panose="020B0604020202020204" pitchFamily="34" charset="0"/>
              </a:rPr>
              <a:t>U</a:t>
            </a:r>
            <a:r>
              <a:rPr lang="ja-JP" sz="1200" dirty="0">
                <a:latin typeface="Arial" panose="020B0604020202020204" pitchFamily="34" charset="0"/>
                <a:ea typeface="+mn-lt"/>
                <a:cs typeface="Arial" panose="020B0604020202020204" pitchFamily="34" charset="0"/>
              </a:rPr>
              <a:t>nit</a:t>
            </a:r>
            <a:endParaRPr lang="ja-JP" altLang="en-US" sz="1200" dirty="0">
              <a:latin typeface="Arial" panose="020B0604020202020204" pitchFamily="34" charset="0"/>
              <a:cs typeface="Arial" panose="020B0604020202020204" pitchFamily="34" charset="0"/>
            </a:endParaRPr>
          </a:p>
        </p:txBody>
      </p:sp>
      <p:sp>
        <p:nvSpPr>
          <p:cNvPr id="12" name="テキスト ボックス 11"/>
          <p:cNvSpPr txBox="1"/>
          <p:nvPr/>
        </p:nvSpPr>
        <p:spPr>
          <a:xfrm>
            <a:off x="4903768" y="5226026"/>
            <a:ext cx="2674036" cy="276999"/>
          </a:xfrm>
          <a:prstGeom prst="rect">
            <a:avLst/>
          </a:prstGeom>
          <a:noFill/>
          <a:ln>
            <a:noFill/>
          </a:ln>
        </p:spPr>
        <p:txBody>
          <a:bodyPr wrap="square" lIns="91440" tIns="45720" rIns="91440" bIns="45720" rtlCol="0" anchor="t">
            <a:spAutoFit/>
          </a:bodyPr>
          <a:lstStyle/>
          <a:p>
            <a:pPr algn="ctr"/>
            <a:r>
              <a:rPr lang="ja-JP" altLang="en-US" sz="1200" dirty="0">
                <a:latin typeface="Arial" panose="020B0604020202020204" pitchFamily="34" charset="0"/>
                <a:ea typeface="游ゴシック"/>
                <a:cs typeface="Arial" panose="020B0604020202020204" pitchFamily="34" charset="0"/>
              </a:rPr>
              <a:t>Steel </a:t>
            </a:r>
            <a:r>
              <a:rPr lang="en-US" altLang="ja-JP" sz="1200" dirty="0">
                <a:latin typeface="Arial" panose="020B0604020202020204" pitchFamily="34" charset="0"/>
                <a:ea typeface="游ゴシック"/>
                <a:cs typeface="Arial" panose="020B0604020202020204" pitchFamily="34" charset="0"/>
              </a:rPr>
              <a:t>F</a:t>
            </a:r>
            <a:r>
              <a:rPr lang="ja-JP" altLang="en-US" sz="1200" dirty="0">
                <a:latin typeface="Arial" panose="020B0604020202020204" pitchFamily="34" charset="0"/>
                <a:ea typeface="游ゴシック"/>
                <a:cs typeface="Arial" panose="020B0604020202020204" pitchFamily="34" charset="0"/>
              </a:rPr>
              <a:t>rame </a:t>
            </a:r>
            <a:r>
              <a:rPr lang="en-US" altLang="ja-JP" sz="1200" dirty="0">
                <a:latin typeface="Arial" panose="020B0604020202020204" pitchFamily="34" charset="0"/>
                <a:ea typeface="游ゴシック"/>
                <a:cs typeface="Arial" panose="020B0604020202020204" pitchFamily="34" charset="0"/>
              </a:rPr>
              <a:t>Cutting Tool</a:t>
            </a:r>
            <a:endParaRPr lang="ja-JP" altLang="en-US" sz="1200" dirty="0">
              <a:latin typeface="Arial" panose="020B0604020202020204" pitchFamily="34" charset="0"/>
              <a:ea typeface="游ゴシック"/>
              <a:cs typeface="Arial" panose="020B0604020202020204" pitchFamily="34" charset="0"/>
            </a:endParaRPr>
          </a:p>
        </p:txBody>
      </p:sp>
      <p:sp>
        <p:nvSpPr>
          <p:cNvPr id="3" name="TextBox 2">
            <a:extLst>
              <a:ext uri="{FF2B5EF4-FFF2-40B4-BE49-F238E27FC236}">
                <a16:creationId xmlns="" xmlns:a16="http://schemas.microsoft.com/office/drawing/2014/main" id="{DA28CF4E-400B-40C1-B9A5-6F28CEA456AE}"/>
              </a:ext>
            </a:extLst>
          </p:cNvPr>
          <p:cNvSpPr txBox="1"/>
          <p:nvPr/>
        </p:nvSpPr>
        <p:spPr>
          <a:xfrm>
            <a:off x="3257909" y="3114136"/>
            <a:ext cx="124795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Bolts and nuts</a:t>
            </a:r>
            <a:endParaRPr lang="en-US" sz="9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5813E179-89BA-4A65-BED7-122E069B6F37}"/>
              </a:ext>
            </a:extLst>
          </p:cNvPr>
          <p:cNvSpPr txBox="1"/>
          <p:nvPr/>
        </p:nvSpPr>
        <p:spPr>
          <a:xfrm>
            <a:off x="3416060" y="4479985"/>
            <a:ext cx="124795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Bolts and nuts</a:t>
            </a:r>
            <a:endParaRPr lang="en-US" sz="9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364E6E04-22F9-440D-8874-A12D7670F599}"/>
              </a:ext>
            </a:extLst>
          </p:cNvPr>
          <p:cNvSpPr txBox="1"/>
          <p:nvPr/>
        </p:nvSpPr>
        <p:spPr>
          <a:xfrm>
            <a:off x="3257909" y="3602966"/>
            <a:ext cx="87414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Bracket</a:t>
            </a:r>
            <a:endParaRPr lang="en-US" sz="9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BA9FB02C-C003-43D8-957D-E5565ACBABF6}"/>
              </a:ext>
            </a:extLst>
          </p:cNvPr>
          <p:cNvSpPr txBox="1"/>
          <p:nvPr/>
        </p:nvSpPr>
        <p:spPr>
          <a:xfrm>
            <a:off x="3071003" y="4810664"/>
            <a:ext cx="124795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Chisel</a:t>
            </a:r>
            <a:endParaRPr lang="en-US" sz="9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D3A1128D-B3C7-446D-9FD7-B5B1E8405B58}"/>
              </a:ext>
            </a:extLst>
          </p:cNvPr>
          <p:cNvSpPr txBox="1"/>
          <p:nvPr/>
        </p:nvSpPr>
        <p:spPr>
          <a:xfrm>
            <a:off x="2797833" y="3904890"/>
            <a:ext cx="124795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Cylinder</a:t>
            </a:r>
            <a:endParaRPr lang="en-US" sz="9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6F720EF3-603D-4D86-B59A-E8B38D9AB128}"/>
              </a:ext>
            </a:extLst>
          </p:cNvPr>
          <p:cNvSpPr txBox="1"/>
          <p:nvPr/>
        </p:nvSpPr>
        <p:spPr>
          <a:xfrm>
            <a:off x="7340479" y="2199136"/>
            <a:ext cx="94950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Upper frame, etc.</a:t>
            </a:r>
            <a:endParaRPr lang="en-US" sz="9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EB2B36DC-C1E7-4A2C-A715-16417E33B9D3}"/>
              </a:ext>
            </a:extLst>
          </p:cNvPr>
          <p:cNvSpPr txBox="1"/>
          <p:nvPr/>
        </p:nvSpPr>
        <p:spPr>
          <a:xfrm>
            <a:off x="7340478" y="3431036"/>
            <a:ext cx="94950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Lower frame</a:t>
            </a:r>
            <a:endParaRPr lang="en-US" sz="9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CB7D2235-303B-47E4-ADB4-054FA0B8E16C}"/>
              </a:ext>
            </a:extLst>
          </p:cNvPr>
          <p:cNvSpPr txBox="1"/>
          <p:nvPr/>
        </p:nvSpPr>
        <p:spPr>
          <a:xfrm>
            <a:off x="7378578" y="4472436"/>
            <a:ext cx="94950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Cutter</a:t>
            </a:r>
          </a:p>
        </p:txBody>
      </p:sp>
      <p:sp>
        <p:nvSpPr>
          <p:cNvPr id="19" name="TextBox 18">
            <a:extLst>
              <a:ext uri="{FF2B5EF4-FFF2-40B4-BE49-F238E27FC236}">
                <a16:creationId xmlns="" xmlns:a16="http://schemas.microsoft.com/office/drawing/2014/main" id="{3CAF2576-00B1-4596-9452-0FEEBC868530}"/>
              </a:ext>
            </a:extLst>
          </p:cNvPr>
          <p:cNvSpPr txBox="1"/>
          <p:nvPr/>
        </p:nvSpPr>
        <p:spPr>
          <a:xfrm>
            <a:off x="7340478" y="4212086"/>
            <a:ext cx="94950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cs typeface="Times New Roman" panose="02020603050405020304" pitchFamily="18" charset="0"/>
              </a:rPr>
              <a:t>Cutting arm</a:t>
            </a:r>
          </a:p>
        </p:txBody>
      </p:sp>
      <p:sp>
        <p:nvSpPr>
          <p:cNvPr id="20" name="TextBox 19">
            <a:extLst>
              <a:ext uri="{FF2B5EF4-FFF2-40B4-BE49-F238E27FC236}">
                <a16:creationId xmlns="" xmlns:a16="http://schemas.microsoft.com/office/drawing/2014/main" id="{451E1547-9E26-46EA-AEB0-756173F9CE9E}"/>
              </a:ext>
            </a:extLst>
          </p:cNvPr>
          <p:cNvSpPr txBox="1"/>
          <p:nvPr/>
        </p:nvSpPr>
        <p:spPr>
          <a:xfrm>
            <a:off x="7340478" y="3119886"/>
            <a:ext cx="94950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Opening/closing cylinder</a:t>
            </a:r>
            <a:endParaRPr lang="en-US" sz="90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5B9D5107-DADA-430D-B7D1-584DD1A603B0}"/>
              </a:ext>
            </a:extLst>
          </p:cNvPr>
          <p:cNvSpPr txBox="1"/>
          <p:nvPr/>
        </p:nvSpPr>
        <p:spPr>
          <a:xfrm>
            <a:off x="7321428" y="2542036"/>
            <a:ext cx="949506"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Times New Roman" panose="02020603050405020304" pitchFamily="18" charset="0"/>
                <a:ea typeface="+mn-lt"/>
                <a:cs typeface="Times New Roman" panose="02020603050405020304" pitchFamily="18" charset="0"/>
              </a:rPr>
              <a:t>Slewing device</a:t>
            </a:r>
            <a:endParaRPr lang="en-US" sz="900">
              <a:latin typeface="Times New Roman" panose="02020603050405020304" pitchFamily="18" charset="0"/>
              <a:cs typeface="Times New Roman" panose="02020603050405020304" pitchFamily="18" charset="0"/>
            </a:endParaRPr>
          </a:p>
        </p:txBody>
      </p:sp>
      <p:pic>
        <p:nvPicPr>
          <p:cNvPr id="8" name="図 7">
            <a:extLst>
              <a:ext uri="{FF2B5EF4-FFF2-40B4-BE49-F238E27FC236}">
                <a16:creationId xmlns="" xmlns:a16="http://schemas.microsoft.com/office/drawing/2014/main" id="{4B35F6B7-08A4-4F60-9F2B-96A45503EF49}"/>
              </a:ext>
            </a:extLst>
          </p:cNvPr>
          <p:cNvPicPr>
            <a:picLocks noChangeAspect="1"/>
          </p:cNvPicPr>
          <p:nvPr/>
        </p:nvPicPr>
        <p:blipFill>
          <a:blip r:embed="rId4"/>
          <a:stretch>
            <a:fillRect/>
          </a:stretch>
        </p:blipFill>
        <p:spPr>
          <a:xfrm>
            <a:off x="997814" y="1828799"/>
            <a:ext cx="7334933" cy="3367709"/>
          </a:xfrm>
          <a:prstGeom prst="rect">
            <a:avLst/>
          </a:prstGeom>
        </p:spPr>
      </p:pic>
    </p:spTree>
    <p:extLst>
      <p:ext uri="{BB962C8B-B14F-4D97-AF65-F5344CB8AC3E}">
        <p14:creationId xmlns:p14="http://schemas.microsoft.com/office/powerpoint/2010/main" val="3137924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fil-PH" altLang="ja-JP" sz="2000" dirty="0">
                <a:latin typeface="Arial" panose="020B0604020202020204" pitchFamily="34" charset="0"/>
                <a:cs typeface="Arial" panose="020B0604020202020204" pitchFamily="34" charset="0"/>
              </a:rPr>
              <a:t>Pang-araw-araw na Pamamaraan ng Inspeksyon</a:t>
            </a:r>
            <a:endParaRPr lang="ja-JP" sz="2000" dirty="0">
              <a:latin typeface="Times New Roman" panose="02020603050405020304" pitchFamily="18" charset="0"/>
              <a:ea typeface="+mj-lt"/>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7" name="図 6"/>
          <p:cNvPicPr>
            <a:picLocks noChangeAspect="1"/>
          </p:cNvPicPr>
          <p:nvPr/>
        </p:nvPicPr>
        <p:blipFill>
          <a:blip r:embed="rId3"/>
          <a:stretch>
            <a:fillRect/>
          </a:stretch>
        </p:blipFill>
        <p:spPr>
          <a:xfrm>
            <a:off x="3295771" y="1308785"/>
            <a:ext cx="2387745" cy="2082427"/>
          </a:xfrm>
          <a:prstGeom prst="rect">
            <a:avLst/>
          </a:prstGeom>
        </p:spPr>
      </p:pic>
      <p:pic>
        <p:nvPicPr>
          <p:cNvPr id="8" name="図 7"/>
          <p:cNvPicPr>
            <a:picLocks noChangeAspect="1"/>
          </p:cNvPicPr>
          <p:nvPr/>
        </p:nvPicPr>
        <p:blipFill>
          <a:blip r:embed="rId4"/>
          <a:stretch>
            <a:fillRect/>
          </a:stretch>
        </p:blipFill>
        <p:spPr>
          <a:xfrm>
            <a:off x="1498801" y="3685520"/>
            <a:ext cx="2590383" cy="2108984"/>
          </a:xfrm>
          <a:prstGeom prst="rect">
            <a:avLst/>
          </a:prstGeom>
        </p:spPr>
      </p:pic>
      <p:pic>
        <p:nvPicPr>
          <p:cNvPr id="10" name="図 9"/>
          <p:cNvPicPr>
            <a:picLocks noChangeAspect="1"/>
          </p:cNvPicPr>
          <p:nvPr/>
        </p:nvPicPr>
        <p:blipFill>
          <a:blip r:embed="rId5"/>
          <a:stretch>
            <a:fillRect/>
          </a:stretch>
        </p:blipFill>
        <p:spPr>
          <a:xfrm>
            <a:off x="4959334" y="3529902"/>
            <a:ext cx="2896033" cy="2475764"/>
          </a:xfrm>
          <a:prstGeom prst="rect">
            <a:avLst/>
          </a:prstGeom>
        </p:spPr>
      </p:pic>
      <p:sp>
        <p:nvSpPr>
          <p:cNvPr id="15" name="正方形/長方形 14"/>
          <p:cNvSpPr/>
          <p:nvPr/>
        </p:nvSpPr>
        <p:spPr>
          <a:xfrm>
            <a:off x="3928534" y="3075709"/>
            <a:ext cx="1754982" cy="336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7" name="テキスト ボックス 16"/>
          <p:cNvSpPr txBox="1"/>
          <p:nvPr/>
        </p:nvSpPr>
        <p:spPr>
          <a:xfrm>
            <a:off x="3825875" y="3052602"/>
            <a:ext cx="1857642" cy="230832"/>
          </a:xfrm>
          <a:prstGeom prst="rect">
            <a:avLst/>
          </a:prstGeom>
          <a:noFill/>
          <a:ln>
            <a:noFill/>
          </a:ln>
        </p:spPr>
        <p:txBody>
          <a:bodyPr wrap="square" lIns="91440" tIns="45720" rIns="91440" bIns="45720" rtlCol="0" anchor="t">
            <a:spAutoFit/>
          </a:bodyPr>
          <a:lstStyle/>
          <a:p>
            <a:pPr algn="ctr"/>
            <a:r>
              <a:rPr lang="ja-JP" altLang="en-US" sz="900" dirty="0">
                <a:latin typeface="Arial" panose="020B0604020202020204" pitchFamily="34" charset="0"/>
                <a:ea typeface="游ゴシック"/>
                <a:cs typeface="Arial" panose="020B0604020202020204" pitchFamily="34" charset="0"/>
              </a:rPr>
              <a:t>Check for loose bolt</a:t>
            </a:r>
          </a:p>
        </p:txBody>
      </p:sp>
      <p:sp>
        <p:nvSpPr>
          <p:cNvPr id="16" name="テキスト ボックス 15"/>
          <p:cNvSpPr txBox="1"/>
          <p:nvPr/>
        </p:nvSpPr>
        <p:spPr>
          <a:xfrm>
            <a:off x="1135323" y="5716558"/>
            <a:ext cx="3670702"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paglalagay</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grasa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gamit</a:t>
            </a:r>
            <a:r>
              <a:rPr lang="en-US" altLang="ja-JP" sz="1200" dirty="0">
                <a:latin typeface="Arial" panose="020B0604020202020204" pitchFamily="34" charset="0"/>
                <a:cs typeface="Arial" panose="020B0604020202020204" pitchFamily="34" charset="0"/>
              </a:rPr>
              <a:t> ang grease gun</a:t>
            </a:r>
            <a:endParaRPr lang="ja-JP" altLang="en-US" sz="1200" dirty="0">
              <a:latin typeface="Arial" panose="020B0604020202020204" pitchFamily="34" charset="0"/>
              <a:ea typeface="游ゴシック"/>
              <a:cs typeface="Arial" panose="020B0604020202020204" pitchFamily="34" charset="0"/>
            </a:endParaRPr>
          </a:p>
        </p:txBody>
      </p:sp>
      <p:sp>
        <p:nvSpPr>
          <p:cNvPr id="18" name="テキスト ボックス 17"/>
          <p:cNvSpPr txBox="1"/>
          <p:nvPr/>
        </p:nvSpPr>
        <p:spPr>
          <a:xfrm>
            <a:off x="4956425" y="5956348"/>
            <a:ext cx="3271175"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limitasyon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pagkapudpod</a:t>
            </a:r>
            <a:endParaRPr lang="ja-JP" altLang="en-US" sz="1200" dirty="0">
              <a:latin typeface="Arial" panose="020B0604020202020204" pitchFamily="34" charset="0"/>
              <a:ea typeface="游ゴシック"/>
              <a:cs typeface="Arial" panose="020B0604020202020204" pitchFamily="34" charset="0"/>
            </a:endParaRPr>
          </a:p>
        </p:txBody>
      </p:sp>
      <p:sp>
        <p:nvSpPr>
          <p:cNvPr id="2" name="テキスト ボックス 5">
            <a:extLst>
              <a:ext uri="{FF2B5EF4-FFF2-40B4-BE49-F238E27FC236}">
                <a16:creationId xmlns="" xmlns:a16="http://schemas.microsoft.com/office/drawing/2014/main" id="{1D2380AC-FB4D-4CA9-BC28-0DBA8DAE3087}"/>
              </a:ext>
            </a:extLst>
          </p:cNvPr>
          <p:cNvSpPr txBox="1"/>
          <p:nvPr/>
        </p:nvSpPr>
        <p:spPr>
          <a:xfrm>
            <a:off x="4807951" y="6486388"/>
            <a:ext cx="3931507"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94</a:t>
            </a:r>
            <a:r>
              <a:rPr lang="ja-JP" altLang="en-US" sz="1200" dirty="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mn-lt"/>
                <a:cs typeface="Times New Roman" panose="02020603050405020304" pitchFamily="18" charset="0"/>
              </a:rPr>
              <a:t>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76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mn-lt"/>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sp>
        <p:nvSpPr>
          <p:cNvPr id="14" name="テキスト ボックス 16">
            <a:extLst>
              <a:ext uri="{FF2B5EF4-FFF2-40B4-BE49-F238E27FC236}">
                <a16:creationId xmlns="" xmlns:a16="http://schemas.microsoft.com/office/drawing/2014/main" id="{2E1C36BA-3708-4423-A10D-611220755FB9}"/>
              </a:ext>
            </a:extLst>
          </p:cNvPr>
          <p:cNvSpPr txBox="1"/>
          <p:nvPr/>
        </p:nvSpPr>
        <p:spPr>
          <a:xfrm>
            <a:off x="2588718" y="4053362"/>
            <a:ext cx="970144" cy="230832"/>
          </a:xfrm>
          <a:prstGeom prst="rect">
            <a:avLst/>
          </a:prstGeom>
          <a:solidFill>
            <a:schemeClr val="bg1"/>
          </a:solidFill>
          <a:ln>
            <a:noFill/>
          </a:ln>
        </p:spPr>
        <p:txBody>
          <a:bodyPr wrap="square" lIns="91440" tIns="45720" rIns="91440" bIns="45720" rtlCol="0" anchor="t">
            <a:spAutoFit/>
          </a:bodyPr>
          <a:lstStyle/>
          <a:p>
            <a:pPr algn="ctr"/>
            <a:r>
              <a:rPr lang="ja-JP" altLang="en-US" sz="900" dirty="0">
                <a:latin typeface="Arial" panose="020B0604020202020204" pitchFamily="34" charset="0"/>
                <a:ea typeface="游ゴシック"/>
                <a:cs typeface="Arial" panose="020B0604020202020204" pitchFamily="34" charset="0"/>
              </a:rPr>
              <a:t>Grease nipple</a:t>
            </a:r>
          </a:p>
        </p:txBody>
      </p:sp>
      <p:sp>
        <p:nvSpPr>
          <p:cNvPr id="22" name="テキスト ボックス 16">
            <a:extLst>
              <a:ext uri="{FF2B5EF4-FFF2-40B4-BE49-F238E27FC236}">
                <a16:creationId xmlns="" xmlns:a16="http://schemas.microsoft.com/office/drawing/2014/main" id="{2980B0E1-4F51-4CF9-843C-F74D8909E585}"/>
              </a:ext>
            </a:extLst>
          </p:cNvPr>
          <p:cNvSpPr txBox="1"/>
          <p:nvPr/>
        </p:nvSpPr>
        <p:spPr>
          <a:xfrm>
            <a:off x="5551748" y="3507376"/>
            <a:ext cx="1100434" cy="230832"/>
          </a:xfrm>
          <a:prstGeom prst="rect">
            <a:avLst/>
          </a:prstGeom>
          <a:solidFill>
            <a:schemeClr val="bg1"/>
          </a:solidFill>
          <a:ln>
            <a:noFill/>
          </a:ln>
        </p:spPr>
        <p:txBody>
          <a:bodyPr wrap="square" lIns="91440" tIns="45720" rIns="91440" bIns="45720" rtlCol="0" anchor="t">
            <a:spAutoFit/>
          </a:bodyPr>
          <a:lstStyle/>
          <a:p>
            <a:pPr algn="ctr"/>
            <a:r>
              <a:rPr lang="en-US" altLang="ja-JP" sz="900" dirty="0">
                <a:latin typeface="Arial" panose="020B0604020202020204" pitchFamily="34" charset="0"/>
                <a:ea typeface="游ゴシック"/>
                <a:cs typeface="Arial" panose="020B0604020202020204" pitchFamily="34" charset="0"/>
              </a:rPr>
              <a:t>Push</a:t>
            </a:r>
            <a:endParaRPr lang="ja-JP" altLang="en-US" sz="900" dirty="0">
              <a:latin typeface="Arial" panose="020B0604020202020204" pitchFamily="34" charset="0"/>
              <a:ea typeface="游ゴシック"/>
              <a:cs typeface="Arial" panose="020B0604020202020204" pitchFamily="34" charset="0"/>
            </a:endParaRPr>
          </a:p>
        </p:txBody>
      </p:sp>
      <p:sp>
        <p:nvSpPr>
          <p:cNvPr id="27" name="テキスト ボックス 16">
            <a:extLst>
              <a:ext uri="{FF2B5EF4-FFF2-40B4-BE49-F238E27FC236}">
                <a16:creationId xmlns="" xmlns:a16="http://schemas.microsoft.com/office/drawing/2014/main" id="{A6F99F23-CAE4-4CAD-97D7-36DAE5CE0291}"/>
              </a:ext>
            </a:extLst>
          </p:cNvPr>
          <p:cNvSpPr txBox="1"/>
          <p:nvPr/>
        </p:nvSpPr>
        <p:spPr>
          <a:xfrm>
            <a:off x="7189674" y="5728667"/>
            <a:ext cx="697719" cy="230832"/>
          </a:xfrm>
          <a:prstGeom prst="rect">
            <a:avLst/>
          </a:prstGeom>
          <a:solidFill>
            <a:schemeClr val="bg1"/>
          </a:solidFill>
          <a:ln>
            <a:noFill/>
          </a:ln>
        </p:spPr>
        <p:txBody>
          <a:bodyPr wrap="square" lIns="91440" tIns="45720" rIns="91440" bIns="45720" rtlCol="0" anchor="t">
            <a:spAutoFit/>
          </a:bodyPr>
          <a:lstStyle/>
          <a:p>
            <a:r>
              <a:rPr lang="en-US" altLang="ja-JP" sz="900" dirty="0">
                <a:latin typeface="Arial" panose="020B0604020202020204" pitchFamily="34" charset="0"/>
                <a:ea typeface="游ゴシック"/>
                <a:cs typeface="Arial" panose="020B0604020202020204" pitchFamily="34" charset="0"/>
              </a:rPr>
              <a:t>C</a:t>
            </a:r>
            <a:r>
              <a:rPr lang="ja-JP" altLang="en-US" sz="900" dirty="0">
                <a:latin typeface="Arial" panose="020B0604020202020204" pitchFamily="34" charset="0"/>
                <a:ea typeface="游ゴシック"/>
                <a:cs typeface="Arial" panose="020B0604020202020204" pitchFamily="34" charset="0"/>
              </a:rPr>
              <a:t>hisel</a:t>
            </a:r>
          </a:p>
        </p:txBody>
      </p:sp>
      <p:sp>
        <p:nvSpPr>
          <p:cNvPr id="3" name="吹き出し: 四角形 2">
            <a:extLst>
              <a:ext uri="{FF2B5EF4-FFF2-40B4-BE49-F238E27FC236}">
                <a16:creationId xmlns="" xmlns:a16="http://schemas.microsoft.com/office/drawing/2014/main" id="{F5EBE7D4-8C1A-4D78-9F11-BC8B5123F10C}"/>
              </a:ext>
            </a:extLst>
          </p:cNvPr>
          <p:cNvSpPr/>
          <p:nvPr/>
        </p:nvSpPr>
        <p:spPr>
          <a:xfrm>
            <a:off x="5195803" y="4047972"/>
            <a:ext cx="960137" cy="189482"/>
          </a:xfrm>
          <a:prstGeom prst="wedgeRectCallout">
            <a:avLst>
              <a:gd name="adj1" fmla="val 52292"/>
              <a:gd name="adj2" fmla="val 176442"/>
            </a:avLst>
          </a:prstGeom>
          <a:ln>
            <a:solidFill>
              <a:srgbClr val="55525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Abrasion Width</a:t>
            </a:r>
            <a:endParaRPr kumimoji="1" lang="ja-JP" altLang="en-US" sz="900" dirty="0">
              <a:latin typeface="Arial" panose="020B0604020202020204" pitchFamily="34" charset="0"/>
              <a:cs typeface="Arial" panose="020B0604020202020204" pitchFamily="34" charset="0"/>
            </a:endParaRPr>
          </a:p>
        </p:txBody>
      </p:sp>
      <p:sp>
        <p:nvSpPr>
          <p:cNvPr id="5" name="正方形/長方形 4">
            <a:extLst>
              <a:ext uri="{FF2B5EF4-FFF2-40B4-BE49-F238E27FC236}">
                <a16:creationId xmlns="" xmlns:a16="http://schemas.microsoft.com/office/drawing/2014/main" id="{442043AE-3D2C-4246-927B-6072D7960AA2}"/>
              </a:ext>
            </a:extLst>
          </p:cNvPr>
          <p:cNvSpPr/>
          <p:nvPr/>
        </p:nvSpPr>
        <p:spPr>
          <a:xfrm>
            <a:off x="7087729" y="5011405"/>
            <a:ext cx="366386" cy="1137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6" name="テキスト ボックス 16">
            <a:extLst>
              <a:ext uri="{FF2B5EF4-FFF2-40B4-BE49-F238E27FC236}">
                <a16:creationId xmlns="" xmlns:a16="http://schemas.microsoft.com/office/drawing/2014/main" id="{409E4132-20EB-4D9E-BBB2-669B0E322407}"/>
              </a:ext>
            </a:extLst>
          </p:cNvPr>
          <p:cNvSpPr txBox="1"/>
          <p:nvPr/>
        </p:nvSpPr>
        <p:spPr>
          <a:xfrm>
            <a:off x="6939505" y="4992054"/>
            <a:ext cx="887513" cy="138499"/>
          </a:xfrm>
          <a:prstGeom prst="rect">
            <a:avLst/>
          </a:prstGeom>
          <a:noFill/>
          <a:ln>
            <a:noFill/>
          </a:ln>
        </p:spPr>
        <p:txBody>
          <a:bodyPr wrap="square" lIns="0" tIns="0" rIns="0" bIns="0" rtlCol="0" anchor="t">
            <a:spAutoFit/>
          </a:bodyPr>
          <a:lstStyle/>
          <a:p>
            <a:pPr algn="ctr"/>
            <a:r>
              <a:rPr lang="ja-JP" altLang="en-US" sz="900" dirty="0">
                <a:latin typeface="Arial" panose="020B0604020202020204" pitchFamily="34" charset="0"/>
                <a:ea typeface="游ゴシック"/>
                <a:cs typeface="Arial" panose="020B0604020202020204" pitchFamily="34" charset="0"/>
              </a:rPr>
              <a:t>Abrasion width</a:t>
            </a:r>
          </a:p>
        </p:txBody>
      </p:sp>
    </p:spTree>
    <p:extLst>
      <p:ext uri="{BB962C8B-B14F-4D97-AF65-F5344CB8AC3E}">
        <p14:creationId xmlns:p14="http://schemas.microsoft.com/office/powerpoint/2010/main" val="2263435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Pang-araw-araw na Pamamaraan ng Inspeksyon Bago Paandarin ang Makina</a:t>
            </a:r>
            <a:endParaRPr lang="ja-JP" sz="2000" dirty="0">
              <a:latin typeface="Times New Roman" panose="02020603050405020304" pitchFamily="18" charset="0"/>
              <a:ea typeface="+mj-lt"/>
              <a:cs typeface="Times New Roman" panose="02020603050405020304" pitchFamily="18" charset="0"/>
            </a:endParaRPr>
          </a:p>
        </p:txBody>
      </p:sp>
      <p:sp>
        <p:nvSpPr>
          <p:cNvPr id="9" name="コンテンツ プレースホルダー 4"/>
          <p:cNvSpPr txBox="1">
            <a:spLocks/>
          </p:cNvSpPr>
          <p:nvPr/>
        </p:nvSpPr>
        <p:spPr>
          <a:xfrm>
            <a:off x="628650" y="1268383"/>
            <a:ext cx="7886700" cy="225738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a:p>
            <a:pPr marL="893763" indent="-893763">
              <a:buNone/>
            </a:pPr>
            <a:endParaRPr lang="en-US" altLang="ja-JP" sz="2000">
              <a:latin typeface="Arial" panose="020B0604020202020204" pitchFamily="34" charset="0"/>
              <a:ea typeface="Meiryo UI" panose="020B0604030504040204" pitchFamily="50" charset="-128"/>
              <a:cs typeface="Arial" panose="020B0604020202020204" pitchFamily="34" charset="0"/>
            </a:endParaRPr>
          </a:p>
        </p:txBody>
      </p:sp>
      <p:sp>
        <p:nvSpPr>
          <p:cNvPr id="17" name="テキスト ボックス 16"/>
          <p:cNvSpPr txBox="1"/>
          <p:nvPr/>
        </p:nvSpPr>
        <p:spPr>
          <a:xfrm>
            <a:off x="909637" y="1337671"/>
            <a:ext cx="7324725"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Pamamaraan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diskriminasyon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batay</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itsura</a:t>
            </a:r>
            <a:r>
              <a:rPr lang="en-US" altLang="ja-JP" sz="1200" dirty="0">
                <a:latin typeface="Arial" panose="020B0604020202020204" pitchFamily="34" charset="0"/>
                <a:cs typeface="Arial" panose="020B0604020202020204" pitchFamily="34" charset="0"/>
              </a:rPr>
              <a:t> ng hydraulic oil</a:t>
            </a:r>
            <a:endParaRPr lang="ja-JP" altLang="en-US" sz="1200" dirty="0">
              <a:latin typeface="Arial" panose="020B0604020202020204" pitchFamily="34" charset="0"/>
              <a:cs typeface="Arial" panose="020B0604020202020204" pitchFamily="34" charset="0"/>
            </a:endParaRPr>
          </a:p>
        </p:txBody>
      </p:sp>
      <p:sp>
        <p:nvSpPr>
          <p:cNvPr id="15" name="タイトル 3"/>
          <p:cNvSpPr txBox="1">
            <a:spLocks/>
          </p:cNvSpPr>
          <p:nvPr/>
        </p:nvSpPr>
        <p:spPr>
          <a:xfrm>
            <a:off x="628650" y="3621148"/>
            <a:ext cx="7886700" cy="560225"/>
          </a:xfrm>
          <a:prstGeom prst="rect">
            <a:avLst/>
          </a:prstGeom>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fil-PH" altLang="ja-JP" sz="2000" dirty="0">
                <a:latin typeface="Arial" panose="020B0604020202020204" pitchFamily="34" charset="0"/>
                <a:cs typeface="Arial" panose="020B0604020202020204" pitchFamily="34" charset="0"/>
              </a:rPr>
              <a:t>Pang-araw-araw na Pamamaraan ng Inspeksyon Pagkatapos ng Trabaho</a:t>
            </a:r>
            <a:endParaRPr lang="en-US" altLang="ja-JP" sz="2000" dirty="0">
              <a:latin typeface="Arial" panose="020B0604020202020204" pitchFamily="34" charset="0"/>
              <a:ea typeface="Meiryo UI"/>
              <a:cs typeface="Arial" panose="020B0604020202020204" pitchFamily="34" charset="0"/>
            </a:endParaRPr>
          </a:p>
        </p:txBody>
      </p:sp>
      <p:sp>
        <p:nvSpPr>
          <p:cNvPr id="16" name="コンテンツ プレースホルダー 4"/>
          <p:cNvSpPr txBox="1">
            <a:spLocks/>
          </p:cNvSpPr>
          <p:nvPr/>
        </p:nvSpPr>
        <p:spPr>
          <a:xfrm>
            <a:off x="628650" y="4276755"/>
            <a:ext cx="7886700" cy="208248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r>
              <a:rPr lang="en-US" altLang="ja-JP" sz="1800" dirty="0">
                <a:latin typeface="Arial" panose="020B0604020202020204" pitchFamily="34" charset="0"/>
                <a:ea typeface="Meiryo UI"/>
                <a:cs typeface="Arial" panose="020B0604020202020204" pitchFamily="34" charset="0"/>
              </a:rPr>
              <a:t>(1)</a:t>
            </a:r>
            <a:r>
              <a:rPr lang="ja-JP" altLang="en-US" sz="1800" dirty="0">
                <a:latin typeface="Arial" panose="020B0604020202020204" pitchFamily="34" charset="0"/>
                <a:ea typeface="Meiryo UI"/>
                <a:cs typeface="Arial" panose="020B0604020202020204" pitchFamily="34" charset="0"/>
              </a:rPr>
              <a:t> </a:t>
            </a:r>
            <a:r>
              <a:rPr lang="en-US" altLang="ja-JP" sz="1800" dirty="0" err="1">
                <a:latin typeface="Arial" panose="020B0604020202020204" pitchFamily="34" charset="0"/>
                <a:ea typeface="Meiryo UI"/>
                <a:cs typeface="Arial" panose="020B0604020202020204" pitchFamily="34" charset="0"/>
              </a:rPr>
              <a:t>Paglilinis</a:t>
            </a:r>
            <a:r>
              <a:rPr lang="en-US" altLang="ja-JP" sz="1800" dirty="0">
                <a:latin typeface="Arial" panose="020B0604020202020204" pitchFamily="34" charset="0"/>
                <a:ea typeface="Meiryo UI"/>
                <a:cs typeface="Arial" panose="020B0604020202020204" pitchFamily="34" charset="0"/>
              </a:rPr>
              <a:t> ng Machine Body</a:t>
            </a: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r>
              <a:rPr lang="en-US" altLang="ja-JP" sz="1800" dirty="0">
                <a:latin typeface="Arial" panose="020B0604020202020204" pitchFamily="34" charset="0"/>
                <a:ea typeface="Meiryo UI"/>
                <a:cs typeface="Arial" panose="020B0604020202020204" pitchFamily="34" charset="0"/>
              </a:rPr>
              <a:t>(2)</a:t>
            </a:r>
            <a:r>
              <a:rPr lang="ja-JP" altLang="en-US" sz="1800" dirty="0">
                <a:latin typeface="Arial" panose="020B0604020202020204" pitchFamily="34" charset="0"/>
                <a:ea typeface="Meiryo UI"/>
                <a:cs typeface="Arial" panose="020B0604020202020204" pitchFamily="34" charset="0"/>
              </a:rPr>
              <a:t> </a:t>
            </a:r>
            <a:r>
              <a:rPr lang="en-US" altLang="ja-JP" sz="1800" dirty="0">
                <a:latin typeface="Arial" panose="020B0604020202020204" pitchFamily="34" charset="0"/>
                <a:ea typeface="Meiryo UI"/>
                <a:cs typeface="Arial" panose="020B0604020202020204" pitchFamily="34" charset="0"/>
              </a:rPr>
              <a:t>Pag-refuel</a:t>
            </a: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endParaRPr lang="en-US" altLang="ja-JP" sz="1800" dirty="0">
              <a:latin typeface="Arial" panose="020B0604020202020204" pitchFamily="34" charset="0"/>
              <a:ea typeface="Meiryo UI" panose="020B0604030504040204" pitchFamily="50" charset="-128"/>
              <a:cs typeface="Arial" panose="020B0604020202020204" pitchFamily="34" charset="0"/>
            </a:endParaRPr>
          </a:p>
          <a:p>
            <a:pPr marL="893445" indent="-893445">
              <a:buNone/>
            </a:pPr>
            <a:r>
              <a:rPr lang="en-US" altLang="ja-JP" sz="1800" dirty="0">
                <a:latin typeface="Arial" panose="020B0604020202020204" pitchFamily="34" charset="0"/>
                <a:ea typeface="Meiryo UI"/>
                <a:cs typeface="Arial" panose="020B0604020202020204" pitchFamily="34" charset="0"/>
              </a:rPr>
              <a:t>(3)</a:t>
            </a:r>
            <a:r>
              <a:rPr lang="ja-JP" altLang="en-US" sz="1800" dirty="0">
                <a:latin typeface="Arial" panose="020B0604020202020204" pitchFamily="34" charset="0"/>
                <a:ea typeface="Meiryo UI"/>
                <a:cs typeface="Arial" panose="020B0604020202020204" pitchFamily="34" charset="0"/>
              </a:rPr>
              <a:t> </a:t>
            </a:r>
            <a:r>
              <a:rPr lang="en-US" altLang="ja-JP" sz="1800" dirty="0" err="1">
                <a:latin typeface="Arial" panose="020B0604020202020204" pitchFamily="34" charset="0"/>
                <a:ea typeface="Meiryo UI"/>
                <a:cs typeface="Arial" panose="020B0604020202020204" pitchFamily="34" charset="0"/>
              </a:rPr>
              <a:t>Pagliligpit</a:t>
            </a:r>
            <a:r>
              <a:rPr lang="en-US" altLang="ja-JP" sz="1800" dirty="0">
                <a:latin typeface="Arial" panose="020B0604020202020204" pitchFamily="34" charset="0"/>
                <a:ea typeface="Meiryo UI"/>
                <a:cs typeface="Arial" panose="020B0604020202020204" pitchFamily="34" charset="0"/>
              </a:rPr>
              <a:t> ng </a:t>
            </a:r>
            <a:r>
              <a:rPr lang="en-US" altLang="ja-JP" sz="1800" dirty="0" err="1">
                <a:latin typeface="Arial" panose="020B0604020202020204" pitchFamily="34" charset="0"/>
                <a:ea typeface="Meiryo UI"/>
                <a:cs typeface="Arial" panose="020B0604020202020204" pitchFamily="34" charset="0"/>
              </a:rPr>
              <a:t>Makina</a:t>
            </a:r>
            <a:endParaRPr lang="en-US" altLang="ja-JP" sz="1800" dirty="0">
              <a:latin typeface="Arial" panose="020B0604020202020204" pitchFamily="34" charset="0"/>
              <a:ea typeface="Meiryo UI" panose="020B0604030504040204" pitchFamily="50" charset="-128"/>
              <a:cs typeface="Arial" panose="020B0604020202020204" pitchFamily="34" charset="0"/>
            </a:endParaRPr>
          </a:p>
        </p:txBody>
      </p:sp>
      <p:sp>
        <p:nvSpPr>
          <p:cNvPr id="2" name="テキスト ボックス 5">
            <a:extLst>
              <a:ext uri="{FF2B5EF4-FFF2-40B4-BE49-F238E27FC236}">
                <a16:creationId xmlns="" xmlns:a16="http://schemas.microsoft.com/office/drawing/2014/main" id="{4983A266-A08F-4C85-B4FB-F4731598F5FC}"/>
              </a:ext>
            </a:extLst>
          </p:cNvPr>
          <p:cNvSpPr txBox="1"/>
          <p:nvPr/>
        </p:nvSpPr>
        <p:spPr>
          <a:xfrm>
            <a:off x="4864257" y="6463866"/>
            <a:ext cx="3931507"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96 </a:t>
            </a:r>
            <a:r>
              <a:rPr lang="ja-JP" sz="1200" dirty="0">
                <a:latin typeface="Times New Roman" panose="02020603050405020304" pitchFamily="18" charset="0"/>
                <a:ea typeface="+mn-lt"/>
                <a:cs typeface="Times New Roman" panose="02020603050405020304" pitchFamily="18" charset="0"/>
              </a:rPr>
              <a:t>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77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mn-lt"/>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pic>
        <p:nvPicPr>
          <p:cNvPr id="3" name="図 2">
            <a:extLst>
              <a:ext uri="{FF2B5EF4-FFF2-40B4-BE49-F238E27FC236}">
                <a16:creationId xmlns="" xmlns:a16="http://schemas.microsoft.com/office/drawing/2014/main" id="{2E814C6F-D61B-4CFE-AC0A-326249F631BA}"/>
              </a:ext>
            </a:extLst>
          </p:cNvPr>
          <p:cNvPicPr>
            <a:picLocks noChangeAspect="1"/>
          </p:cNvPicPr>
          <p:nvPr/>
        </p:nvPicPr>
        <p:blipFill>
          <a:blip r:embed="rId3"/>
          <a:stretch>
            <a:fillRect/>
          </a:stretch>
        </p:blipFill>
        <p:spPr>
          <a:xfrm>
            <a:off x="2158036" y="1580801"/>
            <a:ext cx="4827928" cy="1874693"/>
          </a:xfrm>
          <a:prstGeom prst="rect">
            <a:avLst/>
          </a:prstGeom>
        </p:spPr>
      </p:pic>
    </p:spTree>
    <p:extLst>
      <p:ext uri="{BB962C8B-B14F-4D97-AF65-F5344CB8AC3E}">
        <p14:creationId xmlns:p14="http://schemas.microsoft.com/office/powerpoint/2010/main" val="30188190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fil-PH" altLang="ja-JP" sz="2000" dirty="0">
                <a:latin typeface="Arial" panose="020B0604020202020204" pitchFamily="34" charset="0"/>
                <a:cs typeface="Arial" panose="020B0604020202020204" pitchFamily="34" charset="0"/>
              </a:rPr>
              <a:t>Pamamaraan ng Inspeksyon Kapag may Natagpuang Isang Abnormalidad Habang Nagtatrabaho</a:t>
            </a:r>
            <a:endParaRPr kumimoji="1"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fil-PH" altLang="ja-JP" sz="1800" dirty="0">
                <a:latin typeface="Arial" panose="020B0604020202020204" pitchFamily="34" charset="0"/>
                <a:cs typeface="Arial" panose="020B0604020202020204" pitchFamily="34" charset="0"/>
              </a:rPr>
              <a:t>Kung sa tingin mo ay wala sa kaayusan ang makinang ginagamit habang nagtatrabaho, kinakailangang ihinto kaagad ang makinaryang pang-konstruksyon at iparada ito sa isang patag na lugar, at kumontak sa namamahala tungkol sa sirang bahagi ng makina at ipaayos ito bago simulan ulit ang trabaho</a:t>
            </a:r>
            <a:endParaRPr lang="ja-JP" altLang="ja-JP" sz="1800" dirty="0">
              <a:latin typeface="Arial" panose="020B0604020202020204" pitchFamily="34" charset="0"/>
              <a:cs typeface="Arial" panose="020B0604020202020204" pitchFamily="34" charset="0"/>
            </a:endParaRPr>
          </a:p>
        </p:txBody>
      </p:sp>
      <p:sp>
        <p:nvSpPr>
          <p:cNvPr id="2" name="テキスト ボックス 5">
            <a:extLst>
              <a:ext uri="{FF2B5EF4-FFF2-40B4-BE49-F238E27FC236}">
                <a16:creationId xmlns="" xmlns:a16="http://schemas.microsoft.com/office/drawing/2014/main" id="{28649708-CE01-4C6E-9DE9-48690A5ADABC}"/>
              </a:ext>
            </a:extLst>
          </p:cNvPr>
          <p:cNvSpPr txBox="1"/>
          <p:nvPr/>
        </p:nvSpPr>
        <p:spPr>
          <a:xfrm>
            <a:off x="4864257" y="6430083"/>
            <a:ext cx="3931507"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97 </a:t>
            </a:r>
            <a:r>
              <a:rPr lang="ja-JP" sz="1200" dirty="0">
                <a:latin typeface="Times New Roman" panose="02020603050405020304" pitchFamily="18" charset="0"/>
                <a:ea typeface="+mn-lt"/>
                <a:cs typeface="Times New Roman" panose="02020603050405020304" pitchFamily="18" charset="0"/>
              </a:rPr>
              <a:t>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78</a:t>
            </a:r>
            <a:r>
              <a:rPr lang="ja-JP" altLang="en-US"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mn-lt"/>
                <a:cs typeface="Times New Roman" panose="02020603050405020304" pitchFamily="18" charset="0"/>
              </a:rPr>
              <a:t>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72625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 xmlns:a16="http://schemas.microsoft.com/office/drawing/2014/main" id="{9E601752-1D58-46C3-B291-83412F600006}"/>
              </a:ext>
            </a:extLst>
          </p:cNvPr>
          <p:cNvSpPr txBox="1">
            <a:spLocks/>
          </p:cNvSpPr>
          <p:nvPr/>
        </p:nvSpPr>
        <p:spPr>
          <a:xfrm>
            <a:off x="685800" y="3429000"/>
            <a:ext cx="7772400" cy="6016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200" dirty="0" err="1">
                <a:latin typeface="Arial" panose="020B0604020202020204" pitchFamily="34" charset="0"/>
                <a:ea typeface="ＭＳ Ｐゴシック"/>
                <a:cs typeface="Arial" panose="020B0604020202020204" pitchFamily="34" charset="0"/>
              </a:rPr>
              <a:t>Kabanata</a:t>
            </a:r>
            <a:r>
              <a:rPr lang="ja-JP" altLang="en-US" sz="3200" dirty="0">
                <a:latin typeface="Arial" panose="020B0604020202020204" pitchFamily="34" charset="0"/>
                <a:ea typeface="ＭＳ Ｐゴシック"/>
                <a:cs typeface="Arial" panose="020B0604020202020204" pitchFamily="34" charset="0"/>
              </a:rPr>
              <a:t> </a:t>
            </a:r>
            <a:r>
              <a:rPr lang="en-US" altLang="ja-JP" sz="3200" dirty="0">
                <a:latin typeface="Arial" panose="020B0604020202020204" pitchFamily="34" charset="0"/>
                <a:ea typeface="ＭＳ Ｐゴシック"/>
                <a:cs typeface="Arial" panose="020B0604020202020204" pitchFamily="34" charset="0"/>
              </a:rPr>
              <a:t>6:</a:t>
            </a:r>
            <a:r>
              <a:rPr lang="zh-TW" altLang="en-US" sz="3200" dirty="0">
                <a:latin typeface="Arial" panose="020B0604020202020204" pitchFamily="34" charset="0"/>
                <a:ea typeface="ＭＳ Ｐゴシック"/>
                <a:cs typeface="Arial" panose="020B0604020202020204" pitchFamily="34" charset="0"/>
              </a:rPr>
              <a:t>　</a:t>
            </a:r>
            <a:r>
              <a:rPr lang="en" sz="3200" dirty="0">
                <a:latin typeface="Arial" panose="020B0604020202020204" pitchFamily="34" charset="0"/>
                <a:ea typeface="+mj-lt"/>
                <a:cs typeface="Arial" panose="020B0604020202020204" pitchFamily="34" charset="0"/>
              </a:rPr>
              <a:t> </a:t>
            </a:r>
            <a:br>
              <a:rPr lang="en" sz="3200" dirty="0">
                <a:latin typeface="Arial" panose="020B0604020202020204" pitchFamily="34" charset="0"/>
                <a:ea typeface="+mj-lt"/>
                <a:cs typeface="Arial" panose="020B0604020202020204" pitchFamily="34" charset="0"/>
              </a:rPr>
            </a:br>
            <a:r>
              <a:rPr lang="en-US" altLang="ja-JP" sz="3200" dirty="0" err="1">
                <a:latin typeface="Arial" panose="020B0604020202020204" pitchFamily="34" charset="0"/>
                <a:cs typeface="Arial" panose="020B0604020202020204" pitchFamily="34" charset="0"/>
              </a:rPr>
              <a:t>Mga</a:t>
            </a:r>
            <a:r>
              <a:rPr lang="en-US" altLang="ja-JP" sz="3200" dirty="0">
                <a:latin typeface="Arial" panose="020B0604020202020204" pitchFamily="34" charset="0"/>
                <a:cs typeface="Arial" panose="020B0604020202020204" pitchFamily="34" charset="0"/>
              </a:rPr>
              <a:t> </a:t>
            </a:r>
            <a:r>
              <a:rPr lang="en-US" altLang="ja-JP" sz="3200" dirty="0" err="1">
                <a:latin typeface="Arial" panose="020B0604020202020204" pitchFamily="34" charset="0"/>
                <a:cs typeface="Arial" panose="020B0604020202020204" pitchFamily="34" charset="0"/>
              </a:rPr>
              <a:t>Kaugnay</a:t>
            </a:r>
            <a:r>
              <a:rPr lang="en-US" altLang="ja-JP" sz="3200" dirty="0">
                <a:latin typeface="Arial" panose="020B0604020202020204" pitchFamily="34" charset="0"/>
                <a:cs typeface="Arial" panose="020B0604020202020204" pitchFamily="34" charset="0"/>
              </a:rPr>
              <a:t> </a:t>
            </a:r>
            <a:r>
              <a:rPr lang="en-US" altLang="ja-JP" sz="3200" dirty="0" err="1">
                <a:latin typeface="Arial" panose="020B0604020202020204" pitchFamily="34" charset="0"/>
                <a:cs typeface="Arial" panose="020B0604020202020204" pitchFamily="34" charset="0"/>
              </a:rPr>
              <a:t>na</a:t>
            </a:r>
            <a:r>
              <a:rPr lang="en-US" altLang="ja-JP" sz="3200" dirty="0">
                <a:latin typeface="Arial" panose="020B0604020202020204" pitchFamily="34" charset="0"/>
                <a:cs typeface="Arial" panose="020B0604020202020204" pitchFamily="34" charset="0"/>
              </a:rPr>
              <a:t> </a:t>
            </a:r>
            <a:r>
              <a:rPr lang="en-US" altLang="ja-JP" sz="3200" dirty="0" err="1">
                <a:latin typeface="Arial" panose="020B0604020202020204" pitchFamily="34" charset="0"/>
                <a:cs typeface="Arial" panose="020B0604020202020204" pitchFamily="34" charset="0"/>
              </a:rPr>
              <a:t>Usapin</a:t>
            </a:r>
            <a:r>
              <a:rPr lang="en-US" altLang="ja-JP" sz="3200" dirty="0">
                <a:latin typeface="Arial" panose="020B0604020202020204" pitchFamily="34" charset="0"/>
                <a:cs typeface="Arial" panose="020B0604020202020204" pitchFamily="34" charset="0"/>
              </a:rPr>
              <a:t> </a:t>
            </a:r>
            <a:r>
              <a:rPr lang="en-US" altLang="ja-JP" sz="3200" dirty="0" err="1">
                <a:latin typeface="Arial" panose="020B0604020202020204" pitchFamily="34" charset="0"/>
                <a:cs typeface="Arial" panose="020B0604020202020204" pitchFamily="34" charset="0"/>
              </a:rPr>
              <a:t>Patungkol</a:t>
            </a:r>
            <a:r>
              <a:rPr lang="en-US" altLang="ja-JP" sz="3200" dirty="0">
                <a:latin typeface="Arial" panose="020B0604020202020204" pitchFamily="34" charset="0"/>
                <a:cs typeface="Arial" panose="020B0604020202020204" pitchFamily="34" charset="0"/>
              </a:rPr>
              <a:t> </a:t>
            </a:r>
            <a:r>
              <a:rPr lang="en-US" altLang="ja-JP" sz="3200" dirty="0" err="1">
                <a:latin typeface="Arial" panose="020B0604020202020204" pitchFamily="34" charset="0"/>
                <a:cs typeface="Arial" panose="020B0604020202020204" pitchFamily="34" charset="0"/>
              </a:rPr>
              <a:t>sa</a:t>
            </a:r>
            <a:r>
              <a:rPr lang="en-US" altLang="ja-JP" sz="3200" dirty="0">
                <a:latin typeface="Arial" panose="020B0604020202020204" pitchFamily="34" charset="0"/>
                <a:cs typeface="Arial" panose="020B0604020202020204" pitchFamily="34" charset="0"/>
              </a:rPr>
              <a:t> </a:t>
            </a:r>
            <a:r>
              <a:rPr lang="en-US" altLang="ja-JP" sz="3200" dirty="0" err="1">
                <a:latin typeface="Arial" panose="020B0604020202020204" pitchFamily="34" charset="0"/>
                <a:cs typeface="Arial" panose="020B0604020202020204" pitchFamily="34" charset="0"/>
              </a:rPr>
              <a:t>Trabahong</a:t>
            </a:r>
            <a:r>
              <a:rPr lang="en-US" altLang="ja-JP" sz="3200" dirty="0">
                <a:latin typeface="Arial" panose="020B0604020202020204" pitchFamily="34" charset="0"/>
                <a:cs typeface="Arial" panose="020B0604020202020204" pitchFamily="34" charset="0"/>
              </a:rPr>
              <a:t> Pang </a:t>
            </a:r>
            <a:r>
              <a:rPr lang="en-US" altLang="ja-JP" sz="3200" dirty="0" err="1">
                <a:latin typeface="Arial" panose="020B0604020202020204" pitchFamily="34" charset="0"/>
                <a:cs typeface="Arial" panose="020B0604020202020204" pitchFamily="34" charset="0"/>
              </a:rPr>
              <a:t>Demolisyon</a:t>
            </a:r>
            <a:endParaRPr lang="en-US" altLang="ja-JP" sz="32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8859336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Plano </a:t>
            </a:r>
            <a:r>
              <a:rPr lang="en-US" altLang="ja-JP" sz="2000" dirty="0" err="1">
                <a:latin typeface="Arial" panose="020B0604020202020204" pitchFamily="34" charset="0"/>
                <a:cs typeface="Arial" panose="020B0604020202020204" pitchFamily="34" charset="0"/>
              </a:rPr>
              <a:t>sa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Trabaho</a:t>
            </a:r>
            <a:endParaRPr lang="en-US" alt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99</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79</a:t>
            </a:r>
            <a:r>
              <a:rPr lang="ja-JP" sz="1200" dirty="0" smtClean="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2736649" y="5980031"/>
            <a:ext cx="3670702" cy="276999"/>
          </a:xfrm>
          <a:prstGeom prst="rect">
            <a:avLst/>
          </a:prstGeom>
          <a:noFill/>
          <a:ln>
            <a:noFill/>
          </a:ln>
        </p:spPr>
        <p:txBody>
          <a:bodyPr wrap="square" lIns="91440" tIns="45720" rIns="91440" bIns="45720" rtlCol="0" anchor="t">
            <a:spAutoFit/>
          </a:bodyPr>
          <a:lstStyle/>
          <a:p>
            <a:pPr algn="ctr"/>
            <a:r>
              <a:rPr lang="en" altLang="ja-JP" sz="1200" dirty="0">
                <a:latin typeface="Arial" panose="020B0604020202020204" pitchFamily="34" charset="0"/>
                <a:ea typeface="+mn-lt"/>
                <a:cs typeface="Arial" panose="020B0604020202020204" pitchFamily="34" charset="0"/>
              </a:rPr>
              <a:t>General flow ng demolition work</a:t>
            </a:r>
            <a:r>
              <a:rPr lang="ja-JP" altLang="en-US" sz="1200" dirty="0">
                <a:latin typeface="Arial" panose="020B0604020202020204" pitchFamily="34" charset="0"/>
                <a:ea typeface="+mn-lt"/>
                <a:cs typeface="Arial" panose="020B0604020202020204" pitchFamily="34" charset="0"/>
              </a:rPr>
              <a:t> </a:t>
            </a:r>
            <a:endParaRPr lang="en-US" altLang="ja-JP" dirty="0">
              <a:latin typeface="Arial" panose="020B0604020202020204" pitchFamily="34" charset="0"/>
              <a:cs typeface="Arial" panose="020B0604020202020204" pitchFamily="34" charset="0"/>
            </a:endParaRPr>
          </a:p>
        </p:txBody>
      </p:sp>
      <p:pic>
        <p:nvPicPr>
          <p:cNvPr id="7" name="図 6">
            <a:extLst>
              <a:ext uri="{FF2B5EF4-FFF2-40B4-BE49-F238E27FC236}">
                <a16:creationId xmlns="" xmlns:a16="http://schemas.microsoft.com/office/drawing/2014/main" id="{0A4224F3-A3E1-4CE6-9818-E161A852E3D2}"/>
              </a:ext>
            </a:extLst>
          </p:cNvPr>
          <p:cNvPicPr/>
          <p:nvPr/>
        </p:nvPicPr>
        <p:blipFill rotWithShape="1">
          <a:blip r:embed="rId3">
            <a:extLst>
              <a:ext uri="{28A0092B-C50C-407E-A947-70E740481C1C}">
                <a14:useLocalDpi xmlns:a14="http://schemas.microsoft.com/office/drawing/2010/main" val="0"/>
              </a:ext>
            </a:extLst>
          </a:blip>
          <a:srcRect r="1472"/>
          <a:stretch/>
        </p:blipFill>
        <p:spPr bwMode="auto">
          <a:xfrm>
            <a:off x="2590800" y="1381125"/>
            <a:ext cx="4095750" cy="459890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028396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fil-PH" altLang="ja-JP" sz="2000" dirty="0">
                <a:latin typeface="Arial" panose="020B0604020202020204" pitchFamily="34" charset="0"/>
                <a:cs typeface="Arial" panose="020B0604020202020204" pitchFamily="34" charset="0"/>
              </a:rPr>
              <a:t>Mga Tagubilin Para sa Ligtas na Pagmamaneho</a:t>
            </a:r>
            <a:endParaRPr lang="ja-JP" altLang="en-US" sz="2000" dirty="0">
              <a:latin typeface="Arial" panose="020B0604020202020204" pitchFamily="34" charset="0"/>
              <a:ea typeface="Meiryo UI" panose="020B0604030504040204" pitchFamily="50" charset="-128"/>
              <a:cs typeface="Arial" panose="020B0604020202020204" pitchFamily="34" charset="0"/>
            </a:endParaRPr>
          </a:p>
        </p:txBody>
      </p:sp>
      <p:sp>
        <p:nvSpPr>
          <p:cNvPr id="6" name="テキスト ボックス 5"/>
          <p:cNvSpPr txBox="1"/>
          <p:nvPr/>
        </p:nvSpPr>
        <p:spPr>
          <a:xfrm>
            <a:off x="5257800" y="6452605"/>
            <a:ext cx="3738362" cy="276999"/>
          </a:xfrm>
          <a:prstGeom prst="rect">
            <a:avLst/>
          </a:prstGeom>
          <a:noFill/>
          <a:ln>
            <a:solidFill>
              <a:schemeClr val="tx1"/>
            </a:solid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101</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81</a:t>
            </a:r>
            <a:r>
              <a:rPr lang="ja-JP" sz="1200" dirty="0" smtClean="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10" name="テキスト ボックス 9"/>
          <p:cNvSpPr txBox="1"/>
          <p:nvPr/>
        </p:nvSpPr>
        <p:spPr>
          <a:xfrm>
            <a:off x="4676399" y="4545951"/>
            <a:ext cx="2832878" cy="830997"/>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Kung </a:t>
            </a:r>
            <a:r>
              <a:rPr lang="en-US" altLang="ja-JP" sz="1200" dirty="0" err="1">
                <a:latin typeface="Arial" panose="020B0604020202020204" pitchFamily="34" charset="0"/>
                <a:cs typeface="Arial" panose="020B0604020202020204" pitchFamily="34" charset="0"/>
              </a:rPr>
              <a:t>kinakailangan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itigil</a:t>
            </a:r>
            <a:r>
              <a:rPr lang="en-US" altLang="ja-JP" sz="1200" dirty="0">
                <a:latin typeface="Arial" panose="020B0604020202020204" pitchFamily="34" charset="0"/>
                <a:cs typeface="Arial" panose="020B0604020202020204" pitchFamily="34" charset="0"/>
              </a:rPr>
              <a:t> ang </a:t>
            </a:r>
            <a:r>
              <a:rPr lang="en-US" altLang="ja-JP" sz="1200" dirty="0" err="1">
                <a:latin typeface="Arial" panose="020B0604020202020204" pitchFamily="34" charset="0"/>
                <a:cs typeface="Arial" panose="020B0604020202020204" pitchFamily="34" charset="0"/>
              </a:rPr>
              <a:t>gawain</a:t>
            </a:r>
            <a:r>
              <a:rPr lang="en-US" altLang="ja-JP" sz="1200" dirty="0">
                <a:latin typeface="Arial" panose="020B0604020202020204" pitchFamily="34" charset="0"/>
                <a:cs typeface="Arial" panose="020B0604020202020204" pitchFamily="34" charset="0"/>
              </a:rPr>
              <a:t> ay </a:t>
            </a:r>
            <a:r>
              <a:rPr lang="en-US" altLang="ja-JP" sz="1200" dirty="0" err="1">
                <a:latin typeface="Arial" panose="020B0604020202020204" pitchFamily="34" charset="0"/>
                <a:cs typeface="Arial" panose="020B0604020202020204" pitchFamily="34" charset="0"/>
              </a:rPr>
              <a:t>siguraduhing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ihinto</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muna</a:t>
            </a:r>
            <a:r>
              <a:rPr lang="en-US" altLang="ja-JP" sz="1200" dirty="0">
                <a:latin typeface="Arial" panose="020B0604020202020204" pitchFamily="34" charset="0"/>
                <a:cs typeface="Arial" panose="020B0604020202020204" pitchFamily="34" charset="0"/>
              </a:rPr>
              <a:t> ang </a:t>
            </a:r>
            <a:r>
              <a:rPr lang="en-US" altLang="ja-JP" sz="1200" dirty="0" err="1">
                <a:latin typeface="Arial" panose="020B0604020202020204" pitchFamily="34" charset="0"/>
                <a:cs typeface="Arial" panose="020B0604020202020204" pitchFamily="34" charset="0"/>
              </a:rPr>
              <a:t>makina</a:t>
            </a:r>
            <a:r>
              <a:rPr lang="en-US" altLang="ja-JP" sz="1200" dirty="0">
                <a:latin typeface="Arial" panose="020B0604020202020204" pitchFamily="34" charset="0"/>
                <a:cs typeface="Arial" panose="020B0604020202020204" pitchFamily="34" charset="0"/>
              </a:rPr>
              <a:t> at </a:t>
            </a:r>
            <a:r>
              <a:rPr lang="en-US" altLang="ja-JP" sz="1200" dirty="0" err="1">
                <a:latin typeface="Arial" panose="020B0604020202020204" pitchFamily="34" charset="0"/>
                <a:cs typeface="Arial" panose="020B0604020202020204" pitchFamily="34" charset="0"/>
              </a:rPr>
              <a:t>alisin</a:t>
            </a:r>
            <a:r>
              <a:rPr lang="en-US" altLang="ja-JP" sz="1200" dirty="0">
                <a:latin typeface="Arial" panose="020B0604020202020204" pitchFamily="34" charset="0"/>
                <a:cs typeface="Arial" panose="020B0604020202020204" pitchFamily="34" charset="0"/>
              </a:rPr>
              <a:t> ang </a:t>
            </a:r>
            <a:r>
              <a:rPr lang="en-US" altLang="ja-JP" sz="1200" dirty="0" err="1">
                <a:latin typeface="Arial" panose="020B0604020202020204" pitchFamily="34" charset="0"/>
                <a:cs typeface="Arial" panose="020B0604020202020204" pitchFamily="34" charset="0"/>
              </a:rPr>
              <a:t>susi</a:t>
            </a:r>
            <a:r>
              <a:rPr lang="en-US" altLang="ja-JP" sz="1200" dirty="0">
                <a:latin typeface="Arial" panose="020B0604020202020204" pitchFamily="34" charset="0"/>
                <a:cs typeface="Arial" panose="020B0604020202020204" pitchFamily="34" charset="0"/>
              </a:rPr>
              <a:t>,</a:t>
            </a:r>
            <a:r>
              <a:rPr lang="ja-JP" altLang="en-US" sz="1200" dirty="0">
                <a:latin typeface="Arial" panose="020B0604020202020204" pitchFamily="34" charset="0"/>
                <a:cs typeface="Arial" panose="020B0604020202020204" pitchFamily="34" charset="0"/>
              </a:rPr>
              <a:t> </a:t>
            </a:r>
            <a:r>
              <a:rPr lang="en-US" altLang="ja-JP" sz="1200" dirty="0">
                <a:latin typeface="Arial" panose="020B0604020202020204" pitchFamily="34" charset="0"/>
                <a:cs typeface="Arial" panose="020B0604020202020204" pitchFamily="34" charset="0"/>
              </a:rPr>
              <a:t>at </a:t>
            </a:r>
            <a:r>
              <a:rPr lang="en-US" altLang="ja-JP" sz="1200" dirty="0" err="1">
                <a:latin typeface="Arial" panose="020B0604020202020204" pitchFamily="34" charset="0"/>
                <a:cs typeface="Arial" panose="020B0604020202020204" pitchFamily="34" charset="0"/>
              </a:rPr>
              <a:t>ilagay</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lagayn</a:t>
            </a:r>
            <a:r>
              <a:rPr lang="en-US" altLang="ja-JP" sz="1200" dirty="0">
                <a:latin typeface="Arial" panose="020B0604020202020204" pitchFamily="34" charset="0"/>
                <a:cs typeface="Arial" panose="020B0604020202020204" pitchFamily="34" charset="0"/>
              </a:rPr>
              <a: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7" name="テキスト ボックス 16"/>
          <p:cNvSpPr txBox="1"/>
          <p:nvPr/>
        </p:nvSpPr>
        <p:spPr>
          <a:xfrm>
            <a:off x="1117023" y="4730617"/>
            <a:ext cx="3071003" cy="646331"/>
          </a:xfrm>
          <a:prstGeom prst="rect">
            <a:avLst/>
          </a:prstGeom>
          <a:noFill/>
          <a:ln>
            <a:noFill/>
          </a:ln>
        </p:spPr>
        <p:txBody>
          <a:bodyPr wrap="square" lIns="91440" tIns="45720" rIns="91440" bIns="45720" rtlCol="0" anchor="t">
            <a:spAutoFit/>
          </a:bodyPr>
          <a:lstStyle/>
          <a:p>
            <a:pPr algn="ctr"/>
            <a:r>
              <a:rPr lang="ja-JP" altLang="ja-JP" sz="1200" dirty="0">
                <a:latin typeface="Arial" panose="020B0604020202020204" pitchFamily="34" charset="0"/>
                <a:cs typeface="Arial" panose="020B0604020202020204" pitchFamily="34" charset="0"/>
              </a:rPr>
              <a:t> </a:t>
            </a:r>
            <a:r>
              <a:rPr lang="fil-PH" altLang="ja-JP" sz="1200" dirty="0">
                <a:latin typeface="Arial" panose="020B0604020202020204" pitchFamily="34" charset="0"/>
                <a:cs typeface="Arial" panose="020B0604020202020204" pitchFamily="34" charset="0"/>
              </a:rPr>
              <a:t>Magsuot ng helmet at mga safety equipment, at magbihis ng damit bago magmaneho</a:t>
            </a:r>
            <a:endParaRPr lang="en-US" altLang="ja-JP" sz="1200" dirty="0">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 xmlns:a16="http://schemas.microsoft.com/office/drawing/2014/main" id="{1DE48360-E479-430E-AE4F-BB3D897C9BDB}"/>
              </a:ext>
            </a:extLst>
          </p:cNvPr>
          <p:cNvSpPr txBox="1"/>
          <p:nvPr/>
        </p:nvSpPr>
        <p:spPr>
          <a:xfrm rot="3629782">
            <a:off x="6962248" y="2288225"/>
            <a:ext cx="696686" cy="215444"/>
          </a:xfrm>
          <a:prstGeom prst="rect">
            <a:avLst/>
          </a:prstGeom>
          <a:noFill/>
        </p:spPr>
        <p:txBody>
          <a:bodyPr wrap="square" rtlCol="0">
            <a:spAutoFit/>
          </a:bodyPr>
          <a:lstStyle/>
          <a:p>
            <a:r>
              <a:rPr lang="en-US" altLang="ja-JP" sz="800" dirty="0"/>
              <a:t>engine key</a:t>
            </a:r>
          </a:p>
        </p:txBody>
      </p:sp>
      <p:pic>
        <p:nvPicPr>
          <p:cNvPr id="11" name="図 10">
            <a:extLst>
              <a:ext uri="{FF2B5EF4-FFF2-40B4-BE49-F238E27FC236}">
                <a16:creationId xmlns="" xmlns:a16="http://schemas.microsoft.com/office/drawing/2014/main" id="{BC684149-C9DA-4D41-9C31-51A2C99577BA}"/>
              </a:ext>
            </a:extLst>
          </p:cNvPr>
          <p:cNvPicPr/>
          <p:nvPr/>
        </p:nvPicPr>
        <p:blipFill rotWithShape="1">
          <a:blip r:embed="rId3"/>
          <a:srcRect l="19622" t="30993" r="18803" b="24861"/>
          <a:stretch/>
        </p:blipFill>
        <p:spPr>
          <a:xfrm>
            <a:off x="900112" y="1536368"/>
            <a:ext cx="7343775" cy="3009583"/>
          </a:xfrm>
          <a:prstGeom prst="rect">
            <a:avLst/>
          </a:prstGeom>
        </p:spPr>
      </p:pic>
    </p:spTree>
    <p:extLst>
      <p:ext uri="{BB962C8B-B14F-4D97-AF65-F5344CB8AC3E}">
        <p14:creationId xmlns:p14="http://schemas.microsoft.com/office/powerpoint/2010/main" val="3158708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fil-PH" altLang="ja-JP" sz="2000" dirty="0">
                <a:latin typeface="Arial" panose="020B0604020202020204" pitchFamily="34" charset="0"/>
                <a:cs typeface="Arial" panose="020B0604020202020204" pitchFamily="34" charset="0"/>
              </a:rPr>
              <a:t>Mga Tagubilin Para sa Ligtas na Pagmamaneho</a:t>
            </a:r>
            <a:endParaRPr lang="en-US" altLang="ja-JP" sz="2000"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5362575" y="6452605"/>
            <a:ext cx="3633587" cy="276999"/>
          </a:xfrm>
          <a:prstGeom prst="rect">
            <a:avLst/>
          </a:prstGeom>
          <a:noFill/>
          <a:ln>
            <a:solidFill>
              <a:schemeClr val="tx1"/>
            </a:solid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101</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82</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smtClean="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mn-lt"/>
              <a:cs typeface="Times New Roman" panose="02020603050405020304" pitchFamily="18" charset="0"/>
            </a:endParaRPr>
          </a:p>
        </p:txBody>
      </p:sp>
      <p:pic>
        <p:nvPicPr>
          <p:cNvPr id="8" name="図 7"/>
          <p:cNvPicPr>
            <a:picLocks noChangeAspect="1"/>
          </p:cNvPicPr>
          <p:nvPr/>
        </p:nvPicPr>
        <p:blipFill>
          <a:blip r:embed="rId3"/>
          <a:stretch>
            <a:fillRect/>
          </a:stretch>
        </p:blipFill>
        <p:spPr>
          <a:xfrm>
            <a:off x="826509" y="2261589"/>
            <a:ext cx="3953309" cy="2770601"/>
          </a:xfrm>
          <a:prstGeom prst="rect">
            <a:avLst/>
          </a:prstGeom>
        </p:spPr>
      </p:pic>
      <p:sp>
        <p:nvSpPr>
          <p:cNvPr id="12" name="テキスト ボックス 11"/>
          <p:cNvSpPr txBox="1"/>
          <p:nvPr/>
        </p:nvSpPr>
        <p:spPr>
          <a:xfrm>
            <a:off x="1223009" y="5089695"/>
            <a:ext cx="3101596"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Maging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handa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agad</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paghinto</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biglaang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pangyayari</a:t>
            </a:r>
            <a:r>
              <a:rPr lang="en-US" altLang="ja-JP" sz="1200" dirty="0">
                <a:latin typeface="Arial" panose="020B0604020202020204" pitchFamily="34" charset="0"/>
                <a:cs typeface="Arial" panose="020B0604020202020204" pitchFamily="34" charset="0"/>
              </a:rPr>
              <a:t>.</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893763" indent="-893763">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14" name="テキスト ボックス 13"/>
          <p:cNvSpPr txBox="1"/>
          <p:nvPr/>
        </p:nvSpPr>
        <p:spPr>
          <a:xfrm>
            <a:off x="4819396" y="4905029"/>
            <a:ext cx="3352800" cy="646331"/>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ea typeface="+mn-lt"/>
                <a:cs typeface="Arial" panose="020B0604020202020204" pitchFamily="34" charset="0"/>
              </a:rPr>
              <a:t>Siguraduhing</a:t>
            </a:r>
            <a:r>
              <a:rPr lang="en-US" altLang="ja-JP" sz="1200" dirty="0">
                <a:latin typeface="Arial" panose="020B0604020202020204" pitchFamily="34" charset="0"/>
                <a:ea typeface="+mn-lt"/>
                <a:cs typeface="Arial" panose="020B0604020202020204" pitchFamily="34" charset="0"/>
              </a:rPr>
              <a:t> </a:t>
            </a:r>
            <a:r>
              <a:rPr lang="en-US" altLang="ja-JP" sz="1200" dirty="0" err="1">
                <a:latin typeface="Arial" panose="020B0604020202020204" pitchFamily="34" charset="0"/>
                <a:ea typeface="+mn-lt"/>
                <a:cs typeface="Arial" panose="020B0604020202020204" pitchFamily="34" charset="0"/>
              </a:rPr>
              <a:t>i</a:t>
            </a:r>
            <a:r>
              <a:rPr lang="en-US" altLang="ja-JP" sz="1200" dirty="0">
                <a:latin typeface="Arial" panose="020B0604020202020204" pitchFamily="34" charset="0"/>
                <a:ea typeface="+mn-lt"/>
                <a:cs typeface="Arial" panose="020B0604020202020204" pitchFamily="34" charset="0"/>
              </a:rPr>
              <a:t>-check ang </a:t>
            </a:r>
            <a:r>
              <a:rPr lang="en-US" altLang="ja-JP" sz="1200" dirty="0" err="1">
                <a:latin typeface="Arial" panose="020B0604020202020204" pitchFamily="34" charset="0"/>
                <a:ea typeface="+mn-lt"/>
                <a:cs typeface="Arial" panose="020B0604020202020204" pitchFamily="34" charset="0"/>
              </a:rPr>
              <a:t>mga</a:t>
            </a:r>
            <a:r>
              <a:rPr lang="en-US" altLang="ja-JP" sz="1200" dirty="0">
                <a:latin typeface="Arial" panose="020B0604020202020204" pitchFamily="34" charset="0"/>
                <a:ea typeface="+mn-lt"/>
                <a:cs typeface="Arial" panose="020B0604020202020204" pitchFamily="34" charset="0"/>
              </a:rPr>
              <a:t> </a:t>
            </a:r>
            <a:r>
              <a:rPr lang="en-US" altLang="ja-JP" sz="1200" dirty="0" err="1">
                <a:latin typeface="Arial" panose="020B0604020202020204" pitchFamily="34" charset="0"/>
                <a:ea typeface="+mn-lt"/>
                <a:cs typeface="Arial" panose="020B0604020202020204" pitchFamily="34" charset="0"/>
              </a:rPr>
              <a:t>nakalubog</a:t>
            </a:r>
            <a:r>
              <a:rPr lang="en-US" altLang="ja-JP" sz="1200" dirty="0">
                <a:latin typeface="Arial" panose="020B0604020202020204" pitchFamily="34" charset="0"/>
                <a:ea typeface="+mn-lt"/>
                <a:cs typeface="Arial" panose="020B0604020202020204" pitchFamily="34" charset="0"/>
              </a:rPr>
              <a:t> </a:t>
            </a:r>
            <a:r>
              <a:rPr lang="en-US" altLang="ja-JP" sz="1200" dirty="0" err="1">
                <a:latin typeface="Arial" panose="020B0604020202020204" pitchFamily="34" charset="0"/>
                <a:ea typeface="+mn-lt"/>
                <a:cs typeface="Arial" panose="020B0604020202020204" pitchFamily="34" charset="0"/>
              </a:rPr>
              <a:t>na</a:t>
            </a:r>
            <a:r>
              <a:rPr lang="en-US" altLang="ja-JP" sz="1200" dirty="0">
                <a:latin typeface="Arial" panose="020B0604020202020204" pitchFamily="34" charset="0"/>
                <a:ea typeface="+mn-lt"/>
                <a:cs typeface="Arial" panose="020B0604020202020204" pitchFamily="34" charset="0"/>
              </a:rPr>
              <a:t> </a:t>
            </a:r>
            <a:r>
              <a:rPr lang="en-US" altLang="ja-JP" sz="1200" dirty="0" err="1">
                <a:latin typeface="Arial" panose="020B0604020202020204" pitchFamily="34" charset="0"/>
                <a:ea typeface="+mn-lt"/>
                <a:cs typeface="Arial" panose="020B0604020202020204" pitchFamily="34" charset="0"/>
              </a:rPr>
              <a:t>bagay</a:t>
            </a:r>
            <a:r>
              <a:rPr lang="en-US" altLang="ja-JP" sz="1200" dirty="0">
                <a:latin typeface="Arial" panose="020B0604020202020204" pitchFamily="34" charset="0"/>
                <a:ea typeface="+mn-lt"/>
                <a:cs typeface="Arial" panose="020B0604020202020204" pitchFamily="34" charset="0"/>
              </a:rPr>
              <a:t> </a:t>
            </a:r>
            <a:r>
              <a:rPr lang="en-US" altLang="ja-JP" sz="1200" dirty="0" err="1">
                <a:latin typeface="Arial" panose="020B0604020202020204" pitchFamily="34" charset="0"/>
                <a:ea typeface="+mn-lt"/>
                <a:cs typeface="Arial" panose="020B0604020202020204" pitchFamily="34" charset="0"/>
              </a:rPr>
              <a:t>habang</a:t>
            </a:r>
            <a:r>
              <a:rPr lang="en-US" altLang="ja-JP" sz="1200" dirty="0">
                <a:latin typeface="Arial" panose="020B0604020202020204" pitchFamily="34" charset="0"/>
                <a:ea typeface="+mn-lt"/>
                <a:cs typeface="Arial" panose="020B0604020202020204" pitchFamily="34" charset="0"/>
              </a:rPr>
              <a:t> </a:t>
            </a:r>
            <a:r>
              <a:rPr lang="en-US" altLang="ja-JP" sz="1200" dirty="0" err="1">
                <a:latin typeface="Arial" panose="020B0604020202020204" pitchFamily="34" charset="0"/>
                <a:ea typeface="+mn-lt"/>
                <a:cs typeface="Arial" panose="020B0604020202020204" pitchFamily="34" charset="0"/>
              </a:rPr>
              <a:t>ginagawa</a:t>
            </a:r>
            <a:r>
              <a:rPr lang="en-US" altLang="ja-JP" sz="1200" dirty="0">
                <a:latin typeface="Arial" panose="020B0604020202020204" pitchFamily="34" charset="0"/>
                <a:ea typeface="+mn-lt"/>
                <a:cs typeface="Arial" panose="020B0604020202020204" pitchFamily="34" charset="0"/>
              </a:rPr>
              <a:t> ang crushing operation </a:t>
            </a:r>
            <a:r>
              <a:rPr lang="en-US" altLang="ja-JP" sz="1200" dirty="0" err="1">
                <a:latin typeface="Arial" panose="020B0604020202020204" pitchFamily="34" charset="0"/>
                <a:ea typeface="+mn-lt"/>
                <a:cs typeface="Arial" panose="020B0604020202020204" pitchFamily="34" charset="0"/>
              </a:rPr>
              <a:t>sa</a:t>
            </a:r>
            <a:r>
              <a:rPr lang="en-US" altLang="ja-JP" sz="1200" dirty="0">
                <a:latin typeface="Arial" panose="020B0604020202020204" pitchFamily="34" charset="0"/>
                <a:ea typeface="+mn-lt"/>
                <a:cs typeface="Arial" panose="020B0604020202020204" pitchFamily="34" charset="0"/>
              </a:rPr>
              <a:t> urban </a:t>
            </a:r>
            <a:r>
              <a:rPr lang="en-US" altLang="ja-JP" sz="1200" dirty="0" err="1">
                <a:latin typeface="Arial" panose="020B0604020202020204" pitchFamily="34" charset="0"/>
                <a:ea typeface="+mn-lt"/>
                <a:cs typeface="Arial" panose="020B0604020202020204" pitchFamily="34" charset="0"/>
              </a:rPr>
              <a:t>na</a:t>
            </a:r>
            <a:r>
              <a:rPr lang="en-US" altLang="ja-JP" sz="1200" dirty="0">
                <a:latin typeface="Arial" panose="020B0604020202020204" pitchFamily="34" charset="0"/>
                <a:ea typeface="+mn-lt"/>
                <a:cs typeface="Arial" panose="020B0604020202020204" pitchFamily="34" charset="0"/>
              </a:rPr>
              <a:t> </a:t>
            </a:r>
            <a:r>
              <a:rPr lang="en-US" altLang="ja-JP" sz="1200" dirty="0" err="1">
                <a:latin typeface="Arial" panose="020B0604020202020204" pitchFamily="34" charset="0"/>
                <a:ea typeface="+mn-lt"/>
                <a:cs typeface="Arial" panose="020B0604020202020204" pitchFamily="34" charset="0"/>
              </a:rPr>
              <a:t>lugar</a:t>
            </a:r>
            <a:r>
              <a:rPr lang="en-US" altLang="ja-JP" sz="1200" dirty="0">
                <a:latin typeface="Arial" panose="020B0604020202020204" pitchFamily="34" charset="0"/>
                <a:ea typeface="+mn-lt"/>
                <a:cs typeface="Arial" panose="020B0604020202020204" pitchFamily="34" charset="0"/>
              </a:rPr>
              <a:t>.</a:t>
            </a:r>
            <a:endParaRPr lang="en-US" altLang="ja-JP" dirty="0">
              <a:latin typeface="Arial" panose="020B0604020202020204" pitchFamily="34" charset="0"/>
              <a:cs typeface="Arial" panose="020B0604020202020204" pitchFamily="34" charset="0"/>
            </a:endParaRPr>
          </a:p>
        </p:txBody>
      </p:sp>
      <p:pic>
        <p:nvPicPr>
          <p:cNvPr id="3" name="Picture 4">
            <a:extLst>
              <a:ext uri="{FF2B5EF4-FFF2-40B4-BE49-F238E27FC236}">
                <a16:creationId xmlns="" xmlns:a16="http://schemas.microsoft.com/office/drawing/2014/main" id="{D70BB9DA-E68B-4982-AEAF-DEC3A515F379}"/>
              </a:ext>
            </a:extLst>
          </p:cNvPr>
          <p:cNvPicPr>
            <a:picLocks noChangeAspect="1"/>
          </p:cNvPicPr>
          <p:nvPr/>
        </p:nvPicPr>
        <p:blipFill>
          <a:blip r:embed="rId4"/>
          <a:stretch>
            <a:fillRect/>
          </a:stretch>
        </p:blipFill>
        <p:spPr>
          <a:xfrm>
            <a:off x="4781550" y="1844640"/>
            <a:ext cx="3352800" cy="2454345"/>
          </a:xfrm>
          <a:prstGeom prst="rect">
            <a:avLst/>
          </a:prstGeom>
        </p:spPr>
      </p:pic>
    </p:spTree>
    <p:extLst>
      <p:ext uri="{BB962C8B-B14F-4D97-AF65-F5344CB8AC3E}">
        <p14:creationId xmlns:p14="http://schemas.microsoft.com/office/powerpoint/2010/main" val="35732191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err="1">
                <a:latin typeface="Arial" panose="020B0604020202020204" pitchFamily="34" charset="0"/>
                <a:cs typeface="Arial" panose="020B0604020202020204" pitchFamily="34" charset="0"/>
              </a:rPr>
              <a:t>Pamamaraan</a:t>
            </a:r>
            <a:r>
              <a:rPr lang="en-US" altLang="ja-JP" sz="2000" dirty="0">
                <a:latin typeface="Arial" panose="020B0604020202020204" pitchFamily="34" charset="0"/>
                <a:cs typeface="Arial" panose="020B0604020202020204" pitchFamily="34" charset="0"/>
              </a:rPr>
              <a:t> ng Signal at </a:t>
            </a:r>
            <a:r>
              <a:rPr lang="en-US" altLang="ja-JP" sz="2000" dirty="0" err="1">
                <a:latin typeface="Arial" panose="020B0604020202020204" pitchFamily="34" charset="0"/>
                <a:cs typeface="Arial" panose="020B0604020202020204" pitchFamily="34" charset="0"/>
              </a:rPr>
              <a:t>Paggabay</a:t>
            </a:r>
            <a:endParaRPr lang="en-US" alt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5000625" y="6452605"/>
            <a:ext cx="3995537" cy="276999"/>
          </a:xfrm>
          <a:prstGeom prst="rect">
            <a:avLst/>
          </a:prstGeom>
          <a:noFill/>
          <a:ln>
            <a:solidFill>
              <a:schemeClr val="tx1"/>
            </a:solidFill>
          </a:ln>
        </p:spPr>
        <p:txBody>
          <a:bodyPr wrap="square" lIns="91440" tIns="45720" rIns="91440" bIns="45720" rtlCol="0" anchor="t">
            <a:spAutoFit/>
          </a:bodyPr>
          <a:lstStyle/>
          <a:p>
            <a:pPr algn="ct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104</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84</a:t>
            </a:r>
            <a:r>
              <a:rPr lang="ja-JP" sz="1200" dirty="0" smtClean="0">
                <a:latin typeface="Times New Roman" panose="02020603050405020304" pitchFamily="18" charset="0"/>
                <a:ea typeface="游ゴシック"/>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17" name="テキスト ボックス 16"/>
          <p:cNvSpPr txBox="1"/>
          <p:nvPr/>
        </p:nvSpPr>
        <p:spPr>
          <a:xfrm>
            <a:off x="1759255" y="3533490"/>
            <a:ext cx="6044318" cy="646331"/>
          </a:xfrm>
          <a:prstGeom prst="rect">
            <a:avLst/>
          </a:prstGeom>
          <a:noFill/>
          <a:ln>
            <a:noFill/>
          </a:ln>
        </p:spPr>
        <p:txBody>
          <a:bodyPr wrap="square" lIns="91440" tIns="45720" rIns="91440" bIns="45720" rtlCol="0" anchor="t">
            <a:spAutoFit/>
          </a:bodyPr>
          <a:lstStyle/>
          <a:p>
            <a:pPr algn="ctr"/>
            <a:r>
              <a:rPr lang="ja-JP" sz="1200">
                <a:latin typeface="Arial" panose="020B0604020202020204" pitchFamily="34" charset="0"/>
                <a:ea typeface="+mn-lt"/>
                <a:cs typeface="Arial" panose="020B0604020202020204" pitchFamily="34" charset="0"/>
              </a:rPr>
              <a:t>Before starting work, the driver needs to discuss with the signaler or inductor in advance about the work position of other construction machines, the work position of the worker, the position of the dangerous place, and the signal method.</a:t>
            </a:r>
            <a:endParaRPr lang="en-US" altLang="ja-JP">
              <a:latin typeface="Arial" panose="020B0604020202020204" pitchFamily="34" charset="0"/>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893445">
              <a:buNone/>
            </a:pPr>
            <a:endParaRPr lang="en-US" altLang="ja-JP" sz="2000" dirty="0">
              <a:latin typeface="Times New Roman" panose="02020603050405020304" pitchFamily="18" charset="0"/>
              <a:ea typeface="Meiryo UI" panose="020B0604030504040204" pitchFamily="50" charset="-128"/>
              <a:cs typeface="Times New Roman" panose="02020603050405020304" pitchFamily="18" charset="0"/>
            </a:endParaRPr>
          </a:p>
          <a:p>
            <a:pPr marL="893445" indent="-353695">
              <a:buNone/>
            </a:pPr>
            <a:r>
              <a:rPr lang="ja-JP" altLang="en-US" sz="1400" dirty="0">
                <a:latin typeface="Times New Roman" panose="02020603050405020304" pitchFamily="18" charset="0"/>
                <a:ea typeface="Meiryo UI"/>
                <a:cs typeface="Times New Roman" panose="02020603050405020304" pitchFamily="18" charset="0"/>
              </a:rPr>
              <a:t>＜</a:t>
            </a:r>
            <a:r>
              <a:rPr lang="en-US" altLang="ja-JP" sz="1400" dirty="0">
                <a:latin typeface="Times New Roman" panose="02020603050405020304" pitchFamily="18" charset="0"/>
                <a:ea typeface="Meiryo UI"/>
                <a:cs typeface="Times New Roman" panose="02020603050405020304" pitchFamily="18" charset="0"/>
              </a:rPr>
              <a:t>Whistle Signal</a:t>
            </a:r>
            <a:r>
              <a:rPr lang="ja-JP" altLang="en-US" sz="1400" dirty="0">
                <a:latin typeface="Times New Roman" panose="02020603050405020304" pitchFamily="18" charset="0"/>
                <a:ea typeface="Meiryo UI"/>
                <a:cs typeface="Times New Roman" panose="02020603050405020304" pitchFamily="18" charset="0"/>
              </a:rPr>
              <a:t>＞		   ＜</a:t>
            </a:r>
            <a:r>
              <a:rPr lang="en-US" altLang="ja-JP" sz="1400" dirty="0">
                <a:latin typeface="Times New Roman" panose="02020603050405020304" pitchFamily="18" charset="0"/>
                <a:ea typeface="Meiryo UI"/>
                <a:cs typeface="Times New Roman" panose="02020603050405020304" pitchFamily="18" charset="0"/>
              </a:rPr>
              <a:t>Spoken Signal</a:t>
            </a:r>
            <a:r>
              <a:rPr lang="ja-JP" altLang="en-US" sz="1400" dirty="0">
                <a:latin typeface="Times New Roman" panose="02020603050405020304" pitchFamily="18" charset="0"/>
                <a:ea typeface="Meiryo UI"/>
                <a:cs typeface="Times New Roman" panose="02020603050405020304" pitchFamily="18" charset="0"/>
              </a:rPr>
              <a:t>＞</a:t>
            </a:r>
          </a:p>
          <a:p>
            <a:pPr marL="893445" indent="-353695">
              <a:buNone/>
            </a:pPr>
            <a:r>
              <a:rPr lang="en-US" altLang="ja-JP" sz="1400" dirty="0">
                <a:latin typeface="Times New Roman" panose="02020603050405020304" pitchFamily="18" charset="0"/>
                <a:ea typeface="Meiryo UI"/>
                <a:cs typeface="Times New Roman" panose="02020603050405020304" pitchFamily="18" charset="0"/>
              </a:rPr>
              <a:t>• Safety</a:t>
            </a:r>
            <a:r>
              <a:rPr lang="ja-JP" altLang="en-US" sz="1400" dirty="0">
                <a:latin typeface="Times New Roman" panose="02020603050405020304" pitchFamily="18" charset="0"/>
                <a:ea typeface="Meiryo UI"/>
                <a:cs typeface="Times New Roman" panose="02020603050405020304" pitchFamily="18" charset="0"/>
              </a:rPr>
              <a:t>：</a:t>
            </a:r>
            <a:r>
              <a:rPr lang="en-US" altLang="ja-JP" sz="1400" dirty="0">
                <a:latin typeface="Times New Roman" panose="02020603050405020304" pitchFamily="18" charset="0"/>
                <a:ea typeface="Meiryo UI"/>
                <a:cs typeface="Times New Roman" panose="02020603050405020304" pitchFamily="18" charset="0"/>
              </a:rPr>
              <a:t>2 short whistles, repeat</a:t>
            </a:r>
            <a:r>
              <a:rPr lang="ja-JP" altLang="en-US" sz="1400" dirty="0">
                <a:latin typeface="Times New Roman" panose="02020603050405020304" pitchFamily="18" charset="0"/>
                <a:ea typeface="Meiryo UI"/>
                <a:cs typeface="Times New Roman" panose="02020603050405020304" pitchFamily="18" charset="0"/>
              </a:rPr>
              <a:t>　                </a:t>
            </a:r>
            <a:r>
              <a:rPr lang="en-US" altLang="ja-JP" sz="1400" dirty="0">
                <a:latin typeface="Times New Roman" panose="02020603050405020304" pitchFamily="18" charset="0"/>
                <a:ea typeface="Meiryo UI"/>
                <a:cs typeface="Times New Roman" panose="02020603050405020304" pitchFamily="18" charset="0"/>
              </a:rPr>
              <a:t>• Safety</a:t>
            </a:r>
            <a:r>
              <a:rPr lang="ja-JP" altLang="en-US" sz="1400" dirty="0">
                <a:latin typeface="Times New Roman" panose="02020603050405020304" pitchFamily="18" charset="0"/>
                <a:ea typeface="Meiryo UI"/>
                <a:cs typeface="Times New Roman" panose="02020603050405020304" pitchFamily="18" charset="0"/>
              </a:rPr>
              <a:t>：”</a:t>
            </a:r>
            <a:r>
              <a:rPr lang="en-US" altLang="ja-JP" sz="1400" dirty="0" err="1">
                <a:latin typeface="Times New Roman" panose="02020603050405020304" pitchFamily="18" charset="0"/>
                <a:ea typeface="Meiryo UI"/>
                <a:cs typeface="Times New Roman" panose="02020603050405020304" pitchFamily="18" charset="0"/>
              </a:rPr>
              <a:t>Allright</a:t>
            </a:r>
            <a:r>
              <a:rPr lang="en-US" altLang="ja-JP" sz="1400" dirty="0">
                <a:latin typeface="Times New Roman" panose="02020603050405020304" pitchFamily="18" charset="0"/>
                <a:ea typeface="Meiryo UI"/>
                <a:cs typeface="Times New Roman" panose="02020603050405020304" pitchFamily="18" charset="0"/>
              </a:rPr>
              <a:t>, </a:t>
            </a:r>
            <a:r>
              <a:rPr lang="en-US" altLang="ja-JP" sz="1400" dirty="0" err="1">
                <a:latin typeface="Times New Roman" panose="02020603050405020304" pitchFamily="18" charset="0"/>
                <a:ea typeface="Meiryo UI"/>
                <a:cs typeface="Times New Roman" panose="02020603050405020304" pitchFamily="18" charset="0"/>
              </a:rPr>
              <a:t>allright</a:t>
            </a:r>
            <a:r>
              <a:rPr lang="en-US" altLang="ja-JP" sz="1400" dirty="0">
                <a:latin typeface="Times New Roman" panose="02020603050405020304" pitchFamily="18" charset="0"/>
                <a:ea typeface="Meiryo UI"/>
                <a:cs typeface="Times New Roman" panose="02020603050405020304" pitchFamily="18" charset="0"/>
              </a:rPr>
              <a:t> (</a:t>
            </a:r>
            <a:r>
              <a:rPr lang="en-US" altLang="ja-JP" sz="1400" dirty="0" err="1">
                <a:latin typeface="Times New Roman" panose="02020603050405020304" pitchFamily="18" charset="0"/>
                <a:ea typeface="Meiryo UI"/>
                <a:cs typeface="Times New Roman" panose="02020603050405020304" pitchFamily="18" charset="0"/>
              </a:rPr>
              <a:t>Orai</a:t>
            </a:r>
            <a:r>
              <a:rPr lang="en-US" altLang="ja-JP" sz="1400" dirty="0">
                <a:latin typeface="Times New Roman" panose="02020603050405020304" pitchFamily="18" charset="0"/>
                <a:ea typeface="Meiryo UI"/>
                <a:cs typeface="Times New Roman" panose="02020603050405020304" pitchFamily="18" charset="0"/>
              </a:rPr>
              <a:t>, </a:t>
            </a:r>
            <a:r>
              <a:rPr lang="en-US" altLang="ja-JP" sz="1400" dirty="0" err="1">
                <a:latin typeface="Times New Roman" panose="02020603050405020304" pitchFamily="18" charset="0"/>
                <a:ea typeface="Meiryo UI"/>
                <a:cs typeface="Times New Roman" panose="02020603050405020304" pitchFamily="18" charset="0"/>
              </a:rPr>
              <a:t>orai</a:t>
            </a:r>
            <a:r>
              <a:rPr lang="en-US" altLang="ja-JP" sz="1400" dirty="0">
                <a:latin typeface="Times New Roman" panose="02020603050405020304" pitchFamily="18" charset="0"/>
                <a:ea typeface="Meiryo UI"/>
                <a:cs typeface="Times New Roman" panose="02020603050405020304" pitchFamily="18" charset="0"/>
              </a:rPr>
              <a:t>)”</a:t>
            </a:r>
          </a:p>
          <a:p>
            <a:pPr marL="893445" indent="-353695">
              <a:buNone/>
            </a:pPr>
            <a:r>
              <a:rPr lang="en-US" altLang="ja-JP" sz="1400" dirty="0">
                <a:latin typeface="Times New Roman" panose="02020603050405020304" pitchFamily="18" charset="0"/>
                <a:ea typeface="Meiryo UI"/>
                <a:cs typeface="Times New Roman" panose="02020603050405020304" pitchFamily="18" charset="0"/>
              </a:rPr>
              <a:t>• Machine Stop</a:t>
            </a:r>
            <a:r>
              <a:rPr lang="ja-JP" altLang="en-US" sz="1400" dirty="0">
                <a:latin typeface="Times New Roman" panose="02020603050405020304" pitchFamily="18" charset="0"/>
                <a:ea typeface="Meiryo UI"/>
                <a:cs typeface="Times New Roman" panose="02020603050405020304" pitchFamily="18" charset="0"/>
              </a:rPr>
              <a:t>：</a:t>
            </a:r>
            <a:r>
              <a:rPr lang="en-US" altLang="ja-JP" sz="1400" dirty="0">
                <a:latin typeface="Times New Roman" panose="02020603050405020304" pitchFamily="18" charset="0"/>
                <a:ea typeface="Meiryo UI"/>
                <a:cs typeface="Times New Roman" panose="02020603050405020304" pitchFamily="18" charset="0"/>
              </a:rPr>
              <a:t>long whistle                        • Machine Stop</a:t>
            </a:r>
            <a:r>
              <a:rPr lang="ja-JP" altLang="en-US" sz="1400" dirty="0">
                <a:latin typeface="Times New Roman" panose="02020603050405020304" pitchFamily="18" charset="0"/>
                <a:ea typeface="Meiryo UI"/>
                <a:cs typeface="Times New Roman" panose="02020603050405020304" pitchFamily="18" charset="0"/>
              </a:rPr>
              <a:t>：”</a:t>
            </a:r>
            <a:r>
              <a:rPr lang="en-US" altLang="ja-JP" sz="1400" dirty="0">
                <a:latin typeface="Times New Roman" panose="02020603050405020304" pitchFamily="18" charset="0"/>
                <a:ea typeface="Meiryo UI"/>
                <a:cs typeface="Times New Roman" panose="02020603050405020304" pitchFamily="18" charset="0"/>
              </a:rPr>
              <a:t>Stop (</a:t>
            </a:r>
            <a:r>
              <a:rPr lang="en-US" altLang="ja-JP" sz="1400" dirty="0" err="1">
                <a:latin typeface="Times New Roman" panose="02020603050405020304" pitchFamily="18" charset="0"/>
                <a:ea typeface="Meiryo UI"/>
                <a:cs typeface="Times New Roman" panose="02020603050405020304" pitchFamily="18" charset="0"/>
              </a:rPr>
              <a:t>sutoppu</a:t>
            </a:r>
            <a:r>
              <a:rPr lang="en-US" altLang="ja-JP" sz="1400" dirty="0">
                <a:latin typeface="Times New Roman" panose="02020603050405020304" pitchFamily="18" charset="0"/>
                <a:ea typeface="Meiryo UI"/>
                <a:cs typeface="Times New Roman" panose="02020603050405020304" pitchFamily="18" charset="0"/>
              </a:rPr>
              <a:t>)”</a:t>
            </a:r>
          </a:p>
        </p:txBody>
      </p:sp>
      <p:pic>
        <p:nvPicPr>
          <p:cNvPr id="2" name="図 1">
            <a:extLst>
              <a:ext uri="{FF2B5EF4-FFF2-40B4-BE49-F238E27FC236}">
                <a16:creationId xmlns="" xmlns:a16="http://schemas.microsoft.com/office/drawing/2014/main" id="{224764FF-3B66-4A4B-BF32-A7B240F031B7}"/>
              </a:ext>
            </a:extLst>
          </p:cNvPr>
          <p:cNvPicPr>
            <a:picLocks noChangeAspect="1"/>
          </p:cNvPicPr>
          <p:nvPr/>
        </p:nvPicPr>
        <p:blipFill>
          <a:blip r:embed="rId3"/>
          <a:stretch>
            <a:fillRect/>
          </a:stretch>
        </p:blipFill>
        <p:spPr>
          <a:xfrm>
            <a:off x="3056621" y="1298414"/>
            <a:ext cx="3030758" cy="2484748"/>
          </a:xfrm>
          <a:prstGeom prst="rect">
            <a:avLst/>
          </a:prstGeom>
        </p:spPr>
      </p:pic>
      <p:sp>
        <p:nvSpPr>
          <p:cNvPr id="5" name="テキスト ボックス 4">
            <a:extLst>
              <a:ext uri="{FF2B5EF4-FFF2-40B4-BE49-F238E27FC236}">
                <a16:creationId xmlns="" xmlns:a16="http://schemas.microsoft.com/office/drawing/2014/main" id="{C5A8E126-F02D-4B94-BE22-DDF2558C727C}"/>
              </a:ext>
            </a:extLst>
          </p:cNvPr>
          <p:cNvSpPr txBox="1"/>
          <p:nvPr/>
        </p:nvSpPr>
        <p:spPr>
          <a:xfrm>
            <a:off x="1380914" y="3597231"/>
            <a:ext cx="6382171" cy="646331"/>
          </a:xfrm>
          <a:prstGeom prst="rect">
            <a:avLst/>
          </a:prstGeom>
          <a:solidFill>
            <a:schemeClr val="bg1"/>
          </a:solidFill>
        </p:spPr>
        <p:txBody>
          <a:bodyPr wrap="square" rtlCol="0">
            <a:spAutoFit/>
          </a:bodyPr>
          <a:lstStyle/>
          <a:p>
            <a:pPr algn="ctr"/>
            <a:r>
              <a:rPr lang="en-US" altLang="ja-JP" sz="1200" dirty="0">
                <a:latin typeface="Arial" panose="020B0604020202020204" pitchFamily="34" charset="0"/>
                <a:cs typeface="Arial" panose="020B0604020202020204" pitchFamily="34" charset="0"/>
              </a:rPr>
              <a:t>Ang guide person ay </a:t>
            </a:r>
            <a:r>
              <a:rPr lang="en-US" altLang="ja-JP" sz="1200" dirty="0" err="1">
                <a:latin typeface="Arial" panose="020B0604020202020204" pitchFamily="34" charset="0"/>
                <a:cs typeface="Arial" panose="020B0604020202020204" pitchFamily="34" charset="0"/>
              </a:rPr>
              <a:t>dapat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magsuot</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damit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madaling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makita</a:t>
            </a:r>
            <a:r>
              <a:rPr lang="en-US" altLang="ja-JP" sz="1200" dirty="0">
                <a:latin typeface="Arial" panose="020B0604020202020204" pitchFamily="34" charset="0"/>
                <a:cs typeface="Arial" panose="020B0604020202020204" pitchFamily="34" charset="0"/>
              </a:rPr>
              <a:t> ng driver at </a:t>
            </a:r>
            <a:r>
              <a:rPr lang="en-US" altLang="ja-JP" sz="1200" dirty="0" err="1">
                <a:latin typeface="Arial" panose="020B0604020202020204" pitchFamily="34" charset="0"/>
                <a:cs typeface="Arial" panose="020B0604020202020204" pitchFamily="34" charset="0"/>
              </a:rPr>
              <a:t>iba</a:t>
            </a:r>
            <a:r>
              <a:rPr lang="en-US" altLang="ja-JP" sz="1200" dirty="0">
                <a:latin typeface="Arial" panose="020B0604020202020204" pitchFamily="34" charset="0"/>
                <a:cs typeface="Arial" panose="020B0604020202020204" pitchFamily="34" charset="0"/>
              </a:rPr>
              <a:t> pang </a:t>
            </a:r>
            <a:r>
              <a:rPr lang="en-US" altLang="ja-JP" sz="1200" dirty="0" err="1">
                <a:latin typeface="Arial" panose="020B0604020202020204" pitchFamily="34" charset="0"/>
                <a:cs typeface="Arial" panose="020B0604020202020204" pitchFamily="34" charset="0"/>
              </a:rPr>
              <a:t>manggagawa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Nararapat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magbigay</a:t>
            </a:r>
            <a:r>
              <a:rPr lang="en-US" altLang="ja-JP" sz="1200" dirty="0">
                <a:latin typeface="Arial" panose="020B0604020202020204" pitchFamily="34" charset="0"/>
                <a:cs typeface="Arial" panose="020B0604020202020204" pitchFamily="34" charset="0"/>
              </a:rPr>
              <a:t> ng instruction ang driver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guide person </a:t>
            </a:r>
            <a:r>
              <a:rPr lang="en-US" altLang="ja-JP" sz="1200" dirty="0" err="1">
                <a:latin typeface="Arial" panose="020B0604020202020204" pitchFamily="34" charset="0"/>
                <a:cs typeface="Arial" panose="020B0604020202020204" pitchFamily="34" charset="0"/>
              </a:rPr>
              <a:t>upang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hindi</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maging</a:t>
            </a:r>
            <a:r>
              <a:rPr lang="en-US" altLang="ja-JP" sz="1200" dirty="0">
                <a:latin typeface="Arial" panose="020B0604020202020204" pitchFamily="34" charset="0"/>
                <a:cs typeface="Arial" panose="020B0604020202020204" pitchFamily="34" charset="0"/>
              </a:rPr>
              <a:t> blind spot ang </a:t>
            </a:r>
            <a:r>
              <a:rPr lang="en-US" altLang="ja-JP" sz="1200" dirty="0" err="1">
                <a:latin typeface="Arial" panose="020B0604020202020204" pitchFamily="34" charset="0"/>
                <a:cs typeface="Arial" panose="020B0604020202020204" pitchFamily="34" charset="0"/>
              </a:rPr>
              <a:t>posisyon</a:t>
            </a:r>
            <a:r>
              <a:rPr lang="en-US" altLang="ja-JP" sz="1200" dirty="0">
                <a:latin typeface="Arial" panose="020B0604020202020204" pitchFamily="34" charset="0"/>
                <a:cs typeface="Arial" panose="020B0604020202020204" pitchFamily="34" charset="0"/>
              </a:rPr>
              <a:t> ng driver.</a:t>
            </a:r>
            <a:endParaRPr lang="ja-JP" altLang="ja-JP"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2578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 xmlns:a16="http://schemas.microsoft.com/office/drawing/2014/main" id="{59B89D0B-6DD2-437B-AE70-81ABBCF98E17}"/>
              </a:ext>
            </a:extLst>
          </p:cNvPr>
          <p:cNvSpPr txBox="1">
            <a:spLocks/>
          </p:cNvSpPr>
          <p:nvPr/>
        </p:nvSpPr>
        <p:spPr>
          <a:xfrm>
            <a:off x="685800" y="3128168"/>
            <a:ext cx="7772400" cy="6016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200" dirty="0" err="1">
                <a:latin typeface="Arial" panose="020B0604020202020204" pitchFamily="34" charset="0"/>
                <a:ea typeface="ＭＳ Ｐゴシック"/>
                <a:cs typeface="Arial" panose="020B0604020202020204" pitchFamily="34" charset="0"/>
              </a:rPr>
              <a:t>Kabanata</a:t>
            </a:r>
            <a:r>
              <a:rPr lang="ja-JP" altLang="en-US" sz="3200" dirty="0">
                <a:latin typeface="Arial" panose="020B0604020202020204" pitchFamily="34" charset="0"/>
                <a:ea typeface="ＭＳ Ｐゴシック"/>
                <a:cs typeface="Arial" panose="020B0604020202020204" pitchFamily="34" charset="0"/>
              </a:rPr>
              <a:t> </a:t>
            </a:r>
            <a:r>
              <a:rPr lang="en-US" altLang="ja-JP" sz="3200" dirty="0">
                <a:latin typeface="Arial" panose="020B0604020202020204" pitchFamily="34" charset="0"/>
                <a:ea typeface="ＭＳ Ｐゴシック"/>
                <a:cs typeface="Arial" panose="020B0604020202020204" pitchFamily="34" charset="0"/>
              </a:rPr>
              <a:t>7:</a:t>
            </a:r>
            <a:r>
              <a:rPr lang="zh-TW" altLang="en-US" sz="3200" dirty="0">
                <a:latin typeface="Arial" panose="020B0604020202020204" pitchFamily="34" charset="0"/>
                <a:ea typeface="ＭＳ Ｐゴシック"/>
                <a:cs typeface="Arial" panose="020B0604020202020204" pitchFamily="34" charset="0"/>
              </a:rPr>
              <a:t>　</a:t>
            </a:r>
            <a:r>
              <a:rPr lang="en" sz="3200" dirty="0">
                <a:latin typeface="Arial" panose="020B0604020202020204" pitchFamily="34" charset="0"/>
                <a:ea typeface="+mj-lt"/>
                <a:cs typeface="Arial" panose="020B0604020202020204" pitchFamily="34" charset="0"/>
              </a:rPr>
              <a:t> </a:t>
            </a:r>
            <a:br>
              <a:rPr lang="en" sz="3200" dirty="0">
                <a:latin typeface="Arial" panose="020B0604020202020204" pitchFamily="34" charset="0"/>
                <a:ea typeface="+mj-lt"/>
                <a:cs typeface="Arial" panose="020B0604020202020204" pitchFamily="34" charset="0"/>
              </a:rPr>
            </a:br>
            <a:r>
              <a:rPr lang="en-US" sz="3200" dirty="0" err="1">
                <a:latin typeface="Arial" panose="020B0604020202020204" pitchFamily="34" charset="0"/>
                <a:ea typeface="+mj-lt"/>
                <a:cs typeface="Arial" panose="020B0604020202020204" pitchFamily="34" charset="0"/>
              </a:rPr>
              <a:t>Kaalaman</a:t>
            </a:r>
            <a:r>
              <a:rPr lang="en-US" sz="3200" dirty="0">
                <a:latin typeface="Arial" panose="020B0604020202020204" pitchFamily="34" charset="0"/>
                <a:ea typeface="+mj-lt"/>
                <a:cs typeface="Arial" panose="020B0604020202020204" pitchFamily="34" charset="0"/>
              </a:rPr>
              <a:t> </a:t>
            </a:r>
            <a:r>
              <a:rPr lang="en-US" sz="3200" dirty="0" err="1">
                <a:latin typeface="Arial" panose="020B0604020202020204" pitchFamily="34" charset="0"/>
                <a:ea typeface="+mj-lt"/>
                <a:cs typeface="Arial" panose="020B0604020202020204" pitchFamily="34" charset="0"/>
              </a:rPr>
              <a:t>sa</a:t>
            </a:r>
            <a:r>
              <a:rPr lang="en-US" sz="3200" dirty="0">
                <a:latin typeface="Arial" panose="020B0604020202020204" pitchFamily="34" charset="0"/>
                <a:ea typeface="+mj-lt"/>
                <a:cs typeface="Arial" panose="020B0604020202020204" pitchFamily="34" charset="0"/>
              </a:rPr>
              <a:t> Mechanics at </a:t>
            </a:r>
            <a:r>
              <a:rPr lang="en-US" sz="3200" dirty="0" err="1">
                <a:latin typeface="Arial" panose="020B0604020202020204" pitchFamily="34" charset="0"/>
                <a:ea typeface="+mj-lt"/>
                <a:cs typeface="Arial" panose="020B0604020202020204" pitchFamily="34" charset="0"/>
              </a:rPr>
              <a:t>Kuryente</a:t>
            </a:r>
            <a:endParaRPr lang="en-US" altLang="ja-JP" sz="32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18663354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fil-PH" altLang="ja-JP" sz="2000" dirty="0">
                <a:latin typeface="Arial" panose="020B0604020202020204" pitchFamily="34" charset="0"/>
                <a:cs typeface="Arial" panose="020B0604020202020204" pitchFamily="34" charset="0"/>
              </a:rPr>
              <a:t>Moment ng Force</a:t>
            </a:r>
            <a:endParaRPr lang="en-US" alt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游ゴシック"/>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110</a:t>
            </a:r>
            <a:r>
              <a:rPr lang="en-US" altLang="ja-JP" sz="1200" dirty="0">
                <a:latin typeface="Times New Roman" panose="02020603050405020304" pitchFamily="18" charset="0"/>
                <a:ea typeface="游ゴシック"/>
                <a:cs typeface="Times New Roman" panose="02020603050405020304" pitchFamily="18" charset="0"/>
              </a:rPr>
              <a:t> </a:t>
            </a:r>
            <a:r>
              <a:rPr lang="ja-JP" sz="1200" dirty="0">
                <a:latin typeface="Times New Roman" panose="02020603050405020304" pitchFamily="18" charset="0"/>
                <a:ea typeface="游ゴシック"/>
                <a:cs typeface="Times New Roman" panose="02020603050405020304" pitchFamily="18" charset="0"/>
              </a:rPr>
              <a:t> of text</a:t>
            </a:r>
            <a:r>
              <a:rPr lang="en-US" altLang="ja-JP" sz="1200" dirty="0">
                <a:latin typeface="Times New Roman" panose="02020603050405020304" pitchFamily="18" charset="0"/>
                <a:ea typeface="游ゴシック"/>
                <a:cs typeface="Times New Roman" panose="02020603050405020304" pitchFamily="18" charset="0"/>
              </a:rPr>
              <a:t>book</a:t>
            </a:r>
            <a:r>
              <a:rPr lang="ja-JP" sz="1200" dirty="0">
                <a:latin typeface="Times New Roman" panose="02020603050405020304" pitchFamily="18" charset="0"/>
                <a:ea typeface="游ゴシック"/>
                <a:cs typeface="Times New Roman" panose="02020603050405020304" pitchFamily="18" charset="0"/>
              </a:rPr>
              <a:t> </a:t>
            </a:r>
            <a:r>
              <a:rPr lang="en-US"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游ゴシック"/>
                <a:cs typeface="Times New Roman" panose="02020603050405020304" pitchFamily="18" charset="0"/>
              </a:rPr>
              <a:t> Page </a:t>
            </a:r>
            <a:r>
              <a:rPr lang="en-US" altLang="ja-JP" sz="1200" dirty="0" smtClean="0">
                <a:latin typeface="Times New Roman" panose="02020603050405020304" pitchFamily="18" charset="0"/>
                <a:ea typeface="游ゴシック"/>
                <a:cs typeface="Times New Roman" panose="02020603050405020304" pitchFamily="18" charset="0"/>
              </a:rPr>
              <a:t>85</a:t>
            </a:r>
            <a:r>
              <a:rPr lang="en-US" altLang="ja-JP" sz="1200" dirty="0" smtClean="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o</a:t>
            </a:r>
            <a:r>
              <a:rPr lang="ja-JP" sz="1200" dirty="0">
                <a:latin typeface="Times New Roman" panose="02020603050405020304" pitchFamily="18" charset="0"/>
                <a:ea typeface="游ゴシック"/>
                <a:cs typeface="Times New Roman" panose="02020603050405020304" pitchFamily="18" charset="0"/>
              </a:rPr>
              <a:t>f </a:t>
            </a:r>
            <a:r>
              <a:rPr lang="en-US" altLang="ja-JP" sz="1200" dirty="0">
                <a:latin typeface="Times New Roman" panose="02020603050405020304" pitchFamily="18" charset="0"/>
                <a:ea typeface="游ゴシック"/>
                <a:cs typeface="Times New Roman" panose="02020603050405020304" pitchFamily="18" charset="0"/>
              </a:rPr>
              <a:t>auxiliary</a:t>
            </a:r>
            <a:r>
              <a:rPr lang="ja-JP" sz="1200" dirty="0">
                <a:latin typeface="Times New Roman" panose="02020603050405020304" pitchFamily="18" charset="0"/>
                <a:ea typeface="游ゴシック"/>
                <a:cs typeface="Times New Roman" panose="02020603050405020304" pitchFamily="18" charset="0"/>
              </a:rPr>
              <a:t> text</a:t>
            </a:r>
            <a:endParaRPr lang="en-US" altLang="ja-JP" sz="1200" dirty="0">
              <a:latin typeface="Times New Roman" panose="02020603050405020304" pitchFamily="18" charset="0"/>
              <a:ea typeface="游ゴシック"/>
              <a:cs typeface="Times New Roman" panose="02020603050405020304" pitchFamily="18" charset="0"/>
            </a:endParaRPr>
          </a:p>
        </p:txBody>
      </p:sp>
      <p:sp>
        <p:nvSpPr>
          <p:cNvPr id="17" name="テキスト ボックス 16"/>
          <p:cNvSpPr txBox="1"/>
          <p:nvPr/>
        </p:nvSpPr>
        <p:spPr>
          <a:xfrm>
            <a:off x="3849129" y="3330471"/>
            <a:ext cx="1493532" cy="276999"/>
          </a:xfrm>
          <a:prstGeom prst="rect">
            <a:avLst/>
          </a:prstGeom>
          <a:noFill/>
          <a:ln>
            <a:noFill/>
          </a:ln>
        </p:spPr>
        <p:txBody>
          <a:bodyPr wrap="square" lIns="91440" tIns="45720" rIns="91440" bIns="45720" rtlCol="0" anchor="t">
            <a:spAutoFit/>
          </a:bodyPr>
          <a:lstStyle/>
          <a:p>
            <a:pPr algn="ctr"/>
            <a:r>
              <a:rPr lang="en" altLang="ja-JP" sz="1200" dirty="0">
                <a:latin typeface="Arial" panose="020B0604020202020204" pitchFamily="34" charset="0"/>
                <a:ea typeface="+mn-lt"/>
                <a:cs typeface="Arial" panose="020B0604020202020204" pitchFamily="34" charset="0"/>
              </a:rPr>
              <a:t>Moment </a:t>
            </a:r>
            <a:r>
              <a:rPr lang="en-US" altLang="ja-JP" sz="1200" dirty="0">
                <a:latin typeface="Arial" panose="020B0604020202020204" pitchFamily="34" charset="0"/>
                <a:ea typeface="+mn-lt"/>
                <a:cs typeface="Arial" panose="020B0604020202020204" pitchFamily="34" charset="0"/>
              </a:rPr>
              <a:t>ng </a:t>
            </a:r>
            <a:r>
              <a:rPr lang="en" altLang="ja-JP" sz="1200" dirty="0">
                <a:latin typeface="Arial" panose="020B0604020202020204" pitchFamily="34" charset="0"/>
                <a:ea typeface="+mn-lt"/>
                <a:cs typeface="Arial" panose="020B0604020202020204" pitchFamily="34" charset="0"/>
              </a:rPr>
              <a:t>force</a:t>
            </a:r>
            <a:r>
              <a:rPr lang="ja-JP" altLang="en-US" sz="1200" dirty="0">
                <a:latin typeface="Arial" panose="020B0604020202020204" pitchFamily="34" charset="0"/>
                <a:ea typeface="+mn-lt"/>
                <a:cs typeface="Arial" panose="020B0604020202020204" pitchFamily="34" charset="0"/>
              </a:rPr>
              <a:t> </a:t>
            </a:r>
            <a:endParaRPr lang="en-US" altLang="ja-JP" sz="1200" dirty="0">
              <a:latin typeface="Arial" panose="020B0604020202020204" pitchFamily="34" charset="0"/>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Times New Roman" panose="02020603050405020304" pitchFamily="18" charset="0"/>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2241931" y="1287153"/>
            <a:ext cx="4564509" cy="2043318"/>
          </a:xfrm>
          <a:prstGeom prst="rect">
            <a:avLst/>
          </a:prstGeom>
        </p:spPr>
      </p:pic>
      <p:pic>
        <p:nvPicPr>
          <p:cNvPr id="8" name="図 7"/>
          <p:cNvPicPr/>
          <p:nvPr/>
        </p:nvPicPr>
        <p:blipFill>
          <a:blip r:embed="rId4"/>
          <a:stretch>
            <a:fillRect/>
          </a:stretch>
        </p:blipFill>
        <p:spPr>
          <a:xfrm>
            <a:off x="828195" y="3626427"/>
            <a:ext cx="3753500" cy="2459603"/>
          </a:xfrm>
          <a:prstGeom prst="rect">
            <a:avLst/>
          </a:prstGeom>
        </p:spPr>
      </p:pic>
      <p:sp>
        <p:nvSpPr>
          <p:cNvPr id="10" name="テキスト ボックス 9"/>
          <p:cNvSpPr txBox="1"/>
          <p:nvPr/>
        </p:nvSpPr>
        <p:spPr>
          <a:xfrm>
            <a:off x="1892560" y="6061455"/>
            <a:ext cx="1493532" cy="261610"/>
          </a:xfrm>
          <a:prstGeom prst="rect">
            <a:avLst/>
          </a:prstGeom>
          <a:noFill/>
          <a:ln>
            <a:noFill/>
          </a:ln>
        </p:spPr>
        <p:txBody>
          <a:bodyPr wrap="square" lIns="91440" tIns="45720" rIns="91440" bIns="45720" rtlCol="0" anchor="t">
            <a:spAutoFit/>
          </a:bodyPr>
          <a:lstStyle/>
          <a:p>
            <a:pPr algn="ctr"/>
            <a:r>
              <a:rPr lang="en" altLang="ja-JP" sz="1100" dirty="0">
                <a:latin typeface="Arial" panose="020B0604020202020204" pitchFamily="34" charset="0"/>
                <a:ea typeface="+mn-lt"/>
                <a:cs typeface="Arial" panose="020B0604020202020204" pitchFamily="34" charset="0"/>
              </a:rPr>
              <a:t>Moment </a:t>
            </a:r>
            <a:r>
              <a:rPr lang="en-US" altLang="ja-JP" sz="1100" dirty="0">
                <a:latin typeface="Arial" panose="020B0604020202020204" pitchFamily="34" charset="0"/>
                <a:ea typeface="+mn-lt"/>
                <a:cs typeface="Arial" panose="020B0604020202020204" pitchFamily="34" charset="0"/>
              </a:rPr>
              <a:t>ng</a:t>
            </a:r>
            <a:r>
              <a:rPr lang="en" altLang="ja-JP" sz="1100" dirty="0">
                <a:latin typeface="Arial" panose="020B0604020202020204" pitchFamily="34" charset="0"/>
                <a:ea typeface="+mn-lt"/>
                <a:cs typeface="Arial" panose="020B0604020202020204" pitchFamily="34" charset="0"/>
              </a:rPr>
              <a:t> force</a:t>
            </a:r>
            <a:r>
              <a:rPr lang="ja-JP" sz="1100" dirty="0">
                <a:latin typeface="Arial" panose="020B0604020202020204" pitchFamily="34" charset="0"/>
                <a:ea typeface="+mn-lt"/>
                <a:cs typeface="Arial" panose="020B0604020202020204" pitchFamily="34" charset="0"/>
              </a:rPr>
              <a:t> </a:t>
            </a:r>
            <a:r>
              <a:rPr lang="ja-JP" altLang="en-US" sz="1100" dirty="0">
                <a:latin typeface="Arial" panose="020B0604020202020204" pitchFamily="34" charset="0"/>
                <a:ea typeface="游ゴシック"/>
                <a:cs typeface="Arial" panose="020B0604020202020204" pitchFamily="34" charset="0"/>
              </a:rPr>
              <a:t>①</a:t>
            </a:r>
            <a:endParaRPr lang="en-US" altLang="ja-JP" sz="1100" dirty="0">
              <a:latin typeface="Arial" panose="020B0604020202020204" pitchFamily="34" charset="0"/>
              <a:ea typeface="游ゴシック"/>
              <a:cs typeface="Arial" panose="020B0604020202020204" pitchFamily="34" charset="0"/>
            </a:endParaRPr>
          </a:p>
        </p:txBody>
      </p:sp>
      <p:pic>
        <p:nvPicPr>
          <p:cNvPr id="11" name="図 10"/>
          <p:cNvPicPr/>
          <p:nvPr/>
        </p:nvPicPr>
        <p:blipFill>
          <a:blip r:embed="rId5"/>
          <a:stretch>
            <a:fillRect/>
          </a:stretch>
        </p:blipFill>
        <p:spPr>
          <a:xfrm>
            <a:off x="4713426" y="3607470"/>
            <a:ext cx="3670500" cy="2520471"/>
          </a:xfrm>
          <a:prstGeom prst="rect">
            <a:avLst/>
          </a:prstGeom>
        </p:spPr>
      </p:pic>
      <p:sp>
        <p:nvSpPr>
          <p:cNvPr id="12" name="テキスト ボックス 11"/>
          <p:cNvSpPr txBox="1"/>
          <p:nvPr/>
        </p:nvSpPr>
        <p:spPr>
          <a:xfrm>
            <a:off x="5737742" y="6061455"/>
            <a:ext cx="1493532" cy="261610"/>
          </a:xfrm>
          <a:prstGeom prst="rect">
            <a:avLst/>
          </a:prstGeom>
          <a:noFill/>
          <a:ln>
            <a:noFill/>
          </a:ln>
        </p:spPr>
        <p:txBody>
          <a:bodyPr wrap="square" lIns="91440" tIns="45720" rIns="91440" bIns="45720" rtlCol="0" anchor="t">
            <a:spAutoFit/>
          </a:bodyPr>
          <a:lstStyle/>
          <a:p>
            <a:pPr algn="ctr"/>
            <a:r>
              <a:rPr lang="en" altLang="ja-JP" sz="1100" dirty="0">
                <a:latin typeface="Arial" panose="020B0604020202020204" pitchFamily="34" charset="0"/>
                <a:ea typeface="+mn-lt"/>
                <a:cs typeface="Arial" panose="020B0604020202020204" pitchFamily="34" charset="0"/>
              </a:rPr>
              <a:t>Moment ng force</a:t>
            </a:r>
            <a:r>
              <a:rPr lang="ja-JP" sz="1100" dirty="0">
                <a:latin typeface="Arial" panose="020B0604020202020204" pitchFamily="34" charset="0"/>
                <a:ea typeface="+mn-lt"/>
                <a:cs typeface="Arial" panose="020B0604020202020204" pitchFamily="34" charset="0"/>
              </a:rPr>
              <a:t> </a:t>
            </a:r>
            <a:r>
              <a:rPr lang="ja-JP" altLang="en-US" sz="1100" dirty="0">
                <a:latin typeface="Arial" panose="020B0604020202020204" pitchFamily="34" charset="0"/>
                <a:ea typeface="游ゴシック"/>
                <a:cs typeface="Arial" panose="020B0604020202020204" pitchFamily="34" charset="0"/>
              </a:rPr>
              <a:t>②</a:t>
            </a:r>
            <a:endParaRPr lang="en-US" altLang="ja-JP" sz="1100" dirty="0">
              <a:latin typeface="Arial" panose="020B0604020202020204" pitchFamily="34" charset="0"/>
              <a:ea typeface="游ゴシック"/>
              <a:cs typeface="Arial" panose="020B0604020202020204" pitchFamily="34" charset="0"/>
            </a:endParaRPr>
          </a:p>
        </p:txBody>
      </p:sp>
      <p:sp>
        <p:nvSpPr>
          <p:cNvPr id="5" name="TextBox 4">
            <a:extLst>
              <a:ext uri="{FF2B5EF4-FFF2-40B4-BE49-F238E27FC236}">
                <a16:creationId xmlns="" xmlns:a16="http://schemas.microsoft.com/office/drawing/2014/main" id="{05231E73-D396-4782-922F-49B3AC9C3A6A}"/>
              </a:ext>
            </a:extLst>
          </p:cNvPr>
          <p:cNvSpPr txBox="1"/>
          <p:nvPr/>
        </p:nvSpPr>
        <p:spPr>
          <a:xfrm>
            <a:off x="828675" y="4019550"/>
            <a:ext cx="1143000" cy="261610"/>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Arial" panose="020B0604020202020204" pitchFamily="34" charset="0"/>
                <a:cs typeface="Arial" panose="020B0604020202020204" pitchFamily="34" charset="0"/>
              </a:rPr>
              <a:t>Blow reaction </a:t>
            </a:r>
          </a:p>
        </p:txBody>
      </p:sp>
      <p:sp>
        <p:nvSpPr>
          <p:cNvPr id="14" name="TextBox 13">
            <a:extLst>
              <a:ext uri="{FF2B5EF4-FFF2-40B4-BE49-F238E27FC236}">
                <a16:creationId xmlns="" xmlns:a16="http://schemas.microsoft.com/office/drawing/2014/main" id="{25266FE6-C23B-4385-AC3A-EA0018E6C48C}"/>
              </a:ext>
            </a:extLst>
          </p:cNvPr>
          <p:cNvSpPr txBox="1"/>
          <p:nvPr/>
        </p:nvSpPr>
        <p:spPr>
          <a:xfrm>
            <a:off x="2962275" y="4248150"/>
            <a:ext cx="885825" cy="43088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Arial" panose="020B0604020202020204" pitchFamily="34" charset="0"/>
                <a:cs typeface="Arial" panose="020B0604020202020204" pitchFamily="34" charset="0"/>
              </a:rPr>
              <a:t>Breaker for </a:t>
            </a:r>
          </a:p>
          <a:p>
            <a:pPr algn="ctr"/>
            <a:r>
              <a:rPr lang="en-US" sz="1100">
                <a:latin typeface="Arial" panose="020B0604020202020204" pitchFamily="34" charset="0"/>
                <a:cs typeface="Arial" panose="020B0604020202020204" pitchFamily="34" charset="0"/>
              </a:rPr>
              <a:t>tunnel</a:t>
            </a:r>
          </a:p>
        </p:txBody>
      </p:sp>
    </p:spTree>
    <p:extLst>
      <p:ext uri="{BB962C8B-B14F-4D97-AF65-F5344CB8AC3E}">
        <p14:creationId xmlns:p14="http://schemas.microsoft.com/office/powerpoint/2010/main" val="3420582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en-US" altLang="ja-JP" sz="2000" dirty="0">
                <a:latin typeface="Arial" panose="020B0604020202020204" pitchFamily="34" charset="0"/>
                <a:cs typeface="Arial" panose="020B0604020202020204" pitchFamily="34" charset="0"/>
              </a:rPr>
              <a:t>Uri ng Attachment para </a:t>
            </a:r>
            <a:r>
              <a:rPr lang="en-US" altLang="ja-JP" sz="2000" dirty="0" err="1">
                <a:latin typeface="Arial" panose="020B0604020202020204" pitchFamily="34" charset="0"/>
                <a:cs typeface="Arial" panose="020B0604020202020204" pitchFamily="34" charset="0"/>
              </a:rPr>
              <a:t>sa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Makinaryang</a:t>
            </a:r>
            <a:r>
              <a:rPr lang="en-US" altLang="ja-JP" sz="2000" dirty="0">
                <a:latin typeface="Arial" panose="020B0604020202020204" pitchFamily="34" charset="0"/>
                <a:cs typeface="Arial" panose="020B0604020202020204" pitchFamily="34" charset="0"/>
              </a:rPr>
              <a:t> Pang </a:t>
            </a:r>
            <a:r>
              <a:rPr lang="en-US" altLang="ja-JP" sz="2000" dirty="0" err="1">
                <a:latin typeface="Arial" panose="020B0604020202020204" pitchFamily="34" charset="0"/>
                <a:cs typeface="Arial" panose="020B0604020202020204" pitchFamily="34" charset="0"/>
              </a:rPr>
              <a:t>Demolisyon</a:t>
            </a:r>
            <a:endParaRPr lang="ja-JP" sz="2000" dirty="0">
              <a:latin typeface="Times New Roman" panose="02020603050405020304" pitchFamily="18" charset="0"/>
              <a:ea typeface="+mj-lt"/>
              <a:cs typeface="Times New Roman" panose="02020603050405020304" pitchFamily="18" charset="0"/>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a:normAutofit/>
          </a:bodyPr>
          <a:lstStyle/>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a:p>
            <a:pPr marL="0" indent="0">
              <a:buNone/>
            </a:pPr>
            <a:endParaRPr lang="en-US" altLang="ja-JP" sz="2000">
              <a:latin typeface="Times New Roman" panose="02020603050405020304" pitchFamily="18" charset="0"/>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panose="02020603050405020304" pitchFamily="18" charset="0"/>
                <a:ea typeface="+mn-lt"/>
                <a:cs typeface="Times New Roman" panose="02020603050405020304" pitchFamily="18" charset="0"/>
              </a:rPr>
              <a:t>Page </a:t>
            </a:r>
            <a:r>
              <a:rPr lang="en-US" altLang="ja-JP" sz="1200" dirty="0">
                <a:latin typeface="Times New Roman" panose="02020603050405020304" pitchFamily="18" charset="0"/>
                <a:ea typeface="+mn-lt"/>
                <a:cs typeface="Times New Roman" panose="02020603050405020304" pitchFamily="18" charset="0"/>
              </a:rPr>
              <a:t>5</a:t>
            </a:r>
            <a:r>
              <a:rPr lang="ja-JP" sz="1200" dirty="0">
                <a:latin typeface="Times New Roman" panose="02020603050405020304" pitchFamily="18" charset="0"/>
                <a:ea typeface="+mn-lt"/>
                <a:cs typeface="Times New Roman" panose="02020603050405020304" pitchFamily="18" charset="0"/>
              </a:rPr>
              <a:t> of text</a:t>
            </a:r>
            <a:r>
              <a:rPr lang="en-US" altLang="ja-JP" sz="1200" dirty="0">
                <a:latin typeface="Times New Roman" panose="02020603050405020304" pitchFamily="18" charset="0"/>
                <a:ea typeface="+mn-lt"/>
                <a:cs typeface="Times New Roman" panose="02020603050405020304" pitchFamily="18" charset="0"/>
              </a:rPr>
              <a:t>book</a:t>
            </a:r>
            <a:r>
              <a:rPr lang="ja-JP" sz="1200" dirty="0">
                <a:latin typeface="Times New Roman" panose="02020603050405020304" pitchFamily="18" charset="0"/>
                <a:ea typeface="+mn-lt"/>
                <a:cs typeface="Times New Roman" panose="02020603050405020304" pitchFamily="18" charset="0"/>
              </a:rPr>
              <a:t> </a:t>
            </a:r>
            <a:r>
              <a:rPr lang="en-US" altLang="ja-JP" sz="1200" dirty="0">
                <a:latin typeface="Times New Roman" panose="02020603050405020304" pitchFamily="18" charset="0"/>
                <a:ea typeface="+mn-lt"/>
                <a:cs typeface="Times New Roman" panose="02020603050405020304" pitchFamily="18" charset="0"/>
              </a:rPr>
              <a:t>/</a:t>
            </a:r>
            <a:r>
              <a:rPr lang="ja-JP" sz="1200" dirty="0">
                <a:latin typeface="Times New Roman" panose="02020603050405020304" pitchFamily="18" charset="0"/>
                <a:ea typeface="+mn-lt"/>
                <a:cs typeface="Times New Roman" panose="02020603050405020304" pitchFamily="18" charset="0"/>
              </a:rPr>
              <a:t> Page </a:t>
            </a:r>
            <a:r>
              <a:rPr lang="en-US" altLang="ja-JP" sz="1200" dirty="0" smtClean="0">
                <a:latin typeface="Times New Roman" panose="02020603050405020304" pitchFamily="18" charset="0"/>
                <a:ea typeface="+mn-lt"/>
                <a:cs typeface="Times New Roman" panose="02020603050405020304" pitchFamily="18" charset="0"/>
              </a:rPr>
              <a:t>8</a:t>
            </a:r>
            <a:r>
              <a:rPr lang="ja-JP" altLang="en-US" sz="1200" dirty="0">
                <a:latin typeface="Times New Roman" panose="02020603050405020304" pitchFamily="18" charset="0"/>
                <a:ea typeface="+mn-lt"/>
                <a:cs typeface="Times New Roman" panose="02020603050405020304" pitchFamily="18" charset="0"/>
              </a:rPr>
              <a:t> </a:t>
            </a:r>
            <a:r>
              <a:rPr lang="ja-JP" sz="1200" dirty="0">
                <a:latin typeface="Times New Roman" panose="02020603050405020304" pitchFamily="18" charset="0"/>
                <a:ea typeface="+mn-lt"/>
                <a:cs typeface="Times New Roman" panose="02020603050405020304" pitchFamily="18" charset="0"/>
              </a:rPr>
              <a:t>of </a:t>
            </a:r>
            <a:r>
              <a:rPr lang="en-US" altLang="ja-JP" sz="1200" dirty="0">
                <a:latin typeface="Times New Roman" panose="02020603050405020304" pitchFamily="18" charset="0"/>
                <a:ea typeface="+mn-lt"/>
                <a:cs typeface="Times New Roman" panose="02020603050405020304" pitchFamily="18" charset="0"/>
              </a:rPr>
              <a:t>auxiliary</a:t>
            </a:r>
            <a:r>
              <a:rPr lang="ja-JP" sz="1200" dirty="0">
                <a:latin typeface="Times New Roman" panose="02020603050405020304" pitchFamily="18" charset="0"/>
                <a:ea typeface="+mn-lt"/>
                <a:cs typeface="Times New Roman" panose="02020603050405020304" pitchFamily="18" charset="0"/>
              </a:rPr>
              <a:t> text</a:t>
            </a:r>
            <a:endParaRPr lang="en-US" altLang="ja-JP" dirty="0">
              <a:latin typeface="Times New Roman" panose="02020603050405020304" pitchFamily="18" charset="0"/>
              <a:cs typeface="Times New Roman" panose="02020603050405020304" pitchFamily="18" charset="0"/>
            </a:endParaRPr>
          </a:p>
        </p:txBody>
      </p:sp>
      <p:sp>
        <p:nvSpPr>
          <p:cNvPr id="11" name="テキスト ボックス 10"/>
          <p:cNvSpPr txBox="1"/>
          <p:nvPr/>
        </p:nvSpPr>
        <p:spPr>
          <a:xfrm>
            <a:off x="1475303" y="4850637"/>
            <a:ext cx="2674036"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Rough Crusher </a:t>
            </a:r>
            <a:endParaRPr lang="ja-JP" altLang="en-US" sz="1200" dirty="0">
              <a:latin typeface="Arial" panose="020B0604020202020204" pitchFamily="34" charset="0"/>
              <a:cs typeface="Arial" panose="020B0604020202020204" pitchFamily="34" charset="0"/>
            </a:endParaRPr>
          </a:p>
        </p:txBody>
      </p:sp>
      <p:sp>
        <p:nvSpPr>
          <p:cNvPr id="12" name="テキスト ボックス 11"/>
          <p:cNvSpPr txBox="1"/>
          <p:nvPr/>
        </p:nvSpPr>
        <p:spPr>
          <a:xfrm>
            <a:off x="5412591" y="4872099"/>
            <a:ext cx="2674036"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Fine Crusher </a:t>
            </a:r>
            <a:endParaRPr lang="ja-JP" altLang="en-US" sz="1200" dirty="0">
              <a:latin typeface="Arial" panose="020B0604020202020204" pitchFamily="34" charset="0"/>
              <a:cs typeface="Arial" panose="020B0604020202020204" pitchFamily="34" charset="0"/>
            </a:endParaRPr>
          </a:p>
        </p:txBody>
      </p:sp>
      <p:pic>
        <p:nvPicPr>
          <p:cNvPr id="8" name="図 7">
            <a:extLst>
              <a:ext uri="{FF2B5EF4-FFF2-40B4-BE49-F238E27FC236}">
                <a16:creationId xmlns="" xmlns:a16="http://schemas.microsoft.com/office/drawing/2014/main" id="{905D74F1-725E-4CAB-8651-F335DA657248}"/>
              </a:ext>
            </a:extLst>
          </p:cNvPr>
          <p:cNvPicPr>
            <a:picLocks noChangeAspect="1"/>
          </p:cNvPicPr>
          <p:nvPr/>
        </p:nvPicPr>
        <p:blipFill>
          <a:blip r:embed="rId3"/>
          <a:stretch>
            <a:fillRect/>
          </a:stretch>
        </p:blipFill>
        <p:spPr>
          <a:xfrm>
            <a:off x="778066" y="1803492"/>
            <a:ext cx="7587867" cy="3047145"/>
          </a:xfrm>
          <a:prstGeom prst="rect">
            <a:avLst/>
          </a:prstGeom>
        </p:spPr>
      </p:pic>
    </p:spTree>
    <p:extLst>
      <p:ext uri="{BB962C8B-B14F-4D97-AF65-F5344CB8AC3E}">
        <p14:creationId xmlns:p14="http://schemas.microsoft.com/office/powerpoint/2010/main" val="33732147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fil-PH" altLang="ja-JP" sz="2000" dirty="0">
                <a:latin typeface="Arial" panose="020B0604020202020204" pitchFamily="34" charset="0"/>
                <a:cs typeface="Arial" panose="020B0604020202020204" pitchFamily="34" charset="0"/>
              </a:rPr>
              <a:t>Moment ng Force</a:t>
            </a:r>
            <a:endParaRPr lang="en-US" altLang="ja-JP" sz="2000" dirty="0">
              <a:ea typeface="Meiryo UI"/>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a:ea typeface="游ゴシック"/>
                <a:cs typeface="Times"/>
              </a:rPr>
              <a:t>Page </a:t>
            </a:r>
            <a:r>
              <a:rPr lang="en-US" altLang="ja-JP" sz="1200" dirty="0">
                <a:latin typeface="Times"/>
                <a:ea typeface="+mn-lt"/>
                <a:cs typeface="Times"/>
              </a:rPr>
              <a:t>112 </a:t>
            </a:r>
            <a:r>
              <a:rPr lang="ja-JP" sz="1200" dirty="0">
                <a:latin typeface="Times"/>
                <a:ea typeface="游ゴシック"/>
                <a:cs typeface="Times"/>
              </a:rPr>
              <a:t> of text</a:t>
            </a:r>
            <a:r>
              <a:rPr lang="en-US" altLang="ja-JP" sz="1200" dirty="0">
                <a:latin typeface="Times"/>
                <a:ea typeface="游ゴシック"/>
                <a:cs typeface="Times"/>
              </a:rPr>
              <a:t>book</a:t>
            </a:r>
            <a:r>
              <a:rPr lang="ja-JP" sz="1200" dirty="0">
                <a:latin typeface="Times"/>
                <a:ea typeface="游ゴシック"/>
                <a:cs typeface="Times"/>
              </a:rPr>
              <a:t> </a:t>
            </a:r>
            <a:r>
              <a:rPr lang="en-US" sz="1200" dirty="0">
                <a:latin typeface="Times"/>
                <a:ea typeface="+mn-lt"/>
                <a:cs typeface="Times"/>
              </a:rPr>
              <a:t>/</a:t>
            </a:r>
            <a:r>
              <a:rPr lang="ja-JP" sz="1200" dirty="0">
                <a:latin typeface="Times"/>
                <a:ea typeface="游ゴシック"/>
                <a:cs typeface="Times"/>
              </a:rPr>
              <a:t> Page </a:t>
            </a:r>
            <a:r>
              <a:rPr lang="en-US" altLang="ja-JP" sz="1200" dirty="0" smtClean="0">
                <a:latin typeface="Times"/>
                <a:ea typeface="+mn-lt"/>
                <a:cs typeface="Times"/>
              </a:rPr>
              <a:t>86 </a:t>
            </a:r>
            <a:r>
              <a:rPr lang="en-US" altLang="ja-JP" sz="1200" dirty="0">
                <a:latin typeface="Times"/>
                <a:ea typeface="+mn-lt"/>
                <a:cs typeface="Times"/>
              </a:rPr>
              <a:t>o</a:t>
            </a:r>
            <a:r>
              <a:rPr lang="ja-JP" sz="1200" dirty="0">
                <a:latin typeface="Times"/>
                <a:ea typeface="游ゴシック"/>
                <a:cs typeface="Times"/>
              </a:rPr>
              <a:t>f </a:t>
            </a:r>
            <a:r>
              <a:rPr lang="en-US" altLang="ja-JP" sz="1200" dirty="0">
                <a:latin typeface="Times"/>
                <a:ea typeface="游ゴシック"/>
                <a:cs typeface="Times"/>
              </a:rPr>
              <a:t>auxiliary</a:t>
            </a:r>
            <a:r>
              <a:rPr lang="ja-JP" sz="1200" dirty="0">
                <a:latin typeface="Times"/>
                <a:ea typeface="游ゴシック"/>
                <a:cs typeface="Times"/>
              </a:rPr>
              <a:t> text</a:t>
            </a:r>
            <a:endParaRPr lang="en-US" altLang="ja-JP" sz="1200" dirty="0">
              <a:ea typeface="游ゴシック"/>
              <a:cs typeface="+mn-lt"/>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326438" y="5935038"/>
            <a:ext cx="6186323" cy="276999"/>
          </a:xfrm>
          <a:prstGeom prst="rect">
            <a:avLst/>
          </a:prstGeom>
          <a:noFill/>
          <a:ln>
            <a:noFill/>
          </a:ln>
        </p:spPr>
        <p:txBody>
          <a:bodyPr wrap="square" lIns="91440" tIns="45720" rIns="91440" bIns="45720" rtlCol="0" anchor="t">
            <a:spAutoFit/>
          </a:bodyPr>
          <a:lstStyle/>
          <a:p>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pag-iingat</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kapag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nagtatrabaho</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partikular</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lugar</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isang</a:t>
            </a:r>
            <a:r>
              <a:rPr lang="en-US" altLang="ja-JP" sz="1200" dirty="0">
                <a:latin typeface="Arial" panose="020B0604020202020204" pitchFamily="34" charset="0"/>
                <a:cs typeface="Arial" panose="020B0604020202020204" pitchFamily="34" charset="0"/>
              </a:rPr>
              <a:t> dismantling machine</a:t>
            </a:r>
            <a:endParaRPr lang="ja-JP" altLang="ja-JP" sz="1200" dirty="0">
              <a:latin typeface="Arial" panose="020B0604020202020204" pitchFamily="34" charset="0"/>
              <a:cs typeface="Arial" panose="020B0604020202020204" pitchFamily="34" charset="0"/>
            </a:endParaRPr>
          </a:p>
        </p:txBody>
      </p:sp>
      <p:pic>
        <p:nvPicPr>
          <p:cNvPr id="12" name="図 11">
            <a:extLst>
              <a:ext uri="{FF2B5EF4-FFF2-40B4-BE49-F238E27FC236}">
                <a16:creationId xmlns="" xmlns:a16="http://schemas.microsoft.com/office/drawing/2014/main" id="{056BFC5A-FB3B-40F9-8035-616BD625ED3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314739" y="1390651"/>
            <a:ext cx="4514522" cy="4579855"/>
          </a:xfrm>
          <a:prstGeom prst="rect">
            <a:avLst/>
          </a:prstGeom>
          <a:noFill/>
          <a:ln>
            <a:noFill/>
          </a:ln>
        </p:spPr>
      </p:pic>
    </p:spTree>
    <p:extLst>
      <p:ext uri="{BB962C8B-B14F-4D97-AF65-F5344CB8AC3E}">
        <p14:creationId xmlns:p14="http://schemas.microsoft.com/office/powerpoint/2010/main" val="335066084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fil-PH" altLang="ja-JP" sz="2000" dirty="0">
                <a:latin typeface="Arial" panose="020B0604020202020204" pitchFamily="34" charset="0"/>
                <a:cs typeface="Arial" panose="020B0604020202020204" pitchFamily="34" charset="0"/>
              </a:rPr>
              <a:t>Mass, Sentro ng Grabidad atbp.</a:t>
            </a:r>
            <a:endParaRPr lang="en-US" alt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a:ea typeface="游ゴシック"/>
                <a:cs typeface="Times"/>
              </a:rPr>
              <a:t>Page </a:t>
            </a:r>
            <a:r>
              <a:rPr lang="en-US" altLang="ja-JP" sz="1200" dirty="0">
                <a:latin typeface="Times"/>
                <a:ea typeface="+mn-lt"/>
                <a:cs typeface="Times"/>
              </a:rPr>
              <a:t>115 </a:t>
            </a:r>
            <a:r>
              <a:rPr lang="ja-JP" sz="1200" dirty="0">
                <a:latin typeface="Times"/>
                <a:ea typeface="游ゴシック"/>
                <a:cs typeface="Times"/>
              </a:rPr>
              <a:t> of text</a:t>
            </a:r>
            <a:r>
              <a:rPr lang="en-US" altLang="ja-JP" sz="1200" dirty="0">
                <a:latin typeface="Times"/>
                <a:ea typeface="游ゴシック"/>
                <a:cs typeface="Times"/>
              </a:rPr>
              <a:t>book</a:t>
            </a:r>
            <a:r>
              <a:rPr lang="ja-JP" sz="1200" dirty="0">
                <a:latin typeface="Times"/>
                <a:ea typeface="游ゴシック"/>
                <a:cs typeface="Times"/>
              </a:rPr>
              <a:t> </a:t>
            </a:r>
            <a:r>
              <a:rPr lang="en-US" sz="1200" dirty="0">
                <a:latin typeface="Times"/>
                <a:ea typeface="+mn-lt"/>
                <a:cs typeface="Times"/>
              </a:rPr>
              <a:t>/</a:t>
            </a:r>
            <a:r>
              <a:rPr lang="ja-JP" sz="1200" dirty="0">
                <a:latin typeface="Times"/>
                <a:ea typeface="游ゴシック"/>
                <a:cs typeface="Times"/>
              </a:rPr>
              <a:t> Page </a:t>
            </a:r>
            <a:r>
              <a:rPr lang="en-US" altLang="ja-JP" sz="1200" dirty="0" smtClean="0">
                <a:latin typeface="Times"/>
                <a:ea typeface="游ゴシック"/>
                <a:cs typeface="Times"/>
              </a:rPr>
              <a:t>87</a:t>
            </a:r>
            <a:r>
              <a:rPr lang="en-US" altLang="ja-JP" sz="1200" dirty="0" smtClean="0">
                <a:latin typeface="Times"/>
                <a:ea typeface="+mn-lt"/>
                <a:cs typeface="Times"/>
              </a:rPr>
              <a:t> </a:t>
            </a:r>
            <a:r>
              <a:rPr lang="en-US" altLang="ja-JP" sz="1200" dirty="0">
                <a:latin typeface="Times"/>
                <a:ea typeface="+mn-lt"/>
                <a:cs typeface="Times"/>
              </a:rPr>
              <a:t>o</a:t>
            </a:r>
            <a:r>
              <a:rPr lang="ja-JP" sz="1200" dirty="0">
                <a:latin typeface="Times"/>
                <a:ea typeface="游ゴシック"/>
                <a:cs typeface="Times"/>
              </a:rPr>
              <a:t>f </a:t>
            </a:r>
            <a:r>
              <a:rPr lang="en-US" altLang="ja-JP" sz="1200" dirty="0">
                <a:latin typeface="Times"/>
                <a:ea typeface="+mn-lt"/>
                <a:cs typeface="Times"/>
              </a:rPr>
              <a:t>auxiliary</a:t>
            </a:r>
            <a:r>
              <a:rPr lang="ja-JP" sz="1200" dirty="0">
                <a:latin typeface="Times"/>
                <a:ea typeface="游ゴシック"/>
                <a:cs typeface="Times"/>
              </a:rPr>
              <a:t> text</a:t>
            </a:r>
            <a:endParaRPr lang="en-US" altLang="ja-JP" sz="1200" dirty="0">
              <a:ea typeface="游ゴシック"/>
              <a:cs typeface="+mn-lt"/>
            </a:endParaRPr>
          </a:p>
        </p:txBody>
      </p:sp>
      <p:sp>
        <p:nvSpPr>
          <p:cNvPr id="17" name="テキスト ボックス 16"/>
          <p:cNvSpPr txBox="1"/>
          <p:nvPr/>
        </p:nvSpPr>
        <p:spPr>
          <a:xfrm>
            <a:off x="1515630" y="1790980"/>
            <a:ext cx="2539200" cy="276999"/>
          </a:xfrm>
          <a:prstGeom prst="rect">
            <a:avLst/>
          </a:prstGeom>
          <a:noFill/>
          <a:ln>
            <a:noFill/>
          </a:ln>
        </p:spPr>
        <p:txBody>
          <a:bodyPr wrap="square" lIns="91440" tIns="45720" rIns="91440" bIns="45720" rtlCol="0" anchor="t">
            <a:spAutoFit/>
          </a:bodyPr>
          <a:lstStyle/>
          <a:p>
            <a:pPr algn="ctr"/>
            <a:r>
              <a:rPr lang="ja-JP" altLang="ja-JP" sz="1200" dirty="0">
                <a:latin typeface="Arial" panose="020B0604020202020204" pitchFamily="34" charset="0"/>
                <a:cs typeface="Arial" panose="020B0604020202020204" pitchFamily="34" charset="0"/>
              </a:rPr>
              <a:t>Unit volume ng bigat ng object </a:t>
            </a:r>
            <a:endParaRPr lang="en-US" altLang="ja-JP" sz="1200" dirty="0">
              <a:latin typeface="Arial" panose="020B0604020202020204" pitchFamily="34" charset="0"/>
              <a:ea typeface="游ゴシック"/>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5119610" y="1287152"/>
            <a:ext cx="3336202" cy="276999"/>
          </a:xfrm>
          <a:prstGeom prst="rect">
            <a:avLst/>
          </a:prstGeom>
          <a:noFill/>
          <a:ln>
            <a:noFill/>
          </a:ln>
        </p:spPr>
        <p:txBody>
          <a:bodyPr wrap="square" lIns="91440" tIns="45720" rIns="91440" bIns="45720" rtlCol="0" anchor="t">
            <a:spAutoFit/>
          </a:bodyPr>
          <a:lstStyle/>
          <a:p>
            <a:pPr algn="ctr"/>
            <a:r>
              <a:rPr lang="en" altLang="ja-JP" sz="1200" dirty="0">
                <a:latin typeface="Arial" panose="020B0604020202020204" pitchFamily="34" charset="0"/>
                <a:ea typeface="+mn-lt"/>
                <a:cs typeface="Arial" panose="020B0604020202020204" pitchFamily="34" charset="0"/>
              </a:rPr>
              <a:t>Approximate volume formula</a:t>
            </a:r>
            <a:r>
              <a:rPr lang="ja-JP" altLang="en-US" sz="1200" dirty="0">
                <a:latin typeface="Arial" panose="020B0604020202020204" pitchFamily="34" charset="0"/>
                <a:ea typeface="+mn-lt"/>
                <a:cs typeface="Arial" panose="020B0604020202020204" pitchFamily="34" charset="0"/>
              </a:rPr>
              <a:t> </a:t>
            </a:r>
            <a:endParaRPr lang="en-US" altLang="ja-JP" dirty="0">
              <a:latin typeface="Arial" panose="020B0604020202020204" pitchFamily="34" charset="0"/>
              <a:ea typeface="游ゴシック"/>
              <a:cs typeface="Arial" panose="020B0604020202020204" pitchFamily="34" charset="0"/>
            </a:endParaRPr>
          </a:p>
        </p:txBody>
      </p:sp>
      <p:sp>
        <p:nvSpPr>
          <p:cNvPr id="11" name="テキスト ボックス 10"/>
          <p:cNvSpPr txBox="1"/>
          <p:nvPr/>
        </p:nvSpPr>
        <p:spPr>
          <a:xfrm>
            <a:off x="731982" y="1387821"/>
            <a:ext cx="4106496" cy="307777"/>
          </a:xfrm>
          <a:prstGeom prst="rect">
            <a:avLst/>
          </a:prstGeom>
          <a:noFill/>
          <a:ln>
            <a:noFill/>
          </a:ln>
        </p:spPr>
        <p:txBody>
          <a:bodyPr wrap="square" lIns="91440" tIns="45720" rIns="91440" bIns="45720" rtlCol="0" anchor="t">
            <a:spAutoFit/>
          </a:bodyPr>
          <a:lstStyle/>
          <a:p>
            <a:pPr algn="ctr"/>
            <a:r>
              <a:rPr lang="en" altLang="ja-JP" sz="1400">
                <a:latin typeface="Arial" panose="020B0604020202020204" pitchFamily="34" charset="0"/>
                <a:ea typeface="+mn-lt"/>
                <a:cs typeface="Arial" panose="020B0604020202020204" pitchFamily="34" charset="0"/>
              </a:rPr>
              <a:t>Mass of object = volume x specific gravity</a:t>
            </a:r>
            <a:r>
              <a:rPr lang="ja-JP" altLang="en-US" sz="1400">
                <a:latin typeface="Arial" panose="020B0604020202020204" pitchFamily="34" charset="0"/>
                <a:ea typeface="+mn-lt"/>
                <a:cs typeface="Arial" panose="020B0604020202020204" pitchFamily="34" charset="0"/>
              </a:rPr>
              <a:t> </a:t>
            </a:r>
            <a:endParaRPr lang="en-US" altLang="ja-JP" sz="1400">
              <a:latin typeface="Arial" panose="020B0604020202020204" pitchFamily="34" charset="0"/>
              <a:ea typeface="游ゴシック"/>
              <a:cs typeface="Arial" panose="020B0604020202020204" pitchFamily="34" charset="0"/>
            </a:endParaRPr>
          </a:p>
        </p:txBody>
      </p:sp>
      <p:sp>
        <p:nvSpPr>
          <p:cNvPr id="12" name="TextBox 11">
            <a:extLst>
              <a:ext uri="{FF2B5EF4-FFF2-40B4-BE49-F238E27FC236}">
                <a16:creationId xmlns="" xmlns:a16="http://schemas.microsoft.com/office/drawing/2014/main" id="{7DF43A15-AC98-46B4-B149-F4D00E1F4E9F}"/>
              </a:ext>
            </a:extLst>
          </p:cNvPr>
          <p:cNvSpPr txBox="1"/>
          <p:nvPr/>
        </p:nvSpPr>
        <p:spPr>
          <a:xfrm>
            <a:off x="3225800" y="277495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panose="020B0604020202020204" pitchFamily="34" charset="0"/>
                <a:cs typeface="Arial" panose="020B0604020202020204" pitchFamily="34" charset="0"/>
              </a:rPr>
              <a:t>　 　 　</a:t>
            </a:r>
            <a:r>
              <a:rPr lang="en-US" dirty="0">
                <a:latin typeface="Arial" panose="020B0604020202020204" pitchFamily="34" charset="0"/>
                <a:ea typeface="+mn-lt"/>
                <a:cs typeface="Arial" panose="020B0604020202020204" pitchFamily="34" charset="0"/>
              </a:rPr>
              <a:t>　 　 　 　 　 　 　 　 　 　 　 　 　 　 　 　 　 　 　 　 　 　 　 　 　 　 　 　 　 　 　 　 　 　 　 　 　 　 　 　 　 　 　 　 </a:t>
            </a:r>
            <a:r>
              <a:rPr lang="en-US" dirty="0">
                <a:latin typeface="Arial" panose="020B0604020202020204" pitchFamily="34" charset="0"/>
                <a:cs typeface="Arial" panose="020B0604020202020204" pitchFamily="34" charset="0"/>
              </a:rPr>
              <a:t> 　 　 　 　 　 　 　 　 　 　 　 　 　 　 　 　 　 　 　 　 　 　 　 　 　 　 　 　 　 　 　 　 　 　 　 　 　 　 　 　 　 </a:t>
            </a:r>
          </a:p>
        </p:txBody>
      </p:sp>
      <p:pic>
        <p:nvPicPr>
          <p:cNvPr id="5" name="Picture 7">
            <a:extLst>
              <a:ext uri="{FF2B5EF4-FFF2-40B4-BE49-F238E27FC236}">
                <a16:creationId xmlns="" xmlns:a16="http://schemas.microsoft.com/office/drawing/2014/main" id="{9A8DC03C-EED1-4646-BDD6-0F0DEB144AED}"/>
              </a:ext>
            </a:extLst>
          </p:cNvPr>
          <p:cNvPicPr>
            <a:picLocks noChangeAspect="1"/>
          </p:cNvPicPr>
          <p:nvPr/>
        </p:nvPicPr>
        <p:blipFill>
          <a:blip r:embed="rId3"/>
          <a:stretch>
            <a:fillRect/>
          </a:stretch>
        </p:blipFill>
        <p:spPr>
          <a:xfrm>
            <a:off x="5156200" y="1716397"/>
            <a:ext cx="3162300" cy="4218956"/>
          </a:xfrm>
          <a:prstGeom prst="rect">
            <a:avLst/>
          </a:prstGeom>
        </p:spPr>
      </p:pic>
      <p:pic>
        <p:nvPicPr>
          <p:cNvPr id="13" name="図 12">
            <a:extLst>
              <a:ext uri="{FF2B5EF4-FFF2-40B4-BE49-F238E27FC236}">
                <a16:creationId xmlns="" xmlns:a16="http://schemas.microsoft.com/office/drawing/2014/main" id="{986D2CEA-8875-4BA9-AE7A-8DF166CEFF80}"/>
              </a:ext>
            </a:extLst>
          </p:cNvPr>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65240" y="2074453"/>
            <a:ext cx="4490960" cy="2295044"/>
          </a:xfrm>
          <a:prstGeom prst="rect">
            <a:avLst/>
          </a:prstGeom>
          <a:noFill/>
          <a:ln>
            <a:noFill/>
          </a:ln>
        </p:spPr>
      </p:pic>
    </p:spTree>
    <p:extLst>
      <p:ext uri="{BB962C8B-B14F-4D97-AF65-F5344CB8AC3E}">
        <p14:creationId xmlns:p14="http://schemas.microsoft.com/office/powerpoint/2010/main" val="9062802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fil-PH" altLang="ja-JP" sz="2000" dirty="0">
                <a:latin typeface="Arial" panose="020B0604020202020204" pitchFamily="34" charset="0"/>
                <a:cs typeface="Arial" panose="020B0604020202020204" pitchFamily="34" charset="0"/>
              </a:rPr>
              <a:t>Mass, Sentro ng Grabidad atbp.</a:t>
            </a:r>
            <a:endParaRPr lang="en-US" altLang="ja-JP" sz="2000" dirty="0"/>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17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89</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游ゴシック"/>
              <a:cs typeface="+mn-lt"/>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3"/>
          <a:stretch>
            <a:fillRect/>
          </a:stretch>
        </p:blipFill>
        <p:spPr>
          <a:xfrm>
            <a:off x="814985" y="3546257"/>
            <a:ext cx="7514030" cy="2426958"/>
          </a:xfrm>
          <a:prstGeom prst="rect">
            <a:avLst/>
          </a:prstGeom>
        </p:spPr>
      </p:pic>
      <p:sp>
        <p:nvSpPr>
          <p:cNvPr id="16" name="テキスト ボックス 15"/>
          <p:cNvSpPr txBox="1"/>
          <p:nvPr/>
        </p:nvSpPr>
        <p:spPr>
          <a:xfrm>
            <a:off x="3008483" y="5955387"/>
            <a:ext cx="3336202" cy="276999"/>
          </a:xfrm>
          <a:prstGeom prst="rect">
            <a:avLst/>
          </a:prstGeom>
          <a:noFill/>
          <a:ln>
            <a:noFill/>
          </a:ln>
        </p:spPr>
        <p:txBody>
          <a:bodyPr wrap="square" lIns="91440" tIns="45720" rIns="91440" bIns="45720" rtlCol="0" anchor="t">
            <a:spAutoFit/>
          </a:bodyPr>
          <a:lstStyle/>
          <a:p>
            <a:pPr algn="ctr"/>
            <a:r>
              <a:rPr lang="en-US" altLang="ja-JP" sz="1200" dirty="0">
                <a:latin typeface="Arial" panose="020B0604020202020204" pitchFamily="34" charset="0"/>
                <a:cs typeface="Arial" panose="020B0604020202020204" pitchFamily="34" charset="0"/>
              </a:rPr>
              <a:t>Stability ng </a:t>
            </a:r>
            <a:r>
              <a:rPr lang="en-US" altLang="ja-JP" sz="1200" dirty="0" err="1">
                <a:latin typeface="Arial" panose="020B0604020202020204" pitchFamily="34" charset="0"/>
                <a:cs typeface="Arial" panose="020B0604020202020204" pitchFamily="34" charset="0"/>
              </a:rPr>
              <a:t>mga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Bagay</a:t>
            </a:r>
            <a:endParaRPr lang="en-US" altLang="ja-JP" sz="1200" dirty="0">
              <a:latin typeface="Arial" panose="020B0604020202020204" pitchFamily="34" charset="0"/>
              <a:cs typeface="Arial" panose="020B0604020202020204" pitchFamily="34" charset="0"/>
            </a:endParaRPr>
          </a:p>
        </p:txBody>
      </p:sp>
      <p:pic>
        <p:nvPicPr>
          <p:cNvPr id="12" name="図 11"/>
          <p:cNvPicPr>
            <a:picLocks noChangeAspect="1"/>
          </p:cNvPicPr>
          <p:nvPr/>
        </p:nvPicPr>
        <p:blipFill>
          <a:blip r:embed="rId4"/>
          <a:stretch>
            <a:fillRect/>
          </a:stretch>
        </p:blipFill>
        <p:spPr>
          <a:xfrm>
            <a:off x="2417647" y="1489550"/>
            <a:ext cx="4517873" cy="2074534"/>
          </a:xfrm>
          <a:prstGeom prst="rect">
            <a:avLst/>
          </a:prstGeom>
        </p:spPr>
      </p:pic>
      <p:sp>
        <p:nvSpPr>
          <p:cNvPr id="11" name="テキスト ボックス 10"/>
          <p:cNvSpPr txBox="1"/>
          <p:nvPr/>
        </p:nvSpPr>
        <p:spPr>
          <a:xfrm>
            <a:off x="3008483" y="3454496"/>
            <a:ext cx="3336202"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Paghahanap</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Sentro</a:t>
            </a:r>
            <a:r>
              <a:rPr lang="en-US" altLang="ja-JP" sz="1200" dirty="0">
                <a:latin typeface="Arial" panose="020B0604020202020204" pitchFamily="34" charset="0"/>
                <a:cs typeface="Arial" panose="020B0604020202020204" pitchFamily="34" charset="0"/>
              </a:rPr>
              <a:t> ng Gravity</a:t>
            </a:r>
            <a:endParaRPr lang="ja-JP" altLang="ja-JP" sz="1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F29B76F2-B289-42F7-887C-2BA45B9C683A}"/>
              </a:ext>
            </a:extLst>
          </p:cNvPr>
          <p:cNvSpPr txBox="1"/>
          <p:nvPr/>
        </p:nvSpPr>
        <p:spPr>
          <a:xfrm>
            <a:off x="923925" y="5486400"/>
            <a:ext cx="914400" cy="43088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Arial" panose="020B0604020202020204" pitchFamily="34" charset="0"/>
                <a:cs typeface="Arial" panose="020B0604020202020204" pitchFamily="34" charset="0"/>
              </a:rPr>
              <a:t>[Stable]</a:t>
            </a:r>
          </a:p>
          <a:p>
            <a:pPr algn="ctr"/>
            <a:r>
              <a:rPr lang="en-US" sz="1100">
                <a:latin typeface="Arial" panose="020B0604020202020204" pitchFamily="34" charset="0"/>
                <a:cs typeface="Arial" panose="020B0604020202020204" pitchFamily="34" charset="0"/>
              </a:rPr>
              <a:t>(a)</a:t>
            </a:r>
          </a:p>
        </p:txBody>
      </p:sp>
      <p:sp>
        <p:nvSpPr>
          <p:cNvPr id="10" name="TextBox 9">
            <a:extLst>
              <a:ext uri="{FF2B5EF4-FFF2-40B4-BE49-F238E27FC236}">
                <a16:creationId xmlns="" xmlns:a16="http://schemas.microsoft.com/office/drawing/2014/main" id="{22C25E94-1685-4B51-8A6E-DCD9F4AF621D}"/>
              </a:ext>
            </a:extLst>
          </p:cNvPr>
          <p:cNvSpPr txBox="1"/>
          <p:nvPr/>
        </p:nvSpPr>
        <p:spPr>
          <a:xfrm>
            <a:off x="5314950" y="5524500"/>
            <a:ext cx="914400" cy="43088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Arial" panose="020B0604020202020204" pitchFamily="34" charset="0"/>
                <a:cs typeface="Arial" panose="020B0604020202020204" pitchFamily="34" charset="0"/>
              </a:rPr>
              <a:t>[Stable]</a:t>
            </a:r>
          </a:p>
          <a:p>
            <a:pPr algn="ctr"/>
            <a:r>
              <a:rPr lang="en-US" sz="1100">
                <a:latin typeface="Arial" panose="020B0604020202020204" pitchFamily="34" charset="0"/>
                <a:cs typeface="Arial" panose="020B0604020202020204" pitchFamily="34" charset="0"/>
              </a:rPr>
              <a:t>(b)</a:t>
            </a:r>
          </a:p>
        </p:txBody>
      </p:sp>
      <p:sp>
        <p:nvSpPr>
          <p:cNvPr id="14" name="TextBox 13">
            <a:extLst>
              <a:ext uri="{FF2B5EF4-FFF2-40B4-BE49-F238E27FC236}">
                <a16:creationId xmlns="" xmlns:a16="http://schemas.microsoft.com/office/drawing/2014/main" id="{B0CC44EF-85F5-47E4-9D48-D7C0929117FA}"/>
              </a:ext>
            </a:extLst>
          </p:cNvPr>
          <p:cNvSpPr txBox="1"/>
          <p:nvPr/>
        </p:nvSpPr>
        <p:spPr>
          <a:xfrm>
            <a:off x="2209799" y="5486400"/>
            <a:ext cx="914400" cy="43088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Arial" panose="020B0604020202020204" pitchFamily="34" charset="0"/>
                <a:cs typeface="Arial" panose="020B0604020202020204" pitchFamily="34" charset="0"/>
              </a:rPr>
              <a:t>[Medium]</a:t>
            </a:r>
          </a:p>
          <a:p>
            <a:pPr algn="ctr"/>
            <a:r>
              <a:rPr lang="en-US" sz="1100">
                <a:latin typeface="Arial" panose="020B0604020202020204" pitchFamily="34" charset="0"/>
                <a:cs typeface="Arial" panose="020B0604020202020204" pitchFamily="34" charset="0"/>
              </a:rPr>
              <a:t>(b)</a:t>
            </a:r>
          </a:p>
        </p:txBody>
      </p:sp>
      <p:sp>
        <p:nvSpPr>
          <p:cNvPr id="15" name="TextBox 14">
            <a:extLst>
              <a:ext uri="{FF2B5EF4-FFF2-40B4-BE49-F238E27FC236}">
                <a16:creationId xmlns="" xmlns:a16="http://schemas.microsoft.com/office/drawing/2014/main" id="{73D5AD11-7748-4EDB-9011-7D48F5898DF6}"/>
              </a:ext>
            </a:extLst>
          </p:cNvPr>
          <p:cNvSpPr txBox="1"/>
          <p:nvPr/>
        </p:nvSpPr>
        <p:spPr>
          <a:xfrm>
            <a:off x="7191374" y="5486400"/>
            <a:ext cx="914400" cy="43088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Arial" panose="020B0604020202020204" pitchFamily="34" charset="0"/>
                <a:cs typeface="Arial" panose="020B0604020202020204" pitchFamily="34" charset="0"/>
              </a:rPr>
              <a:t>[Stable]</a:t>
            </a:r>
          </a:p>
          <a:p>
            <a:pPr algn="ctr"/>
            <a:r>
              <a:rPr lang="en-US" sz="1100">
                <a:latin typeface="Arial" panose="020B0604020202020204" pitchFamily="34" charset="0"/>
                <a:cs typeface="Arial" panose="020B0604020202020204" pitchFamily="34" charset="0"/>
              </a:rPr>
              <a:t>(e)</a:t>
            </a:r>
          </a:p>
        </p:txBody>
      </p:sp>
      <p:sp>
        <p:nvSpPr>
          <p:cNvPr id="17" name="TextBox 16">
            <a:extLst>
              <a:ext uri="{FF2B5EF4-FFF2-40B4-BE49-F238E27FC236}">
                <a16:creationId xmlns="" xmlns:a16="http://schemas.microsoft.com/office/drawing/2014/main" id="{E801396D-0E9F-473A-8BE5-F3FC21A64474}"/>
              </a:ext>
            </a:extLst>
          </p:cNvPr>
          <p:cNvSpPr txBox="1"/>
          <p:nvPr/>
        </p:nvSpPr>
        <p:spPr>
          <a:xfrm>
            <a:off x="3619499" y="5486400"/>
            <a:ext cx="914400" cy="43088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Arial" panose="020B0604020202020204" pitchFamily="34" charset="0"/>
                <a:cs typeface="Arial" panose="020B0604020202020204" pitchFamily="34" charset="0"/>
              </a:rPr>
              <a:t>[Unstable]</a:t>
            </a:r>
          </a:p>
          <a:p>
            <a:pPr algn="ctr"/>
            <a:r>
              <a:rPr lang="en-US" sz="1100">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83573120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628650" y="3716083"/>
            <a:ext cx="4083971" cy="231983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fil-PH" altLang="ja-JP" sz="2000" dirty="0">
                <a:latin typeface="Arial" panose="020B0604020202020204" pitchFamily="34" charset="0"/>
                <a:cs typeface="Arial" panose="020B0604020202020204" pitchFamily="34" charset="0"/>
              </a:rPr>
              <a:t>Pag-galaw ng mga Bagay</a:t>
            </a:r>
            <a:endParaRPr lang="en-US" alt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游ゴシック"/>
                <a:cs typeface="Times New Roman"/>
              </a:rPr>
              <a:t>18</a:t>
            </a:r>
            <a:r>
              <a:rPr lang="ja-JP" sz="1200" dirty="0">
                <a:latin typeface="Times New Roman"/>
                <a:ea typeface="游ゴシック"/>
                <a:cs typeface="Times New Roman"/>
              </a:rPr>
              <a:t> 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90</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mn-lt"/>
              <a:cs typeface="+mn-lt"/>
            </a:endParaRPr>
          </a:p>
        </p:txBody>
      </p:sp>
      <p:sp>
        <p:nvSpPr>
          <p:cNvPr id="17" name="テキスト ボックス 16"/>
          <p:cNvSpPr txBox="1"/>
          <p:nvPr/>
        </p:nvSpPr>
        <p:spPr>
          <a:xfrm>
            <a:off x="1331691" y="6035921"/>
            <a:ext cx="2897419" cy="276999"/>
          </a:xfrm>
          <a:prstGeom prst="rect">
            <a:avLst/>
          </a:prstGeom>
          <a:noFill/>
          <a:ln>
            <a:noFill/>
          </a:ln>
        </p:spPr>
        <p:txBody>
          <a:bodyPr wrap="square" lIns="91440" tIns="45720" rIns="91440" bIns="45720" rtlCol="0" anchor="t">
            <a:spAutoFit/>
          </a:bodyPr>
          <a:lstStyle/>
          <a:p>
            <a:pPr algn="ctr"/>
            <a:r>
              <a:rPr lang="en" altLang="ja-JP" sz="1200" dirty="0">
                <a:latin typeface="Arial" panose="020B0604020202020204" pitchFamily="34" charset="0"/>
                <a:ea typeface="+mn-lt"/>
                <a:cs typeface="Arial" panose="020B0604020202020204" pitchFamily="34" charset="0"/>
              </a:rPr>
              <a:t>Centrifugal force </a:t>
            </a:r>
            <a:r>
              <a:rPr lang="ja-JP" altLang="en-US" sz="1200" dirty="0">
                <a:latin typeface="Arial" panose="020B0604020202020204" pitchFamily="34" charset="0"/>
                <a:ea typeface="+mn-lt"/>
                <a:cs typeface="Arial" panose="020B0604020202020204" pitchFamily="34" charset="0"/>
              </a:rPr>
              <a:t>・</a:t>
            </a:r>
            <a:r>
              <a:rPr lang="en" altLang="ja-JP" sz="1200" dirty="0">
                <a:latin typeface="Arial" panose="020B0604020202020204" pitchFamily="34" charset="0"/>
                <a:ea typeface="+mn-lt"/>
                <a:cs typeface="Arial" panose="020B0604020202020204" pitchFamily="34" charset="0"/>
              </a:rPr>
              <a:t> centripetal force</a:t>
            </a:r>
            <a:r>
              <a:rPr lang="ja-JP" altLang="en-US" sz="1200" dirty="0">
                <a:latin typeface="Arial" panose="020B0604020202020204" pitchFamily="34" charset="0"/>
                <a:ea typeface="+mn-lt"/>
                <a:cs typeface="Arial" panose="020B0604020202020204" pitchFamily="34" charset="0"/>
              </a:rPr>
              <a:t> </a:t>
            </a:r>
            <a:endParaRPr lang="ja-JP" altLang="en-US" sz="1200" dirty="0">
              <a:latin typeface="Arial" panose="020B0604020202020204" pitchFamily="34" charset="0"/>
              <a:ea typeface="游ゴシック"/>
              <a:cs typeface="Arial" panose="020B0604020202020204" pitchFamily="34" charset="0"/>
            </a:endParaRP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5201310" y="6071845"/>
            <a:ext cx="2731020" cy="276999"/>
          </a:xfrm>
          <a:prstGeom prst="rect">
            <a:avLst/>
          </a:prstGeom>
          <a:noFill/>
          <a:ln>
            <a:noFill/>
          </a:ln>
        </p:spPr>
        <p:txBody>
          <a:bodyPr wrap="square" lIns="91440" tIns="45720" rIns="91440" bIns="45720" rtlCol="0" anchor="t">
            <a:spAutoFit/>
          </a:bodyPr>
          <a:lstStyle/>
          <a:p>
            <a:pPr algn="ctr"/>
            <a:r>
              <a:rPr lang="en" altLang="ja-JP" sz="1200" dirty="0">
                <a:latin typeface="Arial" panose="020B0604020202020204" pitchFamily="34" charset="0"/>
                <a:ea typeface="+mn-lt"/>
                <a:cs typeface="Arial" panose="020B0604020202020204" pitchFamily="34" charset="0"/>
              </a:rPr>
              <a:t>Maximum static friction force</a:t>
            </a:r>
            <a:r>
              <a:rPr lang="ja-JP" altLang="en-US" sz="1200" dirty="0">
                <a:latin typeface="Arial" panose="020B0604020202020204" pitchFamily="34" charset="0"/>
                <a:ea typeface="+mn-lt"/>
                <a:cs typeface="Arial" panose="020B0604020202020204" pitchFamily="34" charset="0"/>
              </a:rPr>
              <a:t> </a:t>
            </a:r>
            <a:endParaRPr lang="en-US" altLang="ja-JP" dirty="0">
              <a:latin typeface="Arial" panose="020B0604020202020204" pitchFamily="34" charset="0"/>
              <a:ea typeface="游ゴシック"/>
              <a:cs typeface="Arial" panose="020B0604020202020204" pitchFamily="34" charset="0"/>
            </a:endParaRPr>
          </a:p>
        </p:txBody>
      </p:sp>
      <p:pic>
        <p:nvPicPr>
          <p:cNvPr id="5" name="図 4"/>
          <p:cNvPicPr>
            <a:picLocks noChangeAspect="1"/>
          </p:cNvPicPr>
          <p:nvPr/>
        </p:nvPicPr>
        <p:blipFill>
          <a:blip r:embed="rId4"/>
          <a:stretch>
            <a:fillRect/>
          </a:stretch>
        </p:blipFill>
        <p:spPr>
          <a:xfrm>
            <a:off x="4712621" y="3956446"/>
            <a:ext cx="3708398" cy="2115399"/>
          </a:xfrm>
          <a:prstGeom prst="rect">
            <a:avLst/>
          </a:prstGeom>
        </p:spPr>
      </p:pic>
      <p:sp>
        <p:nvSpPr>
          <p:cNvPr id="10" name="テキスト ボックス 9"/>
          <p:cNvSpPr txBox="1"/>
          <p:nvPr/>
        </p:nvSpPr>
        <p:spPr>
          <a:xfrm>
            <a:off x="3954014" y="3559265"/>
            <a:ext cx="1758150" cy="276999"/>
          </a:xfrm>
          <a:prstGeom prst="rect">
            <a:avLst/>
          </a:prstGeom>
          <a:noFill/>
          <a:ln>
            <a:noFill/>
          </a:ln>
        </p:spPr>
        <p:txBody>
          <a:bodyPr wrap="square" lIns="91440" tIns="45720" rIns="91440" bIns="45720" rtlCol="0" anchor="t">
            <a:spAutoFit/>
          </a:bodyPr>
          <a:lstStyle/>
          <a:p>
            <a:pPr algn="ctr"/>
            <a:r>
              <a:rPr lang="en" altLang="ja-JP" sz="1200" dirty="0">
                <a:latin typeface="Arial" panose="020B0604020202020204" pitchFamily="34" charset="0"/>
                <a:ea typeface="+mn-lt"/>
                <a:cs typeface="Arial" panose="020B0604020202020204" pitchFamily="34" charset="0"/>
              </a:rPr>
              <a:t>Speed at acceleration</a:t>
            </a:r>
            <a:r>
              <a:rPr lang="ja-JP" altLang="en-US" sz="1200" dirty="0">
                <a:latin typeface="Arial" panose="020B0604020202020204" pitchFamily="34" charset="0"/>
                <a:ea typeface="+mn-lt"/>
                <a:cs typeface="Arial" panose="020B0604020202020204" pitchFamily="34" charset="0"/>
              </a:rPr>
              <a:t> </a:t>
            </a:r>
            <a:endParaRPr lang="en-US" altLang="ja-JP" sz="1200" dirty="0">
              <a:latin typeface="Arial" panose="020B0604020202020204" pitchFamily="34" charset="0"/>
              <a:ea typeface="游ゴシック"/>
              <a:cs typeface="Arial" panose="020B0604020202020204" pitchFamily="34" charset="0"/>
            </a:endParaRPr>
          </a:p>
        </p:txBody>
      </p:sp>
      <p:sp>
        <p:nvSpPr>
          <p:cNvPr id="7" name="TextBox 6">
            <a:extLst>
              <a:ext uri="{FF2B5EF4-FFF2-40B4-BE49-F238E27FC236}">
                <a16:creationId xmlns="" xmlns:a16="http://schemas.microsoft.com/office/drawing/2014/main" id="{77A14D68-86BE-4E27-A5D0-52DD608DB870}"/>
              </a:ext>
            </a:extLst>
          </p:cNvPr>
          <p:cNvSpPr txBox="1"/>
          <p:nvPr/>
        </p:nvSpPr>
        <p:spPr>
          <a:xfrm rot="21120000">
            <a:off x="1666875" y="4086225"/>
            <a:ext cx="122872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rial" panose="020B0604020202020204" pitchFamily="34" charset="0"/>
                <a:ea typeface="+mn-lt"/>
                <a:cs typeface="Arial" panose="020B0604020202020204" pitchFamily="34" charset="0"/>
              </a:rPr>
              <a:t>Centripetal force</a:t>
            </a:r>
            <a:endParaRPr lang="en-US" sz="90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6B8AE7BF-7F04-4AFE-9C0F-0C72CC4CCCA4}"/>
              </a:ext>
            </a:extLst>
          </p:cNvPr>
          <p:cNvSpPr txBox="1"/>
          <p:nvPr/>
        </p:nvSpPr>
        <p:spPr>
          <a:xfrm rot="21120000">
            <a:off x="1535438" y="4639663"/>
            <a:ext cx="97155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900">
                <a:latin typeface="Arial" panose="020B0604020202020204" pitchFamily="34" charset="0"/>
                <a:ea typeface="+mn-lt"/>
                <a:cs typeface="Arial" panose="020B0604020202020204" pitchFamily="34" charset="0"/>
              </a:rPr>
              <a:t>Centrifugal force</a:t>
            </a:r>
            <a:endParaRPr lang="en">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F9B218EF-7F1B-4A0B-A351-F8C7003FF70E}"/>
              </a:ext>
            </a:extLst>
          </p:cNvPr>
          <p:cNvSpPr txBox="1"/>
          <p:nvPr/>
        </p:nvSpPr>
        <p:spPr>
          <a:xfrm rot="21120000">
            <a:off x="2822875" y="4099637"/>
            <a:ext cx="514350"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rial" panose="020B0604020202020204" pitchFamily="34" charset="0"/>
                <a:ea typeface="+mn-lt"/>
                <a:cs typeface="Arial" panose="020B0604020202020204" pitchFamily="34" charset="0"/>
              </a:rPr>
              <a:t>Center</a:t>
            </a:r>
          </a:p>
          <a:p>
            <a:r>
              <a:rPr lang="en-US" sz="900">
                <a:latin typeface="Arial" panose="020B0604020202020204" pitchFamily="34" charset="0"/>
                <a:cs typeface="Arial" panose="020B0604020202020204" pitchFamily="34" charset="0"/>
              </a:rPr>
              <a:t>(hand)</a:t>
            </a:r>
          </a:p>
          <a:p>
            <a:endParaRPr lang="en-US" sz="90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8D97D474-DB5B-4A9C-9C8D-FF16D1C8870A}"/>
              </a:ext>
            </a:extLst>
          </p:cNvPr>
          <p:cNvSpPr txBox="1"/>
          <p:nvPr/>
        </p:nvSpPr>
        <p:spPr>
          <a:xfrm rot="16200000">
            <a:off x="570213" y="4550274"/>
            <a:ext cx="657225"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Arial" panose="020B0604020202020204" pitchFamily="34" charset="0"/>
                <a:ea typeface="+mn-lt"/>
                <a:cs typeface="Arial" panose="020B0604020202020204" pitchFamily="34" charset="0"/>
              </a:rPr>
              <a:t>Object A</a:t>
            </a:r>
            <a:endParaRPr lang="en-US">
              <a:latin typeface="Arial" panose="020B0604020202020204" pitchFamily="34" charset="0"/>
              <a:cs typeface="Arial" panose="020B0604020202020204" pitchFamily="34" charset="0"/>
            </a:endParaRPr>
          </a:p>
        </p:txBody>
      </p:sp>
      <p:pic>
        <p:nvPicPr>
          <p:cNvPr id="19" name="図 18">
            <a:extLst>
              <a:ext uri="{FF2B5EF4-FFF2-40B4-BE49-F238E27FC236}">
                <a16:creationId xmlns="" xmlns:a16="http://schemas.microsoft.com/office/drawing/2014/main" id="{4BC44182-5412-4554-ACBA-651F7034147C}"/>
              </a:ext>
            </a:extLst>
          </p:cNvPr>
          <p:cNvPicPr/>
          <p:nvPr/>
        </p:nvPicPr>
        <p:blipFill rotWithShape="1">
          <a:blip r:embed="rId5">
            <a:extLst>
              <a:ext uri="{28A0092B-C50C-407E-A947-70E740481C1C}">
                <a14:useLocalDpi xmlns:a14="http://schemas.microsoft.com/office/drawing/2010/main" val="0"/>
              </a:ext>
            </a:extLst>
          </a:blip>
          <a:srcRect b="10849"/>
          <a:stretch/>
        </p:blipFill>
        <p:spPr bwMode="auto">
          <a:xfrm>
            <a:off x="1969730" y="1412265"/>
            <a:ext cx="5485781" cy="20805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03893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fil-PH" altLang="ja-JP" sz="2000" dirty="0">
                <a:latin typeface="Arial" panose="020B0604020202020204" pitchFamily="34" charset="0"/>
                <a:cs typeface="Arial" panose="020B0604020202020204" pitchFamily="34" charset="0"/>
              </a:rPr>
              <a:t>Mga Kaalaman sa Kuryente </a:t>
            </a:r>
            <a:endParaRPr lang="en-US" altLang="ja-JP"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mn-lt"/>
                <a:cs typeface="Times New Roman"/>
              </a:rPr>
              <a:t>24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游ゴシック"/>
                <a:cs typeface="Times New Roman"/>
              </a:rPr>
              <a:t>93</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游ゴシック"/>
              <a:cs typeface="+mn-lt"/>
            </a:endParaRP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984413" y="1365537"/>
            <a:ext cx="7132672"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Reaksyon</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kapag</a:t>
            </a:r>
            <a:r>
              <a:rPr lang="en-US" altLang="ja-JP" sz="1200" dirty="0">
                <a:latin typeface="Arial" panose="020B0604020202020204" pitchFamily="34" charset="0"/>
                <a:cs typeface="Arial" panose="020B0604020202020204" pitchFamily="34" charset="0"/>
              </a:rPr>
              <a:t> ang current ay </a:t>
            </a:r>
            <a:r>
              <a:rPr lang="en-US" altLang="ja-JP" sz="1200" dirty="0" err="1">
                <a:latin typeface="Arial" panose="020B0604020202020204" pitchFamily="34" charset="0"/>
                <a:cs typeface="Arial" panose="020B0604020202020204" pitchFamily="34" charset="0"/>
              </a:rPr>
              <a:t>dumaloy</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katawan</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tao</a:t>
            </a:r>
            <a:r>
              <a:rPr lang="en-US" altLang="ja-JP" sz="1200" dirty="0">
                <a:latin typeface="Arial" panose="020B0604020202020204" pitchFamily="34" charset="0"/>
                <a:cs typeface="Arial" panose="020B0604020202020204" pitchFamily="34" charset="0"/>
              </a:rPr>
              <a:t> unit mA (milliampere)</a:t>
            </a:r>
            <a:endParaRPr lang="ja-JP" altLang="ja-JP" sz="1200" dirty="0">
              <a:latin typeface="Arial" panose="020B0604020202020204" pitchFamily="34" charset="0"/>
              <a:cs typeface="Arial" panose="020B0604020202020204" pitchFamily="34" charset="0"/>
            </a:endParaRPr>
          </a:p>
        </p:txBody>
      </p:sp>
      <p:sp>
        <p:nvSpPr>
          <p:cNvPr id="23" name="テキスト ボックス 22"/>
          <p:cNvSpPr txBox="1"/>
          <p:nvPr/>
        </p:nvSpPr>
        <p:spPr>
          <a:xfrm>
            <a:off x="2577289" y="4575567"/>
            <a:ext cx="3989422"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Tandaan</a:t>
            </a:r>
            <a:r>
              <a:rPr lang="en-US" altLang="ja-JP" sz="1200" dirty="0">
                <a:latin typeface="Arial" panose="020B0604020202020204" pitchFamily="34" charset="0"/>
                <a:cs typeface="Arial" panose="020B0604020202020204" pitchFamily="34" charset="0"/>
              </a:rPr>
              <a:t>) Ang 1mA ay 1/1000 A(ampere).</a:t>
            </a:r>
            <a:endParaRPr lang="ja-JP" altLang="ja-JP" sz="1200" dirty="0">
              <a:latin typeface="Arial" panose="020B0604020202020204" pitchFamily="34" charset="0"/>
              <a:cs typeface="Arial" panose="020B0604020202020204" pitchFamily="34" charset="0"/>
            </a:endParaRPr>
          </a:p>
        </p:txBody>
      </p:sp>
      <p:pic>
        <p:nvPicPr>
          <p:cNvPr id="8" name="図 7">
            <a:extLst>
              <a:ext uri="{FF2B5EF4-FFF2-40B4-BE49-F238E27FC236}">
                <a16:creationId xmlns="" xmlns:a16="http://schemas.microsoft.com/office/drawing/2014/main" id="{6B7A748E-E801-4449-AC3E-BCDAA403B68C}"/>
              </a:ext>
            </a:extLst>
          </p:cNvPr>
          <p:cNvPicPr/>
          <p:nvPr/>
        </p:nvPicPr>
        <p:blipFill rotWithShape="1">
          <a:blip r:embed="rId3"/>
          <a:srcRect l="31337" t="46359" r="30737" b="14573"/>
          <a:stretch/>
        </p:blipFill>
        <p:spPr>
          <a:xfrm>
            <a:off x="2014538" y="1737918"/>
            <a:ext cx="5114924" cy="2837649"/>
          </a:xfrm>
          <a:prstGeom prst="rect">
            <a:avLst/>
          </a:prstGeom>
        </p:spPr>
      </p:pic>
    </p:spTree>
    <p:extLst>
      <p:ext uri="{BB962C8B-B14F-4D97-AF65-F5344CB8AC3E}">
        <p14:creationId xmlns:p14="http://schemas.microsoft.com/office/powerpoint/2010/main" val="22692133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fil-PH" altLang="ja-JP" sz="2000" dirty="0">
                <a:latin typeface="Arial" panose="020B0604020202020204" pitchFamily="34" charset="0"/>
                <a:cs typeface="Arial" panose="020B0604020202020204" pitchFamily="34" charset="0"/>
              </a:rPr>
              <a:t>Mga Kaalaman sa Kuryente </a:t>
            </a:r>
            <a:endParaRPr lang="en-US" altLang="ja-JP" sz="2000" dirty="0"/>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mn-lt"/>
                <a:cs typeface="Times New Roman"/>
              </a:rPr>
              <a:t>26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mn-lt"/>
                <a:cs typeface="Times New Roman"/>
              </a:rPr>
              <a:t>94</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游ゴシック"/>
              <a:cs typeface="+mn-lt"/>
            </a:endParaRP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580107" y="1618475"/>
            <a:ext cx="3989422"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Distansya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layo</a:t>
            </a:r>
            <a:r>
              <a:rPr lang="en-US" altLang="ja-JP" sz="1200" dirty="0">
                <a:latin typeface="Arial" panose="020B0604020202020204" pitchFamily="34" charset="0"/>
                <a:cs typeface="Arial" panose="020B0604020202020204" pitchFamily="34" charset="0"/>
              </a:rPr>
              <a:t> o </a:t>
            </a:r>
            <a:r>
              <a:rPr lang="en-US" altLang="ja-JP" sz="1200" dirty="0" err="1">
                <a:latin typeface="Arial" panose="020B0604020202020204" pitchFamily="34" charset="0"/>
                <a:cs typeface="Arial" panose="020B0604020202020204" pitchFamily="34" charset="0"/>
              </a:rPr>
              <a:t>paghiwalay</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mula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distribution line</a:t>
            </a:r>
            <a:endParaRPr lang="en-US" altLang="ja-JP" sz="1200" dirty="0">
              <a:latin typeface="Arial" panose="020B0604020202020204" pitchFamily="34" charset="0"/>
              <a:ea typeface="游ゴシック"/>
              <a:cs typeface="Arial" panose="020B0604020202020204" pitchFamily="34" charset="0"/>
            </a:endParaRPr>
          </a:p>
        </p:txBody>
      </p:sp>
      <p:sp>
        <p:nvSpPr>
          <p:cNvPr id="8" name="TextBox 7">
            <a:extLst>
              <a:ext uri="{FF2B5EF4-FFF2-40B4-BE49-F238E27FC236}">
                <a16:creationId xmlns="" xmlns:a16="http://schemas.microsoft.com/office/drawing/2014/main" id="{A5AEC41E-E590-4779-B4FC-731956005821}"/>
              </a:ext>
            </a:extLst>
          </p:cNvPr>
          <p:cNvSpPr txBox="1"/>
          <p:nvPr/>
        </p:nvSpPr>
        <p:spPr>
          <a:xfrm>
            <a:off x="710250" y="4824026"/>
            <a:ext cx="65954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200" dirty="0">
                <a:latin typeface="Arial" panose="020B0604020202020204" pitchFamily="34" charset="0"/>
                <a:cs typeface="Arial" panose="020B0604020202020204" pitchFamily="34" charset="0"/>
              </a:rPr>
              <a:t>(</a:t>
            </a:r>
            <a:r>
              <a:rPr lang="en-US" altLang="ja-JP" sz="1200" dirty="0" err="1">
                <a:latin typeface="Arial" panose="020B0604020202020204" pitchFamily="34" charset="0"/>
                <a:cs typeface="Arial" panose="020B0604020202020204" pitchFamily="34" charset="0"/>
              </a:rPr>
              <a:t>Tandaan</a:t>
            </a:r>
            <a:r>
              <a:rPr lang="en-US" altLang="ja-JP" sz="1200" dirty="0">
                <a:latin typeface="Arial" panose="020B0604020202020204" pitchFamily="34" charset="0"/>
                <a:cs typeface="Arial" panose="020B0604020202020204" pitchFamily="34" charset="0"/>
              </a:rPr>
              <a:t>)</a:t>
            </a:r>
            <a:r>
              <a:rPr lang="ja-JP" altLang="en-US" sz="1200" dirty="0">
                <a:latin typeface="Arial" panose="020B0604020202020204" pitchFamily="34" charset="0"/>
                <a:cs typeface="Arial" panose="020B0604020202020204" pitchFamily="34" charset="0"/>
              </a:rPr>
              <a:t> </a:t>
            </a:r>
            <a:r>
              <a:rPr lang="ja-JP" altLang="ja-JP" sz="1200" dirty="0">
                <a:latin typeface="Arial" panose="020B0604020202020204" pitchFamily="34" charset="0"/>
                <a:cs typeface="Arial" panose="020B0604020202020204" pitchFamily="34" charset="0"/>
              </a:rPr>
              <a:t>※</a:t>
            </a:r>
            <a:r>
              <a:rPr lang="ja-JP" altLang="en-US"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Batayang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Blg</a:t>
            </a:r>
            <a:r>
              <a:rPr lang="en-US" altLang="ja-JP" sz="1200" dirty="0">
                <a:latin typeface="Arial" panose="020B0604020202020204" pitchFamily="34" charset="0"/>
                <a:cs typeface="Arial" panose="020B0604020202020204" pitchFamily="34" charset="0"/>
              </a:rPr>
              <a:t> 759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petsang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Disyembre</a:t>
            </a:r>
            <a:r>
              <a:rPr lang="en-US" altLang="ja-JP" sz="1200" dirty="0">
                <a:latin typeface="Arial" panose="020B0604020202020204" pitchFamily="34" charset="0"/>
                <a:cs typeface="Arial" panose="020B0604020202020204" pitchFamily="34" charset="0"/>
              </a:rPr>
              <a:t> 17, 1975</a:t>
            </a:r>
            <a:endParaRPr lang="ja-JP" altLang="ja-JP" sz="1200" dirty="0">
              <a:latin typeface="Arial" panose="020B0604020202020204" pitchFamily="34" charset="0"/>
              <a:cs typeface="Arial" panose="020B0604020202020204" pitchFamily="34" charset="0"/>
            </a:endParaRPr>
          </a:p>
          <a:p>
            <a:r>
              <a:rPr lang="ja-JP" altLang="ja-JP" sz="1200" dirty="0">
                <a:latin typeface="Arial" panose="020B0604020202020204" pitchFamily="34" charset="0"/>
                <a:cs typeface="Arial" panose="020B0604020202020204" pitchFamily="34" charset="0"/>
              </a:rPr>
              <a:t>　　　　</a:t>
            </a:r>
            <a:r>
              <a:rPr lang="ja-JP" altLang="en-US" sz="1200" dirty="0">
                <a:latin typeface="Arial" panose="020B0604020202020204" pitchFamily="34" charset="0"/>
                <a:cs typeface="Arial" panose="020B0604020202020204" pitchFamily="34" charset="0"/>
              </a:rPr>
              <a:t>   </a:t>
            </a:r>
            <a:r>
              <a:rPr lang="ja-JP" altLang="ja-JP" sz="1200" dirty="0">
                <a:latin typeface="Arial" panose="020B0604020202020204" pitchFamily="34" charset="0"/>
                <a:cs typeface="Arial" panose="020B0604020202020204" pitchFamily="34" charset="0"/>
              </a:rPr>
              <a:t>※※</a:t>
            </a:r>
            <a:r>
              <a:rPr lang="ja-JP" altLang="en-US" sz="1200" dirty="0">
                <a:latin typeface="Arial" panose="020B0604020202020204" pitchFamily="34" charset="0"/>
                <a:cs typeface="Arial" panose="020B0604020202020204" pitchFamily="34" charset="0"/>
              </a:rPr>
              <a:t> </a:t>
            </a:r>
            <a:r>
              <a:rPr lang="en-US" altLang="ja-JP" sz="1200" dirty="0">
                <a:latin typeface="Arial" panose="020B0604020202020204" pitchFamily="34" charset="0"/>
                <a:cs typeface="Arial" panose="020B0604020202020204" pitchFamily="34" charset="0"/>
              </a:rPr>
              <a:t>Hindi </a:t>
            </a:r>
            <a:r>
              <a:rPr lang="en-US" altLang="ja-JP" sz="1200" dirty="0" err="1">
                <a:latin typeface="Arial" panose="020B0604020202020204" pitchFamily="34" charset="0"/>
                <a:cs typeface="Arial" panose="020B0604020202020204" pitchFamily="34" charset="0"/>
              </a:rPr>
              <a:t>ito</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nalalapat</a:t>
            </a:r>
            <a:r>
              <a:rPr lang="en-US" altLang="ja-JP" sz="1200" dirty="0">
                <a:latin typeface="Arial" panose="020B0604020202020204" pitchFamily="34" charset="0"/>
                <a:cs typeface="Arial" panose="020B0604020202020204" pitchFamily="34" charset="0"/>
              </a:rPr>
              <a:t> kung ang greenery ay </a:t>
            </a:r>
            <a:r>
              <a:rPr lang="en-US" altLang="ja-JP" sz="1200" dirty="0" err="1">
                <a:latin typeface="Arial" panose="020B0604020202020204" pitchFamily="34" charset="0"/>
                <a:cs typeface="Arial" panose="020B0604020202020204" pitchFamily="34" charset="0"/>
              </a:rPr>
              <a:t>protektado</a:t>
            </a:r>
            <a:r>
              <a:rPr lang="en-US" altLang="ja-JP" sz="1200" dirty="0">
                <a:latin typeface="Arial" panose="020B0604020202020204" pitchFamily="34" charset="0"/>
                <a:cs typeface="Arial" panose="020B0604020202020204" pitchFamily="34" charset="0"/>
              </a:rPr>
              <a:t>.</a:t>
            </a:r>
            <a:endParaRPr lang="ja-JP" altLang="ja-JP" sz="1200" dirty="0">
              <a:latin typeface="Arial" panose="020B0604020202020204" pitchFamily="34" charset="0"/>
              <a:cs typeface="Arial" panose="020B0604020202020204" pitchFamily="34" charset="0"/>
            </a:endParaRPr>
          </a:p>
          <a:p>
            <a:r>
              <a:rPr lang="ja-JP" altLang="ja-JP" sz="1200" dirty="0">
                <a:latin typeface="Arial" panose="020B0604020202020204" pitchFamily="34" charset="0"/>
                <a:cs typeface="Arial" panose="020B0604020202020204" pitchFamily="34" charset="0"/>
              </a:rPr>
              <a:t>　　　　</a:t>
            </a:r>
            <a:r>
              <a:rPr lang="ja-JP" altLang="en-US" sz="1200" dirty="0">
                <a:latin typeface="Arial" panose="020B0604020202020204" pitchFamily="34" charset="0"/>
                <a:cs typeface="Arial" panose="020B0604020202020204" pitchFamily="34" charset="0"/>
              </a:rPr>
              <a:t>   </a:t>
            </a:r>
            <a:r>
              <a:rPr lang="ja-JP" altLang="ja-JP" sz="1200" dirty="0">
                <a:latin typeface="Arial" panose="020B0604020202020204" pitchFamily="34" charset="0"/>
                <a:cs typeface="Arial" panose="020B0604020202020204" pitchFamily="34" charset="0"/>
              </a:rPr>
              <a:t>※※※</a:t>
            </a:r>
            <a:r>
              <a:rPr lang="ja-JP" altLang="en-US" sz="1200" dirty="0">
                <a:latin typeface="Arial" panose="020B0604020202020204" pitchFamily="34" charset="0"/>
                <a:cs typeface="Arial" panose="020B0604020202020204" pitchFamily="34" charset="0"/>
              </a:rPr>
              <a:t> </a:t>
            </a:r>
            <a:r>
              <a:rPr lang="en-US" altLang="ja-JP" sz="1200" dirty="0">
                <a:latin typeface="Arial" panose="020B0604020202020204" pitchFamily="34" charset="0"/>
                <a:cs typeface="Arial" panose="020B0604020202020204" pitchFamily="34" charset="0"/>
              </a:rPr>
              <a:t>Ang</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electric power company target value</a:t>
            </a:r>
            <a:r>
              <a:rPr lang="ja-JP" altLang="ja-JP" sz="1200" dirty="0">
                <a:latin typeface="Arial" panose="020B0604020202020204" pitchFamily="34" charset="0"/>
                <a:cs typeface="Arial" panose="020B0604020202020204" pitchFamily="34" charset="0"/>
              </a:rPr>
              <a:t>】</a:t>
            </a:r>
            <a:r>
              <a:rPr lang="en-US" altLang="ja-JP" sz="1200" dirty="0">
                <a:latin typeface="Arial" panose="020B0604020202020204" pitchFamily="34" charset="0"/>
                <a:cs typeface="Arial" panose="020B0604020202020204" pitchFamily="34" charset="0"/>
              </a:rPr>
              <a:t>ay </a:t>
            </a:r>
            <a:r>
              <a:rPr lang="en-US" altLang="ja-JP" sz="1200" dirty="0" err="1">
                <a:latin typeface="Arial" panose="020B0604020202020204" pitchFamily="34" charset="0"/>
                <a:cs typeface="Arial" panose="020B0604020202020204" pitchFamily="34" charset="0"/>
              </a:rPr>
              <a:t>tumutukoy</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TEPCO.</a:t>
            </a:r>
            <a:endParaRPr lang="ja-JP" altLang="ja-JP" sz="1200" dirty="0">
              <a:latin typeface="Arial" panose="020B0604020202020204" pitchFamily="34" charset="0"/>
              <a:cs typeface="Arial" panose="020B0604020202020204" pitchFamily="34" charset="0"/>
            </a:endParaRPr>
          </a:p>
          <a:p>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Naiiba</a:t>
            </a:r>
            <a:r>
              <a:rPr lang="en-US" altLang="ja-JP" sz="1200" dirty="0">
                <a:latin typeface="Arial" panose="020B0604020202020204" pitchFamily="34" charset="0"/>
                <a:cs typeface="Arial" panose="020B0604020202020204" pitchFamily="34" charset="0"/>
              </a:rPr>
              <a:t> ang </a:t>
            </a:r>
            <a:r>
              <a:rPr lang="en-US" altLang="ja-JP" sz="1200" dirty="0" err="1">
                <a:latin typeface="Arial" panose="020B0604020202020204" pitchFamily="34" charset="0"/>
                <a:cs typeface="Arial" panose="020B0604020202020204" pitchFamily="34" charset="0"/>
              </a:rPr>
              <a:t>kategoridad</a:t>
            </a:r>
            <a:r>
              <a:rPr lang="en-US" altLang="ja-JP" sz="1200" dirty="0">
                <a:latin typeface="Arial" panose="020B0604020202020204" pitchFamily="34" charset="0"/>
                <a:cs typeface="Arial" panose="020B0604020202020204" pitchFamily="34" charset="0"/>
              </a:rPr>
              <a:t> at target value </a:t>
            </a:r>
            <a:r>
              <a:rPr lang="en-US" altLang="ja-JP" sz="1200" dirty="0" err="1">
                <a:latin typeface="Arial" panose="020B0604020202020204" pitchFamily="34" charset="0"/>
                <a:cs typeface="Arial" panose="020B0604020202020204" pitchFamily="34" charset="0"/>
              </a:rPr>
              <a:t>depende</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electric power company.</a:t>
            </a:r>
            <a:endParaRPr lang="ja-JP" altLang="ja-JP" sz="1200" dirty="0">
              <a:latin typeface="Arial" panose="020B0604020202020204" pitchFamily="34" charset="0"/>
              <a:cs typeface="Arial" panose="020B0604020202020204" pitchFamily="34" charset="0"/>
            </a:endParaRPr>
          </a:p>
        </p:txBody>
      </p:sp>
      <p:pic>
        <p:nvPicPr>
          <p:cNvPr id="3" name="Picture 4">
            <a:extLst>
              <a:ext uri="{FF2B5EF4-FFF2-40B4-BE49-F238E27FC236}">
                <a16:creationId xmlns="" xmlns:a16="http://schemas.microsoft.com/office/drawing/2014/main" id="{97D5B1DF-56CE-4018-B4D1-71135BE22D7E}"/>
              </a:ext>
            </a:extLst>
          </p:cNvPr>
          <p:cNvPicPr>
            <a:picLocks noChangeAspect="1"/>
          </p:cNvPicPr>
          <p:nvPr/>
        </p:nvPicPr>
        <p:blipFill>
          <a:blip r:embed="rId3"/>
          <a:stretch>
            <a:fillRect/>
          </a:stretch>
        </p:blipFill>
        <p:spPr>
          <a:xfrm>
            <a:off x="5021734" y="1992829"/>
            <a:ext cx="3480803" cy="2702996"/>
          </a:xfrm>
          <a:prstGeom prst="rect">
            <a:avLst/>
          </a:prstGeom>
        </p:spPr>
      </p:pic>
      <p:pic>
        <p:nvPicPr>
          <p:cNvPr id="10" name="図 9">
            <a:extLst>
              <a:ext uri="{FF2B5EF4-FFF2-40B4-BE49-F238E27FC236}">
                <a16:creationId xmlns="" xmlns:a16="http://schemas.microsoft.com/office/drawing/2014/main" id="{BAC86374-8820-4F76-B70E-15B22CADC1D9}"/>
              </a:ext>
            </a:extLst>
          </p:cNvPr>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24527" t="27998" r="23856" b="23297"/>
          <a:stretch/>
        </p:blipFill>
        <p:spPr>
          <a:xfrm>
            <a:off x="710250" y="1990855"/>
            <a:ext cx="4304664" cy="2114419"/>
          </a:xfrm>
          <a:prstGeom prst="rect">
            <a:avLst/>
          </a:prstGeom>
        </p:spPr>
      </p:pic>
    </p:spTree>
    <p:extLst>
      <p:ext uri="{BB962C8B-B14F-4D97-AF65-F5344CB8AC3E}">
        <p14:creationId xmlns:p14="http://schemas.microsoft.com/office/powerpoint/2010/main" val="43899595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rmAutofit/>
          </a:bodyPr>
          <a:lstStyle/>
          <a:p>
            <a:r>
              <a:rPr lang="fil-PH" altLang="ja-JP" sz="2000" dirty="0">
                <a:latin typeface="Arial" panose="020B0604020202020204" pitchFamily="34" charset="0"/>
                <a:cs typeface="Arial" panose="020B0604020202020204" pitchFamily="34" charset="0"/>
              </a:rPr>
              <a:t>Mga Kaalaman sa Kuryente </a:t>
            </a:r>
            <a:endParaRPr lang="en-US" altLang="ja-JP" sz="2000" dirty="0"/>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mn-lt"/>
                <a:cs typeface="Times New Roman"/>
              </a:rPr>
              <a:t>27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mn-lt"/>
                <a:cs typeface="Times New Roman"/>
              </a:rPr>
              <a:t>95</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游ゴシック"/>
              <a:cs typeface="+mn-lt"/>
            </a:endParaRP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pic>
        <p:nvPicPr>
          <p:cNvPr id="24" name="図 23"/>
          <p:cNvPicPr>
            <a:picLocks noChangeAspect="1"/>
          </p:cNvPicPr>
          <p:nvPr/>
        </p:nvPicPr>
        <p:blipFill>
          <a:blip r:embed="rId3"/>
          <a:stretch>
            <a:fillRect/>
          </a:stretch>
        </p:blipFill>
        <p:spPr>
          <a:xfrm>
            <a:off x="1994728" y="1834620"/>
            <a:ext cx="5154544" cy="3381311"/>
          </a:xfrm>
          <a:prstGeom prst="rect">
            <a:avLst/>
          </a:prstGeom>
        </p:spPr>
      </p:pic>
      <p:sp>
        <p:nvSpPr>
          <p:cNvPr id="25" name="テキスト ボックス 24"/>
          <p:cNvSpPr txBox="1"/>
          <p:nvPr/>
        </p:nvSpPr>
        <p:spPr>
          <a:xfrm>
            <a:off x="2546513" y="5312618"/>
            <a:ext cx="3989422" cy="276999"/>
          </a:xfrm>
          <a:prstGeom prst="rect">
            <a:avLst/>
          </a:prstGeom>
          <a:noFill/>
          <a:ln>
            <a:noFill/>
          </a:ln>
        </p:spPr>
        <p:txBody>
          <a:bodyPr wrap="square" lIns="91440" tIns="45720" rIns="91440" bIns="45720" rtlCol="0" anchor="t">
            <a:spAutoFit/>
          </a:bodyPr>
          <a:lstStyle/>
          <a:p>
            <a:pPr algn="ctr"/>
            <a:r>
              <a:rPr lang="en-US" altLang="ja-JP" sz="1200" err="1">
                <a:latin typeface="Arial" panose="020B0604020202020204" pitchFamily="34" charset="0"/>
                <a:ea typeface="+mn-lt"/>
                <a:cs typeface="Arial" panose="020B0604020202020204" pitchFamily="34" charset="0"/>
              </a:rPr>
              <a:t>Paraan</a:t>
            </a:r>
            <a:r>
              <a:rPr lang="en-US" altLang="ja-JP" sz="1200">
                <a:latin typeface="Arial" panose="020B0604020202020204" pitchFamily="34" charset="0"/>
                <a:ea typeface="+mn-lt"/>
                <a:cs typeface="Arial" panose="020B0604020202020204" pitchFamily="34" charset="0"/>
              </a:rPr>
              <a:t> ng </a:t>
            </a:r>
            <a:r>
              <a:rPr lang="en-US" altLang="ja-JP" sz="1200" err="1">
                <a:latin typeface="Arial" panose="020B0604020202020204" pitchFamily="34" charset="0"/>
                <a:ea typeface="+mn-lt"/>
                <a:cs typeface="Arial" panose="020B0604020202020204" pitchFamily="34" charset="0"/>
              </a:rPr>
              <a:t>pagtingin</a:t>
            </a:r>
            <a:r>
              <a:rPr lang="en-US" altLang="ja-JP" sz="1200">
                <a:latin typeface="Arial" panose="020B0604020202020204" pitchFamily="34" charset="0"/>
                <a:ea typeface="+mn-lt"/>
                <a:cs typeface="Arial" panose="020B0604020202020204" pitchFamily="34" charset="0"/>
              </a:rPr>
              <a:t> sa specific gravity meter</a:t>
            </a:r>
            <a:r>
              <a:rPr lang="ja-JP" altLang="en-US" sz="1200">
                <a:latin typeface="Arial" panose="020B0604020202020204" pitchFamily="34" charset="0"/>
                <a:ea typeface="+mn-lt"/>
                <a:cs typeface="Arial" panose="020B0604020202020204" pitchFamily="34" charset="0"/>
              </a:rPr>
              <a:t> </a:t>
            </a:r>
            <a:endParaRPr lang="en-US" altLang="ja-JP">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99908CE4-7EC4-4265-967E-F6CD131D5398}"/>
              </a:ext>
            </a:extLst>
          </p:cNvPr>
          <p:cNvSpPr txBox="1"/>
          <p:nvPr/>
        </p:nvSpPr>
        <p:spPr>
          <a:xfrm>
            <a:off x="1762124" y="3252115"/>
            <a:ext cx="923925"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panose="020B0604020202020204" pitchFamily="34" charset="0"/>
                <a:cs typeface="Arial" panose="020B0604020202020204" pitchFamily="34" charset="0"/>
              </a:rPr>
              <a:t>Rubber ball</a:t>
            </a:r>
          </a:p>
        </p:txBody>
      </p:sp>
      <p:sp>
        <p:nvSpPr>
          <p:cNvPr id="14" name="TextBox 13">
            <a:extLst>
              <a:ext uri="{FF2B5EF4-FFF2-40B4-BE49-F238E27FC236}">
                <a16:creationId xmlns="" xmlns:a16="http://schemas.microsoft.com/office/drawing/2014/main" id="{4237C786-AC06-4149-9356-3596E2FB3A4C}"/>
              </a:ext>
            </a:extLst>
          </p:cNvPr>
          <p:cNvSpPr txBox="1"/>
          <p:nvPr/>
        </p:nvSpPr>
        <p:spPr>
          <a:xfrm>
            <a:off x="3657599" y="4328440"/>
            <a:ext cx="1657350"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panose="020B0604020202020204" pitchFamily="34" charset="0"/>
                <a:cs typeface="Arial" panose="020B0604020202020204" pitchFamily="34" charset="0"/>
              </a:rPr>
              <a:t>Water absorption pipe</a:t>
            </a:r>
          </a:p>
        </p:txBody>
      </p:sp>
      <p:sp>
        <p:nvSpPr>
          <p:cNvPr id="5" name="正方形/長方形 4">
            <a:extLst>
              <a:ext uri="{FF2B5EF4-FFF2-40B4-BE49-F238E27FC236}">
                <a16:creationId xmlns="" xmlns:a16="http://schemas.microsoft.com/office/drawing/2014/main" id="{318B7EAC-1100-4AA0-9E62-1A3FE2D18C75}"/>
              </a:ext>
            </a:extLst>
          </p:cNvPr>
          <p:cNvSpPr/>
          <p:nvPr/>
        </p:nvSpPr>
        <p:spPr>
          <a:xfrm>
            <a:off x="5927725" y="2989880"/>
            <a:ext cx="673100" cy="1701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 name="TextBox 10">
            <a:extLst>
              <a:ext uri="{FF2B5EF4-FFF2-40B4-BE49-F238E27FC236}">
                <a16:creationId xmlns="" xmlns:a16="http://schemas.microsoft.com/office/drawing/2014/main" id="{882890EB-B6B1-47B4-A1E1-A8A279E6434E}"/>
              </a:ext>
            </a:extLst>
          </p:cNvPr>
          <p:cNvSpPr txBox="1"/>
          <p:nvPr/>
        </p:nvSpPr>
        <p:spPr>
          <a:xfrm>
            <a:off x="5674553" y="2928780"/>
            <a:ext cx="111986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panose="020B0604020202020204" pitchFamily="34" charset="0"/>
                <a:cs typeface="Arial" panose="020B0604020202020204" pitchFamily="34" charset="0"/>
              </a:rPr>
              <a:t>Eye position</a:t>
            </a:r>
          </a:p>
        </p:txBody>
      </p:sp>
      <p:sp>
        <p:nvSpPr>
          <p:cNvPr id="7" name="正方形/長方形 6">
            <a:extLst>
              <a:ext uri="{FF2B5EF4-FFF2-40B4-BE49-F238E27FC236}">
                <a16:creationId xmlns="" xmlns:a16="http://schemas.microsoft.com/office/drawing/2014/main" id="{F33B160C-D48F-45D2-9271-F346DE7BCFD9}"/>
              </a:ext>
            </a:extLst>
          </p:cNvPr>
          <p:cNvSpPr/>
          <p:nvPr/>
        </p:nvSpPr>
        <p:spPr>
          <a:xfrm>
            <a:off x="3752850" y="2591715"/>
            <a:ext cx="546100" cy="2552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TextBox 1">
            <a:extLst>
              <a:ext uri="{FF2B5EF4-FFF2-40B4-BE49-F238E27FC236}">
                <a16:creationId xmlns="" xmlns:a16="http://schemas.microsoft.com/office/drawing/2014/main" id="{557DA50C-D621-4869-90A0-420324B7EACB}"/>
              </a:ext>
            </a:extLst>
          </p:cNvPr>
          <p:cNvSpPr txBox="1"/>
          <p:nvPr/>
        </p:nvSpPr>
        <p:spPr>
          <a:xfrm>
            <a:off x="3544887" y="2575579"/>
            <a:ext cx="96202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Arial" panose="020B0604020202020204" pitchFamily="34" charset="0"/>
                <a:cs typeface="Arial" panose="020B0604020202020204" pitchFamily="34" charset="0"/>
              </a:rPr>
              <a:t>Hydrometer</a:t>
            </a:r>
          </a:p>
        </p:txBody>
      </p:sp>
      <p:sp>
        <p:nvSpPr>
          <p:cNvPr id="8" name="正方形/長方形 7">
            <a:extLst>
              <a:ext uri="{FF2B5EF4-FFF2-40B4-BE49-F238E27FC236}">
                <a16:creationId xmlns="" xmlns:a16="http://schemas.microsoft.com/office/drawing/2014/main" id="{370FBD76-6E8B-453B-B4A0-EF875B69D1AF}"/>
              </a:ext>
            </a:extLst>
          </p:cNvPr>
          <p:cNvSpPr/>
          <p:nvPr/>
        </p:nvSpPr>
        <p:spPr>
          <a:xfrm>
            <a:off x="3721100" y="3017165"/>
            <a:ext cx="546100" cy="1968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TextBox 11">
            <a:extLst>
              <a:ext uri="{FF2B5EF4-FFF2-40B4-BE49-F238E27FC236}">
                <a16:creationId xmlns="" xmlns:a16="http://schemas.microsoft.com/office/drawing/2014/main" id="{519F0DC1-BAAE-4AC4-BAFE-2240A1C4E372}"/>
              </a:ext>
            </a:extLst>
          </p:cNvPr>
          <p:cNvSpPr txBox="1"/>
          <p:nvPr/>
        </p:nvSpPr>
        <p:spPr>
          <a:xfrm>
            <a:off x="3592511" y="2989880"/>
            <a:ext cx="86677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Arial" panose="020B0604020202020204" pitchFamily="34" charset="0"/>
                <a:cs typeface="Arial" panose="020B0604020202020204" pitchFamily="34" charset="0"/>
              </a:rPr>
              <a:t>Electrolyte</a:t>
            </a:r>
          </a:p>
        </p:txBody>
      </p:sp>
      <p:sp>
        <p:nvSpPr>
          <p:cNvPr id="10" name="正方形/長方形 9">
            <a:extLst>
              <a:ext uri="{FF2B5EF4-FFF2-40B4-BE49-F238E27FC236}">
                <a16:creationId xmlns="" xmlns:a16="http://schemas.microsoft.com/office/drawing/2014/main" id="{6E814F2A-2DEE-4478-8D17-6CC0E9BE7EC6}"/>
              </a:ext>
            </a:extLst>
          </p:cNvPr>
          <p:cNvSpPr/>
          <p:nvPr/>
        </p:nvSpPr>
        <p:spPr>
          <a:xfrm>
            <a:off x="3781425" y="3375065"/>
            <a:ext cx="371475" cy="18769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TextBox 2">
            <a:extLst>
              <a:ext uri="{FF2B5EF4-FFF2-40B4-BE49-F238E27FC236}">
                <a16:creationId xmlns="" xmlns:a16="http://schemas.microsoft.com/office/drawing/2014/main" id="{70A669D9-A4FA-49E8-9309-558324F6666C}"/>
              </a:ext>
            </a:extLst>
          </p:cNvPr>
          <p:cNvSpPr txBox="1"/>
          <p:nvPr/>
        </p:nvSpPr>
        <p:spPr>
          <a:xfrm>
            <a:off x="3649660" y="3248959"/>
            <a:ext cx="7524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latin typeface="Arial" panose="020B0604020202020204" pitchFamily="34" charset="0"/>
                <a:ea typeface="+mn-lt"/>
                <a:cs typeface="Arial" panose="020B0604020202020204" pitchFamily="34" charset="0"/>
              </a:rPr>
              <a:t>Outer</a:t>
            </a:r>
          </a:p>
          <a:p>
            <a:pPr algn="ctr"/>
            <a:r>
              <a:rPr lang="en-US" sz="1000" dirty="0">
                <a:latin typeface="Arial" panose="020B0604020202020204" pitchFamily="34" charset="0"/>
                <a:ea typeface="+mn-lt"/>
                <a:cs typeface="Arial" panose="020B0604020202020204" pitchFamily="34" charset="0"/>
              </a:rPr>
              <a:t>cylinder</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831339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 xmlns:a16="http://schemas.microsoft.com/office/drawing/2014/main" id="{7CE76D9F-B6F5-4841-B6C4-F81AEA55B2FD}"/>
              </a:ext>
            </a:extLst>
          </p:cNvPr>
          <p:cNvSpPr txBox="1">
            <a:spLocks/>
          </p:cNvSpPr>
          <p:nvPr/>
        </p:nvSpPr>
        <p:spPr>
          <a:xfrm>
            <a:off x="685800" y="3128168"/>
            <a:ext cx="7772400" cy="6016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200" dirty="0" err="1">
                <a:latin typeface="Arial" panose="020B0604020202020204" pitchFamily="34" charset="0"/>
                <a:ea typeface="ＭＳ Ｐゴシック"/>
                <a:cs typeface="Arial" panose="020B0604020202020204" pitchFamily="34" charset="0"/>
              </a:rPr>
              <a:t>Kabanata</a:t>
            </a:r>
            <a:r>
              <a:rPr lang="ja-JP" altLang="en-US" sz="3200" dirty="0">
                <a:latin typeface="Arial" panose="020B0604020202020204" pitchFamily="34" charset="0"/>
                <a:ea typeface="ＭＳ Ｐゴシック"/>
                <a:cs typeface="Arial" panose="020B0604020202020204" pitchFamily="34" charset="0"/>
              </a:rPr>
              <a:t> </a:t>
            </a:r>
            <a:r>
              <a:rPr lang="en-US" altLang="ja-JP" sz="3200" dirty="0">
                <a:latin typeface="Arial" panose="020B0604020202020204" pitchFamily="34" charset="0"/>
                <a:ea typeface="ＭＳ Ｐゴシック"/>
                <a:cs typeface="Arial" panose="020B0604020202020204" pitchFamily="34" charset="0"/>
              </a:rPr>
              <a:t>8:</a:t>
            </a:r>
            <a:r>
              <a:rPr lang="zh-TW" altLang="en-US" sz="3200" dirty="0">
                <a:latin typeface="Arial" panose="020B0604020202020204" pitchFamily="34" charset="0"/>
                <a:ea typeface="ＭＳ Ｐゴシック"/>
                <a:cs typeface="Arial" panose="020B0604020202020204" pitchFamily="34" charset="0"/>
              </a:rPr>
              <a:t>　</a:t>
            </a:r>
            <a:r>
              <a:rPr lang="en" sz="3200" dirty="0">
                <a:latin typeface="Arial" panose="020B0604020202020204" pitchFamily="34" charset="0"/>
                <a:ea typeface="+mj-lt"/>
                <a:cs typeface="Arial" panose="020B0604020202020204" pitchFamily="34" charset="0"/>
              </a:rPr>
              <a:t> </a:t>
            </a:r>
            <a:br>
              <a:rPr lang="en" sz="3200" dirty="0">
                <a:latin typeface="Arial" panose="020B0604020202020204" pitchFamily="34" charset="0"/>
                <a:ea typeface="+mj-lt"/>
                <a:cs typeface="Arial" panose="020B0604020202020204" pitchFamily="34" charset="0"/>
              </a:rPr>
            </a:br>
            <a:r>
              <a:rPr lang="en-US" altLang="ja-JP" sz="3200" dirty="0">
                <a:latin typeface="Arial" panose="020B0604020202020204" pitchFamily="34" charset="0"/>
                <a:cs typeface="Arial" panose="020B0604020202020204" pitchFamily="34" charset="0"/>
              </a:rPr>
              <a:t>Uri ng </a:t>
            </a:r>
            <a:r>
              <a:rPr lang="en-US" altLang="ja-JP" sz="3200" dirty="0" err="1">
                <a:latin typeface="Arial" panose="020B0604020202020204" pitchFamily="34" charset="0"/>
                <a:cs typeface="Arial" panose="020B0604020202020204" pitchFamily="34" charset="0"/>
              </a:rPr>
              <a:t>Istraktura</a:t>
            </a:r>
            <a:r>
              <a:rPr lang="en-US" altLang="ja-JP" sz="3200" dirty="0">
                <a:latin typeface="Arial" panose="020B0604020202020204" pitchFamily="34" charset="0"/>
                <a:cs typeface="Arial" panose="020B0604020202020204" pitchFamily="34" charset="0"/>
              </a:rPr>
              <a:t> at ng </a:t>
            </a:r>
            <a:r>
              <a:rPr lang="en-US" altLang="ja-JP" sz="3200" dirty="0" err="1">
                <a:latin typeface="Arial" panose="020B0604020202020204" pitchFamily="34" charset="0"/>
                <a:cs typeface="Arial" panose="020B0604020202020204" pitchFamily="34" charset="0"/>
              </a:rPr>
              <a:t>Pagdemolisyon</a:t>
            </a:r>
            <a:endParaRPr lang="en-US" altLang="ja-JP" sz="32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237902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a:noAutofit/>
          </a:bodyPr>
          <a:lstStyle/>
          <a:p>
            <a:r>
              <a:rPr lang="en-US" altLang="ja-JP" sz="2000" dirty="0" err="1">
                <a:latin typeface="Arial" panose="020B0604020202020204" pitchFamily="34" charset="0"/>
                <a:cs typeface="Arial" panose="020B0604020202020204" pitchFamily="34" charset="0"/>
              </a:rPr>
              <a:t>Istrakturang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Gawa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sa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Kahoy</a:t>
            </a:r>
            <a:r>
              <a:rPr lang="en-US" altLang="ja-JP" sz="2000" dirty="0">
                <a:latin typeface="Arial" panose="020B0604020202020204" pitchFamily="34" charset="0"/>
                <a:cs typeface="Arial" panose="020B0604020202020204" pitchFamily="34" charset="0"/>
              </a:rPr>
              <a:t> (W structure),</a:t>
            </a:r>
            <a:br>
              <a:rPr lang="en-US" altLang="ja-JP" sz="2000" dirty="0">
                <a:latin typeface="Arial" panose="020B0604020202020204" pitchFamily="34" charset="0"/>
                <a:cs typeface="Arial" panose="020B0604020202020204" pitchFamily="34" charset="0"/>
              </a:rPr>
            </a:br>
            <a:r>
              <a:rPr lang="en-US" altLang="ja-JP" sz="2000" dirty="0" err="1">
                <a:latin typeface="Arial" panose="020B0604020202020204" pitchFamily="34" charset="0"/>
                <a:cs typeface="Arial" panose="020B0604020202020204" pitchFamily="34" charset="0"/>
              </a:rPr>
              <a:t>Istrukturang</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Gawa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sa</a:t>
            </a:r>
            <a:r>
              <a:rPr lang="en-US" altLang="ja-JP" sz="2000" dirty="0">
                <a:latin typeface="Arial" panose="020B0604020202020204" pitchFamily="34" charset="0"/>
                <a:cs typeface="Arial" panose="020B0604020202020204" pitchFamily="34" charset="0"/>
              </a:rPr>
              <a:t> </a:t>
            </a:r>
            <a:r>
              <a:rPr lang="en-US" altLang="ja-JP" sz="2000" dirty="0" err="1">
                <a:latin typeface="Arial" panose="020B0604020202020204" pitchFamily="34" charset="0"/>
                <a:cs typeface="Arial" panose="020B0604020202020204" pitchFamily="34" charset="0"/>
              </a:rPr>
              <a:t>Bakal</a:t>
            </a:r>
            <a:r>
              <a:rPr lang="en-US" altLang="ja-JP" sz="2000" dirty="0">
                <a:latin typeface="Arial" panose="020B0604020202020204" pitchFamily="34" charset="0"/>
                <a:cs typeface="Arial" panose="020B0604020202020204" pitchFamily="34" charset="0"/>
              </a:rPr>
              <a:t> (S structure) </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mn-lt"/>
                <a:cs typeface="Times New Roman"/>
              </a:rPr>
              <a:t>29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mn-lt"/>
                <a:cs typeface="Times New Roman"/>
              </a:rPr>
              <a:t>96</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游ゴシック"/>
              <a:cs typeface="+mn-lt"/>
            </a:endParaRPr>
          </a:p>
        </p:txBody>
      </p:sp>
      <p:sp>
        <p:nvSpPr>
          <p:cNvPr id="17" name="テキスト ボックス 16"/>
          <p:cNvSpPr txBox="1"/>
          <p:nvPr/>
        </p:nvSpPr>
        <p:spPr>
          <a:xfrm>
            <a:off x="1401845" y="3242656"/>
            <a:ext cx="2663025"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Istraktura</a:t>
            </a:r>
            <a:r>
              <a:rPr lang="en-US" altLang="ja-JP" sz="1200" dirty="0">
                <a:latin typeface="Arial" panose="020B0604020202020204" pitchFamily="34" charset="0"/>
                <a:cs typeface="Arial" panose="020B0604020202020204" pitchFamily="34" charset="0"/>
              </a:rPr>
              <a:t> ng frame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gawa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kahoy</a:t>
            </a:r>
            <a:endParaRPr lang="ja-JP" altLang="ja-JP" sz="1200" dirty="0">
              <a:latin typeface="Arial" panose="020B0604020202020204" pitchFamily="34" charset="0"/>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1647508" y="1401601"/>
            <a:ext cx="2466975" cy="1838325"/>
          </a:xfrm>
          <a:prstGeom prst="rect">
            <a:avLst/>
          </a:prstGeom>
        </p:spPr>
      </p:pic>
      <p:pic>
        <p:nvPicPr>
          <p:cNvPr id="5" name="図 4"/>
          <p:cNvPicPr>
            <a:picLocks noChangeAspect="1"/>
          </p:cNvPicPr>
          <p:nvPr/>
        </p:nvPicPr>
        <p:blipFill>
          <a:blip r:embed="rId4"/>
          <a:stretch>
            <a:fillRect/>
          </a:stretch>
        </p:blipFill>
        <p:spPr>
          <a:xfrm>
            <a:off x="5340775" y="1506376"/>
            <a:ext cx="2152650" cy="1733550"/>
          </a:xfrm>
          <a:prstGeom prst="rect">
            <a:avLst/>
          </a:prstGeom>
        </p:spPr>
      </p:pic>
      <p:sp>
        <p:nvSpPr>
          <p:cNvPr id="15" name="テキスト ボックス 14"/>
          <p:cNvSpPr txBox="1"/>
          <p:nvPr/>
        </p:nvSpPr>
        <p:spPr>
          <a:xfrm>
            <a:off x="5001632" y="3239926"/>
            <a:ext cx="2989868" cy="461665"/>
          </a:xfrm>
          <a:prstGeom prst="rect">
            <a:avLst/>
          </a:prstGeom>
          <a:noFill/>
          <a:ln>
            <a:noFill/>
          </a:ln>
        </p:spPr>
        <p:txBody>
          <a:bodyPr wrap="square" lIns="91440" tIns="45720" rIns="91440" bIns="45720" rtlCol="0" anchor="t">
            <a:spAutoFit/>
          </a:bodyPr>
          <a:lstStyle/>
          <a:p>
            <a:pPr lvl="0"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Istrukra</a:t>
            </a:r>
            <a:r>
              <a:rPr lang="en-US" altLang="ja-JP" sz="1200" dirty="0">
                <a:latin typeface="Arial" panose="020B0604020202020204" pitchFamily="34" charset="0"/>
                <a:cs typeface="Arial" panose="020B0604020202020204" pitchFamily="34" charset="0"/>
              </a:rPr>
              <a:t> ng frame ng </a:t>
            </a:r>
            <a:r>
              <a:rPr lang="en-US" altLang="ja-JP" sz="1200" dirty="0" err="1">
                <a:latin typeface="Arial" panose="020B0604020202020204" pitchFamily="34" charset="0"/>
                <a:cs typeface="Arial" panose="020B0604020202020204" pitchFamily="34" charset="0"/>
              </a:rPr>
              <a:t>dingding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gawa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sa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kahoy</a:t>
            </a:r>
            <a:endParaRPr lang="ja-JP" altLang="ja-JP" sz="1200" dirty="0">
              <a:latin typeface="Arial" panose="020B0604020202020204" pitchFamily="34" charset="0"/>
              <a:cs typeface="Arial" panose="020B0604020202020204" pitchFamily="34" charset="0"/>
            </a:endParaRPr>
          </a:p>
        </p:txBody>
      </p:sp>
      <p:pic>
        <p:nvPicPr>
          <p:cNvPr id="8" name="図 7"/>
          <p:cNvPicPr>
            <a:picLocks noChangeAspect="1"/>
          </p:cNvPicPr>
          <p:nvPr/>
        </p:nvPicPr>
        <p:blipFill>
          <a:blip r:embed="rId5"/>
          <a:stretch>
            <a:fillRect/>
          </a:stretch>
        </p:blipFill>
        <p:spPr>
          <a:xfrm>
            <a:off x="1633220" y="4135276"/>
            <a:ext cx="2495550" cy="1676400"/>
          </a:xfrm>
          <a:prstGeom prst="rect">
            <a:avLst/>
          </a:prstGeom>
        </p:spPr>
      </p:pic>
      <p:pic>
        <p:nvPicPr>
          <p:cNvPr id="10" name="図 9"/>
          <p:cNvPicPr>
            <a:picLocks noChangeAspect="1"/>
          </p:cNvPicPr>
          <p:nvPr/>
        </p:nvPicPr>
        <p:blipFill>
          <a:blip r:embed="rId6"/>
          <a:stretch>
            <a:fillRect/>
          </a:stretch>
        </p:blipFill>
        <p:spPr>
          <a:xfrm>
            <a:off x="4626400" y="4054313"/>
            <a:ext cx="3581400" cy="1838325"/>
          </a:xfrm>
          <a:prstGeom prst="rect">
            <a:avLst/>
          </a:prstGeom>
        </p:spPr>
      </p:pic>
      <p:sp>
        <p:nvSpPr>
          <p:cNvPr id="18" name="テキスト ボックス 17"/>
          <p:cNvSpPr txBox="1"/>
          <p:nvPr/>
        </p:nvSpPr>
        <p:spPr>
          <a:xfrm>
            <a:off x="1257861" y="5868289"/>
            <a:ext cx="2649188" cy="461665"/>
          </a:xfrm>
          <a:prstGeom prst="rect">
            <a:avLst/>
          </a:prstGeom>
          <a:noFill/>
          <a:ln>
            <a:noFill/>
          </a:ln>
        </p:spPr>
        <p:txBody>
          <a:bodyPr wrap="square" lIns="91440" tIns="45720" rIns="91440" bIns="45720" rtlCol="0" anchor="t">
            <a:spAutoFit/>
          </a:bodyPr>
          <a:lstStyle/>
          <a:p>
            <a:pPr algn="ctr"/>
            <a:r>
              <a:rPr lang="en-US" sz="1200" dirty="0" err="1">
                <a:latin typeface="Arial" panose="020B0604020202020204" pitchFamily="34" charset="0"/>
                <a:ea typeface="+mn-lt"/>
                <a:cs typeface="Arial" panose="020B0604020202020204" pitchFamily="34" charset="0"/>
              </a:rPr>
              <a:t>Halimbawa</a:t>
            </a:r>
            <a:r>
              <a:rPr lang="en-US" sz="1200" dirty="0">
                <a:latin typeface="Arial" panose="020B0604020202020204" pitchFamily="34" charset="0"/>
                <a:ea typeface="+mn-lt"/>
                <a:cs typeface="Arial" panose="020B0604020202020204" pitchFamily="34" charset="0"/>
              </a:rPr>
              <a:t> ng steel frame </a:t>
            </a:r>
            <a:r>
              <a:rPr lang="en-US" sz="1200" dirty="0" err="1">
                <a:latin typeface="Arial" panose="020B0604020202020204" pitchFamily="34" charset="0"/>
                <a:ea typeface="+mn-lt"/>
                <a:cs typeface="Arial" panose="020B0604020202020204" pitchFamily="34" charset="0"/>
              </a:rPr>
              <a:t>na</a:t>
            </a:r>
            <a:r>
              <a:rPr lang="en-US" sz="1200" dirty="0">
                <a:latin typeface="Arial" panose="020B0604020202020204" pitchFamily="34" charset="0"/>
                <a:ea typeface="+mn-lt"/>
                <a:cs typeface="Arial" panose="020B0604020202020204" pitchFamily="34" charset="0"/>
              </a:rPr>
              <a:t> </a:t>
            </a:r>
            <a:r>
              <a:rPr lang="en-US" sz="1200" dirty="0" err="1">
                <a:latin typeface="Arial" panose="020B0604020202020204" pitchFamily="34" charset="0"/>
                <a:ea typeface="+mn-lt"/>
                <a:cs typeface="Arial" panose="020B0604020202020204" pitchFamily="34" charset="0"/>
              </a:rPr>
              <a:t>rahmen</a:t>
            </a:r>
            <a:r>
              <a:rPr lang="en-US" sz="1200" dirty="0">
                <a:latin typeface="Arial" panose="020B0604020202020204" pitchFamily="34" charset="0"/>
                <a:ea typeface="+mn-lt"/>
                <a:cs typeface="Arial" panose="020B0604020202020204" pitchFamily="34" charset="0"/>
              </a:rPr>
              <a:t> structure</a:t>
            </a:r>
            <a:r>
              <a:rPr lang="ja-JP" altLang="en-US" sz="1200" dirty="0">
                <a:latin typeface="Arial" panose="020B0604020202020204" pitchFamily="34" charset="0"/>
                <a:ea typeface="+mn-lt"/>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19" name="テキスト ボックス 18"/>
          <p:cNvSpPr txBox="1"/>
          <p:nvPr/>
        </p:nvSpPr>
        <p:spPr>
          <a:xfrm>
            <a:off x="5299900" y="5865559"/>
            <a:ext cx="2405850" cy="461665"/>
          </a:xfrm>
          <a:prstGeom prst="rect">
            <a:avLst/>
          </a:prstGeom>
          <a:noFill/>
          <a:ln>
            <a:noFill/>
          </a:ln>
        </p:spPr>
        <p:txBody>
          <a:bodyPr wrap="square" lIns="91440" tIns="45720" rIns="91440" bIns="45720" rtlCol="0" anchor="t">
            <a:spAutoFit/>
          </a:bodyPr>
          <a:lstStyle/>
          <a:p>
            <a:pPr algn="ctr"/>
            <a:r>
              <a:rPr lang="en-US" sz="1200" dirty="0" err="1">
                <a:latin typeface="Arial" panose="020B0604020202020204" pitchFamily="34" charset="0"/>
                <a:ea typeface="+mn-lt"/>
                <a:cs typeface="Arial" panose="020B0604020202020204" pitchFamily="34" charset="0"/>
              </a:rPr>
              <a:t>Halimbawa</a:t>
            </a:r>
            <a:r>
              <a:rPr lang="en-US" sz="1200" dirty="0">
                <a:latin typeface="Arial" panose="020B0604020202020204" pitchFamily="34" charset="0"/>
                <a:ea typeface="+mn-lt"/>
                <a:cs typeface="Arial" panose="020B0604020202020204" pitchFamily="34" charset="0"/>
              </a:rPr>
              <a:t> ng steel frame ng truss structure</a:t>
            </a:r>
            <a:r>
              <a:rPr lang="en-US" altLang="ja-JP" sz="1200" dirty="0">
                <a:latin typeface="Arial" panose="020B0604020202020204" pitchFamily="34" charset="0"/>
                <a:ea typeface="+mn-lt"/>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260491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tretch>
            <a:fillRect/>
          </a:stretch>
        </p:blipFill>
        <p:spPr>
          <a:xfrm>
            <a:off x="3166038" y="3938503"/>
            <a:ext cx="2721259" cy="2123072"/>
          </a:xfrm>
          <a:prstGeom prst="rect">
            <a:avLst/>
          </a:prstGeom>
        </p:spPr>
      </p:pic>
      <p:pic>
        <p:nvPicPr>
          <p:cNvPr id="12" name="図 11"/>
          <p:cNvPicPr>
            <a:picLocks noChangeAspect="1"/>
          </p:cNvPicPr>
          <p:nvPr/>
        </p:nvPicPr>
        <p:blipFill>
          <a:blip r:embed="rId4"/>
          <a:stretch>
            <a:fillRect/>
          </a:stretch>
        </p:blipFill>
        <p:spPr>
          <a:xfrm>
            <a:off x="1608737" y="1370740"/>
            <a:ext cx="2738734" cy="2318033"/>
          </a:xfrm>
          <a:prstGeom prst="rect">
            <a:avLst/>
          </a:prstGeom>
        </p:spPr>
      </p:pic>
      <p:pic>
        <p:nvPicPr>
          <p:cNvPr id="20" name="図 19"/>
          <p:cNvPicPr>
            <a:picLocks noChangeAspect="1"/>
          </p:cNvPicPr>
          <p:nvPr/>
        </p:nvPicPr>
        <p:blipFill>
          <a:blip r:embed="rId5"/>
          <a:stretch>
            <a:fillRect/>
          </a:stretch>
        </p:blipFill>
        <p:spPr>
          <a:xfrm>
            <a:off x="4928402" y="1318495"/>
            <a:ext cx="2876368" cy="2457934"/>
          </a:xfrm>
          <a:prstGeom prst="rect">
            <a:avLst/>
          </a:prstGeom>
        </p:spPr>
      </p:pic>
      <p:sp>
        <p:nvSpPr>
          <p:cNvPr id="4" name="タイトル 3"/>
          <p:cNvSpPr>
            <a:spLocks noGrp="1"/>
          </p:cNvSpPr>
          <p:nvPr>
            <p:ph type="title"/>
          </p:nvPr>
        </p:nvSpPr>
        <p:spPr>
          <a:xfrm>
            <a:off x="628650" y="393701"/>
            <a:ext cx="7886700" cy="779300"/>
          </a:xfrm>
          <a:ln>
            <a:solidFill>
              <a:schemeClr val="tx1"/>
            </a:solidFill>
          </a:ln>
        </p:spPr>
        <p:txBody>
          <a:bodyPr vert="horz" lIns="91440" tIns="45720" rIns="91440" bIns="45720" rtlCol="0" anchor="ctr">
            <a:noAutofit/>
          </a:bodyPr>
          <a:lstStyle/>
          <a:p>
            <a:r>
              <a:rPr lang="en-US" altLang="ja-JP" sz="2000" dirty="0" err="1">
                <a:latin typeface="Arial" panose="020B0604020202020204" pitchFamily="34" charset="0"/>
                <a:cs typeface="Arial" panose="020B0604020202020204" pitchFamily="34" charset="0"/>
              </a:rPr>
              <a:t>Istrakturang</a:t>
            </a:r>
            <a:r>
              <a:rPr lang="en-US" altLang="ja-JP" sz="2000" dirty="0">
                <a:latin typeface="Arial" panose="020B0604020202020204" pitchFamily="34" charset="0"/>
                <a:cs typeface="Arial" panose="020B0604020202020204" pitchFamily="34" charset="0"/>
              </a:rPr>
              <a:t> Reinforced Concrete (RC structure),</a:t>
            </a:r>
            <a:r>
              <a:rPr lang="en" altLang="ja-JP" sz="2000" spc="-170" dirty="0">
                <a:latin typeface="Arial" panose="020B0604020202020204" pitchFamily="34" charset="0"/>
                <a:ea typeface="+mj-lt"/>
                <a:cs typeface="Arial" panose="020B0604020202020204" pitchFamily="34" charset="0"/>
              </a:rPr>
              <a:t/>
            </a:r>
            <a:br>
              <a:rPr lang="en" altLang="ja-JP" sz="2000" spc="-170" dirty="0">
                <a:latin typeface="Arial" panose="020B0604020202020204" pitchFamily="34" charset="0"/>
                <a:ea typeface="+mj-lt"/>
                <a:cs typeface="Arial" panose="020B0604020202020204" pitchFamily="34" charset="0"/>
              </a:rPr>
            </a:br>
            <a:r>
              <a:rPr lang="en-US" altLang="ja-JP" sz="2000" dirty="0">
                <a:latin typeface="Arial" panose="020B0604020202020204" pitchFamily="34" charset="0"/>
                <a:cs typeface="Arial" panose="020B0604020202020204" pitchFamily="34" charset="0"/>
              </a:rPr>
              <a:t>Steel-framed reinforced Concrete Structure (SRC structure)</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lIns="91440" tIns="45720" rIns="91440" bIns="45720" rtlCol="0" anchor="t">
            <a:spAutoFit/>
          </a:bodyPr>
          <a:lstStyle/>
          <a:p>
            <a:pPr algn="r"/>
            <a:r>
              <a:rPr lang="ja-JP" sz="1200" dirty="0">
                <a:latin typeface="Times New Roman"/>
                <a:ea typeface="游ゴシック"/>
                <a:cs typeface="Times New Roman"/>
              </a:rPr>
              <a:t>Page 1</a:t>
            </a:r>
            <a:r>
              <a:rPr lang="en-US" altLang="ja-JP" sz="1200" dirty="0">
                <a:latin typeface="Times New Roman"/>
                <a:ea typeface="+mn-lt"/>
                <a:cs typeface="Times New Roman"/>
              </a:rPr>
              <a:t>32</a:t>
            </a:r>
            <a:r>
              <a:rPr lang="en-US" altLang="ja-JP" sz="1200" dirty="0">
                <a:latin typeface="Times New Roman"/>
                <a:ea typeface="游ゴシック"/>
                <a:cs typeface="Times New Roman"/>
              </a:rPr>
              <a:t> </a:t>
            </a:r>
            <a:r>
              <a:rPr lang="ja-JP" sz="1200" dirty="0">
                <a:latin typeface="Times New Roman"/>
                <a:ea typeface="游ゴシック"/>
                <a:cs typeface="Times New Roman"/>
              </a:rPr>
              <a:t>of text</a:t>
            </a:r>
            <a:r>
              <a:rPr lang="en-US" altLang="ja-JP" sz="1200" dirty="0">
                <a:latin typeface="Times New Roman"/>
                <a:ea typeface="+mn-lt"/>
                <a:cs typeface="Times New Roman"/>
              </a:rPr>
              <a:t>book</a:t>
            </a:r>
            <a:r>
              <a:rPr lang="ja-JP" sz="1200" dirty="0">
                <a:latin typeface="Times New Roman"/>
                <a:ea typeface="游ゴシック"/>
                <a:cs typeface="Times New Roman"/>
              </a:rPr>
              <a:t> </a:t>
            </a:r>
            <a:r>
              <a:rPr lang="en-US" sz="1200" dirty="0">
                <a:latin typeface="Times New Roman"/>
                <a:ea typeface="+mn-lt"/>
                <a:cs typeface="Times New Roman"/>
              </a:rPr>
              <a:t>/</a:t>
            </a:r>
            <a:r>
              <a:rPr lang="ja-JP" sz="1200" dirty="0">
                <a:latin typeface="Times New Roman"/>
                <a:ea typeface="游ゴシック"/>
                <a:cs typeface="Times New Roman"/>
              </a:rPr>
              <a:t> Page </a:t>
            </a:r>
            <a:r>
              <a:rPr lang="en-US" altLang="ja-JP" sz="1200" dirty="0" smtClean="0">
                <a:latin typeface="Times New Roman"/>
                <a:ea typeface="+mn-lt"/>
                <a:cs typeface="Times New Roman"/>
              </a:rPr>
              <a:t>98</a:t>
            </a:r>
            <a:r>
              <a:rPr lang="ja-JP" sz="1200" dirty="0" smtClean="0">
                <a:latin typeface="Times New Roman"/>
                <a:ea typeface="游ゴシック"/>
                <a:cs typeface="Times New Roman"/>
              </a:rPr>
              <a:t> </a:t>
            </a:r>
            <a:r>
              <a:rPr lang="ja-JP" sz="1200" dirty="0">
                <a:latin typeface="Times New Roman"/>
                <a:ea typeface="游ゴシック"/>
                <a:cs typeface="Times New Roman"/>
              </a:rPr>
              <a:t>of </a:t>
            </a:r>
            <a:r>
              <a:rPr lang="en-US" altLang="ja-JP" sz="1200" dirty="0">
                <a:latin typeface="Times New Roman"/>
                <a:ea typeface="+mn-lt"/>
                <a:cs typeface="Times New Roman"/>
              </a:rPr>
              <a:t>auxiliary</a:t>
            </a:r>
            <a:r>
              <a:rPr lang="ja-JP" sz="1200" dirty="0">
                <a:latin typeface="Times New Roman"/>
                <a:ea typeface="游ゴシック"/>
                <a:cs typeface="Times New Roman"/>
              </a:rPr>
              <a:t> text</a:t>
            </a:r>
            <a:endParaRPr lang="en-US" altLang="ja-JP" sz="1200" dirty="0">
              <a:ea typeface="游ゴシック"/>
              <a:cs typeface="+mn-lt"/>
            </a:endParaRPr>
          </a:p>
        </p:txBody>
      </p:sp>
      <p:sp>
        <p:nvSpPr>
          <p:cNvPr id="17" name="テキスト ボックス 16"/>
          <p:cNvSpPr txBox="1"/>
          <p:nvPr/>
        </p:nvSpPr>
        <p:spPr>
          <a:xfrm>
            <a:off x="1201247" y="3688416"/>
            <a:ext cx="3319664"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reinforced concrete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istrakturang</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rahmen</a:t>
            </a:r>
            <a:r>
              <a:rPr lang="en-US" altLang="ja-JP" sz="1200" dirty="0">
                <a:latin typeface="Arial" panose="020B0604020202020204" pitchFamily="34" charset="0"/>
                <a:cs typeface="Arial" panose="020B0604020202020204" pitchFamily="34" charset="0"/>
              </a:rPr>
              <a:t>.</a:t>
            </a:r>
            <a:endParaRPr lang="ja-JP" altLang="ja-JP" sz="1200" dirty="0">
              <a:latin typeface="Arial" panose="020B0604020202020204" pitchFamily="34" charset="0"/>
              <a:cs typeface="Arial" panose="020B0604020202020204" pitchFamily="34" charset="0"/>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a:buNone/>
            </a:pPr>
            <a:endParaRPr lang="ja-JP" altLang="en-US" sz="200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5065799" y="3685686"/>
            <a:ext cx="3148545" cy="461665"/>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a:t>
            </a:r>
            <a:r>
              <a:rPr lang="en-US" altLang="ja-JP" sz="1200" dirty="0">
                <a:latin typeface="Arial" panose="020B0604020202020204" pitchFamily="34" charset="0"/>
                <a:cs typeface="Arial" panose="020B0604020202020204" pitchFamily="34" charset="0"/>
              </a:rPr>
              <a:t> ng reinforced concrete </a:t>
            </a:r>
            <a:r>
              <a:rPr lang="en-US" altLang="ja-JP" sz="1200" dirty="0" err="1">
                <a:latin typeface="Arial" panose="020B0604020202020204" pitchFamily="34" charset="0"/>
                <a:cs typeface="Arial" panose="020B0604020202020204" pitchFamily="34" charset="0"/>
              </a:rPr>
              <a:t>na</a:t>
            </a:r>
            <a:r>
              <a:rPr lang="en-US" altLang="ja-JP" sz="1200" dirty="0">
                <a:latin typeface="Arial" panose="020B0604020202020204" pitchFamily="34" charset="0"/>
                <a:cs typeface="Arial" panose="020B0604020202020204" pitchFamily="34" charset="0"/>
              </a:rPr>
              <a:t> </a:t>
            </a:r>
            <a:r>
              <a:rPr lang="en-US" altLang="ja-JP" sz="1200" dirty="0" err="1">
                <a:latin typeface="Arial" panose="020B0604020202020204" pitchFamily="34" charset="0"/>
                <a:cs typeface="Arial" panose="020B0604020202020204" pitchFamily="34" charset="0"/>
              </a:rPr>
              <a:t>Istraktura</a:t>
            </a:r>
            <a:r>
              <a:rPr lang="en-US" altLang="ja-JP" sz="1200" dirty="0">
                <a:latin typeface="Arial" panose="020B0604020202020204" pitchFamily="34" charset="0"/>
                <a:cs typeface="Arial" panose="020B0604020202020204" pitchFamily="34" charset="0"/>
              </a:rPr>
              <a:t> ng </a:t>
            </a:r>
            <a:r>
              <a:rPr lang="en-US" altLang="ja-JP" sz="1200" dirty="0" err="1">
                <a:latin typeface="Arial" panose="020B0604020202020204" pitchFamily="34" charset="0"/>
                <a:cs typeface="Arial" panose="020B0604020202020204" pitchFamily="34" charset="0"/>
              </a:rPr>
              <a:t>dingdin</a:t>
            </a:r>
            <a:endParaRPr lang="ja-JP" altLang="ja-JP" sz="1200" dirty="0">
              <a:latin typeface="Arial" panose="020B0604020202020204" pitchFamily="34" charset="0"/>
              <a:cs typeface="Arial" panose="020B0604020202020204" pitchFamily="34" charset="0"/>
            </a:endParaRPr>
          </a:p>
        </p:txBody>
      </p:sp>
      <p:sp>
        <p:nvSpPr>
          <p:cNvPr id="18" name="テキスト ボックス 17"/>
          <p:cNvSpPr txBox="1"/>
          <p:nvPr/>
        </p:nvSpPr>
        <p:spPr>
          <a:xfrm>
            <a:off x="2129398" y="6047821"/>
            <a:ext cx="4885203" cy="276999"/>
          </a:xfrm>
          <a:prstGeom prst="rect">
            <a:avLst/>
          </a:prstGeom>
          <a:noFill/>
          <a:ln>
            <a:noFill/>
          </a:ln>
        </p:spPr>
        <p:txBody>
          <a:bodyPr wrap="square" lIns="91440" tIns="45720" rIns="91440" bIns="45720" rtlCol="0" anchor="t">
            <a:spAutoFit/>
          </a:bodyPr>
          <a:lstStyle/>
          <a:p>
            <a:pPr algn="ctr"/>
            <a:r>
              <a:rPr lang="en-US" altLang="ja-JP" sz="1200" dirty="0" err="1">
                <a:latin typeface="Arial" panose="020B0604020202020204" pitchFamily="34" charset="0"/>
                <a:cs typeface="Arial" panose="020B0604020202020204" pitchFamily="34" charset="0"/>
              </a:rPr>
              <a:t>Halimbawa</a:t>
            </a:r>
            <a:r>
              <a:rPr lang="en-US" altLang="ja-JP" sz="1200" dirty="0">
                <a:latin typeface="Arial" panose="020B0604020202020204" pitchFamily="34" charset="0"/>
                <a:cs typeface="Arial" panose="020B0604020202020204" pitchFamily="34" charset="0"/>
              </a:rPr>
              <a:t> ng steel-framed reinforced concrete rigid frame structure</a:t>
            </a:r>
            <a:endParaRPr lang="ja-JP" altLang="ja-JP"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0896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11650</TotalTime>
  <Words>6136</Words>
  <PresentationFormat>画面に合わせる (4:3)</PresentationFormat>
  <Paragraphs>1601</Paragraphs>
  <Slides>123</Slides>
  <Notes>112</Notes>
  <HiddenSlides>0</HiddenSlides>
  <MMClips>0</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123</vt:i4>
      </vt:variant>
    </vt:vector>
  </HeadingPairs>
  <TitlesOfParts>
    <vt:vector size="137" baseType="lpstr">
      <vt:lpstr>HGP明朝B</vt:lpstr>
      <vt:lpstr>Meiryo UI</vt:lpstr>
      <vt:lpstr>ＭＳ Ｐゴシック</vt:lpstr>
      <vt:lpstr>ＭＳ 明朝</vt:lpstr>
      <vt:lpstr>游ゴシック</vt:lpstr>
      <vt:lpstr>游ゴシック Light</vt:lpstr>
      <vt:lpstr>Arial</vt:lpstr>
      <vt:lpstr>Calibri</vt:lpstr>
      <vt:lpstr>Calibri Light</vt:lpstr>
      <vt:lpstr>Tahoma</vt:lpstr>
      <vt:lpstr>Times</vt:lpstr>
      <vt:lpstr>Times New Roman</vt:lpstr>
      <vt:lpstr>Office テーマ</vt:lpstr>
      <vt:lpstr>Office Theme</vt:lpstr>
      <vt:lpstr>Sasakyang Makinaryang Pang-konstruksyon（Pang-demolisyon） Driving Skill Training Auxiliary Text  Power Point Document para sa Skill Training Course</vt:lpstr>
      <vt:lpstr>Kabanata 1: Pangunahing Kaalaman Tungkol sa Sasakyang Makinaryang Pang-konstruksyon</vt:lpstr>
      <vt:lpstr>Klasipikasyon ng Sasakyang Makinaryang Pang-konstruksyon (Industrial Safety and Health Act Enforcement Ordinance Appendix 7)</vt:lpstr>
      <vt:lpstr>Uri at Gamit ng Dismantling Machines (Katangian)　 (1) Breaker</vt:lpstr>
      <vt:lpstr>Uri at Gamit ng Dismantling Machines (Katangian) (2) Steel Frame Cutting Machine</vt:lpstr>
      <vt:lpstr>Uri at Gamit ng Dismantling Machines (Katangian) (3) Concrete Crusher</vt:lpstr>
      <vt:lpstr>Uri at Gamit ng Dismantling Machines (Katangian) (4) Demolition Gripping Machine</vt:lpstr>
      <vt:lpstr>Uri ng Attachment para sa Makinaryang Pang Demolisyon</vt:lpstr>
      <vt:lpstr>Uri ng Attachment para sa Makinaryang Pang Demolisyon</vt:lpstr>
      <vt:lpstr>Uri ng Attachment para sa Makinaryang Pang Demolisyon</vt:lpstr>
      <vt:lpstr>Base Machine ng Makinaryang Pang-demolisyon  (1) Working Device</vt:lpstr>
      <vt:lpstr>Base Machine ng Makinaryang Pang-demolisyon  (2) Base Machine Weight  (3) Machine Weight  (4) Kabuoang Mass ng Makinarya</vt:lpstr>
      <vt:lpstr>Base Machine ng Makinaryang Pang-demolisyon  (5) Stability (6) Gradeability</vt:lpstr>
      <vt:lpstr>Base Machine ng Makinaryang Pang-demolisyon (7) Average Contact Pressure</vt:lpstr>
      <vt:lpstr>Kabanata 2: Prime Mover ng Makinaryang Pang Konstruksyon at Hydraulic System</vt:lpstr>
      <vt:lpstr>Prime Mover</vt:lpstr>
      <vt:lpstr>Istraktura ng Diesel Engine</vt:lpstr>
      <vt:lpstr>Istraktura ng Diesel Engine</vt:lpstr>
      <vt:lpstr>Istraktura ng Diesel Engine</vt:lpstr>
      <vt:lpstr>Fuel/Engine Oil</vt:lpstr>
      <vt:lpstr>Hydraulic System</vt:lpstr>
      <vt:lpstr>Hydraulic Pump ①Gear Pump ②Bent Axis Type and Swash Plate Type Piston Pump </vt:lpstr>
      <vt:lpstr>Hydraulic Drive Unit  ① Hydraulic Cylinder ② Hydraulic Motor Piston Motor</vt:lpstr>
      <vt:lpstr>Check Valve</vt:lpstr>
      <vt:lpstr>Hydraulic Oil Tank, Oil Filter</vt:lpstr>
      <vt:lpstr>Oil filter</vt:lpstr>
      <vt:lpstr>Kabanata 3:　  Equipment Structure na may Kinalaman sa Pagpapatakbo ng Makinaryang Pang Demolisyon</vt:lpstr>
      <vt:lpstr>Istraktura ng Crawler Type na Makinaryang Pang-demolisyon</vt:lpstr>
      <vt:lpstr>Power Transmission System Device </vt:lpstr>
      <vt:lpstr>Undercarriage Device</vt:lpstr>
      <vt:lpstr>Istraktura ng Aparato ng Wheel Type na Makinaryang Pang Demolisyon</vt:lpstr>
      <vt:lpstr>Undercarriage Device Base Frame</vt:lpstr>
      <vt:lpstr>Air Pressure ng Gulong</vt:lpstr>
      <vt:lpstr>Safety Device ng Makinaryang Pang-Demolisyon</vt:lpstr>
      <vt:lpstr>Safety Device ng Makinaryang Pang-Demolisyon</vt:lpstr>
      <vt:lpstr>Safety Device ng Makinaryang Pang-Demolisyon</vt:lpstr>
      <vt:lpstr>Safety Device ng Makinaryang Pang-Demolisyon</vt:lpstr>
      <vt:lpstr>Safety Device ng Makinaryang Pang-Demolisyon</vt:lpstr>
      <vt:lpstr>Safety Device ng Makinaryang Pang-Demolisyon</vt:lpstr>
      <vt:lpstr>Kabanata 4:　  Pag-gamit ng Kagamitan na Nauugnay sa Trabaho na may Attachment na Pang-Demolisyon</vt:lpstr>
      <vt:lpstr>Istraktura ng Breaker, Uri at Operasyon, atbp.</vt:lpstr>
      <vt:lpstr>Istraktura ng Breaker, Uri at Operasyon, atbp.</vt:lpstr>
      <vt:lpstr>Istraktura ng Breaker, Uri at Operasyon, atbp.</vt:lpstr>
      <vt:lpstr>Uri ng Breaker</vt:lpstr>
      <vt:lpstr>Uri ng Breaker</vt:lpstr>
      <vt:lpstr>Uri ng Breaker</vt:lpstr>
      <vt:lpstr>Pangunahing Operasyon ng Breaker</vt:lpstr>
      <vt:lpstr>Pangunahing Operasyon ng Breaker</vt:lpstr>
      <vt:lpstr>Pangunahing Operasyon ng Breaker</vt:lpstr>
      <vt:lpstr>Pangunahing Operasyon ng Breaker</vt:lpstr>
      <vt:lpstr>Pangunahing Operasyon ng Breaker</vt:lpstr>
      <vt:lpstr>Pangunahing Operasyon ng Breaker</vt:lpstr>
      <vt:lpstr>Pag-iingat Pagkatapos ng Trabaho</vt:lpstr>
      <vt:lpstr>Istraktura, Uri at Operasyon ng Steel Frame Cutting Machine</vt:lpstr>
      <vt:lpstr>Pangkalahatang Pamamaraan ng Pagtatrabaho ng Steel Frame Cutting Machine</vt:lpstr>
      <vt:lpstr>Pangkalahatang Pamamaraan ng Pagtatrabaho ng Steel Frame Cutting Machine</vt:lpstr>
      <vt:lpstr>Pangkalahatang Pamamaraan ng Pagtatrabaho ng Steel Frame Cutting Machine</vt:lpstr>
      <vt:lpstr>Pangkalahatang Pamamaraan ng Pagtatrabaho ng Steel Frame Cutting Machine</vt:lpstr>
      <vt:lpstr>Pangkalahatang Pamamaraan ng Pagtatrabaho ng Steel Frame Cutting Machine</vt:lpstr>
      <vt:lpstr>Pangkalahatang Pamamaraan ng Pagtatrabaho ng Steel Frame Cutting Machine</vt:lpstr>
      <vt:lpstr>Pag-iingat pagkatapos ng trabaho</vt:lpstr>
      <vt:lpstr>Istraktura, Uri, Operasyon, mga Pangalan at Pag-andar ng Bawat Bahagi ng Concrete Crusher</vt:lpstr>
      <vt:lpstr>Karaniwang Pamamaraan ng Pagtatrabaho ng Concrete Crusher</vt:lpstr>
      <vt:lpstr>Istraktura, Uri at Pagpapatakbo ng Demolition Gripping Machine atbp.</vt:lpstr>
      <vt:lpstr>Istraktura, Uri at Pagpapatakbo ng Demolition Gripping Machine atbp.</vt:lpstr>
      <vt:lpstr>Pamamaraan para sa Pagpili at Pag-kabit ng Gripping Tool</vt:lpstr>
      <vt:lpstr>Karaniwang Pamamaraan ng Pagtatrabaho ng Gripping Machine</vt:lpstr>
      <vt:lpstr>Karaniwang Pamamaraan ng Pagtatrabaho ng Gripping Machine</vt:lpstr>
      <vt:lpstr>Pag-iingat pagkatapos ng trabaho</vt:lpstr>
      <vt:lpstr>Pag-tanggal ng attachment</vt:lpstr>
      <vt:lpstr>Pag-tanggal ng Attachment</vt:lpstr>
      <vt:lpstr>Pag-tanggal ng Attachment</vt:lpstr>
      <vt:lpstr>Pag-tanggal ng Attachment</vt:lpstr>
      <vt:lpstr>Pag-transport ng Makinaryang Pang-Demolisyon</vt:lpstr>
      <vt:lpstr>Pag-transport ng Makinaryang Pang-Demolisyon</vt:lpstr>
      <vt:lpstr>Pag-transport ng Makinaryang Pang-Demolisyon</vt:lpstr>
      <vt:lpstr>PowerPoint プレゼンテーション</vt:lpstr>
      <vt:lpstr>Applicable Laws and Regulations</vt:lpstr>
      <vt:lpstr>Pang-araw-araw na Pamamaraan ng Inspeksyon</vt:lpstr>
      <vt:lpstr>Pang-araw-araw na Pamamaraan ng Inspeksyon</vt:lpstr>
      <vt:lpstr>Pang-araw-araw na Pamamaraan ng Inspeksyon Bago Paandarin ang Makina</vt:lpstr>
      <vt:lpstr>Pamamaraan ng Inspeksyon Kapag may Natagpuang Isang Abnormalidad Habang Nagtatrabaho</vt:lpstr>
      <vt:lpstr>PowerPoint プレゼンテーション</vt:lpstr>
      <vt:lpstr>Plano sa Trabaho</vt:lpstr>
      <vt:lpstr>Mga Tagubilin Para sa Ligtas na Pagmamaneho</vt:lpstr>
      <vt:lpstr>Mga Tagubilin Para sa Ligtas na Pagmamaneho</vt:lpstr>
      <vt:lpstr>Pamamaraan ng Signal at Paggabay</vt:lpstr>
      <vt:lpstr>PowerPoint プレゼンテーション</vt:lpstr>
      <vt:lpstr>Moment ng Force</vt:lpstr>
      <vt:lpstr>Moment ng Force</vt:lpstr>
      <vt:lpstr>Mass, Sentro ng Grabidad atbp.</vt:lpstr>
      <vt:lpstr>Mass, Sentro ng Grabidad atbp.</vt:lpstr>
      <vt:lpstr>Pag-galaw ng mga Bagay</vt:lpstr>
      <vt:lpstr>Mga Kaalaman sa Kuryente </vt:lpstr>
      <vt:lpstr>Mga Kaalaman sa Kuryente </vt:lpstr>
      <vt:lpstr>Mga Kaalaman sa Kuryente </vt:lpstr>
      <vt:lpstr>PowerPoint プレゼンテーション</vt:lpstr>
      <vt:lpstr>Istrakturang Gawa sa Kahoy (W structure), Istrukturang Gawa sa Bakal (S structure) </vt:lpstr>
      <vt:lpstr>Istrakturang Reinforced Concrete (RC structure), Steel-framed reinforced Concrete Structure (SRC structure)</vt:lpstr>
      <vt:lpstr>Paraan ng Pag-demolish ng Gusali</vt:lpstr>
      <vt:lpstr>Paraan ng Pag-demolish ng Gusali</vt:lpstr>
      <vt:lpstr>Paraan ng Pag-demolish ng Gusali</vt:lpstr>
      <vt:lpstr>Kabanata 9:　  Batas at Regulasyon </vt:lpstr>
      <vt:lpstr>Legal na Sistema para sa Kaligtasan at Kalusugan para sa mga Manggagawa </vt:lpstr>
      <vt:lpstr>Industrial Safety and Health Act and Industrial Safety and Health Act Enforcement Ordinance (Excerpt)　（１）</vt:lpstr>
      <vt:lpstr>Industrial Safety and Health Act and Industrial Safety and Health Act Enforcement Ordinance (Excerpt)（２）</vt:lpstr>
      <vt:lpstr>Mga Hakbang sa Pagtatrabaho ng mga Manggagawa(Excerpt)（３）</vt:lpstr>
      <vt:lpstr>Mga Hakbang sa Pagtatrabaho ng mga Manggagawa(Excerpt)　</vt:lpstr>
      <vt:lpstr>Mga Regulasyon sa Kaligtasan at Pangkalusugan sa Trabaho(Excerpt) (1) </vt:lpstr>
      <vt:lpstr>Mga Regulasyon sa Kaligtasan at Pangkalusugan sa Trabaho(Excerpt)　 (2)</vt:lpstr>
      <vt:lpstr>Mga Regulasyon sa Kaligtasan at Pangkalusugan sa Trabaho(Excerpt)　 (3)</vt:lpstr>
      <vt:lpstr>Mga Regulasyon sa Kaligtasan at Pangkalusugan sa Trabaho(Excerpt)　 (4)</vt:lpstr>
      <vt:lpstr>Mga Regulasyon sa Kaligtasan at Pangkalusugan sa Trabaho(Excerpt)　(5)</vt:lpstr>
      <vt:lpstr>Mga Regulasyon sa Kaligtasan at Pangkalusugan sa Trabaho (Excerpt)　(6)</vt:lpstr>
      <vt:lpstr>Mga Regulasyon sa Kaligtasan at Pangkalusugan sa Trabaho (Excerpt)　(7)</vt:lpstr>
      <vt:lpstr>Mga Regulasyon sa Kaligtasan at Pangkalusugan sa Trabaho (Excerpt)　(8)</vt:lpstr>
      <vt:lpstr>Mga Regulasyon sa Kaligtasan at Pangkalusugan sa Trabaho (Excerpt)　(9)</vt:lpstr>
      <vt:lpstr>Mga Regulasyon sa Kaligtasan at Pangkalusugan sa Trabaho (Excerpt)(10)</vt:lpstr>
      <vt:lpstr>Pamantayan ng Istraktura ng Vehicle Type Construction Machine (Extract)</vt:lpstr>
      <vt:lpstr>Kabanata 10: Halimbawa ng mga Sakuna</vt:lpstr>
      <vt:lpstr>Halimbawa ng mga Sakuna</vt:lpstr>
      <vt:lpstr>Case 1．Paghulog ng bato habang nagdudurog</vt:lpstr>
      <vt:lpstr>Case 4. Fracture dahil naipit sa gitna ng attachmentng makinaryang pang-demolisyon at belt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2020-12-21T06:30:33Z</cp:lastPrinted>
  <dcterms:created xsi:type="dcterms:W3CDTF">2020-12-16T12:40:59Z</dcterms:created>
  <dcterms:modified xsi:type="dcterms:W3CDTF">2021-03-15T07:35:27Z</dcterms:modified>
</cp:coreProperties>
</file>