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468" r:id="rId37"/>
    <p:sldId id="501" r:id="rId38"/>
    <p:sldId id="502" r:id="rId39"/>
    <p:sldId id="503" r:id="rId40"/>
    <p:sldId id="504" r:id="rId41"/>
    <p:sldId id="505" r:id="rId42"/>
    <p:sldId id="506" r:id="rId43"/>
    <p:sldId id="507" r:id="rId44"/>
    <p:sldId id="508" r:id="rId45"/>
    <p:sldId id="509" r:id="rId46"/>
    <p:sldId id="451" r:id="rId47"/>
    <p:sldId id="452" r:id="rId48"/>
    <p:sldId id="397" r:id="rId49"/>
    <p:sldId id="396" r:id="rId50"/>
    <p:sldId id="450" r:id="rId51"/>
    <p:sldId id="398" r:id="rId52"/>
    <p:sldId id="449" r:id="rId53"/>
    <p:sldId id="399" r:id="rId54"/>
    <p:sldId id="448" r:id="rId55"/>
    <p:sldId id="485" r:id="rId56"/>
    <p:sldId id="486" r:id="rId57"/>
    <p:sldId id="487" r:id="rId58"/>
    <p:sldId id="488" r:id="rId59"/>
    <p:sldId id="489" r:id="rId60"/>
    <p:sldId id="490" r:id="rId61"/>
    <p:sldId id="491" r:id="rId62"/>
    <p:sldId id="492" r:id="rId63"/>
    <p:sldId id="493" r:id="rId64"/>
    <p:sldId id="406" r:id="rId65"/>
    <p:sldId id="407" r:id="rId66"/>
    <p:sldId id="444" r:id="rId67"/>
    <p:sldId id="408" r:id="rId68"/>
    <p:sldId id="409" r:id="rId69"/>
    <p:sldId id="443" r:id="rId70"/>
    <p:sldId id="410" r:id="rId71"/>
    <p:sldId id="441" r:id="rId72"/>
    <p:sldId id="411" r:id="rId73"/>
    <p:sldId id="412" r:id="rId74"/>
    <p:sldId id="413" r:id="rId75"/>
    <p:sldId id="470" r:id="rId76"/>
    <p:sldId id="471" r:id="rId77"/>
    <p:sldId id="472" r:id="rId78"/>
    <p:sldId id="473" r:id="rId79"/>
    <p:sldId id="474" r:id="rId80"/>
    <p:sldId id="475" r:id="rId81"/>
    <p:sldId id="476" r:id="rId82"/>
    <p:sldId id="469" r:id="rId83"/>
    <p:sldId id="477" r:id="rId84"/>
    <p:sldId id="478" r:id="rId85"/>
    <p:sldId id="420" r:id="rId86"/>
    <p:sldId id="421" r:id="rId87"/>
    <p:sldId id="439" r:id="rId88"/>
    <p:sldId id="479" r:id="rId89"/>
    <p:sldId id="343" r:id="rId90"/>
    <p:sldId id="423" r:id="rId91"/>
    <p:sldId id="438" r:id="rId92"/>
    <p:sldId id="424" r:id="rId93"/>
    <p:sldId id="495" r:id="rId94"/>
    <p:sldId id="496" r:id="rId95"/>
    <p:sldId id="436" r:id="rId96"/>
    <p:sldId id="467" r:id="rId97"/>
    <p:sldId id="499" r:id="rId98"/>
    <p:sldId id="500" r:id="rId99"/>
    <p:sldId id="426" r:id="rId100"/>
    <p:sldId id="427" r:id="rId101"/>
    <p:sldId id="428" r:id="rId102"/>
    <p:sldId id="434" r:id="rId103"/>
    <p:sldId id="435" r:id="rId104"/>
    <p:sldId id="338" r:id="rId105"/>
    <p:sldId id="328" r:id="rId106"/>
    <p:sldId id="329" r:id="rId107"/>
    <p:sldId id="482" r:id="rId108"/>
    <p:sldId id="483" r:id="rId109"/>
    <p:sldId id="484" r:id="rId110"/>
    <p:sldId id="48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チンミンズオン" initials="チ" lastIdx="1" clrIdx="0">
    <p:extLst>
      <p:ext uri="{19B8F6BF-5375-455C-9EA6-DF929625EA0E}">
        <p15:presenceInfo xmlns:p15="http://schemas.microsoft.com/office/powerpoint/2012/main" userId="S::t-duong@orj.co.jp::7845536f-d983-40e0-aa91-1498c93a8d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3F9"/>
    <a:srgbClr val="FFCCFF"/>
    <a:srgbClr val="F6E6FA"/>
    <a:srgbClr val="F3DCF8"/>
    <a:srgbClr val="EFCFF5"/>
    <a:srgbClr val="FFCDFF"/>
    <a:srgbClr val="E2EEF6"/>
    <a:srgbClr val="DBE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7" d="100"/>
          <a:sy n="87" d="100"/>
        </p:scale>
        <p:origin x="102" y="240"/>
      </p:cViewPr>
      <p:guideLst/>
    </p:cSldViewPr>
  </p:slideViewPr>
  <p:notesTextViewPr>
    <p:cViewPr>
      <p:scale>
        <a:sx n="1" d="1"/>
        <a:sy n="1" d="1"/>
      </p:scale>
      <p:origin x="0" y="0"/>
    </p:cViewPr>
  </p:notesTextViewPr>
  <p:sorterViewPr>
    <p:cViewPr>
      <p:scale>
        <a:sx n="100" d="100"/>
        <a:sy n="100" d="100"/>
      </p:scale>
      <p:origin x="0" y="-2128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0279675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16822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3643629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3961156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132441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18557016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102A4825-B1D6-4CFC-A2B9-2389E108D21E}"/>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35014181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82</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BC156445-34EA-48EE-AD32-1C59BF312787}"/>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2372013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240D69EB-C4FA-4E7E-983D-ACA634E6EDAD}"/>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14136299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7C7B960D-EF35-4733-B29C-291769DD59F0}"/>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675000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92023569-20F2-450E-B0BD-56FD9ECA000A}"/>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10441429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89</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B43FDBAC-4B87-4528-84D5-B1C886F94303}"/>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300721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
        <p:nvSpPr>
          <p:cNvPr id="5" name="フッター プレースホルダー 4">
            <a:extLst>
              <a:ext uri="{FF2B5EF4-FFF2-40B4-BE49-F238E27FC236}">
                <a16:creationId xmlns:a16="http://schemas.microsoft.com/office/drawing/2014/main" xmlns="" id="{0E931922-F7E8-49A0-91A0-0E94A5C18C0D}"/>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2347175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158.jpg"/></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9.xml"/><Relationship Id="rId1" Type="http://schemas.openxmlformats.org/officeDocument/2006/relationships/slideLayout" Target="../slideLayouts/slideLayout13.xml"/><Relationship Id="rId5" Type="http://schemas.openxmlformats.org/officeDocument/2006/relationships/image" Target="../media/image163.png"/><Relationship Id="rId4" Type="http://schemas.openxmlformats.org/officeDocument/2006/relationships/image" Target="../media/image162.png"/></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0.xml"/><Relationship Id="rId1" Type="http://schemas.openxmlformats.org/officeDocument/2006/relationships/slideLayout" Target="../slideLayouts/slideLayout13.xml"/><Relationship Id="rId5" Type="http://schemas.openxmlformats.org/officeDocument/2006/relationships/image" Target="../media/image166.png"/><Relationship Id="rId4" Type="http://schemas.openxmlformats.org/officeDocument/2006/relationships/image" Target="../media/image16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1.jpg"/></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7.jpg"/><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8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135.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142.png"/><Relationship Id="rId4" Type="http://schemas.openxmlformats.org/officeDocument/2006/relationships/image" Target="../media/image14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3.emf"/><Relationship Id="rId5" Type="http://schemas.openxmlformats.org/officeDocument/2006/relationships/package" Target="../embeddings/Microsoft_Word___1.docx"/><Relationship Id="rId4" Type="http://schemas.openxmlformats.org/officeDocument/2006/relationships/oleObject" Target="../embeddings/oleObject1.bin"/></Relationships>
</file>

<file path=ppt/slides/_rels/slide9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8.xml"/><Relationship Id="rId1" Type="http://schemas.openxmlformats.org/officeDocument/2006/relationships/slideLayout" Target="../slideLayouts/slideLayout13.xml"/><Relationship Id="rId5" Type="http://schemas.openxmlformats.org/officeDocument/2006/relationships/image" Target="../media/image152.png"/><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39271" y="2389632"/>
            <a:ext cx="8168281" cy="1645920"/>
          </a:xfrm>
        </p:spPr>
        <p:txBody>
          <a:bodyPr anchor="ctr">
            <a:normAutofit/>
          </a:bodyPr>
          <a:lstStyle/>
          <a:p>
            <a:r>
              <a:rPr lang="en-US" altLang="ja-JP" sz="2800" dirty="0">
                <a:latin typeface="Times New Roman" panose="02020603050405020304" pitchFamily="18" charset="0"/>
                <a:cs typeface="Times New Roman" panose="02020603050405020304" pitchFamily="18" charset="0"/>
              </a:rPr>
              <a:t>VẬN HÀNH MÁY MÓC XÂY DỰNG DẠNG XE </a:t>
            </a: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(DÙNG TRONG PHÁ DỠ)</a:t>
            </a: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GIÁO TRÌNH BỔ TRỢ ĐÀO TẠO KỸ NĂNG</a:t>
            </a: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TÀI LIỆU TRÌNH CHIẾU DÙNG CHO ĐÀO TẠO</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793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08368" y="2454306"/>
            <a:ext cx="7699663" cy="2244007"/>
          </a:xfrm>
          <a:prstGeom prst="rect">
            <a:avLst/>
          </a:prstGeom>
        </p:spPr>
      </p:pic>
      <p:sp>
        <p:nvSpPr>
          <p:cNvPr id="11" name="テキスト ボックス 10"/>
          <p:cNvSpPr txBox="1"/>
          <p:nvPr/>
        </p:nvSpPr>
        <p:spPr>
          <a:xfrm>
            <a:off x="1566195" y="4761473"/>
            <a:ext cx="3255863"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Kiểu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xilanh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hoạt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trong</a:t>
            </a:r>
            <a:r>
              <a:rPr lang="en-US" altLang="ja-JP" sz="1200" dirty="0">
                <a:solidFill>
                  <a:prstClr val="black"/>
                </a:solidFill>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084064" y="4761473"/>
            <a:ext cx="343128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Kiểu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xilanh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hoạt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ngoài</a:t>
            </a:r>
            <a:r>
              <a:rPr lang="en-US" altLang="ja-JP" sz="1200" dirty="0">
                <a:solidFill>
                  <a:prstClr val="black"/>
                </a:solidFill>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D149A6F2-7F3C-4A51-BA6B-B45A81786E59}"/>
              </a:ext>
            </a:extLst>
          </p:cNvPr>
          <p:cNvSpPr/>
          <p:nvPr/>
        </p:nvSpPr>
        <p:spPr>
          <a:xfrm>
            <a:off x="3811938" y="2599764"/>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Khung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trên</a:t>
            </a:r>
            <a:endParaRPr kumimoji="1" lang="ja-JP" altLang="en-US" sz="1200" dirty="0">
              <a:latin typeface="Times New Roman" panose="02020603050405020304" pitchFamily="18" charset="0"/>
              <a:cs typeface="Times New Roman" panose="02020603050405020304" pitchFamily="18" charset="0"/>
            </a:endParaRPr>
          </a:p>
        </p:txBody>
      </p:sp>
      <p:sp>
        <p:nvSpPr>
          <p:cNvPr id="9" name="正方形/長方形 8">
            <a:extLst>
              <a:ext uri="{FF2B5EF4-FFF2-40B4-BE49-F238E27FC236}">
                <a16:creationId xmlns:a16="http://schemas.microsoft.com/office/drawing/2014/main" xmlns="" id="{27DBBA72-D39D-411C-B0E1-0A77493610A2}"/>
              </a:ext>
            </a:extLst>
          </p:cNvPr>
          <p:cNvSpPr/>
          <p:nvPr/>
        </p:nvSpPr>
        <p:spPr>
          <a:xfrm>
            <a:off x="3841460" y="2958192"/>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Thiết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bị</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xoay</a:t>
            </a:r>
            <a:endParaRPr kumimoji="1" lang="ja-JP" altLang="en-US" sz="12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6F708297-DE2C-492C-9DD3-BBB659408C15}"/>
              </a:ext>
            </a:extLst>
          </p:cNvPr>
          <p:cNvSpPr/>
          <p:nvPr/>
        </p:nvSpPr>
        <p:spPr>
          <a:xfrm>
            <a:off x="3841460" y="3417008"/>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Khung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dưới</a:t>
            </a:r>
            <a:endParaRPr kumimoji="1" lang="ja-JP" altLang="en-US" sz="1200"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98E3DE23-5BF4-4D7F-A928-65105B21F25D}"/>
              </a:ext>
            </a:extLst>
          </p:cNvPr>
          <p:cNvSpPr/>
          <p:nvPr/>
        </p:nvSpPr>
        <p:spPr>
          <a:xfrm>
            <a:off x="1048871" y="3019783"/>
            <a:ext cx="1202280"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Xilanh</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đóng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mở</a:t>
            </a:r>
            <a:endParaRPr kumimoji="1" lang="ja-JP" altLang="en-US" sz="1200" dirty="0">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F28CB25F-23A6-4D29-BBA9-61F561715706}"/>
              </a:ext>
            </a:extLst>
          </p:cNvPr>
          <p:cNvSpPr/>
          <p:nvPr/>
        </p:nvSpPr>
        <p:spPr>
          <a:xfrm>
            <a:off x="1241030" y="3501775"/>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Vòng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0CE38895-BC49-463C-8C18-AFA7BEF35C03}"/>
              </a:ext>
            </a:extLst>
          </p:cNvPr>
          <p:cNvSpPr/>
          <p:nvPr/>
        </p:nvSpPr>
        <p:spPr>
          <a:xfrm>
            <a:off x="2398153" y="4447301"/>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Điểm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86A3BC81-CBD2-44E2-B264-2BF9242EA581}"/>
              </a:ext>
            </a:extLst>
          </p:cNvPr>
          <p:cNvSpPr/>
          <p:nvPr/>
        </p:nvSpPr>
        <p:spPr>
          <a:xfrm>
            <a:off x="735969" y="3963735"/>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latin typeface="Times New Roman" panose="02020603050405020304" pitchFamily="18" charset="0"/>
                <a:cs typeface="Times New Roman" panose="02020603050405020304" pitchFamily="18" charset="0"/>
              </a:rPr>
              <a:t>Tay </a:t>
            </a:r>
            <a:r>
              <a:rPr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97E2C663-24D9-4BD1-AABA-A98BB274C06A}"/>
              </a:ext>
            </a:extLst>
          </p:cNvPr>
          <p:cNvSpPr/>
          <p:nvPr/>
        </p:nvSpPr>
        <p:spPr>
          <a:xfrm>
            <a:off x="4879182" y="3200400"/>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latin typeface="Times New Roman" panose="02020603050405020304" pitchFamily="18" charset="0"/>
                <a:cs typeface="Times New Roman" panose="02020603050405020304" pitchFamily="18" charset="0"/>
              </a:rPr>
              <a:t>Tay </a:t>
            </a:r>
            <a:r>
              <a:rPr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85835993-B5DA-42B1-8C76-69E9F99A4A4B}"/>
              </a:ext>
            </a:extLst>
          </p:cNvPr>
          <p:cNvSpPr/>
          <p:nvPr/>
        </p:nvSpPr>
        <p:spPr>
          <a:xfrm>
            <a:off x="4935925" y="3801967"/>
            <a:ext cx="1116067"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Điểm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20D07D9C-A8B2-49A2-B0D9-E5287ECCECDD}"/>
              </a:ext>
            </a:extLst>
          </p:cNvPr>
          <p:cNvSpPr/>
          <p:nvPr/>
        </p:nvSpPr>
        <p:spPr>
          <a:xfrm>
            <a:off x="7655859" y="3543664"/>
            <a:ext cx="681317"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Khung</a:t>
            </a:r>
            <a:endParaRPr kumimoji="1" lang="ja-JP" altLang="en-US" sz="1200" dirty="0">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928DB2C9-8E7F-40AE-8C11-F15411A084BE}"/>
              </a:ext>
            </a:extLst>
          </p:cNvPr>
          <p:cNvSpPr/>
          <p:nvPr/>
        </p:nvSpPr>
        <p:spPr>
          <a:xfrm>
            <a:off x="7467600" y="4129051"/>
            <a:ext cx="869576"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Vòng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06735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Phương</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pháp</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trình</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xây</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dựng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137/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1981199" y="5312554"/>
            <a:ext cx="4726681"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phương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biệt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thủ</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công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82584" y="1762981"/>
            <a:ext cx="7788243" cy="3549573"/>
          </a:xfrm>
          <a:prstGeom prst="rect">
            <a:avLst/>
          </a:prstGeom>
        </p:spPr>
      </p:pic>
      <p:sp>
        <p:nvSpPr>
          <p:cNvPr id="3" name="テキスト ボックス 2">
            <a:extLst>
              <a:ext uri="{FF2B5EF4-FFF2-40B4-BE49-F238E27FC236}">
                <a16:creationId xmlns:a16="http://schemas.microsoft.com/office/drawing/2014/main" xmlns="" id="{CF190183-4A23-46AF-90FB-B9DFD4314560}"/>
              </a:ext>
            </a:extLst>
          </p:cNvPr>
          <p:cNvSpPr txBox="1"/>
          <p:nvPr/>
        </p:nvSpPr>
        <p:spPr>
          <a:xfrm>
            <a:off x="3303199" y="4876951"/>
            <a:ext cx="1584251" cy="646331"/>
          </a:xfrm>
          <a:prstGeom prst="rect">
            <a:avLst/>
          </a:prstGeom>
          <a:noFill/>
        </p:spPr>
        <p:txBody>
          <a:bodyPr wrap="square" rtlCol="0">
            <a:spAutoFit/>
          </a:bodyPr>
          <a:lstStyle/>
          <a:p>
            <a:endParaRPr lang="en-US" altLang="ja-JP" dirty="0">
              <a:latin typeface="Times New Roman" panose="02020603050405020304" pitchFamily="18" charset="0"/>
              <a:cs typeface="Times New Roman" panose="02020603050405020304" pitchFamily="18" charset="0"/>
            </a:endParaRPr>
          </a:p>
          <a:p>
            <a:r>
              <a:rPr kumimoji="1" lang="en-US" altLang="ja-JP" dirty="0">
                <a:latin typeface="Times New Roman" panose="02020603050405020304" pitchFamily="18" charset="0"/>
                <a:cs typeface="Times New Roman" panose="02020603050405020304" pitchFamily="18" charset="0"/>
              </a:rPr>
              <a:t> </a:t>
            </a:r>
            <a:endParaRPr kumimoji="1" lang="ja-JP" altLang="en-US"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xmlns="" id="{BA63B9A1-9318-495B-84A0-219746BEB7C2}"/>
              </a:ext>
            </a:extLst>
          </p:cNvPr>
          <p:cNvSpPr txBox="1"/>
          <p:nvPr/>
        </p:nvSpPr>
        <p:spPr>
          <a:xfrm>
            <a:off x="3395527" y="4917830"/>
            <a:ext cx="1400954" cy="276999"/>
          </a:xfrm>
          <a:prstGeom prst="rect">
            <a:avLst/>
          </a:prstGeom>
          <a:solidFill>
            <a:schemeClr val="bg1"/>
          </a:solidFill>
          <a:ln>
            <a:noFill/>
          </a:ln>
        </p:spPr>
        <p:txBody>
          <a:bodyPr wrap="square" rtlCol="0">
            <a:spAutoFit/>
          </a:bodyPr>
          <a:lstStyle/>
          <a:p>
            <a:r>
              <a:rPr kumimoji="1" lang="en-US" altLang="ja-JP" sz="1200">
                <a:latin typeface="Times New Roman" panose="02020603050405020304" pitchFamily="18" charset="0"/>
                <a:cs typeface="Times New Roman" panose="02020603050405020304" pitchFamily="18" charset="0"/>
              </a:rPr>
              <a:t>Thao tác bằng tay </a:t>
            </a:r>
            <a:endParaRPr kumimoji="1" lang="ja-JP" altLang="en-US" sz="120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C87D3352-7814-462A-8785-A98686D80AF0}"/>
              </a:ext>
            </a:extLst>
          </p:cNvPr>
          <p:cNvSpPr txBox="1"/>
          <p:nvPr/>
        </p:nvSpPr>
        <p:spPr>
          <a:xfrm>
            <a:off x="5123630" y="4884012"/>
            <a:ext cx="1584251" cy="338554"/>
          </a:xfrm>
          <a:prstGeom prst="rect">
            <a:avLst/>
          </a:prstGeom>
          <a:solidFill>
            <a:schemeClr val="bg1"/>
          </a:solidFill>
          <a:ln>
            <a:solidFill>
              <a:schemeClr val="tx1">
                <a:lumMod val="50000"/>
                <a:lumOff val="50000"/>
              </a:schemeClr>
            </a:solidFill>
          </a:ln>
        </p:spPr>
        <p:txBody>
          <a:bodyPr wrap="square" rtlCol="0">
            <a:spAutoFit/>
          </a:bodyPr>
          <a:lstStyle/>
          <a:p>
            <a:r>
              <a:rPr kumimoji="1" lang="en-US" altLang="ja-JP" sz="800" dirty="0">
                <a:latin typeface="Times New Roman" panose="02020603050405020304" pitchFamily="18" charset="0"/>
                <a:cs typeface="Times New Roman" panose="02020603050405020304" pitchFamily="18" charset="0"/>
              </a:rPr>
              <a:t>Thao </a:t>
            </a:r>
            <a:r>
              <a:rPr kumimoji="1" lang="en-US" altLang="ja-JP" sz="800" dirty="0" err="1">
                <a:latin typeface="Times New Roman" panose="02020603050405020304" pitchFamily="18" charset="0"/>
                <a:cs typeface="Times New Roman" panose="02020603050405020304" pitchFamily="18" charset="0"/>
              </a:rPr>
              <a:t>tác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bằng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tay</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hoặc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sử</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dụng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máy</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móc,tay</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người</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A40075E8-ECF3-4668-BFC4-99F4E7B46E1F}"/>
              </a:ext>
            </a:extLst>
          </p:cNvPr>
          <p:cNvSpPr txBox="1"/>
          <p:nvPr/>
        </p:nvSpPr>
        <p:spPr>
          <a:xfrm>
            <a:off x="857941" y="4218071"/>
            <a:ext cx="1014009" cy="646331"/>
          </a:xfrm>
          <a:prstGeom prst="rect">
            <a:avLst/>
          </a:prstGeom>
          <a:solidFill>
            <a:schemeClr val="bg1"/>
          </a:solidFill>
          <a:ln>
            <a:solidFill>
              <a:schemeClr val="tx1">
                <a:lumMod val="50000"/>
                <a:lumOff val="50000"/>
              </a:schemeClr>
            </a:solidFill>
          </a:ln>
        </p:spPr>
        <p:txBody>
          <a:bodyPr wrap="square" rtlCol="0">
            <a:spAutoFit/>
          </a:bodyPr>
          <a:lstStyle/>
          <a:p>
            <a:r>
              <a:rPr kumimoji="1" lang="en-US" altLang="ja-JP" sz="1200">
                <a:latin typeface="Times New Roman" panose="02020603050405020304" pitchFamily="18" charset="0"/>
                <a:cs typeface="Times New Roman" panose="02020603050405020304" pitchFamily="18" charset="0"/>
              </a:rPr>
              <a:t>xác nhận vận chuyển đồ vật còn lại</a:t>
            </a:r>
            <a:endParaRPr kumimoji="1" lang="ja-JP" altLang="en-US" sz="120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CD4B009F-9103-41F1-83E2-6429B9AE8A80}"/>
              </a:ext>
            </a:extLst>
          </p:cNvPr>
          <p:cNvSpPr txBox="1"/>
          <p:nvPr/>
        </p:nvSpPr>
        <p:spPr>
          <a:xfrm>
            <a:off x="4079623" y="4381182"/>
            <a:ext cx="994166" cy="430887"/>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1100">
                <a:latin typeface="Times New Roman" panose="02020603050405020304" pitchFamily="18" charset="0"/>
                <a:cs typeface="Times New Roman" panose="02020603050405020304" pitchFamily="18" charset="0"/>
              </a:rPr>
              <a:t>Phân chia hiện trường</a:t>
            </a:r>
            <a:r>
              <a:rPr kumimoji="1" lang="en-US" altLang="ja-JP" sz="1100">
                <a:latin typeface="Times New Roman" panose="02020603050405020304" pitchFamily="18" charset="0"/>
                <a:cs typeface="Times New Roman" panose="02020603050405020304" pitchFamily="18" charset="0"/>
              </a:rPr>
              <a:t> </a:t>
            </a:r>
            <a:endParaRPr kumimoji="1" lang="ja-JP" altLang="en-US" sz="110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xmlns="" id="{9C071091-60B1-49B4-83F4-32F62692B045}"/>
              </a:ext>
            </a:extLst>
          </p:cNvPr>
          <p:cNvSpPr txBox="1"/>
          <p:nvPr/>
        </p:nvSpPr>
        <p:spPr>
          <a:xfrm>
            <a:off x="5253681" y="4409832"/>
            <a:ext cx="858912" cy="402072"/>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1000">
                <a:latin typeface="Times New Roman" panose="02020603050405020304" pitchFamily="18" charset="0"/>
                <a:cs typeface="Times New Roman" panose="02020603050405020304" pitchFamily="18" charset="0"/>
              </a:rPr>
              <a:t>Phân loại chở đi</a:t>
            </a:r>
            <a:endParaRPr kumimoji="1" lang="ja-JP" altLang="en-US" sz="100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2C0091D7-9BDD-4C25-A3C7-04D807AFEF22}"/>
              </a:ext>
            </a:extLst>
          </p:cNvPr>
          <p:cNvSpPr txBox="1"/>
          <p:nvPr/>
        </p:nvSpPr>
        <p:spPr>
          <a:xfrm>
            <a:off x="800785" y="2495550"/>
            <a:ext cx="3231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900">
                <a:latin typeface="Times New Roman" panose="02020603050405020304" pitchFamily="18" charset="0"/>
                <a:cs typeface="Times New Roman" panose="02020603050405020304" pitchFamily="18" charset="0"/>
              </a:rPr>
              <a:t>Chuẩn bị trước</a:t>
            </a:r>
            <a:r>
              <a:rPr lang="ja-JP" altLang="en-US" sz="900">
                <a:latin typeface="Times New Roman" panose="02020603050405020304" pitchFamily="18" charset="0"/>
                <a:cs typeface="Times New Roman" panose="02020603050405020304" pitchFamily="18" charset="0"/>
              </a:rPr>
              <a:t>・</a:t>
            </a:r>
            <a:r>
              <a:rPr lang="en-US" altLang="ja-JP" sz="900">
                <a:latin typeface="Times New Roman" panose="02020603050405020304" pitchFamily="18" charset="0"/>
                <a:cs typeface="Times New Roman" panose="02020603050405020304" pitchFamily="18" charset="0"/>
              </a:rPr>
              <a:t>bố trí trước</a:t>
            </a:r>
            <a:r>
              <a:rPr kumimoji="1" lang="en-US" altLang="ja-JP" sz="900">
                <a:latin typeface="Times New Roman" panose="02020603050405020304" pitchFamily="18" charset="0"/>
                <a:cs typeface="Times New Roman" panose="02020603050405020304" pitchFamily="18" charset="0"/>
              </a:rPr>
              <a:t> </a:t>
            </a:r>
            <a:endParaRPr kumimoji="1" lang="ja-JP" altLang="en-US" sz="90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2C70CD58-F067-4211-934C-D0DB87500E22}"/>
              </a:ext>
            </a:extLst>
          </p:cNvPr>
          <p:cNvSpPr txBox="1"/>
          <p:nvPr/>
        </p:nvSpPr>
        <p:spPr>
          <a:xfrm>
            <a:off x="1229410" y="2495550"/>
            <a:ext cx="3231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900">
                <a:latin typeface="Times New Roman" panose="02020603050405020304" pitchFamily="18" charset="0"/>
                <a:cs typeface="Times New Roman" panose="02020603050405020304" pitchFamily="18" charset="0"/>
              </a:rPr>
              <a:t>Chuẩn bị thao tác</a:t>
            </a:r>
            <a:r>
              <a:rPr kumimoji="1" lang="en-US" altLang="ja-JP" sz="900">
                <a:latin typeface="Times New Roman" panose="02020603050405020304" pitchFamily="18" charset="0"/>
                <a:cs typeface="Times New Roman" panose="02020603050405020304" pitchFamily="18" charset="0"/>
              </a:rPr>
              <a:t> </a:t>
            </a:r>
            <a:endParaRPr kumimoji="1" lang="ja-JP" altLang="en-US" sz="90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xmlns="" id="{7BF1A1B0-8B96-47AD-AFC8-A8CA3B5AE611}"/>
              </a:ext>
            </a:extLst>
          </p:cNvPr>
          <p:cNvSpPr txBox="1"/>
          <p:nvPr/>
        </p:nvSpPr>
        <p:spPr>
          <a:xfrm>
            <a:off x="1658035" y="2493205"/>
            <a:ext cx="3231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900">
                <a:latin typeface="Times New Roman" panose="02020603050405020304" pitchFamily="18" charset="0"/>
                <a:cs typeface="Times New Roman" panose="02020603050405020304" pitchFamily="18" charset="0"/>
              </a:rPr>
              <a:t>Thiết lập thao tác tạm thời</a:t>
            </a:r>
            <a:endParaRPr kumimoji="1" lang="ja-JP" altLang="en-US" sz="90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13345A91-9CD2-4F54-ACCC-5C7726A053E0}"/>
              </a:ext>
            </a:extLst>
          </p:cNvPr>
          <p:cNvSpPr txBox="1"/>
          <p:nvPr/>
        </p:nvSpPr>
        <p:spPr>
          <a:xfrm>
            <a:off x="2231590" y="2493205"/>
            <a:ext cx="3231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900" dirty="0">
                <a:latin typeface="Times New Roman" panose="02020603050405020304" pitchFamily="18" charset="0"/>
                <a:cs typeface="Times New Roman" panose="02020603050405020304" pitchFamily="18" charset="0"/>
              </a:rPr>
              <a:t>①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thiết</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bị</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xây</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dựng</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A7FB2540-6615-4365-A3B5-CAEC07E383ED}"/>
              </a:ext>
            </a:extLst>
          </p:cNvPr>
          <p:cNvSpPr txBox="1"/>
          <p:nvPr/>
        </p:nvSpPr>
        <p:spPr>
          <a:xfrm>
            <a:off x="2690116" y="2358959"/>
            <a:ext cx="323165" cy="1784416"/>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900" dirty="0">
                <a:latin typeface="Times New Roman" panose="02020603050405020304" pitchFamily="18" charset="0"/>
                <a:cs typeface="Times New Roman" panose="02020603050405020304" pitchFamily="18" charset="0"/>
              </a:rPr>
              <a:t>②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dỡ</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các</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vật</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dụng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bên</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trong</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A74AD8D9-01D4-43D7-BFD2-A40358732A6F}"/>
              </a:ext>
            </a:extLst>
          </p:cNvPr>
          <p:cNvSpPr txBox="1"/>
          <p:nvPr/>
        </p:nvSpPr>
        <p:spPr>
          <a:xfrm>
            <a:off x="3130666" y="2460568"/>
            <a:ext cx="307777" cy="1682807"/>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③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vật</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bên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trong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và</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ngoài</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39931855-063F-4CDE-8E65-63AE23A1A7FE}"/>
              </a:ext>
            </a:extLst>
          </p:cNvPr>
          <p:cNvSpPr txBox="1"/>
          <p:nvPr/>
        </p:nvSpPr>
        <p:spPr>
          <a:xfrm>
            <a:off x="3485127" y="2493205"/>
            <a:ext cx="4616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900" dirty="0">
                <a:latin typeface="Times New Roman" panose="02020603050405020304" pitchFamily="18" charset="0"/>
                <a:cs typeface="Times New Roman" panose="02020603050405020304" pitchFamily="18" charset="0"/>
              </a:rPr>
              <a:t>④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dỡ</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các</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đồ</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xây</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dựng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phía</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trên</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sân</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thượng</a:t>
            </a:r>
            <a:endParaRPr kumimoji="1" lang="ja-JP" altLang="en-US" sz="9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66B48CED-9000-4831-AB68-74BDF6B0A9A5}"/>
              </a:ext>
            </a:extLst>
          </p:cNvPr>
          <p:cNvSpPr txBox="1"/>
          <p:nvPr/>
        </p:nvSpPr>
        <p:spPr>
          <a:xfrm>
            <a:off x="4096435" y="2493205"/>
            <a:ext cx="3231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900" dirty="0">
                <a:latin typeface="Times New Roman" panose="02020603050405020304" pitchFamily="18" charset="0"/>
                <a:cs typeface="Times New Roman" panose="02020603050405020304" pitchFamily="18" charset="0"/>
              </a:rPr>
              <a:t>⑤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các</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lan</a:t>
            </a:r>
            <a:r>
              <a:rPr lang="en-US" altLang="ja-JP" sz="900" dirty="0">
                <a:latin typeface="Times New Roman" panose="02020603050405020304" pitchFamily="18" charset="0"/>
                <a:cs typeface="Times New Roman" panose="02020603050405020304" pitchFamily="18" charset="0"/>
              </a:rPr>
              <a:t> can</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xmlns="" id="{04B0F824-C59B-4453-B2DD-2F77D5CC9876}"/>
              </a:ext>
            </a:extLst>
          </p:cNvPr>
          <p:cNvSpPr txBox="1"/>
          <p:nvPr/>
        </p:nvSpPr>
        <p:spPr>
          <a:xfrm>
            <a:off x="4675058" y="2493205"/>
            <a:ext cx="323165" cy="16370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900" dirty="0">
                <a:latin typeface="Times New Roman" panose="02020603050405020304" pitchFamily="18" charset="0"/>
                <a:cs typeface="Times New Roman" panose="02020603050405020304" pitchFamily="18" charset="0"/>
              </a:rPr>
              <a:t>⑥ </a:t>
            </a:r>
            <a:r>
              <a:rPr kumimoji="1" lang="en-US" altLang="ja-JP" sz="900" dirty="0" err="1">
                <a:latin typeface="Times New Roman" panose="02020603050405020304" pitchFamily="18" charset="0"/>
                <a:cs typeface="Times New Roman" panose="02020603050405020304" pitchFamily="18" charset="0"/>
              </a:rPr>
              <a:t>phá</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dỡ</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các</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vật</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trên</a:t>
            </a:r>
            <a:r>
              <a:rPr kumimoji="1" lang="en-US" altLang="ja-JP" sz="900" dirty="0">
                <a:latin typeface="Times New Roman" panose="02020603050405020304" pitchFamily="18" charset="0"/>
                <a:cs typeface="Times New Roman" panose="02020603050405020304" pitchFamily="18" charset="0"/>
              </a:rPr>
              <a:t> ở </a:t>
            </a:r>
            <a:r>
              <a:rPr kumimoji="1" lang="en-US" altLang="ja-JP" sz="900" dirty="0" err="1">
                <a:latin typeface="Times New Roman" panose="02020603050405020304" pitchFamily="18" charset="0"/>
                <a:cs typeface="Times New Roman" panose="02020603050405020304" pitchFamily="18" charset="0"/>
              </a:rPr>
              <a:t>mái</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xmlns="" id="{DC7E0CCC-4086-43C4-8CAA-65FAC6CAF8D2}"/>
              </a:ext>
            </a:extLst>
          </p:cNvPr>
          <p:cNvSpPr txBox="1"/>
          <p:nvPr/>
        </p:nvSpPr>
        <p:spPr>
          <a:xfrm>
            <a:off x="5253681" y="2446039"/>
            <a:ext cx="323165" cy="1682807"/>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900">
                <a:latin typeface="Times New Roman" panose="02020603050405020304" pitchFamily="18" charset="0"/>
                <a:cs typeface="Times New Roman" panose="02020603050405020304" pitchFamily="18" charset="0"/>
              </a:rPr>
              <a:t>⑦ </a:t>
            </a:r>
            <a:r>
              <a:rPr kumimoji="1" lang="en-US" altLang="ja-JP" sz="900">
                <a:latin typeface="Times New Roman" panose="02020603050405020304" pitchFamily="18" charset="0"/>
                <a:cs typeface="Times New Roman" panose="02020603050405020304" pitchFamily="18" charset="0"/>
              </a:rPr>
              <a:t> Phá hủy bên ngoài</a:t>
            </a:r>
            <a:r>
              <a:rPr kumimoji="1" lang="ja-JP" altLang="en-US" sz="900">
                <a:latin typeface="Times New Roman" panose="02020603050405020304" pitchFamily="18" charset="0"/>
                <a:cs typeface="Times New Roman" panose="02020603050405020304" pitchFamily="18" charset="0"/>
              </a:rPr>
              <a:t>・</a:t>
            </a:r>
            <a:r>
              <a:rPr kumimoji="1" lang="en-US" altLang="ja-JP" sz="900">
                <a:latin typeface="Times New Roman" panose="02020603050405020304" pitchFamily="18" charset="0"/>
                <a:cs typeface="Times New Roman" panose="02020603050405020304" pitchFamily="18" charset="0"/>
              </a:rPr>
              <a:t>phần trên</a:t>
            </a:r>
            <a:endParaRPr kumimoji="1" lang="ja-JP" altLang="en-US" sz="90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a16="http://schemas.microsoft.com/office/drawing/2014/main" xmlns="" id="{246CA38F-77C3-46E5-B963-A077D9886C63}"/>
              </a:ext>
            </a:extLst>
          </p:cNvPr>
          <p:cNvSpPr txBox="1"/>
          <p:nvPr/>
        </p:nvSpPr>
        <p:spPr>
          <a:xfrm>
            <a:off x="5824632" y="2493204"/>
            <a:ext cx="338554" cy="154777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1000" dirty="0" err="1">
                <a:latin typeface="Times New Roman" panose="02020603050405020304" pitchFamily="18" charset="0"/>
                <a:cs typeface="Times New Roman" panose="02020603050405020304" pitchFamily="18" charset="0"/>
              </a:rPr>
              <a:t>phá</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dỡ</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tạm</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thời</a:t>
            </a:r>
            <a:endParaRPr kumimoji="1" lang="ja-JP" altLang="en-US" sz="10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xmlns="" id="{FAE871C9-D3F9-4252-A201-A5343EC8CAFF}"/>
              </a:ext>
            </a:extLst>
          </p:cNvPr>
          <p:cNvSpPr txBox="1"/>
          <p:nvPr/>
        </p:nvSpPr>
        <p:spPr>
          <a:xfrm>
            <a:off x="6281632" y="2493205"/>
            <a:ext cx="3231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900" dirty="0">
                <a:latin typeface="Times New Roman" panose="02020603050405020304" pitchFamily="18" charset="0"/>
                <a:cs typeface="Times New Roman" panose="02020603050405020304" pitchFamily="18" charset="0"/>
              </a:rPr>
              <a:t>⑧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các</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bản</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xmlns="" id="{BB8B1321-069C-48A1-A65E-43C0229A127B}"/>
              </a:ext>
            </a:extLst>
          </p:cNvPr>
          <p:cNvSpPr txBox="1"/>
          <p:nvPr/>
        </p:nvSpPr>
        <p:spPr>
          <a:xfrm>
            <a:off x="6841689" y="2493204"/>
            <a:ext cx="4616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900" dirty="0">
                <a:latin typeface="Times New Roman" panose="02020603050405020304" pitchFamily="18" charset="0"/>
                <a:cs typeface="Times New Roman" panose="02020603050405020304" pitchFamily="18" charset="0"/>
              </a:rPr>
              <a:t>Thao </a:t>
            </a:r>
            <a:r>
              <a:rPr kumimoji="1" lang="en-US" altLang="ja-JP" sz="900" dirty="0" err="1">
                <a:latin typeface="Times New Roman" panose="02020603050405020304" pitchFamily="18" charset="0"/>
                <a:cs typeface="Times New Roman" panose="02020603050405020304" pitchFamily="18" charset="0"/>
              </a:rPr>
              <a:t>tác</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sau</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khi</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phá</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dở</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xong</a:t>
            </a:r>
            <a:r>
              <a:rPr kumimoji="1" lang="en-US" altLang="ja-JP" sz="900" dirty="0">
                <a:latin typeface="Times New Roman" panose="02020603050405020304" pitchFamily="18" charset="0"/>
                <a:cs typeface="Times New Roman" panose="02020603050405020304" pitchFamily="18" charset="0"/>
              </a:rPr>
              <a:t> (san </a:t>
            </a:r>
            <a:r>
              <a:rPr kumimoji="1" lang="en-US" altLang="ja-JP" sz="900" dirty="0" err="1">
                <a:latin typeface="Times New Roman" panose="02020603050405020304" pitchFamily="18" charset="0"/>
                <a:cs typeface="Times New Roman" panose="02020603050405020304" pitchFamily="18" charset="0"/>
              </a:rPr>
              <a:t>bằng</a:t>
            </a:r>
            <a:r>
              <a:rPr kumimoji="1" lang="ja-JP" altLang="en-US" sz="900" dirty="0">
                <a:latin typeface="Times New Roman" panose="02020603050405020304" pitchFamily="18" charset="0"/>
                <a:cs typeface="Times New Roman" panose="02020603050405020304" pitchFamily="18" charset="0"/>
              </a:rPr>
              <a:t>・</a:t>
            </a:r>
            <a:r>
              <a:rPr lang="en-US" altLang="ja-JP" sz="900" dirty="0" err="1">
                <a:latin typeface="Times New Roman" panose="02020603050405020304" pitchFamily="18" charset="0"/>
                <a:cs typeface="Times New Roman" panose="02020603050405020304" pitchFamily="18" charset="0"/>
              </a:rPr>
              <a:t>vệ</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sinh</a:t>
            </a:r>
            <a:r>
              <a:rPr lang="en-US" altLang="ja-JP" sz="900" dirty="0">
                <a:latin typeface="Times New Roman" panose="02020603050405020304" pitchFamily="18" charset="0"/>
                <a:cs typeface="Times New Roman" panose="02020603050405020304" pitchFamily="18" charset="0"/>
              </a:rPr>
              <a:t> )</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xmlns="" id="{B3D8DB6D-2EF6-403F-9D53-07328060910A}"/>
              </a:ext>
            </a:extLst>
          </p:cNvPr>
          <p:cNvSpPr txBox="1"/>
          <p:nvPr/>
        </p:nvSpPr>
        <p:spPr>
          <a:xfrm>
            <a:off x="7447913" y="2390082"/>
            <a:ext cx="323165" cy="1991100"/>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900" dirty="0" err="1">
                <a:latin typeface="Times New Roman" panose="02020603050405020304" pitchFamily="18" charset="0"/>
                <a:cs typeface="Times New Roman" panose="02020603050405020304" pitchFamily="18" charset="0"/>
              </a:rPr>
              <a:t>Kiểm</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tra</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hoàn</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thành</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công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trình</a:t>
            </a:r>
            <a:r>
              <a:rPr kumimoji="1"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phá</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dỡ</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xmlns="" id="{D0BCC9AA-A3F8-455E-B770-069698A45F52}"/>
              </a:ext>
            </a:extLst>
          </p:cNvPr>
          <p:cNvSpPr txBox="1"/>
          <p:nvPr/>
        </p:nvSpPr>
        <p:spPr>
          <a:xfrm>
            <a:off x="7940118" y="2446039"/>
            <a:ext cx="461665"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900" dirty="0" err="1">
                <a:latin typeface="Times New Roman" panose="02020603050405020304" pitchFamily="18" charset="0"/>
                <a:cs typeface="Times New Roman" panose="02020603050405020304" pitchFamily="18" charset="0"/>
              </a:rPr>
              <a:t>Quản</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lí</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sau</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khi</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hoàn</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thành</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thi</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công</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dỡ</a:t>
            </a:r>
            <a:endParaRPr kumimoji="1" lang="ja-JP"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7746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dựng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137/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33356" y="1277767"/>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35668" y="2544229"/>
            <a:ext cx="7660187" cy="2737662"/>
          </a:xfrm>
          <a:prstGeom prst="rect">
            <a:avLst/>
          </a:prstGeom>
        </p:spPr>
      </p:pic>
      <p:sp>
        <p:nvSpPr>
          <p:cNvPr id="14" name="テキスト ボックス 13"/>
          <p:cNvSpPr txBox="1"/>
          <p:nvPr/>
        </p:nvSpPr>
        <p:spPr>
          <a:xfrm>
            <a:off x="1578026" y="5300801"/>
            <a:ext cx="5216474"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phương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biệt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thủ</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dùng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móc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DA4EE13B-E486-46EB-891A-05054C2C1003}"/>
              </a:ext>
            </a:extLst>
          </p:cNvPr>
          <p:cNvSpPr txBox="1"/>
          <p:nvPr/>
        </p:nvSpPr>
        <p:spPr>
          <a:xfrm>
            <a:off x="1981199" y="5001424"/>
            <a:ext cx="2891199" cy="230832"/>
          </a:xfrm>
          <a:prstGeom prst="rect">
            <a:avLst/>
          </a:prstGeom>
          <a:solidFill>
            <a:schemeClr val="bg1"/>
          </a:solidFill>
          <a:ln>
            <a:solidFill>
              <a:schemeClr val="tx1"/>
            </a:solidFill>
          </a:ln>
        </p:spPr>
        <p:txBody>
          <a:bodyPr wrap="square" rtlCol="0">
            <a:spAutoFit/>
          </a:bodyPr>
          <a:lstStyle/>
          <a:p>
            <a:pPr algn="ctr"/>
            <a:r>
              <a:rPr kumimoji="1" lang="en-US" altLang="ja-JP" sz="900" dirty="0">
                <a:latin typeface="Times New Roman" panose="02020603050405020304" pitchFamily="18" charset="0"/>
                <a:cs typeface="Times New Roman" panose="02020603050405020304" pitchFamily="18" charset="0"/>
              </a:rPr>
              <a:t>Thao </a:t>
            </a:r>
            <a:r>
              <a:rPr kumimoji="1" lang="en-US" altLang="ja-JP" sz="900" dirty="0" err="1">
                <a:latin typeface="Times New Roman" panose="02020603050405020304" pitchFamily="18" charset="0"/>
                <a:cs typeface="Times New Roman" panose="02020603050405020304" pitchFamily="18" charset="0"/>
              </a:rPr>
              <a:t>tác</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bằng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tay</a:t>
            </a:r>
            <a:r>
              <a:rPr kumimoji="1" lang="en-US" altLang="ja-JP" sz="900" dirty="0">
                <a:latin typeface="Times New Roman" panose="02020603050405020304" pitchFamily="18" charset="0"/>
                <a:cs typeface="Times New Roman" panose="02020603050405020304" pitchFamily="18" charset="0"/>
              </a:rPr>
              <a:t> </a:t>
            </a:r>
            <a:endParaRPr kumimoji="1" lang="ja-JP" altLang="en-US" sz="9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xmlns="" id="{D7C78310-BA45-495B-B76A-2AA8B4C94707}"/>
              </a:ext>
            </a:extLst>
          </p:cNvPr>
          <p:cNvSpPr txBox="1"/>
          <p:nvPr/>
        </p:nvSpPr>
        <p:spPr>
          <a:xfrm>
            <a:off x="4872398" y="5016812"/>
            <a:ext cx="1549671" cy="207749"/>
          </a:xfrm>
          <a:prstGeom prst="rect">
            <a:avLst/>
          </a:prstGeom>
          <a:solidFill>
            <a:schemeClr val="bg1"/>
          </a:solidFill>
          <a:ln>
            <a:solidFill>
              <a:schemeClr val="tx1">
                <a:lumMod val="50000"/>
                <a:lumOff val="50000"/>
              </a:schemeClr>
            </a:solidFill>
          </a:ln>
        </p:spPr>
        <p:txBody>
          <a:bodyPr wrap="square" rtlCol="0">
            <a:spAutoFit/>
          </a:bodyPr>
          <a:lstStyle/>
          <a:p>
            <a:r>
              <a:rPr kumimoji="1" lang="en-US" altLang="ja-JP" sz="750" dirty="0">
                <a:latin typeface="Times New Roman" panose="02020603050405020304" pitchFamily="18" charset="0"/>
                <a:cs typeface="Times New Roman" panose="02020603050405020304" pitchFamily="18" charset="0"/>
              </a:rPr>
              <a:t>Thao </a:t>
            </a:r>
            <a:r>
              <a:rPr kumimoji="1" lang="en-US" altLang="ja-JP" sz="750" dirty="0" err="1">
                <a:latin typeface="Times New Roman" panose="02020603050405020304" pitchFamily="18" charset="0"/>
                <a:cs typeface="Times New Roman" panose="02020603050405020304" pitchFamily="18" charset="0"/>
              </a:rPr>
              <a:t>tác</a:t>
            </a:r>
            <a:r>
              <a:rPr kumimoji="1" lang="en-US" altLang="ja-JP" sz="750" dirty="0">
                <a:latin typeface="Times New Roman" panose="02020603050405020304" pitchFamily="18" charset="0"/>
                <a:cs typeface="Times New Roman" panose="02020603050405020304" pitchFamily="18" charset="0"/>
              </a:rPr>
              <a:t> </a:t>
            </a:r>
            <a:r>
              <a:rPr kumimoji="1" lang="en-US" altLang="ja-JP" sz="750" dirty="0" err="1">
                <a:latin typeface="Times New Roman" panose="02020603050405020304" pitchFamily="18" charset="0"/>
                <a:cs typeface="Times New Roman" panose="02020603050405020304" pitchFamily="18" charset="0"/>
              </a:rPr>
              <a:t>tay</a:t>
            </a:r>
            <a:r>
              <a:rPr kumimoji="1" lang="en-US" altLang="ja-JP" sz="750" dirty="0">
                <a:latin typeface="Times New Roman" panose="02020603050405020304" pitchFamily="18" charset="0"/>
                <a:cs typeface="Times New Roman" panose="02020603050405020304" pitchFamily="18" charset="0"/>
              </a:rPr>
              <a:t> </a:t>
            </a:r>
            <a:r>
              <a:rPr kumimoji="1" lang="en-US" altLang="ja-JP" sz="750" dirty="0" err="1">
                <a:latin typeface="Times New Roman" panose="02020603050405020304" pitchFamily="18" charset="0"/>
                <a:cs typeface="Times New Roman" panose="02020603050405020304" pitchFamily="18" charset="0"/>
              </a:rPr>
              <a:t>hoặc</a:t>
            </a:r>
            <a:r>
              <a:rPr kumimoji="1" lang="en-US" altLang="ja-JP" sz="750" dirty="0">
                <a:latin typeface="Times New Roman" panose="02020603050405020304" pitchFamily="18" charset="0"/>
                <a:cs typeface="Times New Roman" panose="02020603050405020304" pitchFamily="18" charset="0"/>
              </a:rPr>
              <a:t> </a:t>
            </a:r>
            <a:r>
              <a:rPr kumimoji="1" lang="en-US" altLang="ja-JP" sz="750" dirty="0" err="1">
                <a:latin typeface="Times New Roman" panose="02020603050405020304" pitchFamily="18" charset="0"/>
                <a:cs typeface="Times New Roman" panose="02020603050405020304" pitchFamily="18" charset="0"/>
              </a:rPr>
              <a:t>bằng</a:t>
            </a:r>
            <a:r>
              <a:rPr kumimoji="1" lang="en-US" altLang="ja-JP" sz="750" dirty="0">
                <a:latin typeface="Times New Roman" panose="02020603050405020304" pitchFamily="18" charset="0"/>
                <a:cs typeface="Times New Roman" panose="02020603050405020304" pitchFamily="18" charset="0"/>
              </a:rPr>
              <a:t> </a:t>
            </a:r>
            <a:r>
              <a:rPr kumimoji="1" lang="en-US" altLang="ja-JP" sz="750" dirty="0" err="1">
                <a:latin typeface="Times New Roman" panose="02020603050405020304" pitchFamily="18" charset="0"/>
                <a:cs typeface="Times New Roman" panose="02020603050405020304" pitchFamily="18" charset="0"/>
              </a:rPr>
              <a:t>máy</a:t>
            </a:r>
            <a:r>
              <a:rPr kumimoji="1" lang="en-US" altLang="ja-JP" sz="750" dirty="0">
                <a:latin typeface="Times New Roman" panose="02020603050405020304" pitchFamily="18" charset="0"/>
                <a:cs typeface="Times New Roman" panose="02020603050405020304" pitchFamily="18" charset="0"/>
              </a:rPr>
              <a:t> </a:t>
            </a:r>
            <a:r>
              <a:rPr kumimoji="1" lang="en-US" altLang="ja-JP" sz="750" dirty="0" err="1">
                <a:latin typeface="Times New Roman" panose="02020603050405020304" pitchFamily="18" charset="0"/>
                <a:cs typeface="Times New Roman" panose="02020603050405020304" pitchFamily="18" charset="0"/>
              </a:rPr>
              <a:t>và</a:t>
            </a:r>
            <a:r>
              <a:rPr kumimoji="1" lang="en-US" altLang="ja-JP" sz="750" dirty="0">
                <a:latin typeface="Times New Roman" panose="02020603050405020304" pitchFamily="18" charset="0"/>
                <a:cs typeface="Times New Roman" panose="02020603050405020304" pitchFamily="18" charset="0"/>
              </a:rPr>
              <a:t> </a:t>
            </a:r>
            <a:r>
              <a:rPr kumimoji="1" lang="en-US" altLang="ja-JP" sz="750" dirty="0" err="1">
                <a:latin typeface="Times New Roman" panose="02020603050405020304" pitchFamily="18" charset="0"/>
                <a:cs typeface="Times New Roman" panose="02020603050405020304" pitchFamily="18" charset="0"/>
              </a:rPr>
              <a:t>tay</a:t>
            </a:r>
            <a:endParaRPr kumimoji="1" lang="ja-JP" altLang="en-US" sz="75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E40F45EE-394C-4F0E-95C9-E28802343428}"/>
              </a:ext>
            </a:extLst>
          </p:cNvPr>
          <p:cNvSpPr txBox="1"/>
          <p:nvPr/>
        </p:nvSpPr>
        <p:spPr>
          <a:xfrm>
            <a:off x="687032" y="4521575"/>
            <a:ext cx="1160960" cy="369332"/>
          </a:xfrm>
          <a:prstGeom prst="rect">
            <a:avLst/>
          </a:prstGeom>
          <a:solidFill>
            <a:schemeClr val="bg1"/>
          </a:solidFill>
          <a:ln>
            <a:solidFill>
              <a:schemeClr val="tx1">
                <a:lumMod val="50000"/>
                <a:lumOff val="50000"/>
              </a:schemeClr>
            </a:solidFill>
          </a:ln>
        </p:spPr>
        <p:txBody>
          <a:bodyPr wrap="square" rtlCol="0">
            <a:spAutoFit/>
          </a:bodyPr>
          <a:lstStyle/>
          <a:p>
            <a:r>
              <a:rPr kumimoji="1" lang="en-US" altLang="ja-JP" sz="900">
                <a:latin typeface="Times New Roman" panose="02020603050405020304" pitchFamily="18" charset="0"/>
                <a:cs typeface="Times New Roman" panose="02020603050405020304" pitchFamily="18" charset="0"/>
              </a:rPr>
              <a:t>xác nhận vận chuyển đồ vật còn lại</a:t>
            </a:r>
            <a:endParaRPr kumimoji="1" lang="ja-JP" altLang="en-US" sz="90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5F488F15-0281-4FC5-A349-1AF0779D29AB}"/>
              </a:ext>
            </a:extLst>
          </p:cNvPr>
          <p:cNvSpPr txBox="1"/>
          <p:nvPr/>
        </p:nvSpPr>
        <p:spPr>
          <a:xfrm>
            <a:off x="3785488" y="4652435"/>
            <a:ext cx="1271046" cy="230832"/>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a:latin typeface="Times New Roman" panose="02020603050405020304" pitchFamily="18" charset="0"/>
                <a:cs typeface="Times New Roman" panose="02020603050405020304" pitchFamily="18" charset="0"/>
              </a:rPr>
              <a:t>Phân chia hiện trường</a:t>
            </a:r>
            <a:r>
              <a:rPr kumimoji="1" lang="en-US" altLang="ja-JP" sz="900">
                <a:latin typeface="Times New Roman" panose="02020603050405020304" pitchFamily="18" charset="0"/>
                <a:cs typeface="Times New Roman" panose="02020603050405020304" pitchFamily="18" charset="0"/>
              </a:rPr>
              <a:t> </a:t>
            </a:r>
            <a:endParaRPr kumimoji="1" lang="ja-JP" altLang="en-US" sz="90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5D5ABD01-4084-4E14-B41A-C2D741E361DA}"/>
              </a:ext>
            </a:extLst>
          </p:cNvPr>
          <p:cNvSpPr txBox="1"/>
          <p:nvPr/>
        </p:nvSpPr>
        <p:spPr>
          <a:xfrm>
            <a:off x="5087890" y="4660075"/>
            <a:ext cx="1014010" cy="230832"/>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a:latin typeface="Times New Roman" panose="02020603050405020304" pitchFamily="18" charset="0"/>
                <a:cs typeface="Times New Roman" panose="02020603050405020304" pitchFamily="18" charset="0"/>
              </a:rPr>
              <a:t>Phân loại chở đi</a:t>
            </a:r>
            <a:endParaRPr kumimoji="1" lang="ja-JP" altLang="en-US" sz="90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C62E3DBB-A5E9-4BAE-9F6F-797CB9A1E619}"/>
              </a:ext>
            </a:extLst>
          </p:cNvPr>
          <p:cNvSpPr txBox="1"/>
          <p:nvPr/>
        </p:nvSpPr>
        <p:spPr>
          <a:xfrm>
            <a:off x="710972" y="2865162"/>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a:latin typeface="Times New Roman" panose="02020603050405020304" pitchFamily="18" charset="0"/>
                <a:cs typeface="Times New Roman" panose="02020603050405020304" pitchFamily="18" charset="0"/>
              </a:rPr>
              <a:t>Chuẩn bị trước</a:t>
            </a:r>
            <a:r>
              <a:rPr lang="ja-JP" altLang="en-US" sz="800">
                <a:latin typeface="Times New Roman" panose="02020603050405020304" pitchFamily="18" charset="0"/>
                <a:cs typeface="Times New Roman" panose="02020603050405020304" pitchFamily="18" charset="0"/>
              </a:rPr>
              <a:t>・</a:t>
            </a:r>
            <a:r>
              <a:rPr lang="en-US" altLang="ja-JP" sz="800">
                <a:latin typeface="Times New Roman" panose="02020603050405020304" pitchFamily="18" charset="0"/>
                <a:cs typeface="Times New Roman" panose="02020603050405020304" pitchFamily="18" charset="0"/>
              </a:rPr>
              <a:t>bố trí trước</a:t>
            </a:r>
            <a:r>
              <a:rPr kumimoji="1" lang="en-US" altLang="ja-JP" sz="800">
                <a:latin typeface="Times New Roman" panose="02020603050405020304" pitchFamily="18" charset="0"/>
                <a:cs typeface="Times New Roman" panose="02020603050405020304" pitchFamily="18" charset="0"/>
              </a:rPr>
              <a:t> </a:t>
            </a:r>
            <a:endParaRPr kumimoji="1" lang="ja-JP" altLang="en-US" sz="80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45E7C57A-E8D6-43AB-BDE3-0062D45B1C2C}"/>
              </a:ext>
            </a:extLst>
          </p:cNvPr>
          <p:cNvSpPr txBox="1"/>
          <p:nvPr/>
        </p:nvSpPr>
        <p:spPr>
          <a:xfrm>
            <a:off x="1148775" y="2865162"/>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a:latin typeface="Times New Roman" panose="02020603050405020304" pitchFamily="18" charset="0"/>
                <a:cs typeface="Times New Roman" panose="02020603050405020304" pitchFamily="18" charset="0"/>
              </a:rPr>
              <a:t>Chuẩn bị thao tác</a:t>
            </a:r>
            <a:r>
              <a:rPr kumimoji="1" lang="en-US" altLang="ja-JP" sz="800">
                <a:latin typeface="Times New Roman" panose="02020603050405020304" pitchFamily="18" charset="0"/>
                <a:cs typeface="Times New Roman" panose="02020603050405020304" pitchFamily="18" charset="0"/>
              </a:rPr>
              <a:t> </a:t>
            </a:r>
            <a:endParaRPr kumimoji="1" lang="ja-JP" altLang="en-US" sz="80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xmlns="" id="{B6F316A7-B069-4202-8B43-7E6EB2E3B5F1}"/>
              </a:ext>
            </a:extLst>
          </p:cNvPr>
          <p:cNvSpPr txBox="1"/>
          <p:nvPr/>
        </p:nvSpPr>
        <p:spPr>
          <a:xfrm>
            <a:off x="1578026" y="2853291"/>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a:latin typeface="Times New Roman" panose="02020603050405020304" pitchFamily="18" charset="0"/>
                <a:cs typeface="Times New Roman" panose="02020603050405020304" pitchFamily="18" charset="0"/>
              </a:rPr>
              <a:t>Thiết lập thao tác tạm thời</a:t>
            </a:r>
            <a:endParaRPr kumimoji="1" lang="ja-JP" altLang="en-US" sz="80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2286223B-AEF5-4605-8E2D-92FB98F77FE6}"/>
              </a:ext>
            </a:extLst>
          </p:cNvPr>
          <p:cNvSpPr txBox="1"/>
          <p:nvPr/>
        </p:nvSpPr>
        <p:spPr>
          <a:xfrm>
            <a:off x="2122412" y="2906442"/>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dirty="0">
                <a:latin typeface="Times New Roman" panose="02020603050405020304" pitchFamily="18" charset="0"/>
                <a:cs typeface="Times New Roman" panose="02020603050405020304" pitchFamily="18" charset="0"/>
              </a:rPr>
              <a:t>①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thiết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bị</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xây</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dựng</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EFDBE633-566D-4DC8-9C93-8BFAAD73F123}"/>
              </a:ext>
            </a:extLst>
          </p:cNvPr>
          <p:cNvSpPr txBox="1"/>
          <p:nvPr/>
        </p:nvSpPr>
        <p:spPr>
          <a:xfrm>
            <a:off x="2516233" y="2856091"/>
            <a:ext cx="307777" cy="1555764"/>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② </a:t>
            </a:r>
            <a:r>
              <a:rPr kumimoji="1"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vật</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dụng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bên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trong</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xmlns="" id="{E4C9134A-0BE1-48D9-8603-AEF2543E556F}"/>
              </a:ext>
            </a:extLst>
          </p:cNvPr>
          <p:cNvSpPr txBox="1"/>
          <p:nvPr/>
        </p:nvSpPr>
        <p:spPr>
          <a:xfrm>
            <a:off x="2962138" y="2906442"/>
            <a:ext cx="292388"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700" dirty="0">
                <a:latin typeface="Times New Roman" panose="02020603050405020304" pitchFamily="18" charset="0"/>
                <a:cs typeface="Times New Roman" panose="02020603050405020304" pitchFamily="18" charset="0"/>
              </a:rPr>
              <a:t>③ </a:t>
            </a:r>
            <a:r>
              <a:rPr kumimoji="1" lang="en-US" altLang="ja-JP" sz="700" dirty="0" err="1">
                <a:latin typeface="Times New Roman" panose="02020603050405020304" pitchFamily="18" charset="0"/>
                <a:cs typeface="Times New Roman" panose="02020603050405020304" pitchFamily="18" charset="0"/>
              </a:rPr>
              <a:t>phá</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dỡ</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các</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vật</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bên</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trong</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và</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ngoài</a:t>
            </a:r>
            <a:r>
              <a:rPr kumimoji="1" lang="en-US" altLang="ja-JP" sz="700" dirty="0">
                <a:latin typeface="Times New Roman" panose="02020603050405020304" pitchFamily="18" charset="0"/>
                <a:cs typeface="Times New Roman" panose="02020603050405020304" pitchFamily="18" charset="0"/>
              </a:rPr>
              <a:t> </a:t>
            </a:r>
            <a:endParaRPr kumimoji="1" lang="ja-JP" altLang="en-US" sz="7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7D2DF971-FE39-4719-BB33-76BF2AE42325}"/>
              </a:ext>
            </a:extLst>
          </p:cNvPr>
          <p:cNvSpPr txBox="1"/>
          <p:nvPr/>
        </p:nvSpPr>
        <p:spPr>
          <a:xfrm>
            <a:off x="3354601" y="2906442"/>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④ </a:t>
            </a:r>
            <a:r>
              <a:rPr kumimoji="1"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đồ</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xây</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dựng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phía</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sân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thượng</a:t>
            </a:r>
            <a:endParaRPr kumimoji="1" lang="ja-JP" altLang="en-US" sz="8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95102CE4-91AE-4F17-A2FE-C32F5C58C96D}"/>
              </a:ext>
            </a:extLst>
          </p:cNvPr>
          <p:cNvSpPr txBox="1"/>
          <p:nvPr/>
        </p:nvSpPr>
        <p:spPr>
          <a:xfrm>
            <a:off x="3837797" y="3015798"/>
            <a:ext cx="307777" cy="1260617"/>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dirty="0">
                <a:latin typeface="Times New Roman" panose="02020603050405020304" pitchFamily="18" charset="0"/>
                <a:cs typeface="Times New Roman" panose="02020603050405020304" pitchFamily="18" charset="0"/>
              </a:rPr>
              <a:t>⑤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các</a:t>
            </a:r>
            <a:r>
              <a:rPr lang="en-US" altLang="ja-JP" sz="800" dirty="0">
                <a:latin typeface="Times New Roman" panose="02020603050405020304" pitchFamily="18" charset="0"/>
                <a:cs typeface="Times New Roman" panose="02020603050405020304" pitchFamily="18" charset="0"/>
              </a:rPr>
              <a:t> ban </a:t>
            </a:r>
            <a:r>
              <a:rPr lang="en-US" altLang="ja-JP" sz="800" dirty="0" err="1">
                <a:latin typeface="Times New Roman" panose="02020603050405020304" pitchFamily="18" charset="0"/>
                <a:cs typeface="Times New Roman" panose="02020603050405020304" pitchFamily="18" charset="0"/>
              </a:rPr>
              <a:t>công</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DE075C8D-E06C-4273-BC83-8053300ECADF}"/>
              </a:ext>
            </a:extLst>
          </p:cNvPr>
          <p:cNvSpPr txBox="1"/>
          <p:nvPr/>
        </p:nvSpPr>
        <p:spPr>
          <a:xfrm>
            <a:off x="4243203" y="2987023"/>
            <a:ext cx="307777" cy="1384704"/>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⑥ </a:t>
            </a:r>
            <a:r>
              <a:rPr kumimoji="1"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vật</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trên</a:t>
            </a:r>
            <a:r>
              <a:rPr kumimoji="1" lang="en-US" altLang="ja-JP" sz="800" dirty="0">
                <a:latin typeface="Times New Roman" panose="02020603050405020304" pitchFamily="18" charset="0"/>
                <a:cs typeface="Times New Roman" panose="02020603050405020304" pitchFamily="18" charset="0"/>
              </a:rPr>
              <a:t> ở </a:t>
            </a:r>
            <a:r>
              <a:rPr kumimoji="1" lang="en-US" altLang="ja-JP" sz="800" dirty="0" err="1">
                <a:latin typeface="Times New Roman" panose="02020603050405020304" pitchFamily="18" charset="0"/>
                <a:cs typeface="Times New Roman" panose="02020603050405020304" pitchFamily="18" charset="0"/>
              </a:rPr>
              <a:t>mái</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DBC5E33D-E046-488E-BB14-E5F52993D3DB}"/>
              </a:ext>
            </a:extLst>
          </p:cNvPr>
          <p:cNvSpPr txBox="1"/>
          <p:nvPr/>
        </p:nvSpPr>
        <p:spPr>
          <a:xfrm>
            <a:off x="4629984" y="2835114"/>
            <a:ext cx="307777" cy="152715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a:latin typeface="Times New Roman" panose="02020603050405020304" pitchFamily="18" charset="0"/>
                <a:cs typeface="Times New Roman" panose="02020603050405020304" pitchFamily="18" charset="0"/>
              </a:rPr>
              <a:t>⑦ </a:t>
            </a:r>
            <a:r>
              <a:rPr kumimoji="1" lang="en-US" altLang="ja-JP" sz="800">
                <a:latin typeface="Times New Roman" panose="02020603050405020304" pitchFamily="18" charset="0"/>
                <a:cs typeface="Times New Roman" panose="02020603050405020304" pitchFamily="18" charset="0"/>
              </a:rPr>
              <a:t> Lắp đặt đưa các máy nặng vào</a:t>
            </a:r>
            <a:endParaRPr kumimoji="1" lang="ja-JP" altLang="en-US" sz="80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5CBF465D-BB4E-44CD-9F5D-29CB8ADA8EB0}"/>
              </a:ext>
            </a:extLst>
          </p:cNvPr>
          <p:cNvSpPr txBox="1"/>
          <p:nvPr/>
        </p:nvSpPr>
        <p:spPr>
          <a:xfrm>
            <a:off x="5524669" y="2937116"/>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tạm</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thời</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xmlns="" id="{9A7B985F-41F5-406C-B769-5A2B05721314}"/>
              </a:ext>
            </a:extLst>
          </p:cNvPr>
          <p:cNvSpPr txBox="1"/>
          <p:nvPr/>
        </p:nvSpPr>
        <p:spPr>
          <a:xfrm>
            <a:off x="5000243" y="2923062"/>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dirty="0">
                <a:latin typeface="Times New Roman" panose="02020603050405020304" pitchFamily="18" charset="0"/>
                <a:cs typeface="Times New Roman" panose="02020603050405020304" pitchFamily="18" charset="0"/>
              </a:rPr>
              <a:t>⑧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vật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liệu</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ngoài</a:t>
            </a:r>
            <a:r>
              <a:rPr lang="ja-JP" altLang="en-US"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phần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cấu</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tạo</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phía</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trên</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xmlns="" id="{64C1E661-2BAA-4953-9B30-59F75ED80352}"/>
              </a:ext>
            </a:extLst>
          </p:cNvPr>
          <p:cNvSpPr txBox="1"/>
          <p:nvPr/>
        </p:nvSpPr>
        <p:spPr>
          <a:xfrm>
            <a:off x="6981258" y="2923061"/>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dirty="0">
                <a:latin typeface="Times New Roman" panose="02020603050405020304" pitchFamily="18" charset="0"/>
                <a:cs typeface="Times New Roman" panose="02020603050405020304" pitchFamily="18" charset="0"/>
              </a:rPr>
              <a:t>Thao </a:t>
            </a:r>
            <a:r>
              <a:rPr kumimoji="1" lang="en-US" altLang="ja-JP" sz="800" dirty="0" err="1">
                <a:latin typeface="Times New Roman" panose="02020603050405020304" pitchFamily="18" charset="0"/>
                <a:cs typeface="Times New Roman" panose="02020603050405020304" pitchFamily="18" charset="0"/>
              </a:rPr>
              <a:t>tác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sau</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khi</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phá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dở</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xong</a:t>
            </a:r>
            <a:r>
              <a:rPr kumimoji="1" lang="en-US" altLang="ja-JP" sz="800" dirty="0">
                <a:latin typeface="Times New Roman" panose="02020603050405020304" pitchFamily="18" charset="0"/>
                <a:cs typeface="Times New Roman" panose="02020603050405020304" pitchFamily="18" charset="0"/>
              </a:rPr>
              <a:t> (san </a:t>
            </a:r>
            <a:r>
              <a:rPr kumimoji="1" lang="en-US" altLang="ja-JP" sz="800" dirty="0" err="1">
                <a:latin typeface="Times New Roman" panose="02020603050405020304" pitchFamily="18" charset="0"/>
                <a:cs typeface="Times New Roman" panose="02020603050405020304" pitchFamily="18" charset="0"/>
              </a:rPr>
              <a:t>bằng</a:t>
            </a:r>
            <a:r>
              <a:rPr kumimoji="1" lang="ja-JP" altLang="en-US" sz="800" dirty="0">
                <a:latin typeface="Times New Roman" panose="02020603050405020304" pitchFamily="18" charset="0"/>
                <a:cs typeface="Times New Roman" panose="02020603050405020304" pitchFamily="18" charset="0"/>
              </a:rPr>
              <a:t>・</a:t>
            </a:r>
            <a:r>
              <a:rPr lang="en-US" altLang="ja-JP" sz="800" dirty="0" err="1">
                <a:latin typeface="Times New Roman" panose="02020603050405020304" pitchFamily="18" charset="0"/>
                <a:cs typeface="Times New Roman" panose="02020603050405020304" pitchFamily="18" charset="0"/>
              </a:rPr>
              <a:t>vệ</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sinh</a:t>
            </a:r>
            <a:r>
              <a:rPr lang="en-US" altLang="ja-JP" sz="800" dirty="0">
                <a:latin typeface="Times New Roman" panose="02020603050405020304" pitchFamily="18" charset="0"/>
                <a:cs typeface="Times New Roman" panose="02020603050405020304" pitchFamily="18" charset="0"/>
              </a:rPr>
              <a:t> )</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a16="http://schemas.microsoft.com/office/drawing/2014/main" xmlns="" id="{CBDA3852-8E3F-4049-A093-F6F9A7CA157C}"/>
              </a:ext>
            </a:extLst>
          </p:cNvPr>
          <p:cNvSpPr txBox="1"/>
          <p:nvPr/>
        </p:nvSpPr>
        <p:spPr>
          <a:xfrm>
            <a:off x="7524083" y="2766047"/>
            <a:ext cx="307777" cy="17555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dirty="0" err="1">
                <a:latin typeface="Times New Roman" panose="02020603050405020304" pitchFamily="18" charset="0"/>
                <a:cs typeface="Times New Roman" panose="02020603050405020304" pitchFamily="18" charset="0"/>
              </a:rPr>
              <a:t>Kiểm</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tra</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hoàn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thành</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công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trình</a:t>
            </a:r>
            <a:r>
              <a:rPr kumimoji="1"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xmlns="" id="{C953AA2F-A198-4637-B180-ABC0503F89BD}"/>
              </a:ext>
            </a:extLst>
          </p:cNvPr>
          <p:cNvSpPr txBox="1"/>
          <p:nvPr/>
        </p:nvSpPr>
        <p:spPr>
          <a:xfrm>
            <a:off x="7935061" y="2802738"/>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dirty="0" err="1">
                <a:latin typeface="Times New Roman" panose="02020603050405020304" pitchFamily="18" charset="0"/>
                <a:cs typeface="Times New Roman" panose="02020603050405020304" pitchFamily="18" charset="0"/>
              </a:rPr>
              <a:t>Quản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lí</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sau</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khi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hoàn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thành</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công</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endParaRPr kumimoji="1" lang="ja-JP" altLang="en-US" sz="800"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xmlns="" id="{60AE88FF-9877-4A10-B5AB-6EB4D110943E}"/>
              </a:ext>
            </a:extLst>
          </p:cNvPr>
          <p:cNvSpPr txBox="1"/>
          <p:nvPr/>
        </p:nvSpPr>
        <p:spPr>
          <a:xfrm>
            <a:off x="5976555" y="2887533"/>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dirty="0">
                <a:latin typeface="Times New Roman" panose="02020603050405020304" pitchFamily="18" charset="0"/>
                <a:cs typeface="Times New Roman" panose="02020603050405020304" pitchFamily="18" charset="0"/>
              </a:rPr>
              <a:t>⑨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các</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bản</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xmlns="" id="{54C5EA81-9BA9-411F-A583-C29FCF2A4645}"/>
              </a:ext>
            </a:extLst>
          </p:cNvPr>
          <p:cNvSpPr txBox="1"/>
          <p:nvPr/>
        </p:nvSpPr>
        <p:spPr>
          <a:xfrm>
            <a:off x="6617512" y="3001138"/>
            <a:ext cx="307777" cy="127527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a:latin typeface="Times New Roman" panose="02020603050405020304" pitchFamily="18" charset="0"/>
                <a:cs typeface="Times New Roman" panose="02020603050405020304" pitchFamily="18" charset="0"/>
              </a:rPr>
              <a:t>Chuyển máy nặng đi </a:t>
            </a:r>
            <a:endParaRPr kumimoji="1" lang="ja-JP" altLang="en-US" sz="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5022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dựng</a:t>
            </a:r>
            <a:endParaRPr kumimoji="1" lang="ja-JP" altLang="en-US" sz="2400" spc="-17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138/</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13062" y="1300757"/>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41740" y="2408585"/>
            <a:ext cx="7615261" cy="2850207"/>
          </a:xfrm>
          <a:prstGeom prst="rect">
            <a:avLst/>
          </a:prstGeom>
        </p:spPr>
      </p:pic>
      <p:sp>
        <p:nvSpPr>
          <p:cNvPr id="16" name="テキスト ボックス 15"/>
          <p:cNvSpPr txBox="1"/>
          <p:nvPr/>
        </p:nvSpPr>
        <p:spPr>
          <a:xfrm>
            <a:off x="2222710" y="5300033"/>
            <a:ext cx="382248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phương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biệt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dùng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móc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913D0A3D-A031-4E99-A30F-E2552EC43781}"/>
              </a:ext>
            </a:extLst>
          </p:cNvPr>
          <p:cNvSpPr txBox="1"/>
          <p:nvPr/>
        </p:nvSpPr>
        <p:spPr>
          <a:xfrm>
            <a:off x="2507224" y="4912637"/>
            <a:ext cx="1400954" cy="215444"/>
          </a:xfrm>
          <a:prstGeom prst="rect">
            <a:avLst/>
          </a:prstGeom>
          <a:solidFill>
            <a:schemeClr val="bg1"/>
          </a:solidFill>
          <a:ln>
            <a:noFill/>
          </a:ln>
        </p:spPr>
        <p:txBody>
          <a:bodyPr wrap="square" rtlCol="0">
            <a:spAutoFit/>
          </a:bodyPr>
          <a:lstStyle/>
          <a:p>
            <a:r>
              <a:rPr kumimoji="1" lang="en-US" altLang="ja-JP" sz="800" dirty="0">
                <a:latin typeface="Times New Roman" panose="02020603050405020304" pitchFamily="18" charset="0"/>
                <a:cs typeface="Times New Roman" panose="02020603050405020304" pitchFamily="18" charset="0"/>
              </a:rPr>
              <a:t>Thao </a:t>
            </a:r>
            <a:r>
              <a:rPr kumimoji="1" lang="en-US" altLang="ja-JP" sz="800" dirty="0" err="1">
                <a:latin typeface="Times New Roman" panose="02020603050405020304" pitchFamily="18" charset="0"/>
                <a:cs typeface="Times New Roman" panose="02020603050405020304" pitchFamily="18" charset="0"/>
              </a:rPr>
              <a:t>tác</a:t>
            </a:r>
            <a:r>
              <a:rPr kumimoji="1"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thủ</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công</a:t>
            </a:r>
            <a:endParaRPr kumimoji="1" lang="ja-JP" altLang="en-US" sz="8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xmlns="" id="{D78290DB-C31B-4D68-89E9-1E76DCE1EBF5}"/>
              </a:ext>
            </a:extLst>
          </p:cNvPr>
          <p:cNvSpPr txBox="1"/>
          <p:nvPr/>
        </p:nvSpPr>
        <p:spPr>
          <a:xfrm>
            <a:off x="4368338" y="4930723"/>
            <a:ext cx="1721063" cy="215444"/>
          </a:xfrm>
          <a:prstGeom prst="rect">
            <a:avLst/>
          </a:prstGeom>
          <a:solidFill>
            <a:schemeClr val="bg1"/>
          </a:solidFill>
          <a:ln>
            <a:noFill/>
          </a:ln>
        </p:spPr>
        <p:txBody>
          <a:bodyPr wrap="square" rtlCol="0">
            <a:spAutoFit/>
          </a:bodyPr>
          <a:lstStyle/>
          <a:p>
            <a:pPr algn="ctr"/>
            <a:r>
              <a:rPr kumimoji="1" lang="en-US" altLang="ja-JP" sz="800" dirty="0">
                <a:latin typeface="Times New Roman" panose="02020603050405020304" pitchFamily="18" charset="0"/>
                <a:cs typeface="Times New Roman" panose="02020603050405020304" pitchFamily="18" charset="0"/>
              </a:rPr>
              <a:t>Thao </a:t>
            </a:r>
            <a:r>
              <a:rPr kumimoji="1" lang="en-US" altLang="ja-JP" sz="800" dirty="0" err="1">
                <a:latin typeface="Times New Roman" panose="02020603050405020304" pitchFamily="18" charset="0"/>
                <a:cs typeface="Times New Roman" panose="02020603050405020304" pitchFamily="18" charset="0"/>
              </a:rPr>
              <a:t>tác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dùng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máy</a:t>
            </a:r>
            <a:endParaRPr kumimoji="1" lang="ja-JP" altLang="en-US" sz="8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9E81FEA7-0A9D-47A1-8E78-CE5677608F67}"/>
              </a:ext>
            </a:extLst>
          </p:cNvPr>
          <p:cNvSpPr txBox="1"/>
          <p:nvPr/>
        </p:nvSpPr>
        <p:spPr>
          <a:xfrm>
            <a:off x="867912" y="4340034"/>
            <a:ext cx="1014009" cy="600164"/>
          </a:xfrm>
          <a:prstGeom prst="rect">
            <a:avLst/>
          </a:prstGeom>
          <a:solidFill>
            <a:schemeClr val="bg1"/>
          </a:solidFill>
          <a:ln>
            <a:solidFill>
              <a:schemeClr val="tx1">
                <a:lumMod val="50000"/>
                <a:lumOff val="50000"/>
              </a:schemeClr>
            </a:solidFill>
          </a:ln>
        </p:spPr>
        <p:txBody>
          <a:bodyPr wrap="square" rtlCol="0">
            <a:spAutoFit/>
          </a:bodyPr>
          <a:lstStyle/>
          <a:p>
            <a:r>
              <a:rPr kumimoji="1" lang="en-US" altLang="ja-JP" sz="1100">
                <a:latin typeface="Times New Roman" panose="02020603050405020304" pitchFamily="18" charset="0"/>
                <a:cs typeface="Times New Roman" panose="02020603050405020304" pitchFamily="18" charset="0"/>
              </a:rPr>
              <a:t>xác nhận vận chuyển đồ vật còn lại</a:t>
            </a:r>
            <a:endParaRPr kumimoji="1" lang="ja-JP" altLang="en-US" sz="110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0C033315-9564-40BC-834E-39DFBFE5DAAF}"/>
              </a:ext>
            </a:extLst>
          </p:cNvPr>
          <p:cNvSpPr txBox="1"/>
          <p:nvPr/>
        </p:nvSpPr>
        <p:spPr>
          <a:xfrm>
            <a:off x="3481108" y="4528715"/>
            <a:ext cx="1400954" cy="253916"/>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1050">
                <a:latin typeface="Times New Roman" panose="02020603050405020304" pitchFamily="18" charset="0"/>
                <a:cs typeface="Times New Roman" panose="02020603050405020304" pitchFamily="18" charset="0"/>
              </a:rPr>
              <a:t>Phân chia hiện trường</a:t>
            </a:r>
            <a:r>
              <a:rPr kumimoji="1" lang="en-US" altLang="ja-JP" sz="1050">
                <a:latin typeface="Times New Roman" panose="02020603050405020304" pitchFamily="18" charset="0"/>
                <a:cs typeface="Times New Roman" panose="02020603050405020304" pitchFamily="18" charset="0"/>
              </a:rPr>
              <a:t> </a:t>
            </a:r>
            <a:endParaRPr kumimoji="1" lang="ja-JP" altLang="en-US" sz="105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43B6E5BF-6298-46F8-9153-3C24A34498F8}"/>
              </a:ext>
            </a:extLst>
          </p:cNvPr>
          <p:cNvSpPr txBox="1"/>
          <p:nvPr/>
        </p:nvSpPr>
        <p:spPr>
          <a:xfrm>
            <a:off x="4902910" y="4524700"/>
            <a:ext cx="1114369" cy="230832"/>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a:latin typeface="Times New Roman" panose="02020603050405020304" pitchFamily="18" charset="0"/>
                <a:cs typeface="Times New Roman" panose="02020603050405020304" pitchFamily="18" charset="0"/>
              </a:rPr>
              <a:t>Phân loại chở đi</a:t>
            </a:r>
            <a:endParaRPr kumimoji="1" lang="ja-JP" altLang="en-US" sz="90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EFE30532-047B-41D1-98EE-8F7E951DF40A}"/>
              </a:ext>
            </a:extLst>
          </p:cNvPr>
          <p:cNvSpPr txBox="1"/>
          <p:nvPr/>
        </p:nvSpPr>
        <p:spPr>
          <a:xfrm>
            <a:off x="741740" y="2637993"/>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a:latin typeface="Times New Roman" panose="02020603050405020304" pitchFamily="18" charset="0"/>
                <a:cs typeface="Times New Roman" panose="02020603050405020304" pitchFamily="18" charset="0"/>
              </a:rPr>
              <a:t>Chuẩn bị trước</a:t>
            </a:r>
            <a:r>
              <a:rPr lang="ja-JP" altLang="en-US" sz="800">
                <a:latin typeface="Times New Roman" panose="02020603050405020304" pitchFamily="18" charset="0"/>
                <a:cs typeface="Times New Roman" panose="02020603050405020304" pitchFamily="18" charset="0"/>
              </a:rPr>
              <a:t>・</a:t>
            </a:r>
            <a:r>
              <a:rPr lang="en-US" altLang="ja-JP" sz="800">
                <a:latin typeface="Times New Roman" panose="02020603050405020304" pitchFamily="18" charset="0"/>
                <a:cs typeface="Times New Roman" panose="02020603050405020304" pitchFamily="18" charset="0"/>
              </a:rPr>
              <a:t>bố trí trước</a:t>
            </a:r>
            <a:r>
              <a:rPr kumimoji="1" lang="en-US" altLang="ja-JP" sz="800">
                <a:latin typeface="Times New Roman" panose="02020603050405020304" pitchFamily="18" charset="0"/>
                <a:cs typeface="Times New Roman" panose="02020603050405020304" pitchFamily="18" charset="0"/>
              </a:rPr>
              <a:t> </a:t>
            </a:r>
            <a:endParaRPr kumimoji="1" lang="ja-JP" altLang="en-US" sz="80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xmlns="" id="{1E5EB71C-23F1-43B8-BF8D-8AC77C87FAAF}"/>
              </a:ext>
            </a:extLst>
          </p:cNvPr>
          <p:cNvSpPr txBox="1"/>
          <p:nvPr/>
        </p:nvSpPr>
        <p:spPr>
          <a:xfrm>
            <a:off x="1256345" y="2592360"/>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a:latin typeface="Times New Roman" panose="02020603050405020304" pitchFamily="18" charset="0"/>
                <a:cs typeface="Times New Roman" panose="02020603050405020304" pitchFamily="18" charset="0"/>
              </a:rPr>
              <a:t>Chuẩn bị thao tác</a:t>
            </a:r>
            <a:r>
              <a:rPr kumimoji="1" lang="en-US" altLang="ja-JP" sz="800">
                <a:latin typeface="Times New Roman" panose="02020603050405020304" pitchFamily="18" charset="0"/>
                <a:cs typeface="Times New Roman" panose="02020603050405020304" pitchFamily="18" charset="0"/>
              </a:rPr>
              <a:t> </a:t>
            </a:r>
            <a:endParaRPr kumimoji="1" lang="ja-JP" altLang="en-US" sz="80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C016B77B-AA91-49A5-B5DC-B084636EEA65}"/>
              </a:ext>
            </a:extLst>
          </p:cNvPr>
          <p:cNvSpPr txBox="1"/>
          <p:nvPr/>
        </p:nvSpPr>
        <p:spPr>
          <a:xfrm>
            <a:off x="1713265" y="2637993"/>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a:latin typeface="Times New Roman" panose="02020603050405020304" pitchFamily="18" charset="0"/>
                <a:cs typeface="Times New Roman" panose="02020603050405020304" pitchFamily="18" charset="0"/>
              </a:rPr>
              <a:t>Thiết lập thao tác tạm thời</a:t>
            </a:r>
            <a:endParaRPr kumimoji="1" lang="ja-JP" altLang="en-US" sz="80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B6D96AD1-A6DD-46DD-813C-7008AB81E688}"/>
              </a:ext>
            </a:extLst>
          </p:cNvPr>
          <p:cNvSpPr txBox="1"/>
          <p:nvPr/>
        </p:nvSpPr>
        <p:spPr>
          <a:xfrm>
            <a:off x="2199447" y="2726825"/>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dirty="0">
                <a:latin typeface="Times New Roman" panose="02020603050405020304" pitchFamily="18" charset="0"/>
                <a:cs typeface="Times New Roman" panose="02020603050405020304" pitchFamily="18" charset="0"/>
              </a:rPr>
              <a:t>①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thiết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bị</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xây</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dựng</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AAD250D9-A132-42B2-8A5E-226B663BECC3}"/>
              </a:ext>
            </a:extLst>
          </p:cNvPr>
          <p:cNvSpPr txBox="1"/>
          <p:nvPr/>
        </p:nvSpPr>
        <p:spPr>
          <a:xfrm>
            <a:off x="2642224" y="2731412"/>
            <a:ext cx="307777" cy="15591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② </a:t>
            </a:r>
            <a:r>
              <a:rPr kumimoji="1"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vật</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dụng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bên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trong</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xmlns="" id="{C127D144-3E0D-4A35-991C-6F21C5349F03}"/>
              </a:ext>
            </a:extLst>
          </p:cNvPr>
          <p:cNvSpPr txBox="1"/>
          <p:nvPr/>
        </p:nvSpPr>
        <p:spPr>
          <a:xfrm>
            <a:off x="3125642" y="2735129"/>
            <a:ext cx="292388" cy="147367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700" dirty="0">
                <a:latin typeface="Times New Roman" panose="02020603050405020304" pitchFamily="18" charset="0"/>
                <a:cs typeface="Times New Roman" panose="02020603050405020304" pitchFamily="18" charset="0"/>
              </a:rPr>
              <a:t>③ </a:t>
            </a:r>
            <a:r>
              <a:rPr kumimoji="1" lang="en-US" altLang="ja-JP" sz="700" dirty="0" err="1">
                <a:latin typeface="Times New Roman" panose="02020603050405020304" pitchFamily="18" charset="0"/>
                <a:cs typeface="Times New Roman" panose="02020603050405020304" pitchFamily="18" charset="0"/>
              </a:rPr>
              <a:t>phá</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dỡ</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các</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vật</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bên</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trong</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và</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ngoài</a:t>
            </a:r>
            <a:r>
              <a:rPr kumimoji="1" lang="en-US" altLang="ja-JP" sz="700" dirty="0">
                <a:latin typeface="Times New Roman" panose="02020603050405020304" pitchFamily="18" charset="0"/>
                <a:cs typeface="Times New Roman" panose="02020603050405020304" pitchFamily="18" charset="0"/>
              </a:rPr>
              <a:t> </a:t>
            </a:r>
            <a:endParaRPr kumimoji="1" lang="ja-JP" altLang="en-US" sz="7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5B65AB21-EAC7-4DAC-B1D9-EB451D0A7547}"/>
              </a:ext>
            </a:extLst>
          </p:cNvPr>
          <p:cNvSpPr txBox="1"/>
          <p:nvPr/>
        </p:nvSpPr>
        <p:spPr>
          <a:xfrm>
            <a:off x="3581800" y="2780895"/>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④ </a:t>
            </a:r>
            <a:r>
              <a:rPr kumimoji="1"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đồ</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xây</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dựng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phía</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sân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thượng</a:t>
            </a:r>
            <a:endParaRPr kumimoji="1" lang="ja-JP" altLang="en-US" sz="8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6F6EF3A6-66AF-4A1F-8593-2DAC25FF960C}"/>
              </a:ext>
            </a:extLst>
          </p:cNvPr>
          <p:cNvSpPr txBox="1"/>
          <p:nvPr/>
        </p:nvSpPr>
        <p:spPr>
          <a:xfrm>
            <a:off x="4176382" y="2776920"/>
            <a:ext cx="30777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a:latin typeface="Times New Roman" panose="02020603050405020304" pitchFamily="18" charset="0"/>
                <a:cs typeface="Times New Roman" panose="02020603050405020304" pitchFamily="18" charset="0"/>
              </a:rPr>
              <a:t>⑤ </a:t>
            </a:r>
            <a:r>
              <a:rPr lang="en-US" altLang="ja-JP" sz="800">
                <a:latin typeface="Times New Roman" panose="02020603050405020304" pitchFamily="18" charset="0"/>
                <a:cs typeface="Times New Roman" panose="02020603050405020304" pitchFamily="18" charset="0"/>
              </a:rPr>
              <a:t>Lắp đặt đưa các máy nặng vào</a:t>
            </a:r>
            <a:endParaRPr kumimoji="1" lang="ja-JP" altLang="en-US" sz="80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CEA302C2-4500-4A42-9B85-3AF89BF32FB8}"/>
              </a:ext>
            </a:extLst>
          </p:cNvPr>
          <p:cNvSpPr txBox="1"/>
          <p:nvPr/>
        </p:nvSpPr>
        <p:spPr>
          <a:xfrm>
            <a:off x="4668011" y="2810193"/>
            <a:ext cx="430887" cy="147367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⑥ </a:t>
            </a:r>
            <a:r>
              <a:rPr lang="en-US" altLang="ja-JP" sz="800" dirty="0" err="1">
                <a:latin typeface="Times New Roman" panose="02020603050405020304" pitchFamily="18" charset="0"/>
                <a:cs typeface="Times New Roman" panose="02020603050405020304" pitchFamily="18" charset="0"/>
              </a:rPr>
              <a:t>phá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vật</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bên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ngoài,phần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cấu</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tạo</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phía</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trên</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AE61F0B1-9825-4AA5-A5C9-B96AD55A7962}"/>
              </a:ext>
            </a:extLst>
          </p:cNvPr>
          <p:cNvSpPr txBox="1"/>
          <p:nvPr/>
        </p:nvSpPr>
        <p:spPr>
          <a:xfrm>
            <a:off x="5699775" y="2872481"/>
            <a:ext cx="307777" cy="1277002"/>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800" dirty="0">
                <a:latin typeface="Times New Roman" panose="02020603050405020304" pitchFamily="18" charset="0"/>
                <a:cs typeface="Times New Roman" panose="02020603050405020304" pitchFamily="18" charset="0"/>
              </a:rPr>
              <a:t>⑦ </a:t>
            </a:r>
            <a:r>
              <a:rPr kumimoji="1"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bản</a:t>
            </a:r>
            <a:endParaRPr kumimoji="1" lang="ja-JP" altLang="en-US" sz="8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B9D9CD26-0ECA-45B5-9428-629033E90D98}"/>
              </a:ext>
            </a:extLst>
          </p:cNvPr>
          <p:cNvSpPr txBox="1"/>
          <p:nvPr/>
        </p:nvSpPr>
        <p:spPr>
          <a:xfrm>
            <a:off x="5240801" y="2909232"/>
            <a:ext cx="307777" cy="1203500"/>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tạm</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thời</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xmlns="" id="{F979E534-119C-4B38-A6D4-AC4FA6B609AE}"/>
              </a:ext>
            </a:extLst>
          </p:cNvPr>
          <p:cNvSpPr txBox="1"/>
          <p:nvPr/>
        </p:nvSpPr>
        <p:spPr>
          <a:xfrm>
            <a:off x="6325167" y="2891816"/>
            <a:ext cx="307777" cy="1175284"/>
          </a:xfrm>
          <a:prstGeom prst="rect">
            <a:avLst/>
          </a:prstGeom>
          <a:solidFill>
            <a:schemeClr val="bg1"/>
          </a:solidFill>
          <a:ln>
            <a:solidFill>
              <a:schemeClr val="tx1">
                <a:lumMod val="50000"/>
                <a:lumOff val="50000"/>
              </a:schemeClr>
            </a:solidFill>
          </a:ln>
        </p:spPr>
        <p:txBody>
          <a:bodyPr vert="eaVert" wrap="square" rtlCol="0">
            <a:spAutoFit/>
          </a:bodyPr>
          <a:lstStyle/>
          <a:p>
            <a:r>
              <a:rPr lang="ja-JP" altLang="en-US" sz="800">
                <a:latin typeface="Times New Roman" panose="02020603050405020304" pitchFamily="18" charset="0"/>
                <a:cs typeface="Times New Roman" panose="02020603050405020304" pitchFamily="18" charset="0"/>
              </a:rPr>
              <a:t>⑧ </a:t>
            </a:r>
            <a:r>
              <a:rPr lang="en-US" altLang="ja-JP" sz="800">
                <a:latin typeface="Times New Roman" panose="02020603050405020304" pitchFamily="18" charset="0"/>
                <a:cs typeface="Times New Roman" panose="02020603050405020304" pitchFamily="18" charset="0"/>
              </a:rPr>
              <a:t>Chuyển máy nặng đi</a:t>
            </a:r>
            <a:r>
              <a:rPr kumimoji="1" lang="en-US" altLang="ja-JP" sz="800">
                <a:latin typeface="Times New Roman" panose="02020603050405020304" pitchFamily="18" charset="0"/>
                <a:cs typeface="Times New Roman" panose="02020603050405020304" pitchFamily="18" charset="0"/>
              </a:rPr>
              <a:t> </a:t>
            </a:r>
            <a:endParaRPr kumimoji="1" lang="ja-JP" altLang="en-US" sz="80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xmlns="" id="{3AFE1F04-8452-43EC-A5D1-A504180FFD5B}"/>
              </a:ext>
            </a:extLst>
          </p:cNvPr>
          <p:cNvSpPr txBox="1"/>
          <p:nvPr/>
        </p:nvSpPr>
        <p:spPr>
          <a:xfrm>
            <a:off x="6874046" y="2865295"/>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dirty="0">
                <a:latin typeface="Times New Roman" panose="02020603050405020304" pitchFamily="18" charset="0"/>
                <a:cs typeface="Times New Roman" panose="02020603050405020304" pitchFamily="18" charset="0"/>
              </a:rPr>
              <a:t>Thao </a:t>
            </a:r>
            <a:r>
              <a:rPr kumimoji="1" lang="en-US" altLang="ja-JP" sz="800" dirty="0" err="1">
                <a:latin typeface="Times New Roman" panose="02020603050405020304" pitchFamily="18" charset="0"/>
                <a:cs typeface="Times New Roman" panose="02020603050405020304" pitchFamily="18" charset="0"/>
              </a:rPr>
              <a:t>tác</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sau</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khi</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phá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dở</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xong</a:t>
            </a:r>
            <a:r>
              <a:rPr kumimoji="1" lang="en-US" altLang="ja-JP" sz="800" dirty="0">
                <a:latin typeface="Times New Roman" panose="02020603050405020304" pitchFamily="18" charset="0"/>
                <a:cs typeface="Times New Roman" panose="02020603050405020304" pitchFamily="18" charset="0"/>
              </a:rPr>
              <a:t> (san </a:t>
            </a:r>
            <a:r>
              <a:rPr kumimoji="1" lang="en-US" altLang="ja-JP" sz="800" dirty="0" err="1">
                <a:latin typeface="Times New Roman" panose="02020603050405020304" pitchFamily="18" charset="0"/>
                <a:cs typeface="Times New Roman" panose="02020603050405020304" pitchFamily="18" charset="0"/>
              </a:rPr>
              <a:t>bằng</a:t>
            </a:r>
            <a:r>
              <a:rPr kumimoji="1" lang="ja-JP" altLang="en-US" sz="800" dirty="0">
                <a:latin typeface="Times New Roman" panose="02020603050405020304" pitchFamily="18" charset="0"/>
                <a:cs typeface="Times New Roman" panose="02020603050405020304" pitchFamily="18" charset="0"/>
              </a:rPr>
              <a:t>・</a:t>
            </a:r>
            <a:r>
              <a:rPr lang="en-US" altLang="ja-JP" sz="800" dirty="0" err="1">
                <a:latin typeface="Times New Roman" panose="02020603050405020304" pitchFamily="18" charset="0"/>
                <a:cs typeface="Times New Roman" panose="02020603050405020304" pitchFamily="18" charset="0"/>
              </a:rPr>
              <a:t>vệ</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sinh</a:t>
            </a:r>
            <a:r>
              <a:rPr lang="en-US" altLang="ja-JP" sz="800" dirty="0">
                <a:latin typeface="Times New Roman" panose="02020603050405020304" pitchFamily="18" charset="0"/>
                <a:cs typeface="Times New Roman" panose="02020603050405020304" pitchFamily="18" charset="0"/>
              </a:rPr>
              <a:t> )</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a16="http://schemas.microsoft.com/office/drawing/2014/main" xmlns="" id="{B5FFB0D4-6E0F-4CDC-8045-28971DEA98F3}"/>
              </a:ext>
            </a:extLst>
          </p:cNvPr>
          <p:cNvSpPr txBox="1"/>
          <p:nvPr/>
        </p:nvSpPr>
        <p:spPr>
          <a:xfrm>
            <a:off x="7426902" y="2551482"/>
            <a:ext cx="307777" cy="1700177"/>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en-US" altLang="ja-JP" sz="800" dirty="0" err="1">
                <a:latin typeface="Times New Roman" panose="02020603050405020304" pitchFamily="18" charset="0"/>
                <a:cs typeface="Times New Roman" panose="02020603050405020304" pitchFamily="18" charset="0"/>
              </a:rPr>
              <a:t>Kiểm</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tra</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hoàn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thành</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công</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trình</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phá</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dỡ</a:t>
            </a:r>
            <a:r>
              <a:rPr kumimoji="1" lang="en-US" altLang="ja-JP" sz="800" dirty="0">
                <a:latin typeface="Times New Roman" panose="02020603050405020304" pitchFamily="18" charset="0"/>
                <a:cs typeface="Times New Roman" panose="02020603050405020304" pitchFamily="18" charset="0"/>
              </a:rPr>
              <a:t> </a:t>
            </a:r>
            <a:endParaRPr kumimoji="1" lang="ja-JP" altLang="en-US" sz="8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xmlns="" id="{2BE2D081-A995-4817-A923-9079C069F646}"/>
              </a:ext>
            </a:extLst>
          </p:cNvPr>
          <p:cNvSpPr txBox="1"/>
          <p:nvPr/>
        </p:nvSpPr>
        <p:spPr>
          <a:xfrm>
            <a:off x="7930549" y="2872481"/>
            <a:ext cx="430887" cy="1474739"/>
          </a:xfrm>
          <a:prstGeom prst="rect">
            <a:avLst/>
          </a:prstGeom>
          <a:solidFill>
            <a:schemeClr val="bg1"/>
          </a:solidFill>
          <a:ln>
            <a:solidFill>
              <a:schemeClr val="tx1">
                <a:lumMod val="50000"/>
                <a:lumOff val="50000"/>
              </a:schemeClr>
            </a:solidFill>
          </a:ln>
        </p:spPr>
        <p:txBody>
          <a:bodyPr vert="eaVert" wrap="square" rtlCol="0">
            <a:spAutoFit/>
          </a:bodyPr>
          <a:lstStyle/>
          <a:p>
            <a:r>
              <a:rPr lang="en-US" altLang="ja-JP" sz="800" dirty="0" err="1">
                <a:latin typeface="Times New Roman" panose="02020603050405020304" pitchFamily="18" charset="0"/>
                <a:cs typeface="Times New Roman" panose="02020603050405020304" pitchFamily="18" charset="0"/>
              </a:rPr>
              <a:t>Quản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lí</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sau</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khi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hoàn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thành</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công</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endParaRPr kumimoji="1" lang="ja-JP" alt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4663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Autofit/>
          </a:bodyPr>
          <a:lstStyle/>
          <a:p>
            <a:r>
              <a:rPr kumimoji="1"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CHƯƠNG 9 </a:t>
            </a:r>
            <a:br>
              <a:rPr kumimoji="1"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br>
            <a:r>
              <a:rPr kumimoji="1"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CÁC PHÁP LỆNH LIÊN QUAN</a:t>
            </a:r>
            <a:endParaRPr kumimoji="1"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001620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33400" y="365126"/>
            <a:ext cx="8117810" cy="482139"/>
          </a:xfrm>
          <a:ln>
            <a:solidFill>
              <a:schemeClr val="tx1"/>
            </a:solidFill>
          </a:ln>
        </p:spPr>
        <p:txBody>
          <a:bodyPr>
            <a:normAutofit fontScale="90000"/>
          </a:bodyPr>
          <a:lstStyle/>
          <a:p>
            <a:r>
              <a:rPr kumimoji="1" lang="en-US" altLang="ja-JP" sz="2400">
                <a:latin typeface="Times New Roman" panose="02020603050405020304" pitchFamily="18" charset="0"/>
                <a:ea typeface="Meiryo UI" panose="020B0604030504040204" pitchFamily="50" charset="-128"/>
                <a:cs typeface="Times New Roman" panose="02020603050405020304" pitchFamily="18" charset="0"/>
              </a:rPr>
              <a:t>Hệ thống pháp lý liên quan đến vệ sinh an toàn của người lao động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533400" y="941778"/>
            <a:ext cx="811781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rất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tuân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thủ</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vì</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đích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sức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khỏe</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thúc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đẩy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môi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thoải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sắc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phủ</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sắc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cấp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180975">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Hệ</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thống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sức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khỏe</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673091" y="2507369"/>
            <a:ext cx="6081009" cy="3531097"/>
          </a:xfrm>
          <a:prstGeom prst="rect">
            <a:avLst/>
          </a:prstGeom>
        </p:spPr>
      </p:pic>
      <p:sp>
        <p:nvSpPr>
          <p:cNvPr id="31" name="コンテンツ プレースホルダー 4"/>
          <p:cNvSpPr txBox="1">
            <a:spLocks/>
          </p:cNvSpPr>
          <p:nvPr/>
        </p:nvSpPr>
        <p:spPr>
          <a:xfrm>
            <a:off x="215900" y="5816638"/>
            <a:ext cx="843531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đồ</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9-1</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Hệ</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thống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kỹ</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180975" algn="ctr">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Tham</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khảo</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Y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tế</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Phúc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Lợi</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Sổ</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đánh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rủi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tòa</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nhà</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42">
            <a:extLst>
              <a:ext uri="{FF2B5EF4-FFF2-40B4-BE49-F238E27FC236}">
                <a16:creationId xmlns:a16="http://schemas.microsoft.com/office/drawing/2014/main" xmlns="" id="{B988C1DF-A9D9-4362-8F03-B1A22A4BCB83}"/>
              </a:ext>
            </a:extLst>
          </p:cNvPr>
          <p:cNvSpPr txBox="1"/>
          <p:nvPr/>
        </p:nvSpPr>
        <p:spPr>
          <a:xfrm>
            <a:off x="2497262" y="3795233"/>
            <a:ext cx="803275" cy="241951"/>
          </a:xfrm>
          <a:prstGeom prst="rect">
            <a:avLst/>
          </a:prstGeom>
          <a:solidFill>
            <a:schemeClr val="accent1">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altLang="ja-JP" sz="1200" kern="100" dirty="0" err="1">
                <a:latin typeface="Times New Roman" panose="02020603050405020304" pitchFamily="18" charset="0"/>
                <a:ea typeface="ＭＳ 明朝" panose="02020609040205080304" pitchFamily="17" charset="-128"/>
                <a:cs typeface="Times New Roman" panose="02020603050405020304" pitchFamily="18" charset="0"/>
              </a:rPr>
              <a:t>Thông</a:t>
            </a:r>
            <a:r>
              <a:rPr lang="en-US" altLang="ja-JP" sz="120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200" kern="100" dirty="0" err="1">
                <a:latin typeface="Times New Roman" panose="02020603050405020304" pitchFamily="18" charset="0"/>
                <a:ea typeface="ＭＳ 明朝" panose="02020609040205080304" pitchFamily="17" charset="-128"/>
                <a:cs typeface="Times New Roman" panose="02020603050405020304" pitchFamily="18" charset="0"/>
              </a:rPr>
              <a:t>tư</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42">
            <a:extLst>
              <a:ext uri="{FF2B5EF4-FFF2-40B4-BE49-F238E27FC236}">
                <a16:creationId xmlns:a16="http://schemas.microsoft.com/office/drawing/2014/main" xmlns="" id="{1CA74139-C4E6-4C02-A2CD-DFD73A2DB113}"/>
              </a:ext>
            </a:extLst>
          </p:cNvPr>
          <p:cNvSpPr txBox="1"/>
          <p:nvPr/>
        </p:nvSpPr>
        <p:spPr>
          <a:xfrm>
            <a:off x="2170731" y="4825889"/>
            <a:ext cx="1498600" cy="431270"/>
          </a:xfrm>
          <a:prstGeom prst="rect">
            <a:avLst/>
          </a:prstGeom>
          <a:solidFill>
            <a:schemeClr val="accent1">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200" dirty="0" err="1">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Thông</a:t>
            </a:r>
            <a:r>
              <a:rPr lang="en-US" altLang="ja-JP" sz="1200" dirty="0">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 </a:t>
            </a:r>
            <a:r>
              <a:rPr lang="en-US" altLang="ja-JP" sz="1200" dirty="0" err="1">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báo</a:t>
            </a:r>
            <a:r>
              <a:rPr lang="en-US" altLang="ja-JP" sz="1200" dirty="0">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 </a:t>
            </a:r>
            <a:r>
              <a:rPr lang="en-US" altLang="ja-JP" sz="1200" dirty="0" err="1">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công</a:t>
            </a:r>
            <a:r>
              <a:rPr lang="en-US" altLang="ja-JP" sz="1200" dirty="0">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 </a:t>
            </a:r>
            <a:r>
              <a:rPr lang="en-US" altLang="ja-JP" sz="1200" dirty="0" err="1">
                <a:solidFill>
                  <a:srgbClr val="FFFFFF"/>
                </a:solidFill>
                <a:latin typeface="Times New Roman" panose="02020603050405020304" pitchFamily="18" charset="0"/>
                <a:ea typeface="Meiryo UI" panose="020B0604030504040204" pitchFamily="50" charset="-128"/>
                <a:cs typeface="ＭＳ Ｐゴシック" panose="020B0600070205080204" pitchFamily="50" charset="-128"/>
              </a:rPr>
              <a:t>bố</a:t>
            </a:r>
            <a:endParaRPr lang="en-GB"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4" name="テキスト ボックス 142">
            <a:extLst>
              <a:ext uri="{FF2B5EF4-FFF2-40B4-BE49-F238E27FC236}">
                <a16:creationId xmlns:a16="http://schemas.microsoft.com/office/drawing/2014/main" xmlns="" id="{8C09726F-A096-496A-AAE4-5D802B5E2B30}"/>
              </a:ext>
            </a:extLst>
          </p:cNvPr>
          <p:cNvSpPr txBox="1"/>
          <p:nvPr/>
        </p:nvSpPr>
        <p:spPr>
          <a:xfrm>
            <a:off x="3702222" y="2742117"/>
            <a:ext cx="2638426" cy="415647"/>
          </a:xfrm>
          <a:prstGeom prst="rect">
            <a:avLst/>
          </a:prstGeom>
          <a:solidFill>
            <a:schemeClr val="accent1">
              <a:lumMod val="20000"/>
              <a:lumOff val="80000"/>
            </a:schemeClr>
          </a:solidFill>
          <a:ln w="12700">
            <a:solidFill>
              <a:schemeClr val="accent1"/>
            </a:solidFill>
          </a:ln>
        </p:spPr>
        <p:txBody>
          <a:bodyPr rot="0" spcFirstLastPara="0" vert="horz" wrap="square" lIns="72000" tIns="108000" rIns="91440" bIns="45720" numCol="1" spcCol="0" rtlCol="0" fromWordArt="0" anchor="t" anchorCtr="0" forceAA="0" compatLnSpc="1">
            <a:prstTxWarp prst="textNoShape">
              <a:avLst/>
            </a:prstTxWarp>
            <a:noAutofit/>
          </a:bodyPr>
          <a:lstStyle/>
          <a:p>
            <a:pPr algn="ct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Luật</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toàn</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vệ</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lao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động</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luật</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42">
            <a:extLst>
              <a:ext uri="{FF2B5EF4-FFF2-40B4-BE49-F238E27FC236}">
                <a16:creationId xmlns:a16="http://schemas.microsoft.com/office/drawing/2014/main" xmlns="" id="{49A47DDA-4C6F-4369-8CC8-41AB82A84485}"/>
              </a:ext>
            </a:extLst>
          </p:cNvPr>
          <p:cNvSpPr txBox="1"/>
          <p:nvPr/>
        </p:nvSpPr>
        <p:spPr>
          <a:xfrm>
            <a:off x="4156139" y="3237349"/>
            <a:ext cx="2398641" cy="390747"/>
          </a:xfrm>
          <a:prstGeom prst="rect">
            <a:avLst/>
          </a:prstGeom>
          <a:solidFill>
            <a:schemeClr val="accent1">
              <a:lumMod val="40000"/>
              <a:lumOff val="60000"/>
            </a:schemeClr>
          </a:solidFill>
          <a:ln w="12700">
            <a:solidFill>
              <a:schemeClr val="accent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Nghị</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định</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thực</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thi</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luật</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vệ</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toàn</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lao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động</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luật</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42">
            <a:extLst>
              <a:ext uri="{FF2B5EF4-FFF2-40B4-BE49-F238E27FC236}">
                <a16:creationId xmlns:a16="http://schemas.microsoft.com/office/drawing/2014/main" xmlns="" id="{31E2D108-B962-48BC-AFF9-027DFD4CBC03}"/>
              </a:ext>
            </a:extLst>
          </p:cNvPr>
          <p:cNvSpPr txBox="1"/>
          <p:nvPr/>
        </p:nvSpPr>
        <p:spPr>
          <a:xfrm>
            <a:off x="4450219" y="3705499"/>
            <a:ext cx="2448089" cy="390747"/>
          </a:xfrm>
          <a:prstGeom prst="rect">
            <a:avLst/>
          </a:prstGeom>
          <a:solidFill>
            <a:schemeClr val="accent1">
              <a:lumMod val="60000"/>
              <a:lumOff val="40000"/>
            </a:schemeClr>
          </a:solidFill>
          <a:ln w="12700">
            <a:solidFill>
              <a:schemeClr val="accent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Thông</a:t>
            </a:r>
            <a:r>
              <a:rPr lang="en-US" altLang="ja-JP" sz="1050"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latin typeface="Times New Roman" panose="02020603050405020304" pitchFamily="18" charset="0"/>
                <a:ea typeface="ＭＳ 明朝" panose="02020609040205080304" pitchFamily="17" charset="-128"/>
                <a:cs typeface="Times New Roman" panose="02020603050405020304" pitchFamily="18" charset="0"/>
              </a:rPr>
              <a:t>tư</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thực</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thi</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luật</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vệ</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toàn</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lao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động</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luật</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effectLst/>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142">
            <a:extLst>
              <a:ext uri="{FF2B5EF4-FFF2-40B4-BE49-F238E27FC236}">
                <a16:creationId xmlns:a16="http://schemas.microsoft.com/office/drawing/2014/main" xmlns="" id="{1B871A4D-3A0E-48F4-BB38-6FCCAD18355D}"/>
              </a:ext>
            </a:extLst>
          </p:cNvPr>
          <p:cNvSpPr txBox="1"/>
          <p:nvPr/>
        </p:nvSpPr>
        <p:spPr>
          <a:xfrm>
            <a:off x="4860933" y="4214677"/>
            <a:ext cx="2398641" cy="390747"/>
          </a:xfrm>
          <a:prstGeom prst="rect">
            <a:avLst/>
          </a:prstGeom>
          <a:solidFill>
            <a:schemeClr val="accent1">
              <a:lumMod val="75000"/>
            </a:schemeClr>
          </a:solidFill>
          <a:ln w="6350">
            <a:solidFill>
              <a:schemeClr val="accent1">
                <a:lumMod val="75000"/>
              </a:schemeClr>
            </a:solidFill>
          </a:ln>
        </p:spPr>
        <p:txBody>
          <a:bodyPr rot="0" spcFirstLastPara="0" vert="horz" wrap="square" lIns="91440" tIns="108000" rIns="91440" bIns="45720" numCol="1" spcCol="0" rtlCol="0" fromWordArt="0" anchor="t" anchorCtr="0" forceAA="0" compatLnSpc="1">
            <a:prstTxWarp prst="textNoShape">
              <a:avLst/>
            </a:prstTxWarp>
            <a:noAutofit/>
          </a:bodyPr>
          <a:lstStyle/>
          <a:p>
            <a:pPr algn="just"/>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Qui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cách</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chế</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tạo</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máy</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xây</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dựng</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dạng</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xe</a:t>
            </a:r>
            <a:endParaRPr lang="ja-JP" sz="105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42">
            <a:extLst>
              <a:ext uri="{FF2B5EF4-FFF2-40B4-BE49-F238E27FC236}">
                <a16:creationId xmlns:a16="http://schemas.microsoft.com/office/drawing/2014/main" xmlns="" id="{16BDCA3D-9419-48D1-9B64-E5C5D85C8867}"/>
              </a:ext>
            </a:extLst>
          </p:cNvPr>
          <p:cNvSpPr txBox="1"/>
          <p:nvPr/>
        </p:nvSpPr>
        <p:spPr>
          <a:xfrm>
            <a:off x="4860933" y="4680431"/>
            <a:ext cx="2893167" cy="480325"/>
          </a:xfrm>
          <a:prstGeom prst="rect">
            <a:avLst/>
          </a:prstGeom>
          <a:solidFill>
            <a:schemeClr val="accent1">
              <a:lumMod val="75000"/>
            </a:schemeClr>
          </a:solidFill>
          <a:ln w="6350">
            <a:solidFill>
              <a:schemeClr val="accent1">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Qui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trình</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đào</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tạo</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kĩ</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năng</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vận</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hành</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máy</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móc</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xây</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dựng</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dạng</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xe</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để</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phá</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dỡ</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142">
            <a:extLst>
              <a:ext uri="{FF2B5EF4-FFF2-40B4-BE49-F238E27FC236}">
                <a16:creationId xmlns:a16="http://schemas.microsoft.com/office/drawing/2014/main" xmlns="" id="{BD3920C9-E1AC-4F79-9FE8-B5408102BEC2}"/>
              </a:ext>
            </a:extLst>
          </p:cNvPr>
          <p:cNvSpPr txBox="1"/>
          <p:nvPr/>
        </p:nvSpPr>
        <p:spPr>
          <a:xfrm>
            <a:off x="4860933" y="5367490"/>
            <a:ext cx="2448090" cy="420913"/>
          </a:xfrm>
          <a:prstGeom prst="rect">
            <a:avLst/>
          </a:prstGeom>
          <a:solidFill>
            <a:schemeClr val="accent1">
              <a:lumMod val="75000"/>
            </a:schemeClr>
          </a:solidFill>
          <a:ln w="6350">
            <a:solidFill>
              <a:schemeClr val="accent1">
                <a:lumMod val="75000"/>
              </a:schemeClr>
            </a:solidFill>
          </a:ln>
        </p:spPr>
        <p:txBody>
          <a:bodyPr rot="0" spcFirstLastPara="0" vert="horz" wrap="square" lIns="91440" tIns="108000" rIns="91440" bIns="45720" numCol="1" spcCol="0" rtlCol="0" fromWordArt="0" anchor="t" anchorCtr="0" forceAA="0" compatLnSpc="1">
            <a:prstTxWarp prst="textNoShape">
              <a:avLst/>
            </a:prstTxWarp>
            <a:noAutofit/>
          </a:bodyPr>
          <a:lstStyle/>
          <a:p>
            <a:pPr algn="just"/>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Qui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trình</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đào</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tạo</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đặc</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biệt</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vệ</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sinh</a:t>
            </a:r>
            <a:r>
              <a:rPr lang="en-US" altLang="ja-JP" sz="1050" kern="100" dirty="0">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 an </a:t>
            </a:r>
            <a:r>
              <a:rPr lang="en-US" altLang="ja-JP" sz="1050" kern="100" dirty="0" err="1">
                <a:solidFill>
                  <a:schemeClr val="bg1"/>
                </a:solidFill>
                <a:latin typeface="Times New Roman" panose="02020603050405020304" pitchFamily="18" charset="0"/>
                <a:ea typeface="ＭＳ 明朝" panose="02020609040205080304" pitchFamily="17" charset="-128"/>
                <a:cs typeface="Times New Roman" panose="02020603050405020304" pitchFamily="18" charset="0"/>
              </a:rPr>
              <a:t>toàn</a:t>
            </a:r>
            <a:endParaRPr lang="ja-JP" sz="105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 name="二等辺三角形 1">
            <a:extLst>
              <a:ext uri="{FF2B5EF4-FFF2-40B4-BE49-F238E27FC236}">
                <a16:creationId xmlns:a16="http://schemas.microsoft.com/office/drawing/2014/main" xmlns="" id="{C51B1DED-248C-46C9-B87C-BC67FD1C6269}"/>
              </a:ext>
            </a:extLst>
          </p:cNvPr>
          <p:cNvSpPr/>
          <p:nvPr/>
        </p:nvSpPr>
        <p:spPr>
          <a:xfrm>
            <a:off x="2624821" y="2540433"/>
            <a:ext cx="560548" cy="816297"/>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4F8C0E0D-292B-4A79-891F-E9EBC94166C9}"/>
              </a:ext>
            </a:extLst>
          </p:cNvPr>
          <p:cNvSpPr txBox="1"/>
          <p:nvPr/>
        </p:nvSpPr>
        <p:spPr>
          <a:xfrm>
            <a:off x="2624822" y="3157765"/>
            <a:ext cx="626000" cy="223138"/>
          </a:xfrm>
          <a:prstGeom prst="rect">
            <a:avLst/>
          </a:prstGeom>
          <a:noFill/>
        </p:spPr>
        <p:txBody>
          <a:bodyPr wrap="square" rtlCol="0">
            <a:spAutoFit/>
          </a:bodyPr>
          <a:lstStyle/>
          <a:p>
            <a:r>
              <a:rPr kumimoji="1" lang="en-US" altLang="ja-JP" sz="850" dirty="0" err="1">
                <a:latin typeface="Times New Roman" panose="02020603050405020304" pitchFamily="18" charset="0"/>
                <a:cs typeface="Times New Roman" panose="02020603050405020304" pitchFamily="18" charset="0"/>
              </a:rPr>
              <a:t>Pháp</a:t>
            </a:r>
            <a:r>
              <a:rPr kumimoji="1" lang="en-US" altLang="ja-JP" sz="850" dirty="0">
                <a:latin typeface="Times New Roman" panose="02020603050405020304" pitchFamily="18" charset="0"/>
                <a:cs typeface="Times New Roman" panose="02020603050405020304" pitchFamily="18" charset="0"/>
              </a:rPr>
              <a:t> </a:t>
            </a:r>
            <a:r>
              <a:rPr kumimoji="1" lang="en-US" altLang="ja-JP" sz="850" dirty="0" err="1">
                <a:latin typeface="Times New Roman" panose="02020603050405020304" pitchFamily="18" charset="0"/>
                <a:cs typeface="Times New Roman" panose="02020603050405020304" pitchFamily="18" charset="0"/>
              </a:rPr>
              <a:t>luật</a:t>
            </a:r>
            <a:endParaRPr kumimoji="1" lang="ja-JP" altLang="en-US" sz="850" dirty="0">
              <a:latin typeface="Times New Roman" panose="02020603050405020304" pitchFamily="18" charset="0"/>
              <a:cs typeface="Times New Roman" panose="02020603050405020304" pitchFamily="18" charset="0"/>
            </a:endParaRPr>
          </a:p>
        </p:txBody>
      </p:sp>
      <p:sp>
        <p:nvSpPr>
          <p:cNvPr id="20" name="テキスト ボックス 142">
            <a:extLst>
              <a:ext uri="{FF2B5EF4-FFF2-40B4-BE49-F238E27FC236}">
                <a16:creationId xmlns:a16="http://schemas.microsoft.com/office/drawing/2014/main" xmlns="" id="{0E353D6B-D58D-460E-87C0-46FC97419857}"/>
              </a:ext>
            </a:extLst>
          </p:cNvPr>
          <p:cNvSpPr txBox="1"/>
          <p:nvPr/>
        </p:nvSpPr>
        <p:spPr>
          <a:xfrm>
            <a:off x="2624821" y="3409138"/>
            <a:ext cx="532082" cy="296361"/>
          </a:xfrm>
          <a:prstGeom prst="rect">
            <a:avLst/>
          </a:prstGeom>
          <a:solidFill>
            <a:schemeClr val="accent1">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6">
            <a:extLst>
              <a:ext uri="{FF2B5EF4-FFF2-40B4-BE49-F238E27FC236}">
                <a16:creationId xmlns:a16="http://schemas.microsoft.com/office/drawing/2014/main" xmlns="" id="{BF07439E-E694-411F-AB19-30A5286F4277}"/>
              </a:ext>
            </a:extLst>
          </p:cNvPr>
          <p:cNvSpPr txBox="1"/>
          <p:nvPr/>
        </p:nvSpPr>
        <p:spPr>
          <a:xfrm>
            <a:off x="2503457" y="3445945"/>
            <a:ext cx="803275" cy="4213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en-US" sz="1100" dirty="0" err="1">
                <a:effectLst/>
                <a:latin typeface="Times New Roman" panose="02020603050405020304" pitchFamily="18" charset="0"/>
                <a:ea typeface="Meiryo UI" panose="020B0604030504040204" pitchFamily="50" charset="-128"/>
                <a:cs typeface="ＭＳ Ｐゴシック" panose="020B0600070205080204" pitchFamily="50" charset="-128"/>
              </a:rPr>
              <a:t>Nghị</a:t>
            </a:r>
            <a:r>
              <a:rPr lang="en-US" sz="1100" dirty="0">
                <a:effectLst/>
                <a:latin typeface="Times New Roman" panose="02020603050405020304" pitchFamily="18" charset="0"/>
                <a:ea typeface="Meiryo UI" panose="020B0604030504040204" pitchFamily="50" charset="-128"/>
                <a:cs typeface="ＭＳ Ｐゴシック" panose="020B0600070205080204" pitchFamily="50" charset="-128"/>
              </a:rPr>
              <a:t> </a:t>
            </a:r>
            <a:r>
              <a:rPr lang="en-US" sz="1100" dirty="0" err="1">
                <a:effectLst/>
                <a:latin typeface="Times New Roman" panose="02020603050405020304" pitchFamily="18" charset="0"/>
                <a:ea typeface="Meiryo UI" panose="020B0604030504040204" pitchFamily="50" charset="-128"/>
                <a:cs typeface="ＭＳ Ｐゴシック" panose="020B0600070205080204" pitchFamily="50" charset="-128"/>
              </a:rPr>
              <a:t>định</a:t>
            </a:r>
            <a:endParaRPr lang="en-GB"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32874894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zh-TW"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(1)</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149/</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tắc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chung</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nhiệm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tuân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thủ</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tiêu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chuẩn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thiểu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ngừa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còn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sức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khỏe</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qua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thiện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kiện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môi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thoải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nước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chế</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nhập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khẩu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xuất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nhập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khẩu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liệu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nỗ</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góp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ngừa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xuất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nhập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khẩu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thầu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xét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kèm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kiện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ảnh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hưởng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tới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tới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4</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tuân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thủ</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nỗ</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2889143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95300" y="392416"/>
            <a:ext cx="8155908" cy="464453"/>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 (2)</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trang154/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36F13490-E427-4348-B1DE-0ECA63E47318}"/>
              </a:ext>
            </a:extLst>
          </p:cNvPr>
          <p:cNvSpPr/>
          <p:nvPr/>
        </p:nvSpPr>
        <p:spPr>
          <a:xfrm>
            <a:off x="495300" y="1010957"/>
            <a:ext cx="8155908" cy="2585323"/>
          </a:xfrm>
          <a:prstGeom prst="rect">
            <a:avLst/>
          </a:prstGeom>
          <a:ln>
            <a:solidFill>
              <a:schemeClr val="tx1"/>
            </a:solidFill>
          </a:ln>
        </p:spPr>
        <p:txBody>
          <a:bodyPr wrap="square" anchor="ctr">
            <a:spAutoFit/>
          </a:bodyPr>
          <a:lstStyle/>
          <a:p>
            <a:pPr lvl="0">
              <a:lnSpc>
                <a:spcPct val="90000"/>
              </a:lnSpc>
            </a:pPr>
            <a:r>
              <a:rPr lang="vi-VN" altLang="ja-JP" sz="1500" dirty="0">
                <a:latin typeface="Times New Roman" panose="02020603050405020304" pitchFamily="18" charset="0"/>
                <a:cs typeface="Times New Roman" panose="02020603050405020304" pitchFamily="18" charset="0"/>
              </a:rPr>
              <a:t>Chương 5 Quy định về máy móc và các </a:t>
            </a:r>
            <a:r>
              <a:rPr lang="en-US" altLang="ja-JP" sz="1500" dirty="0" err="1">
                <a:latin typeface="Times New Roman" panose="02020603050405020304" pitchFamily="18" charset="0"/>
                <a:cs typeface="Times New Roman" panose="02020603050405020304" pitchFamily="18" charset="0"/>
              </a:rPr>
              <a:t>vật</a:t>
            </a:r>
            <a:r>
              <a:rPr lang="vi-VN" altLang="ja-JP" sz="1500" dirty="0">
                <a:latin typeface="Times New Roman" panose="02020603050405020304" pitchFamily="18" charset="0"/>
                <a:cs typeface="Times New Roman" panose="02020603050405020304" pitchFamily="18" charset="0"/>
              </a:rPr>
              <a:t> nguy hiểm</a:t>
            </a:r>
            <a:endParaRPr lang="en-GB" altLang="ja-JP" sz="1500" dirty="0">
              <a:latin typeface="Times New Roman" panose="02020603050405020304" pitchFamily="18" charset="0"/>
              <a:cs typeface="Times New Roman" panose="02020603050405020304" pitchFamily="18" charset="0"/>
            </a:endParaRPr>
          </a:p>
          <a:p>
            <a:pPr lvl="0">
              <a:lnSpc>
                <a:spcPct val="90000"/>
              </a:lnSpc>
            </a:pPr>
            <a:r>
              <a:rPr lang="vi-VN" altLang="ja-JP" sz="1500" dirty="0">
                <a:latin typeface="Times New Roman" panose="02020603050405020304" pitchFamily="18" charset="0"/>
                <a:cs typeface="Times New Roman" panose="02020603050405020304" pitchFamily="18" charset="0"/>
              </a:rPr>
              <a:t>Điều 45 &lt;Tự kiểm tra định kỳ&gt;</a:t>
            </a:r>
            <a:endParaRPr lang="en-GB" altLang="ja-JP" sz="1500" dirty="0">
              <a:latin typeface="Times New Roman" panose="02020603050405020304" pitchFamily="18" charset="0"/>
              <a:cs typeface="Times New Roman" panose="02020603050405020304" pitchFamily="18" charset="0"/>
            </a:endParaRPr>
          </a:p>
          <a:p>
            <a:pPr lvl="0">
              <a:lnSpc>
                <a:spcPct val="90000"/>
              </a:lnSpc>
            </a:pPr>
            <a:r>
              <a:rPr lang="en-US" altLang="ja-JP" sz="1500" dirty="0">
                <a:latin typeface="Times New Roman" panose="02020603050405020304" pitchFamily="18" charset="0"/>
                <a:cs typeface="Times New Roman" panose="02020603050405020304" pitchFamily="18" charset="0"/>
              </a:rPr>
              <a:t>Theo </a:t>
            </a:r>
            <a:r>
              <a:rPr lang="en-US" altLang="ja-JP" sz="1500" dirty="0" err="1">
                <a:latin typeface="Times New Roman" panose="02020603050405020304" pitchFamily="18" charset="0"/>
                <a:cs typeface="Times New Roman" panose="02020603050405020304" pitchFamily="18" charset="0"/>
              </a:rPr>
              <a:t>quy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trong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pháp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lệnh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của</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Bộ</a:t>
            </a:r>
            <a:r>
              <a:rPr lang="en-US" altLang="ja-JP" sz="1500" dirty="0">
                <a:latin typeface="Times New Roman" panose="02020603050405020304" pitchFamily="18" charset="0"/>
                <a:cs typeface="Times New Roman" panose="02020603050405020304" pitchFamily="18" charset="0"/>
              </a:rPr>
              <a:t> Y </a:t>
            </a:r>
            <a:r>
              <a:rPr lang="en-US" altLang="ja-JP" sz="1500" dirty="0" err="1">
                <a:latin typeface="Times New Roman" panose="02020603050405020304" pitchFamily="18" charset="0"/>
                <a:cs typeface="Times New Roman" panose="02020603050405020304" pitchFamily="18" charset="0"/>
              </a:rPr>
              <a:t>tế</a:t>
            </a:r>
            <a:r>
              <a:rPr lang="en-US" altLang="ja-JP" sz="1500" dirty="0">
                <a:latin typeface="Times New Roman" panose="02020603050405020304" pitchFamily="18" charset="0"/>
                <a:cs typeface="Times New Roman" panose="02020603050405020304" pitchFamily="18" charset="0"/>
              </a:rPr>
              <a:t>, Lao </a:t>
            </a:r>
            <a:r>
              <a:rPr lang="en-US" altLang="ja-JP" sz="1500" dirty="0" err="1">
                <a:latin typeface="Times New Roman" panose="02020603050405020304" pitchFamily="18" charset="0"/>
                <a:cs typeface="Times New Roman" panose="02020603050405020304" pitchFamily="18" charset="0"/>
              </a:rPr>
              <a:t>Động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và</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Phúc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Lợi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doanh</a:t>
            </a:r>
            <a:r>
              <a:rPr lang="en-US" altLang="ja-JP" sz="1500" dirty="0">
                <a:latin typeface="Times New Roman" panose="02020603050405020304" pitchFamily="18" charset="0"/>
                <a:cs typeface="Times New Roman" panose="02020603050405020304" pitchFamily="18" charset="0"/>
              </a:rPr>
              <a:t> </a:t>
            </a:r>
            <a:r>
              <a:rPr lang="vi-VN" altLang="ja-JP" sz="1500" dirty="0">
                <a:latin typeface="Times New Roman" panose="02020603050405020304" pitchFamily="18" charset="0"/>
                <a:cs typeface="Times New Roman" panose="02020603050405020304" pitchFamily="18" charset="0"/>
              </a:rPr>
              <a:t>nghiệp phải tự kiểm tra </a:t>
            </a:r>
            <a:r>
              <a:rPr lang="en-US" altLang="ja-JP" sz="1500" dirty="0" err="1">
                <a:latin typeface="Times New Roman" panose="02020603050405020304" pitchFamily="18" charset="0"/>
                <a:cs typeface="Times New Roman" panose="02020603050405020304" pitchFamily="18" charset="0"/>
              </a:rPr>
              <a:t>lò</a:t>
            </a:r>
            <a:r>
              <a:rPr lang="vi-VN" altLang="ja-JP" sz="1500" dirty="0">
                <a:latin typeface="Times New Roman" panose="02020603050405020304" pitchFamily="18" charset="0"/>
                <a:cs typeface="Times New Roman" panose="02020603050405020304" pitchFamily="18" charset="0"/>
              </a:rPr>
              <a:t> hơi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kỳ</a:t>
            </a:r>
            <a:r>
              <a:rPr lang="vi-VN" altLang="ja-JP" sz="1500" dirty="0">
                <a:latin typeface="Times New Roman" panose="02020603050405020304" pitchFamily="18" charset="0"/>
                <a:cs typeface="Times New Roman" panose="02020603050405020304" pitchFamily="18" charset="0"/>
              </a:rPr>
              <a:t> và các máy móc khác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trong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pháp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lệnh</a:t>
            </a:r>
            <a:r>
              <a:rPr lang="en-US" altLang="ja-JP" sz="1500" dirty="0">
                <a:latin typeface="Times New Roman" panose="02020603050405020304" pitchFamily="18" charset="0"/>
                <a:cs typeface="Times New Roman" panose="02020603050405020304" pitchFamily="18" charset="0"/>
              </a:rPr>
              <a:t> </a:t>
            </a:r>
            <a:r>
              <a:rPr lang="vi-VN" altLang="ja-JP" sz="1500" dirty="0">
                <a:latin typeface="Times New Roman" panose="02020603050405020304" pitchFamily="18" charset="0"/>
                <a:cs typeface="Times New Roman" panose="02020603050405020304" pitchFamily="18" charset="0"/>
              </a:rPr>
              <a:t>và ghi lại kết quả</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đó</a:t>
            </a:r>
            <a:r>
              <a:rPr lang="en-US" altLang="ja-JP" sz="1500" dirty="0">
                <a:latin typeface="Times New Roman" panose="02020603050405020304" pitchFamily="18" charset="0"/>
                <a:cs typeface="Times New Roman" panose="02020603050405020304" pitchFamily="18" charset="0"/>
              </a:rPr>
              <a:t>.</a:t>
            </a:r>
            <a:endParaRPr lang="en-GB" altLang="ja-JP" sz="1500" dirty="0">
              <a:latin typeface="Times New Roman" panose="02020603050405020304" pitchFamily="18" charset="0"/>
              <a:cs typeface="Times New Roman" panose="02020603050405020304" pitchFamily="18" charset="0"/>
            </a:endParaRPr>
          </a:p>
          <a:p>
            <a:pPr lvl="0">
              <a:lnSpc>
                <a:spcPct val="90000"/>
              </a:lnSpc>
            </a:pPr>
            <a:r>
              <a:rPr lang="en-US" altLang="ja-JP" sz="1500" dirty="0">
                <a:latin typeface="Times New Roman" panose="02020603050405020304" pitchFamily="18" charset="0"/>
                <a:cs typeface="Times New Roman" panose="02020603050405020304" pitchFamily="18" charset="0"/>
              </a:rPr>
              <a:t>2 D</a:t>
            </a:r>
            <a:r>
              <a:rPr lang="vi-VN" altLang="ja-JP" sz="1500" dirty="0">
                <a:latin typeface="Times New Roman" panose="02020603050405020304" pitchFamily="18" charset="0"/>
                <a:cs typeface="Times New Roman" panose="02020603050405020304" pitchFamily="18" charset="0"/>
              </a:rPr>
              <a:t>oanh nghiệp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khi</a:t>
            </a:r>
            <a:r>
              <a:rPr lang="vi-VN" altLang="ja-JP" sz="1500" dirty="0">
                <a:latin typeface="Times New Roman" panose="02020603050405020304" pitchFamily="18" charset="0"/>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tự</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theo</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quy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Bộ</a:t>
            </a:r>
            <a:r>
              <a:rPr lang="en-US" altLang="ja-JP" sz="1500" dirty="0">
                <a:latin typeface="Times New Roman" panose="02020603050405020304" pitchFamily="18" charset="0"/>
                <a:cs typeface="Times New Roman" panose="02020603050405020304" pitchFamily="18" charset="0"/>
              </a:rPr>
              <a:t> Y </a:t>
            </a:r>
            <a:r>
              <a:rPr lang="en-US" altLang="ja-JP" sz="1500" dirty="0" err="1">
                <a:latin typeface="Times New Roman" panose="02020603050405020304" pitchFamily="18" charset="0"/>
                <a:cs typeface="Times New Roman" panose="02020603050405020304" pitchFamily="18" charset="0"/>
              </a:rPr>
              <a:t>tế</a:t>
            </a:r>
            <a:r>
              <a:rPr lang="en-US" altLang="ja-JP" sz="1500" dirty="0">
                <a:latin typeface="Times New Roman" panose="02020603050405020304" pitchFamily="18" charset="0"/>
                <a:cs typeface="Times New Roman" panose="02020603050405020304" pitchFamily="18" charset="0"/>
              </a:rPr>
              <a:t>, Lao </a:t>
            </a:r>
            <a:r>
              <a:rPr lang="en-US" altLang="ja-JP" sz="1500" dirty="0" err="1">
                <a:latin typeface="Times New Roman" panose="02020603050405020304" pitchFamily="18" charset="0"/>
                <a:cs typeface="Times New Roman" panose="02020603050405020304" pitchFamily="18" charset="0"/>
              </a:rPr>
              <a:t>Động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và</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Phúc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Lợi</a:t>
            </a:r>
            <a:r>
              <a:rPr lang="en-US" altLang="ja-JP" sz="1500" dirty="0">
                <a:latin typeface="Times New Roman" panose="02020603050405020304" pitchFamily="18" charset="0"/>
                <a:cs typeface="Times New Roman" panose="02020603050405020304" pitchFamily="18" charset="0"/>
              </a:rPr>
              <a:t> </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sau</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đây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là</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tự</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chỉ</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về</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tự</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ở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này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và</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theo</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nghị</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về</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ở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lao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có</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tư</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quy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bởi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Bộ</a:t>
            </a:r>
            <a:r>
              <a:rPr lang="en-US" altLang="ja-JP" sz="1500" dirty="0">
                <a:latin typeface="Times New Roman" panose="02020603050405020304" pitchFamily="18" charset="0"/>
                <a:cs typeface="Times New Roman" panose="02020603050405020304" pitchFamily="18" charset="0"/>
              </a:rPr>
              <a:t> Y </a:t>
            </a:r>
            <a:r>
              <a:rPr lang="en-US" altLang="ja-JP" sz="1500" dirty="0" err="1">
                <a:latin typeface="Times New Roman" panose="02020603050405020304" pitchFamily="18" charset="0"/>
                <a:cs typeface="Times New Roman" panose="02020603050405020304" pitchFamily="18" charset="0"/>
              </a:rPr>
              <a:t>tế</a:t>
            </a:r>
            <a:r>
              <a:rPr lang="en-US" altLang="ja-JP" sz="1500" dirty="0">
                <a:latin typeface="Times New Roman" panose="02020603050405020304" pitchFamily="18" charset="0"/>
                <a:cs typeface="Times New Roman" panose="02020603050405020304" pitchFamily="18" charset="0"/>
              </a:rPr>
              <a:t>, Lao </a:t>
            </a:r>
            <a:r>
              <a:rPr lang="en-US" altLang="ja-JP" sz="1500" dirty="0" err="1">
                <a:latin typeface="Times New Roman" panose="02020603050405020304" pitchFamily="18" charset="0"/>
                <a:cs typeface="Times New Roman" panose="02020603050405020304" pitchFamily="18" charset="0"/>
              </a:rPr>
              <a:t>Động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và</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Phúc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Lợi</a:t>
            </a:r>
            <a:r>
              <a:rPr lang="en-US" altLang="ja-JP" sz="1500" dirty="0">
                <a:latin typeface="Times New Roman" panose="02020603050405020304" pitchFamily="18" charset="0"/>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hoặc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có</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đăng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ký</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như</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quy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ở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1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3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54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và</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cho</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đó</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sau</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đây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là</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tự</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tra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chỉ</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tương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ứng</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với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yêu</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cầu</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đó</a:t>
            </a: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a:t>
            </a:r>
          </a:p>
          <a:p>
            <a:pPr lvl="0">
              <a:lnSpc>
                <a:spcPct val="90000"/>
              </a:lnSpc>
            </a:pPr>
            <a:r>
              <a:rPr lang="en-GB" altLang="ja-JP" sz="1500" dirty="0">
                <a:latin typeface="Times New Roman" panose="02020603050405020304" pitchFamily="18" charset="0"/>
                <a:ea typeface="Meiryo UI" panose="020B0604030504040204" pitchFamily="50" charset="-128"/>
                <a:cs typeface="Times New Roman" panose="02020603050405020304" pitchFamily="18" charset="0"/>
              </a:rPr>
              <a:t>3 </a:t>
            </a:r>
            <a:r>
              <a:rPr lang="vi-VN" altLang="ja-JP" sz="1500" dirty="0">
                <a:latin typeface="Times New Roman" panose="02020603050405020304" pitchFamily="18" charset="0"/>
                <a:ea typeface="Meiryo UI" panose="020B0604030504040204" pitchFamily="50" charset="-128"/>
                <a:cs typeface="Times New Roman" panose="02020603050405020304" pitchFamily="18" charset="0"/>
              </a:rPr>
              <a:t>Bộ trưởng </a:t>
            </a:r>
            <a:r>
              <a:rPr lang="en-US" altLang="ja-JP" sz="1500" dirty="0" err="1">
                <a:latin typeface="Times New Roman" panose="02020603050405020304" pitchFamily="18" charset="0"/>
                <a:cs typeface="Times New Roman" panose="02020603050405020304" pitchFamily="18" charset="0"/>
              </a:rPr>
              <a:t>Bộ</a:t>
            </a:r>
            <a:r>
              <a:rPr lang="en-US" altLang="ja-JP" sz="1500" dirty="0">
                <a:latin typeface="Times New Roman" panose="02020603050405020304" pitchFamily="18" charset="0"/>
                <a:cs typeface="Times New Roman" panose="02020603050405020304" pitchFamily="18" charset="0"/>
              </a:rPr>
              <a:t> Y </a:t>
            </a:r>
            <a:r>
              <a:rPr lang="en-US" altLang="ja-JP" sz="1500" dirty="0" err="1">
                <a:latin typeface="Times New Roman" panose="02020603050405020304" pitchFamily="18" charset="0"/>
                <a:cs typeface="Times New Roman" panose="02020603050405020304" pitchFamily="18" charset="0"/>
              </a:rPr>
              <a:t>tế</a:t>
            </a:r>
            <a:r>
              <a:rPr lang="en-US" altLang="ja-JP" sz="1500" dirty="0">
                <a:latin typeface="Times New Roman" panose="02020603050405020304" pitchFamily="18" charset="0"/>
                <a:cs typeface="Times New Roman" panose="02020603050405020304" pitchFamily="18" charset="0"/>
              </a:rPr>
              <a:t> Lao </a:t>
            </a:r>
            <a:r>
              <a:rPr lang="en-US" altLang="ja-JP" sz="1500" dirty="0" err="1">
                <a:latin typeface="Times New Roman" panose="02020603050405020304" pitchFamily="18" charset="0"/>
                <a:cs typeface="Times New Roman" panose="02020603050405020304" pitchFamily="18" charset="0"/>
              </a:rPr>
              <a:t>Động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và</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Phúc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Lợi</a:t>
            </a:r>
            <a:r>
              <a:rPr lang="vi-VN" altLang="ja-JP" sz="1500" dirty="0">
                <a:latin typeface="Times New Roman" panose="02020603050405020304" pitchFamily="18" charset="0"/>
                <a:ea typeface="Meiryo UI" panose="020B0604030504040204" pitchFamily="50" charset="-128"/>
                <a:cs typeface="Times New Roman" panose="02020603050405020304" pitchFamily="18" charset="0"/>
              </a:rPr>
              <a:t> công bố các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châm</a:t>
            </a:r>
            <a:r>
              <a:rPr lang="vi-VN" altLang="ja-JP" sz="1500" dirty="0">
                <a:latin typeface="Times New Roman" panose="02020603050405020304" pitchFamily="18" charset="0"/>
                <a:ea typeface="Meiryo UI" panose="020B0604030504040204" pitchFamily="50" charset="-128"/>
                <a:cs typeface="Times New Roman" panose="02020603050405020304" pitchFamily="18" charset="0"/>
              </a:rPr>
              <a:t> tự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vi-VN" altLang="ja-JP" sz="1500" dirty="0">
                <a:latin typeface="Times New Roman" panose="02020603050405020304" pitchFamily="18" charset="0"/>
                <a:ea typeface="Meiryo UI" panose="020B0604030504040204" pitchFamily="50" charset="-128"/>
                <a:cs typeface="Times New Roman" panose="02020603050405020304" pitchFamily="18" charset="0"/>
              </a:rPr>
              <a:t> tra cần thiết để thực hiện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phù</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1500" dirty="0">
                <a:latin typeface="Times New Roman" panose="02020603050405020304" pitchFamily="18" charset="0"/>
                <a:ea typeface="Meiryo UI" panose="020B0604030504040204" pitchFamily="50" charset="-128"/>
                <a:cs typeface="Times New Roman" panose="02020603050405020304" pitchFamily="18" charset="0"/>
              </a:rPr>
              <a:t>hiệu quả theo các quy định tại </a:t>
            </a:r>
            <a:r>
              <a:rPr lang="en-GB" altLang="ja-JP" sz="15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1</a:t>
            </a:r>
            <a:r>
              <a:rPr lang="vi-VN" altLang="ja-JP" sz="1500" dirty="0">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lvl="0">
              <a:lnSpc>
                <a:spcPct val="90000"/>
              </a:lnSpc>
            </a:pP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4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Giản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lược</a:t>
            </a: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F8A5119F-05BA-4555-B664-70D9C20B41BF}"/>
              </a:ext>
            </a:extLst>
          </p:cNvPr>
          <p:cNvSpPr txBox="1"/>
          <p:nvPr/>
        </p:nvSpPr>
        <p:spPr>
          <a:xfrm>
            <a:off x="3099343" y="3656246"/>
            <a:ext cx="3339548" cy="369332"/>
          </a:xfrm>
          <a:prstGeom prst="rect">
            <a:avLst/>
          </a:prstGeom>
          <a:noFill/>
        </p:spPr>
        <p:txBody>
          <a:bodyPr wrap="square" rtlCol="0">
            <a:spAutoFit/>
          </a:bodyPr>
          <a:lstStyle/>
          <a:p>
            <a:r>
              <a:rPr kumimoji="1" lang="en-US" altLang="ja-JP" dirty="0" err="1">
                <a:latin typeface="Times New Roman" panose="02020603050405020304" pitchFamily="18" charset="0"/>
                <a:cs typeface="Times New Roman" panose="02020603050405020304" pitchFamily="18" charset="0"/>
              </a:rPr>
              <a:t>Bảng</a:t>
            </a:r>
            <a:r>
              <a:rPr kumimoji="1" lang="en-US" altLang="ja-JP" dirty="0">
                <a:latin typeface="Times New Roman" panose="02020603050405020304" pitchFamily="18" charset="0"/>
                <a:cs typeface="Times New Roman" panose="02020603050405020304" pitchFamily="18" charset="0"/>
              </a:rPr>
              <a:t> 5-1 </a:t>
            </a:r>
            <a:r>
              <a:rPr lang="en-US" altLang="ja-JP" dirty="0" err="1">
                <a:latin typeface="Times New Roman" panose="02020603050405020304" pitchFamily="18" charset="0"/>
                <a:cs typeface="Times New Roman" panose="02020603050405020304" pitchFamily="18" charset="0"/>
              </a:rPr>
              <a:t>P</a:t>
            </a:r>
            <a:r>
              <a:rPr kumimoji="1" lang="en-US" altLang="ja-JP" dirty="0" err="1">
                <a:latin typeface="Times New Roman" panose="02020603050405020304" pitchFamily="18" charset="0"/>
                <a:cs typeface="Times New Roman" panose="02020603050405020304" pitchFamily="18" charset="0"/>
              </a:rPr>
              <a:t>háp</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lệnh</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liên</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quan</a:t>
            </a:r>
            <a:endParaRPr kumimoji="1" lang="ja-JP" altLang="en-US" dirty="0">
              <a:latin typeface="Times New Roman" panose="02020603050405020304" pitchFamily="18" charset="0"/>
              <a:cs typeface="Times New Roman" panose="02020603050405020304" pitchFamily="18" charset="0"/>
            </a:endParaRPr>
          </a:p>
        </p:txBody>
      </p:sp>
      <p:graphicFrame>
        <p:nvGraphicFramePr>
          <p:cNvPr id="8" name="Table 6">
            <a:extLst>
              <a:ext uri="{FF2B5EF4-FFF2-40B4-BE49-F238E27FC236}">
                <a16:creationId xmlns:a16="http://schemas.microsoft.com/office/drawing/2014/main" xmlns="" id="{24456271-97DE-4C7F-8DD9-7629256432D5}"/>
              </a:ext>
            </a:extLst>
          </p:cNvPr>
          <p:cNvGraphicFramePr>
            <a:graphicFrameLocks noGrp="1"/>
          </p:cNvGraphicFramePr>
          <p:nvPr>
            <p:extLst>
              <p:ext uri="{D42A27DB-BD31-4B8C-83A1-F6EECF244321}">
                <p14:modId xmlns:p14="http://schemas.microsoft.com/office/powerpoint/2010/main" val="3429678455"/>
              </p:ext>
            </p:extLst>
          </p:nvPr>
        </p:nvGraphicFramePr>
        <p:xfrm>
          <a:off x="1533938" y="4085544"/>
          <a:ext cx="6086062" cy="2317753"/>
        </p:xfrm>
        <a:graphic>
          <a:graphicData uri="http://schemas.openxmlformats.org/drawingml/2006/table">
            <a:tbl>
              <a:tblPr firstRow="1" bandRow="1">
                <a:tableStyleId>{5940675A-B579-460E-94D1-54222C63F5DA}</a:tableStyleId>
              </a:tblPr>
              <a:tblGrid>
                <a:gridCol w="1660437">
                  <a:extLst>
                    <a:ext uri="{9D8B030D-6E8A-4147-A177-3AD203B41FA5}">
                      <a16:colId xmlns:a16="http://schemas.microsoft.com/office/drawing/2014/main" xmlns="" val="422561078"/>
                    </a:ext>
                  </a:extLst>
                </a:gridCol>
                <a:gridCol w="1382593">
                  <a:extLst>
                    <a:ext uri="{9D8B030D-6E8A-4147-A177-3AD203B41FA5}">
                      <a16:colId xmlns:a16="http://schemas.microsoft.com/office/drawing/2014/main" xmlns="" val="2379422298"/>
                    </a:ext>
                  </a:extLst>
                </a:gridCol>
                <a:gridCol w="1521516">
                  <a:extLst>
                    <a:ext uri="{9D8B030D-6E8A-4147-A177-3AD203B41FA5}">
                      <a16:colId xmlns:a16="http://schemas.microsoft.com/office/drawing/2014/main" xmlns="" val="3235272074"/>
                    </a:ext>
                  </a:extLst>
                </a:gridCol>
                <a:gridCol w="1521516">
                  <a:extLst>
                    <a:ext uri="{9D8B030D-6E8A-4147-A177-3AD203B41FA5}">
                      <a16:colId xmlns:a16="http://schemas.microsoft.com/office/drawing/2014/main" xmlns="" val="2846974102"/>
                    </a:ext>
                  </a:extLst>
                </a:gridCol>
              </a:tblGrid>
              <a:tr h="456476">
                <a:tc>
                  <a:txBody>
                    <a:bodyPr/>
                    <a:lstStyle/>
                    <a:p>
                      <a:r>
                        <a:rPr lang="en-US" altLang="ja-JP" sz="1200" dirty="0" err="1">
                          <a:latin typeface="Times New Roman" panose="02020603050405020304" pitchFamily="18" charset="0"/>
                          <a:ea typeface="Tahoma" panose="020B0604030504040204" pitchFamily="34" charset="0"/>
                          <a:cs typeface="Times New Roman" panose="02020603050405020304" pitchFamily="18" charset="0"/>
                        </a:rPr>
                        <a:t>Phân</a:t>
                      </a:r>
                      <a:r>
                        <a:rPr lang="en-US" altLang="ja-JP" sz="1200" dirty="0">
                          <a:latin typeface="Times New Roman" panose="02020603050405020304" pitchFamily="18" charset="0"/>
                          <a:ea typeface="Tahoma" panose="020B0604030504040204" pitchFamily="34" charset="0"/>
                          <a:cs typeface="Times New Roman" panose="02020603050405020304" pitchFamily="18" charset="0"/>
                        </a:rPr>
                        <a:t> </a:t>
                      </a:r>
                      <a:r>
                        <a:rPr lang="en-US" altLang="ja-JP" sz="1200" dirty="0" err="1">
                          <a:latin typeface="Times New Roman" panose="02020603050405020304" pitchFamily="18" charset="0"/>
                          <a:ea typeface="Tahoma" panose="020B0604030504040204" pitchFamily="34" charset="0"/>
                          <a:cs typeface="Times New Roman" panose="02020603050405020304" pitchFamily="18" charset="0"/>
                        </a:rPr>
                        <a:t>loại</a:t>
                      </a:r>
                      <a:r>
                        <a:rPr lang="en-US" altLang="ja-JP" sz="1200" dirty="0">
                          <a:latin typeface="Times New Roman" panose="02020603050405020304" pitchFamily="18" charset="0"/>
                          <a:ea typeface="Tahoma" panose="020B0604030504040204" pitchFamily="34" charset="0"/>
                          <a:cs typeface="Times New Roman" panose="02020603050405020304" pitchFamily="18" charset="0"/>
                        </a:rPr>
                        <a:t> </a:t>
                      </a:r>
                      <a:r>
                        <a:rPr lang="en-US" altLang="ja-JP" sz="1200" dirty="0" err="1">
                          <a:latin typeface="Times New Roman" panose="02020603050405020304" pitchFamily="18" charset="0"/>
                          <a:ea typeface="Tahoma" panose="020B0604030504040204" pitchFamily="34" charset="0"/>
                          <a:cs typeface="Times New Roman" panose="02020603050405020304" pitchFamily="18" charset="0"/>
                        </a:rPr>
                        <a:t>kiểm</a:t>
                      </a:r>
                      <a:r>
                        <a:rPr lang="en-US" altLang="ja-JP" sz="1200" dirty="0">
                          <a:latin typeface="Times New Roman" panose="02020603050405020304" pitchFamily="18" charset="0"/>
                          <a:ea typeface="Tahoma" panose="020B0604030504040204" pitchFamily="34" charset="0"/>
                          <a:cs typeface="Times New Roman" panose="02020603050405020304" pitchFamily="18" charset="0"/>
                        </a:rPr>
                        <a:t> </a:t>
                      </a:r>
                      <a:r>
                        <a:rPr lang="en-US" altLang="ja-JP" sz="1200" dirty="0" err="1">
                          <a:latin typeface="Times New Roman" panose="02020603050405020304" pitchFamily="18" charset="0"/>
                          <a:ea typeface="Tahoma" panose="020B0604030504040204" pitchFamily="34" charset="0"/>
                          <a:cs typeface="Times New Roman" panose="02020603050405020304" pitchFamily="18" charset="0"/>
                        </a:rPr>
                        <a:t>tra</a:t>
                      </a:r>
                      <a:endParaRPr lang="en-GB" sz="1200" dirty="0">
                        <a:latin typeface="Times New Roman" panose="02020603050405020304" pitchFamily="18" charset="0"/>
                        <a:ea typeface="Tahoma" panose="020B0604030504040204" pitchFamily="34" charset="0"/>
                        <a:cs typeface="Times New Roman" panose="02020603050405020304" pitchFamily="18" charset="0"/>
                      </a:endParaRPr>
                    </a:p>
                  </a:txBody>
                  <a:tcPr>
                    <a:solidFill>
                      <a:srgbClr val="F5E3F9"/>
                    </a:solidFill>
                  </a:tcPr>
                </a:tc>
                <a:tc>
                  <a:txBody>
                    <a:bodyPr/>
                    <a:lstStyle/>
                    <a:p>
                      <a:r>
                        <a:rPr lang="en-GB" sz="1200">
                          <a:latin typeface="Times New Roman" panose="02020603050405020304" pitchFamily="18" charset="0"/>
                          <a:cs typeface="Times New Roman" panose="02020603050405020304" pitchFamily="18" charset="0"/>
                        </a:rPr>
                        <a:t>Điều khoản</a:t>
                      </a:r>
                    </a:p>
                  </a:txBody>
                  <a:tcPr>
                    <a:solidFill>
                      <a:srgbClr val="F5E3F9"/>
                    </a:solidFill>
                  </a:tcPr>
                </a:tc>
                <a:tc>
                  <a:txBody>
                    <a:bodyPr/>
                    <a:lstStyle/>
                    <a:p>
                      <a:r>
                        <a:rPr lang="en-GB" sz="1200">
                          <a:latin typeface="Times New Roman" panose="02020603050405020304" pitchFamily="18" charset="0"/>
                          <a:cs typeface="Times New Roman" panose="02020603050405020304" pitchFamily="18" charset="0"/>
                        </a:rPr>
                        <a:t>Thực thi, tư cách</a:t>
                      </a:r>
                    </a:p>
                  </a:txBody>
                  <a:tcPr>
                    <a:solidFill>
                      <a:srgbClr val="F5E3F9"/>
                    </a:solidFill>
                  </a:tcPr>
                </a:tc>
                <a:tc>
                  <a:txBody>
                    <a:bodyPr/>
                    <a:lstStyle/>
                    <a:p>
                      <a:r>
                        <a:rPr lang="en-GB" sz="1200">
                          <a:latin typeface="Times New Roman" panose="02020603050405020304" pitchFamily="18" charset="0"/>
                          <a:cs typeface="Times New Roman" panose="02020603050405020304" pitchFamily="18" charset="0"/>
                        </a:rPr>
                        <a:t>Thời hạn lưu giữ bảng kiểm tra</a:t>
                      </a:r>
                    </a:p>
                  </a:txBody>
                  <a:tcPr>
                    <a:solidFill>
                      <a:srgbClr val="F5E3F9"/>
                    </a:solidFill>
                  </a:tcPr>
                </a:tc>
                <a:extLst>
                  <a:ext uri="{0D108BD9-81ED-4DB2-BD59-A6C34878D82A}">
                    <a16:rowId xmlns:a16="http://schemas.microsoft.com/office/drawing/2014/main" xmlns="" val="440915500"/>
                  </a:ext>
                </a:extLst>
              </a:tr>
              <a:tr h="456476">
                <a:tc>
                  <a:txBody>
                    <a:bodyPr/>
                    <a:lstStyle/>
                    <a:p>
                      <a:r>
                        <a:rPr lang="en-GB" sz="1200">
                          <a:latin typeface="Times New Roman" panose="02020603050405020304" pitchFamily="18" charset="0"/>
                          <a:cs typeface="Times New Roman" panose="02020603050405020304" pitchFamily="18" charset="0"/>
                        </a:rPr>
                        <a:t>Trước khi làm việc</a:t>
                      </a:r>
                    </a:p>
                  </a:txBody>
                  <a:tcPr/>
                </a:tc>
                <a:tc>
                  <a:txBody>
                    <a:bodyPr/>
                    <a:lstStyle/>
                    <a:p>
                      <a:r>
                        <a:rPr lang="en-GB" sz="1200" dirty="0" err="1">
                          <a:latin typeface="Times New Roman" panose="02020603050405020304" pitchFamily="18" charset="0"/>
                          <a:cs typeface="Times New Roman" panose="02020603050405020304" pitchFamily="18" charset="0"/>
                        </a:rPr>
                        <a:t>Quy</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tắc</a:t>
                      </a:r>
                      <a:r>
                        <a:rPr lang="en-GB" sz="1200" dirty="0">
                          <a:latin typeface="Times New Roman" panose="02020603050405020304" pitchFamily="18" charset="0"/>
                          <a:cs typeface="Times New Roman" panose="02020603050405020304" pitchFamily="18" charset="0"/>
                        </a:rPr>
                        <a:t> an </a:t>
                      </a:r>
                      <a:r>
                        <a:rPr lang="en-GB" sz="1200" dirty="0" err="1">
                          <a:latin typeface="Times New Roman" panose="02020603050405020304" pitchFamily="18" charset="0"/>
                          <a:cs typeface="Times New Roman" panose="02020603050405020304" pitchFamily="18" charset="0"/>
                        </a:rPr>
                        <a:t>toàn</a:t>
                      </a:r>
                      <a:r>
                        <a:rPr lang="en-GB" sz="1200" dirty="0">
                          <a:latin typeface="Times New Roman" panose="02020603050405020304" pitchFamily="18" charset="0"/>
                          <a:cs typeface="Times New Roman" panose="02020603050405020304" pitchFamily="18" charset="0"/>
                        </a:rPr>
                        <a:t> </a:t>
                      </a:r>
                    </a:p>
                    <a:p>
                      <a:r>
                        <a:rPr lang="en-GB" sz="1200" dirty="0" err="1">
                          <a:latin typeface="Times New Roman" panose="02020603050405020304" pitchFamily="18" charset="0"/>
                          <a:cs typeface="Times New Roman" panose="02020603050405020304" pitchFamily="18" charset="0"/>
                        </a:rPr>
                        <a:t>Điều</a:t>
                      </a:r>
                      <a:r>
                        <a:rPr lang="en-GB" sz="1200" dirty="0">
                          <a:latin typeface="Times New Roman" panose="02020603050405020304" pitchFamily="18" charset="0"/>
                          <a:cs typeface="Times New Roman" panose="02020603050405020304" pitchFamily="18" charset="0"/>
                        </a:rPr>
                        <a:t> 170,171</a:t>
                      </a:r>
                    </a:p>
                  </a:txBody>
                  <a:tcPr/>
                </a:tc>
                <a:tc>
                  <a:txBody>
                    <a:bodyPr/>
                    <a:lstStyle/>
                    <a:p>
                      <a:r>
                        <a:rPr lang="en-GB" sz="1200">
                          <a:latin typeface="Times New Roman" panose="02020603050405020304" pitchFamily="18" charset="0"/>
                          <a:cs typeface="Times New Roman" panose="02020603050405020304" pitchFamily="18" charset="0"/>
                        </a:rPr>
                        <a:t>Lái xe</a:t>
                      </a:r>
                    </a:p>
                  </a:txBody>
                  <a:tcPr/>
                </a:tc>
                <a:tc>
                  <a:txBody>
                    <a:bodyPr/>
                    <a:lstStyle/>
                    <a:p>
                      <a:r>
                        <a:rPr lang="en-GB" sz="1200">
                          <a:latin typeface="Times New Roman" panose="02020603050405020304" pitchFamily="18" charset="0"/>
                          <a:cs typeface="Times New Roman" panose="02020603050405020304" pitchFamily="18" charset="0"/>
                        </a:rPr>
                        <a:t>Trong thời gian máy hoạt động</a:t>
                      </a:r>
                    </a:p>
                  </a:txBody>
                  <a:tcPr/>
                </a:tc>
                <a:extLst>
                  <a:ext uri="{0D108BD9-81ED-4DB2-BD59-A6C34878D82A}">
                    <a16:rowId xmlns:a16="http://schemas.microsoft.com/office/drawing/2014/main" xmlns="" val="1841202172"/>
                  </a:ext>
                </a:extLst>
              </a:tr>
              <a:tr h="580393">
                <a:tc>
                  <a:txBody>
                    <a:bodyPr/>
                    <a:lstStyle/>
                    <a:p>
                      <a:r>
                        <a:rPr lang="en-GB" sz="1200">
                          <a:latin typeface="Times New Roman" panose="02020603050405020304" pitchFamily="18" charset="0"/>
                          <a:cs typeface="Times New Roman" panose="02020603050405020304" pitchFamily="18" charset="0"/>
                        </a:rPr>
                        <a:t>Kiểm tra định kỳ</a:t>
                      </a:r>
                    </a:p>
                    <a:p>
                      <a:r>
                        <a:rPr lang="en-GB" sz="1200">
                          <a:latin typeface="Times New Roman" panose="02020603050405020304" pitchFamily="18" charset="0"/>
                          <a:cs typeface="Times New Roman" panose="02020603050405020304" pitchFamily="18" charset="0"/>
                        </a:rPr>
                        <a:t>1 tháng / 1 lần</a:t>
                      </a:r>
                    </a:p>
                  </a:txBody>
                  <a:tcPr/>
                </a:tc>
                <a:tc>
                  <a:txBody>
                    <a:bodyPr/>
                    <a:lstStyle/>
                    <a:p>
                      <a:r>
                        <a:rPr lang="en-GB" sz="1200">
                          <a:latin typeface="Times New Roman" panose="02020603050405020304" pitchFamily="18" charset="0"/>
                          <a:cs typeface="Times New Roman" panose="02020603050405020304" pitchFamily="18" charset="0"/>
                        </a:rPr>
                        <a:t>Quy tắc an toàn </a:t>
                      </a:r>
                    </a:p>
                    <a:p>
                      <a:r>
                        <a:rPr lang="en-GB" sz="1200">
                          <a:latin typeface="Times New Roman" panose="02020603050405020304" pitchFamily="18" charset="0"/>
                          <a:cs typeface="Times New Roman" panose="02020603050405020304" pitchFamily="18" charset="0"/>
                        </a:rPr>
                        <a:t>Điều 168,169,171</a:t>
                      </a:r>
                    </a:p>
                  </a:txBody>
                  <a:tcPr/>
                </a:tc>
                <a:tc>
                  <a:txBody>
                    <a:bodyPr/>
                    <a:lstStyle/>
                    <a:p>
                      <a:r>
                        <a:rPr lang="en-GB" sz="1200" dirty="0" err="1">
                          <a:latin typeface="Times New Roman" panose="02020603050405020304" pitchFamily="18" charset="0"/>
                          <a:cs typeface="Times New Roman" panose="02020603050405020304" pitchFamily="18" charset="0"/>
                        </a:rPr>
                        <a:t>Người</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đủ</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tư</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cách</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được</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công</a:t>
                      </a:r>
                      <a:r>
                        <a:rPr lang="en-GB" sz="1200" dirty="0">
                          <a:latin typeface="Times New Roman" panose="02020603050405020304" pitchFamily="18" charset="0"/>
                          <a:cs typeface="Times New Roman" panose="02020603050405020304" pitchFamily="18" charset="0"/>
                        </a:rPr>
                        <a:t> ty </a:t>
                      </a:r>
                      <a:r>
                        <a:rPr lang="en-GB" sz="1200" dirty="0" err="1">
                          <a:latin typeface="Times New Roman" panose="02020603050405020304" pitchFamily="18" charset="0"/>
                          <a:cs typeface="Times New Roman" panose="02020603050405020304" pitchFamily="18" charset="0"/>
                        </a:rPr>
                        <a:t>chỉ</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định</a:t>
                      </a:r>
                      <a:endParaRPr lang="en-GB" sz="1200" dirty="0">
                        <a:latin typeface="Times New Roman" panose="02020603050405020304" pitchFamily="18" charset="0"/>
                        <a:cs typeface="Times New Roman" panose="02020603050405020304" pitchFamily="18" charset="0"/>
                      </a:endParaRPr>
                    </a:p>
                  </a:txBody>
                  <a:tcPr/>
                </a:tc>
                <a:tc>
                  <a:txBody>
                    <a:bodyPr/>
                    <a:lstStyle/>
                    <a:p>
                      <a:endParaRPr lang="en-GB" sz="1200">
                        <a:latin typeface="Times New Roman" panose="02020603050405020304" pitchFamily="18" charset="0"/>
                        <a:cs typeface="Times New Roman" panose="02020603050405020304" pitchFamily="18" charset="0"/>
                      </a:endParaRPr>
                    </a:p>
                    <a:p>
                      <a:r>
                        <a:rPr lang="en-GB" sz="1200">
                          <a:latin typeface="Times New Roman" panose="02020603050405020304" pitchFamily="18" charset="0"/>
                          <a:cs typeface="Times New Roman" panose="02020603050405020304" pitchFamily="18" charset="0"/>
                        </a:rPr>
                        <a:t>3 Năm</a:t>
                      </a:r>
                    </a:p>
                  </a:txBody>
                  <a:tcPr/>
                </a:tc>
                <a:extLst>
                  <a:ext uri="{0D108BD9-81ED-4DB2-BD59-A6C34878D82A}">
                    <a16:rowId xmlns:a16="http://schemas.microsoft.com/office/drawing/2014/main" xmlns="" val="3322018537"/>
                  </a:ext>
                </a:extLst>
              </a:tr>
              <a:tr h="821657">
                <a:tc>
                  <a:txBody>
                    <a:bodyPr/>
                    <a:lstStyle/>
                    <a:p>
                      <a:r>
                        <a:rPr lang="en-GB" sz="1200">
                          <a:latin typeface="Times New Roman" panose="02020603050405020304" pitchFamily="18" charset="0"/>
                          <a:cs typeface="Times New Roman" panose="02020603050405020304" pitchFamily="18" charset="0"/>
                        </a:rPr>
                        <a:t>Tự kiểm tra đặc biệt</a:t>
                      </a:r>
                    </a:p>
                    <a:p>
                      <a:r>
                        <a:rPr lang="en-GB" sz="1200">
                          <a:latin typeface="Times New Roman" panose="02020603050405020304" pitchFamily="18" charset="0"/>
                          <a:cs typeface="Times New Roman" panose="02020603050405020304" pitchFamily="18" charset="0"/>
                        </a:rPr>
                        <a:t>1 năm / 1 lần</a:t>
                      </a:r>
                    </a:p>
                  </a:txBody>
                  <a:tcPr/>
                </a:tc>
                <a:tc>
                  <a:txBody>
                    <a:bodyPr/>
                    <a:lstStyle/>
                    <a:p>
                      <a:r>
                        <a:rPr lang="en-GB" altLang="ja-JP" sz="1200" dirty="0" err="1">
                          <a:latin typeface="Times New Roman" panose="02020603050405020304" pitchFamily="18" charset="0"/>
                          <a:cs typeface="Times New Roman" panose="02020603050405020304" pitchFamily="18" charset="0"/>
                        </a:rPr>
                        <a:t>Quy</a:t>
                      </a:r>
                      <a:r>
                        <a:rPr lang="en-GB" altLang="ja-JP" sz="1200" dirty="0">
                          <a:latin typeface="Times New Roman" panose="02020603050405020304" pitchFamily="18" charset="0"/>
                          <a:cs typeface="Times New Roman" panose="02020603050405020304" pitchFamily="18" charset="0"/>
                        </a:rPr>
                        <a:t> </a:t>
                      </a:r>
                      <a:r>
                        <a:rPr lang="en-GB" altLang="ja-JP" sz="1200" dirty="0" err="1">
                          <a:latin typeface="Times New Roman" panose="02020603050405020304" pitchFamily="18" charset="0"/>
                          <a:cs typeface="Times New Roman" panose="02020603050405020304" pitchFamily="18" charset="0"/>
                        </a:rPr>
                        <a:t>tắc</a:t>
                      </a:r>
                      <a:r>
                        <a:rPr lang="en-GB" altLang="ja-JP" sz="1200" dirty="0">
                          <a:latin typeface="Times New Roman" panose="02020603050405020304" pitchFamily="18" charset="0"/>
                          <a:cs typeface="Times New Roman" panose="02020603050405020304" pitchFamily="18" charset="0"/>
                        </a:rPr>
                        <a:t> an </a:t>
                      </a:r>
                      <a:r>
                        <a:rPr lang="en-GB" altLang="ja-JP" sz="1200" dirty="0" err="1">
                          <a:latin typeface="Times New Roman" panose="02020603050405020304" pitchFamily="18" charset="0"/>
                          <a:cs typeface="Times New Roman" panose="02020603050405020304" pitchFamily="18" charset="0"/>
                        </a:rPr>
                        <a:t>toàn</a:t>
                      </a:r>
                      <a:r>
                        <a:rPr lang="en-GB" altLang="ja-JP" sz="1200" dirty="0">
                          <a:latin typeface="Times New Roman" panose="02020603050405020304" pitchFamily="18" charset="0"/>
                          <a:cs typeface="Times New Roman" panose="02020603050405020304" pitchFamily="18" charset="0"/>
                        </a:rPr>
                        <a:t> </a:t>
                      </a:r>
                    </a:p>
                    <a:p>
                      <a:r>
                        <a:rPr lang="en-GB" altLang="ja-JP" sz="1200" dirty="0" err="1">
                          <a:latin typeface="Times New Roman" panose="02020603050405020304" pitchFamily="18" charset="0"/>
                          <a:cs typeface="Times New Roman" panose="02020603050405020304" pitchFamily="18" charset="0"/>
                        </a:rPr>
                        <a:t>Điều</a:t>
                      </a:r>
                      <a:r>
                        <a:rPr lang="en-GB" altLang="ja-JP" sz="1200" dirty="0">
                          <a:latin typeface="Times New Roman" panose="02020603050405020304" pitchFamily="18" charset="0"/>
                          <a:cs typeface="Times New Roman" panose="02020603050405020304" pitchFamily="18" charset="0"/>
                        </a:rPr>
                        <a:t> 167, 169</a:t>
                      </a:r>
                    </a:p>
                    <a:p>
                      <a:r>
                        <a:rPr lang="en-GB" altLang="ja-JP" sz="1200" dirty="0" err="1">
                          <a:latin typeface="Times New Roman" panose="02020603050405020304" pitchFamily="18" charset="0"/>
                          <a:cs typeface="Times New Roman" panose="02020603050405020304" pitchFamily="18" charset="0"/>
                        </a:rPr>
                        <a:t>Khoản</a:t>
                      </a:r>
                      <a:r>
                        <a:rPr lang="en-GB" altLang="ja-JP" sz="1200" dirty="0">
                          <a:latin typeface="Times New Roman" panose="02020603050405020304" pitchFamily="18" charset="0"/>
                          <a:cs typeface="Times New Roman" panose="02020603050405020304" pitchFamily="18" charset="0"/>
                        </a:rPr>
                        <a:t> 2 </a:t>
                      </a:r>
                      <a:r>
                        <a:rPr lang="en-GB" altLang="ja-JP" sz="1200" dirty="0" err="1">
                          <a:latin typeface="Times New Roman" panose="02020603050405020304" pitchFamily="18" charset="0"/>
                          <a:cs typeface="Times New Roman" panose="02020603050405020304" pitchFamily="18" charset="0"/>
                        </a:rPr>
                        <a:t>điều</a:t>
                      </a:r>
                      <a:r>
                        <a:rPr lang="en-GB" altLang="ja-JP" sz="1200" dirty="0">
                          <a:latin typeface="Times New Roman" panose="02020603050405020304" pitchFamily="18" charset="0"/>
                          <a:cs typeface="Times New Roman" panose="02020603050405020304" pitchFamily="18" charset="0"/>
                        </a:rPr>
                        <a:t> 169</a:t>
                      </a:r>
                    </a:p>
                    <a:p>
                      <a:r>
                        <a:rPr lang="en-GB" altLang="ja-JP" sz="1200" dirty="0" err="1">
                          <a:latin typeface="Times New Roman" panose="02020603050405020304" pitchFamily="18" charset="0"/>
                          <a:cs typeface="Times New Roman" panose="02020603050405020304" pitchFamily="18" charset="0"/>
                        </a:rPr>
                        <a:t>Điều</a:t>
                      </a:r>
                      <a:r>
                        <a:rPr lang="en-GB" altLang="ja-JP" sz="1200" dirty="0">
                          <a:latin typeface="Times New Roman" panose="02020603050405020304" pitchFamily="18" charset="0"/>
                          <a:cs typeface="Times New Roman" panose="02020603050405020304" pitchFamily="18" charset="0"/>
                        </a:rPr>
                        <a:t> 171</a:t>
                      </a:r>
                    </a:p>
                  </a:txBody>
                  <a:tcPr/>
                </a:tc>
                <a:tc>
                  <a:txBody>
                    <a:bodyPr/>
                    <a:lstStyle/>
                    <a:p>
                      <a:r>
                        <a:rPr lang="en-GB" sz="1200">
                          <a:latin typeface="Times New Roman" panose="02020603050405020304" pitchFamily="18" charset="0"/>
                          <a:cs typeface="Times New Roman" panose="02020603050405020304" pitchFamily="18" charset="0"/>
                        </a:rPr>
                        <a:t>Người của doanh nghiệp, của đoàn kiểm định</a:t>
                      </a:r>
                    </a:p>
                  </a:txBody>
                  <a:tcPr/>
                </a:tc>
                <a:tc>
                  <a:txBody>
                    <a:bodyPr/>
                    <a:lstStyle/>
                    <a:p>
                      <a:r>
                        <a:rPr lang="en-GB" sz="1200" dirty="0">
                          <a:latin typeface="Times New Roman" panose="02020603050405020304" pitchFamily="18" charset="0"/>
                          <a:cs typeface="Times New Roman" panose="02020603050405020304" pitchFamily="18" charset="0"/>
                        </a:rPr>
                        <a:t> 3 </a:t>
                      </a:r>
                      <a:r>
                        <a:rPr lang="en-GB" sz="1200" dirty="0" err="1">
                          <a:latin typeface="Times New Roman" panose="02020603050405020304" pitchFamily="18" charset="0"/>
                          <a:cs typeface="Times New Roman" panose="02020603050405020304" pitchFamily="18" charset="0"/>
                        </a:rPr>
                        <a:t>Năm</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Dán</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nhãn</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đã</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kiểm</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tra</a:t>
                      </a:r>
                      <a:r>
                        <a:rPr lang="en-GB" sz="12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xmlns="" val="3739905464"/>
                  </a:ext>
                </a:extLst>
              </a:tr>
            </a:tbl>
          </a:graphicData>
        </a:graphic>
      </p:graphicFrame>
    </p:spTree>
    <p:extLst>
      <p:ext uri="{BB962C8B-B14F-4D97-AF65-F5344CB8AC3E}">
        <p14:creationId xmlns:p14="http://schemas.microsoft.com/office/powerpoint/2010/main" val="42424401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49" y="267328"/>
            <a:ext cx="8022560" cy="482139"/>
          </a:xfrm>
          <a:ln>
            <a:solidFill>
              <a:schemeClr val="tx1"/>
            </a:solidFill>
          </a:ln>
        </p:spPr>
        <p:txBody>
          <a:bodyPr>
            <a:normAutofit/>
          </a:bodyPr>
          <a:lstStyle/>
          <a:p>
            <a:r>
              <a:rPr lang="en-GB"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GB"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GB"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GB"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GB"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GB"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GB"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GB"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GB" altLang="zh-TW" sz="2400" dirty="0">
                <a:latin typeface="Times New Roman" panose="02020603050405020304" pitchFamily="18" charset="0"/>
                <a:ea typeface="Meiryo UI" panose="020B0604030504040204" pitchFamily="50" charset="-128"/>
                <a:cs typeface="Times New Roman" panose="02020603050405020304" pitchFamily="18" charset="0"/>
              </a:rPr>
              <a:t>) (3)</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534110" y="6456842"/>
            <a:ext cx="3462053"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155</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109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49" y="1028701"/>
            <a:ext cx="8022559" cy="196849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Chương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việc</a:t>
            </a:r>
            <a:endParaRPr lang="en-US" altLang="ja-JP" sz="12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61</a:t>
            </a:r>
            <a:r>
              <a:rPr lang="ja-JP" altLang="en-US"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&lt;</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Hạn</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chế</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vụ</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2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Đối</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với</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vụ</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xe</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cẩu</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và</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các</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vụ</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quy</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Nghị</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chỉ</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cho</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kumimoji="0" lang="vi-VN" altLang="en-US" sz="1200" dirty="0">
                <a:latin typeface="Times New Roman" panose="02020603050405020304" pitchFamily="18" charset="0"/>
                <a:ea typeface="Google Sans"/>
                <a:cs typeface="Times New Roman" panose="02020603050405020304" pitchFamily="18" charset="0"/>
              </a:rPr>
              <a:t>có </a:t>
            </a:r>
            <a:r>
              <a:rPr kumimoji="0" lang="en-US" altLang="en-US" sz="1200" dirty="0" err="1">
                <a:latin typeface="Times New Roman" panose="02020603050405020304" pitchFamily="18" charset="0"/>
                <a:ea typeface="Google Sans"/>
                <a:cs typeface="Times New Roman" panose="02020603050405020304" pitchFamily="18" charset="0"/>
              </a:rPr>
              <a:t>giấy</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phép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liên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quan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tới</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nghiệp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vụ</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đó</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được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cấp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bởi</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Cục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trưởng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cục</a:t>
            </a:r>
            <a:r>
              <a:rPr kumimoji="0" lang="en-US" altLang="en-US" sz="1200" dirty="0">
                <a:latin typeface="Times New Roman" panose="02020603050405020304" pitchFamily="18" charset="0"/>
                <a:ea typeface="Google Sans"/>
                <a:cs typeface="Times New Roman" panose="02020603050405020304" pitchFamily="18" charset="0"/>
              </a:rPr>
              <a:t> lao </a:t>
            </a:r>
            <a:r>
              <a:rPr kumimoji="0" lang="en-US" altLang="en-US" sz="1200" dirty="0" err="1">
                <a:latin typeface="Times New Roman" panose="02020603050405020304" pitchFamily="18" charset="0"/>
                <a:ea typeface="Google Sans"/>
                <a:cs typeface="Times New Roman" panose="02020603050405020304" pitchFamily="18" charset="0"/>
              </a:rPr>
              <a:t>động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địa</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phương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hoặc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người</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đã</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hoàn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thành</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khóa</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đào</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tạo</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kỹ</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năng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liên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quan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được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tổ</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chức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bởi</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cơ</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quan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đào</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tạo</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được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cấp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phép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bởi</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Cục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trưởng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cục</a:t>
            </a:r>
            <a:r>
              <a:rPr kumimoji="0" lang="en-US" altLang="en-US" sz="1200" dirty="0">
                <a:latin typeface="Times New Roman" panose="02020603050405020304" pitchFamily="18" charset="0"/>
                <a:ea typeface="Google Sans"/>
                <a:cs typeface="Times New Roman" panose="02020603050405020304" pitchFamily="18" charset="0"/>
              </a:rPr>
              <a:t> lao </a:t>
            </a:r>
            <a:r>
              <a:rPr kumimoji="0" lang="en-US" altLang="en-US" sz="1200" dirty="0" err="1">
                <a:latin typeface="Times New Roman" panose="02020603050405020304" pitchFamily="18" charset="0"/>
                <a:ea typeface="Google Sans"/>
                <a:cs typeface="Times New Roman" panose="02020603050405020304" pitchFamily="18" charset="0"/>
              </a:rPr>
              <a:t>động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địa</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phương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và</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những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người</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có</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chứng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chỉ</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khác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được</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quy</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định</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trong</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Pháp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Lệnh</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của</a:t>
            </a:r>
            <a:r>
              <a:rPr kumimoji="0" lang="en-US" altLang="en-US" sz="1200" dirty="0">
                <a:latin typeface="Times New Roman" panose="02020603050405020304" pitchFamily="18" charset="0"/>
                <a:ea typeface="Google Sans"/>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Bộ</a:t>
            </a:r>
            <a:r>
              <a:rPr lang="en-US" altLang="ja-JP" sz="1200" dirty="0">
                <a:latin typeface="Times New Roman" panose="02020603050405020304" pitchFamily="18" charset="0"/>
                <a:cs typeface="Times New Roman" panose="02020603050405020304" pitchFamily="18" charset="0"/>
              </a:rPr>
              <a:t> Y </a:t>
            </a:r>
            <a:r>
              <a:rPr lang="en-US" altLang="ja-JP" sz="1200" dirty="0" err="1">
                <a:latin typeface="Times New Roman" panose="02020603050405020304" pitchFamily="18" charset="0"/>
                <a:cs typeface="Times New Roman" panose="02020603050405020304" pitchFamily="18" charset="0"/>
              </a:rPr>
              <a:t>tế</a:t>
            </a:r>
            <a:r>
              <a:rPr lang="en-US" altLang="ja-JP" sz="1200" dirty="0">
                <a:latin typeface="Times New Roman" panose="02020603050405020304" pitchFamily="18" charset="0"/>
                <a:cs typeface="Times New Roman" panose="02020603050405020304" pitchFamily="18" charset="0"/>
              </a:rPr>
              <a:t>, Lao </a:t>
            </a:r>
            <a:r>
              <a:rPr lang="en-US" altLang="ja-JP" sz="1200" dirty="0" err="1">
                <a:latin typeface="Times New Roman" panose="02020603050405020304" pitchFamily="18" charset="0"/>
                <a:cs typeface="Times New Roman" panose="02020603050405020304" pitchFamily="18" charset="0"/>
              </a:rPr>
              <a:t>Động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và</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Phúc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Lợi</a:t>
            </a:r>
            <a:r>
              <a:rPr lang="en-US" altLang="ja-JP" sz="1200" dirty="0">
                <a:latin typeface="Times New Roman" panose="02020603050405020304" pitchFamily="18" charset="0"/>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tiến</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hành</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nghiệp</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vụ</a:t>
            </a:r>
            <a:r>
              <a:rPr kumimoji="0" lang="en-US" altLang="en-US" sz="1200" dirty="0">
                <a:latin typeface="Times New Roman" panose="02020603050405020304" pitchFamily="18" charset="0"/>
                <a:ea typeface="Google Sans"/>
                <a:cs typeface="Times New Roman" panose="02020603050405020304" pitchFamily="18" charset="0"/>
              </a:rPr>
              <a:t> </a:t>
            </a:r>
            <a:r>
              <a:rPr kumimoji="0" lang="en-US" altLang="en-US" sz="1200" dirty="0" err="1">
                <a:latin typeface="Times New Roman" panose="02020603050405020304" pitchFamily="18" charset="0"/>
                <a:ea typeface="Google Sans"/>
                <a:cs typeface="Times New Roman" panose="02020603050405020304" pitchFamily="18" charset="0"/>
              </a:rPr>
              <a:t>đó</a:t>
            </a:r>
            <a:r>
              <a:rPr kumimoji="0" lang="en-US" altLang="en-US" sz="1200" dirty="0">
                <a:latin typeface="Times New Roman" panose="02020603050405020304" pitchFamily="18" charset="0"/>
                <a:ea typeface="Google Sans"/>
                <a:cs typeface="Times New Roman" panose="02020603050405020304" pitchFamily="18" charset="0"/>
              </a:rPr>
              <a:t>.</a:t>
            </a:r>
          </a:p>
          <a:p>
            <a:pPr marL="0" indent="0">
              <a:lnSpc>
                <a:spcPct val="100000"/>
              </a:lnSpc>
              <a:spcBef>
                <a:spcPts val="0"/>
              </a:spcBef>
              <a:buNone/>
            </a:pPr>
            <a:r>
              <a:rPr kumimoji="0" lang="en-GB" altLang="en-US" sz="1200" dirty="0">
                <a:latin typeface="Times New Roman" panose="02020603050405020304" pitchFamily="18" charset="0"/>
                <a:ea typeface="Google Sans"/>
                <a:cs typeface="Times New Roman" panose="02020603050405020304" pitchFamily="18" charset="0"/>
              </a:rPr>
              <a:t>2 </a:t>
            </a:r>
            <a:r>
              <a:rPr kumimoji="0" lang="en-GB" altLang="en-US" sz="1200" dirty="0" err="1">
                <a:latin typeface="Times New Roman" panose="02020603050405020304" pitchFamily="18" charset="0"/>
                <a:ea typeface="Google Sans"/>
                <a:cs typeface="Times New Roman" panose="02020603050405020304" pitchFamily="18" charset="0"/>
              </a:rPr>
              <a:t>Ngoài</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những</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người</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có</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thể</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tiến</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hành</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nghiệp</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vụ</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như</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quy</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định</a:t>
            </a:r>
            <a:r>
              <a:rPr kumimoji="0" lang="en-GB" altLang="en-US" sz="1200" dirty="0">
                <a:latin typeface="Times New Roman" panose="02020603050405020304" pitchFamily="18" charset="0"/>
                <a:ea typeface="Google Sans"/>
                <a:cs typeface="Times New Roman" panose="02020603050405020304" pitchFamily="18" charset="0"/>
              </a:rPr>
              <a:t> ở </a:t>
            </a:r>
            <a:r>
              <a:rPr kumimoji="0" lang="en-GB" altLang="en-US" sz="1200" dirty="0" err="1">
                <a:latin typeface="Times New Roman" panose="02020603050405020304" pitchFamily="18" charset="0"/>
                <a:ea typeface="Google Sans"/>
                <a:cs typeface="Times New Roman" panose="02020603050405020304" pitchFamily="18" charset="0"/>
              </a:rPr>
              <a:t>mục</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trước</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người</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khác</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không</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được</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tiến</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hành</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công</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việc</a:t>
            </a:r>
            <a:r>
              <a:rPr kumimoji="0" lang="en-GB" altLang="en-US" sz="1200" dirty="0">
                <a:latin typeface="Times New Roman" panose="02020603050405020304" pitchFamily="18" charset="0"/>
                <a:ea typeface="Google Sans"/>
                <a:cs typeface="Times New Roman" panose="02020603050405020304" pitchFamily="18" charset="0"/>
              </a:rPr>
              <a:t> </a:t>
            </a:r>
            <a:r>
              <a:rPr kumimoji="0" lang="en-GB" altLang="en-US" sz="1200" dirty="0" err="1">
                <a:latin typeface="Times New Roman" panose="02020603050405020304" pitchFamily="18" charset="0"/>
                <a:ea typeface="Google Sans"/>
                <a:cs typeface="Times New Roman" panose="02020603050405020304" pitchFamily="18" charset="0"/>
              </a:rPr>
              <a:t>đó</a:t>
            </a:r>
            <a:r>
              <a:rPr kumimoji="0" lang="en-GB" altLang="en-US" sz="1200" dirty="0">
                <a:latin typeface="Times New Roman" panose="02020603050405020304" pitchFamily="18" charset="0"/>
                <a:ea typeface="Google Sans"/>
                <a:cs typeface="Times New Roman" panose="02020603050405020304" pitchFamily="18" charset="0"/>
              </a:rPr>
              <a:t>.</a:t>
            </a:r>
            <a:endParaRPr lang="ja-JP" altLang="en-US" sz="1200" dirty="0">
              <a:latin typeface="Times New Roman" panose="02020603050405020304" pitchFamily="18" charset="0"/>
              <a:ea typeface="Meiryo UI" panose="020B0604030504040204" pitchFamily="50" charset="-128"/>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thể</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mang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giấy</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phép</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văn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bản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chứng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minh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tư</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cách</a:t>
            </a:r>
            <a:r>
              <a:rPr kumimoji="0"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kumimoji="0"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liên</a:t>
            </a:r>
            <a:r>
              <a:rPr kumimoji="0" lang="en-GB"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kumimoji="0" lang="en-GB" altLang="ja-JP" sz="1200" dirty="0" err="1">
                <a:latin typeface="Times New Roman" panose="02020603050405020304" pitchFamily="18" charset="0"/>
                <a:ea typeface="Meiryo UI" panose="020B0604030504040204" pitchFamily="50" charset="-128"/>
                <a:cs typeface="Times New Roman" panose="02020603050405020304" pitchFamily="18" charset="0"/>
              </a:rPr>
              <a:t>quan</a:t>
            </a:r>
            <a:r>
              <a:rPr kumimoji="0" lang="en-GB" altLang="ja-JP" sz="1200" dirty="0">
                <a:latin typeface="Times New Roman" panose="02020603050405020304" pitchFamily="18" charset="0"/>
                <a:ea typeface="Meiryo UI" panose="020B0604030504040204" pitchFamily="50" charset="-128"/>
                <a:cs typeface="Times New Roman" panose="02020603050405020304" pitchFamily="18" charset="0"/>
              </a:rPr>
              <a:t>.</a:t>
            </a:r>
          </a:p>
          <a:p>
            <a:pPr marL="0" lvl="0" indent="0" eaLnBrk="0" fontAlgn="base" hangingPunct="0">
              <a:lnSpc>
                <a:spcPct val="100000"/>
              </a:lnSpc>
              <a:spcBef>
                <a:spcPct val="0"/>
              </a:spcBef>
              <a:spcAft>
                <a:spcPct val="0"/>
              </a:spcAft>
              <a:buNone/>
            </a:pPr>
            <a:r>
              <a:rPr kumimoji="0" lang="en-GB" altLang="en-US" sz="1200" dirty="0">
                <a:latin typeface="Times New Roman" panose="02020603050405020304" pitchFamily="18" charset="0"/>
                <a:ea typeface="Meiryo UI" panose="020B0604030504040204" pitchFamily="50" charset="-128"/>
                <a:cs typeface="Times New Roman" panose="02020603050405020304" pitchFamily="18" charset="0"/>
              </a:rPr>
              <a:t>4 </a:t>
            </a:r>
            <a:r>
              <a:rPr kumimoji="0" lang="en-GB" altLang="en-US" sz="1200" dirty="0" err="1">
                <a:latin typeface="Times New Roman" panose="02020603050405020304" pitchFamily="18" charset="0"/>
                <a:ea typeface="Meiryo UI" panose="020B0604030504040204" pitchFamily="50" charset="-128"/>
                <a:cs typeface="Times New Roman" panose="02020603050405020304" pitchFamily="18" charset="0"/>
              </a:rPr>
              <a:t>Giản</a:t>
            </a:r>
            <a:r>
              <a:rPr kumimoji="0" lang="en-GB" altLang="en-US" sz="1200" dirty="0">
                <a:latin typeface="Times New Roman" panose="02020603050405020304" pitchFamily="18" charset="0"/>
                <a:ea typeface="Meiryo UI" panose="020B0604030504040204" pitchFamily="50" charset="-128"/>
                <a:cs typeface="Times New Roman" panose="02020603050405020304" pitchFamily="18" charset="0"/>
              </a:rPr>
              <a:t> </a:t>
            </a:r>
            <a:r>
              <a:rPr kumimoji="0" lang="en-GB" altLang="en-US" sz="1200" dirty="0" err="1">
                <a:latin typeface="Times New Roman" panose="02020603050405020304" pitchFamily="18" charset="0"/>
                <a:ea typeface="Meiryo UI" panose="020B0604030504040204" pitchFamily="50" charset="-128"/>
                <a:cs typeface="Times New Roman" panose="02020603050405020304" pitchFamily="18" charset="0"/>
              </a:rPr>
              <a:t>lược</a:t>
            </a:r>
            <a:endParaRPr kumimoji="0" lang="vi-VN" altLang="en-US" sz="1200" dirty="0">
              <a:latin typeface="Times New Roman" panose="02020603050405020304" pitchFamily="18" charset="0"/>
              <a:cs typeface="Times New Roman" panose="02020603050405020304" pitchFamily="18" charset="0"/>
            </a:endParaRPr>
          </a:p>
        </p:txBody>
      </p:sp>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endParaRPr lang="en-GB" altLang="ja-JP" sz="1400">
              <a:solidFill>
                <a:prstClr val="black"/>
              </a:solidFill>
              <a:latin typeface="Meiryo UI" panose="020B0604030504040204" pitchFamily="50" charset="-128"/>
              <a:ea typeface="Meiryo UI" panose="020B0604030504040204" pitchFamily="50" charset="-128"/>
            </a:endParaRPr>
          </a:p>
        </p:txBody>
      </p:sp>
      <p:sp>
        <p:nvSpPr>
          <p:cNvPr id="5" name="Rectangle 1">
            <a:extLst>
              <a:ext uri="{FF2B5EF4-FFF2-40B4-BE49-F238E27FC236}">
                <a16:creationId xmlns:a16="http://schemas.microsoft.com/office/drawing/2014/main" xmlns="" id="{1E6DBCE0-63F4-4641-96C4-E5101C18194E}"/>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xmlns="" id="{951B0E43-3AD0-4FB9-95D4-B9C95DD6C62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xmlns="" id="{1C35FB56-8F36-4C33-8F04-294463B79946}"/>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xmlns="" id="{B1567F56-947A-49DA-B2B1-8281415B0435}"/>
              </a:ext>
            </a:extLst>
          </p:cNvPr>
          <p:cNvSpPr/>
          <p:nvPr/>
        </p:nvSpPr>
        <p:spPr>
          <a:xfrm>
            <a:off x="926750" y="3129277"/>
            <a:ext cx="4152900" cy="1646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4" name="Title 1">
            <a:extLst>
              <a:ext uri="{FF2B5EF4-FFF2-40B4-BE49-F238E27FC236}">
                <a16:creationId xmlns:a16="http://schemas.microsoft.com/office/drawing/2014/main" xmlns="" id="{8C12D187-ADAB-45FE-8C6D-0FF02B18D2D2}"/>
              </a:ext>
            </a:extLst>
          </p:cNvPr>
          <p:cNvSpPr txBox="1">
            <a:spLocks/>
          </p:cNvSpPr>
          <p:nvPr/>
        </p:nvSpPr>
        <p:spPr>
          <a:xfrm>
            <a:off x="1632857" y="2970774"/>
            <a:ext cx="2939143" cy="393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Chứng</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lái</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endParaRPr lang="en-GB" sz="1200" dirty="0"/>
          </a:p>
        </p:txBody>
      </p:sp>
      <p:sp>
        <p:nvSpPr>
          <p:cNvPr id="15" name="Title 1">
            <a:extLst>
              <a:ext uri="{FF2B5EF4-FFF2-40B4-BE49-F238E27FC236}">
                <a16:creationId xmlns:a16="http://schemas.microsoft.com/office/drawing/2014/main" xmlns="" id="{BAB32E68-1C9B-44D4-91F1-EFA92D4F68A0}"/>
              </a:ext>
            </a:extLst>
          </p:cNvPr>
          <p:cNvSpPr txBox="1">
            <a:spLocks/>
          </p:cNvSpPr>
          <p:nvPr/>
        </p:nvSpPr>
        <p:spPr>
          <a:xfrm>
            <a:off x="5800318" y="3008386"/>
            <a:ext cx="2850890" cy="37846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Chứng</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GB"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endParaRPr lang="en-GB" sz="1200" dirty="0"/>
          </a:p>
        </p:txBody>
      </p:sp>
      <p:pic>
        <p:nvPicPr>
          <p:cNvPr id="11" name="Picture 10" descr="Table&#10;&#10;Description automatically generated">
            <a:extLst>
              <a:ext uri="{FF2B5EF4-FFF2-40B4-BE49-F238E27FC236}">
                <a16:creationId xmlns:a16="http://schemas.microsoft.com/office/drawing/2014/main" xmlns="" id="{CDF8CD04-CA14-437A-8966-07A4780E6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02" y="3493656"/>
            <a:ext cx="4665196" cy="260714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xmlns="" id="{9C07ECD9-ADC0-4C08-90A9-70EB911BB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080" y="4333858"/>
            <a:ext cx="3364945" cy="847741"/>
          </a:xfrm>
          <a:prstGeom prst="rect">
            <a:avLst/>
          </a:prstGeom>
        </p:spPr>
      </p:pic>
    </p:spTree>
    <p:extLst>
      <p:ext uri="{BB962C8B-B14F-4D97-AF65-F5344CB8AC3E}">
        <p14:creationId xmlns:p14="http://schemas.microsoft.com/office/powerpoint/2010/main" val="23275259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156/</a:t>
            </a:r>
            <a:r>
              <a:rPr lang="en-US" altLang="ja-JP" sz="1200" dirty="0" err="1" smtClean="0">
                <a:solidFill>
                  <a:prstClr val="black"/>
                </a:solidFill>
                <a:latin typeface="Times New Roman" panose="02020603050405020304" pitchFamily="18" charset="0"/>
                <a:cs typeface="Times New Roman" panose="02020603050405020304" pitchFamily="18" charset="0"/>
              </a:rPr>
              <a:t>Giáo</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1049321"/>
            <a:ext cx="334587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20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chế</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61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1~11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lược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12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tự</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cố</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trừ</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tấn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1, 2, 3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7.</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13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lược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8" name="図 7" descr="テーブル&#10;&#10;自動的に生成された説明">
            <a:extLst>
              <a:ext uri="{FF2B5EF4-FFF2-40B4-BE49-F238E27FC236}">
                <a16:creationId xmlns:a16="http://schemas.microsoft.com/office/drawing/2014/main" xmlns="" id="{AB3CC042-C196-4136-B48E-10B1E3F99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164" y="1026560"/>
            <a:ext cx="4267201" cy="5019860"/>
          </a:xfrm>
          <a:prstGeom prst="rect">
            <a:avLst/>
          </a:prstGeom>
          <a:ln>
            <a:solidFill>
              <a:schemeClr val="tx1"/>
            </a:solidFill>
          </a:ln>
        </p:spPr>
      </p:pic>
    </p:spTree>
    <p:extLst>
      <p:ext uri="{BB962C8B-B14F-4D97-AF65-F5344CB8AC3E}">
        <p14:creationId xmlns:p14="http://schemas.microsoft.com/office/powerpoint/2010/main" val="38701859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(1)</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333462" y="6347792"/>
            <a:ext cx="4317747"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160/</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108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49" y="941778"/>
            <a:ext cx="8022560" cy="5145257"/>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500" dirty="0" err="1">
                <a:latin typeface="Times New Roman" panose="02020603050405020304" pitchFamily="18" charset="0"/>
                <a:cs typeface="Times New Roman" panose="02020603050405020304" pitchFamily="18" charset="0"/>
              </a:rPr>
              <a:t>Quyển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số</a:t>
            </a:r>
            <a:r>
              <a:rPr lang="en-US" altLang="ja-JP" sz="1500" dirty="0">
                <a:latin typeface="Times New Roman" panose="02020603050405020304" pitchFamily="18" charset="0"/>
                <a:cs typeface="Times New Roman" panose="02020603050405020304" pitchFamily="18" charset="0"/>
              </a:rPr>
              <a:t> 1 </a:t>
            </a:r>
            <a:r>
              <a:rPr lang="en-US" altLang="ja-JP" sz="1500" dirty="0" err="1">
                <a:latin typeface="Times New Roman" panose="02020603050405020304" pitchFamily="18" charset="0"/>
                <a:cs typeface="Times New Roman" panose="02020603050405020304" pitchFamily="18" charset="0"/>
              </a:rPr>
              <a:t>Quy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tắc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chung</a:t>
            </a:r>
            <a:endParaRPr lang="ja-JP" altLang="ja-JP" sz="1500" dirty="0">
              <a:latin typeface="Times New Roman" panose="02020603050405020304" pitchFamily="18" charset="0"/>
              <a:cs typeface="Times New Roman" panose="02020603050405020304" pitchFamily="18" charset="0"/>
            </a:endParaRPr>
          </a:p>
          <a:p>
            <a:pPr marL="0" indent="0">
              <a:buNone/>
            </a:pPr>
            <a:r>
              <a:rPr lang="en-US" altLang="ja-JP" sz="1500" dirty="0" err="1">
                <a:latin typeface="Times New Roman" panose="02020603050405020304" pitchFamily="18" charset="0"/>
                <a:cs typeface="Times New Roman" panose="02020603050405020304" pitchFamily="18" charset="0"/>
              </a:rPr>
              <a:t>Chương</a:t>
            </a:r>
            <a:r>
              <a:rPr lang="en-US" altLang="ja-JP" sz="1500" dirty="0">
                <a:latin typeface="Times New Roman" panose="02020603050405020304" pitchFamily="18" charset="0"/>
                <a:cs typeface="Times New Roman" panose="02020603050405020304" pitchFamily="18" charset="0"/>
              </a:rPr>
              <a:t> 7 </a:t>
            </a:r>
            <a:r>
              <a:rPr lang="en-US" altLang="ja-JP" sz="1500" dirty="0" err="1">
                <a:latin typeface="Times New Roman" panose="02020603050405020304" pitchFamily="18" charset="0"/>
                <a:cs typeface="Times New Roman" panose="02020603050405020304" pitchFamily="18" charset="0"/>
              </a:rPr>
              <a:t>Bằng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lái</a:t>
            </a:r>
            <a:r>
              <a:rPr lang="en-US" altLang="ja-JP" sz="1500" dirty="0">
                <a:latin typeface="Times New Roman" panose="02020603050405020304" pitchFamily="18" charset="0"/>
                <a:cs typeface="Times New Roman" panose="02020603050405020304" pitchFamily="18" charset="0"/>
              </a:rPr>
              <a:t>,…</a:t>
            </a:r>
            <a:endParaRPr lang="ja-JP" altLang="ja-JP" sz="1500" dirty="0">
              <a:latin typeface="Times New Roman" panose="02020603050405020304" pitchFamily="18" charset="0"/>
              <a:cs typeface="Times New Roman" panose="02020603050405020304" pitchFamily="18" charset="0"/>
            </a:endParaRPr>
          </a:p>
          <a:p>
            <a:pPr marL="0" indent="0">
              <a:buNone/>
            </a:pPr>
            <a:r>
              <a:rPr lang="en-US" altLang="ja-JP" sz="1500" dirty="0" err="1">
                <a:latin typeface="Times New Roman" panose="02020603050405020304" pitchFamily="18" charset="0"/>
                <a:cs typeface="Times New Roman" panose="02020603050405020304" pitchFamily="18" charset="0"/>
              </a:rPr>
              <a:t>Phần</a:t>
            </a:r>
            <a:r>
              <a:rPr lang="en-US" altLang="ja-JP" sz="1500" dirty="0">
                <a:latin typeface="Times New Roman" panose="02020603050405020304" pitchFamily="18" charset="0"/>
                <a:cs typeface="Times New Roman" panose="02020603050405020304" pitchFamily="18" charset="0"/>
              </a:rPr>
              <a:t> 3 </a:t>
            </a:r>
            <a:r>
              <a:rPr lang="en-US" altLang="ja-JP" sz="1500" dirty="0" err="1">
                <a:latin typeface="Times New Roman" panose="02020603050405020304" pitchFamily="18" charset="0"/>
                <a:cs typeface="Times New Roman" panose="02020603050405020304" pitchFamily="18" charset="0"/>
              </a:rPr>
              <a:t>Khóa</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đào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tạo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kỹ</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năng</a:t>
            </a:r>
            <a:endParaRPr lang="ja-JP" altLang="ja-JP" sz="1500" dirty="0">
              <a:latin typeface="Times New Roman" panose="02020603050405020304" pitchFamily="18" charset="0"/>
              <a:cs typeface="Times New Roman" panose="02020603050405020304" pitchFamily="18" charset="0"/>
            </a:endParaRPr>
          </a:p>
          <a:p>
            <a:pPr marL="0" indent="0">
              <a:buNone/>
            </a:pPr>
            <a:r>
              <a:rPr lang="en-US" altLang="ja-JP" sz="1500" dirty="0" err="1">
                <a:latin typeface="Times New Roman" panose="02020603050405020304" pitchFamily="18" charset="0"/>
                <a:cs typeface="Times New Roman" panose="02020603050405020304" pitchFamily="18" charset="0"/>
              </a:rPr>
              <a:t>Điều</a:t>
            </a:r>
            <a:r>
              <a:rPr lang="en-US" altLang="ja-JP" sz="1500" dirty="0">
                <a:latin typeface="Times New Roman" panose="02020603050405020304" pitchFamily="18" charset="0"/>
                <a:cs typeface="Times New Roman" panose="02020603050405020304" pitchFamily="18" charset="0"/>
              </a:rPr>
              <a:t> 82 &lt;</a:t>
            </a:r>
            <a:r>
              <a:rPr lang="en-US" altLang="ja-JP" sz="1500" dirty="0" err="1">
                <a:latin typeface="Times New Roman" panose="02020603050405020304" pitchFamily="18" charset="0"/>
                <a:cs typeface="Times New Roman" panose="02020603050405020304" pitchFamily="18" charset="0"/>
              </a:rPr>
              <a:t>Cấp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lại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chứng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hoàn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thành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khóa</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đào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tạo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kỹ</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năng</a:t>
            </a:r>
            <a:r>
              <a:rPr lang="en-US" altLang="ja-JP" sz="1500" dirty="0">
                <a:latin typeface="Times New Roman" panose="02020603050405020304" pitchFamily="18" charset="0"/>
                <a:cs typeface="Times New Roman" panose="02020603050405020304" pitchFamily="18" charset="0"/>
              </a:rPr>
              <a:t>,…&gt;</a:t>
            </a:r>
            <a:endParaRPr lang="ja-JP" altLang="ja-JP" sz="1500" dirty="0">
              <a:latin typeface="Times New Roman" panose="02020603050405020304" pitchFamily="18" charset="0"/>
              <a:cs typeface="Times New Roman" panose="02020603050405020304" pitchFamily="18" charset="0"/>
            </a:endParaRPr>
          </a:p>
          <a:p>
            <a:pPr marL="0" indent="0">
              <a:buNone/>
            </a:pPr>
            <a:r>
              <a:rPr lang="en-US" altLang="ja-JP" sz="1500" dirty="0">
                <a:latin typeface="Times New Roman" panose="02020603050405020304" pitchFamily="18" charset="0"/>
                <a:cs typeface="Times New Roman" panose="02020603050405020304" pitchFamily="18" charset="0"/>
              </a:rPr>
              <a:t>Khi </a:t>
            </a:r>
            <a:r>
              <a:rPr lang="en-US" altLang="ja-JP" sz="1500" dirty="0" err="1">
                <a:latin typeface="Times New Roman" panose="02020603050405020304" pitchFamily="18" charset="0"/>
                <a:cs typeface="Times New Roman" panose="02020603050405020304" pitchFamily="18" charset="0"/>
              </a:rPr>
              <a:t>người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đã</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được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cấp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chứng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hoàn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thành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khóa</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đào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tạo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kỹ</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năng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đang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làm</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hoặc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dự</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làm</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công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việc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liên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quan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làm</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mất</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hoặc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làm</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hư</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hỏng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chứng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trừ</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trường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hợp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ở </a:t>
            </a:r>
            <a:r>
              <a:rPr lang="en-US" altLang="ja-JP" sz="1500" dirty="0" err="1">
                <a:latin typeface="Times New Roman" panose="02020603050405020304" pitchFamily="18" charset="0"/>
                <a:cs typeface="Times New Roman" panose="02020603050405020304" pitchFamily="18" charset="0"/>
              </a:rPr>
              <a:t>mục</a:t>
            </a:r>
            <a:r>
              <a:rPr lang="en-US" altLang="ja-JP" sz="1500" dirty="0">
                <a:latin typeface="Times New Roman" panose="02020603050405020304" pitchFamily="18" charset="0"/>
                <a:cs typeface="Times New Roman" panose="02020603050405020304" pitchFamily="18" charset="0"/>
              </a:rPr>
              <a:t> 3, </a:t>
            </a:r>
            <a:r>
              <a:rPr lang="en-US" altLang="ja-JP" sz="1500" dirty="0" err="1">
                <a:latin typeface="Times New Roman" panose="02020603050405020304" pitchFamily="18" charset="0"/>
                <a:cs typeface="Times New Roman" panose="02020603050405020304" pitchFamily="18" charset="0"/>
              </a:rPr>
              <a:t>người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đó</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phải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nộp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đơn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xin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cấp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lại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cơ</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quan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đào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tạo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cấp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Mẫu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nêu</a:t>
            </a:r>
            <a:r>
              <a:rPr lang="en-US" altLang="ja-JP" sz="1500" dirty="0">
                <a:latin typeface="Times New Roman" panose="02020603050405020304" pitchFamily="18" charset="0"/>
                <a:cs typeface="Times New Roman" panose="02020603050405020304" pitchFamily="18" charset="0"/>
              </a:rPr>
              <a:t> ở </a:t>
            </a:r>
            <a:r>
              <a:rPr lang="en-US" altLang="ja-JP" sz="1500" dirty="0" err="1">
                <a:latin typeface="Times New Roman" panose="02020603050405020304" pitchFamily="18" charset="0"/>
                <a:cs typeface="Times New Roman" panose="02020603050405020304" pitchFamily="18" charset="0"/>
              </a:rPr>
              <a:t>Điều</a:t>
            </a:r>
            <a:r>
              <a:rPr lang="en-US" altLang="ja-JP" sz="1500" dirty="0">
                <a:latin typeface="Times New Roman" panose="02020603050405020304" pitchFamily="18" charset="0"/>
                <a:cs typeface="Times New Roman" panose="02020603050405020304" pitchFamily="18" charset="0"/>
              </a:rPr>
              <a:t> 18), </a:t>
            </a:r>
            <a:r>
              <a:rPr lang="en-US" altLang="ja-JP" sz="1500" dirty="0" err="1">
                <a:latin typeface="Times New Roman" panose="02020603050405020304" pitchFamily="18" charset="0"/>
                <a:cs typeface="Times New Roman" panose="02020603050405020304" pitchFamily="18" charset="0"/>
              </a:rPr>
              <a:t>xin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cấp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lại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chứng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hoàn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thành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kỹ</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năng</a:t>
            </a:r>
            <a:r>
              <a:rPr lang="en-US" altLang="ja-JP" sz="15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altLang="ja-JP" sz="1500" dirty="0">
                <a:latin typeface="Times New Roman" panose="02020603050405020304" pitchFamily="18" charset="0"/>
                <a:cs typeface="Times New Roman" panose="02020603050405020304" pitchFamily="18" charset="0"/>
              </a:rPr>
              <a:t>2 </a:t>
            </a:r>
            <a:r>
              <a:rPr lang="en-US" altLang="ja-JP" sz="1500" dirty="0" err="1">
                <a:latin typeface="Times New Roman" panose="02020603050405020304" pitchFamily="18" charset="0"/>
                <a:cs typeface="Times New Roman" panose="02020603050405020304" pitchFamily="18" charset="0"/>
              </a:rPr>
              <a:t>Người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ở </a:t>
            </a:r>
            <a:r>
              <a:rPr lang="en-US" altLang="ja-JP" sz="1500" dirty="0" err="1">
                <a:latin typeface="Times New Roman" panose="02020603050405020304" pitchFamily="18" charset="0"/>
                <a:cs typeface="Times New Roman" panose="02020603050405020304" pitchFamily="18" charset="0"/>
              </a:rPr>
              <a:t>khoản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trước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nếu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thay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đổi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họ</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tên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phải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nộp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đơn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xin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đổi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chứng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cơ</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quan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đào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tạo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cấp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Mẫu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nêu</a:t>
            </a:r>
            <a:r>
              <a:rPr lang="en-US" altLang="ja-JP" sz="1500" dirty="0">
                <a:latin typeface="Times New Roman" panose="02020603050405020304" pitchFamily="18" charset="0"/>
                <a:cs typeface="Times New Roman" panose="02020603050405020304" pitchFamily="18" charset="0"/>
              </a:rPr>
              <a:t> ở </a:t>
            </a:r>
            <a:r>
              <a:rPr lang="en-US" altLang="ja-JP" sz="1500" dirty="0" err="1">
                <a:latin typeface="Times New Roman" panose="02020603050405020304" pitchFamily="18" charset="0"/>
                <a:cs typeface="Times New Roman" panose="02020603050405020304" pitchFamily="18" charset="0"/>
              </a:rPr>
              <a:t>Điều</a:t>
            </a:r>
            <a:r>
              <a:rPr lang="en-US" altLang="ja-JP" sz="1500" dirty="0">
                <a:latin typeface="Times New Roman" panose="02020603050405020304" pitchFamily="18" charset="0"/>
                <a:cs typeface="Times New Roman" panose="02020603050405020304" pitchFamily="18" charset="0"/>
              </a:rPr>
              <a:t> 18), </a:t>
            </a:r>
            <a:r>
              <a:rPr lang="en-US" altLang="ja-JP" sz="1500" dirty="0" err="1">
                <a:latin typeface="Times New Roman" panose="02020603050405020304" pitchFamily="18" charset="0"/>
                <a:cs typeface="Times New Roman" panose="02020603050405020304" pitchFamily="18" charset="0"/>
              </a:rPr>
              <a:t>xin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đổi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giấy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chứng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nhận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hoàn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thành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kỹ</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năng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trừ</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trường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hợp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quy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định</a:t>
            </a:r>
            <a:r>
              <a:rPr lang="en-US" altLang="ja-JP" sz="1500" dirty="0">
                <a:latin typeface="Times New Roman" panose="02020603050405020304" pitchFamily="18" charset="0"/>
                <a:cs typeface="Times New Roman" panose="02020603050405020304" pitchFamily="18" charset="0"/>
              </a:rPr>
              <a:t> ở </a:t>
            </a:r>
            <a:r>
              <a:rPr lang="en-US" altLang="ja-JP" sz="1500" dirty="0" err="1">
                <a:latin typeface="Times New Roman" panose="02020603050405020304" pitchFamily="18" charset="0"/>
                <a:cs typeface="Times New Roman" panose="02020603050405020304" pitchFamily="18" charset="0"/>
              </a:rPr>
              <a:t>mục</a:t>
            </a:r>
            <a:r>
              <a:rPr lang="en-US" altLang="ja-JP" sz="1500" dirty="0">
                <a:latin typeface="Times New Roman" panose="02020603050405020304" pitchFamily="18" charset="0"/>
                <a:cs typeface="Times New Roman" panose="02020603050405020304" pitchFamily="18" charset="0"/>
              </a:rPr>
              <a:t> 3.</a:t>
            </a:r>
          </a:p>
          <a:p>
            <a:pPr marL="0" indent="0">
              <a:lnSpc>
                <a:spcPct val="100000"/>
              </a:lnSpc>
              <a:spcBef>
                <a:spcPts val="0"/>
              </a:spcBef>
              <a:buNone/>
            </a:pPr>
            <a:r>
              <a:rPr lang="en-US" altLang="ja-JP" sz="1500" dirty="0">
                <a:latin typeface="Times New Roman" panose="02020603050405020304" pitchFamily="18" charset="0"/>
                <a:cs typeface="Times New Roman" panose="02020603050405020304" pitchFamily="18" charset="0"/>
              </a:rPr>
              <a:t>3 </a:t>
            </a:r>
            <a:r>
              <a:rPr lang="en-US" altLang="ja-JP" sz="1500" dirty="0" err="1">
                <a:latin typeface="Times New Roman" panose="02020603050405020304" pitchFamily="18" charset="0"/>
                <a:cs typeface="Times New Roman" panose="02020603050405020304" pitchFamily="18" charset="0"/>
              </a:rPr>
              <a:t>Lược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các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phần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sau</a:t>
            </a:r>
            <a:endParaRPr lang="en-US" altLang="ja-JP" sz="15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altLang="ja-JP" sz="1500" dirty="0" err="1">
                <a:latin typeface="Times New Roman" panose="02020603050405020304" pitchFamily="18" charset="0"/>
                <a:cs typeface="Times New Roman" panose="02020603050405020304" pitchFamily="18" charset="0"/>
              </a:rPr>
              <a:t>Quyển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số</a:t>
            </a:r>
            <a:r>
              <a:rPr lang="en-US" altLang="ja-JP" sz="1500" dirty="0">
                <a:latin typeface="Times New Roman" panose="02020603050405020304" pitchFamily="18" charset="0"/>
                <a:cs typeface="Times New Roman" panose="02020603050405020304" pitchFamily="18" charset="0"/>
              </a:rPr>
              <a:t> 2 </a:t>
            </a:r>
            <a:r>
              <a:rPr lang="en-US" altLang="ja-JP" sz="1500" dirty="0" err="1">
                <a:latin typeface="Times New Roman" panose="02020603050405020304" pitchFamily="18" charset="0"/>
                <a:cs typeface="Times New Roman" panose="02020603050405020304" pitchFamily="18" charset="0"/>
              </a:rPr>
              <a:t>Tiêu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chuẩn</a:t>
            </a:r>
            <a:r>
              <a:rPr lang="en-US" altLang="ja-JP" sz="1500" dirty="0">
                <a:latin typeface="Times New Roman" panose="02020603050405020304" pitchFamily="18" charset="0"/>
                <a:cs typeface="Times New Roman" panose="02020603050405020304" pitchFamily="18" charset="0"/>
              </a:rPr>
              <a:t> an </a:t>
            </a:r>
            <a:r>
              <a:rPr lang="en-US" altLang="ja-JP" sz="1500" dirty="0" err="1">
                <a:latin typeface="Times New Roman" panose="02020603050405020304" pitchFamily="18" charset="0"/>
                <a:cs typeface="Times New Roman" panose="02020603050405020304" pitchFamily="18" charset="0"/>
              </a:rPr>
              <a:t>toàn</a:t>
            </a:r>
            <a:endParaRPr lang="en-US" altLang="ja-JP" sz="15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altLang="ja-JP" sz="1500" dirty="0" err="1">
                <a:latin typeface="Times New Roman" panose="02020603050405020304" pitchFamily="18" charset="0"/>
                <a:cs typeface="Times New Roman" panose="02020603050405020304" pitchFamily="18" charset="0"/>
              </a:rPr>
              <a:t>Chương</a:t>
            </a:r>
            <a:r>
              <a:rPr lang="en-US" altLang="ja-JP" sz="1500" dirty="0">
                <a:latin typeface="Times New Roman" panose="02020603050405020304" pitchFamily="18" charset="0"/>
                <a:cs typeface="Times New Roman" panose="02020603050405020304" pitchFamily="18" charset="0"/>
              </a:rPr>
              <a:t> 2 </a:t>
            </a:r>
            <a:r>
              <a:rPr lang="en-US" altLang="ja-JP" sz="1500" dirty="0" err="1">
                <a:latin typeface="Times New Roman" panose="02020603050405020304" pitchFamily="18" charset="0"/>
                <a:cs typeface="Times New Roman" panose="02020603050405020304" pitchFamily="18" charset="0"/>
              </a:rPr>
              <a:t>Máy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móc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xây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dựng</a:t>
            </a:r>
            <a:endParaRPr lang="en-US" altLang="ja-JP" sz="15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altLang="ja-JP" sz="1500" dirty="0" err="1">
                <a:latin typeface="Times New Roman" panose="02020603050405020304" pitchFamily="18" charset="0"/>
                <a:cs typeface="Times New Roman" panose="02020603050405020304" pitchFamily="18" charset="0"/>
              </a:rPr>
              <a:t>Phần</a:t>
            </a:r>
            <a:r>
              <a:rPr lang="en-US" altLang="ja-JP" sz="1500" dirty="0">
                <a:latin typeface="Times New Roman" panose="02020603050405020304" pitchFamily="18" charset="0"/>
                <a:cs typeface="Times New Roman" panose="02020603050405020304" pitchFamily="18" charset="0"/>
              </a:rPr>
              <a:t> 1  </a:t>
            </a:r>
            <a:r>
              <a:rPr lang="en-US" altLang="ja-JP" sz="1500" dirty="0" err="1">
                <a:latin typeface="Times New Roman" panose="02020603050405020304" pitchFamily="18" charset="0"/>
                <a:cs typeface="Times New Roman" panose="02020603050405020304" pitchFamily="18" charset="0"/>
              </a:rPr>
              <a:t>Máy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móc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xây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dựng</a:t>
            </a:r>
            <a:endParaRPr lang="en-US" altLang="ja-JP" sz="15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altLang="ja-JP" sz="1500" dirty="0" err="1">
                <a:latin typeface="Times New Roman" panose="02020603050405020304" pitchFamily="18" charset="0"/>
                <a:cs typeface="Times New Roman" panose="02020603050405020304" pitchFamily="18" charset="0"/>
              </a:rPr>
              <a:t>Khoản</a:t>
            </a:r>
            <a:r>
              <a:rPr lang="en-US" altLang="ja-JP" sz="1500" dirty="0">
                <a:latin typeface="Times New Roman" panose="02020603050405020304" pitchFamily="18" charset="0"/>
                <a:cs typeface="Times New Roman" panose="02020603050405020304" pitchFamily="18" charset="0"/>
              </a:rPr>
              <a:t> 2 </a:t>
            </a:r>
            <a:r>
              <a:rPr lang="en-US" altLang="ja-JP" sz="1500" dirty="0" err="1">
                <a:latin typeface="Times New Roman" panose="02020603050405020304" pitchFamily="18" charset="0"/>
                <a:cs typeface="Times New Roman" panose="02020603050405020304" pitchFamily="18" charset="0"/>
              </a:rPr>
              <a:t>Tiêu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Mục</a:t>
            </a:r>
            <a:r>
              <a:rPr lang="en-US" altLang="ja-JP" sz="1500" dirty="0">
                <a:latin typeface="Times New Roman" panose="02020603050405020304" pitchFamily="18" charset="0"/>
                <a:cs typeface="Times New Roman" panose="02020603050405020304" pitchFamily="18" charset="0"/>
              </a:rPr>
              <a:t> 1  </a:t>
            </a:r>
            <a:r>
              <a:rPr lang="en-US" altLang="ja-JP" sz="1500" dirty="0" err="1">
                <a:latin typeface="Times New Roman" panose="02020603050405020304" pitchFamily="18" charset="0"/>
                <a:cs typeface="Times New Roman" panose="02020603050405020304" pitchFamily="18" charset="0"/>
              </a:rPr>
              <a:t>Cấu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tạo</a:t>
            </a:r>
            <a:endParaRPr lang="en-US" altLang="ja-JP" sz="15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altLang="ja-JP" sz="1500" dirty="0" err="1">
                <a:latin typeface="Times New Roman" panose="02020603050405020304" pitchFamily="18" charset="0"/>
                <a:cs typeface="Times New Roman" panose="02020603050405020304" pitchFamily="18" charset="0"/>
              </a:rPr>
              <a:t>Điều</a:t>
            </a:r>
            <a:r>
              <a:rPr lang="en-US" altLang="ja-JP" sz="1500" dirty="0">
                <a:latin typeface="Times New Roman" panose="02020603050405020304" pitchFamily="18" charset="0"/>
                <a:cs typeface="Times New Roman" panose="02020603050405020304" pitchFamily="18" charset="0"/>
              </a:rPr>
              <a:t> 152 &lt;</a:t>
            </a:r>
            <a:r>
              <a:rPr lang="en-US" altLang="ja-JP" sz="1500" dirty="0" err="1">
                <a:latin typeface="Times New Roman" panose="02020603050405020304" pitchFamily="18" charset="0"/>
                <a:cs typeface="Times New Roman" panose="02020603050405020304" pitchFamily="18" charset="0"/>
              </a:rPr>
              <a:t>Lắp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đặt</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đèn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pha</a:t>
            </a:r>
            <a:r>
              <a:rPr lang="en-US" altLang="ja-JP" sz="1500" dirty="0">
                <a:latin typeface="Times New Roman" panose="02020603050405020304" pitchFamily="18" charset="0"/>
                <a:cs typeface="Times New Roman" panose="02020603050405020304" pitchFamily="18" charset="0"/>
              </a:rPr>
              <a:t>&gt;</a:t>
            </a:r>
          </a:p>
          <a:p>
            <a:pPr marL="0" indent="0">
              <a:lnSpc>
                <a:spcPct val="100000"/>
              </a:lnSpc>
              <a:spcBef>
                <a:spcPts val="0"/>
              </a:spcBef>
              <a:buNone/>
            </a:pPr>
            <a:r>
              <a:rPr lang="en-US" altLang="ja-JP" sz="1500" dirty="0" err="1">
                <a:latin typeface="Times New Roman" panose="02020603050405020304" pitchFamily="18" charset="0"/>
                <a:cs typeface="Times New Roman" panose="02020603050405020304" pitchFamily="18" charset="0"/>
              </a:rPr>
              <a:t>Doanh</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nghiệp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phải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trang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bị</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đèn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pha</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cho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các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loại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máy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móc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xây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dựng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dạng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xe</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Tuy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nhiên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điều</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này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không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áp</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dụng</a:t>
            </a:r>
            <a:r>
              <a:rPr lang="en-US" altLang="ja-JP" sz="1500" dirty="0">
                <a:latin typeface="Times New Roman" panose="02020603050405020304" pitchFamily="18" charset="0"/>
                <a:cs typeface="Times New Roman" panose="02020603050405020304" pitchFamily="18" charset="0"/>
              </a:rPr>
              <a:t> cho </a:t>
            </a:r>
            <a:r>
              <a:rPr lang="en-US" altLang="ja-JP" sz="1500" dirty="0" err="1">
                <a:latin typeface="Times New Roman" panose="02020603050405020304" pitchFamily="18" charset="0"/>
                <a:cs typeface="Times New Roman" panose="02020603050405020304" pitchFamily="18" charset="0"/>
              </a:rPr>
              <a:t>máy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móc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xây</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dựng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được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sử</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dụng</a:t>
            </a:r>
            <a:r>
              <a:rPr lang="en-US" altLang="ja-JP" sz="1500" dirty="0">
                <a:latin typeface="Times New Roman" panose="02020603050405020304" pitchFamily="18" charset="0"/>
                <a:cs typeface="Times New Roman" panose="02020603050405020304" pitchFamily="18" charset="0"/>
              </a:rPr>
              <a:t> ở </a:t>
            </a:r>
            <a:r>
              <a:rPr lang="en-US" altLang="ja-JP" sz="1500" dirty="0" err="1">
                <a:latin typeface="Times New Roman" panose="02020603050405020304" pitchFamily="18" charset="0"/>
                <a:cs typeface="Times New Roman" panose="02020603050405020304" pitchFamily="18" charset="0"/>
              </a:rPr>
              <a:t>những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nơi</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đảm</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báo</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được</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độ</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sáng</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cần</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thiết</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để</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làm</a:t>
            </a:r>
            <a:r>
              <a:rPr lang="en-US" altLang="ja-JP" sz="1500" dirty="0">
                <a:latin typeface="Times New Roman" panose="02020603050405020304" pitchFamily="18" charset="0"/>
                <a:cs typeface="Times New Roman" panose="02020603050405020304" pitchFamily="18" charset="0"/>
              </a:rPr>
              <a:t> </a:t>
            </a:r>
            <a:r>
              <a:rPr lang="en-US" altLang="ja-JP" sz="1500" dirty="0" err="1">
                <a:latin typeface="Times New Roman" panose="02020603050405020304" pitchFamily="18" charset="0"/>
                <a:cs typeface="Times New Roman" panose="02020603050405020304" pitchFamily="18" charset="0"/>
              </a:rPr>
              <a:t>việc</a:t>
            </a:r>
            <a:r>
              <a:rPr lang="en-US" altLang="ja-JP" sz="1500" dirty="0">
                <a:latin typeface="Times New Roman" panose="02020603050405020304" pitchFamily="18" charset="0"/>
                <a:cs typeface="Times New Roman" panose="02020603050405020304" pitchFamily="18" charset="0"/>
              </a:rPr>
              <a:t> an </a:t>
            </a:r>
            <a:r>
              <a:rPr lang="en-US" altLang="ja-JP" sz="1500" dirty="0" err="1">
                <a:latin typeface="Times New Roman" panose="02020603050405020304" pitchFamily="18" charset="0"/>
                <a:cs typeface="Times New Roman" panose="02020603050405020304" pitchFamily="18" charset="0"/>
              </a:rPr>
              <a:t>toàn</a:t>
            </a:r>
            <a:r>
              <a:rPr lang="en-US" altLang="ja-JP" sz="1500" dirty="0">
                <a:latin typeface="Times New Roman" panose="02020603050405020304" pitchFamily="18" charset="0"/>
                <a:cs typeface="Times New Roman" panose="02020603050405020304" pitchFamily="18" charset="0"/>
              </a:rPr>
              <a:t>.</a:t>
            </a:r>
            <a:endParaRPr lang="en-US" altLang="ja-JP" sz="1500" dirty="0">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500" dirty="0">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5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8589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33984"/>
            <a:ext cx="7886700" cy="539018"/>
          </a:xfrm>
          <a:ln>
            <a:solidFill>
              <a:schemeClr val="tx1"/>
            </a:solidFill>
          </a:ln>
        </p:spPr>
        <p:txBody>
          <a:bodyPr>
            <a:no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Phần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thân</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của máy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phá 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(1)</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6</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2" name="正方形/長方形 1">
            <a:extLst>
              <a:ext uri="{FF2B5EF4-FFF2-40B4-BE49-F238E27FC236}">
                <a16:creationId xmlns:a16="http://schemas.microsoft.com/office/drawing/2014/main" xmlns="" id="{C8A1C391-AD5C-4E02-8439-F9DCA16A312E}"/>
              </a:ext>
            </a:extLst>
          </p:cNvPr>
          <p:cNvSpPr/>
          <p:nvPr/>
        </p:nvSpPr>
        <p:spPr>
          <a:xfrm>
            <a:off x="2888974" y="3706369"/>
            <a:ext cx="1683026" cy="3657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dirty="0" err="1">
                <a:latin typeface="Times New Roman" panose="02020603050405020304" pitchFamily="18" charset="0"/>
                <a:cs typeface="Times New Roman" panose="02020603050405020304" pitchFamily="18" charset="0"/>
              </a:rPr>
              <a:t>Thiết</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bị</a:t>
            </a:r>
            <a:r>
              <a:rPr kumimoji="1" lang="vi-VN"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t</a:t>
            </a:r>
            <a:r>
              <a:rPr kumimoji="1" lang="en-US" altLang="ja-JP" dirty="0" err="1">
                <a:latin typeface="Times New Roman" panose="02020603050405020304" pitchFamily="18" charset="0"/>
                <a:cs typeface="Times New Roman" panose="02020603050405020304" pitchFamily="18" charset="0"/>
              </a:rPr>
              <a:t>hao</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tác</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9040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172283"/>
            <a:ext cx="8022560"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zh-TW"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(2)</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393293" y="6485326"/>
            <a:ext cx="4456794"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723900"/>
            <a:ext cx="8022560" cy="5622471"/>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153 &lt;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nơi※1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xảy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phù</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spc="-1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5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5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5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ủi</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điện</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500" spc="-1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1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500" spc="-10" dirty="0" smtClean="0">
                <a:latin typeface="Times New Roman" panose="02020603050405020304" pitchFamily="18" charset="0"/>
                <a:ea typeface="Meiryo UI" panose="020B0604030504040204" pitchFamily="50" charset="-128"/>
                <a:cs typeface="Times New Roman" panose="02020603050405020304" pitchFamily="18" charset="0"/>
              </a:rPr>
              <a:t>). ※2</a:t>
            </a:r>
            <a:endParaRPr lang="ja-JP" altLang="en-US" sz="15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5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1) </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rơi</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điểm</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xảy</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nguyên</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nhân</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phù</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hầm</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khai</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thác</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2</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Tiêu</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chuẩn</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ghi</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rõ</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tư</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559 ban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26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tháng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9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năm</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Chiêu</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Hòa</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50.</a:t>
            </a:r>
          </a:p>
          <a:p>
            <a:pPr marL="0" indent="0">
              <a:lnSpc>
                <a:spcPct val="100000"/>
              </a:lnSpc>
              <a:spcBef>
                <a:spcPts val="0"/>
              </a:spcBef>
              <a:buNone/>
            </a:pPr>
            <a:endPar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Phần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2</a:t>
            </a:r>
            <a:r>
              <a:rPr lang="ja-JP" altLang="en-US"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endPar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154</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Khảo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khảo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quả</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khảo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hình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sạt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lở</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endPar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155</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hoạch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hoạch</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phù</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tin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biết</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nhờ</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khảo</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sát</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qui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hoạch</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hoạch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vấn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đề</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Lộ</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báo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nội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dung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hoạch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a:t>
            </a:r>
          </a:p>
        </p:txBody>
      </p:sp>
    </p:spTree>
    <p:extLst>
      <p:ext uri="{BB962C8B-B14F-4D97-AF65-F5344CB8AC3E}">
        <p14:creationId xmlns:p14="http://schemas.microsoft.com/office/powerpoint/2010/main" val="17221579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09599" y="246336"/>
            <a:ext cx="7823201"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zh-TW"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(3)</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537527"/>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09599" y="1054100"/>
            <a:ext cx="7823201" cy="54184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156</a:t>
            </a:r>
            <a:r>
              <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trừ</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10km/h)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qui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loai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phù</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trạng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hình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35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dựa</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quá</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350" spc="-12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gn="just">
              <a:lnSpc>
                <a:spcPct val="100000"/>
              </a:lnSpc>
              <a:spcBef>
                <a:spcPts val="0"/>
              </a:spcBef>
              <a:buNone/>
            </a:pP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trạng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hình</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bao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157</a:t>
            </a:r>
            <a:r>
              <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ngã</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chống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lở</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chống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sụt</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lún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bề</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rộng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tuyến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đích</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chống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p>
          <a:p>
            <a:pPr marL="0" indent="0" algn="just">
              <a:lnSpc>
                <a:spcPct val="100000"/>
              </a:lnSpc>
              <a:spcBef>
                <a:spcPts val="0"/>
              </a:spcBef>
              <a:buNone/>
            </a:pP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bố</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dẫn※2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mép</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mặt</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lái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đạo</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nSpc>
                <a:spcPct val="100000"/>
              </a:lnSpc>
              <a:spcBef>
                <a:spcPts val="0"/>
              </a:spcBef>
              <a:buNone/>
            </a:pP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1</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bề</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rộng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thiết</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bao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lan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can,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biển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báo</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p>
          <a:p>
            <a:pPr marL="539750" indent="0">
              <a:lnSpc>
                <a:spcPct val="100000"/>
              </a:lnSpc>
              <a:spcBef>
                <a:spcPts val="0"/>
              </a:spcBef>
              <a:buNone/>
            </a:pP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2</a:t>
            </a:r>
            <a:r>
              <a:rPr lang="ja-JP" altLang="en-US"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lan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can,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biển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báo</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chế</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thì</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bố</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2</a:t>
            </a:r>
          </a:p>
          <a:p>
            <a:pPr marL="539750" indent="0">
              <a:lnSpc>
                <a:spcPct val="100000"/>
              </a:lnSpc>
              <a:spcBef>
                <a:spcPts val="0"/>
              </a:spcBef>
              <a:buNone/>
            </a:pPr>
            <a:endParaRPr lang="en-US" altLang="ja-JP" sz="13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157</a:t>
            </a:r>
          </a:p>
          <a:p>
            <a:pPr marL="0" indent="0">
              <a:lnSpc>
                <a:spcPct val="100000"/>
              </a:lnSpc>
              <a:spcBef>
                <a:spcPts val="0"/>
              </a:spcBef>
              <a:buNone/>
            </a:pP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Ở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xảy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mép</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thì</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cố</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gắng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nếu</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cố</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gắng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đai</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50" spc="-7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5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8107618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zh-TW"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(4)</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spcBef>
                <a:spcPts val="0"/>
              </a:spcBef>
              <a:buNone/>
            </a:pP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158 &lt;</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va</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chạm</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xảy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va</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chạm</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nhiên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bố</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gn="just">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tuân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xảy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hiểm</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phạm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vi di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mà</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còn</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bao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điểm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phạm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vi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hoạt</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gn="just">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159</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bố</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nhất</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tuân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gn="just">
              <a:lnSpc>
                <a:spcPct val="100000"/>
              </a:lnSpc>
              <a:spcBef>
                <a:spcPts val="0"/>
              </a:spcBef>
              <a:buNone/>
            </a:pP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160</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đưa</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just">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zip※1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xuống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446088" indent="-446088" algn="just">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tự</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tắt</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phanh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p>
          <a:p>
            <a:pPr marL="446088" indent="-446088" algn="just">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rời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khỏi</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446088" indent="-446088" algn="just">
              <a:lnSpc>
                <a:spcPct val="100000"/>
              </a:lnSpc>
              <a:spcBef>
                <a:spcPts val="0"/>
              </a:spcBef>
              <a:buNone/>
            </a:pP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1</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zip,...</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ủi</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gn="just">
              <a:lnSpc>
                <a:spcPct val="100000"/>
              </a:lnSpc>
              <a:spcBef>
                <a:spcPts val="0"/>
              </a:spcBef>
              <a:buNone/>
            </a:pP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phanh</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dừng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nêm</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cục</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chặn</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4956894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(5)</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161 &lt;</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tấm</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ván</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lót</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đắp</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bốc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xếp</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tự</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bởi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tải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dời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tại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địa</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điểm</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phóng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lật</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xuống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smtClean="0">
                <a:latin typeface="Times New Roman" panose="02020603050405020304" pitchFamily="18" charset="0"/>
                <a:ea typeface="Meiryo UI" panose="020B0604030504040204" pitchFamily="50" charset="-128"/>
                <a:cs typeface="Times New Roman" panose="02020603050405020304" pitchFamily="18" charset="0"/>
              </a:rPr>
              <a:t>※1</a:t>
            </a:r>
            <a:endParaRPr lang="ja-JP" altLang="en-US" sz="13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bốc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xếp</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phẳng</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chắc</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tấm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lót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đường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tấm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đủ※2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dài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tấm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hợp.※3</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latin typeface="Times New Roman" panose="02020603050405020304" pitchFamily="18" charset="0"/>
                <a:ea typeface="Meiryo UI" panose="020B0604030504040204" pitchFamily="50" charset="-128"/>
                <a:cs typeface="Times New Roman" panose="02020603050405020304" pitchFamily="18" charset="0"/>
              </a:rPr>
              <a:t>đắp</a:t>
            </a:r>
            <a:r>
              <a:rPr lang="en-US" altLang="ja-JP" sz="1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bục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kê</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đủ</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chiều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chắc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đồng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thời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nSpc>
                <a:spcPct val="100000"/>
              </a:lnSpc>
              <a:spcBef>
                <a:spcPts val="0"/>
              </a:spcBef>
              <a:buNone/>
            </a:pP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1)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Xe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tải</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bao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đầu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nSpc>
                <a:spcPct val="100000"/>
              </a:lnSpc>
              <a:spcBef>
                <a:spcPts val="0"/>
              </a:spcBef>
              <a:buNone/>
            </a:pP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2)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Đủ</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đủ</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dài</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quyết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dựa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lớn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bốc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xếp</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nSpc>
                <a:spcPct val="100000"/>
              </a:lnSpc>
              <a:spcBef>
                <a:spcPts val="0"/>
              </a:spcBef>
              <a:buNone/>
            </a:pP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3)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hợp</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phạm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vi an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đến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khả</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dốc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p>
          <a:p>
            <a:pPr marL="539750" indent="0">
              <a:lnSpc>
                <a:spcPct val="100000"/>
              </a:lnSpc>
              <a:spcBef>
                <a:spcPts val="0"/>
              </a:spcBef>
              <a:buNone/>
            </a:pP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chắc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chắn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đắp</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cọc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đắp</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cứng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vừa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đủ</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p>
          <a:p>
            <a:pPr marL="893763" indent="-354013">
              <a:lnSpc>
                <a:spcPct val="100000"/>
              </a:lnSpc>
              <a:spcBef>
                <a:spcPts val="0"/>
              </a:spcBef>
              <a:buNone/>
            </a:pPr>
            <a:endPar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162</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ngoại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trừ</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ghế</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nSpc>
                <a:spcPct val="100000"/>
              </a:lnSpc>
              <a:spcBef>
                <a:spcPts val="0"/>
              </a:spcBef>
              <a:buNone/>
            </a:pP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Ghế</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xe</a:t>
            </a:r>
            <a:r>
              <a:rPr lang="ja-JP" altLang="en-US"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ghế</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lái</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ghế</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ghế</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ngồi</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smtClean="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163</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đảm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ổn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mặt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ngã</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sụp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a:lnSpc>
                <a:spcPct val="100000"/>
              </a:lnSpc>
              <a:spcBef>
                <a:spcPts val="0"/>
              </a:spcBef>
              <a:buNone/>
            </a:pP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mặt</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tạo</a:t>
            </a:r>
            <a:r>
              <a:rPr lang="ja-JP" altLang="en-US"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nghĩa</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biểu</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thị</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bởi</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6956436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(6)</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164</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hóa</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nâng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ngoạm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áp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nội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dung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hàng※2,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nội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dung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イ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bắt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buộc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hoàn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toàn※3.</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11213" indent="-811213">
              <a:lnSpc>
                <a:spcPct val="100000"/>
              </a:lnSpc>
              <a:spcBef>
                <a:spcPts val="0"/>
              </a:spcBef>
              <a:buNone/>
            </a:pP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ロ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gắn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thêm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kim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vòng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treo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nội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dung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đây※4.</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bền※5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đủ</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chịu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1081088" indent="-1081088">
              <a:lnSpc>
                <a:spcPct val="100000"/>
              </a:lnSpc>
              <a:spcBef>
                <a:spcPts val="0"/>
              </a:spcBef>
              <a:buNone/>
            </a:pP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hóa</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chống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1081088" indent="-1081088">
              <a:lnSpc>
                <a:spcPct val="100000"/>
              </a:lnSpc>
              <a:spcBef>
                <a:spcPts val="0"/>
              </a:spcBef>
              <a:buNone/>
            </a:pP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khỏi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tác※6.</a:t>
            </a:r>
          </a:p>
          <a:p>
            <a:pPr marL="1081088" indent="-1081088">
              <a:lnSpc>
                <a:spcPct val="100000"/>
              </a:lnSpc>
              <a:spcBef>
                <a:spcPts val="0"/>
              </a:spcBef>
              <a:buNone/>
            </a:pP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tới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p>
          <a:p>
            <a:pPr marL="0" indent="0">
              <a:lnSpc>
                <a:spcPct val="100000"/>
              </a:lnSpc>
              <a:spcBef>
                <a:spcPts val="0"/>
              </a:spcBef>
              <a:buNone/>
            </a:pP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1)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nâng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ngoạm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bao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thay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thang.</a:t>
            </a:r>
          </a:p>
          <a:p>
            <a:pPr marL="0" indent="0">
              <a:lnSpc>
                <a:spcPct val="100000"/>
              </a:lnSpc>
              <a:spcBef>
                <a:spcPts val="0"/>
              </a:spcBef>
              <a:buNone/>
            </a:pP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2) </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bao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xoay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3) </a:t>
            </a:r>
            <a:r>
              <a:rPr lang="ja-JP" altLang="en-US"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Khi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bắt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buộc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hoàn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bao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cọc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cừ</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ống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cống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ngăn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tạm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thời</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giảm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sạt</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lở</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rằng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hẹp</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nên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nếu</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đưa</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sẽ</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khiến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hỗn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loạn</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tăng</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5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300" spc="-5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4) </a:t>
            </a:r>
            <a:r>
              <a:rPr lang="ja-JP" altLang="en-US"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gắn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thêm</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treo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tác</a:t>
            </a:r>
            <a:r>
              <a:rPr lang="ja-JP" altLang="en-US"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gắn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dễ</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tuột</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vòng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dây</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cáp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chuyền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bao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treo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dây</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cáp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răng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trực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tiếp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vòng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dây</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cáp</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bền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hệ</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đạt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từ</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mức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trở</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giá</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trị</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bởi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giá</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trị</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tải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3 chia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giá</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trị</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tải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đứt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đoạn</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khả</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chịu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đứt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6) ) </a:t>
            </a:r>
            <a:r>
              <a:rPr lang="ja-JP" altLang="en-US"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khỏi</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đối</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gắn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sao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đủ</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mối</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dày</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hàn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quanh</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phần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gắn</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thêm</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spc="-6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300" spc="-6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3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1084460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(7)</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165 &lt;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chữa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chữa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tháo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đạo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Quyết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tự</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đạo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Giám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giàn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166.</a:t>
            </a:r>
          </a:p>
          <a:p>
            <a:pPr marL="0" indent="0">
              <a:lnSpc>
                <a:spcPct val="100000"/>
              </a:lnSpc>
              <a:spcBef>
                <a:spcPts val="0"/>
              </a:spcBef>
              <a:buNone/>
            </a:pPr>
            <a:endPar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166</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nâng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chữa</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thì</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đỡ</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500" spc="-4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500" spc="-40" dirty="0" err="1"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500" spc="-4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bất</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ngờ</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xuống</a:t>
            </a:r>
            <a:r>
              <a:rPr lang="en-US" altLang="ja-JP"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0000" indent="0">
              <a:lnSpc>
                <a:spcPct val="100000"/>
              </a:lnSpc>
              <a:spcBef>
                <a:spcPts val="0"/>
              </a:spcBef>
              <a:buNone/>
            </a:pP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ý bao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giàn</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đỡ</a:t>
            </a:r>
            <a:r>
              <a:rPr lang="en-US" altLang="ja-JP"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166 &lt;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sập</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hay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tháo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khung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giàn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sập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giàn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166 &lt;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vượt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quá</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5627313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(8)</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167/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4444"/>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166 </a:t>
            </a:r>
            <a:r>
              <a:rPr lang="ja-JP" altLang="en-US"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Hiển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thị</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thay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hiển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thị</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mà</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dễ</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thấy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thì</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bao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cả</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dung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tích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tải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tối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Giống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chuẩn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sẵn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văn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thể</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dễ</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dàng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nhận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endParaRPr lang="en-US"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chương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8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p>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15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517 </a:t>
            </a:r>
            <a:r>
              <a:rPr lang="ja-JP" altLang="en-US"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đưa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15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Cấm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vực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Tạm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dừng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lường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tiết</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xấu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gió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mạnh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mưa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lớn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tuyết</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lớn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3 Cho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túi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nâng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cụ</a:t>
            </a:r>
            <a:endParaRPr lang="en-US"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16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517 &lt;Ra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15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nhất</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báo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tường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cột</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trụ</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nếu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nhận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3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nếu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xác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nhận</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a:t>
            </a:r>
          </a:p>
        </p:txBody>
      </p:sp>
    </p:spTree>
    <p:extLst>
      <p:ext uri="{BB962C8B-B14F-4D97-AF65-F5344CB8AC3E}">
        <p14:creationId xmlns:p14="http://schemas.microsoft.com/office/powerpoint/2010/main" val="42802815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zh-TW"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(9)</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172/ </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17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517</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Bổ</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nhiệm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bổ</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nhiệm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khóa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kỹ</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chịu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nhiệm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18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517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bố</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mũ</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bỏ</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đồ</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Giám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sát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đai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mũ</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19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517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mũ</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mũ</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tránh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bay,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trúng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2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mũ</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đã</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nêu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183469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zh-TW"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(10)</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173/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Quyển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4</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Chương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666</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biện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539750">
              <a:lnSpc>
                <a:spcPct val="100000"/>
              </a:lnSpc>
              <a:spcBef>
                <a:spcPts val="0"/>
              </a:spcBef>
              <a:buNone/>
            </a:pP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trước※1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nhận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thấy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bất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chữa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dưỡng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cấp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văn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イ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đó※2</a:t>
            </a:r>
          </a:p>
          <a:p>
            <a:pPr marL="0" indent="0">
              <a:lnSpc>
                <a:spcPct val="100000"/>
              </a:lnSpc>
              <a:spcBef>
                <a:spcPts val="0"/>
              </a:spcBef>
              <a:buNone/>
            </a:pPr>
            <a:r>
              <a:rPr lang="ja-JP" altLang="en-US"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ロ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đó※3</a:t>
            </a:r>
          </a:p>
          <a:p>
            <a:pPr marL="0" indent="0">
              <a:lnSpc>
                <a:spcPct val="100000"/>
              </a:lnSpc>
              <a:spcBef>
                <a:spcPts val="0"/>
              </a:spcBef>
              <a:buNone/>
            </a:pP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trên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áp</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mà</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bên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sở</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hữu</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thực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lựa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chọn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thuộc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đối</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tượng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mua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dưỡng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(Bao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gồm</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hoạt</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tỉnh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phố</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hỗ</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trợ</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vốn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doanh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nghiệp</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mô</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nhỏ</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Năm</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Chiêu</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Hòa</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31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115) </a:t>
            </a:r>
            <a:r>
              <a:rPr lang="en-US" altLang="ja-JP" sz="1500" spc="-30" dirty="0">
                <a:latin typeface="Times New Roman" panose="02020603050405020304" pitchFamily="18" charset="0"/>
                <a:ea typeface="Meiryo UI" panose="020B0604030504040204" pitchFamily="50" charset="-128"/>
                <a:cs typeface="Times New Roman" panose="02020603050405020304" pitchFamily="18" charset="0"/>
              </a:rPr>
              <a:t>※4</a:t>
            </a:r>
            <a:r>
              <a:rPr lang="ja-JP" altLang="en-US" sz="1500" spc="-30" dirty="0">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1500" spc="-30" dirty="0">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a:lnSpc>
                <a:spcPct val="100000"/>
              </a:lnSpc>
              <a:spcBef>
                <a:spcPts val="0"/>
              </a:spcBef>
              <a:buNone/>
            </a:pP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1 </a:t>
            </a:r>
            <a:r>
              <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trước</a:t>
            </a:r>
            <a:r>
              <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nghĩa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nhất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mỗi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phận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đáp</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trạng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trở</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ngại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a:lnSpc>
                <a:spcPct val="100000"/>
              </a:lnSpc>
              <a:spcBef>
                <a:spcPts val="0"/>
              </a:spcBef>
              <a:buNone/>
            </a:pP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2 </a:t>
            </a:r>
            <a:r>
              <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a:t>
            </a:r>
            <a:r>
              <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nghĩa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thì</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biệt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yếu</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ổn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dung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a:lnSpc>
                <a:spcPct val="100000"/>
              </a:lnSpc>
              <a:spcBef>
                <a:spcPts val="0"/>
              </a:spcBef>
              <a:buNone/>
            </a:pP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3</a:t>
            </a:r>
            <a:r>
              <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nhiên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liệu</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chỉnh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a:lnSpc>
                <a:spcPct val="100000"/>
              </a:lnSpc>
              <a:spcBef>
                <a:spcPts val="0"/>
              </a:spcBef>
              <a:buNone/>
            </a:pP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không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áp</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đích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này</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hình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thuê</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dài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hạn</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một</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tài</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err="1">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chính</a:t>
            </a:r>
            <a:r>
              <a:rPr lang="en-US" altLang="ja-JP"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400" dirty="0">
              <a:solidFill>
                <a:schemeClr val="accent1">
                  <a:lumMod val="75000"/>
                </a:schemeClr>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0709160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Tiêu</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chuẩn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tạo</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Trích</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177/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119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bền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ổn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ổn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cọc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nhổ</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cọc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4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Tính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ổn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phía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trừ</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bánh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xích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trừ</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bánh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xích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6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Phanh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7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8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tới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9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Tầm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nhìn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10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nâng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11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phòng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nâng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cẩu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12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chỉ</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13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cảnh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báo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13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dừng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tự</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vượt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phạm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vi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14</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&lt;Van 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16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thù</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17 &lt;</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Ứng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99083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322" y="663556"/>
            <a:ext cx="8415130" cy="1134756"/>
          </a:xfrm>
          <a:ln>
            <a:solidFill>
              <a:schemeClr val="tx1"/>
            </a:solidFill>
          </a:ln>
        </p:spPr>
        <p:txBody>
          <a:bodyPr>
            <a:normAutofit/>
          </a:bodyPr>
          <a:lstStyle/>
          <a:p>
            <a:pPr marL="3409950" indent="-3409950"/>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Phần</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thân</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Khối</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thân</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br>
            <a:r>
              <a:rPr lang="ja-JP" altLang="en-US"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(3)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Khối</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b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Tổng</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khối</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23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300" dirty="0" err="1">
                <a:latin typeface="Times New Roman" panose="02020603050405020304" pitchFamily="18" charset="0"/>
                <a:ea typeface="Meiryo UI" panose="020B0604030504040204" pitchFamily="50" charset="-128"/>
                <a:cs typeface="Times New Roman" panose="02020603050405020304" pitchFamily="18" charset="0"/>
              </a:rPr>
              <a:t>máy</a:t>
            </a:r>
            <a:endParaRPr kumimoji="1" lang="ja-JP" altLang="en-US" sz="23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437321" y="1904104"/>
            <a:ext cx="8415129" cy="4423809"/>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6</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16762" y="3798645"/>
            <a:ext cx="26740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Khối</a:t>
            </a:r>
            <a:r>
              <a:rPr lang="vi-VN" altLang="ja-JP" sz="1200" dirty="0">
                <a:solidFill>
                  <a:prstClr val="black"/>
                </a:solidFill>
                <a:latin typeface="Times New Roman" panose="02020603050405020304" pitchFamily="18" charset="0"/>
                <a:cs typeface="Times New Roman" panose="02020603050405020304" pitchFamily="18" charset="0"/>
              </a:rPr>
              <a:t> lượng </a:t>
            </a:r>
            <a:r>
              <a:rPr lang="en-US" altLang="ja-JP" sz="1200" dirty="0" err="1">
                <a:solidFill>
                  <a:prstClr val="black"/>
                </a:solidFill>
                <a:latin typeface="Times New Roman" panose="02020603050405020304" pitchFamily="18" charset="0"/>
                <a:cs typeface="Times New Roman" panose="02020603050405020304" pitchFamily="18" charset="0"/>
              </a:rPr>
              <a:t>thân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1264860" y="6074401"/>
            <a:ext cx="26740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Khối</a:t>
            </a:r>
            <a:r>
              <a:rPr lang="vi-VN" altLang="ja-JP" sz="1200" dirty="0">
                <a:solidFill>
                  <a:prstClr val="black"/>
                </a:solidFill>
                <a:latin typeface="Times New Roman" panose="02020603050405020304" pitchFamily="18" charset="0"/>
                <a:cs typeface="Times New Roman" panose="02020603050405020304" pitchFamily="18" charset="0"/>
              </a:rPr>
              <a:t> lượng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309057" y="6074401"/>
            <a:ext cx="26740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Khối</a:t>
            </a:r>
            <a:r>
              <a:rPr lang="vi-VN" altLang="ja-JP" sz="1200" dirty="0">
                <a:solidFill>
                  <a:prstClr val="black"/>
                </a:solidFill>
                <a:latin typeface="Times New Roman" panose="02020603050405020304" pitchFamily="18" charset="0"/>
                <a:cs typeface="Times New Roman" panose="02020603050405020304" pitchFamily="18" charset="0"/>
              </a:rPr>
              <a:t> lượng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a:extLst>
              <a:ext uri="{FF2B5EF4-FFF2-40B4-BE49-F238E27FC236}">
                <a16:creationId xmlns:a16="http://schemas.microsoft.com/office/drawing/2014/main" xmlns="" id="{D229F81C-B78F-4663-8225-7C00918A51E1}"/>
              </a:ext>
            </a:extLst>
          </p:cNvPr>
          <p:cNvSpPr/>
          <p:nvPr/>
        </p:nvSpPr>
        <p:spPr>
          <a:xfrm>
            <a:off x="6753892" y="4375589"/>
            <a:ext cx="1603513"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Tổng trọng lượng xe</a:t>
            </a:r>
            <a:endParaRPr kumimoji="1" lang="ja-JP" altLang="en-US" sz="1000" dirty="0">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xmlns="" id="{887561D2-6A2E-47C9-935D-03D7E0EEBA33}"/>
              </a:ext>
            </a:extLst>
          </p:cNvPr>
          <p:cNvSpPr/>
          <p:nvPr/>
        </p:nvSpPr>
        <p:spPr>
          <a:xfrm>
            <a:off x="4919692" y="1973564"/>
            <a:ext cx="1834200"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dirty="0" err="1">
                <a:latin typeface="Times New Roman" panose="02020603050405020304" pitchFamily="18" charset="0"/>
                <a:cs typeface="Times New Roman" panose="02020603050405020304" pitchFamily="18" charset="0"/>
              </a:rPr>
              <a:t>Khối</a:t>
            </a:r>
            <a:r>
              <a:rPr kumimoji="1" lang="vi-VN" altLang="ja-JP" sz="1000" dirty="0">
                <a:latin typeface="Times New Roman" panose="02020603050405020304" pitchFamily="18" charset="0"/>
                <a:cs typeface="Times New Roman" panose="02020603050405020304" pitchFamily="18" charset="0"/>
              </a:rPr>
              <a:t> lượng </a:t>
            </a:r>
            <a:r>
              <a:rPr lang="en-US" altLang="ja-JP" sz="1000" dirty="0" err="1">
                <a:latin typeface="Times New Roman" panose="02020603050405020304" pitchFamily="18" charset="0"/>
                <a:cs typeface="Times New Roman" panose="02020603050405020304" pitchFamily="18" charset="0"/>
              </a:rPr>
              <a:t>thân</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máy</a:t>
            </a:r>
            <a:endParaRPr kumimoji="1" lang="ja-JP" altLang="en-US" sz="1000"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6C30770E-16AA-44B8-BBB7-3D34EFA45FEA}"/>
              </a:ext>
            </a:extLst>
          </p:cNvPr>
          <p:cNvSpPr/>
          <p:nvPr/>
        </p:nvSpPr>
        <p:spPr>
          <a:xfrm>
            <a:off x="2955236" y="4375589"/>
            <a:ext cx="1606338"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dirty="0" err="1">
                <a:latin typeface="Times New Roman" panose="02020603050405020304" pitchFamily="18" charset="0"/>
                <a:cs typeface="Times New Roman" panose="02020603050405020304" pitchFamily="18" charset="0"/>
              </a:rPr>
              <a:t>Khối</a:t>
            </a:r>
            <a:r>
              <a:rPr kumimoji="1" lang="vi-VN" altLang="ja-JP" sz="1000" dirty="0">
                <a:latin typeface="Times New Roman" panose="02020603050405020304" pitchFamily="18" charset="0"/>
                <a:cs typeface="Times New Roman" panose="02020603050405020304" pitchFamily="18" charset="0"/>
              </a:rPr>
              <a:t> lượng </a:t>
            </a:r>
            <a:r>
              <a:rPr kumimoji="1" lang="en-US" altLang="ja-JP" sz="1000" dirty="0" err="1">
                <a:latin typeface="Times New Roman" panose="02020603050405020304" pitchFamily="18" charset="0"/>
                <a:cs typeface="Times New Roman" panose="02020603050405020304" pitchFamily="18" charset="0"/>
              </a:rPr>
              <a:t>của</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máy</a:t>
            </a:r>
            <a:endParaRPr kumimoji="1" lang="ja-JP" altLang="en-US" sz="1000" dirty="0">
              <a:latin typeface="Times New Roman" panose="02020603050405020304" pitchFamily="18" charset="0"/>
              <a:cs typeface="Times New Roman" panose="02020603050405020304" pitchFamily="18" charset="0"/>
            </a:endParaRPr>
          </a:p>
        </p:txBody>
      </p:sp>
      <p:pic>
        <p:nvPicPr>
          <p:cNvPr id="44" name="図 43">
            <a:extLst>
              <a:ext uri="{FF2B5EF4-FFF2-40B4-BE49-F238E27FC236}">
                <a16:creationId xmlns:a16="http://schemas.microsoft.com/office/drawing/2014/main" xmlns="" id="{06016B4D-4B7E-498B-8CF4-DD886C8B99A2}"/>
              </a:ext>
            </a:extLst>
          </p:cNvPr>
          <p:cNvPicPr>
            <a:picLocks noChangeAspect="1"/>
          </p:cNvPicPr>
          <p:nvPr/>
        </p:nvPicPr>
        <p:blipFill>
          <a:blip r:embed="rId5"/>
          <a:stretch>
            <a:fillRect/>
          </a:stretch>
        </p:blipFill>
        <p:spPr>
          <a:xfrm>
            <a:off x="4651468" y="4066057"/>
            <a:ext cx="3766958" cy="1983526"/>
          </a:xfrm>
          <a:prstGeom prst="rect">
            <a:avLst/>
          </a:prstGeom>
        </p:spPr>
      </p:pic>
      <p:sp>
        <p:nvSpPr>
          <p:cNvPr id="48" name="正方形/長方形 47">
            <a:extLst>
              <a:ext uri="{FF2B5EF4-FFF2-40B4-BE49-F238E27FC236}">
                <a16:creationId xmlns:a16="http://schemas.microsoft.com/office/drawing/2014/main" xmlns="" id="{8CE8F0EE-8A87-4916-ACB8-5E3FD66447A5}"/>
              </a:ext>
            </a:extLst>
          </p:cNvPr>
          <p:cNvSpPr/>
          <p:nvPr/>
        </p:nvSpPr>
        <p:spPr>
          <a:xfrm>
            <a:off x="5072599" y="5266317"/>
            <a:ext cx="141860" cy="7796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vert="eaVert" rtlCol="0" anchor="ctr"/>
          <a:lstStyle/>
          <a:p>
            <a:r>
              <a:rPr kumimoji="1" lang="en-US" altLang="ja-JP" sz="800" dirty="0" err="1">
                <a:latin typeface="Times New Roman" panose="02020603050405020304" pitchFamily="18" charset="0"/>
                <a:cs typeface="Times New Roman" panose="02020603050405020304" pitchFamily="18" charset="0"/>
              </a:rPr>
              <a:t>Người</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lên</a:t>
            </a:r>
            <a:r>
              <a:rPr kumimoji="1" lang="en-US" altLang="ja-JP" sz="800" dirty="0">
                <a:latin typeface="Times New Roman" panose="02020603050405020304" pitchFamily="18" charset="0"/>
                <a:cs typeface="Times New Roman" panose="02020603050405020304" pitchFamily="18" charset="0"/>
              </a:rPr>
              <a:t> </a:t>
            </a:r>
            <a:r>
              <a:rPr kumimoji="1" lang="en-US" altLang="ja-JP" sz="800" dirty="0" err="1">
                <a:latin typeface="Times New Roman" panose="02020603050405020304" pitchFamily="18" charset="0"/>
                <a:cs typeface="Times New Roman" panose="02020603050405020304" pitchFamily="18" charset="0"/>
              </a:rPr>
              <a:t>xe</a:t>
            </a:r>
            <a:endParaRPr kumimoji="1" lang="ja-JP" altLang="en-US" sz="800" dirty="0">
              <a:latin typeface="Times New Roman" panose="02020603050405020304" pitchFamily="18" charset="0"/>
              <a:cs typeface="Times New Roman" panose="02020603050405020304" pitchFamily="18" charset="0"/>
            </a:endParaRPr>
          </a:p>
        </p:txBody>
      </p:sp>
      <p:sp>
        <p:nvSpPr>
          <p:cNvPr id="49" name="テキスト ボックス 48">
            <a:extLst>
              <a:ext uri="{FF2B5EF4-FFF2-40B4-BE49-F238E27FC236}">
                <a16:creationId xmlns:a16="http://schemas.microsoft.com/office/drawing/2014/main" xmlns="" id="{70948FE6-E12D-451A-BDAC-7E801FA7ED91}"/>
              </a:ext>
            </a:extLst>
          </p:cNvPr>
          <p:cNvSpPr txBox="1"/>
          <p:nvPr/>
        </p:nvSpPr>
        <p:spPr>
          <a:xfrm>
            <a:off x="1771280" y="5266317"/>
            <a:ext cx="400110" cy="320835"/>
          </a:xfrm>
          <a:prstGeom prst="rect">
            <a:avLst/>
          </a:prstGeom>
          <a:solidFill>
            <a:schemeClr val="bg1"/>
          </a:solidFill>
        </p:spPr>
        <p:txBody>
          <a:bodyPr vert="eaVert" wrap="square" rtlCol="0">
            <a:spAutoFit/>
          </a:bodyPr>
          <a:lstStyle/>
          <a:p>
            <a:r>
              <a:rPr kumimoji="1" lang="en-US" altLang="ja-JP" sz="700" b="1" dirty="0" err="1">
                <a:latin typeface="Times New Roman" panose="02020603050405020304" pitchFamily="18" charset="0"/>
                <a:ea typeface="HGP明朝B" panose="02020800000000000000" pitchFamily="18" charset="-128"/>
                <a:cs typeface="Times New Roman" panose="02020603050405020304" pitchFamily="18" charset="0"/>
              </a:rPr>
              <a:t>Nhiênliệu</a:t>
            </a:r>
            <a:endParaRPr kumimoji="1" lang="ja-JP" altLang="en-US" sz="700" b="1"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0" name="テキスト ボックス 49">
            <a:extLst>
              <a:ext uri="{FF2B5EF4-FFF2-40B4-BE49-F238E27FC236}">
                <a16:creationId xmlns:a16="http://schemas.microsoft.com/office/drawing/2014/main" xmlns="" id="{F71B234D-6C91-4787-9B7A-6078F9FA253E}"/>
              </a:ext>
            </a:extLst>
          </p:cNvPr>
          <p:cNvSpPr txBox="1"/>
          <p:nvPr/>
        </p:nvSpPr>
        <p:spPr>
          <a:xfrm>
            <a:off x="1280248" y="5291135"/>
            <a:ext cx="307777" cy="549053"/>
          </a:xfrm>
          <a:prstGeom prst="rect">
            <a:avLst/>
          </a:prstGeom>
          <a:solidFill>
            <a:schemeClr val="bg1"/>
          </a:solidFill>
        </p:spPr>
        <p:txBody>
          <a:bodyPr vert="eaVert" wrap="square" rtlCol="0">
            <a:spAutoFit/>
          </a:bodyPr>
          <a:lstStyle/>
          <a:p>
            <a:r>
              <a:rPr lang="en-US" altLang="ja-JP" sz="800" b="1" dirty="0" err="1">
                <a:latin typeface="Times New Roman" panose="02020603050405020304" pitchFamily="18" charset="0"/>
                <a:ea typeface="HGP明朝B" panose="02020800000000000000" pitchFamily="18" charset="-128"/>
                <a:cs typeface="Times New Roman" panose="02020603050405020304" pitchFamily="18" charset="0"/>
              </a:rPr>
              <a:t>Nước</a:t>
            </a:r>
            <a:endParaRPr kumimoji="1" lang="ja-JP" altLang="en-US" sz="800" b="1"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xmlns="" id="{B73169EA-CC87-4089-AA2A-DDF685551C08}"/>
              </a:ext>
            </a:extLst>
          </p:cNvPr>
          <p:cNvSpPr txBox="1"/>
          <p:nvPr/>
        </p:nvSpPr>
        <p:spPr>
          <a:xfrm>
            <a:off x="1527808" y="5291135"/>
            <a:ext cx="307777" cy="320835"/>
          </a:xfrm>
          <a:prstGeom prst="rect">
            <a:avLst/>
          </a:prstGeom>
          <a:solidFill>
            <a:schemeClr val="bg1"/>
          </a:solidFill>
        </p:spPr>
        <p:txBody>
          <a:bodyPr vert="eaVert" wrap="square" rtlCol="0">
            <a:spAutoFit/>
          </a:bodyPr>
          <a:lstStyle/>
          <a:p>
            <a:r>
              <a:rPr lang="en-US" altLang="ja-JP" sz="800" b="1" dirty="0" err="1">
                <a:latin typeface="Times New Roman" panose="02020603050405020304" pitchFamily="18" charset="0"/>
                <a:ea typeface="HGP明朝B" panose="02020800000000000000" pitchFamily="18" charset="-128"/>
                <a:cs typeface="Times New Roman" panose="02020603050405020304" pitchFamily="18" charset="0"/>
              </a:rPr>
              <a:t>Dầu</a:t>
            </a:r>
            <a:endParaRPr lang="en-US" altLang="ja-JP" sz="800" b="1"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3" name="テキスト ボックス 52">
            <a:extLst>
              <a:ext uri="{FF2B5EF4-FFF2-40B4-BE49-F238E27FC236}">
                <a16:creationId xmlns:a16="http://schemas.microsoft.com/office/drawing/2014/main" xmlns="" id="{85CEA046-162D-42F2-91B0-5726FD531BCA}"/>
              </a:ext>
            </a:extLst>
          </p:cNvPr>
          <p:cNvSpPr txBox="1"/>
          <p:nvPr/>
        </p:nvSpPr>
        <p:spPr>
          <a:xfrm>
            <a:off x="5170037" y="5295234"/>
            <a:ext cx="307777" cy="549053"/>
          </a:xfrm>
          <a:prstGeom prst="rect">
            <a:avLst/>
          </a:prstGeom>
          <a:solidFill>
            <a:schemeClr val="bg1"/>
          </a:solidFill>
        </p:spPr>
        <p:txBody>
          <a:bodyPr vert="eaVert" wrap="square" rtlCol="0">
            <a:spAutoFit/>
          </a:bodyPr>
          <a:lstStyle/>
          <a:p>
            <a:r>
              <a:rPr lang="en-US" altLang="ja-JP" sz="800" b="1" dirty="0" err="1">
                <a:latin typeface="Times New Roman" panose="02020603050405020304" pitchFamily="18" charset="0"/>
                <a:ea typeface="HGP明朝B" panose="02020800000000000000" pitchFamily="18" charset="-128"/>
                <a:cs typeface="Times New Roman" panose="02020603050405020304" pitchFamily="18" charset="0"/>
              </a:rPr>
              <a:t>Nước</a:t>
            </a:r>
            <a:endParaRPr kumimoji="1" lang="ja-JP" altLang="en-US" sz="800" b="1"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4" name="テキスト ボックス 53">
            <a:extLst>
              <a:ext uri="{FF2B5EF4-FFF2-40B4-BE49-F238E27FC236}">
                <a16:creationId xmlns:a16="http://schemas.microsoft.com/office/drawing/2014/main" xmlns="" id="{85E4FBD4-028A-4BB3-BD96-4C299E5F7E42}"/>
              </a:ext>
            </a:extLst>
          </p:cNvPr>
          <p:cNvSpPr txBox="1"/>
          <p:nvPr/>
        </p:nvSpPr>
        <p:spPr>
          <a:xfrm>
            <a:off x="5456363" y="5295570"/>
            <a:ext cx="307777" cy="328492"/>
          </a:xfrm>
          <a:prstGeom prst="rect">
            <a:avLst/>
          </a:prstGeom>
          <a:solidFill>
            <a:schemeClr val="bg1"/>
          </a:solidFill>
        </p:spPr>
        <p:txBody>
          <a:bodyPr vert="eaVert" wrap="square" rtlCol="0">
            <a:spAutoFit/>
          </a:bodyPr>
          <a:lstStyle/>
          <a:p>
            <a:r>
              <a:rPr lang="en-US" altLang="ja-JP" sz="800" b="1" dirty="0" err="1">
                <a:latin typeface="Times New Roman" panose="02020603050405020304" pitchFamily="18" charset="0"/>
                <a:ea typeface="HGP明朝B" panose="02020800000000000000" pitchFamily="18" charset="-128"/>
                <a:cs typeface="Times New Roman" panose="02020603050405020304" pitchFamily="18" charset="0"/>
              </a:rPr>
              <a:t>Dầu</a:t>
            </a:r>
            <a:endParaRPr lang="en-US" altLang="ja-JP" sz="800" b="1"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5" name="テキスト ボックス 54">
            <a:extLst>
              <a:ext uri="{FF2B5EF4-FFF2-40B4-BE49-F238E27FC236}">
                <a16:creationId xmlns:a16="http://schemas.microsoft.com/office/drawing/2014/main" xmlns="" id="{59EFE10F-F789-4CE3-BBD9-BB450B22D3F8}"/>
              </a:ext>
            </a:extLst>
          </p:cNvPr>
          <p:cNvSpPr txBox="1"/>
          <p:nvPr/>
        </p:nvSpPr>
        <p:spPr>
          <a:xfrm>
            <a:off x="6819631" y="4402722"/>
            <a:ext cx="1629305" cy="261610"/>
          </a:xfrm>
          <a:prstGeom prst="rect">
            <a:avLst/>
          </a:prstGeom>
          <a:solidFill>
            <a:schemeClr val="bg1"/>
          </a:solidFill>
          <a:ln>
            <a:noFill/>
          </a:ln>
        </p:spPr>
        <p:txBody>
          <a:bodyPr wrap="square" rtlCol="0">
            <a:spAutoFit/>
          </a:bodyPr>
          <a:lstStyle/>
          <a:p>
            <a:pPr algn="ctr"/>
            <a:r>
              <a:rPr lang="en-US" altLang="ja-JP" sz="1100" dirty="0" err="1">
                <a:solidFill>
                  <a:prstClr val="black"/>
                </a:solidFill>
                <a:latin typeface="Times New Roman" panose="02020603050405020304" pitchFamily="18" charset="0"/>
                <a:cs typeface="Times New Roman" panose="02020603050405020304" pitchFamily="18" charset="0"/>
              </a:rPr>
              <a:t>Tổng</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khối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lượng</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máy</a:t>
            </a:r>
            <a:endParaRPr lang="ja-JP" altLang="en-US" sz="1100" dirty="0">
              <a:solidFill>
                <a:prstClr val="black"/>
              </a:solidFill>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6142D9C8-BD2F-49DD-814E-6B7F8C33E5D4}"/>
              </a:ext>
            </a:extLst>
          </p:cNvPr>
          <p:cNvSpPr txBox="1"/>
          <p:nvPr/>
        </p:nvSpPr>
        <p:spPr>
          <a:xfrm>
            <a:off x="5719718" y="5281639"/>
            <a:ext cx="400110" cy="320835"/>
          </a:xfrm>
          <a:prstGeom prst="rect">
            <a:avLst/>
          </a:prstGeom>
          <a:solidFill>
            <a:schemeClr val="bg1"/>
          </a:solidFill>
        </p:spPr>
        <p:txBody>
          <a:bodyPr vert="eaVert" wrap="square" rtlCol="0">
            <a:spAutoFit/>
          </a:bodyPr>
          <a:lstStyle/>
          <a:p>
            <a:r>
              <a:rPr kumimoji="1" lang="en-US" altLang="ja-JP" sz="700" b="1" dirty="0" err="1">
                <a:latin typeface="Times New Roman" panose="02020603050405020304" pitchFamily="18" charset="0"/>
                <a:ea typeface="HGP明朝B" panose="02020800000000000000" pitchFamily="18" charset="-128"/>
                <a:cs typeface="Times New Roman" panose="02020603050405020304" pitchFamily="18" charset="0"/>
              </a:rPr>
              <a:t>Nhiênliệu</a:t>
            </a:r>
            <a:endParaRPr kumimoji="1" lang="ja-JP" altLang="en-US" sz="700" b="1" dirty="0">
              <a:latin typeface="Times New Roman" panose="02020603050405020304" pitchFamily="18" charset="0"/>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2680132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kumimoji="1"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CHƯƠNG 10  </a:t>
            </a:r>
            <a:br>
              <a:rPr kumimoji="1"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br>
            <a:r>
              <a:rPr kumimoji="1"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CÁC V</a:t>
            </a:r>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Í DỤ VỀ TAI NẠN</a:t>
            </a:r>
            <a:endParaRPr kumimoji="1"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718109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Tai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thương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dựng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41525"/>
            <a:ext cx="42270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120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94009" cy="5405234"/>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Sự</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thay</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đổi</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chết</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thương</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nghỉ</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từ</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trở</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ngành</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thể</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biểu</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đồ</a:t>
            </a:r>
            <a:r>
              <a:rPr lang="en-US" altLang="ja-JP" sz="17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10-1.</a:t>
            </a: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a:lnSpc>
                <a:spcPct val="100000"/>
              </a:lnSpc>
              <a:spcBef>
                <a:spcPts val="0"/>
              </a:spcBef>
              <a:buNone/>
            </a:pP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Biểu</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đồ</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10-1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Sự</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thay</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đổi</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chết</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thương</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phải</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nghỉ</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từ</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trở</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ngành</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a:lnSpc>
                <a:spcPct val="100000"/>
              </a:lnSpc>
              <a:spcBef>
                <a:spcPts val="0"/>
              </a:spcBef>
              <a:buNone/>
            </a:pP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Trừ</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nguyên</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nhân</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trực</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tiếp</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đại</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thảm</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họa</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xảy</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ở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miền</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đông</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Nhật</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Bản</a:t>
            </a: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Ngoài</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vụ</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thương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2017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Bình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29),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san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chiếm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56%, tai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do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chiếm</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khoảng</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15%.</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Tham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khảo</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Y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tế</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Phúc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Lợi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Trang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tình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hình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việc</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Phân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tích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yếu</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tố</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là</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nguyên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nhân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tai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nạn</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Năm</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Bình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Thành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29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Ngành</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3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3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r">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301115" y="1504645"/>
            <a:ext cx="4581525" cy="2743200"/>
          </a:xfrm>
          <a:prstGeom prst="rect">
            <a:avLst/>
          </a:prstGeom>
        </p:spPr>
      </p:pic>
      <p:sp>
        <p:nvSpPr>
          <p:cNvPr id="3" name="正方形/長方形 2">
            <a:extLst>
              <a:ext uri="{FF2B5EF4-FFF2-40B4-BE49-F238E27FC236}">
                <a16:creationId xmlns:a16="http://schemas.microsoft.com/office/drawing/2014/main" xmlns="" id="{70E8D3FD-ED17-4219-AEC1-B47565D0B28C}"/>
              </a:ext>
            </a:extLst>
          </p:cNvPr>
          <p:cNvSpPr/>
          <p:nvPr/>
        </p:nvSpPr>
        <p:spPr>
          <a:xfrm>
            <a:off x="2465294" y="2194927"/>
            <a:ext cx="233083" cy="1362635"/>
          </a:xfrm>
          <a:prstGeom prst="rect">
            <a:avLst/>
          </a:prstGeom>
          <a:ln>
            <a:no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kumimoji="1" lang="en-US" altLang="ja-JP" sz="1000" dirty="0" err="1">
                <a:latin typeface="Times New Roman" panose="02020603050405020304" pitchFamily="18" charset="0"/>
                <a:cs typeface="Times New Roman" panose="02020603050405020304" pitchFamily="18" charset="0"/>
              </a:rPr>
              <a:t>Số</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vụ</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phát</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sinh</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Người</a:t>
            </a:r>
            <a:r>
              <a:rPr kumimoji="1" lang="en-US" altLang="ja-JP" sz="1000" dirty="0">
                <a:latin typeface="Times New Roman" panose="02020603050405020304" pitchFamily="18" charset="0"/>
                <a:cs typeface="Times New Roman" panose="02020603050405020304" pitchFamily="18" charset="0"/>
              </a:rPr>
              <a:t>)</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4541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a:normAutofit/>
          </a:bodyPr>
          <a:lstStyle/>
          <a:p>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Ví</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dụ</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trúng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đang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192/</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121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Ví</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3.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lõi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đập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trúng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bán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kính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Ví</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dụ</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đồ</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vật</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rơi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trúng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đang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dỡ</a:t>
            </a:r>
            <a:endParaRPr lang="ja-JP" altLang="en-US" sz="19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16347"/>
            <a:ext cx="4428000" cy="695059"/>
          </a:xfrm>
          <a:ln>
            <a:solidFill>
              <a:schemeClr val="tx1"/>
            </a:solidFill>
          </a:ln>
        </p:spPr>
        <p:txBody>
          <a:bodyPr lIns="90000" rIns="72000">
            <a:noAutofit/>
          </a:bodyPr>
          <a:lstStyle/>
          <a:p>
            <a:pPr marL="987425" indent="-987425"/>
            <a:r>
              <a:rPr lang="en-US" altLang="ja-JP" sz="1750" dirty="0" err="1">
                <a:latin typeface="Times New Roman" panose="02020603050405020304" pitchFamily="18" charset="0"/>
                <a:ea typeface="Meiryo UI" panose="020B0604030504040204" pitchFamily="50" charset="-128"/>
                <a:cs typeface="Times New Roman" panose="02020603050405020304" pitchFamily="18" charset="0"/>
              </a:rPr>
              <a:t>Ví</a:t>
            </a:r>
            <a:r>
              <a:rPr lang="en-US" altLang="ja-JP" sz="175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50" dirty="0" err="1">
                <a:latin typeface="Times New Roman" panose="02020603050405020304" pitchFamily="18" charset="0"/>
                <a:ea typeface="Meiryo UI" panose="020B0604030504040204" pitchFamily="50" charset="-128"/>
                <a:cs typeface="Times New Roman" panose="02020603050405020304" pitchFamily="18" charset="0"/>
              </a:rPr>
              <a:t>dụ</a:t>
            </a:r>
            <a:r>
              <a:rPr lang="en-US" altLang="ja-JP" sz="1750" dirty="0">
                <a:latin typeface="Times New Roman" panose="02020603050405020304" pitchFamily="18" charset="0"/>
                <a:ea typeface="Meiryo UI" panose="020B0604030504040204" pitchFamily="50" charset="-128"/>
                <a:cs typeface="Times New Roman" panose="02020603050405020304" pitchFamily="18" charset="0"/>
              </a:rPr>
              <a:t> 4. </a:t>
            </a:r>
            <a:r>
              <a:rPr lang="en-US" altLang="ja-JP" sz="1750" dirty="0" err="1">
                <a:latin typeface="Times New Roman" panose="02020603050405020304" pitchFamily="18" charset="0"/>
                <a:cs typeface="Times New Roman" panose="02020603050405020304" pitchFamily="18" charset="0"/>
              </a:rPr>
              <a:t>Bị</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kẹp</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tay</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vào</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giữa</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phụ</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tùng</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máy</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phá</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dỡ</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và</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quai</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túi</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dẫn</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tới</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gãy</a:t>
            </a:r>
            <a:r>
              <a:rPr lang="en-US" altLang="ja-JP" sz="1750" dirty="0">
                <a:latin typeface="Times New Roman" panose="02020603050405020304" pitchFamily="18" charset="0"/>
                <a:cs typeface="Times New Roman" panose="02020603050405020304" pitchFamily="18" charset="0"/>
              </a:rPr>
              <a:t> </a:t>
            </a:r>
            <a:r>
              <a:rPr lang="en-US" altLang="ja-JP" sz="1750" dirty="0" err="1">
                <a:latin typeface="Times New Roman" panose="02020603050405020304" pitchFamily="18" charset="0"/>
                <a:cs typeface="Times New Roman" panose="02020603050405020304" pitchFamily="18" charset="0"/>
              </a:rPr>
              <a:t>xương</a:t>
            </a:r>
            <a:endParaRPr kumimoji="1" lang="ja-JP" altLang="en-US" sz="175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195/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a:solidFill>
                  <a:prstClr val="black"/>
                </a:solidFill>
                <a:latin typeface="Times New Roman" panose="02020603050405020304" pitchFamily="18" charset="0"/>
                <a:cs typeface="Times New Roman" panose="02020603050405020304" pitchFamily="18" charset="0"/>
              </a:rPr>
              <a:t> </a:t>
            </a:r>
            <a:r>
              <a:rPr lang="en-US" altLang="ja-JP" sz="1200" smtClean="0">
                <a:solidFill>
                  <a:prstClr val="black"/>
                </a:solidFill>
                <a:latin typeface="Times New Roman" panose="02020603050405020304" pitchFamily="18" charset="0"/>
                <a:cs typeface="Times New Roman" panose="02020603050405020304" pitchFamily="18" charset="0"/>
              </a:rPr>
              <a:t>124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Ví</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dụ</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6.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mất</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thăng</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xoay</a:t>
            </a:r>
            <a:endParaRPr lang="ja-JP" altLang="en-US" sz="22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Ví</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dụ</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5.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kẹp</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chân</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đang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thay</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máy</a:t>
            </a:r>
            <a:endParaRPr lang="ja-JP" altLang="en-US" sz="19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3"/>
          <a:stretch>
            <a:fillRect/>
          </a:stretch>
        </p:blipFill>
        <p:spPr>
          <a:xfrm>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86310"/>
            <a:ext cx="7886700" cy="938795"/>
          </a:xfrm>
          <a:ln>
            <a:solidFill>
              <a:schemeClr val="tx1"/>
            </a:solidFill>
          </a:ln>
        </p:spPr>
        <p:txBody>
          <a:bodyPr>
            <a:no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Phần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thân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của máy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phá 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(5) </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Đ</a:t>
            </a:r>
            <a:r>
              <a:rPr lang="vi-VN" altLang="zh-TW" sz="2400" dirty="0">
                <a:latin typeface="Times New Roman" panose="02020603050405020304" pitchFamily="18" charset="0"/>
                <a:ea typeface="Meiryo UI" panose="020B0604030504040204" pitchFamily="50" charset="-128"/>
                <a:cs typeface="Times New Roman" panose="02020603050405020304" pitchFamily="18" charset="0"/>
              </a:rPr>
              <a:t>ộ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ổn</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4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(6) K</a:t>
            </a:r>
            <a:r>
              <a:rPr lang="vi-VN" altLang="zh-CN" sz="2400" dirty="0">
                <a:latin typeface="Times New Roman" panose="02020603050405020304" pitchFamily="18" charset="0"/>
                <a:ea typeface="Meiryo UI" panose="020B0604030504040204" pitchFamily="50" charset="-128"/>
                <a:cs typeface="Times New Roman" panose="02020603050405020304" pitchFamily="18" charset="0"/>
              </a:rPr>
              <a:t>hả năng l</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ên</a:t>
            </a:r>
            <a:r>
              <a:rPr lang="vi-VN" altLang="zh-CN" sz="2400" dirty="0">
                <a:latin typeface="Times New Roman" panose="02020603050405020304" pitchFamily="18" charset="0"/>
                <a:ea typeface="Meiryo UI" panose="020B0604030504040204" pitchFamily="50" charset="-128"/>
                <a:cs typeface="Times New Roman" panose="02020603050405020304" pitchFamily="18" charset="0"/>
              </a:rPr>
              <a:t> dốc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10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Độ ổn định</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a:off x="5204681" y="5055085"/>
            <a:ext cx="2674036"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Khả năng l</a:t>
            </a:r>
            <a:r>
              <a:rPr lang="en-US" altLang="ja-JP" sz="1200" dirty="0" err="1">
                <a:solidFill>
                  <a:prstClr val="black"/>
                </a:solidFill>
                <a:latin typeface="Times New Roman" panose="02020603050405020304" pitchFamily="18" charset="0"/>
                <a:cs typeface="Times New Roman" panose="02020603050405020304" pitchFamily="18" charset="0"/>
              </a:rPr>
              <a:t>ên</a:t>
            </a:r>
            <a:r>
              <a:rPr lang="vi-VN" altLang="ja-JP" sz="1200" dirty="0">
                <a:solidFill>
                  <a:prstClr val="black"/>
                </a:solidFill>
                <a:latin typeface="Times New Roman" panose="02020603050405020304" pitchFamily="18" charset="0"/>
                <a:cs typeface="Times New Roman" panose="02020603050405020304" pitchFamily="18" charset="0"/>
              </a:rPr>
              <a:t> dốc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BF532BE1-549E-4142-B62B-A9CD148BAE5B}"/>
              </a:ext>
            </a:extLst>
          </p:cNvPr>
          <p:cNvSpPr/>
          <p:nvPr/>
        </p:nvSpPr>
        <p:spPr>
          <a:xfrm>
            <a:off x="1877567" y="4550290"/>
            <a:ext cx="971649" cy="30000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vi-VN" altLang="ja-JP" sz="1000">
                <a:latin typeface="Times New Roman" panose="02020603050405020304" pitchFamily="18" charset="0"/>
                <a:cs typeface="Times New Roman" panose="02020603050405020304" pitchFamily="18" charset="0"/>
              </a:rPr>
              <a:t>Độ ổn định</a:t>
            </a:r>
            <a:endParaRPr kumimoji="1" lang="ja-JP" altLang="en-US" sz="1000" dirty="0">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126D70B4-4C89-409B-B1C0-DFD610FCA5A3}"/>
              </a:ext>
            </a:extLst>
          </p:cNvPr>
          <p:cNvSpPr/>
          <p:nvPr/>
        </p:nvSpPr>
        <p:spPr>
          <a:xfrm>
            <a:off x="5287156" y="4550290"/>
            <a:ext cx="967519" cy="24220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000" dirty="0">
                <a:latin typeface="Times New Roman" panose="02020603050405020304" pitchFamily="18" charset="0"/>
                <a:cs typeface="Times New Roman" panose="02020603050405020304" pitchFamily="18" charset="0"/>
              </a:rPr>
              <a:t>(G</a:t>
            </a:r>
            <a:r>
              <a:rPr kumimoji="1" lang="vi-VN" altLang="ja-JP" sz="1000" dirty="0">
                <a:latin typeface="Times New Roman" panose="02020603050405020304" pitchFamily="18" charset="0"/>
                <a:cs typeface="Times New Roman" panose="02020603050405020304" pitchFamily="18" charset="0"/>
              </a:rPr>
              <a:t>óc </a:t>
            </a:r>
            <a:r>
              <a:rPr lang="en-US" altLang="ja-JP" sz="1000" dirty="0" err="1">
                <a:latin typeface="Times New Roman" panose="02020603050405020304" pitchFamily="18" charset="0"/>
                <a:cs typeface="Times New Roman" panose="02020603050405020304" pitchFamily="18" charset="0"/>
              </a:rPr>
              <a:t>độ</a:t>
            </a:r>
            <a:r>
              <a:rPr kumimoji="1" lang="vi-VN" altLang="ja-JP" sz="1000" dirty="0">
                <a:latin typeface="Times New Roman" panose="02020603050405020304" pitchFamily="18" charset="0"/>
                <a:cs typeface="Times New Roman" panose="02020603050405020304" pitchFamily="18" charset="0"/>
              </a:rPr>
              <a:t> tối đa</a:t>
            </a:r>
            <a:r>
              <a:rPr kumimoji="1" lang="en-US" altLang="ja-JP" sz="1000" dirty="0">
                <a:latin typeface="Times New Roman" panose="02020603050405020304" pitchFamily="18" charset="0"/>
                <a:cs typeface="Times New Roman" panose="02020603050405020304" pitchFamily="18" charset="0"/>
              </a:rPr>
              <a:t>)</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70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93295" y="289344"/>
            <a:ext cx="8241631" cy="883658"/>
          </a:xfrm>
          <a:ln>
            <a:solidFill>
              <a:schemeClr val="tx1"/>
            </a:solidFill>
          </a:ln>
        </p:spPr>
        <p:txBody>
          <a:bodyPr>
            <a:no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Phần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thân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của máy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phá 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(7) Á</a:t>
            </a:r>
            <a:r>
              <a:rPr lang="vi-VN" altLang="zh-CN" sz="2400" dirty="0">
                <a:latin typeface="Times New Roman" panose="02020603050405020304" pitchFamily="18" charset="0"/>
                <a:ea typeface="Meiryo UI" panose="020B0604030504040204" pitchFamily="50" charset="-128"/>
                <a:cs typeface="Times New Roman" panose="02020603050405020304" pitchFamily="18" charset="0"/>
              </a:rPr>
              <a:t>p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suất</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tiếp</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xúc</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với</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mặt</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đất</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trung</a:t>
            </a:r>
            <a:r>
              <a:rPr lang="en-US" altLang="zh-CN"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400" dirty="0" err="1">
                <a:latin typeface="Times New Roman" panose="02020603050405020304" pitchFamily="18" charset="0"/>
                <a:ea typeface="Meiryo UI" panose="020B0604030504040204" pitchFamily="50" charset="-128"/>
                <a:cs typeface="Times New Roman" panose="02020603050405020304" pitchFamily="18" charset="0"/>
              </a:rPr>
              <a:t>bình</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493295" y="1396140"/>
            <a:ext cx="8241631" cy="494370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7444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8</a:t>
            </a:r>
            <a:r>
              <a:rPr lang="en-US" altLang="ja-JP" sz="1200" dirty="0">
                <a:solidFill>
                  <a:prstClr val="black"/>
                </a:solidFill>
                <a:latin typeface="Times New Roman" panose="02020603050405020304" pitchFamily="18" charset="0"/>
                <a:cs typeface="Times New Roman" panose="02020603050405020304" pitchFamily="18" charset="0"/>
              </a:rPr>
              <a:t>/G</a:t>
            </a:r>
            <a:r>
              <a:rPr lang="vi-VN" altLang="ja-JP" sz="1200" dirty="0">
                <a:solidFill>
                  <a:prstClr val="black"/>
                </a:solidFill>
                <a:latin typeface="Times New Roman" panose="02020603050405020304" pitchFamily="18" charset="0"/>
                <a:cs typeface="Times New Roman" panose="02020603050405020304" pitchFamily="18" charset="0"/>
              </a:rPr>
              <a:t>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11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1125460" y="1571776"/>
            <a:ext cx="1915702" cy="276999"/>
          </a:xfrm>
          <a:prstGeom prst="rect">
            <a:avLst/>
          </a:prstGeom>
          <a:noFill/>
          <a:ln>
            <a:noFill/>
          </a:ln>
        </p:spPr>
        <p:txBody>
          <a:bodyPr wrap="square" rtlCol="0">
            <a:spAutoFit/>
          </a:bodyPr>
          <a:lstStyle/>
          <a:p>
            <a:pPr algn="ctr"/>
            <a:r>
              <a:rPr lang="ja-JP" altLang="en-US" sz="1200" dirty="0">
                <a:solidFill>
                  <a:prstClr val="black"/>
                </a:solidFill>
                <a:latin typeface="Times New Roman" panose="02020603050405020304" pitchFamily="18" charset="0"/>
                <a:cs typeface="Times New Roman" panose="02020603050405020304" pitchFamily="18" charset="0"/>
              </a:rPr>
              <a:t>① </a:t>
            </a:r>
            <a:r>
              <a:rPr lang="en-US" altLang="ja-JP" sz="1200" dirty="0" err="1">
                <a:solidFill>
                  <a:prstClr val="black"/>
                </a:solidFill>
                <a:latin typeface="Times New Roman" panose="02020603050405020304" pitchFamily="18" charset="0"/>
                <a:cs typeface="Times New Roman" panose="02020603050405020304" pitchFamily="18" charset="0"/>
              </a:rPr>
              <a:t>Loại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bánh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xích</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5720605" y="1571775"/>
            <a:ext cx="1915702" cy="276999"/>
          </a:xfrm>
          <a:prstGeom prst="rect">
            <a:avLst/>
          </a:prstGeom>
          <a:noFill/>
          <a:ln>
            <a:noFill/>
          </a:ln>
        </p:spPr>
        <p:txBody>
          <a:bodyPr wrap="square" rtlCol="0">
            <a:spAutoFit/>
          </a:bodyPr>
          <a:lstStyle/>
          <a:p>
            <a:pPr algn="ctr"/>
            <a:r>
              <a:rPr lang="ja-JP" altLang="en-US" sz="1200" dirty="0">
                <a:solidFill>
                  <a:prstClr val="black"/>
                </a:solidFill>
                <a:latin typeface="Times New Roman" panose="02020603050405020304" pitchFamily="18" charset="0"/>
                <a:cs typeface="Times New Roman" panose="02020603050405020304" pitchFamily="18" charset="0"/>
              </a:rPr>
              <a:t>② </a:t>
            </a:r>
            <a:r>
              <a:rPr lang="en-US" altLang="ja-JP" sz="1200" dirty="0" err="1">
                <a:solidFill>
                  <a:prstClr val="black"/>
                </a:solidFill>
                <a:latin typeface="Times New Roman" panose="02020603050405020304" pitchFamily="18" charset="0"/>
                <a:cs typeface="Times New Roman" panose="02020603050405020304" pitchFamily="18" charset="0"/>
              </a:rPr>
              <a:t>Loại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bánh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lốp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26985" y="4024010"/>
            <a:ext cx="4004559" cy="1686130"/>
          </a:xfrm>
          <a:prstGeom prst="rect">
            <a:avLst/>
          </a:prstGeom>
        </p:spPr>
      </p:pic>
      <p:pic>
        <p:nvPicPr>
          <p:cNvPr id="9" name="図 8"/>
          <p:cNvPicPr>
            <a:picLocks noChangeAspect="1"/>
          </p:cNvPicPr>
          <p:nvPr/>
        </p:nvPicPr>
        <p:blipFill>
          <a:blip r:embed="rId4"/>
          <a:stretch>
            <a:fillRect/>
          </a:stretch>
        </p:blipFill>
        <p:spPr>
          <a:xfrm>
            <a:off x="5017673" y="3582886"/>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511028" y="2168356"/>
                <a:ext cx="3755580" cy="4430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1000" i="1" smtClean="0">
                          <a:latin typeface="Cambria Math" panose="02040503050406030204" pitchFamily="18" charset="0"/>
                          <a:cs typeface="Times New Roman" panose="02020603050405020304" pitchFamily="18" charset="0"/>
                        </a:rPr>
                        <m:t>Á</m:t>
                      </m:r>
                      <m:r>
                        <a:rPr lang="en-US" altLang="ja-JP" sz="1000" b="0" i="1" smtClean="0">
                          <a:latin typeface="Cambria Math" panose="02040503050406030204" pitchFamily="18" charset="0"/>
                          <a:cs typeface="Times New Roman" panose="02020603050405020304" pitchFamily="18" charset="0"/>
                        </a:rPr>
                        <m:t>𝑝</m:t>
                      </m:r>
                      <m:r>
                        <a:rPr lang="en-US" altLang="ja-JP" sz="1000" b="0" i="1" smtClean="0">
                          <a:latin typeface="Cambria Math" panose="02040503050406030204" pitchFamily="18" charset="0"/>
                          <a:cs typeface="Times New Roman" panose="02020603050405020304" pitchFamily="18" charset="0"/>
                        </a:rPr>
                        <m:t> </m:t>
                      </m:r>
                      <m:r>
                        <m:rPr>
                          <m:sty m:val="p"/>
                        </m:rPr>
                        <a:rPr lang="en-US" altLang="ja-JP" sz="1000" b="0" i="0" smtClean="0">
                          <a:latin typeface="Cambria Math" panose="02040503050406030204" pitchFamily="18" charset="0"/>
                          <a:cs typeface="Times New Roman" panose="02020603050405020304" pitchFamily="18" charset="0"/>
                        </a:rPr>
                        <m:t>su</m:t>
                      </m:r>
                      <m:r>
                        <a:rPr lang="en-US" altLang="ja-JP" sz="1000" b="0" i="0" smtClean="0">
                          <a:latin typeface="Cambria Math" panose="02040503050406030204" pitchFamily="18" charset="0"/>
                          <a:cs typeface="Times New Roman" panose="02020603050405020304" pitchFamily="18" charset="0"/>
                        </a:rPr>
                        <m:t>ấ</m:t>
                      </m:r>
                      <m:r>
                        <m:rPr>
                          <m:sty m:val="p"/>
                        </m:rPr>
                        <a:rPr lang="en-US" altLang="ja-JP" sz="1000" b="0" i="0" smtClean="0">
                          <a:latin typeface="Cambria Math" panose="02040503050406030204" pitchFamily="18" charset="0"/>
                          <a:cs typeface="Times New Roman" panose="02020603050405020304" pitchFamily="18" charset="0"/>
                        </a:rPr>
                        <m:t>t</m:t>
                      </m:r>
                      <m:r>
                        <a:rPr lang="en-US" altLang="ja-JP" sz="1000" b="0" i="0" smtClean="0">
                          <a:latin typeface="Cambria Math" panose="02040503050406030204" pitchFamily="18" charset="0"/>
                          <a:cs typeface="Times New Roman" panose="02020603050405020304" pitchFamily="18" charset="0"/>
                        </a:rPr>
                        <m:t> </m:t>
                      </m:r>
                      <m:r>
                        <m:rPr>
                          <m:sty m:val="p"/>
                        </m:rPr>
                        <a:rPr lang="en-US" altLang="ja-JP" sz="1000" b="0" i="0" smtClean="0">
                          <a:latin typeface="Cambria Math" panose="02040503050406030204" pitchFamily="18" charset="0"/>
                          <a:cs typeface="Times New Roman" panose="02020603050405020304" pitchFamily="18" charset="0"/>
                        </a:rPr>
                        <m:t>ti</m:t>
                      </m:r>
                      <m:r>
                        <a:rPr lang="en-US" altLang="ja-JP" sz="1000" b="0" i="0" smtClean="0">
                          <a:latin typeface="Cambria Math" panose="02040503050406030204" pitchFamily="18" charset="0"/>
                          <a:cs typeface="Times New Roman" panose="02020603050405020304" pitchFamily="18" charset="0"/>
                        </a:rPr>
                        <m:t>ế</m:t>
                      </m:r>
                      <m:r>
                        <m:rPr>
                          <m:sty m:val="p"/>
                        </m:rPr>
                        <a:rPr lang="en-US" altLang="ja-JP" sz="1000" b="0" i="0" smtClean="0">
                          <a:latin typeface="Cambria Math" panose="02040503050406030204" pitchFamily="18" charset="0"/>
                          <a:cs typeface="Times New Roman" panose="02020603050405020304" pitchFamily="18" charset="0"/>
                        </a:rPr>
                        <m:t>p</m:t>
                      </m:r>
                      <m:r>
                        <a:rPr lang="en-US" altLang="ja-JP" sz="1000" b="0" i="0" smtClean="0">
                          <a:latin typeface="Cambria Math" panose="02040503050406030204" pitchFamily="18" charset="0"/>
                          <a:cs typeface="Times New Roman" panose="02020603050405020304" pitchFamily="18" charset="0"/>
                        </a:rPr>
                        <m:t> </m:t>
                      </m:r>
                      <m:r>
                        <m:rPr>
                          <m:sty m:val="p"/>
                        </m:rPr>
                        <a:rPr lang="en-US" altLang="ja-JP" sz="1000" b="0" i="0" smtClean="0">
                          <a:latin typeface="Cambria Math" panose="02040503050406030204" pitchFamily="18" charset="0"/>
                          <a:cs typeface="Times New Roman" panose="02020603050405020304" pitchFamily="18" charset="0"/>
                        </a:rPr>
                        <m:t>x</m:t>
                      </m:r>
                      <m:r>
                        <a:rPr lang="en-US" altLang="ja-JP" sz="1000" b="0" i="0" smtClean="0">
                          <a:latin typeface="Cambria Math" panose="02040503050406030204" pitchFamily="18" charset="0"/>
                          <a:cs typeface="Times New Roman" panose="02020603050405020304" pitchFamily="18" charset="0"/>
                        </a:rPr>
                        <m:t>ú</m:t>
                      </m:r>
                      <m:r>
                        <m:rPr>
                          <m:sty m:val="p"/>
                        </m:rPr>
                        <a:rPr lang="en-US" altLang="ja-JP" sz="1000" b="0" i="0" smtClean="0">
                          <a:latin typeface="Cambria Math" panose="02040503050406030204" pitchFamily="18" charset="0"/>
                          <a:cs typeface="Times New Roman" panose="02020603050405020304" pitchFamily="18" charset="0"/>
                        </a:rPr>
                        <m:t>c</m:t>
                      </m:r>
                      <m:r>
                        <a:rPr lang="en-US" altLang="ja-JP" sz="1000" b="0" i="0" smtClean="0">
                          <a:latin typeface="Cambria Math" panose="02040503050406030204" pitchFamily="18" charset="0"/>
                          <a:cs typeface="Times New Roman" panose="02020603050405020304" pitchFamily="18" charset="0"/>
                        </a:rPr>
                        <m:t> </m:t>
                      </m:r>
                      <m:r>
                        <m:rPr>
                          <m:sty m:val="p"/>
                        </m:rPr>
                        <a:rPr lang="en-US" altLang="ja-JP" sz="1000" b="0" i="0" smtClean="0">
                          <a:latin typeface="Cambria Math" panose="02040503050406030204" pitchFamily="18" charset="0"/>
                          <a:cs typeface="Times New Roman" panose="02020603050405020304" pitchFamily="18" charset="0"/>
                        </a:rPr>
                        <m:t>m</m:t>
                      </m:r>
                      <m:r>
                        <a:rPr lang="en-US" altLang="ja-JP" sz="1000" b="0" i="0" smtClean="0">
                          <a:latin typeface="Cambria Math" panose="02040503050406030204" pitchFamily="18" charset="0"/>
                          <a:cs typeface="Times New Roman" panose="02020603050405020304" pitchFamily="18" charset="0"/>
                        </a:rPr>
                        <m:t>ặ</m:t>
                      </m:r>
                      <m:r>
                        <m:rPr>
                          <m:sty m:val="p"/>
                        </m:rPr>
                        <a:rPr lang="en-US" altLang="ja-JP" sz="1000" b="0" i="0" smtClean="0">
                          <a:latin typeface="Cambria Math" panose="02040503050406030204" pitchFamily="18" charset="0"/>
                          <a:cs typeface="Times New Roman" panose="02020603050405020304" pitchFamily="18" charset="0"/>
                        </a:rPr>
                        <m:t>t</m:t>
                      </m:r>
                      <m:r>
                        <a:rPr lang="en-US" altLang="ja-JP" sz="1000" b="0" i="0" smtClean="0">
                          <a:latin typeface="Cambria Math" panose="02040503050406030204" pitchFamily="18" charset="0"/>
                          <a:cs typeface="Times New Roman" panose="02020603050405020304" pitchFamily="18" charset="0"/>
                        </a:rPr>
                        <m:t> đấ</m:t>
                      </m:r>
                      <m:r>
                        <m:rPr>
                          <m:sty m:val="p"/>
                        </m:rPr>
                        <a:rPr lang="en-US" altLang="ja-JP" sz="1000" b="0" i="0" smtClean="0">
                          <a:latin typeface="Cambria Math" panose="02040503050406030204" pitchFamily="18" charset="0"/>
                          <a:cs typeface="Times New Roman" panose="02020603050405020304" pitchFamily="18" charset="0"/>
                        </a:rPr>
                        <m:t>t</m:t>
                      </m:r>
                      <m:r>
                        <a:rPr lang="en-US" altLang="ja-JP" sz="1000" b="0" i="0" smtClean="0">
                          <a:latin typeface="Cambria Math" panose="02040503050406030204" pitchFamily="18" charset="0"/>
                          <a:cs typeface="Times New Roman" panose="02020603050405020304" pitchFamily="18" charset="0"/>
                        </a:rPr>
                        <m:t> </m:t>
                      </m:r>
                      <m:r>
                        <m:rPr>
                          <m:sty m:val="p"/>
                        </m:rPr>
                        <a:rPr lang="en-US" altLang="ja-JP" sz="1000" b="0" i="0" smtClean="0">
                          <a:latin typeface="Cambria Math" panose="02040503050406030204" pitchFamily="18" charset="0"/>
                          <a:cs typeface="Times New Roman" panose="02020603050405020304" pitchFamily="18" charset="0"/>
                        </a:rPr>
                        <m:t>trung</m:t>
                      </m:r>
                      <m:r>
                        <a:rPr lang="en-US" altLang="ja-JP" sz="1000" b="0" i="0" smtClean="0">
                          <a:latin typeface="Cambria Math" panose="02040503050406030204" pitchFamily="18" charset="0"/>
                        </a:rPr>
                        <m:t> </m:t>
                      </m:r>
                      <m:r>
                        <m:rPr>
                          <m:sty m:val="p"/>
                        </m:rPr>
                        <a:rPr lang="en-US" altLang="ja-JP" sz="1000" b="0" i="0" smtClean="0">
                          <a:latin typeface="Cambria Math" panose="02040503050406030204" pitchFamily="18" charset="0"/>
                        </a:rPr>
                        <m:t>b</m:t>
                      </m:r>
                      <m:r>
                        <a:rPr lang="en-US" altLang="ja-JP" sz="1000" b="0" i="0" smtClean="0">
                          <a:latin typeface="Cambria Math" panose="02040503050406030204" pitchFamily="18" charset="0"/>
                        </a:rPr>
                        <m:t>ì</m:t>
                      </m:r>
                      <m:r>
                        <m:rPr>
                          <m:sty m:val="p"/>
                        </m:rPr>
                        <a:rPr lang="en-US" altLang="ja-JP" sz="1000" b="0" i="0" smtClean="0">
                          <a:latin typeface="Cambria Math" panose="02040503050406030204" pitchFamily="18" charset="0"/>
                        </a:rPr>
                        <m:t>nh</m:t>
                      </m:r>
                      <m:r>
                        <a:rPr lang="en-US" altLang="ja-JP" sz="1000">
                          <a:latin typeface="Cambria Math" panose="02040503050406030204" pitchFamily="18" charset="0"/>
                        </a:rPr>
                        <m:t>=</m:t>
                      </m:r>
                      <m:f>
                        <m:fPr>
                          <m:ctrlPr>
                            <a:rPr lang="ja-JP" altLang="ja-JP" sz="1000" i="1">
                              <a:latin typeface="Cambria Math" panose="02040503050406030204" pitchFamily="18" charset="0"/>
                            </a:rPr>
                          </m:ctrlPr>
                        </m:fPr>
                        <m:num>
                          <m:r>
                            <a:rPr lang="ja-JP" altLang="ja-JP" sz="1000" smtClean="0">
                              <a:latin typeface="Cambria Math" panose="02040503050406030204" pitchFamily="18" charset="0"/>
                            </a:rPr>
                            <m:t>ｗ</m:t>
                          </m:r>
                          <m:r>
                            <a:rPr lang="ja-JP" altLang="ja-JP" sz="1000" smtClean="0">
                              <a:latin typeface="Cambria Math" panose="02040503050406030204" pitchFamily="18" charset="0"/>
                            </a:rPr>
                            <m:t>×9.8</m:t>
                          </m:r>
                        </m:num>
                        <m:den>
                          <m:r>
                            <a:rPr lang="en-US" altLang="ja-JP" sz="1000" b="0" i="1" smtClean="0">
                              <a:latin typeface="Cambria Math" panose="02040503050406030204" pitchFamily="18" charset="0"/>
                            </a:rPr>
                            <m:t>𝑆</m:t>
                          </m:r>
                        </m:den>
                      </m:f>
                      <m:r>
                        <a:rPr lang="en-US" altLang="ja-JP" sz="1000">
                          <a:latin typeface="Cambria Math" panose="02040503050406030204" pitchFamily="18" charset="0"/>
                        </a:rPr>
                        <m:t>=</m:t>
                      </m:r>
                      <m:f>
                        <m:fPr>
                          <m:ctrlPr>
                            <a:rPr lang="ja-JP" altLang="ja-JP" sz="1000" i="1">
                              <a:latin typeface="Cambria Math" panose="02040503050406030204" pitchFamily="18" charset="0"/>
                            </a:rPr>
                          </m:ctrlPr>
                        </m:fPr>
                        <m:num>
                          <m:r>
                            <a:rPr lang="ja-JP" altLang="ja-JP" sz="1000">
                              <a:latin typeface="Cambria Math" panose="02040503050406030204" pitchFamily="18" charset="0"/>
                            </a:rPr>
                            <m:t>ｗ</m:t>
                          </m:r>
                          <m:r>
                            <a:rPr lang="ja-JP" altLang="ja-JP" sz="1000">
                              <a:latin typeface="Cambria Math" panose="02040503050406030204" pitchFamily="18" charset="0"/>
                            </a:rPr>
                            <m:t>×9.8</m:t>
                          </m:r>
                        </m:num>
                        <m:den>
                          <m:r>
                            <a:rPr lang="en-US" altLang="ja-JP" sz="1000">
                              <a:latin typeface="Cambria Math" panose="02040503050406030204" pitchFamily="18" charset="0"/>
                            </a:rPr>
                            <m:t>2</m:t>
                          </m:r>
                          <m:r>
                            <m:rPr>
                              <m:sty m:val="p"/>
                            </m:rPr>
                            <a:rPr lang="en-US" altLang="ja-JP" sz="1000" b="0" i="0" smtClean="0">
                              <a:latin typeface="Cambria Math" panose="02040503050406030204" pitchFamily="18" charset="0"/>
                            </a:rPr>
                            <m:t>B</m:t>
                          </m:r>
                          <m:r>
                            <a:rPr lang="ja-JP" altLang="ja-JP" sz="1000">
                              <a:latin typeface="Cambria Math" panose="02040503050406030204" pitchFamily="18" charset="0"/>
                            </a:rPr>
                            <m:t>×</m:t>
                          </m:r>
                          <m:r>
                            <a:rPr lang="en-US" altLang="ja-JP" sz="1000" b="0" i="1" smtClean="0">
                              <a:latin typeface="Cambria Math" panose="02040503050406030204" pitchFamily="18" charset="0"/>
                            </a:rPr>
                            <m:t>𝐿</m:t>
                          </m:r>
                        </m:den>
                      </m:f>
                      <m:d>
                        <m:dPr>
                          <m:begChr m:val="（"/>
                          <m:endChr m:val="）"/>
                          <m:ctrlPr>
                            <a:rPr lang="ja-JP" altLang="ja-JP" sz="1000" i="1">
                              <a:latin typeface="Cambria Math" panose="02040503050406030204" pitchFamily="18" charset="0"/>
                            </a:rPr>
                          </m:ctrlPr>
                        </m:dPr>
                        <m:e>
                          <m:r>
                            <m:rPr>
                              <m:sty m:val="p"/>
                            </m:rPr>
                            <a:rPr lang="en-US" altLang="ja-JP" sz="1000">
                              <a:latin typeface="Cambria Math" panose="02040503050406030204" pitchFamily="18" charset="0"/>
                            </a:rPr>
                            <m:t>k</m:t>
                          </m:r>
                          <m:r>
                            <m:rPr>
                              <m:sty m:val="p"/>
                            </m:rPr>
                            <a:rPr lang="en-US" altLang="ja-JP" sz="1000" b="0" i="0" smtClean="0">
                              <a:latin typeface="Cambria Math" panose="02040503050406030204" pitchFamily="18" charset="0"/>
                            </a:rPr>
                            <m:t>P</m:t>
                          </m:r>
                          <m:r>
                            <m:rPr>
                              <m:sty m:val="p"/>
                            </m:rPr>
                            <a:rPr lang="en-US" altLang="ja-JP" sz="1000">
                              <a:latin typeface="Cambria Math" panose="02040503050406030204" pitchFamily="18" charset="0"/>
                            </a:rPr>
                            <m:t>a</m:t>
                          </m:r>
                        </m:e>
                      </m:d>
                    </m:oMath>
                  </m:oMathPara>
                </a14:m>
                <a:endParaRPr lang="vi-VN" altLang="ja-JP" sz="1000" dirty="0">
                  <a:latin typeface="Times New Roman" panose="02020603050405020304" pitchFamily="18" charset="0"/>
                  <a:cs typeface="Times New Roman" panose="02020603050405020304" pitchFamily="18" charset="0"/>
                </a:endParaRPr>
              </a:p>
              <a:p>
                <a:r>
                  <a:rPr lang="vi-VN" altLang="ja-JP" sz="1000" dirty="0">
                    <a:latin typeface="Times New Roman" panose="02020603050405020304" pitchFamily="18" charset="0"/>
                    <a:cs typeface="Times New Roman" panose="02020603050405020304" pitchFamily="18" charset="0"/>
                  </a:rPr>
                  <a:t>  </a:t>
                </a:r>
                <a:endParaRPr lang="ja-JP" altLang="ja-JP" sz="1000" dirty="0">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511028" y="2168356"/>
                <a:ext cx="3755580" cy="443070"/>
              </a:xfrm>
              <a:prstGeom prst="rect">
                <a:avLst/>
              </a:prstGeom>
              <a:blipFill>
                <a:blip r:embed="rId5"/>
                <a:stretch>
                  <a:fillRect t="-1389"/>
                </a:stretch>
              </a:blipFill>
            </p:spPr>
            <p:txBody>
              <a:bodyPr/>
              <a:lstStyle/>
              <a:p>
                <a:r>
                  <a:rPr lang="ja-JP" altLang="en-US">
                    <a:noFill/>
                  </a:rPr>
                  <a:t> </a:t>
                </a:r>
              </a:p>
            </p:txBody>
          </p:sp>
        </mc:Fallback>
      </mc:AlternateContent>
      <p:sp>
        <p:nvSpPr>
          <p:cNvPr id="11" name="テキスト ボックス 10"/>
          <p:cNvSpPr txBox="1"/>
          <p:nvPr/>
        </p:nvSpPr>
        <p:spPr>
          <a:xfrm>
            <a:off x="607707" y="2760938"/>
            <a:ext cx="3797136" cy="1200329"/>
          </a:xfrm>
          <a:prstGeom prst="rect">
            <a:avLst/>
          </a:prstGeom>
          <a:noFill/>
          <a:ln>
            <a:noFill/>
          </a:ln>
        </p:spPr>
        <p:txBody>
          <a:bodyPr wrap="square" rtlCol="0">
            <a:spAutoFit/>
          </a:bodyPr>
          <a:lstStyle/>
          <a:p>
            <a:r>
              <a:rPr lang="en-US" altLang="ja-JP" sz="1200" dirty="0">
                <a:solidFill>
                  <a:prstClr val="black"/>
                </a:solidFill>
                <a:latin typeface="Times New Roman" panose="02020603050405020304" pitchFamily="18" charset="0"/>
                <a:cs typeface="Times New Roman" panose="02020603050405020304" pitchFamily="18" charset="0"/>
              </a:rPr>
              <a:t>W: T</a:t>
            </a:r>
            <a:r>
              <a:rPr lang="vi-VN" altLang="ja-JP" sz="1200" dirty="0">
                <a:solidFill>
                  <a:prstClr val="black"/>
                </a:solidFill>
                <a:latin typeface="Times New Roman" panose="02020603050405020304" pitchFamily="18" charset="0"/>
                <a:cs typeface="Times New Roman" panose="02020603050405020304" pitchFamily="18" charset="0"/>
              </a:rPr>
              <a:t>ổng </a:t>
            </a:r>
            <a:r>
              <a:rPr lang="en-US" altLang="ja-JP" sz="1200" dirty="0" err="1">
                <a:solidFill>
                  <a:prstClr val="black"/>
                </a:solidFill>
                <a:latin typeface="Times New Roman" panose="02020603050405020304" pitchFamily="18" charset="0"/>
                <a:cs typeface="Times New Roman" panose="02020603050405020304" pitchFamily="18" charset="0"/>
              </a:rPr>
              <a:t>khối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lượng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(t)</a:t>
            </a:r>
            <a:endParaRPr lang="ja-JP" altLang="en-US" sz="1200" dirty="0">
              <a:solidFill>
                <a:prstClr val="black"/>
              </a:solidFill>
              <a:latin typeface="Times New Roman" panose="02020603050405020304" pitchFamily="18" charset="0"/>
              <a:cs typeface="Times New Roman" panose="02020603050405020304" pitchFamily="18" charset="0"/>
            </a:endParaRPr>
          </a:p>
          <a:p>
            <a:r>
              <a:rPr lang="en-US" altLang="ja-JP" sz="1200" dirty="0">
                <a:solidFill>
                  <a:prstClr val="black"/>
                </a:solidFill>
                <a:latin typeface="Times New Roman" panose="02020603050405020304" pitchFamily="18" charset="0"/>
                <a:cs typeface="Times New Roman" panose="02020603050405020304" pitchFamily="18" charset="0"/>
              </a:rPr>
              <a:t> S:  </a:t>
            </a:r>
            <a:r>
              <a:rPr lang="en-US" altLang="ja-JP" sz="1200" dirty="0" err="1">
                <a:solidFill>
                  <a:prstClr val="black"/>
                </a:solidFill>
                <a:latin typeface="Times New Roman" panose="02020603050405020304" pitchFamily="18" charset="0"/>
                <a:cs typeface="Times New Roman" panose="02020603050405020304" pitchFamily="18" charset="0"/>
              </a:rPr>
              <a:t>Tổng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diện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tích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tiếp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xúc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với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mặt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đất</a:t>
            </a:r>
            <a:r>
              <a:rPr lang="ja-JP" altLang="en-US" sz="1200" dirty="0">
                <a:solidFill>
                  <a:prstClr val="black"/>
                </a:solidFill>
                <a:latin typeface="Times New Roman" panose="02020603050405020304" pitchFamily="18" charset="0"/>
                <a:cs typeface="Times New Roman" panose="02020603050405020304" pitchFamily="18" charset="0"/>
              </a:rPr>
              <a:t>＝</a:t>
            </a:r>
            <a:r>
              <a:rPr lang="en-US" altLang="ja-JP" sz="1200" dirty="0">
                <a:solidFill>
                  <a:prstClr val="black"/>
                </a:solidFill>
                <a:latin typeface="Times New Roman" panose="02020603050405020304" pitchFamily="18" charset="0"/>
                <a:cs typeface="Times New Roman" panose="02020603050405020304" pitchFamily="18" charset="0"/>
              </a:rPr>
              <a:t>2B x L</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a:t>
            </a:r>
            <a:r>
              <a:rPr lang="ja-JP" altLang="en-US" sz="1200" dirty="0">
                <a:solidFill>
                  <a:prstClr val="black"/>
                </a:solidFill>
                <a:latin typeface="Times New Roman" panose="02020603050405020304" pitchFamily="18" charset="0"/>
                <a:cs typeface="Times New Roman" panose="02020603050405020304" pitchFamily="18" charset="0"/>
              </a:rPr>
              <a:t>㎡</a:t>
            </a:r>
            <a:r>
              <a:rPr lang="en-US" altLang="ja-JP" sz="1200" dirty="0">
                <a:solidFill>
                  <a:prstClr val="black"/>
                </a:solidFill>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a:p>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L:</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K</a:t>
            </a:r>
            <a:r>
              <a:rPr lang="vi-VN" altLang="ja-JP" sz="1200" dirty="0">
                <a:solidFill>
                  <a:prstClr val="black"/>
                </a:solidFill>
                <a:latin typeface="Times New Roman" panose="02020603050405020304" pitchFamily="18" charset="0"/>
                <a:cs typeface="Times New Roman" panose="02020603050405020304" pitchFamily="18" charset="0"/>
              </a:rPr>
              <a:t>hoảng 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trung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tâm</a:t>
            </a:r>
            <a:r>
              <a:rPr lang="en-US" altLang="ja-JP" sz="1200" dirty="0">
                <a:solidFill>
                  <a:prstClr val="black"/>
                </a:solidFill>
                <a:latin typeface="Times New Roman" panose="02020603050405020304" pitchFamily="18" charset="0"/>
                <a:cs typeface="Times New Roman" panose="02020603050405020304" pitchFamily="18" charset="0"/>
              </a:rPr>
              <a:t> (m)</a:t>
            </a:r>
            <a:r>
              <a:rPr lang="vi-VN" altLang="ja-JP" sz="1200" dirty="0">
                <a:solidFill>
                  <a:prstClr val="black"/>
                </a:solidFill>
                <a:latin typeface="Times New Roman" panose="02020603050405020304" pitchFamily="18" charset="0"/>
                <a:cs typeface="Times New Roman" panose="02020603050405020304" pitchFamily="18" charset="0"/>
              </a:rPr>
              <a:t> giữa tâm </a:t>
            </a:r>
            <a:r>
              <a:rPr lang="en-US" altLang="ja-JP" sz="1200" dirty="0" err="1">
                <a:solidFill>
                  <a:prstClr val="black"/>
                </a:solidFill>
                <a:latin typeface="Times New Roman" panose="02020603050405020304" pitchFamily="18" charset="0"/>
                <a:cs typeface="Times New Roman" panose="02020603050405020304" pitchFamily="18" charset="0"/>
              </a:rPr>
              <a:t>đĩa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xích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vi-VN" altLang="ja-JP" sz="1200" dirty="0">
                <a:solidFill>
                  <a:prstClr val="black"/>
                </a:solidFill>
                <a:latin typeface="Times New Roman" panose="02020603050405020304" pitchFamily="18" charset="0"/>
                <a:cs typeface="Times New Roman" panose="02020603050405020304" pitchFamily="18" charset="0"/>
              </a:rPr>
              <a:t> (bánh </a:t>
            </a:r>
            <a:r>
              <a:rPr lang="en-US" altLang="ja-JP" sz="1200" dirty="0" err="1">
                <a:solidFill>
                  <a:prstClr val="black"/>
                </a:solidFill>
                <a:latin typeface="Times New Roman" panose="02020603050405020304" pitchFamily="18" charset="0"/>
                <a:cs typeface="Times New Roman" panose="02020603050405020304" pitchFamily="18" charset="0"/>
              </a:rPr>
              <a:t>bị</a:t>
            </a:r>
            <a:r>
              <a:rPr lang="vi-VN" altLang="ja-JP" sz="1200" dirty="0">
                <a:solidFill>
                  <a:prstClr val="black"/>
                </a:solidFill>
                <a:latin typeface="Times New Roman" panose="02020603050405020304" pitchFamily="18" charset="0"/>
                <a:cs typeface="Times New Roman" panose="02020603050405020304" pitchFamily="18" charset="0"/>
              </a:rPr>
              <a:t> động) và </a:t>
            </a:r>
            <a:r>
              <a:rPr lang="en-US" altLang="ja-JP" sz="1200" dirty="0" err="1">
                <a:solidFill>
                  <a:prstClr val="black"/>
                </a:solidFill>
                <a:latin typeface="Times New Roman" panose="02020603050405020304" pitchFamily="18" charset="0"/>
                <a:cs typeface="Times New Roman" panose="02020603050405020304" pitchFamily="18" charset="0"/>
              </a:rPr>
              <a:t>đĩa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xích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răng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cưa</a:t>
            </a:r>
            <a:r>
              <a:rPr lang="vi-VN" altLang="ja-JP" sz="1200" dirty="0">
                <a:solidFill>
                  <a:prstClr val="black"/>
                </a:solidFill>
                <a:latin typeface="Times New Roman" panose="02020603050405020304" pitchFamily="18" charset="0"/>
                <a:cs typeface="Times New Roman" panose="02020603050405020304" pitchFamily="18" charset="0"/>
              </a:rPr>
              <a:t> (bánh chủ động) ở trạng thái tổng trọng lượng </a:t>
            </a:r>
            <a:endParaRPr lang="ja-JP" altLang="en-US" sz="1200" dirty="0">
              <a:solidFill>
                <a:prstClr val="black"/>
              </a:solidFill>
              <a:latin typeface="Times New Roman" panose="02020603050405020304" pitchFamily="18" charset="0"/>
              <a:cs typeface="Times New Roman" panose="02020603050405020304" pitchFamily="18" charset="0"/>
            </a:endParaRPr>
          </a:p>
          <a:p>
            <a:r>
              <a:rPr lang="en-US" altLang="ja-JP" sz="1200" dirty="0">
                <a:solidFill>
                  <a:prstClr val="black"/>
                </a:solidFill>
                <a:latin typeface="Times New Roman" panose="02020603050405020304" pitchFamily="18" charset="0"/>
                <a:cs typeface="Times New Roman" panose="02020603050405020304" pitchFamily="18" charset="0"/>
              </a:rPr>
              <a:t> B: </a:t>
            </a:r>
            <a:r>
              <a:rPr lang="en-US" altLang="ja-JP" sz="1200" dirty="0" err="1">
                <a:solidFill>
                  <a:prstClr val="black"/>
                </a:solidFill>
                <a:latin typeface="Times New Roman" panose="02020603050405020304" pitchFamily="18" charset="0"/>
                <a:cs typeface="Times New Roman" panose="02020603050405020304" pitchFamily="18" charset="0"/>
              </a:rPr>
              <a:t>Độ</a:t>
            </a:r>
            <a:r>
              <a:rPr lang="vi-VN" altLang="ja-JP" sz="1200" dirty="0">
                <a:solidFill>
                  <a:prstClr val="black"/>
                </a:solidFill>
                <a:latin typeface="Times New Roman" panose="02020603050405020304" pitchFamily="18" charset="0"/>
                <a:cs typeface="Times New Roman" panose="02020603050405020304" pitchFamily="18" charset="0"/>
              </a:rPr>
              <a:t> rộng</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dây</a:t>
            </a:r>
            <a:r>
              <a:rPr lang="vi-VN" altLang="ja-JP" sz="1200" dirty="0">
                <a:solidFill>
                  <a:prstClr val="black"/>
                </a:solidFill>
                <a:latin typeface="Times New Roman" panose="02020603050405020304" pitchFamily="18" charset="0"/>
                <a:cs typeface="Times New Roman" panose="02020603050405020304" pitchFamily="18" charset="0"/>
              </a:rPr>
              <a:t> xích</a:t>
            </a:r>
            <a:r>
              <a:rPr lang="en-US" altLang="ja-JP" sz="1200" dirty="0">
                <a:solidFill>
                  <a:prstClr val="black"/>
                </a:solidFill>
                <a:latin typeface="Times New Roman" panose="02020603050405020304" pitchFamily="18" charset="0"/>
                <a:cs typeface="Times New Roman" panose="02020603050405020304" pitchFamily="18" charset="0"/>
              </a:rPr>
              <a:t> (m)</a:t>
            </a:r>
            <a:endParaRPr lang="ja-JP" altLang="en-US" sz="12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テキスト ボックス 12"/>
              <p:cNvSpPr txBox="1"/>
              <p:nvPr/>
            </p:nvSpPr>
            <p:spPr>
              <a:xfrm>
                <a:off x="4404843" y="2186952"/>
                <a:ext cx="4415888" cy="3207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1000" i="1" smtClean="0">
                          <a:latin typeface="Cambria Math" panose="02040503050406030204" pitchFamily="18" charset="0"/>
                        </a:rPr>
                        <m:t>Á</m:t>
                      </m:r>
                      <m:r>
                        <a:rPr lang="en-US" altLang="ja-JP" sz="1000" b="0" i="1" smtClean="0">
                          <a:latin typeface="Cambria Math" panose="02040503050406030204" pitchFamily="18" charset="0"/>
                        </a:rPr>
                        <m:t>𝑝</m:t>
                      </m:r>
                      <m:r>
                        <a:rPr lang="en-US" altLang="ja-JP" sz="1000" b="0" i="1" smtClean="0">
                          <a:latin typeface="Cambria Math" panose="02040503050406030204" pitchFamily="18" charset="0"/>
                        </a:rPr>
                        <m:t> </m:t>
                      </m:r>
                      <m:r>
                        <m:rPr>
                          <m:sty m:val="p"/>
                        </m:rPr>
                        <a:rPr lang="en-US" altLang="ja-JP" sz="1000" b="0" i="0" smtClean="0">
                          <a:latin typeface="Cambria Math" panose="02040503050406030204" pitchFamily="18" charset="0"/>
                        </a:rPr>
                        <m:t>su</m:t>
                      </m:r>
                      <m:r>
                        <a:rPr lang="en-US" altLang="ja-JP" sz="1000" b="0" i="0" smtClean="0">
                          <a:latin typeface="Cambria Math" panose="02040503050406030204" pitchFamily="18" charset="0"/>
                        </a:rPr>
                        <m:t>ấ</m:t>
                      </m:r>
                      <m:r>
                        <m:rPr>
                          <m:sty m:val="p"/>
                        </m:rPr>
                        <a:rPr lang="en-US" altLang="ja-JP" sz="1000" b="0" i="0" smtClean="0">
                          <a:latin typeface="Cambria Math" panose="02040503050406030204" pitchFamily="18" charset="0"/>
                        </a:rPr>
                        <m:t>t</m:t>
                      </m:r>
                      <m:r>
                        <a:rPr lang="en-US" altLang="ja-JP" sz="1000" b="0" i="0" smtClean="0">
                          <a:latin typeface="Cambria Math" panose="02040503050406030204" pitchFamily="18" charset="0"/>
                        </a:rPr>
                        <m:t> </m:t>
                      </m:r>
                      <m:r>
                        <m:rPr>
                          <m:sty m:val="p"/>
                        </m:rPr>
                        <a:rPr lang="en-US" altLang="ja-JP" sz="1000" b="0" i="0" smtClean="0">
                          <a:latin typeface="Cambria Math" panose="02040503050406030204" pitchFamily="18" charset="0"/>
                        </a:rPr>
                        <m:t>ti</m:t>
                      </m:r>
                      <m:r>
                        <a:rPr lang="en-US" altLang="ja-JP" sz="1000" b="0" i="0" smtClean="0">
                          <a:latin typeface="Cambria Math" panose="02040503050406030204" pitchFamily="18" charset="0"/>
                        </a:rPr>
                        <m:t>ế</m:t>
                      </m:r>
                      <m:r>
                        <m:rPr>
                          <m:sty m:val="p"/>
                        </m:rPr>
                        <a:rPr lang="en-US" altLang="ja-JP" sz="1000" b="0" i="0" smtClean="0">
                          <a:latin typeface="Cambria Math" panose="02040503050406030204" pitchFamily="18" charset="0"/>
                        </a:rPr>
                        <m:t>p</m:t>
                      </m:r>
                      <m:r>
                        <a:rPr lang="en-US" altLang="ja-JP" sz="1000" b="0" i="0" smtClean="0">
                          <a:latin typeface="Cambria Math" panose="02040503050406030204" pitchFamily="18" charset="0"/>
                        </a:rPr>
                        <m:t> </m:t>
                      </m:r>
                      <m:r>
                        <m:rPr>
                          <m:sty m:val="p"/>
                        </m:rPr>
                        <a:rPr lang="en-US" altLang="ja-JP" sz="1000" b="0" i="0" smtClean="0">
                          <a:latin typeface="Cambria Math" panose="02040503050406030204" pitchFamily="18" charset="0"/>
                        </a:rPr>
                        <m:t>x</m:t>
                      </m:r>
                      <m:r>
                        <a:rPr lang="en-US" altLang="ja-JP" sz="1000" b="0" i="0" smtClean="0">
                          <a:latin typeface="Cambria Math" panose="02040503050406030204" pitchFamily="18" charset="0"/>
                        </a:rPr>
                        <m:t>ú</m:t>
                      </m:r>
                      <m:r>
                        <m:rPr>
                          <m:sty m:val="p"/>
                        </m:rPr>
                        <a:rPr lang="en-US" altLang="ja-JP" sz="1000" b="0" i="0" smtClean="0">
                          <a:latin typeface="Cambria Math" panose="02040503050406030204" pitchFamily="18" charset="0"/>
                        </a:rPr>
                        <m:t>c</m:t>
                      </m:r>
                      <m:r>
                        <a:rPr lang="en-US" altLang="ja-JP" sz="1000" b="0" i="0" smtClean="0">
                          <a:latin typeface="Cambria Math" panose="02040503050406030204" pitchFamily="18" charset="0"/>
                        </a:rPr>
                        <m:t> </m:t>
                      </m:r>
                      <m:r>
                        <m:rPr>
                          <m:sty m:val="p"/>
                        </m:rPr>
                        <a:rPr lang="en-US" altLang="ja-JP" sz="1000" b="0" i="0" smtClean="0">
                          <a:latin typeface="Cambria Math" panose="02040503050406030204" pitchFamily="18" charset="0"/>
                        </a:rPr>
                        <m:t>m</m:t>
                      </m:r>
                      <m:r>
                        <a:rPr lang="en-US" altLang="ja-JP" sz="1000" b="0" i="0" smtClean="0">
                          <a:latin typeface="Cambria Math" panose="02040503050406030204" pitchFamily="18" charset="0"/>
                        </a:rPr>
                        <m:t>ặ</m:t>
                      </m:r>
                      <m:r>
                        <m:rPr>
                          <m:sty m:val="p"/>
                        </m:rPr>
                        <a:rPr lang="en-US" altLang="ja-JP" sz="1000" b="0" i="0" smtClean="0">
                          <a:latin typeface="Cambria Math" panose="02040503050406030204" pitchFamily="18" charset="0"/>
                        </a:rPr>
                        <m:t>t</m:t>
                      </m:r>
                      <m:r>
                        <a:rPr lang="en-US" altLang="ja-JP" sz="1000" b="0" i="0" smtClean="0">
                          <a:latin typeface="Cambria Math" panose="02040503050406030204" pitchFamily="18" charset="0"/>
                        </a:rPr>
                        <m:t> đấ</m:t>
                      </m:r>
                      <m:r>
                        <m:rPr>
                          <m:sty m:val="p"/>
                        </m:rPr>
                        <a:rPr lang="en-US" altLang="ja-JP" sz="1000" b="0" i="0" smtClean="0">
                          <a:latin typeface="Cambria Math" panose="02040503050406030204" pitchFamily="18" charset="0"/>
                        </a:rPr>
                        <m:t>t</m:t>
                      </m:r>
                      <m:r>
                        <a:rPr lang="en-US" altLang="ja-JP" sz="1000" b="0" i="0" smtClean="0">
                          <a:latin typeface="Cambria Math" panose="02040503050406030204" pitchFamily="18" charset="0"/>
                        </a:rPr>
                        <m:t> đấ</m:t>
                      </m:r>
                      <m:r>
                        <m:rPr>
                          <m:sty m:val="p"/>
                        </m:rPr>
                        <a:rPr lang="en-US" altLang="ja-JP" sz="1000" b="0" i="0" smtClean="0">
                          <a:latin typeface="Cambria Math" panose="02040503050406030204" pitchFamily="18" charset="0"/>
                        </a:rPr>
                        <m:t>t</m:t>
                      </m:r>
                      <m:r>
                        <a:rPr lang="en-US" altLang="ja-JP" sz="1000" b="0" i="0" smtClean="0">
                          <a:latin typeface="Cambria Math" panose="02040503050406030204" pitchFamily="18" charset="0"/>
                        </a:rPr>
                        <m:t> </m:t>
                      </m:r>
                      <m:r>
                        <m:rPr>
                          <m:sty m:val="p"/>
                        </m:rPr>
                        <a:rPr lang="en-US" altLang="ja-JP" sz="1000" b="0" i="0" smtClean="0">
                          <a:latin typeface="Cambria Math" panose="02040503050406030204" pitchFamily="18" charset="0"/>
                        </a:rPr>
                        <m:t>trung</m:t>
                      </m:r>
                      <m:r>
                        <a:rPr lang="en-US" altLang="ja-JP" sz="1000" b="0" i="0" smtClean="0">
                          <a:latin typeface="Cambria Math" panose="02040503050406030204" pitchFamily="18" charset="0"/>
                        </a:rPr>
                        <m:t> </m:t>
                      </m:r>
                      <m:r>
                        <m:rPr>
                          <m:sty m:val="p"/>
                        </m:rPr>
                        <a:rPr lang="en-US" altLang="ja-JP" sz="1000" b="0" i="0" smtClean="0">
                          <a:latin typeface="Cambria Math" panose="02040503050406030204" pitchFamily="18" charset="0"/>
                        </a:rPr>
                        <m:t>b</m:t>
                      </m:r>
                      <m:r>
                        <a:rPr lang="en-US" altLang="ja-JP" sz="1000" b="0" i="0" smtClean="0">
                          <a:latin typeface="Cambria Math" panose="02040503050406030204" pitchFamily="18" charset="0"/>
                        </a:rPr>
                        <m:t>ì</m:t>
                      </m:r>
                      <m:r>
                        <m:rPr>
                          <m:sty m:val="p"/>
                        </m:rPr>
                        <a:rPr lang="en-US" altLang="ja-JP" sz="1000" b="0" i="0" smtClean="0">
                          <a:latin typeface="Cambria Math" panose="02040503050406030204" pitchFamily="18" charset="0"/>
                        </a:rPr>
                        <m:t>nh</m:t>
                      </m:r>
                      <m:r>
                        <a:rPr lang="en-US" altLang="ja-JP" sz="1000">
                          <a:latin typeface="Cambria Math" panose="02040503050406030204" pitchFamily="18" charset="0"/>
                        </a:rPr>
                        <m:t>=</m:t>
                      </m:r>
                      <m:f>
                        <m:fPr>
                          <m:ctrlPr>
                            <a:rPr lang="ja-JP" altLang="ja-JP" sz="1000" i="1">
                              <a:latin typeface="Cambria Math" panose="02040503050406030204" pitchFamily="18" charset="0"/>
                            </a:rPr>
                          </m:ctrlPr>
                        </m:fPr>
                        <m:num>
                          <m:r>
                            <a:rPr lang="en-US" altLang="ja-JP" sz="1000" b="0" i="1" smtClean="0">
                              <a:latin typeface="Cambria Math" panose="02040503050406030204" pitchFamily="18" charset="0"/>
                            </a:rPr>
                            <m:t>𝑇</m:t>
                          </m:r>
                          <m:r>
                            <a:rPr lang="vi-VN" altLang="ja-JP" sz="1000" i="1">
                              <a:latin typeface="Cambria Math" panose="02040503050406030204" pitchFamily="18" charset="0"/>
                            </a:rPr>
                            <m:t>ả</m:t>
                          </m:r>
                          <m:r>
                            <m:rPr>
                              <m:sty m:val="p"/>
                            </m:rPr>
                            <a:rPr lang="vi-VN" altLang="ja-JP" sz="1000" i="1">
                              <a:latin typeface="Cambria Math" panose="02040503050406030204" pitchFamily="18" charset="0"/>
                            </a:rPr>
                            <m:t>i</m:t>
                          </m:r>
                          <m:r>
                            <a:rPr lang="vi-VN" altLang="ja-JP" sz="1000" b="0" i="0" smtClean="0">
                              <a:latin typeface="Cambria Math" panose="02040503050406030204" pitchFamily="18" charset="0"/>
                            </a:rPr>
                            <m:t> </m:t>
                          </m:r>
                          <m:r>
                            <m:rPr>
                              <m:sty m:val="p"/>
                            </m:rPr>
                            <a:rPr lang="vi-VN" altLang="ja-JP" sz="1000" i="1">
                              <a:latin typeface="Cambria Math" panose="02040503050406030204" pitchFamily="18" charset="0"/>
                            </a:rPr>
                            <m:t>tr</m:t>
                          </m:r>
                          <m:r>
                            <a:rPr lang="vi-VN" altLang="ja-JP" sz="1000" i="1">
                              <a:latin typeface="Cambria Math" panose="02040503050406030204" pitchFamily="18" charset="0"/>
                            </a:rPr>
                            <m:t>ọ</m:t>
                          </m:r>
                          <m:r>
                            <m:rPr>
                              <m:sty m:val="p"/>
                            </m:rPr>
                            <a:rPr lang="vi-VN" altLang="ja-JP" sz="1000" i="1">
                              <a:latin typeface="Cambria Math" panose="02040503050406030204" pitchFamily="18" charset="0"/>
                            </a:rPr>
                            <m:t>ng</m:t>
                          </m:r>
                          <m:r>
                            <a:rPr lang="vi-VN" altLang="ja-JP" sz="1000" b="0" i="0" smtClean="0">
                              <a:latin typeface="Cambria Math" panose="02040503050406030204" pitchFamily="18" charset="0"/>
                            </a:rPr>
                            <m:t> </m:t>
                          </m:r>
                          <m:r>
                            <a:rPr lang="en-US" altLang="ja-JP" sz="1000" b="0" i="1" smtClean="0">
                              <a:latin typeface="Cambria Math" panose="02040503050406030204" pitchFamily="18" charset="0"/>
                            </a:rPr>
                            <m:t>𝑡𝑟</m:t>
                          </m:r>
                          <m:r>
                            <a:rPr lang="en-US" altLang="ja-JP" sz="1000" b="0" i="0" smtClean="0">
                              <a:latin typeface="Cambria Math" panose="02040503050406030204" pitchFamily="18" charset="0"/>
                            </a:rPr>
                            <m:t>ụ</m:t>
                          </m:r>
                          <m:r>
                            <m:rPr>
                              <m:sty m:val="p"/>
                            </m:rPr>
                            <a:rPr lang="en-US" altLang="ja-JP" sz="1000" b="0" i="0" smtClean="0">
                              <a:latin typeface="Cambria Math" panose="02040503050406030204" pitchFamily="18" charset="0"/>
                            </a:rPr>
                            <m:t>c</m:t>
                          </m:r>
                          <m:r>
                            <a:rPr lang="vi-VN" altLang="ja-JP" sz="1000" b="0" i="0" smtClean="0">
                              <a:latin typeface="Cambria Math" panose="02040503050406030204" pitchFamily="18" charset="0"/>
                            </a:rPr>
                            <m:t> </m:t>
                          </m:r>
                          <m:r>
                            <m:rPr>
                              <m:sty m:val="p"/>
                            </m:rPr>
                            <a:rPr lang="vi-VN" altLang="ja-JP" sz="1000" i="1">
                              <a:latin typeface="Cambria Math" panose="02040503050406030204" pitchFamily="18" charset="0"/>
                            </a:rPr>
                            <m:t>xe</m:t>
                          </m:r>
                          <m:r>
                            <a:rPr lang="ja-JP" altLang="ja-JP" sz="1000">
                              <a:latin typeface="Cambria Math" panose="02040503050406030204" pitchFamily="18" charset="0"/>
                            </a:rPr>
                            <m:t>×</m:t>
                          </m:r>
                          <m:r>
                            <a:rPr lang="en-US" altLang="ja-JP" sz="1000">
                              <a:latin typeface="Cambria Math" panose="02040503050406030204" pitchFamily="18" charset="0"/>
                            </a:rPr>
                            <m:t>9.8</m:t>
                          </m:r>
                        </m:num>
                        <m:den>
                          <m:r>
                            <a:rPr lang="en-US" altLang="ja-JP" sz="1000" b="0" i="1" smtClean="0">
                              <a:latin typeface="Cambria Math" panose="02040503050406030204" pitchFamily="18" charset="0"/>
                            </a:rPr>
                            <m:t>𝐷</m:t>
                          </m:r>
                          <m:r>
                            <m:rPr>
                              <m:sty m:val="p"/>
                            </m:rPr>
                            <a:rPr lang="vi-VN" altLang="ja-JP" sz="1000" i="1">
                              <a:latin typeface="Cambria Math" panose="02040503050406030204" pitchFamily="18" charset="0"/>
                            </a:rPr>
                            <m:t>i</m:t>
                          </m:r>
                          <m:r>
                            <a:rPr lang="vi-VN" altLang="ja-JP" sz="1000" i="1">
                              <a:latin typeface="Cambria Math" panose="02040503050406030204" pitchFamily="18" charset="0"/>
                            </a:rPr>
                            <m:t>ệ</m:t>
                          </m:r>
                          <m:r>
                            <m:rPr>
                              <m:sty m:val="p"/>
                            </m:rPr>
                            <a:rPr lang="vi-VN" altLang="ja-JP" sz="1000" i="1">
                              <a:latin typeface="Cambria Math" panose="02040503050406030204" pitchFamily="18" charset="0"/>
                            </a:rPr>
                            <m:t>n</m:t>
                          </m:r>
                          <m:r>
                            <a:rPr lang="vi-VN" altLang="ja-JP" sz="1000" b="0" i="1" smtClean="0">
                              <a:latin typeface="Cambria Math" panose="02040503050406030204" pitchFamily="18" charset="0"/>
                            </a:rPr>
                            <m:t> </m:t>
                          </m:r>
                          <m:r>
                            <m:rPr>
                              <m:sty m:val="p"/>
                            </m:rPr>
                            <a:rPr lang="vi-VN" altLang="ja-JP" sz="1000" i="1">
                              <a:latin typeface="Cambria Math" panose="02040503050406030204" pitchFamily="18" charset="0"/>
                            </a:rPr>
                            <m:t>t</m:t>
                          </m:r>
                          <m:r>
                            <a:rPr lang="vi-VN" altLang="ja-JP" sz="1000" i="1">
                              <a:latin typeface="Cambria Math" panose="02040503050406030204" pitchFamily="18" charset="0"/>
                            </a:rPr>
                            <m:t>í</m:t>
                          </m:r>
                          <m:r>
                            <m:rPr>
                              <m:sty m:val="p"/>
                            </m:rPr>
                            <a:rPr lang="vi-VN" altLang="ja-JP" sz="1000" i="1">
                              <a:latin typeface="Cambria Math" panose="02040503050406030204" pitchFamily="18" charset="0"/>
                            </a:rPr>
                            <m:t>ch</m:t>
                          </m:r>
                          <m:r>
                            <a:rPr lang="vi-VN" altLang="ja-JP" sz="1000" b="0" i="1" smtClean="0">
                              <a:latin typeface="Cambria Math" panose="02040503050406030204" pitchFamily="18" charset="0"/>
                            </a:rPr>
                            <m:t> </m:t>
                          </m:r>
                          <m:r>
                            <m:rPr>
                              <m:sty m:val="p"/>
                            </m:rPr>
                            <a:rPr lang="vi-VN" altLang="ja-JP" sz="1000" i="1">
                              <a:latin typeface="Cambria Math" panose="02040503050406030204" pitchFamily="18" charset="0"/>
                            </a:rPr>
                            <m:t>ti</m:t>
                          </m:r>
                          <m:r>
                            <a:rPr lang="vi-VN" altLang="ja-JP" sz="1000" i="1">
                              <a:latin typeface="Cambria Math" panose="02040503050406030204" pitchFamily="18" charset="0"/>
                            </a:rPr>
                            <m:t>ế</m:t>
                          </m:r>
                          <m:r>
                            <m:rPr>
                              <m:sty m:val="p"/>
                            </m:rPr>
                            <a:rPr lang="vi-VN" altLang="ja-JP" sz="1000" i="1">
                              <a:latin typeface="Cambria Math" panose="02040503050406030204" pitchFamily="18" charset="0"/>
                            </a:rPr>
                            <m:t>p</m:t>
                          </m:r>
                          <m:r>
                            <a:rPr lang="vi-VN" altLang="ja-JP" sz="1000" b="0" i="1" smtClean="0">
                              <a:latin typeface="Cambria Math" panose="02040503050406030204" pitchFamily="18" charset="0"/>
                            </a:rPr>
                            <m:t> </m:t>
                          </m:r>
                          <m:r>
                            <m:rPr>
                              <m:sty m:val="p"/>
                            </m:rPr>
                            <a:rPr lang="vi-VN" altLang="ja-JP" sz="1000" i="1">
                              <a:latin typeface="Cambria Math" panose="02040503050406030204" pitchFamily="18" charset="0"/>
                            </a:rPr>
                            <m:t>x</m:t>
                          </m:r>
                          <m:r>
                            <a:rPr lang="vi-VN" altLang="ja-JP" sz="1000" i="1">
                              <a:latin typeface="Cambria Math" panose="02040503050406030204" pitchFamily="18" charset="0"/>
                            </a:rPr>
                            <m:t>ú</m:t>
                          </m:r>
                          <m:r>
                            <m:rPr>
                              <m:sty m:val="p"/>
                            </m:rPr>
                            <a:rPr lang="vi-VN" altLang="ja-JP" sz="1000" i="1">
                              <a:latin typeface="Cambria Math" panose="02040503050406030204" pitchFamily="18" charset="0"/>
                            </a:rPr>
                            <m:t>c</m:t>
                          </m:r>
                          <m:r>
                            <a:rPr lang="vi-VN" altLang="ja-JP" sz="1000" b="0" i="1" smtClean="0">
                              <a:latin typeface="Cambria Math" panose="02040503050406030204" pitchFamily="18" charset="0"/>
                            </a:rPr>
                            <m:t> </m:t>
                          </m:r>
                          <m:r>
                            <m:rPr>
                              <m:sty m:val="p"/>
                            </m:rPr>
                            <a:rPr lang="vi-VN" altLang="ja-JP" sz="1000" i="1">
                              <a:latin typeface="Cambria Math" panose="02040503050406030204" pitchFamily="18" charset="0"/>
                            </a:rPr>
                            <m:t>v</m:t>
                          </m:r>
                          <m:r>
                            <a:rPr lang="vi-VN" altLang="ja-JP" sz="1000" i="1">
                              <a:latin typeface="Cambria Math" panose="02040503050406030204" pitchFamily="18" charset="0"/>
                            </a:rPr>
                            <m:t>ớ</m:t>
                          </m:r>
                          <m:r>
                            <m:rPr>
                              <m:sty m:val="p"/>
                            </m:rPr>
                            <a:rPr lang="vi-VN" altLang="ja-JP" sz="1000" i="1">
                              <a:latin typeface="Cambria Math" panose="02040503050406030204" pitchFamily="18" charset="0"/>
                            </a:rPr>
                            <m:t>i</m:t>
                          </m:r>
                          <m:r>
                            <a:rPr lang="vi-VN" altLang="ja-JP" sz="1000" b="0" i="1" smtClean="0">
                              <a:latin typeface="Cambria Math" panose="02040503050406030204" pitchFamily="18" charset="0"/>
                            </a:rPr>
                            <m:t> </m:t>
                          </m:r>
                          <m:r>
                            <m:rPr>
                              <m:sty m:val="p"/>
                            </m:rPr>
                            <a:rPr lang="vi-VN" altLang="ja-JP" sz="1000" i="1">
                              <a:latin typeface="Cambria Math" panose="02040503050406030204" pitchFamily="18" charset="0"/>
                            </a:rPr>
                            <m:t>m</m:t>
                          </m:r>
                          <m:r>
                            <a:rPr lang="vi-VN" altLang="ja-JP" sz="1000" i="1">
                              <a:latin typeface="Cambria Math" panose="02040503050406030204" pitchFamily="18" charset="0"/>
                            </a:rPr>
                            <m:t>ặ</m:t>
                          </m:r>
                          <m:r>
                            <m:rPr>
                              <m:sty m:val="p"/>
                            </m:rPr>
                            <a:rPr lang="vi-VN" altLang="ja-JP" sz="1000" i="1">
                              <a:latin typeface="Cambria Math" panose="02040503050406030204" pitchFamily="18" charset="0"/>
                            </a:rPr>
                            <m:t>t</m:t>
                          </m:r>
                          <m:r>
                            <a:rPr lang="vi-VN" altLang="ja-JP" sz="1000" b="0" i="1" smtClean="0">
                              <a:latin typeface="Cambria Math" panose="02040503050406030204" pitchFamily="18" charset="0"/>
                            </a:rPr>
                            <m:t> </m:t>
                          </m:r>
                          <m:r>
                            <a:rPr lang="vi-VN" altLang="ja-JP" sz="1000" i="1">
                              <a:latin typeface="Cambria Math" panose="02040503050406030204" pitchFamily="18" charset="0"/>
                            </a:rPr>
                            <m:t>đấ</m:t>
                          </m:r>
                          <m:r>
                            <m:rPr>
                              <m:sty m:val="p"/>
                            </m:rPr>
                            <a:rPr lang="vi-VN" altLang="ja-JP" sz="1000" i="1">
                              <a:latin typeface="Cambria Math" panose="02040503050406030204" pitchFamily="18" charset="0"/>
                            </a:rPr>
                            <m:t>t</m:t>
                          </m:r>
                        </m:den>
                      </m:f>
                      <m:r>
                        <a:rPr lang="ja-JP" altLang="ja-JP" sz="1000">
                          <a:latin typeface="Cambria Math" panose="02040503050406030204" pitchFamily="18" charset="0"/>
                        </a:rPr>
                        <m:t>（</m:t>
                      </m:r>
                      <m:r>
                        <m:rPr>
                          <m:sty m:val="p"/>
                        </m:rPr>
                        <a:rPr lang="en-US" altLang="ja-JP" sz="1000">
                          <a:latin typeface="Cambria Math" panose="02040503050406030204" pitchFamily="18" charset="0"/>
                        </a:rPr>
                        <m:t>k</m:t>
                      </m:r>
                      <m:r>
                        <m:rPr>
                          <m:sty m:val="p"/>
                        </m:rPr>
                        <a:rPr lang="en-US" altLang="ja-JP" sz="1000" b="0" i="0" smtClean="0">
                          <a:latin typeface="Cambria Math" panose="02040503050406030204" pitchFamily="18" charset="0"/>
                        </a:rPr>
                        <m:t>P</m:t>
                      </m:r>
                      <m:r>
                        <m:rPr>
                          <m:sty m:val="p"/>
                        </m:rPr>
                        <a:rPr lang="en-US" altLang="ja-JP" sz="1000">
                          <a:latin typeface="Cambria Math" panose="02040503050406030204" pitchFamily="18" charset="0"/>
                        </a:rPr>
                        <m:t>a</m:t>
                      </m:r>
                      <m:r>
                        <a:rPr lang="ja-JP" altLang="ja-JP" sz="1000">
                          <a:latin typeface="Cambria Math" panose="02040503050406030204" pitchFamily="18" charset="0"/>
                        </a:rPr>
                        <m:t>）</m:t>
                      </m:r>
                    </m:oMath>
                  </m:oMathPara>
                </a14:m>
                <a:endParaRPr lang="ja-JP" altLang="ja-JP" sz="1000" dirty="0">
                  <a:latin typeface="Times New Roman" panose="02020603050405020304" pitchFamily="18" charset="0"/>
                  <a:cs typeface="Times New Roman" panose="020206030504050203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404843" y="2186952"/>
                <a:ext cx="4415888" cy="320793"/>
              </a:xfrm>
              <a:prstGeom prst="rect">
                <a:avLst/>
              </a:prstGeom>
              <a:blipFill>
                <a:blip r:embed="rId6"/>
                <a:stretch>
                  <a:fillRect l="-552" t="-5769" r="-691" b="-21154"/>
                </a:stretch>
              </a:blipFill>
            </p:spPr>
            <p:txBody>
              <a:bodyPr/>
              <a:lstStyle/>
              <a:p>
                <a:r>
                  <a:rPr lang="ja-JP" altLang="en-US">
                    <a:noFill/>
                  </a:rPr>
                  <a:t> </a:t>
                </a:r>
              </a:p>
            </p:txBody>
          </p:sp>
        </mc:Fallback>
      </mc:AlternateContent>
      <p:sp>
        <p:nvSpPr>
          <p:cNvPr id="15" name="正方形/長方形 14">
            <a:extLst>
              <a:ext uri="{FF2B5EF4-FFF2-40B4-BE49-F238E27FC236}">
                <a16:creationId xmlns:a16="http://schemas.microsoft.com/office/drawing/2014/main" xmlns="" id="{F3A248CB-07AA-481C-BAFC-ECD3D8345578}"/>
              </a:ext>
            </a:extLst>
          </p:cNvPr>
          <p:cNvSpPr/>
          <p:nvPr/>
        </p:nvSpPr>
        <p:spPr>
          <a:xfrm>
            <a:off x="7272663" y="5313368"/>
            <a:ext cx="1103552" cy="5163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vi-VN" altLang="ja-JP" sz="900" dirty="0">
                <a:latin typeface="Times New Roman" panose="02020603050405020304" pitchFamily="18" charset="0"/>
                <a:cs typeface="Times New Roman" panose="02020603050405020304" pitchFamily="18" charset="0"/>
              </a:rPr>
              <a:t> </a:t>
            </a:r>
            <a:r>
              <a:rPr kumimoji="1" lang="vi-VN" altLang="ja-JP" sz="1000" dirty="0">
                <a:latin typeface="Times New Roman" panose="02020603050405020304" pitchFamily="18" charset="0"/>
                <a:cs typeface="Times New Roman" panose="02020603050405020304" pitchFamily="18" charset="0"/>
              </a:rPr>
              <a:t>Diện tích tiếp xúc của bánh xe</a:t>
            </a:r>
            <a:r>
              <a:rPr kumimoji="1" lang="en-US" altLang="ja-JP" sz="1000" dirty="0">
                <a:latin typeface="Times New Roman" panose="02020603050405020304" pitchFamily="18" charset="0"/>
                <a:cs typeface="Times New Roman" panose="02020603050405020304" pitchFamily="18" charset="0"/>
              </a:rPr>
              <a:t> v</a:t>
            </a:r>
            <a:r>
              <a:rPr kumimoji="1" lang="vi-VN" altLang="ja-JP" sz="1000" dirty="0">
                <a:latin typeface="Times New Roman" panose="02020603050405020304" pitchFamily="18" charset="0"/>
                <a:cs typeface="Times New Roman" panose="02020603050405020304" pitchFamily="18" charset="0"/>
              </a:rPr>
              <a:t>ới mặt đất</a:t>
            </a:r>
            <a:endParaRPr kumimoji="1" lang="ja-JP" altLang="en-US" sz="10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A6FDAB8A-F6A2-462F-96B4-5DDF1DD71646}"/>
              </a:ext>
            </a:extLst>
          </p:cNvPr>
          <p:cNvSpPr/>
          <p:nvPr/>
        </p:nvSpPr>
        <p:spPr>
          <a:xfrm>
            <a:off x="7543857" y="3685665"/>
            <a:ext cx="593293" cy="42250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vi-VN" altLang="ja-JP" sz="1000" dirty="0">
                <a:latin typeface="Times New Roman" panose="02020603050405020304" pitchFamily="18" charset="0"/>
                <a:cs typeface="Times New Roman" panose="02020603050405020304" pitchFamily="18" charset="0"/>
              </a:rPr>
              <a:t>B</a:t>
            </a:r>
            <a:r>
              <a:rPr kumimoji="1" lang="vi-VN" altLang="ja-JP" sz="1000" dirty="0">
                <a:latin typeface="Times New Roman" panose="02020603050405020304" pitchFamily="18" charset="0"/>
                <a:cs typeface="Times New Roman" panose="02020603050405020304" pitchFamily="18" charset="0"/>
              </a:rPr>
              <a:t>ánh xe</a:t>
            </a:r>
            <a:endParaRPr kumimoji="1" lang="ja-JP" altLang="en-US" sz="10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4AE2663B-2D5E-4456-A3D8-5F3BE43618CC}"/>
              </a:ext>
            </a:extLst>
          </p:cNvPr>
          <p:cNvSpPr/>
          <p:nvPr/>
        </p:nvSpPr>
        <p:spPr>
          <a:xfrm>
            <a:off x="1838358" y="4044526"/>
            <a:ext cx="821635" cy="1597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Dây xích</a:t>
            </a:r>
            <a:endParaRPr kumimoji="1" lang="ja-JP" altLang="en-US" sz="10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CCDBB5D2-7768-4C48-A644-0BCDBB0B4594}"/>
              </a:ext>
            </a:extLst>
          </p:cNvPr>
          <p:cNvSpPr/>
          <p:nvPr/>
        </p:nvSpPr>
        <p:spPr>
          <a:xfrm>
            <a:off x="6880897" y="4678213"/>
            <a:ext cx="783532" cy="1888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ja-JP" sz="1000" dirty="0">
                <a:latin typeface="Times New Roman" panose="02020603050405020304" pitchFamily="18" charset="0"/>
                <a:cs typeface="Times New Roman" panose="02020603050405020304" pitchFamily="18" charset="0"/>
              </a:rPr>
              <a:t>Mặt đất</a:t>
            </a:r>
            <a:endParaRPr kumimoji="1" lang="ja-JP" altLang="en-US" sz="1000" dirty="0">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F0734362-35FE-4FA8-8AF2-1277DB2A2217}"/>
              </a:ext>
            </a:extLst>
          </p:cNvPr>
          <p:cNvSpPr/>
          <p:nvPr/>
        </p:nvSpPr>
        <p:spPr>
          <a:xfrm>
            <a:off x="4790972" y="3685665"/>
            <a:ext cx="752132" cy="2756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Tải trọng </a:t>
            </a:r>
            <a:r>
              <a:rPr lang="en-US" altLang="ja-JP" sz="1000" dirty="0" err="1">
                <a:latin typeface="Times New Roman" panose="02020603050405020304" pitchFamily="18" charset="0"/>
                <a:cs typeface="Times New Roman" panose="02020603050405020304" pitchFamily="18" charset="0"/>
              </a:rPr>
              <a:t>trục</a:t>
            </a:r>
            <a:r>
              <a:rPr kumimoji="1" lang="vi-VN" altLang="ja-JP" sz="1000" dirty="0">
                <a:latin typeface="Times New Roman" panose="02020603050405020304" pitchFamily="18" charset="0"/>
                <a:cs typeface="Times New Roman" panose="02020603050405020304" pitchFamily="18" charset="0"/>
              </a:rPr>
              <a:t> xe</a:t>
            </a:r>
            <a:endParaRPr kumimoji="1" lang="ja-JP" altLang="en-US" sz="1000" dirty="0">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E1C48DD1-40F9-46B2-9A31-923A744C0324}"/>
              </a:ext>
            </a:extLst>
          </p:cNvPr>
          <p:cNvSpPr/>
          <p:nvPr/>
        </p:nvSpPr>
        <p:spPr>
          <a:xfrm>
            <a:off x="2356649" y="4871359"/>
            <a:ext cx="591700" cy="20256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900" dirty="0" err="1">
                <a:latin typeface="Times New Roman" panose="02020603050405020304" pitchFamily="18" charset="0"/>
                <a:cs typeface="Times New Roman" panose="02020603050405020304" pitchFamily="18" charset="0"/>
              </a:rPr>
              <a:t>Đĩa</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xích</a:t>
            </a:r>
            <a:r>
              <a:rPr kumimoji="1" lang="en-US" altLang="ja-JP" sz="900" dirty="0">
                <a:latin typeface="Times New Roman" panose="02020603050405020304" pitchFamily="18" charset="0"/>
                <a:cs typeface="Times New Roman" panose="02020603050405020304" pitchFamily="18" charset="0"/>
              </a:rPr>
              <a:t> r</a:t>
            </a:r>
            <a:r>
              <a:rPr kumimoji="1" lang="vi-VN" altLang="ja-JP" sz="900" dirty="0">
                <a:latin typeface="Times New Roman" panose="02020603050405020304" pitchFamily="18" charset="0"/>
                <a:cs typeface="Times New Roman" panose="02020603050405020304" pitchFamily="18" charset="0"/>
              </a:rPr>
              <a:t>ăng </a:t>
            </a:r>
            <a:r>
              <a:rPr lang="vi-VN" altLang="ja-JP" sz="900" dirty="0">
                <a:latin typeface="Times New Roman" panose="02020603050405020304" pitchFamily="18" charset="0"/>
                <a:cs typeface="Times New Roman" panose="02020603050405020304" pitchFamily="18" charset="0"/>
              </a:rPr>
              <a:t>cưa</a:t>
            </a:r>
            <a:endParaRPr kumimoji="1" lang="ja-JP" altLang="en-US" sz="900" dirty="0">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FC4C89F3-5BDB-43F7-BCA6-5E448DDEFB32}"/>
              </a:ext>
            </a:extLst>
          </p:cNvPr>
          <p:cNvSpPr/>
          <p:nvPr/>
        </p:nvSpPr>
        <p:spPr>
          <a:xfrm>
            <a:off x="1454109" y="4867075"/>
            <a:ext cx="496612" cy="143837"/>
          </a:xfrm>
          <a:prstGeom prst="rect">
            <a:avLst/>
          </a:prstGeom>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900" dirty="0" err="1">
                <a:latin typeface="Times New Roman" panose="02020603050405020304" pitchFamily="18" charset="0"/>
                <a:cs typeface="Times New Roman" panose="02020603050405020304" pitchFamily="18" charset="0"/>
              </a:rPr>
              <a:t>Đĩa</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xích</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bị</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động</a:t>
            </a:r>
            <a:endParaRPr kumimoji="1" lang="en-US" altLang="ja-JP"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134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791" y="2382253"/>
            <a:ext cx="8338755" cy="1612231"/>
          </a:xfrm>
        </p:spPr>
        <p:txBody>
          <a:bodyPr>
            <a:noAutofit/>
          </a:bodyPr>
          <a:lstStyle/>
          <a:p>
            <a:r>
              <a:rPr lang="vi-VN" altLang="ja-JP" sz="2800" dirty="0">
                <a:latin typeface="Times New Roman" panose="02020603050405020304" pitchFamily="18" charset="0"/>
                <a:ea typeface="+mn-ea"/>
                <a:cs typeface="Times New Roman" panose="02020603050405020304" pitchFamily="18" charset="0"/>
              </a:rPr>
              <a:t>CHƯƠNG 2   </a:t>
            </a:r>
            <a:br>
              <a:rPr lang="vi-VN" altLang="ja-JP" sz="2800" dirty="0">
                <a:latin typeface="Times New Roman" panose="02020603050405020304" pitchFamily="18" charset="0"/>
                <a:ea typeface="+mn-ea"/>
                <a:cs typeface="Times New Roman" panose="02020603050405020304" pitchFamily="18" charset="0"/>
              </a:rPr>
            </a:br>
            <a:r>
              <a:rPr kumimoji="1" lang="vi-VN" altLang="ja-JP" sz="2800" dirty="0">
                <a:latin typeface="Times New Roman" panose="02020603050405020304" pitchFamily="18" charset="0"/>
                <a:ea typeface="+mn-ea"/>
                <a:cs typeface="Times New Roman" panose="02020603050405020304" pitchFamily="18" charset="0"/>
              </a:rPr>
              <a:t> ĐỘNG CƠ VÀ </a:t>
            </a:r>
            <a:r>
              <a:rPr lang="en-US" altLang="ja-JP" sz="2800" dirty="0">
                <a:latin typeface="Times New Roman" panose="02020603050405020304" pitchFamily="18" charset="0"/>
                <a:ea typeface="+mn-ea"/>
                <a:cs typeface="Times New Roman" panose="02020603050405020304" pitchFamily="18" charset="0"/>
              </a:rPr>
              <a:t>THIẾT BỊ</a:t>
            </a:r>
            <a:r>
              <a:rPr kumimoji="1" lang="vi-VN" altLang="ja-JP" sz="2800" dirty="0">
                <a:latin typeface="Times New Roman" panose="02020603050405020304" pitchFamily="18" charset="0"/>
                <a:ea typeface="+mn-ea"/>
                <a:cs typeface="Times New Roman" panose="02020603050405020304" pitchFamily="18" charset="0"/>
              </a:rPr>
              <a:t> THỦY LỰC</a:t>
            </a:r>
            <a:r>
              <a:rPr kumimoji="1" lang="en-US" altLang="ja-JP" sz="2800" dirty="0">
                <a:latin typeface="Times New Roman" panose="02020603050405020304" pitchFamily="18" charset="0"/>
                <a:ea typeface="+mn-ea"/>
                <a:cs typeface="Times New Roman" panose="02020603050405020304" pitchFamily="18" charset="0"/>
              </a:rPr>
              <a:t> </a:t>
            </a:r>
            <a:br>
              <a:rPr kumimoji="1" lang="en-US" altLang="ja-JP" sz="2800" dirty="0">
                <a:latin typeface="Times New Roman" panose="02020603050405020304" pitchFamily="18" charset="0"/>
                <a:ea typeface="+mn-ea"/>
                <a:cs typeface="Times New Roman" panose="02020603050405020304" pitchFamily="18" charset="0"/>
              </a:rPr>
            </a:br>
            <a:r>
              <a:rPr kumimoji="1" lang="en-US" altLang="ja-JP" sz="2800" dirty="0">
                <a:latin typeface="Times New Roman" panose="02020603050405020304" pitchFamily="18" charset="0"/>
                <a:ea typeface="+mn-ea"/>
                <a:cs typeface="Times New Roman" panose="02020603050405020304" pitchFamily="18" charset="0"/>
              </a:rPr>
              <a:t>CỦA</a:t>
            </a:r>
            <a:r>
              <a:rPr kumimoji="1" lang="vi-VN" altLang="ja-JP" sz="2800" dirty="0">
                <a:latin typeface="Times New Roman" panose="02020603050405020304" pitchFamily="18" charset="0"/>
                <a:ea typeface="+mn-ea"/>
                <a:cs typeface="Times New Roman" panose="02020603050405020304" pitchFamily="18" charset="0"/>
              </a:rPr>
              <a:t> MÁY MÓC XÂY DỰNG DẠNG XE</a:t>
            </a:r>
            <a:endParaRPr kumimoji="1" lang="ja-JP" altLang="en-US" sz="28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047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vi-VN" altLang="ja-JP" sz="2400" dirty="0">
                <a:ea typeface="Meiryo UI" panose="020B0604030504040204" pitchFamily="50" charset="-128"/>
                <a:cs typeface="Times New Roman" panose="02020603050405020304" pitchFamily="18" charset="0"/>
              </a:rPr>
              <a:t>Động cơ</a:t>
            </a:r>
            <a:endParaRPr kumimoji="1" lang="ja-JP" altLang="en-US" sz="2400" dirty="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83038"/>
            <a:ext cx="7886700" cy="5059530"/>
          </a:xfrm>
          <a:ln>
            <a:solidFill>
              <a:schemeClr val="tx1"/>
            </a:solidFill>
          </a:ln>
        </p:spPr>
        <p:txBody>
          <a:bodyPr>
            <a:normAutofit/>
          </a:bodyPr>
          <a:lstStyle/>
          <a:p>
            <a:pPr marL="0" indent="0">
              <a:buNone/>
            </a:pPr>
            <a:endParaRPr lang="en-US" altLang="ja-JP" sz="2000" dirty="0">
              <a:latin typeface="+mj-lt"/>
              <a:ea typeface="Meiryo UI" panose="020B0604030504040204" pitchFamily="50" charset="-128"/>
            </a:endParaRPr>
          </a:p>
          <a:p>
            <a:pPr marL="0" indent="0">
              <a:buNone/>
            </a:pPr>
            <a:endParaRPr lang="en-US" altLang="ja-JP" sz="2000" dirty="0">
              <a:latin typeface="+mj-lt"/>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mj-lt"/>
              </a:rPr>
              <a:t>Giáo trình trang 12</a:t>
            </a:r>
            <a:r>
              <a:rPr lang="en-US" altLang="ja-JP" sz="1200" dirty="0">
                <a:solidFill>
                  <a:prstClr val="black"/>
                </a:solidFill>
                <a:latin typeface="+mj-lt"/>
              </a:rPr>
              <a:t>/</a:t>
            </a:r>
            <a:r>
              <a:rPr lang="vi-VN" altLang="ja-JP" sz="1200" dirty="0">
                <a:solidFill>
                  <a:prstClr val="black"/>
                </a:solidFill>
                <a:latin typeface="+mj-lt"/>
              </a:rPr>
              <a:t>Giáo trình bổ trợ trang </a:t>
            </a:r>
            <a:r>
              <a:rPr lang="en-US" altLang="ja-JP" sz="1200" dirty="0" smtClean="0">
                <a:solidFill>
                  <a:prstClr val="black"/>
                </a:solidFill>
                <a:latin typeface="+mj-lt"/>
              </a:rPr>
              <a:t>13</a:t>
            </a:r>
            <a:endParaRPr lang="ja-JP" altLang="en-US" sz="1200" dirty="0">
              <a:solidFill>
                <a:prstClr val="black"/>
              </a:solidFill>
              <a:latin typeface="+mj-lt"/>
            </a:endParaRPr>
          </a:p>
        </p:txBody>
      </p:sp>
      <p:sp>
        <p:nvSpPr>
          <p:cNvPr id="7" name="テキスト ボックス 6"/>
          <p:cNvSpPr txBox="1"/>
          <p:nvPr/>
        </p:nvSpPr>
        <p:spPr>
          <a:xfrm>
            <a:off x="2965763" y="2032382"/>
            <a:ext cx="3237610" cy="276999"/>
          </a:xfrm>
          <a:prstGeom prst="rect">
            <a:avLst/>
          </a:prstGeom>
          <a:noFill/>
          <a:ln>
            <a:noFill/>
          </a:ln>
        </p:spPr>
        <p:txBody>
          <a:bodyPr wrap="square" rtlCol="0">
            <a:spAutoFit/>
          </a:bodyPr>
          <a:lstStyle/>
          <a:p>
            <a:pPr algn="ctr"/>
            <a:r>
              <a:rPr lang="vi-VN" altLang="ja-JP" sz="1200" dirty="0">
                <a:solidFill>
                  <a:prstClr val="black"/>
                </a:solidFill>
                <a:latin typeface="+mj-lt"/>
              </a:rPr>
              <a:t>So sánh Động cơ Diesel và Động cơ Xăng</a:t>
            </a:r>
            <a:endParaRPr lang="ja-JP" altLang="en-US" sz="1200" dirty="0">
              <a:solidFill>
                <a:prstClr val="black"/>
              </a:solidFill>
              <a:latin typeface="+mj-lt"/>
            </a:endParaRPr>
          </a:p>
        </p:txBody>
      </p:sp>
      <p:graphicFrame>
        <p:nvGraphicFramePr>
          <p:cNvPr id="13" name="表 13">
            <a:extLst>
              <a:ext uri="{FF2B5EF4-FFF2-40B4-BE49-F238E27FC236}">
                <a16:creationId xmlns:a16="http://schemas.microsoft.com/office/drawing/2014/main" xmlns="" id="{4525D34E-E3A2-43A8-96FA-6730A7513B41}"/>
              </a:ext>
            </a:extLst>
          </p:cNvPr>
          <p:cNvGraphicFramePr>
            <a:graphicFrameLocks noGrp="1"/>
          </p:cNvGraphicFramePr>
          <p:nvPr>
            <p:extLst>
              <p:ext uri="{D42A27DB-BD31-4B8C-83A1-F6EECF244321}">
                <p14:modId xmlns:p14="http://schemas.microsoft.com/office/powerpoint/2010/main" val="4116578426"/>
              </p:ext>
            </p:extLst>
          </p:nvPr>
        </p:nvGraphicFramePr>
        <p:xfrm>
          <a:off x="779330" y="2338980"/>
          <a:ext cx="7610475" cy="3258660"/>
        </p:xfrm>
        <a:graphic>
          <a:graphicData uri="http://schemas.openxmlformats.org/drawingml/2006/table">
            <a:tbl>
              <a:tblPr firstRow="1" bandRow="1">
                <a:tableStyleId>{5940675A-B579-460E-94D1-54222C63F5DA}</a:tableStyleId>
              </a:tblPr>
              <a:tblGrid>
                <a:gridCol w="2536825">
                  <a:extLst>
                    <a:ext uri="{9D8B030D-6E8A-4147-A177-3AD203B41FA5}">
                      <a16:colId xmlns:a16="http://schemas.microsoft.com/office/drawing/2014/main" xmlns="" val="2405247641"/>
                    </a:ext>
                  </a:extLst>
                </a:gridCol>
                <a:gridCol w="2536825">
                  <a:extLst>
                    <a:ext uri="{9D8B030D-6E8A-4147-A177-3AD203B41FA5}">
                      <a16:colId xmlns:a16="http://schemas.microsoft.com/office/drawing/2014/main" xmlns="" val="1480487687"/>
                    </a:ext>
                  </a:extLst>
                </a:gridCol>
                <a:gridCol w="2536825">
                  <a:extLst>
                    <a:ext uri="{9D8B030D-6E8A-4147-A177-3AD203B41FA5}">
                      <a16:colId xmlns:a16="http://schemas.microsoft.com/office/drawing/2014/main" xmlns="" val="2792411733"/>
                    </a:ext>
                  </a:extLst>
                </a:gridCol>
              </a:tblGrid>
              <a:tr h="391500">
                <a:tc>
                  <a:txBody>
                    <a:bodyPr/>
                    <a:lstStyle/>
                    <a:p>
                      <a:pPr algn="ctr"/>
                      <a:endParaRPr kumimoji="1" lang="ja-JP" altLang="en-US" sz="1400" dirty="0">
                        <a:latin typeface="Times New Roman" panose="02020603050405020304" pitchFamily="18" charset="0"/>
                        <a:cs typeface="Times New Roman" panose="02020603050405020304" pitchFamily="18" charset="0"/>
                      </a:endParaRPr>
                    </a:p>
                  </a:txBody>
                  <a:tcPr>
                    <a:no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Động cơ Diesel</a:t>
                      </a:r>
                      <a:endParaRPr kumimoji="1" lang="ja-JP" altLang="en-US" sz="1400" dirty="0">
                        <a:latin typeface="Times New Roman" panose="02020603050405020304" pitchFamily="18" charset="0"/>
                        <a:cs typeface="Times New Roman" panose="02020603050405020304" pitchFamily="18" charset="0"/>
                      </a:endParaRPr>
                    </a:p>
                  </a:txBody>
                  <a:tcPr>
                    <a:solidFill>
                      <a:srgbClr val="1F4E79">
                        <a:alpha val="10196"/>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Động cơ xăng</a:t>
                      </a:r>
                      <a:endParaRPr kumimoji="1" lang="ja-JP" altLang="en-US" sz="1400" dirty="0">
                        <a:latin typeface="Times New Roman" panose="02020603050405020304" pitchFamily="18" charset="0"/>
                        <a:cs typeface="Times New Roman" panose="02020603050405020304" pitchFamily="18" charset="0"/>
                      </a:endParaRPr>
                    </a:p>
                  </a:txBody>
                  <a:tcPr>
                    <a:solidFill>
                      <a:srgbClr val="1F4E79">
                        <a:alpha val="10196"/>
                      </a:srgbClr>
                    </a:solidFill>
                  </a:tcPr>
                </a:tc>
                <a:extLst>
                  <a:ext uri="{0D108BD9-81ED-4DB2-BD59-A6C34878D82A}">
                    <a16:rowId xmlns:a16="http://schemas.microsoft.com/office/drawing/2014/main" xmlns="" val="1803952396"/>
                  </a:ext>
                </a:extLst>
              </a:tr>
              <a:tr h="391500">
                <a:tc>
                  <a:txBody>
                    <a:bodyPr/>
                    <a:lstStyle/>
                    <a:p>
                      <a:pPr algn="ctr"/>
                      <a:r>
                        <a:rPr kumimoji="1" lang="vi-VN" altLang="ja-JP" sz="1400" b="0" dirty="0">
                          <a:latin typeface="Times New Roman" panose="02020603050405020304" pitchFamily="18" charset="0"/>
                          <a:cs typeface="Times New Roman" panose="02020603050405020304" pitchFamily="18" charset="0"/>
                        </a:rPr>
                        <a:t>Loại nhiên liệu</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Dầu Diesel ( </a:t>
                      </a:r>
                      <a:r>
                        <a:rPr kumimoji="1" lang="en-US" altLang="ja-JP" sz="1400" dirty="0" err="1">
                          <a:latin typeface="Times New Roman" panose="02020603050405020304" pitchFamily="18" charset="0"/>
                          <a:cs typeface="Times New Roman" panose="02020603050405020304" pitchFamily="18" charset="0"/>
                        </a:rPr>
                        <a:t>Dầu</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nhẹ</a:t>
                      </a:r>
                      <a:r>
                        <a:rPr kumimoji="1" lang="vi-VN" altLang="ja-JP" sz="1400" dirty="0">
                          <a:latin typeface="Times New Roman" panose="02020603050405020304" pitchFamily="18" charset="0"/>
                          <a:cs typeface="Times New Roman" panose="02020603050405020304" pitchFamily="18" charset="0"/>
                        </a:rPr>
                        <a:t>)</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Xăng</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06827399"/>
                  </a:ext>
                </a:extLst>
              </a:tr>
              <a:tr h="391500">
                <a:tc>
                  <a:txBody>
                    <a:bodyPr/>
                    <a:lstStyle/>
                    <a:p>
                      <a:pPr algn="ctr"/>
                      <a:r>
                        <a:rPr kumimoji="1" lang="vi-VN" altLang="ja-JP" sz="1400" b="0">
                          <a:latin typeface="Times New Roman" panose="02020603050405020304" pitchFamily="18" charset="0"/>
                          <a:cs typeface="Times New Roman" panose="02020603050405020304" pitchFamily="18" charset="0"/>
                        </a:rPr>
                        <a:t>Cách thức </a:t>
                      </a:r>
                      <a:r>
                        <a:rPr kumimoji="1" lang="vi-VN" altLang="ja-JP" sz="1400" b="0" dirty="0">
                          <a:latin typeface="Times New Roman" panose="02020603050405020304" pitchFamily="18" charset="0"/>
                          <a:cs typeface="Times New Roman" panose="02020603050405020304" pitchFamily="18" charset="0"/>
                        </a:rPr>
                        <a:t>đánh lửa</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Tự bốc cháy bằng cách nén khí</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Nhờ tia lửa điện</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245325043"/>
                  </a:ext>
                </a:extLst>
              </a:tr>
              <a:tr h="391500">
                <a:tc>
                  <a:txBody>
                    <a:bodyPr/>
                    <a:lstStyle/>
                    <a:p>
                      <a:pPr algn="ctr"/>
                      <a:r>
                        <a:rPr kumimoji="1" lang="en-US" altLang="ja-JP" sz="1400" b="0" dirty="0" err="1">
                          <a:latin typeface="Times New Roman" panose="02020603050405020304" pitchFamily="18" charset="0"/>
                          <a:cs typeface="Times New Roman" panose="02020603050405020304" pitchFamily="18" charset="0"/>
                        </a:rPr>
                        <a:t>Khối</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lượng</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máy</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tương</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ứng</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với</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mã</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lực</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Lớn</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Nhỏ</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244034439"/>
                  </a:ext>
                </a:extLst>
              </a:tr>
              <a:tr h="391500">
                <a:tc>
                  <a:txBody>
                    <a:bodyPr/>
                    <a:lstStyle/>
                    <a:p>
                      <a:pPr algn="ctr"/>
                      <a:r>
                        <a:rPr kumimoji="1" lang="vi-VN" altLang="ja-JP" sz="1400" b="0" dirty="0">
                          <a:latin typeface="Times New Roman" panose="02020603050405020304" pitchFamily="18" charset="0"/>
                          <a:cs typeface="Times New Roman" panose="02020603050405020304" pitchFamily="18" charset="0"/>
                        </a:rPr>
                        <a:t>Giá </a:t>
                      </a:r>
                      <a:r>
                        <a:rPr kumimoji="1" lang="en-US" altLang="ja-JP" sz="1400" b="0" dirty="0" err="1">
                          <a:latin typeface="Times New Roman" panose="02020603050405020304" pitchFamily="18" charset="0"/>
                          <a:cs typeface="Times New Roman" panose="02020603050405020304" pitchFamily="18" charset="0"/>
                        </a:rPr>
                        <a:t>cả</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tương</a:t>
                      </a:r>
                      <a:r>
                        <a:rPr kumimoji="1" lang="en-US"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ứng</a:t>
                      </a:r>
                      <a:r>
                        <a:rPr kumimoji="1" lang="vi-VN" altLang="ja-JP" sz="1400" b="0" dirty="0">
                          <a:latin typeface="Times New Roman" panose="02020603050405020304" pitchFamily="18" charset="0"/>
                          <a:cs typeface="Times New Roman" panose="02020603050405020304" pitchFamily="18" charset="0"/>
                        </a:rPr>
                        <a:t> </a:t>
                      </a:r>
                      <a:r>
                        <a:rPr kumimoji="1" lang="en-US" altLang="ja-JP" sz="1400" b="0" dirty="0" err="1">
                          <a:latin typeface="Times New Roman" panose="02020603050405020304" pitchFamily="18" charset="0"/>
                          <a:cs typeface="Times New Roman" panose="02020603050405020304" pitchFamily="18" charset="0"/>
                        </a:rPr>
                        <a:t>với</a:t>
                      </a:r>
                      <a:r>
                        <a:rPr kumimoji="1" lang="en-US" altLang="ja-JP" sz="1400" b="0" dirty="0">
                          <a:latin typeface="Times New Roman" panose="02020603050405020304" pitchFamily="18" charset="0"/>
                          <a:cs typeface="Times New Roman" panose="02020603050405020304" pitchFamily="18" charset="0"/>
                        </a:rPr>
                        <a:t> </a:t>
                      </a:r>
                      <a:r>
                        <a:rPr kumimoji="1" lang="vi-VN" altLang="ja-JP" sz="1400" b="0" dirty="0">
                          <a:latin typeface="Times New Roman" panose="02020603050405020304" pitchFamily="18" charset="0"/>
                          <a:cs typeface="Times New Roman" panose="02020603050405020304" pitchFamily="18" charset="0"/>
                        </a:rPr>
                        <a:t>mã lực</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Đắt</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Rẻ</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885862001"/>
                  </a:ext>
                </a:extLst>
              </a:tr>
              <a:tr h="391500">
                <a:tc>
                  <a:txBody>
                    <a:bodyPr/>
                    <a:lstStyle/>
                    <a:p>
                      <a:pPr algn="ctr"/>
                      <a:r>
                        <a:rPr kumimoji="1" lang="vi-VN" altLang="ja-JP" sz="1400" b="0" dirty="0">
                          <a:latin typeface="Times New Roman" panose="02020603050405020304" pitchFamily="18" charset="0"/>
                          <a:cs typeface="Times New Roman" panose="02020603050405020304" pitchFamily="18" charset="0"/>
                        </a:rPr>
                        <a:t>Hiệu suất nhiệt</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Tốt ( 30</a:t>
                      </a:r>
                      <a:r>
                        <a:rPr kumimoji="1" lang="en-US" altLang="ja-JP" sz="1400" dirty="0">
                          <a:latin typeface="Times New Roman" panose="02020603050405020304" pitchFamily="18" charset="0"/>
                          <a:cs typeface="Times New Roman" panose="02020603050405020304" pitchFamily="18" charset="0"/>
                        </a:rPr>
                        <a:t>〜</a:t>
                      </a:r>
                      <a:r>
                        <a:rPr kumimoji="1" lang="vi-VN" altLang="ja-JP" sz="1400" dirty="0">
                          <a:latin typeface="Times New Roman" panose="02020603050405020304" pitchFamily="18" charset="0"/>
                          <a:cs typeface="Times New Roman" panose="02020603050405020304" pitchFamily="18" charset="0"/>
                        </a:rPr>
                        <a:t>40%)</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Kém ( 22</a:t>
                      </a:r>
                      <a:r>
                        <a:rPr kumimoji="1" lang="en-US" altLang="ja-JP" sz="1400" dirty="0">
                          <a:latin typeface="Times New Roman" panose="02020603050405020304" pitchFamily="18" charset="0"/>
                          <a:cs typeface="Times New Roman" panose="02020603050405020304" pitchFamily="18" charset="0"/>
                        </a:rPr>
                        <a:t>〜</a:t>
                      </a:r>
                      <a:r>
                        <a:rPr kumimoji="1" lang="vi-VN" altLang="ja-JP" sz="1400" dirty="0">
                          <a:latin typeface="Times New Roman" panose="02020603050405020304" pitchFamily="18" charset="0"/>
                          <a:cs typeface="Times New Roman" panose="02020603050405020304" pitchFamily="18" charset="0"/>
                        </a:rPr>
                        <a:t>28%)</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12207247"/>
                  </a:ext>
                </a:extLst>
              </a:tr>
              <a:tr h="391500">
                <a:tc>
                  <a:txBody>
                    <a:bodyPr/>
                    <a:lstStyle/>
                    <a:p>
                      <a:pPr algn="ctr"/>
                      <a:r>
                        <a:rPr kumimoji="1" lang="vi-VN" altLang="ja-JP" sz="1400" b="0" dirty="0">
                          <a:latin typeface="Times New Roman" panose="02020603050405020304" pitchFamily="18" charset="0"/>
                          <a:cs typeface="Times New Roman" panose="02020603050405020304" pitchFamily="18" charset="0"/>
                        </a:rPr>
                        <a:t>Chi phí vận hành</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Rẻ</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Đắt</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00540103"/>
                  </a:ext>
                </a:extLst>
              </a:tr>
              <a:tr h="391500">
                <a:tc>
                  <a:txBody>
                    <a:bodyPr/>
                    <a:lstStyle/>
                    <a:p>
                      <a:pPr algn="ctr"/>
                      <a:r>
                        <a:rPr kumimoji="1" lang="vi-VN" altLang="ja-JP" sz="1400" b="0" dirty="0">
                          <a:latin typeface="Times New Roman" panose="02020603050405020304" pitchFamily="18" charset="0"/>
                          <a:cs typeface="Times New Roman" panose="02020603050405020304" pitchFamily="18" charset="0"/>
                        </a:rPr>
                        <a:t>Độ nguy hiểm khi cháy nổ</a:t>
                      </a:r>
                      <a:endParaRPr kumimoji="1" lang="ja-JP" altLang="en-US" sz="1400" b="0" dirty="0">
                        <a:latin typeface="Times New Roman" panose="02020603050405020304" pitchFamily="18" charset="0"/>
                        <a:cs typeface="Times New Roman" panose="02020603050405020304" pitchFamily="18" charset="0"/>
                      </a:endParaRPr>
                    </a:p>
                  </a:txBody>
                  <a:tcPr>
                    <a:solidFill>
                      <a:srgbClr val="CC99FF">
                        <a:alpha val="16078"/>
                      </a:srgbClr>
                    </a:solidFill>
                  </a:tcPr>
                </a:tc>
                <a:tc>
                  <a:txBody>
                    <a:bodyPr/>
                    <a:lstStyle/>
                    <a:p>
                      <a:pPr algn="ctr"/>
                      <a:r>
                        <a:rPr kumimoji="1" lang="vi-VN" altLang="ja-JP" sz="1400" dirty="0">
                          <a:latin typeface="Times New Roman" panose="02020603050405020304" pitchFamily="18" charset="0"/>
                          <a:cs typeface="Times New Roman" panose="02020603050405020304" pitchFamily="18" charset="0"/>
                        </a:rPr>
                        <a:t>Ít</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vi-VN" altLang="ja-JP" sz="1400" dirty="0">
                          <a:latin typeface="Times New Roman" panose="02020603050405020304" pitchFamily="18" charset="0"/>
                          <a:cs typeface="Times New Roman" panose="02020603050405020304" pitchFamily="18" charset="0"/>
                        </a:rPr>
                        <a:t>Nhiều</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8539932"/>
                  </a:ext>
                </a:extLst>
              </a:tr>
            </a:tbl>
          </a:graphicData>
        </a:graphic>
      </p:graphicFrame>
      <p:sp>
        <p:nvSpPr>
          <p:cNvPr id="18" name="直角三角形 17">
            <a:extLst>
              <a:ext uri="{FF2B5EF4-FFF2-40B4-BE49-F238E27FC236}">
                <a16:creationId xmlns:a16="http://schemas.microsoft.com/office/drawing/2014/main" xmlns="" id="{553D0F2E-0222-40CF-A65C-D350EACABD1F}"/>
              </a:ext>
            </a:extLst>
          </p:cNvPr>
          <p:cNvSpPr/>
          <p:nvPr/>
        </p:nvSpPr>
        <p:spPr>
          <a:xfrm>
            <a:off x="776731" y="2338979"/>
            <a:ext cx="2525847" cy="380984"/>
          </a:xfrm>
          <a:prstGeom prst="rtTriangle">
            <a:avLst/>
          </a:prstGeom>
          <a:solidFill>
            <a:srgbClr val="EFCFF5">
              <a:alpha val="1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ja-JP" sz="1400" dirty="0">
                <a:solidFill>
                  <a:schemeClr val="tx1"/>
                </a:solidFill>
                <a:latin typeface="+mj-lt"/>
                <a:cs typeface="Times New Roman" panose="02020603050405020304" pitchFamily="18" charset="0"/>
              </a:rPr>
              <a:t>M</a:t>
            </a:r>
            <a:r>
              <a:rPr kumimoji="1" lang="vi-VN" altLang="ja-JP" sz="1400" dirty="0">
                <a:solidFill>
                  <a:schemeClr val="tx1"/>
                </a:solidFill>
                <a:latin typeface="+mj-lt"/>
                <a:cs typeface="Times New Roman" panose="02020603050405020304" pitchFamily="18" charset="0"/>
              </a:rPr>
              <a:t>ục</a:t>
            </a:r>
            <a:endParaRPr kumimoji="1" lang="ja-JP" altLang="en-US" sz="1400" dirty="0">
              <a:solidFill>
                <a:schemeClr val="tx1"/>
              </a:solidFill>
              <a:latin typeface="+mj-lt"/>
              <a:cs typeface="Times New Roman" panose="02020603050405020304" pitchFamily="18" charset="0"/>
            </a:endParaRPr>
          </a:p>
        </p:txBody>
      </p:sp>
      <p:sp>
        <p:nvSpPr>
          <p:cNvPr id="20" name="直角三角形 19">
            <a:extLst>
              <a:ext uri="{FF2B5EF4-FFF2-40B4-BE49-F238E27FC236}">
                <a16:creationId xmlns:a16="http://schemas.microsoft.com/office/drawing/2014/main" xmlns="" id="{00BEC7F5-81E0-4C2C-90CD-DC489B6B2C35}"/>
              </a:ext>
            </a:extLst>
          </p:cNvPr>
          <p:cNvSpPr/>
          <p:nvPr/>
        </p:nvSpPr>
        <p:spPr>
          <a:xfrm rot="10800000">
            <a:off x="776732" y="2330888"/>
            <a:ext cx="2525846" cy="380983"/>
          </a:xfrm>
          <a:prstGeom prst="rtTriangle">
            <a:avLst/>
          </a:prstGeom>
          <a:solidFill>
            <a:srgbClr val="1F4E7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ndParaRPr>
          </a:p>
        </p:txBody>
      </p:sp>
      <p:cxnSp>
        <p:nvCxnSpPr>
          <p:cNvPr id="22" name="直線コネクタ 21">
            <a:extLst>
              <a:ext uri="{FF2B5EF4-FFF2-40B4-BE49-F238E27FC236}">
                <a16:creationId xmlns:a16="http://schemas.microsoft.com/office/drawing/2014/main" xmlns="" id="{9EB0746D-D618-43ED-8DDE-8EFCE487C274}"/>
              </a:ext>
            </a:extLst>
          </p:cNvPr>
          <p:cNvCxnSpPr>
            <a:cxnSpLocks/>
          </p:cNvCxnSpPr>
          <p:nvPr/>
        </p:nvCxnSpPr>
        <p:spPr>
          <a:xfrm>
            <a:off x="776731" y="2338981"/>
            <a:ext cx="2525847" cy="372890"/>
          </a:xfrm>
          <a:prstGeom prst="line">
            <a:avLst/>
          </a:prstGeom>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xmlns="" id="{5A45EFF4-ADC8-420C-8061-4DF8CF145725}"/>
              </a:ext>
            </a:extLst>
          </p:cNvPr>
          <p:cNvSpPr txBox="1"/>
          <p:nvPr/>
        </p:nvSpPr>
        <p:spPr>
          <a:xfrm>
            <a:off x="2694300" y="2373337"/>
            <a:ext cx="542925" cy="215444"/>
          </a:xfrm>
          <a:prstGeom prst="rect">
            <a:avLst/>
          </a:prstGeom>
          <a:noFill/>
        </p:spPr>
        <p:txBody>
          <a:bodyPr wrap="square" lIns="0" tIns="0" rIns="0" bIns="0" rtlCol="0">
            <a:spAutoFit/>
          </a:bodyPr>
          <a:lstStyle/>
          <a:p>
            <a:r>
              <a:rPr kumimoji="1" lang="vi-VN" altLang="ja-JP" sz="1400" dirty="0">
                <a:latin typeface="+mj-lt"/>
                <a:cs typeface="Times New Roman" panose="02020603050405020304" pitchFamily="18" charset="0"/>
              </a:rPr>
              <a:t>Loại</a:t>
            </a:r>
            <a:endParaRPr kumimoji="1" lang="ja-JP" altLang="en-US" sz="1400" dirty="0">
              <a:latin typeface="+mj-lt"/>
              <a:cs typeface="Times New Roman" panose="02020603050405020304" pitchFamily="18" charset="0"/>
            </a:endParaRPr>
          </a:p>
        </p:txBody>
      </p:sp>
    </p:spTree>
    <p:extLst>
      <p:ext uri="{BB962C8B-B14F-4D97-AF65-F5344CB8AC3E}">
        <p14:creationId xmlns:p14="http://schemas.microsoft.com/office/powerpoint/2010/main" val="3701540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Cấu tạo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đ</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ộng cơ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715217" y="6456398"/>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13</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13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995178" y="5445967"/>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thiết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nạp-xả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khí</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14915" y="1932979"/>
            <a:ext cx="3920278" cy="3439391"/>
          </a:xfrm>
          <a:prstGeom prst="rect">
            <a:avLst/>
          </a:prstGeom>
        </p:spPr>
      </p:pic>
      <p:pic>
        <p:nvPicPr>
          <p:cNvPr id="8" name="図 7"/>
          <p:cNvPicPr>
            <a:picLocks noChangeAspect="1"/>
          </p:cNvPicPr>
          <p:nvPr/>
        </p:nvPicPr>
        <p:blipFill>
          <a:blip r:embed="rId4"/>
          <a:stretch>
            <a:fillRect/>
          </a:stretch>
        </p:blipFill>
        <p:spPr>
          <a:xfrm>
            <a:off x="4633546" y="2223925"/>
            <a:ext cx="3461056" cy="3148445"/>
          </a:xfrm>
          <a:prstGeom prst="rect">
            <a:avLst/>
          </a:prstGeom>
        </p:spPr>
      </p:pic>
      <p:sp>
        <p:nvSpPr>
          <p:cNvPr id="9" name="テキスト ボックス 8"/>
          <p:cNvSpPr txBox="1"/>
          <p:nvPr/>
        </p:nvSpPr>
        <p:spPr>
          <a:xfrm>
            <a:off x="4985591" y="5434854"/>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hệ</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thiết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bôi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trơn</a:t>
            </a:r>
            <a:endParaRPr lang="vi-VN" altLang="ja-JP" sz="1200" dirty="0">
              <a:solidFill>
                <a:prstClr val="black"/>
              </a:solidFill>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42E96284-D4E4-44D8-B28D-8F41FDF02175}"/>
              </a:ext>
            </a:extLst>
          </p:cNvPr>
          <p:cNvSpPr/>
          <p:nvPr/>
        </p:nvSpPr>
        <p:spPr>
          <a:xfrm>
            <a:off x="3723861" y="4293704"/>
            <a:ext cx="752421" cy="15902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Pít tông</a:t>
            </a:r>
            <a:endParaRPr kumimoji="1" lang="ja-JP" altLang="en-US" sz="10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00B8C91C-544C-4B93-A4AB-25B76C2B75AE}"/>
              </a:ext>
            </a:extLst>
          </p:cNvPr>
          <p:cNvSpPr/>
          <p:nvPr/>
        </p:nvSpPr>
        <p:spPr>
          <a:xfrm>
            <a:off x="3723861" y="2464858"/>
            <a:ext cx="848139"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0" rIns="216000" rtlCol="0" anchor="ctr"/>
          <a:lstStyle/>
          <a:p>
            <a:pPr algn="ctr"/>
            <a:r>
              <a:rPr lang="vi-VN" altLang="ja-JP" sz="1000" dirty="0">
                <a:latin typeface="Times New Roman" panose="02020603050405020304" pitchFamily="18" charset="0"/>
                <a:cs typeface="Times New Roman" panose="02020603050405020304" pitchFamily="18" charset="0"/>
              </a:rPr>
              <a:t>Bộ lọc tinh </a:t>
            </a:r>
          </a:p>
        </p:txBody>
      </p:sp>
      <p:sp>
        <p:nvSpPr>
          <p:cNvPr id="11" name="正方形/長方形 10">
            <a:extLst>
              <a:ext uri="{FF2B5EF4-FFF2-40B4-BE49-F238E27FC236}">
                <a16:creationId xmlns:a16="http://schemas.microsoft.com/office/drawing/2014/main" xmlns="" id="{11767121-134B-4B03-8FE9-9E1ABD0EB3B2}"/>
              </a:ext>
            </a:extLst>
          </p:cNvPr>
          <p:cNvSpPr/>
          <p:nvPr/>
        </p:nvSpPr>
        <p:spPr>
          <a:xfrm>
            <a:off x="3723861" y="3429000"/>
            <a:ext cx="786594" cy="1422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72000" rtlCol="0" anchor="ctr"/>
          <a:lstStyle/>
          <a:p>
            <a:r>
              <a:rPr lang="en-US" altLang="ja-JP" sz="1000" dirty="0" err="1">
                <a:latin typeface="Times New Roman" panose="02020603050405020304" pitchFamily="18" charset="0"/>
                <a:cs typeface="Times New Roman" panose="02020603050405020304" pitchFamily="18" charset="0"/>
              </a:rPr>
              <a:t>Đầu</a:t>
            </a:r>
            <a:r>
              <a:rPr lang="en-US" altLang="ja-JP" sz="1000" dirty="0">
                <a:latin typeface="Times New Roman" panose="02020603050405020304" pitchFamily="18" charset="0"/>
                <a:cs typeface="Times New Roman" panose="02020603050405020304" pitchFamily="18" charset="0"/>
              </a:rPr>
              <a:t> xi </a:t>
            </a:r>
            <a:r>
              <a:rPr lang="en-US" altLang="ja-JP" sz="1000" dirty="0" err="1">
                <a:latin typeface="Times New Roman" panose="02020603050405020304" pitchFamily="18" charset="0"/>
                <a:cs typeface="Times New Roman" panose="02020603050405020304" pitchFamily="18" charset="0"/>
              </a:rPr>
              <a:t>lanh</a:t>
            </a:r>
            <a:endParaRPr kumimoji="1" lang="ja-JP" altLang="en-US" sz="1000" dirty="0">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BCEF3ED5-C6E5-489C-8AF8-4D9270687629}"/>
              </a:ext>
            </a:extLst>
          </p:cNvPr>
          <p:cNvSpPr/>
          <p:nvPr/>
        </p:nvSpPr>
        <p:spPr>
          <a:xfrm>
            <a:off x="7267631" y="2654656"/>
            <a:ext cx="1000920"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000" dirty="0" err="1">
                <a:latin typeface="Times New Roman" panose="02020603050405020304" pitchFamily="18" charset="0"/>
                <a:cs typeface="Times New Roman" panose="02020603050405020304" pitchFamily="18" charset="0"/>
              </a:rPr>
              <a:t>Lõi</a:t>
            </a:r>
            <a:r>
              <a:rPr kumimoji="1" lang="en-US" altLang="ja-JP" sz="1000" dirty="0">
                <a:latin typeface="Times New Roman" panose="02020603050405020304" pitchFamily="18" charset="0"/>
                <a:cs typeface="Times New Roman" panose="02020603050405020304" pitchFamily="18" charset="0"/>
              </a:rPr>
              <a:t> loc </a:t>
            </a:r>
            <a:r>
              <a:rPr kumimoji="1" lang="en-US" altLang="ja-JP" sz="1000" dirty="0" err="1">
                <a:latin typeface="Times New Roman" panose="02020603050405020304" pitchFamily="18" charset="0"/>
                <a:cs typeface="Times New Roman" panose="02020603050405020304" pitchFamily="18" charset="0"/>
              </a:rPr>
              <a:t>dầu</a:t>
            </a:r>
            <a:endParaRPr kumimoji="1" lang="vi-VN" altLang="ja-JP" sz="10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44C23EBB-5C31-4267-B02E-EC151815D5E8}"/>
              </a:ext>
            </a:extLst>
          </p:cNvPr>
          <p:cNvSpPr/>
          <p:nvPr/>
        </p:nvSpPr>
        <p:spPr>
          <a:xfrm>
            <a:off x="4635193" y="4562475"/>
            <a:ext cx="679757"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Bơm dầu</a:t>
            </a:r>
            <a:endParaRPr kumimoji="1" lang="ja-JP" altLang="en-US" sz="10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8515FC1D-DEF6-4AD6-9878-60649AE9F0E9}"/>
              </a:ext>
            </a:extLst>
          </p:cNvPr>
          <p:cNvSpPr/>
          <p:nvPr/>
        </p:nvSpPr>
        <p:spPr>
          <a:xfrm>
            <a:off x="7371540" y="4919154"/>
            <a:ext cx="1104900" cy="1862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Két làm mát dầu</a:t>
            </a:r>
            <a:endParaRPr kumimoji="1" lang="ja-JP" altLang="en-US" sz="10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3CDDB1A1-9F44-47CD-A811-BC30A5702EE3}"/>
              </a:ext>
            </a:extLst>
          </p:cNvPr>
          <p:cNvSpPr/>
          <p:nvPr/>
        </p:nvSpPr>
        <p:spPr>
          <a:xfrm>
            <a:off x="6907202" y="5092963"/>
            <a:ext cx="878672" cy="1862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vi-VN" altLang="ja-JP" sz="1000" dirty="0">
                <a:latin typeface="Times New Roman" panose="02020603050405020304" pitchFamily="18" charset="0"/>
                <a:cs typeface="Times New Roman" panose="02020603050405020304" pitchFamily="18" charset="0"/>
              </a:rPr>
              <a:t>Lưới lọc dầu</a:t>
            </a:r>
            <a:endParaRPr kumimoji="1" lang="ja-JP" altLang="en-US" sz="10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4C68E7D0-59BF-44B1-AB8E-1BFB83D4DEAC}"/>
              </a:ext>
            </a:extLst>
          </p:cNvPr>
          <p:cNvSpPr/>
          <p:nvPr/>
        </p:nvSpPr>
        <p:spPr>
          <a:xfrm>
            <a:off x="2065452" y="2073391"/>
            <a:ext cx="628650" cy="2919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dirty="0" err="1">
                <a:latin typeface="Times New Roman" panose="02020603050405020304" pitchFamily="18" charset="0"/>
                <a:cs typeface="Times New Roman" panose="02020603050405020304" pitchFamily="18" charset="0"/>
              </a:rPr>
              <a:t>Bơm</a:t>
            </a:r>
            <a:r>
              <a:rPr kumimoji="1" lang="vi-VN" altLang="ja-JP" sz="1000" dirty="0">
                <a:latin typeface="Times New Roman" panose="02020603050405020304" pitchFamily="18" charset="0"/>
                <a:cs typeface="Times New Roman" panose="02020603050405020304" pitchFamily="18" charset="0"/>
              </a:rPr>
              <a:t> tăng áp</a:t>
            </a:r>
            <a:endParaRPr kumimoji="1" lang="ja-JP" altLang="en-US" sz="1000" dirty="0">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4765F18C-07A0-4F65-8E3E-FE1A31064C4C}"/>
              </a:ext>
            </a:extLst>
          </p:cNvPr>
          <p:cNvSpPr/>
          <p:nvPr/>
        </p:nvSpPr>
        <p:spPr>
          <a:xfrm>
            <a:off x="681123" y="2405300"/>
            <a:ext cx="628110" cy="18659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Ống bô</a:t>
            </a:r>
            <a:endParaRPr kumimoji="1" lang="ja-JP" altLang="en-US" sz="1000"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FAB081C4-176C-4002-9A81-B24E651B7354}"/>
              </a:ext>
            </a:extLst>
          </p:cNvPr>
          <p:cNvSpPr/>
          <p:nvPr/>
        </p:nvSpPr>
        <p:spPr>
          <a:xfrm>
            <a:off x="667560" y="2156709"/>
            <a:ext cx="719608" cy="18796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000" dirty="0">
                <a:latin typeface="Times New Roman" panose="02020603050405020304" pitchFamily="18" charset="0"/>
                <a:cs typeface="Times New Roman" panose="02020603050405020304" pitchFamily="18" charset="0"/>
              </a:rPr>
              <a:t>Ống</a:t>
            </a:r>
            <a:r>
              <a:rPr kumimoji="1" lang="vi-VN" altLang="ja-JP" sz="900" dirty="0">
                <a:latin typeface="Times New Roman" panose="02020603050405020304" pitchFamily="18" charset="0"/>
                <a:cs typeface="Times New Roman" panose="02020603050405020304" pitchFamily="18" charset="0"/>
              </a:rPr>
              <a:t> xả khí</a:t>
            </a:r>
            <a:endParaRPr kumimoji="1" lang="ja-JP" altLang="en-US" sz="900" dirty="0">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4D748576-A256-4A2C-A372-CFA3A3024281}"/>
              </a:ext>
            </a:extLst>
          </p:cNvPr>
          <p:cNvSpPr/>
          <p:nvPr/>
        </p:nvSpPr>
        <p:spPr>
          <a:xfrm>
            <a:off x="1027364" y="1859382"/>
            <a:ext cx="844468" cy="2919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dirty="0" err="1">
                <a:solidFill>
                  <a:schemeClr val="tx1"/>
                </a:solidFill>
                <a:latin typeface="Times New Roman" panose="02020603050405020304" pitchFamily="18" charset="0"/>
                <a:cs typeface="Times New Roman" panose="02020603050405020304" pitchFamily="18" charset="0"/>
              </a:rPr>
              <a:t>Tua</a:t>
            </a:r>
            <a:r>
              <a:rPr lang="en-US" altLang="ja-JP" sz="1000" dirty="0">
                <a:solidFill>
                  <a:schemeClr val="tx1"/>
                </a:solidFill>
                <a:latin typeface="Times New Roman" panose="02020603050405020304" pitchFamily="18" charset="0"/>
                <a:cs typeface="Times New Roman" panose="02020603050405020304" pitchFamily="18" charset="0"/>
              </a:rPr>
              <a:t> bin </a:t>
            </a:r>
            <a:r>
              <a:rPr lang="en-US" altLang="ja-JP" sz="1000" dirty="0" err="1">
                <a:solidFill>
                  <a:schemeClr val="tx1"/>
                </a:solidFill>
                <a:latin typeface="Times New Roman" panose="02020603050405020304" pitchFamily="18" charset="0"/>
                <a:cs typeface="Times New Roman" panose="02020603050405020304" pitchFamily="18" charset="0"/>
              </a:rPr>
              <a:t>cánh</a:t>
            </a:r>
            <a:r>
              <a:rPr lang="en-US" altLang="ja-JP" sz="1000" dirty="0">
                <a:solidFill>
                  <a:schemeClr val="tx1"/>
                </a:solidFill>
                <a:latin typeface="Times New Roman" panose="02020603050405020304" pitchFamily="18" charset="0"/>
                <a:cs typeface="Times New Roman" panose="02020603050405020304" pitchFamily="18" charset="0"/>
              </a:rPr>
              <a:t> </a:t>
            </a:r>
            <a:r>
              <a:rPr lang="en-US" altLang="ja-JP" sz="1000" dirty="0" err="1">
                <a:solidFill>
                  <a:schemeClr val="tx1"/>
                </a:solidFill>
                <a:latin typeface="Times New Roman" panose="02020603050405020304" pitchFamily="18" charset="0"/>
                <a:cs typeface="Times New Roman" panose="02020603050405020304" pitchFamily="18" charset="0"/>
              </a:rPr>
              <a:t>quạt</a:t>
            </a:r>
            <a:endParaRPr lang="ja-JP" altLang="en-US" sz="1000" dirty="0">
              <a:solidFill>
                <a:schemeClr val="tx1"/>
              </a:solidFill>
              <a:latin typeface="Times New Roman" panose="02020603050405020304" pitchFamily="18" charset="0"/>
              <a:cs typeface="Times New Roman" panose="02020603050405020304" pitchFamily="18" charset="0"/>
            </a:endParaRPr>
          </a:p>
        </p:txBody>
      </p:sp>
      <p:sp>
        <p:nvSpPr>
          <p:cNvPr id="21" name="正方形/長方形 20">
            <a:extLst>
              <a:ext uri="{FF2B5EF4-FFF2-40B4-BE49-F238E27FC236}">
                <a16:creationId xmlns:a16="http://schemas.microsoft.com/office/drawing/2014/main" xmlns="" id="{8D9A5837-1293-4B09-A23F-A18B9334F8B0}"/>
              </a:ext>
            </a:extLst>
          </p:cNvPr>
          <p:cNvSpPr/>
          <p:nvPr/>
        </p:nvSpPr>
        <p:spPr>
          <a:xfrm>
            <a:off x="2790825" y="1897013"/>
            <a:ext cx="933036" cy="2543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dirty="0" err="1">
                <a:solidFill>
                  <a:schemeClr val="tx1"/>
                </a:solidFill>
                <a:latin typeface="Times New Roman" panose="02020603050405020304" pitchFamily="18" charset="0"/>
                <a:cs typeface="Times New Roman" panose="02020603050405020304" pitchFamily="18" charset="0"/>
              </a:rPr>
              <a:t>Bơm</a:t>
            </a:r>
            <a:r>
              <a:rPr lang="en-US" altLang="ja-JP" sz="1000" dirty="0">
                <a:solidFill>
                  <a:schemeClr val="tx1"/>
                </a:solidFill>
                <a:latin typeface="Times New Roman" panose="02020603050405020304" pitchFamily="18" charset="0"/>
                <a:cs typeface="Times New Roman" panose="02020603050405020304" pitchFamily="18" charset="0"/>
              </a:rPr>
              <a:t> </a:t>
            </a:r>
            <a:r>
              <a:rPr lang="en-US" altLang="ja-JP" sz="1000" dirty="0" err="1">
                <a:solidFill>
                  <a:schemeClr val="tx1"/>
                </a:solidFill>
                <a:latin typeface="Times New Roman" panose="02020603050405020304" pitchFamily="18" charset="0"/>
                <a:cs typeface="Times New Roman" panose="02020603050405020304" pitchFamily="18" charset="0"/>
              </a:rPr>
              <a:t>quạt</a:t>
            </a:r>
            <a:r>
              <a:rPr lang="en-US" altLang="ja-JP" sz="1000" dirty="0">
                <a:solidFill>
                  <a:schemeClr val="tx1"/>
                </a:solidFill>
                <a:latin typeface="Times New Roman" panose="02020603050405020304" pitchFamily="18" charset="0"/>
                <a:cs typeface="Times New Roman" panose="02020603050405020304" pitchFamily="18" charset="0"/>
              </a:rPr>
              <a:t> </a:t>
            </a:r>
            <a:r>
              <a:rPr lang="en-US" altLang="ja-JP" sz="1000" dirty="0" err="1">
                <a:solidFill>
                  <a:schemeClr val="tx1"/>
                </a:solidFill>
                <a:latin typeface="Times New Roman" panose="02020603050405020304" pitchFamily="18" charset="0"/>
                <a:cs typeface="Times New Roman" panose="02020603050405020304" pitchFamily="18" charset="0"/>
              </a:rPr>
              <a:t>gió</a:t>
            </a:r>
            <a:endParaRPr lang="ja-JP" altLang="en-US" sz="1000" dirty="0">
              <a:solidFill>
                <a:schemeClr val="tx1"/>
              </a:solidFill>
              <a:latin typeface="Times New Roman" panose="02020603050405020304" pitchFamily="18" charset="0"/>
              <a:cs typeface="Times New Roman" panose="02020603050405020304" pitchFamily="18" charset="0"/>
            </a:endParaRPr>
          </a:p>
        </p:txBody>
      </p:sp>
      <p:sp>
        <p:nvSpPr>
          <p:cNvPr id="22" name="正方形/長方形 21">
            <a:extLst>
              <a:ext uri="{FF2B5EF4-FFF2-40B4-BE49-F238E27FC236}">
                <a16:creationId xmlns:a16="http://schemas.microsoft.com/office/drawing/2014/main" xmlns="" id="{D8BB4707-D05A-4202-9A01-998D513E75BA}"/>
              </a:ext>
            </a:extLst>
          </p:cNvPr>
          <p:cNvSpPr/>
          <p:nvPr/>
        </p:nvSpPr>
        <p:spPr>
          <a:xfrm>
            <a:off x="3786987" y="2804342"/>
            <a:ext cx="1198604" cy="4961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vi-VN" altLang="ja-JP" sz="900" dirty="0">
                <a:latin typeface="Times New Roman" panose="02020603050405020304" pitchFamily="18" charset="0"/>
                <a:cs typeface="Times New Roman" panose="02020603050405020304" pitchFamily="18" charset="0"/>
              </a:rPr>
              <a:t>Đèn thông báo tình trạng </a:t>
            </a:r>
          </a:p>
          <a:p>
            <a:r>
              <a:rPr lang="vi-VN" altLang="ja-JP" sz="900" dirty="0">
                <a:latin typeface="Times New Roman" panose="02020603050405020304" pitchFamily="18" charset="0"/>
                <a:cs typeface="Times New Roman" panose="02020603050405020304" pitchFamily="18" charset="0"/>
              </a:rPr>
              <a:t>tắc nghẽn do bụi trên</a:t>
            </a:r>
          </a:p>
          <a:p>
            <a:r>
              <a:rPr lang="vi-VN" altLang="ja-JP" sz="900" dirty="0">
                <a:latin typeface="Times New Roman" panose="02020603050405020304" pitchFamily="18" charset="0"/>
                <a:cs typeface="Times New Roman" panose="02020603050405020304" pitchFamily="18" charset="0"/>
              </a:rPr>
              <a:t> bộ lọc không khí</a:t>
            </a:r>
            <a:endParaRPr lang="ja-JP" altLang="en-US" sz="900" dirty="0">
              <a:latin typeface="Times New Roman" panose="02020603050405020304" pitchFamily="18" charset="0"/>
              <a:cs typeface="Times New Roman" panose="02020603050405020304" pitchFamily="18" charset="0"/>
            </a:endParaRPr>
          </a:p>
        </p:txBody>
      </p:sp>
      <p:sp>
        <p:nvSpPr>
          <p:cNvPr id="23" name="正方形/長方形 22">
            <a:extLst>
              <a:ext uri="{FF2B5EF4-FFF2-40B4-BE49-F238E27FC236}">
                <a16:creationId xmlns:a16="http://schemas.microsoft.com/office/drawing/2014/main" xmlns="" id="{80C85B77-BA9A-4A02-81BC-0FDDF6216419}"/>
              </a:ext>
            </a:extLst>
          </p:cNvPr>
          <p:cNvSpPr/>
          <p:nvPr/>
        </p:nvSpPr>
        <p:spPr>
          <a:xfrm>
            <a:off x="3723861" y="2020501"/>
            <a:ext cx="716239"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vi-VN" altLang="ja-JP" sz="1000" dirty="0">
                <a:latin typeface="Times New Roman" panose="02020603050405020304" pitchFamily="18" charset="0"/>
                <a:cs typeface="Times New Roman" panose="02020603050405020304" pitchFamily="18" charset="0"/>
              </a:rPr>
              <a:t>Bộ</a:t>
            </a:r>
            <a:r>
              <a:rPr lang="vi-VN" altLang="ja-JP" sz="1000" dirty="0">
                <a:latin typeface="Times New Roman" panose="02020603050405020304" pitchFamily="18" charset="0"/>
                <a:cs typeface="Times New Roman" panose="02020603050405020304" pitchFamily="18" charset="0"/>
              </a:rPr>
              <a:t> </a:t>
            </a:r>
            <a:r>
              <a:rPr kumimoji="1" lang="vi-VN" altLang="ja-JP" sz="1000" dirty="0">
                <a:latin typeface="Times New Roman" panose="02020603050405020304" pitchFamily="18" charset="0"/>
                <a:cs typeface="Times New Roman" panose="02020603050405020304" pitchFamily="18" charset="0"/>
              </a:rPr>
              <a:t>lọc thô </a:t>
            </a:r>
            <a:endParaRPr kumimoji="1" lang="ja-JP" altLang="en-US" sz="1000" dirty="0">
              <a:latin typeface="Times New Roman" panose="02020603050405020304" pitchFamily="18" charset="0"/>
              <a:cs typeface="Times New Roman" panose="02020603050405020304" pitchFamily="18" charset="0"/>
            </a:endParaRPr>
          </a:p>
        </p:txBody>
      </p:sp>
      <p:sp>
        <p:nvSpPr>
          <p:cNvPr id="25" name="正方形/長方形 24">
            <a:extLst>
              <a:ext uri="{FF2B5EF4-FFF2-40B4-BE49-F238E27FC236}">
                <a16:creationId xmlns:a16="http://schemas.microsoft.com/office/drawing/2014/main" xmlns="" id="{E2D56EB0-43CF-4EB8-BACF-96ADF2C7E065}"/>
              </a:ext>
            </a:extLst>
          </p:cNvPr>
          <p:cNvSpPr/>
          <p:nvPr/>
        </p:nvSpPr>
        <p:spPr>
          <a:xfrm>
            <a:off x="3723861" y="3987800"/>
            <a:ext cx="848139" cy="1812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000" dirty="0" err="1">
                <a:latin typeface="Times New Roman" panose="02020603050405020304" pitchFamily="18" charset="0"/>
                <a:cs typeface="Times New Roman" panose="02020603050405020304" pitchFamily="18" charset="0"/>
              </a:rPr>
              <a:t>Thân</a:t>
            </a:r>
            <a:r>
              <a:rPr kumimoji="1" lang="en-US" altLang="ja-JP" sz="1000" dirty="0">
                <a:latin typeface="Times New Roman" panose="02020603050405020304" pitchFamily="18" charset="0"/>
                <a:cs typeface="Times New Roman" panose="02020603050405020304" pitchFamily="18" charset="0"/>
              </a:rPr>
              <a:t> xi </a:t>
            </a:r>
            <a:r>
              <a:rPr kumimoji="1" lang="en-US" altLang="ja-JP" sz="1000" dirty="0" err="1">
                <a:latin typeface="Times New Roman" panose="02020603050405020304" pitchFamily="18" charset="0"/>
                <a:cs typeface="Times New Roman" panose="02020603050405020304" pitchFamily="18" charset="0"/>
              </a:rPr>
              <a:t>lanh</a:t>
            </a:r>
            <a:endParaRPr kumimoji="1" lang="ja-JP" altLang="en-US" sz="1000" dirty="0">
              <a:latin typeface="Times New Roman" panose="02020603050405020304" pitchFamily="18" charset="0"/>
              <a:cs typeface="Times New Roman" panose="02020603050405020304" pitchFamily="18" charset="0"/>
            </a:endParaRPr>
          </a:p>
        </p:txBody>
      </p:sp>
      <p:sp>
        <p:nvSpPr>
          <p:cNvPr id="26" name="正方形/長方形 25">
            <a:extLst>
              <a:ext uri="{FF2B5EF4-FFF2-40B4-BE49-F238E27FC236}">
                <a16:creationId xmlns:a16="http://schemas.microsoft.com/office/drawing/2014/main" xmlns="" id="{F1E43AE0-C404-4B7F-8761-A8310E39E68C}"/>
              </a:ext>
            </a:extLst>
          </p:cNvPr>
          <p:cNvSpPr/>
          <p:nvPr/>
        </p:nvSpPr>
        <p:spPr>
          <a:xfrm>
            <a:off x="1948474" y="3259529"/>
            <a:ext cx="186989" cy="40406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vert="horz" lIns="0" tIns="0" rIns="0" bIns="0" rtlCol="0" anchor="ctr"/>
          <a:lstStyle/>
          <a:p>
            <a:pPr algn="ctr"/>
            <a:r>
              <a:rPr kumimoji="1" lang="vi-VN" altLang="ja-JP" sz="800" dirty="0">
                <a:latin typeface="Times New Roman" panose="02020603050405020304" pitchFamily="18" charset="0"/>
                <a:cs typeface="Times New Roman" panose="02020603050405020304" pitchFamily="18" charset="0"/>
              </a:rPr>
              <a:t>Khí</a:t>
            </a:r>
          </a:p>
          <a:p>
            <a:pPr algn="ctr"/>
            <a:r>
              <a:rPr lang="vi-VN" altLang="ja-JP" sz="800" dirty="0">
                <a:latin typeface="Times New Roman" panose="02020603050405020304" pitchFamily="18" charset="0"/>
                <a:cs typeface="Times New Roman" panose="02020603050405020304" pitchFamily="18" charset="0"/>
              </a:rPr>
              <a:t>thải</a:t>
            </a:r>
            <a:endParaRPr kumimoji="1" lang="ja-JP" altLang="en-US" sz="800" dirty="0">
              <a:latin typeface="Times New Roman" panose="02020603050405020304" pitchFamily="18" charset="0"/>
              <a:cs typeface="Times New Roman" panose="02020603050405020304" pitchFamily="18" charset="0"/>
            </a:endParaRPr>
          </a:p>
        </p:txBody>
      </p:sp>
      <p:sp>
        <p:nvSpPr>
          <p:cNvPr id="27" name="正方形/長方形 26">
            <a:extLst>
              <a:ext uri="{FF2B5EF4-FFF2-40B4-BE49-F238E27FC236}">
                <a16:creationId xmlns:a16="http://schemas.microsoft.com/office/drawing/2014/main" xmlns="" id="{8EF82609-EAC5-45B4-BDB7-CD8AE648A872}"/>
              </a:ext>
            </a:extLst>
          </p:cNvPr>
          <p:cNvSpPr/>
          <p:nvPr/>
        </p:nvSpPr>
        <p:spPr>
          <a:xfrm>
            <a:off x="2580736" y="3217055"/>
            <a:ext cx="186989" cy="4788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kumimoji="1" lang="vi-VN" altLang="ja-JP" sz="800" dirty="0">
                <a:latin typeface="Times New Roman" panose="02020603050405020304" pitchFamily="18" charset="0"/>
                <a:cs typeface="Times New Roman" panose="02020603050405020304" pitchFamily="18" charset="0"/>
              </a:rPr>
              <a:t>Khí nén</a:t>
            </a:r>
            <a:endParaRPr kumimoji="1" lang="ja-JP" altLang="en-US" sz="800" dirty="0">
              <a:latin typeface="Times New Roman" panose="02020603050405020304" pitchFamily="18" charset="0"/>
              <a:cs typeface="Times New Roman" panose="02020603050405020304" pitchFamily="18" charset="0"/>
            </a:endParaRPr>
          </a:p>
        </p:txBody>
      </p:sp>
      <p:sp>
        <p:nvSpPr>
          <p:cNvPr id="28" name="正方形/長方形 27">
            <a:extLst>
              <a:ext uri="{FF2B5EF4-FFF2-40B4-BE49-F238E27FC236}">
                <a16:creationId xmlns:a16="http://schemas.microsoft.com/office/drawing/2014/main" xmlns="" id="{23F77533-20F7-496E-AC4B-4297855F31B4}"/>
              </a:ext>
            </a:extLst>
          </p:cNvPr>
          <p:cNvSpPr/>
          <p:nvPr/>
        </p:nvSpPr>
        <p:spPr>
          <a:xfrm>
            <a:off x="3723861" y="3695904"/>
            <a:ext cx="972878" cy="22941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72000" rtlCol="0" anchor="ctr"/>
          <a:lstStyle/>
          <a:p>
            <a:r>
              <a:rPr kumimoji="1" lang="en-US" altLang="ja-JP" sz="1000" dirty="0" err="1">
                <a:latin typeface="Times New Roman" panose="02020603050405020304" pitchFamily="18" charset="0"/>
                <a:cs typeface="Times New Roman" panose="02020603050405020304" pitchFamily="18" charset="0"/>
              </a:rPr>
              <a:t>Ống</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góp</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xả</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khí</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574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Cấu tạo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đ</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ộng cơ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15</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vi-VN" altLang="ja-JP" sz="1200" dirty="0" smtClean="0">
                <a:solidFill>
                  <a:prstClr val="black"/>
                </a:solidFill>
                <a:latin typeface="Times New Roman" panose="02020603050405020304" pitchFamily="18" charset="0"/>
                <a:cs typeface="Times New Roman" panose="02020603050405020304" pitchFamily="18" charset="0"/>
              </a:rPr>
              <a:t>1</a:t>
            </a:r>
            <a:r>
              <a:rPr lang="en-US" altLang="ja-JP" sz="1200" dirty="0" smtClean="0">
                <a:solidFill>
                  <a:prstClr val="black"/>
                </a:solidFill>
                <a:latin typeface="Times New Roman" panose="02020603050405020304" pitchFamily="18" charset="0"/>
                <a:cs typeface="Times New Roman" panose="02020603050405020304" pitchFamily="18" charset="0"/>
              </a:rPr>
              <a:t>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19743"/>
            <a:ext cx="3926978" cy="3178173"/>
          </a:xfrm>
          <a:prstGeom prst="rect">
            <a:avLst/>
          </a:prstGeom>
        </p:spPr>
      </p:pic>
      <p:sp>
        <p:nvSpPr>
          <p:cNvPr id="11" name="テキスト ボックス 10"/>
          <p:cNvSpPr txBox="1"/>
          <p:nvPr/>
        </p:nvSpPr>
        <p:spPr>
          <a:xfrm>
            <a:off x="743960" y="5631330"/>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hệ</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thiết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nhiên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liệu</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4877552" y="5297916"/>
            <a:ext cx="3237610" cy="276999"/>
          </a:xfrm>
          <a:prstGeom prst="rect">
            <a:avLst/>
          </a:prstGeom>
          <a:noFill/>
          <a:ln>
            <a:noFill/>
          </a:ln>
        </p:spPr>
        <p:txBody>
          <a:bodyPr wrap="square" rtlCol="0">
            <a:spAutoFit/>
          </a:bodyPr>
          <a:lstStyle/>
          <a:p>
            <a:pPr algn="ctr"/>
            <a:r>
              <a:rPr lang="ja-JP" altLang="en-US" sz="1200" dirty="0">
                <a:solidFill>
                  <a:prstClr val="black"/>
                </a:solidFill>
                <a:latin typeface="Times New Roman" panose="02020603050405020304" pitchFamily="18" charset="0"/>
                <a:cs typeface="Times New Roman" panose="02020603050405020304" pitchFamily="18" charset="0"/>
              </a:rPr>
              <a:t>水冷式エンジン冷却装置系統の図</a:t>
            </a:r>
          </a:p>
        </p:txBody>
      </p:sp>
      <p:sp>
        <p:nvSpPr>
          <p:cNvPr id="2" name="正方形/長方形 1">
            <a:extLst>
              <a:ext uri="{FF2B5EF4-FFF2-40B4-BE49-F238E27FC236}">
                <a16:creationId xmlns:a16="http://schemas.microsoft.com/office/drawing/2014/main" xmlns="" id="{59007177-8211-4DAB-8B68-3B979C6EECB9}"/>
              </a:ext>
            </a:extLst>
          </p:cNvPr>
          <p:cNvSpPr/>
          <p:nvPr/>
        </p:nvSpPr>
        <p:spPr>
          <a:xfrm>
            <a:off x="2821577" y="2229395"/>
            <a:ext cx="748937" cy="20900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Bình nhiên liệu</a:t>
            </a:r>
            <a:endParaRPr kumimoji="1" lang="ja-JP" altLang="en-US" sz="900" dirty="0">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xmlns="" id="{F55A3847-1FD4-4E1C-A5DA-4DE33D00CA59}"/>
              </a:ext>
            </a:extLst>
          </p:cNvPr>
          <p:cNvSpPr/>
          <p:nvPr/>
        </p:nvSpPr>
        <p:spPr>
          <a:xfrm>
            <a:off x="1661823" y="3943847"/>
            <a:ext cx="811033" cy="1908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Bơm phun nhiên liệu</a:t>
            </a:r>
            <a:endParaRPr kumimoji="1" lang="ja-JP" altLang="en-US" sz="9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B2BB60F0-0DFD-4272-9B10-FF1FE5B5149B}"/>
              </a:ext>
            </a:extLst>
          </p:cNvPr>
          <p:cNvSpPr/>
          <p:nvPr/>
        </p:nvSpPr>
        <p:spPr>
          <a:xfrm>
            <a:off x="1765190" y="2229395"/>
            <a:ext cx="811033" cy="20900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Vòi phun nhiên liệu</a:t>
            </a:r>
            <a:endParaRPr kumimoji="1" lang="ja-JP" altLang="en-US" sz="900" dirty="0">
              <a:latin typeface="Times New Roman" panose="02020603050405020304" pitchFamily="18" charset="0"/>
              <a:cs typeface="Times New Roman" panose="02020603050405020304" pitchFamily="18" charset="0"/>
            </a:endParaRPr>
          </a:p>
        </p:txBody>
      </p:sp>
      <p:sp>
        <p:nvSpPr>
          <p:cNvPr id="9" name="正方形/長方形 8">
            <a:extLst>
              <a:ext uri="{FF2B5EF4-FFF2-40B4-BE49-F238E27FC236}">
                <a16:creationId xmlns:a16="http://schemas.microsoft.com/office/drawing/2014/main" xmlns="" id="{7BF20984-8AD7-479C-A421-F7E14EE0689B}"/>
              </a:ext>
            </a:extLst>
          </p:cNvPr>
          <p:cNvSpPr/>
          <p:nvPr/>
        </p:nvSpPr>
        <p:spPr>
          <a:xfrm>
            <a:off x="2855144" y="4675367"/>
            <a:ext cx="881969" cy="2769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Times New Roman" panose="02020603050405020304" pitchFamily="18" charset="0"/>
                <a:cs typeface="Times New Roman" panose="02020603050405020304" pitchFamily="18" charset="0"/>
              </a:rPr>
              <a:t>Lõi</a:t>
            </a:r>
            <a:r>
              <a:rPr kumimoji="1" lang="vi-VN" altLang="ja-JP" sz="900" dirty="0">
                <a:latin typeface="Times New Roman" panose="02020603050405020304" pitchFamily="18" charset="0"/>
                <a:cs typeface="Times New Roman" panose="02020603050405020304" pitchFamily="18" charset="0"/>
              </a:rPr>
              <a:t> lọc </a:t>
            </a:r>
          </a:p>
          <a:p>
            <a:pPr algn="ctr"/>
            <a:r>
              <a:rPr kumimoji="1" lang="vi-VN" altLang="ja-JP" sz="900" dirty="0">
                <a:latin typeface="Times New Roman" panose="02020603050405020304" pitchFamily="18" charset="0"/>
                <a:cs typeface="Times New Roman" panose="02020603050405020304" pitchFamily="18" charset="0"/>
              </a:rPr>
              <a:t>nhiên liệu</a:t>
            </a:r>
            <a:endParaRPr kumimoji="1" lang="ja-JP" altLang="en-US" sz="900"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467634E0-02D4-4237-ABBB-507D79CC374E}"/>
              </a:ext>
            </a:extLst>
          </p:cNvPr>
          <p:cNvSpPr/>
          <p:nvPr/>
        </p:nvSpPr>
        <p:spPr>
          <a:xfrm>
            <a:off x="758544" y="5297916"/>
            <a:ext cx="903279" cy="1908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ja-JP" sz="900" dirty="0">
                <a:latin typeface="Times New Roman" panose="02020603050405020304" pitchFamily="18" charset="0"/>
                <a:cs typeface="Times New Roman" panose="02020603050405020304" pitchFamily="18" charset="0"/>
              </a:rPr>
              <a:t>B</a:t>
            </a:r>
            <a:r>
              <a:rPr kumimoji="1" lang="vi-VN" altLang="ja-JP" sz="900" dirty="0">
                <a:latin typeface="Times New Roman" panose="02020603050405020304" pitchFamily="18" charset="0"/>
                <a:cs typeface="Times New Roman" panose="02020603050405020304" pitchFamily="18" charset="0"/>
              </a:rPr>
              <a:t>ơm cấp nhiên liệu</a:t>
            </a:r>
            <a:endParaRPr kumimoji="1" lang="ja-JP" altLang="en-US" sz="900" dirty="0">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A120DDB8-3AF9-4E15-8B39-935DFAC72978}"/>
              </a:ext>
            </a:extLst>
          </p:cNvPr>
          <p:cNvSpPr/>
          <p:nvPr/>
        </p:nvSpPr>
        <p:spPr>
          <a:xfrm>
            <a:off x="2639833" y="5224007"/>
            <a:ext cx="881969" cy="20899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Van điều chỉnh</a:t>
            </a:r>
            <a:endParaRPr kumimoji="1" lang="ja-JP" altLang="en-US" sz="9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CD0DB549-8C78-4E3B-AA49-D77A23006EB9}"/>
              </a:ext>
            </a:extLst>
          </p:cNvPr>
          <p:cNvSpPr/>
          <p:nvPr/>
        </p:nvSpPr>
        <p:spPr>
          <a:xfrm>
            <a:off x="5120640" y="2029091"/>
            <a:ext cx="421420" cy="20503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ja-JP" sz="900" dirty="0">
                <a:latin typeface="Times New Roman" panose="02020603050405020304" pitchFamily="18" charset="0"/>
                <a:cs typeface="Times New Roman" panose="02020603050405020304" pitchFamily="18" charset="0"/>
              </a:rPr>
              <a:t>Q</a:t>
            </a:r>
            <a:r>
              <a:rPr kumimoji="1" lang="vi-VN" altLang="ja-JP" sz="900" dirty="0">
                <a:latin typeface="Times New Roman" panose="02020603050405020304" pitchFamily="18" charset="0"/>
                <a:cs typeface="Times New Roman" panose="02020603050405020304" pitchFamily="18" charset="0"/>
              </a:rPr>
              <a:t>uạt</a:t>
            </a:r>
            <a:endParaRPr kumimoji="1" lang="ja-JP" altLang="en-US" sz="9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F58F3683-9EAA-43D2-AB9B-3D191DA59EEF}"/>
              </a:ext>
            </a:extLst>
          </p:cNvPr>
          <p:cNvSpPr/>
          <p:nvPr/>
        </p:nvSpPr>
        <p:spPr>
          <a:xfrm>
            <a:off x="4388632" y="2024850"/>
            <a:ext cx="659958" cy="2767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Két nước</a:t>
            </a:r>
            <a:endParaRPr kumimoji="1" lang="ja-JP" altLang="en-US" sz="9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5C6B983C-EC41-45F9-BC15-506086DEFF93}"/>
              </a:ext>
            </a:extLst>
          </p:cNvPr>
          <p:cNvSpPr/>
          <p:nvPr/>
        </p:nvSpPr>
        <p:spPr>
          <a:xfrm>
            <a:off x="5486400" y="5096786"/>
            <a:ext cx="1251131" cy="1670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Bộ làm mát dầu</a:t>
            </a:r>
            <a:endParaRPr kumimoji="1" lang="ja-JP" altLang="en-US" sz="9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CB19365D-56CF-4B5D-B08C-6FF028AFE624}"/>
              </a:ext>
            </a:extLst>
          </p:cNvPr>
          <p:cNvSpPr/>
          <p:nvPr/>
        </p:nvSpPr>
        <p:spPr>
          <a:xfrm>
            <a:off x="5434148" y="2142636"/>
            <a:ext cx="713792" cy="3499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chemeClr val="tx1"/>
                </a:solidFill>
                <a:latin typeface="Times New Roman" panose="02020603050405020304" pitchFamily="18" charset="0"/>
                <a:cs typeface="Times New Roman" panose="02020603050405020304" pitchFamily="18" charset="0"/>
              </a:rPr>
              <a:t>Van </a:t>
            </a:r>
            <a:r>
              <a:rPr lang="en-US" altLang="ja-JP" sz="900" dirty="0" err="1">
                <a:solidFill>
                  <a:schemeClr val="tx1"/>
                </a:solidFill>
                <a:latin typeface="Times New Roman" panose="02020603050405020304" pitchFamily="18" charset="0"/>
                <a:cs typeface="Times New Roman" panose="02020603050405020304" pitchFamily="18" charset="0"/>
              </a:rPr>
              <a:t>điều</a:t>
            </a:r>
            <a:r>
              <a:rPr lang="en-US" altLang="ja-JP" sz="900" dirty="0">
                <a:solidFill>
                  <a:schemeClr val="tx1"/>
                </a:solidFill>
                <a:latin typeface="Times New Roman" panose="02020603050405020304" pitchFamily="18" charset="0"/>
                <a:cs typeface="Times New Roman" panose="02020603050405020304" pitchFamily="18" charset="0"/>
              </a:rPr>
              <a:t> </a:t>
            </a:r>
            <a:r>
              <a:rPr lang="en-US" altLang="ja-JP" sz="900" dirty="0" err="1">
                <a:solidFill>
                  <a:schemeClr val="tx1"/>
                </a:solidFill>
                <a:latin typeface="Times New Roman" panose="02020603050405020304" pitchFamily="18" charset="0"/>
                <a:cs typeface="Times New Roman" panose="02020603050405020304" pitchFamily="18" charset="0"/>
              </a:rPr>
              <a:t>tiết</a:t>
            </a:r>
            <a:r>
              <a:rPr lang="en-US" altLang="ja-JP" sz="900" dirty="0">
                <a:solidFill>
                  <a:schemeClr val="tx1"/>
                </a:solidFill>
                <a:latin typeface="Times New Roman" panose="02020603050405020304" pitchFamily="18" charset="0"/>
                <a:cs typeface="Times New Roman" panose="02020603050405020304" pitchFamily="18" charset="0"/>
              </a:rPr>
              <a:t> </a:t>
            </a:r>
            <a:r>
              <a:rPr lang="en-US" altLang="ja-JP" sz="900" dirty="0" err="1">
                <a:solidFill>
                  <a:schemeClr val="tx1"/>
                </a:solidFill>
                <a:latin typeface="Times New Roman" panose="02020603050405020304" pitchFamily="18" charset="0"/>
                <a:cs typeface="Times New Roman" panose="02020603050405020304" pitchFamily="18" charset="0"/>
              </a:rPr>
              <a:t>nhiệt</a:t>
            </a:r>
            <a:endParaRPr lang="ja-JP" altLang="en-US" sz="900" dirty="0">
              <a:solidFill>
                <a:schemeClr val="tx1"/>
              </a:solidFill>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FBB48AE9-34DF-4044-B608-89010B8EBC7B}"/>
              </a:ext>
            </a:extLst>
          </p:cNvPr>
          <p:cNvSpPr/>
          <p:nvPr/>
        </p:nvSpPr>
        <p:spPr>
          <a:xfrm>
            <a:off x="5747036" y="2499040"/>
            <a:ext cx="733850" cy="877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Bơm nước</a:t>
            </a:r>
            <a:endParaRPr kumimoji="1" lang="ja-JP" altLang="en-US" sz="900" dirty="0">
              <a:latin typeface="Times New Roman" panose="02020603050405020304" pitchFamily="18" charset="0"/>
              <a:cs typeface="Times New Roman" panose="02020603050405020304" pitchFamily="18" charset="0"/>
            </a:endParaRPr>
          </a:p>
        </p:txBody>
      </p:sp>
      <p:sp>
        <p:nvSpPr>
          <p:cNvPr id="21" name="正方形/長方形 20">
            <a:extLst>
              <a:ext uri="{FF2B5EF4-FFF2-40B4-BE49-F238E27FC236}">
                <a16:creationId xmlns:a16="http://schemas.microsoft.com/office/drawing/2014/main" xmlns="" id="{410FE026-D5BB-4362-A2AB-D070CC841499}"/>
              </a:ext>
            </a:extLst>
          </p:cNvPr>
          <p:cNvSpPr/>
          <p:nvPr/>
        </p:nvSpPr>
        <p:spPr>
          <a:xfrm>
            <a:off x="6328073" y="2119743"/>
            <a:ext cx="818916" cy="29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900" dirty="0">
                <a:latin typeface="Times New Roman" panose="02020603050405020304" pitchFamily="18" charset="0"/>
                <a:cs typeface="Times New Roman" panose="02020603050405020304" pitchFamily="18" charset="0"/>
              </a:rPr>
              <a:t>Đồng hồ đo nhiệt độ nước</a:t>
            </a:r>
            <a:endParaRPr kumimoji="1" lang="ja-JP" altLang="en-US" sz="900" dirty="0">
              <a:latin typeface="Times New Roman" panose="02020603050405020304" pitchFamily="18" charset="0"/>
              <a:cs typeface="Times New Roman" panose="02020603050405020304" pitchFamily="18" charset="0"/>
            </a:endParaRPr>
          </a:p>
        </p:txBody>
      </p:sp>
      <p:sp>
        <p:nvSpPr>
          <p:cNvPr id="22" name="正方形/長方形 21">
            <a:extLst>
              <a:ext uri="{FF2B5EF4-FFF2-40B4-BE49-F238E27FC236}">
                <a16:creationId xmlns:a16="http://schemas.microsoft.com/office/drawing/2014/main" xmlns="" id="{FD8552ED-796A-4DB3-8467-EAEA259CCD6C}"/>
              </a:ext>
            </a:extLst>
          </p:cNvPr>
          <p:cNvSpPr/>
          <p:nvPr/>
        </p:nvSpPr>
        <p:spPr>
          <a:xfrm>
            <a:off x="7534656" y="3351583"/>
            <a:ext cx="850800" cy="34610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Times New Roman" panose="02020603050405020304" pitchFamily="18" charset="0"/>
                <a:cs typeface="Times New Roman" panose="02020603050405020304" pitchFamily="18" charset="0"/>
              </a:rPr>
              <a:t>Đầu</a:t>
            </a:r>
            <a:r>
              <a:rPr kumimoji="1" lang="vi-VN" altLang="ja-JP" sz="900" dirty="0">
                <a:latin typeface="Times New Roman" panose="02020603050405020304" pitchFamily="18" charset="0"/>
                <a:cs typeface="Times New Roman" panose="02020603050405020304" pitchFamily="18" charset="0"/>
              </a:rPr>
              <a:t> xi lanh</a:t>
            </a:r>
          </a:p>
        </p:txBody>
      </p:sp>
      <p:sp>
        <p:nvSpPr>
          <p:cNvPr id="23" name="正方形/長方形 22">
            <a:extLst>
              <a:ext uri="{FF2B5EF4-FFF2-40B4-BE49-F238E27FC236}">
                <a16:creationId xmlns:a16="http://schemas.microsoft.com/office/drawing/2014/main" xmlns="" id="{3AE5A612-EDB4-4768-96AB-CA1A2906AA08}"/>
              </a:ext>
            </a:extLst>
          </p:cNvPr>
          <p:cNvSpPr/>
          <p:nvPr/>
        </p:nvSpPr>
        <p:spPr>
          <a:xfrm>
            <a:off x="7626490" y="3822376"/>
            <a:ext cx="721338" cy="31230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solidFill>
                  <a:schemeClr val="tx1"/>
                </a:solidFill>
                <a:latin typeface="Times New Roman" panose="02020603050405020304" pitchFamily="18" charset="0"/>
                <a:cs typeface="Times New Roman" panose="02020603050405020304" pitchFamily="18" charset="0"/>
              </a:rPr>
              <a:t>Miếng</a:t>
            </a:r>
            <a:r>
              <a:rPr lang="en-US" altLang="ja-JP" sz="900" dirty="0">
                <a:solidFill>
                  <a:schemeClr val="tx1"/>
                </a:solidFill>
                <a:latin typeface="Times New Roman" panose="02020603050405020304" pitchFamily="18" charset="0"/>
                <a:cs typeface="Times New Roman" panose="02020603050405020304" pitchFamily="18" charset="0"/>
              </a:rPr>
              <a:t> </a:t>
            </a:r>
            <a:r>
              <a:rPr lang="en-US" altLang="ja-JP" sz="900" dirty="0" err="1">
                <a:solidFill>
                  <a:schemeClr val="tx1"/>
                </a:solidFill>
                <a:latin typeface="Times New Roman" panose="02020603050405020304" pitchFamily="18" charset="0"/>
                <a:cs typeface="Times New Roman" panose="02020603050405020304" pitchFamily="18" charset="0"/>
              </a:rPr>
              <a:t>lót</a:t>
            </a:r>
            <a:r>
              <a:rPr lang="en-US" altLang="ja-JP" sz="900" dirty="0">
                <a:solidFill>
                  <a:schemeClr val="tx1"/>
                </a:solidFill>
                <a:latin typeface="Times New Roman" panose="02020603050405020304" pitchFamily="18" charset="0"/>
                <a:cs typeface="Times New Roman" panose="02020603050405020304" pitchFamily="18" charset="0"/>
              </a:rPr>
              <a:t> xi </a:t>
            </a:r>
            <a:r>
              <a:rPr lang="en-US" altLang="ja-JP" sz="900" dirty="0" err="1">
                <a:solidFill>
                  <a:schemeClr val="tx1"/>
                </a:solidFill>
                <a:latin typeface="Times New Roman" panose="02020603050405020304" pitchFamily="18" charset="0"/>
                <a:cs typeface="Times New Roman" panose="02020603050405020304" pitchFamily="18" charset="0"/>
              </a:rPr>
              <a:t>lanh</a:t>
            </a:r>
            <a:endParaRPr lang="ja-JP" altLang="en-US" sz="900" dirty="0">
              <a:solidFill>
                <a:schemeClr val="tx1"/>
              </a:solidFill>
              <a:latin typeface="Times New Roman" panose="02020603050405020304" pitchFamily="18" charset="0"/>
              <a:cs typeface="Times New Roman" panose="02020603050405020304" pitchFamily="18" charset="0"/>
            </a:endParaRPr>
          </a:p>
        </p:txBody>
      </p:sp>
      <p:sp>
        <p:nvSpPr>
          <p:cNvPr id="24" name="正方形/長方形 23">
            <a:extLst>
              <a:ext uri="{FF2B5EF4-FFF2-40B4-BE49-F238E27FC236}">
                <a16:creationId xmlns:a16="http://schemas.microsoft.com/office/drawing/2014/main" xmlns="" id="{5C230008-AF19-4193-8F3A-AB78504FDD53}"/>
              </a:ext>
            </a:extLst>
          </p:cNvPr>
          <p:cNvSpPr/>
          <p:nvPr/>
        </p:nvSpPr>
        <p:spPr>
          <a:xfrm>
            <a:off x="6480886" y="4952366"/>
            <a:ext cx="1251131" cy="2208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solidFill>
                  <a:schemeClr val="tx1"/>
                </a:solidFill>
                <a:latin typeface="Times New Roman" panose="02020603050405020304" pitchFamily="18" charset="0"/>
                <a:cs typeface="Times New Roman" panose="02020603050405020304" pitchFamily="18" charset="0"/>
              </a:rPr>
              <a:t>Từ</a:t>
            </a:r>
            <a:r>
              <a:rPr lang="en-US" altLang="ja-JP" sz="900" dirty="0">
                <a:solidFill>
                  <a:schemeClr val="tx1"/>
                </a:solidFill>
                <a:latin typeface="Times New Roman" panose="02020603050405020304" pitchFamily="18" charset="0"/>
                <a:cs typeface="Times New Roman" panose="02020603050405020304" pitchFamily="18" charset="0"/>
              </a:rPr>
              <a:t> </a:t>
            </a:r>
            <a:r>
              <a:rPr lang="en-US" altLang="ja-JP" sz="900" dirty="0" err="1">
                <a:solidFill>
                  <a:schemeClr val="tx1"/>
                </a:solidFill>
                <a:latin typeface="Times New Roman" panose="02020603050405020304" pitchFamily="18" charset="0"/>
                <a:cs typeface="Times New Roman" panose="02020603050405020304" pitchFamily="18" charset="0"/>
              </a:rPr>
              <a:t>bơm</a:t>
            </a:r>
            <a:r>
              <a:rPr lang="en-US" altLang="ja-JP" sz="900" dirty="0">
                <a:solidFill>
                  <a:schemeClr val="tx1"/>
                </a:solidFill>
                <a:latin typeface="Times New Roman" panose="02020603050405020304" pitchFamily="18" charset="0"/>
                <a:cs typeface="Times New Roman" panose="02020603050405020304" pitchFamily="18" charset="0"/>
              </a:rPr>
              <a:t> </a:t>
            </a:r>
            <a:r>
              <a:rPr lang="en-US" altLang="ja-JP" sz="900" dirty="0" err="1">
                <a:solidFill>
                  <a:schemeClr val="tx1"/>
                </a:solidFill>
                <a:latin typeface="Times New Roman" panose="02020603050405020304" pitchFamily="18" charset="0"/>
                <a:cs typeface="Times New Roman" panose="02020603050405020304" pitchFamily="18" charset="0"/>
              </a:rPr>
              <a:t>dầu</a:t>
            </a:r>
            <a:r>
              <a:rPr lang="en-US" altLang="ja-JP" sz="900" dirty="0">
                <a:solidFill>
                  <a:schemeClr val="tx1"/>
                </a:solidFill>
                <a:latin typeface="Times New Roman" panose="02020603050405020304" pitchFamily="18" charset="0"/>
                <a:cs typeface="Times New Roman" panose="02020603050405020304" pitchFamily="18" charset="0"/>
              </a:rPr>
              <a:t> (</a:t>
            </a:r>
            <a:r>
              <a:rPr lang="en-US" altLang="ja-JP" sz="900" dirty="0" err="1">
                <a:solidFill>
                  <a:schemeClr val="tx1"/>
                </a:solidFill>
                <a:latin typeface="Times New Roman" panose="02020603050405020304" pitchFamily="18" charset="0"/>
                <a:cs typeface="Times New Roman" panose="02020603050405020304" pitchFamily="18" charset="0"/>
              </a:rPr>
              <a:t>dầu</a:t>
            </a:r>
            <a:r>
              <a:rPr lang="en-US" altLang="ja-JP" sz="900" dirty="0">
                <a:solidFill>
                  <a:schemeClr val="tx1"/>
                </a:solidFill>
                <a:latin typeface="Times New Roman" panose="02020603050405020304" pitchFamily="18" charset="0"/>
                <a:cs typeface="Times New Roman" panose="02020603050405020304" pitchFamily="18" charset="0"/>
              </a:rPr>
              <a:t>)</a:t>
            </a:r>
            <a:endParaRPr lang="ja-JP" altLang="en-US" sz="900" dirty="0">
              <a:solidFill>
                <a:schemeClr val="tx1"/>
              </a:solidFill>
              <a:latin typeface="Times New Roman" panose="02020603050405020304" pitchFamily="18" charset="0"/>
              <a:cs typeface="Times New Roman" panose="02020603050405020304" pitchFamily="18" charset="0"/>
            </a:endParaRPr>
          </a:p>
        </p:txBody>
      </p:sp>
      <p:sp>
        <p:nvSpPr>
          <p:cNvPr id="25" name="正方形/長方形 24">
            <a:extLst>
              <a:ext uri="{FF2B5EF4-FFF2-40B4-BE49-F238E27FC236}">
                <a16:creationId xmlns:a16="http://schemas.microsoft.com/office/drawing/2014/main" xmlns="" id="{07CD2960-A873-4EBE-9B1F-7603166D594D}"/>
              </a:ext>
            </a:extLst>
          </p:cNvPr>
          <p:cNvSpPr/>
          <p:nvPr/>
        </p:nvSpPr>
        <p:spPr>
          <a:xfrm>
            <a:off x="5268632" y="5311298"/>
            <a:ext cx="2428497" cy="3186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200" dirty="0">
                <a:latin typeface="Times New Roman" panose="02020603050405020304" pitchFamily="18" charset="0"/>
                <a:cs typeface="Times New Roman" panose="02020603050405020304" pitchFamily="18" charset="0"/>
              </a:rPr>
              <a:t>Sơ đồ hệ thống làm mát bằng nước</a:t>
            </a:r>
            <a:endParaRPr kumimoji="1" lang="ja-JP" altLang="en-US" sz="1200" dirty="0">
              <a:latin typeface="Times New Roman" panose="02020603050405020304" pitchFamily="18" charset="0"/>
              <a:cs typeface="Times New Roman" panose="02020603050405020304" pitchFamily="18" charset="0"/>
            </a:endParaRPr>
          </a:p>
        </p:txBody>
      </p:sp>
      <p:sp>
        <p:nvSpPr>
          <p:cNvPr id="26" name="正方形/長方形 25">
            <a:extLst>
              <a:ext uri="{FF2B5EF4-FFF2-40B4-BE49-F238E27FC236}">
                <a16:creationId xmlns:a16="http://schemas.microsoft.com/office/drawing/2014/main" xmlns="" id="{F2E960D7-7C4B-46FD-B7C3-C5C216CD2AC3}"/>
              </a:ext>
            </a:extLst>
          </p:cNvPr>
          <p:cNvSpPr/>
          <p:nvPr/>
        </p:nvSpPr>
        <p:spPr>
          <a:xfrm>
            <a:off x="6867525" y="2438401"/>
            <a:ext cx="1517931" cy="29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Times New Roman" panose="02020603050405020304" pitchFamily="18" charset="0"/>
                <a:cs typeface="Times New Roman" panose="02020603050405020304" pitchFamily="18" charset="0"/>
              </a:rPr>
              <a:t>Ống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góp</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các</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kênh</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nước</a:t>
            </a:r>
            <a:endParaRPr kumimoji="1" lang="ja-JP"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804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vi-VN" altLang="ja-JP" sz="2400" dirty="0">
                <a:ea typeface="Meiryo UI" panose="020B0604030504040204" pitchFamily="50" charset="-128"/>
                <a:cs typeface="Times New Roman" panose="02020603050405020304" pitchFamily="18" charset="0"/>
              </a:rPr>
              <a:t>Cấu tạo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đ</a:t>
            </a:r>
            <a:r>
              <a:rPr lang="vi-VN" altLang="ja-JP" sz="2400" dirty="0">
                <a:ea typeface="Meiryo UI" panose="020B0604030504040204" pitchFamily="50" charset="-128"/>
                <a:cs typeface="Times New Roman" panose="02020603050405020304" pitchFamily="18" charset="0"/>
              </a:rPr>
              <a:t>ộng cơ diesel</a:t>
            </a:r>
            <a:endParaRPr kumimoji="1" lang="ja-JP" altLang="en-US" sz="2400" dirty="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mj-lt"/>
              <a:ea typeface="Meiryo UI" panose="020B0604030504040204" pitchFamily="50" charset="-128"/>
            </a:endParaRPr>
          </a:p>
          <a:p>
            <a:pPr marL="0" indent="0">
              <a:buNone/>
            </a:pPr>
            <a:endParaRPr lang="en-US" altLang="ja-JP" sz="2000" dirty="0">
              <a:latin typeface="+mj-lt"/>
              <a:ea typeface="Meiryo UI" panose="020B0604030504040204" pitchFamily="50" charset="-128"/>
            </a:endParaRPr>
          </a:p>
        </p:txBody>
      </p:sp>
      <p:sp>
        <p:nvSpPr>
          <p:cNvPr id="6" name="テキスト ボックス 5"/>
          <p:cNvSpPr txBox="1"/>
          <p:nvPr/>
        </p:nvSpPr>
        <p:spPr>
          <a:xfrm>
            <a:off x="5733995" y="6499313"/>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mj-lt"/>
              </a:rPr>
              <a:t>Giáo trình trang 17</a:t>
            </a:r>
            <a:r>
              <a:rPr lang="en-US" altLang="ja-JP" sz="1200" dirty="0">
                <a:solidFill>
                  <a:prstClr val="black"/>
                </a:solidFill>
                <a:latin typeface="+mj-lt"/>
              </a:rPr>
              <a:t>/</a:t>
            </a:r>
            <a:r>
              <a:rPr lang="vi-VN" altLang="ja-JP" sz="1200" dirty="0">
                <a:solidFill>
                  <a:prstClr val="black"/>
                </a:solidFill>
                <a:latin typeface="+mj-lt"/>
              </a:rPr>
              <a:t>Giáo trình bổ trợ trang </a:t>
            </a:r>
            <a:r>
              <a:rPr lang="vi-VN" altLang="ja-JP" sz="1200" dirty="0" smtClean="0">
                <a:solidFill>
                  <a:prstClr val="black"/>
                </a:solidFill>
                <a:latin typeface="+mj-lt"/>
              </a:rPr>
              <a:t>1</a:t>
            </a:r>
            <a:r>
              <a:rPr lang="en-US" altLang="ja-JP" sz="1200" dirty="0" smtClean="0">
                <a:solidFill>
                  <a:prstClr val="black"/>
                </a:solidFill>
                <a:latin typeface="+mj-lt"/>
              </a:rPr>
              <a:t>5</a:t>
            </a:r>
            <a:endParaRPr lang="ja-JP" altLang="en-US" sz="1200" dirty="0">
              <a:solidFill>
                <a:prstClr val="black"/>
              </a:solidFill>
              <a:latin typeface="+mj-lt"/>
            </a:endParaRPr>
          </a:p>
        </p:txBody>
      </p:sp>
      <p:sp>
        <p:nvSpPr>
          <p:cNvPr id="11" name="テキスト ボックス 10"/>
          <p:cNvSpPr txBox="1"/>
          <p:nvPr/>
        </p:nvSpPr>
        <p:spPr>
          <a:xfrm>
            <a:off x="3166119" y="5631652"/>
            <a:ext cx="3237610" cy="338554"/>
          </a:xfrm>
          <a:prstGeom prst="rect">
            <a:avLst/>
          </a:prstGeom>
          <a:noFill/>
          <a:ln>
            <a:noFill/>
          </a:ln>
        </p:spPr>
        <p:txBody>
          <a:bodyPr wrap="square" rtlCol="0">
            <a:spAutoFit/>
          </a:bodyPr>
          <a:lstStyle/>
          <a:p>
            <a:pPr algn="ctr"/>
            <a:r>
              <a:rPr lang="en-US" altLang="ja-JP" sz="1600" dirty="0" err="1">
                <a:solidFill>
                  <a:prstClr val="black"/>
                </a:solidFill>
                <a:latin typeface="Times New Roman" panose="02020603050405020304" pitchFamily="18" charset="0"/>
                <a:cs typeface="Times New Roman" panose="02020603050405020304" pitchFamily="18" charset="0"/>
              </a:rPr>
              <a:t>Ví</a:t>
            </a:r>
            <a:r>
              <a:rPr lang="en-US" altLang="ja-JP" sz="1600" dirty="0">
                <a:solidFill>
                  <a:prstClr val="black"/>
                </a:solidFill>
                <a:latin typeface="Times New Roman" panose="02020603050405020304" pitchFamily="18" charset="0"/>
                <a:cs typeface="Times New Roman" panose="02020603050405020304" pitchFamily="18" charset="0"/>
              </a:rPr>
              <a:t> </a:t>
            </a:r>
            <a:r>
              <a:rPr lang="en-US" altLang="ja-JP" sz="1600" dirty="0" err="1">
                <a:solidFill>
                  <a:prstClr val="black"/>
                </a:solidFill>
                <a:latin typeface="Times New Roman" panose="02020603050405020304" pitchFamily="18" charset="0"/>
                <a:cs typeface="Times New Roman" panose="02020603050405020304" pitchFamily="18" charset="0"/>
              </a:rPr>
              <a:t>dụ</a:t>
            </a:r>
            <a:r>
              <a:rPr lang="en-US" altLang="ja-JP" sz="1600" dirty="0">
                <a:solidFill>
                  <a:prstClr val="black"/>
                </a:solidFill>
                <a:latin typeface="Times New Roman" panose="02020603050405020304" pitchFamily="18" charset="0"/>
                <a:cs typeface="Times New Roman" panose="02020603050405020304" pitchFamily="18" charset="0"/>
              </a:rPr>
              <a:t> </a:t>
            </a:r>
            <a:r>
              <a:rPr lang="en-US" altLang="ja-JP" sz="1600" dirty="0" err="1">
                <a:solidFill>
                  <a:prstClr val="black"/>
                </a:solidFill>
                <a:latin typeface="Times New Roman" panose="02020603050405020304" pitchFamily="18" charset="0"/>
                <a:cs typeface="Times New Roman" panose="02020603050405020304" pitchFamily="18" charset="0"/>
              </a:rPr>
              <a:t>về</a:t>
            </a:r>
            <a:r>
              <a:rPr lang="en-US" altLang="ja-JP" sz="1600" dirty="0">
                <a:solidFill>
                  <a:prstClr val="black"/>
                </a:solidFill>
                <a:latin typeface="Times New Roman" panose="02020603050405020304" pitchFamily="18" charset="0"/>
                <a:cs typeface="Times New Roman" panose="02020603050405020304" pitchFamily="18" charset="0"/>
              </a:rPr>
              <a:t> </a:t>
            </a:r>
            <a:r>
              <a:rPr lang="en-US" altLang="ja-JP" sz="1600" dirty="0" err="1">
                <a:solidFill>
                  <a:prstClr val="black"/>
                </a:solidFill>
                <a:latin typeface="Times New Roman" panose="02020603050405020304" pitchFamily="18" charset="0"/>
                <a:cs typeface="Times New Roman" panose="02020603050405020304" pitchFamily="18" charset="0"/>
              </a:rPr>
              <a:t>thiết</a:t>
            </a:r>
            <a:r>
              <a:rPr lang="en-US" altLang="ja-JP" sz="1600" dirty="0">
                <a:solidFill>
                  <a:prstClr val="black"/>
                </a:solidFill>
                <a:latin typeface="Times New Roman" panose="02020603050405020304" pitchFamily="18" charset="0"/>
                <a:cs typeface="Times New Roman" panose="02020603050405020304" pitchFamily="18" charset="0"/>
              </a:rPr>
              <a:t> </a:t>
            </a:r>
            <a:r>
              <a:rPr lang="en-US" altLang="ja-JP" sz="1600" dirty="0" err="1">
                <a:solidFill>
                  <a:prstClr val="black"/>
                </a:solidFill>
                <a:latin typeface="Times New Roman" panose="02020603050405020304" pitchFamily="18" charset="0"/>
                <a:cs typeface="Times New Roman" panose="02020603050405020304" pitchFamily="18" charset="0"/>
              </a:rPr>
              <a:t>bị</a:t>
            </a:r>
            <a:r>
              <a:rPr lang="en-US" altLang="ja-JP" sz="1600" dirty="0">
                <a:solidFill>
                  <a:prstClr val="black"/>
                </a:solidFill>
                <a:latin typeface="Times New Roman" panose="02020603050405020304" pitchFamily="18" charset="0"/>
                <a:cs typeface="Times New Roman" panose="02020603050405020304" pitchFamily="18" charset="0"/>
              </a:rPr>
              <a:t> </a:t>
            </a:r>
            <a:r>
              <a:rPr lang="en-US" altLang="ja-JP" sz="1600" dirty="0" err="1">
                <a:solidFill>
                  <a:prstClr val="black"/>
                </a:solidFill>
                <a:latin typeface="Times New Roman" panose="02020603050405020304" pitchFamily="18" charset="0"/>
                <a:cs typeface="Times New Roman" panose="02020603050405020304" pitchFamily="18" charset="0"/>
              </a:rPr>
              <a:t>phát</a:t>
            </a:r>
            <a:r>
              <a:rPr lang="en-US" altLang="ja-JP" sz="1600" dirty="0">
                <a:solidFill>
                  <a:prstClr val="black"/>
                </a:solidFill>
                <a:latin typeface="Times New Roman" panose="02020603050405020304" pitchFamily="18" charset="0"/>
                <a:cs typeface="Times New Roman" panose="02020603050405020304" pitchFamily="18" charset="0"/>
              </a:rPr>
              <a:t> </a:t>
            </a:r>
            <a:r>
              <a:rPr lang="en-US" altLang="ja-JP" sz="1600" dirty="0" err="1">
                <a:solidFill>
                  <a:prstClr val="black"/>
                </a:solidFill>
                <a:latin typeface="Times New Roman" panose="02020603050405020304" pitchFamily="18" charset="0"/>
                <a:cs typeface="Times New Roman" panose="02020603050405020304" pitchFamily="18" charset="0"/>
              </a:rPr>
              <a:t>điện</a:t>
            </a:r>
            <a:endParaRPr lang="ja-JP" altLang="en-US" sz="16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231505" y="1423556"/>
            <a:ext cx="7106838" cy="4208096"/>
          </a:xfrm>
          <a:prstGeom prst="rect">
            <a:avLst/>
          </a:prstGeom>
        </p:spPr>
      </p:pic>
      <p:sp>
        <p:nvSpPr>
          <p:cNvPr id="3" name="正方形/長方形 2">
            <a:extLst>
              <a:ext uri="{FF2B5EF4-FFF2-40B4-BE49-F238E27FC236}">
                <a16:creationId xmlns:a16="http://schemas.microsoft.com/office/drawing/2014/main" xmlns="" id="{D1373F05-9C8A-479B-8341-91E6F62BF5E4}"/>
              </a:ext>
            </a:extLst>
          </p:cNvPr>
          <p:cNvSpPr/>
          <p:nvPr/>
        </p:nvSpPr>
        <p:spPr>
          <a:xfrm>
            <a:off x="944770" y="2370702"/>
            <a:ext cx="1493630" cy="3115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err="1">
                <a:latin typeface="Times New Roman" panose="02020603050405020304" pitchFamily="18" charset="0"/>
                <a:cs typeface="Times New Roman" panose="02020603050405020304" pitchFamily="18" charset="0"/>
              </a:rPr>
              <a:t>Thiết</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bị</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phát</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điện</a:t>
            </a:r>
            <a:endParaRPr kumimoji="1" lang="ja-JP" altLang="en-US" sz="1400" dirty="0">
              <a:latin typeface="Times New Roman" panose="02020603050405020304" pitchFamily="18" charset="0"/>
              <a:cs typeface="Times New Roman" panose="02020603050405020304" pitchFamily="18" charset="0"/>
            </a:endParaRPr>
          </a:p>
        </p:txBody>
      </p:sp>
      <p:sp>
        <p:nvSpPr>
          <p:cNvPr id="9" name="正方形/長方形 8">
            <a:extLst>
              <a:ext uri="{FF2B5EF4-FFF2-40B4-BE49-F238E27FC236}">
                <a16:creationId xmlns:a16="http://schemas.microsoft.com/office/drawing/2014/main" xmlns="" id="{A68A9C72-8FEF-4534-B189-ECA8C4AB9A82}"/>
              </a:ext>
            </a:extLst>
          </p:cNvPr>
          <p:cNvSpPr/>
          <p:nvPr/>
        </p:nvSpPr>
        <p:spPr>
          <a:xfrm>
            <a:off x="5260729" y="1509556"/>
            <a:ext cx="1636294"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vi-VN" altLang="ja-JP" sz="1400" dirty="0">
                <a:latin typeface="+mj-lt"/>
                <a:cs typeface="Times New Roman" panose="02020603050405020304" pitchFamily="18" charset="0"/>
              </a:rPr>
              <a:t>Công tắc đánh lửa</a:t>
            </a:r>
            <a:endParaRPr kumimoji="1" lang="ja-JP" altLang="en-US" sz="1400" dirty="0">
              <a:latin typeface="+mj-lt"/>
              <a:cs typeface="Times New Roman" panose="02020603050405020304" pitchFamily="18" charset="0"/>
            </a:endParaRPr>
          </a:p>
        </p:txBody>
      </p:sp>
      <p:sp>
        <p:nvSpPr>
          <p:cNvPr id="10" name="正方形/長方形 9">
            <a:extLst>
              <a:ext uri="{FF2B5EF4-FFF2-40B4-BE49-F238E27FC236}">
                <a16:creationId xmlns:a16="http://schemas.microsoft.com/office/drawing/2014/main" xmlns="" id="{85EED464-C698-42D3-A924-4BEAAACE926C}"/>
              </a:ext>
            </a:extLst>
          </p:cNvPr>
          <p:cNvSpPr/>
          <p:nvPr/>
        </p:nvSpPr>
        <p:spPr>
          <a:xfrm>
            <a:off x="6403729" y="4920916"/>
            <a:ext cx="986589" cy="5135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vi-VN" altLang="ja-JP" sz="1400" dirty="0">
                <a:latin typeface="+mj-lt"/>
                <a:cs typeface="Times New Roman" panose="02020603050405020304" pitchFamily="18" charset="0"/>
              </a:rPr>
              <a:t>Ắc quy</a:t>
            </a:r>
            <a:endParaRPr kumimoji="1" lang="vi-VN" altLang="ja-JP" sz="1400" dirty="0">
              <a:latin typeface="+mj-lt"/>
              <a:cs typeface="Times New Roman" panose="02020603050405020304" pitchFamily="18" charset="0"/>
            </a:endParaRPr>
          </a:p>
        </p:txBody>
      </p:sp>
    </p:spTree>
    <p:extLst>
      <p:ext uri="{BB962C8B-B14F-4D97-AF65-F5344CB8AC3E}">
        <p14:creationId xmlns:p14="http://schemas.microsoft.com/office/powerpoint/2010/main" val="2242741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2729" y="2316480"/>
            <a:ext cx="8355106" cy="1193483"/>
          </a:xfrm>
        </p:spPr>
        <p:txBody>
          <a:bodyPr>
            <a:noAutofit/>
          </a:bodyPr>
          <a:lstStyle/>
          <a:p>
            <a:r>
              <a:rPr kumimoji="1" lang="en-US" altLang="ja-JP" sz="2800" dirty="0">
                <a:latin typeface="Times New Roman" panose="02020603050405020304" pitchFamily="18" charset="0"/>
                <a:ea typeface="+mn-ea"/>
                <a:cs typeface="Times New Roman" panose="02020603050405020304" pitchFamily="18" charset="0"/>
              </a:rPr>
              <a:t/>
            </a:r>
            <a:br>
              <a:rPr kumimoji="1" lang="en-US" altLang="ja-JP" sz="2800" dirty="0">
                <a:latin typeface="Times New Roman" panose="02020603050405020304" pitchFamily="18" charset="0"/>
                <a:ea typeface="+mn-ea"/>
                <a:cs typeface="Times New Roman" panose="02020603050405020304" pitchFamily="18" charset="0"/>
              </a:rPr>
            </a:br>
            <a:r>
              <a:rPr kumimoji="1" lang="en-US" altLang="ja-JP" sz="2800" dirty="0">
                <a:latin typeface="Times New Roman" panose="02020603050405020304" pitchFamily="18" charset="0"/>
                <a:ea typeface="+mn-ea"/>
                <a:cs typeface="Times New Roman" panose="02020603050405020304" pitchFamily="18" charset="0"/>
              </a:rPr>
              <a:t>CHƯƠNG 1 </a:t>
            </a:r>
            <a:br>
              <a:rPr kumimoji="1" lang="en-US" altLang="ja-JP" sz="2800" dirty="0">
                <a:latin typeface="Times New Roman" panose="02020603050405020304" pitchFamily="18" charset="0"/>
                <a:ea typeface="+mn-ea"/>
                <a:cs typeface="Times New Roman" panose="02020603050405020304" pitchFamily="18" charset="0"/>
              </a:rPr>
            </a:br>
            <a:r>
              <a:rPr kumimoji="1" lang="en-US" altLang="ja-JP" sz="2800">
                <a:latin typeface="Times New Roman" panose="02020603050405020304" pitchFamily="18" charset="0"/>
                <a:ea typeface="+mn-ea"/>
                <a:cs typeface="Times New Roman" panose="02020603050405020304" pitchFamily="18" charset="0"/>
              </a:rPr>
              <a:t>KIẾN THỨC </a:t>
            </a:r>
            <a:r>
              <a:rPr kumimoji="1" lang="en-US" altLang="ja-JP" sz="2800" dirty="0">
                <a:latin typeface="Times New Roman" panose="02020603050405020304" pitchFamily="18" charset="0"/>
                <a:ea typeface="+mn-ea"/>
                <a:cs typeface="Times New Roman" panose="02020603050405020304" pitchFamily="18" charset="0"/>
              </a:rPr>
              <a:t>CƠ BẢN VỀ</a:t>
            </a:r>
            <a:br>
              <a:rPr kumimoji="1" lang="en-US" altLang="ja-JP" sz="2800" dirty="0">
                <a:latin typeface="Times New Roman" panose="02020603050405020304" pitchFamily="18" charset="0"/>
                <a:ea typeface="+mn-ea"/>
                <a:cs typeface="Times New Roman" panose="02020603050405020304" pitchFamily="18" charset="0"/>
              </a:rPr>
            </a:br>
            <a:r>
              <a:rPr kumimoji="1" lang="en-US" altLang="ja-JP" sz="2800" dirty="0">
                <a:latin typeface="Times New Roman" panose="02020603050405020304" pitchFamily="18" charset="0"/>
                <a:ea typeface="+mn-ea"/>
                <a:cs typeface="Times New Roman" panose="02020603050405020304" pitchFamily="18" charset="0"/>
              </a:rPr>
              <a:t> MÁY MÓC XÂY DỰNG DẠNG XE</a:t>
            </a:r>
            <a:endParaRPr kumimoji="1" lang="ja-JP" altLang="en-US" sz="28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8580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Nhiên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liệu</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Dầu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74080" y="5803393"/>
            <a:ext cx="3053748" cy="279758"/>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18/</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15</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Dầu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như</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dưới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đây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zh-TW" altLang="en-US" sz="2000" dirty="0">
                <a:latin typeface="Times New Roman" panose="02020603050405020304" pitchFamily="18" charset="0"/>
                <a:ea typeface="Meiryo UI" panose="020B0604030504040204" pitchFamily="50" charset="-128"/>
                <a:cs typeface="Times New Roman" panose="02020603050405020304" pitchFamily="18" charset="0"/>
              </a:rPr>
              <a:t>①</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bôi</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trơn</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zh-TW" altLang="en-US" sz="2000" dirty="0">
                <a:latin typeface="Times New Roman" panose="02020603050405020304" pitchFamily="18" charset="0"/>
                <a:ea typeface="Meiryo UI" panose="020B0604030504040204" pitchFamily="50" charset="-128"/>
                <a:cs typeface="Times New Roman" panose="02020603050405020304" pitchFamily="18" charset="0"/>
              </a:rPr>
              <a:t>②</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làm</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mát</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zh-TW" altLang="en-US" sz="2000" dirty="0">
                <a:latin typeface="Times New Roman" panose="02020603050405020304" pitchFamily="18" charset="0"/>
                <a:ea typeface="Meiryo UI" panose="020B0604030504040204" pitchFamily="50" charset="-128"/>
                <a:cs typeface="Times New Roman" panose="02020603050405020304" pitchFamily="18" charset="0"/>
              </a:rPr>
              <a:t>③</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khép</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kín</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zh-TW" altLang="en-US" sz="2000" dirty="0">
                <a:latin typeface="Times New Roman" panose="02020603050405020304" pitchFamily="18" charset="0"/>
                <a:ea typeface="Meiryo UI" panose="020B0604030504040204" pitchFamily="50" charset="-128"/>
                <a:cs typeface="Times New Roman" panose="02020603050405020304" pitchFamily="18" charset="0"/>
              </a:rPr>
              <a:t>④</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zh-TW"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2000" dirty="0" err="1">
                <a:latin typeface="Times New Roman" panose="02020603050405020304" pitchFamily="18" charset="0"/>
                <a:ea typeface="Meiryo UI" panose="020B0604030504040204" pitchFamily="50" charset="-128"/>
                <a:cs typeface="Times New Roman" panose="02020603050405020304" pitchFamily="18" charset="0"/>
              </a:rPr>
              <a:t>sinh</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zh-TW" altLang="en-US" sz="2000" dirty="0">
                <a:latin typeface="Times New Roman" panose="02020603050405020304" pitchFamily="18" charset="0"/>
                <a:ea typeface="Meiryo UI" panose="020B0604030504040204" pitchFamily="50" charset="-128"/>
                <a:cs typeface="Times New Roman" panose="02020603050405020304" pitchFamily="18" charset="0"/>
              </a:rPr>
              <a:t>⑤</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chống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gỉ</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sét</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Tuy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dầu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nhiều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tên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nhưng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dầu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tiêu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chuẩn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được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quy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định</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sách</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sử</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834000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Thiết</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thủy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xmlns="" id="{5C779769-AB83-4A8C-8029-2933AC0D78A6}"/>
              </a:ext>
            </a:extLst>
          </p:cNvPr>
          <p:cNvSpPr txBox="1"/>
          <p:nvPr/>
        </p:nvSpPr>
        <p:spPr>
          <a:xfrm>
            <a:off x="5289887" y="5764932"/>
            <a:ext cx="3415201"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19/</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16</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11" name="図 10" descr="ダイアグラム&#10;&#10;自動的に生成された説明">
            <a:extLst>
              <a:ext uri="{FF2B5EF4-FFF2-40B4-BE49-F238E27FC236}">
                <a16:creationId xmlns:a16="http://schemas.microsoft.com/office/drawing/2014/main" xmlns="" id="{5638A350-48CD-4346-922D-7C3E0749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72" y="1365340"/>
            <a:ext cx="7541537" cy="4059518"/>
          </a:xfrm>
          <a:prstGeom prst="rect">
            <a:avLst/>
          </a:prstGeom>
        </p:spPr>
      </p:pic>
    </p:spTree>
    <p:extLst>
      <p:ext uri="{BB962C8B-B14F-4D97-AF65-F5344CB8AC3E}">
        <p14:creationId xmlns:p14="http://schemas.microsoft.com/office/powerpoint/2010/main" val="3374938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17682"/>
            <a:ext cx="7886700" cy="655320"/>
          </a:xfrm>
          <a:ln>
            <a:solidFill>
              <a:schemeClr val="tx1"/>
            </a:solidFill>
          </a:ln>
        </p:spPr>
        <p:txBody>
          <a:bodyPr>
            <a:normAutofit fontScale="90000"/>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Bơm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thủy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①</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Bơm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bánh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răng</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②</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bơm</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nghiêng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đĩa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nghiêng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17E1C522-7AE5-4053-AC2A-1DEA46DBED2E}"/>
              </a:ext>
            </a:extLst>
          </p:cNvPr>
          <p:cNvSpPr txBox="1"/>
          <p:nvPr/>
        </p:nvSpPr>
        <p:spPr>
          <a:xfrm>
            <a:off x="5247949" y="6465007"/>
            <a:ext cx="3530291" cy="27716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20/</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16</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6" name="図 5" descr="ダイアグラム&#10;&#10;自動的に生成された説明">
            <a:extLst>
              <a:ext uri="{FF2B5EF4-FFF2-40B4-BE49-F238E27FC236}">
                <a16:creationId xmlns:a16="http://schemas.microsoft.com/office/drawing/2014/main" xmlns="" id="{51A0B7CD-047B-4EDB-90E4-CBC30AEB8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58" y="1403287"/>
            <a:ext cx="7644283" cy="4825497"/>
          </a:xfrm>
          <a:prstGeom prst="rect">
            <a:avLst/>
          </a:prstGeom>
        </p:spPr>
      </p:pic>
      <p:sp>
        <p:nvSpPr>
          <p:cNvPr id="2" name="正方形/長方形 1">
            <a:extLst>
              <a:ext uri="{FF2B5EF4-FFF2-40B4-BE49-F238E27FC236}">
                <a16:creationId xmlns:a16="http://schemas.microsoft.com/office/drawing/2014/main" xmlns="" id="{F7C3F141-B9FF-4164-A9CE-420626A55252}"/>
              </a:ext>
            </a:extLst>
          </p:cNvPr>
          <p:cNvSpPr/>
          <p:nvPr/>
        </p:nvSpPr>
        <p:spPr>
          <a:xfrm>
            <a:off x="1024127" y="6075308"/>
            <a:ext cx="2267713" cy="1674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Pít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tông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bơm</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Trục</a:t>
            </a:r>
            <a:r>
              <a:rPr kumimoji="1"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nghiêng</a:t>
            </a:r>
            <a:endParaRPr kumimoji="1" lang="ja-JP" altLang="en-US" sz="1200" dirty="0">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FE2C5176-28A2-4AF8-AEBF-F7152764901E}"/>
              </a:ext>
            </a:extLst>
          </p:cNvPr>
          <p:cNvSpPr/>
          <p:nvPr/>
        </p:nvSpPr>
        <p:spPr>
          <a:xfrm>
            <a:off x="6881978" y="6035040"/>
            <a:ext cx="1048512" cy="19374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Đĩa</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nghiêng</a:t>
            </a:r>
            <a:endParaRPr kumimoji="1" lang="ja-JP" altLang="en-US" sz="1200" dirty="0">
              <a:latin typeface="Times New Roman" panose="02020603050405020304" pitchFamily="18" charset="0"/>
              <a:cs typeface="Times New Roman" panose="02020603050405020304" pitchFamily="18" charset="0"/>
            </a:endParaRPr>
          </a:p>
        </p:txBody>
      </p:sp>
      <p:sp>
        <p:nvSpPr>
          <p:cNvPr id="5" name="正方形/長方形 4">
            <a:extLst>
              <a:ext uri="{FF2B5EF4-FFF2-40B4-BE49-F238E27FC236}">
                <a16:creationId xmlns:a16="http://schemas.microsoft.com/office/drawing/2014/main" xmlns="" id="{4B174D05-AC83-4B20-B31D-7CE60EF57AE3}"/>
              </a:ext>
            </a:extLst>
          </p:cNvPr>
          <p:cNvSpPr/>
          <p:nvPr/>
        </p:nvSpPr>
        <p:spPr>
          <a:xfrm>
            <a:off x="3529583" y="3666544"/>
            <a:ext cx="2084832" cy="2072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dirty="0" err="1">
                <a:latin typeface="Times New Roman" panose="02020603050405020304" pitchFamily="18" charset="0"/>
                <a:cs typeface="Times New Roman" panose="02020603050405020304" pitchFamily="18" charset="0"/>
              </a:rPr>
              <a:t>Bơm</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bánh</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răng</a:t>
            </a:r>
            <a:endParaRPr kumimoji="1" lang="ja-JP" altLang="en-US" sz="14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7AFAE8CD-499F-4A94-88CB-E0D081886599}"/>
              </a:ext>
            </a:extLst>
          </p:cNvPr>
          <p:cNvSpPr/>
          <p:nvPr/>
        </p:nvSpPr>
        <p:spPr>
          <a:xfrm>
            <a:off x="2340864" y="3999512"/>
            <a:ext cx="1048512" cy="1937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Times New Roman" panose="02020603050405020304" pitchFamily="18" charset="0"/>
                <a:cs typeface="Times New Roman" panose="02020603050405020304" pitchFamily="18" charset="0"/>
              </a:rPr>
              <a:t>Khóa</a:t>
            </a:r>
            <a:r>
              <a:rPr kumimoji="1" lang="en-US" altLang="ja-JP" sz="900" dirty="0">
                <a:latin typeface="Times New Roman" panose="02020603050405020304" pitchFamily="18" charset="0"/>
                <a:cs typeface="Times New Roman" panose="02020603050405020304" pitchFamily="18" charset="0"/>
              </a:rPr>
              <a:t> xi </a:t>
            </a:r>
            <a:r>
              <a:rPr kumimoji="1" lang="en-US" altLang="ja-JP" sz="900" dirty="0" err="1">
                <a:latin typeface="Times New Roman" panose="02020603050405020304" pitchFamily="18" charset="0"/>
                <a:cs typeface="Times New Roman" panose="02020603050405020304" pitchFamily="18" charset="0"/>
              </a:rPr>
              <a:t>lanh</a:t>
            </a:r>
            <a:endParaRPr kumimoji="1" lang="ja-JP" altLang="en-US" sz="900" dirty="0">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26833ABC-C0C6-43E2-8DEE-7DDD16FB47B5}"/>
              </a:ext>
            </a:extLst>
          </p:cNvPr>
          <p:cNvSpPr/>
          <p:nvPr/>
        </p:nvSpPr>
        <p:spPr>
          <a:xfrm>
            <a:off x="1816608" y="5758107"/>
            <a:ext cx="1048512" cy="1937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Times New Roman" panose="02020603050405020304" pitchFamily="18" charset="0"/>
                <a:cs typeface="Times New Roman" panose="02020603050405020304" pitchFamily="18" charset="0"/>
              </a:rPr>
              <a:t>Pít</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tông</a:t>
            </a:r>
            <a:endParaRPr kumimoji="1" lang="ja-JP" altLang="en-US" sz="900" dirty="0">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5D760B9E-C420-4AEC-A61C-31B94F4CC19E}"/>
              </a:ext>
            </a:extLst>
          </p:cNvPr>
          <p:cNvSpPr/>
          <p:nvPr/>
        </p:nvSpPr>
        <p:spPr>
          <a:xfrm>
            <a:off x="2939161" y="5923313"/>
            <a:ext cx="584505" cy="1280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Times New Roman" panose="02020603050405020304" pitchFamily="18" charset="0"/>
                <a:cs typeface="Times New Roman" panose="02020603050405020304" pitchFamily="18" charset="0"/>
              </a:rPr>
              <a:t>Đĩa</a:t>
            </a:r>
            <a:r>
              <a:rPr lang="en-US" altLang="ja-JP" sz="900" dirty="0">
                <a:latin typeface="Times New Roman" panose="02020603050405020304" pitchFamily="18" charset="0"/>
                <a:cs typeface="Times New Roman" panose="02020603050405020304" pitchFamily="18" charset="0"/>
              </a:rPr>
              <a:t> van</a:t>
            </a:r>
            <a:endParaRPr kumimoji="1" lang="ja-JP" altLang="en-US" sz="900" dirty="0">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2123CB51-83E8-4F75-A87B-EC9F1F0F884A}"/>
              </a:ext>
            </a:extLst>
          </p:cNvPr>
          <p:cNvSpPr/>
          <p:nvPr/>
        </p:nvSpPr>
        <p:spPr>
          <a:xfrm>
            <a:off x="5614415" y="5729569"/>
            <a:ext cx="1048512" cy="1937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Times New Roman" panose="02020603050405020304" pitchFamily="18" charset="0"/>
                <a:cs typeface="Times New Roman" panose="02020603050405020304" pitchFamily="18" charset="0"/>
              </a:rPr>
              <a:t>Pít</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tông</a:t>
            </a:r>
            <a:endParaRPr kumimoji="1" lang="ja-JP" altLang="en-US" sz="9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033ED387-9927-4F99-BAED-CAA770A2ECBC}"/>
              </a:ext>
            </a:extLst>
          </p:cNvPr>
          <p:cNvSpPr/>
          <p:nvPr/>
        </p:nvSpPr>
        <p:spPr>
          <a:xfrm>
            <a:off x="6944028" y="5831497"/>
            <a:ext cx="584505" cy="1280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Times New Roman" panose="02020603050405020304" pitchFamily="18" charset="0"/>
                <a:cs typeface="Times New Roman" panose="02020603050405020304" pitchFamily="18" charset="0"/>
              </a:rPr>
              <a:t>Đĩa</a:t>
            </a:r>
            <a:r>
              <a:rPr lang="en-US" altLang="ja-JP" sz="900" dirty="0">
                <a:latin typeface="Times New Roman" panose="02020603050405020304" pitchFamily="18" charset="0"/>
                <a:cs typeface="Times New Roman" panose="02020603050405020304" pitchFamily="18" charset="0"/>
              </a:rPr>
              <a:t> van</a:t>
            </a:r>
            <a:endParaRPr kumimoji="1" lang="ja-JP" altLang="en-US" sz="9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042246BD-A83A-485D-8091-9D8EADF4596A}"/>
              </a:ext>
            </a:extLst>
          </p:cNvPr>
          <p:cNvSpPr/>
          <p:nvPr/>
        </p:nvSpPr>
        <p:spPr>
          <a:xfrm>
            <a:off x="4713808" y="5568095"/>
            <a:ext cx="779398" cy="1900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Times New Roman" panose="02020603050405020304" pitchFamily="18" charset="0"/>
                <a:cs typeface="Times New Roman" panose="02020603050405020304" pitchFamily="18" charset="0"/>
              </a:rPr>
              <a:t>Đĩa</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nghiêng</a:t>
            </a:r>
            <a:endParaRPr kumimoji="1" lang="ja-JP" altLang="en-US" sz="9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D9784AFB-D78F-40F2-AE51-E1D63788E724}"/>
              </a:ext>
            </a:extLst>
          </p:cNvPr>
          <p:cNvSpPr/>
          <p:nvPr/>
        </p:nvSpPr>
        <p:spPr>
          <a:xfrm>
            <a:off x="5754626" y="4193256"/>
            <a:ext cx="1048512" cy="1937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Times New Roman" panose="02020603050405020304" pitchFamily="18" charset="0"/>
                <a:cs typeface="Times New Roman" panose="02020603050405020304" pitchFamily="18" charset="0"/>
              </a:rPr>
              <a:t>Khóa</a:t>
            </a:r>
            <a:r>
              <a:rPr kumimoji="1" lang="en-US" altLang="ja-JP" sz="900" dirty="0">
                <a:latin typeface="Times New Roman" panose="02020603050405020304" pitchFamily="18" charset="0"/>
                <a:cs typeface="Times New Roman" panose="02020603050405020304" pitchFamily="18" charset="0"/>
              </a:rPr>
              <a:t> xi </a:t>
            </a:r>
            <a:r>
              <a:rPr kumimoji="1" lang="en-US" altLang="ja-JP" sz="900" dirty="0" err="1">
                <a:latin typeface="Times New Roman" panose="02020603050405020304" pitchFamily="18" charset="0"/>
                <a:cs typeface="Times New Roman" panose="02020603050405020304" pitchFamily="18" charset="0"/>
              </a:rPr>
              <a:t>lanh</a:t>
            </a:r>
            <a:endParaRPr kumimoji="1" lang="ja-JP"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851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98764"/>
            <a:ext cx="7886700" cy="674237"/>
          </a:xfrm>
          <a:ln>
            <a:solidFill>
              <a:schemeClr val="tx1"/>
            </a:solidFill>
          </a:ln>
        </p:spPr>
        <p:txBody>
          <a:bodyPr>
            <a:normAutofit fontScale="90000"/>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dẫn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thủy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Xi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lanh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thủy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②</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Mô</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thủy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Mô</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tông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xmlns="" id="{48BBE05C-325F-4E97-9116-743B17635EF8}"/>
              </a:ext>
            </a:extLst>
          </p:cNvPr>
          <p:cNvSpPr txBox="1"/>
          <p:nvPr/>
        </p:nvSpPr>
        <p:spPr>
          <a:xfrm>
            <a:off x="5257002" y="6445064"/>
            <a:ext cx="3643158" cy="284920"/>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23/</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17</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12" name="Picture 11" descr="Diagram&#10;&#10;Description automatically generated">
            <a:extLst>
              <a:ext uri="{FF2B5EF4-FFF2-40B4-BE49-F238E27FC236}">
                <a16:creationId xmlns:a16="http://schemas.microsoft.com/office/drawing/2014/main" xmlns="" id="{797BFEB8-3609-473A-82FB-6405A1D62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468" y="1494689"/>
            <a:ext cx="6832323" cy="4864547"/>
          </a:xfrm>
          <a:prstGeom prst="rect">
            <a:avLst/>
          </a:prstGeom>
        </p:spPr>
      </p:pic>
    </p:spTree>
    <p:extLst>
      <p:ext uri="{BB962C8B-B14F-4D97-AF65-F5344CB8AC3E}">
        <p14:creationId xmlns:p14="http://schemas.microsoft.com/office/powerpoint/2010/main" val="2600199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Van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một</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chiều</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xmlns="" id="{F883FBE6-E0CD-4339-B77E-57FC5F18206B}"/>
              </a:ext>
            </a:extLst>
          </p:cNvPr>
          <p:cNvSpPr txBox="1"/>
          <p:nvPr/>
        </p:nvSpPr>
        <p:spPr>
          <a:xfrm>
            <a:off x="1388215" y="5183559"/>
            <a:ext cx="885217" cy="369332"/>
          </a:xfrm>
          <a:prstGeom prst="rect">
            <a:avLst/>
          </a:prstGeom>
          <a:solidFill>
            <a:schemeClr val="bg1"/>
          </a:solidFill>
        </p:spPr>
        <p:txBody>
          <a:bodyPr wrap="square" rtlCol="0">
            <a:spAutoFit/>
          </a:bodyPr>
          <a:lstStyle/>
          <a:p>
            <a:endParaRPr kumimoji="1" lang="ja-JP" altLang="en-US" dirty="0"/>
          </a:p>
        </p:txBody>
      </p:sp>
      <p:sp>
        <p:nvSpPr>
          <p:cNvPr id="15" name="テキスト ボックス 14">
            <a:extLst>
              <a:ext uri="{FF2B5EF4-FFF2-40B4-BE49-F238E27FC236}">
                <a16:creationId xmlns:a16="http://schemas.microsoft.com/office/drawing/2014/main" xmlns="" id="{332EB046-D217-45E5-B13D-696A41B6428A}"/>
              </a:ext>
            </a:extLst>
          </p:cNvPr>
          <p:cNvSpPr txBox="1"/>
          <p:nvPr/>
        </p:nvSpPr>
        <p:spPr>
          <a:xfrm>
            <a:off x="5257002" y="6465008"/>
            <a:ext cx="3557814"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24/</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18</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6" name="図 5" descr="ダイアグラム&#10;&#10;自動的に生成された説明">
            <a:extLst>
              <a:ext uri="{FF2B5EF4-FFF2-40B4-BE49-F238E27FC236}">
                <a16:creationId xmlns:a16="http://schemas.microsoft.com/office/drawing/2014/main" xmlns="" id="{CAEE09A5-9AE2-475B-8F6A-2B91EED36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07" y="1570149"/>
            <a:ext cx="7683386" cy="4604314"/>
          </a:xfrm>
          <a:prstGeom prst="rect">
            <a:avLst/>
          </a:prstGeom>
        </p:spPr>
      </p:pic>
      <p:sp>
        <p:nvSpPr>
          <p:cNvPr id="2" name="正方形/長方形 1">
            <a:extLst>
              <a:ext uri="{FF2B5EF4-FFF2-40B4-BE49-F238E27FC236}">
                <a16:creationId xmlns:a16="http://schemas.microsoft.com/office/drawing/2014/main" xmlns="" id="{033E36D1-4D1A-4F8D-A5FE-9F047D27428D}"/>
              </a:ext>
            </a:extLst>
          </p:cNvPr>
          <p:cNvSpPr/>
          <p:nvPr/>
        </p:nvSpPr>
        <p:spPr>
          <a:xfrm>
            <a:off x="3486912" y="5183559"/>
            <a:ext cx="2084832" cy="217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latin typeface="Times New Roman" panose="02020603050405020304" pitchFamily="18" charset="0"/>
                <a:cs typeface="Times New Roman" panose="02020603050405020304" pitchFamily="18" charset="0"/>
              </a:rPr>
              <a:t>Van </a:t>
            </a:r>
            <a:r>
              <a:rPr kumimoji="1" lang="en-US" altLang="ja-JP" sz="1400" dirty="0" err="1">
                <a:latin typeface="Times New Roman" panose="02020603050405020304" pitchFamily="18" charset="0"/>
                <a:cs typeface="Times New Roman" panose="02020603050405020304" pitchFamily="18" charset="0"/>
              </a:rPr>
              <a:t>một</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chiều</a:t>
            </a:r>
            <a:endParaRPr kumimoji="1"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332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Hoạt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chứa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lõi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lọc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dầu</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xmlns="" id="{23490D6E-1650-4580-9B4D-19EF9B25FF73}"/>
              </a:ext>
            </a:extLst>
          </p:cNvPr>
          <p:cNvSpPr txBox="1"/>
          <p:nvPr/>
        </p:nvSpPr>
        <p:spPr>
          <a:xfrm>
            <a:off x="5292718" y="6456373"/>
            <a:ext cx="3436754"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24/</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18</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6" name="図 5" descr="ダイアグラム&#10;&#10;自動的に生成された説明">
            <a:extLst>
              <a:ext uri="{FF2B5EF4-FFF2-40B4-BE49-F238E27FC236}">
                <a16:creationId xmlns:a16="http://schemas.microsoft.com/office/drawing/2014/main" xmlns="" id="{97763198-AE5A-425C-8C55-8359B9FF6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10" y="1373831"/>
            <a:ext cx="7735380" cy="4871393"/>
          </a:xfrm>
          <a:prstGeom prst="rect">
            <a:avLst/>
          </a:prstGeom>
        </p:spPr>
      </p:pic>
      <p:pic>
        <p:nvPicPr>
          <p:cNvPr id="3" name="図 2">
            <a:extLst>
              <a:ext uri="{FF2B5EF4-FFF2-40B4-BE49-F238E27FC236}">
                <a16:creationId xmlns:a16="http://schemas.microsoft.com/office/drawing/2014/main" xmlns="" id="{58C2FA51-00E0-4C13-8D38-93CFF051E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779" y="1287084"/>
            <a:ext cx="6584442" cy="4764092"/>
          </a:xfrm>
          <a:prstGeom prst="rect">
            <a:avLst/>
          </a:prstGeom>
        </p:spPr>
      </p:pic>
      <p:sp>
        <p:nvSpPr>
          <p:cNvPr id="5" name="正方形/長方形 4">
            <a:extLst>
              <a:ext uri="{FF2B5EF4-FFF2-40B4-BE49-F238E27FC236}">
                <a16:creationId xmlns:a16="http://schemas.microsoft.com/office/drawing/2014/main" xmlns="" id="{C1E3E545-1BE5-47EC-9069-92ECF2225A04}"/>
              </a:ext>
            </a:extLst>
          </p:cNvPr>
          <p:cNvSpPr/>
          <p:nvPr/>
        </p:nvSpPr>
        <p:spPr>
          <a:xfrm>
            <a:off x="3290047" y="6051176"/>
            <a:ext cx="2994212" cy="280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latin typeface="Times New Roman" panose="02020603050405020304" pitchFamily="18" charset="0"/>
                <a:cs typeface="Times New Roman" panose="02020603050405020304" pitchFamily="18" charset="0"/>
              </a:rPr>
              <a:t>Hoạt</a:t>
            </a:r>
            <a:r>
              <a:rPr kumimoji="1" lang="en-US" altLang="ja-JP" sz="1400" dirty="0">
                <a:solidFill>
                  <a:schemeClr val="tx1"/>
                </a:solidFill>
                <a:latin typeface="Times New Roman" panose="02020603050405020304" pitchFamily="18" charset="0"/>
                <a:cs typeface="Times New Roman" panose="02020603050405020304" pitchFamily="18" charset="0"/>
              </a:rPr>
              <a:t> </a:t>
            </a:r>
            <a:r>
              <a:rPr kumimoji="1" lang="en-US" altLang="ja-JP" sz="1400" dirty="0" err="1">
                <a:solidFill>
                  <a:schemeClr val="tx1"/>
                </a:solidFill>
                <a:latin typeface="Times New Roman" panose="02020603050405020304" pitchFamily="18" charset="0"/>
                <a:cs typeface="Times New Roman" panose="02020603050405020304" pitchFamily="18" charset="0"/>
              </a:rPr>
              <a:t>động</a:t>
            </a:r>
            <a:r>
              <a:rPr kumimoji="1" lang="en-US" altLang="ja-JP" sz="1400" dirty="0">
                <a:solidFill>
                  <a:schemeClr val="tx1"/>
                </a:solidFill>
                <a:latin typeface="Times New Roman" panose="02020603050405020304" pitchFamily="18" charset="0"/>
                <a:cs typeface="Times New Roman" panose="02020603050405020304" pitchFamily="18" charset="0"/>
              </a:rPr>
              <a:t> </a:t>
            </a:r>
            <a:r>
              <a:rPr kumimoji="1" lang="en-US" altLang="ja-JP" sz="1400" dirty="0" err="1">
                <a:solidFill>
                  <a:schemeClr val="tx1"/>
                </a:solidFill>
                <a:latin typeface="Times New Roman" panose="02020603050405020304" pitchFamily="18" charset="0"/>
                <a:cs typeface="Times New Roman" panose="02020603050405020304" pitchFamily="18" charset="0"/>
              </a:rPr>
              <a:t>của</a:t>
            </a:r>
            <a:r>
              <a:rPr kumimoji="1" lang="en-US" altLang="ja-JP" sz="1400" dirty="0">
                <a:solidFill>
                  <a:schemeClr val="tx1"/>
                </a:solidFill>
                <a:latin typeface="Times New Roman" panose="02020603050405020304" pitchFamily="18" charset="0"/>
                <a:cs typeface="Times New Roman" panose="02020603050405020304" pitchFamily="18" charset="0"/>
              </a:rPr>
              <a:t> </a:t>
            </a:r>
            <a:r>
              <a:rPr kumimoji="1" lang="en-US" altLang="ja-JP" sz="1400" dirty="0" err="1">
                <a:solidFill>
                  <a:schemeClr val="tx1"/>
                </a:solidFill>
                <a:latin typeface="Times New Roman" panose="02020603050405020304" pitchFamily="18" charset="0"/>
                <a:cs typeface="Times New Roman" panose="02020603050405020304" pitchFamily="18" charset="0"/>
              </a:rPr>
              <a:t>thùng</a:t>
            </a:r>
            <a:r>
              <a:rPr kumimoji="1" lang="en-US" altLang="ja-JP" sz="1400" dirty="0">
                <a:solidFill>
                  <a:schemeClr val="tx1"/>
                </a:solidFill>
                <a:latin typeface="Times New Roman" panose="02020603050405020304" pitchFamily="18" charset="0"/>
                <a:cs typeface="Times New Roman" panose="02020603050405020304" pitchFamily="18" charset="0"/>
              </a:rPr>
              <a:t> </a:t>
            </a:r>
            <a:r>
              <a:rPr kumimoji="1" lang="en-US" altLang="ja-JP" sz="1400" dirty="0" err="1">
                <a:solidFill>
                  <a:schemeClr val="tx1"/>
                </a:solidFill>
                <a:latin typeface="Times New Roman" panose="02020603050405020304" pitchFamily="18" charset="0"/>
                <a:cs typeface="Times New Roman" panose="02020603050405020304" pitchFamily="18" charset="0"/>
              </a:rPr>
              <a:t>chứa</a:t>
            </a:r>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839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Lõi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ọc</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dầu</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xmlns="" id="{99EF7DD9-94C9-40BE-B7DD-449F8C85EA2C}"/>
              </a:ext>
            </a:extLst>
          </p:cNvPr>
          <p:cNvSpPr txBox="1"/>
          <p:nvPr/>
        </p:nvSpPr>
        <p:spPr>
          <a:xfrm>
            <a:off x="5264143" y="6426760"/>
            <a:ext cx="3514097"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25/</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18</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5" name="図 4" descr="ダイアグラム&#10;&#10;自動的に生成された説明">
            <a:extLst>
              <a:ext uri="{FF2B5EF4-FFF2-40B4-BE49-F238E27FC236}">
                <a16:creationId xmlns:a16="http://schemas.microsoft.com/office/drawing/2014/main" xmlns="" id="{F08BA43E-DB42-434C-9304-238A2D5D8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38" y="1444632"/>
            <a:ext cx="7584524" cy="4800592"/>
          </a:xfrm>
          <a:prstGeom prst="rect">
            <a:avLst/>
          </a:prstGeom>
        </p:spPr>
      </p:pic>
      <p:sp>
        <p:nvSpPr>
          <p:cNvPr id="2" name="正方形/長方形 1">
            <a:extLst>
              <a:ext uri="{FF2B5EF4-FFF2-40B4-BE49-F238E27FC236}">
                <a16:creationId xmlns:a16="http://schemas.microsoft.com/office/drawing/2014/main" xmlns="" id="{1D28ED65-ED2B-4CC1-B977-8857C1E5C0A0}"/>
              </a:ext>
            </a:extLst>
          </p:cNvPr>
          <p:cNvSpPr/>
          <p:nvPr/>
        </p:nvSpPr>
        <p:spPr>
          <a:xfrm>
            <a:off x="5264143" y="2206752"/>
            <a:ext cx="2136401" cy="54864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500" dirty="0" err="1">
                <a:latin typeface="Times New Roman" panose="02020603050405020304" pitchFamily="18" charset="0"/>
                <a:cs typeface="Times New Roman" panose="02020603050405020304" pitchFamily="18" charset="0"/>
              </a:rPr>
              <a:t>Lưới</a:t>
            </a:r>
            <a:r>
              <a:rPr kumimoji="1" lang="en-US" altLang="ja-JP" sz="1500" dirty="0">
                <a:latin typeface="Times New Roman" panose="02020603050405020304" pitchFamily="18" charset="0"/>
                <a:cs typeface="Times New Roman" panose="02020603050405020304" pitchFamily="18" charset="0"/>
              </a:rPr>
              <a:t> </a:t>
            </a:r>
            <a:r>
              <a:rPr kumimoji="1" lang="en-US" altLang="ja-JP" sz="1500" dirty="0" err="1">
                <a:latin typeface="Times New Roman" panose="02020603050405020304" pitchFamily="18" charset="0"/>
                <a:cs typeface="Times New Roman" panose="02020603050405020304" pitchFamily="18" charset="0"/>
              </a:rPr>
              <a:t>kim</a:t>
            </a:r>
            <a:r>
              <a:rPr kumimoji="1" lang="en-US" altLang="ja-JP" sz="1500" dirty="0">
                <a:latin typeface="Times New Roman" panose="02020603050405020304" pitchFamily="18" charset="0"/>
                <a:cs typeface="Times New Roman" panose="02020603050405020304" pitchFamily="18" charset="0"/>
              </a:rPr>
              <a:t> </a:t>
            </a:r>
            <a:r>
              <a:rPr kumimoji="1" lang="en-US" altLang="ja-JP" sz="1500" dirty="0" err="1">
                <a:latin typeface="Times New Roman" panose="02020603050405020304" pitchFamily="18" charset="0"/>
                <a:cs typeface="Times New Roman" panose="02020603050405020304" pitchFamily="18" charset="0"/>
              </a:rPr>
              <a:t>loại</a:t>
            </a:r>
            <a:endParaRPr kumimoji="1" lang="ja-JP"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259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5488" y="1999488"/>
            <a:ext cx="8156448" cy="1810513"/>
          </a:xfrm>
        </p:spPr>
        <p:txBody>
          <a:bodyPr>
            <a:normAutofit/>
          </a:bodyPr>
          <a:lstStyle/>
          <a:p>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CHƯƠNG 3</a:t>
            </a:r>
            <a:b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br>
            <a:r>
              <a:rPr lang="zh-TW" altLang="en-US" sz="2800" dirty="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CẤU TẠO CÁC TRANG THIẾT BỊ LIÊN QUAN TỚI VẬN HÀNH MÁY MÓC DÙNG ĐỂ PHÁ DỠ </a:t>
            </a:r>
            <a:endParaRPr kumimoji="1"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577470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tạo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trang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bánh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xích</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xmlns="" id="{DCD0D7E0-41A5-44C3-A029-B5BD4754056D}"/>
              </a:ext>
            </a:extLst>
          </p:cNvPr>
          <p:cNvSpPr txBox="1"/>
          <p:nvPr/>
        </p:nvSpPr>
        <p:spPr>
          <a:xfrm>
            <a:off x="5288234" y="6461269"/>
            <a:ext cx="3461319"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28/</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19</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xmlns="" id="{2F405CC6-9DA8-487E-AF84-530BA4DA46DD}"/>
              </a:ext>
            </a:extLst>
          </p:cNvPr>
          <p:cNvPicPr/>
          <p:nvPr/>
        </p:nvPicPr>
        <p:blipFill>
          <a:blip r:embed="rId3">
            <a:extLst>
              <a:ext uri="{28A0092B-C50C-407E-A947-70E740481C1C}">
                <a14:useLocalDpi xmlns:a14="http://schemas.microsoft.com/office/drawing/2010/main" val="0"/>
              </a:ext>
            </a:extLst>
          </a:blip>
          <a:stretch>
            <a:fillRect/>
          </a:stretch>
        </p:blipFill>
        <p:spPr>
          <a:xfrm>
            <a:off x="743712" y="1307316"/>
            <a:ext cx="7771638" cy="5019638"/>
          </a:xfrm>
          <a:prstGeom prst="rect">
            <a:avLst/>
          </a:prstGeom>
        </p:spPr>
      </p:pic>
      <p:sp>
        <p:nvSpPr>
          <p:cNvPr id="2" name="正方形/長方形 1">
            <a:extLst>
              <a:ext uri="{FF2B5EF4-FFF2-40B4-BE49-F238E27FC236}">
                <a16:creationId xmlns:a16="http://schemas.microsoft.com/office/drawing/2014/main" xmlns="" id="{06F170A8-9AED-4B89-9FFE-F686ABEDE1DC}"/>
              </a:ext>
            </a:extLst>
          </p:cNvPr>
          <p:cNvSpPr/>
          <p:nvPr/>
        </p:nvSpPr>
        <p:spPr>
          <a:xfrm>
            <a:off x="4035552" y="6142169"/>
            <a:ext cx="1548384" cy="182186"/>
          </a:xfrm>
          <a:prstGeom prst="rect">
            <a:avLst/>
          </a:prstGeom>
          <a:ln>
            <a:no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kumimoji="1" lang="en-US" altLang="ja-JP" sz="900" dirty="0" err="1">
                <a:latin typeface="Times New Roman" panose="02020603050405020304" pitchFamily="18" charset="0"/>
                <a:cs typeface="Times New Roman" panose="02020603050405020304" pitchFamily="18" charset="0"/>
              </a:rPr>
              <a:t>Cấu</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tạo</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máy</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dạng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bánh</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xích</a:t>
            </a:r>
            <a:endParaRPr kumimoji="1" lang="ja-JP"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937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34142"/>
            <a:ext cx="7886700" cy="560225"/>
          </a:xfrm>
          <a:ln>
            <a:solidFill>
              <a:schemeClr val="tx1"/>
            </a:solidFill>
          </a:ln>
        </p:spPr>
        <p:txBody>
          <a:bodyPr>
            <a:normAutofit/>
          </a:bodyPr>
          <a:lstStyle/>
          <a:p>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truyền</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tải</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89258" y="6483203"/>
            <a:ext cx="3540214" cy="283357"/>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29</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trợ</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trang</a:t>
            </a:r>
            <a:r>
              <a:rPr lang="en-GB"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GB"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19</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4"/>
            <a:ext cx="7886700" cy="517563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460485" y="6055380"/>
            <a:ext cx="2381922" cy="276999"/>
          </a:xfrm>
          <a:prstGeom prst="rect">
            <a:avLst/>
          </a:prstGeom>
          <a:noFill/>
          <a:ln>
            <a:noFill/>
          </a:ln>
        </p:spPr>
        <p:txBody>
          <a:bodyPr wrap="square" rtlCol="0">
            <a:spAutoFit/>
          </a:bodyPr>
          <a:lstStyle/>
          <a:p>
            <a:pPr algn="ctr"/>
            <a:r>
              <a:rPr lang="en-GB" altLang="ja-JP"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VD: </a:t>
            </a:r>
            <a:r>
              <a:rPr lang="en-GB" altLang="ja-JP"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GB" altLang="ja-JP"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altLang="ja-JP"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thống</a:t>
            </a:r>
            <a:r>
              <a:rPr lang="en-GB" altLang="ja-JP"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altLang="ja-JP"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truyền</a:t>
            </a:r>
            <a:r>
              <a:rPr lang="en-GB" altLang="ja-JP"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altLang="ja-JP"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tải</a:t>
            </a:r>
            <a:r>
              <a:rPr lang="en-GB" altLang="ja-JP"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altLang="ja-JP"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GB" altLang="ja-JP"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altLang="ja-JP"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lực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34"/>
          <p:cNvSpPr txBox="1"/>
          <p:nvPr/>
        </p:nvSpPr>
        <p:spPr>
          <a:xfrm>
            <a:off x="1078169" y="4206103"/>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endParaRPr lang="ja-JP" sz="1200" kern="100" dirty="0">
              <a:effectLst/>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14BDBD13-115F-4097-B904-0554A1F012AA}"/>
              </a:ext>
            </a:extLst>
          </p:cNvPr>
          <p:cNvSpPr/>
          <p:nvPr/>
        </p:nvSpPr>
        <p:spPr>
          <a:xfrm>
            <a:off x="4903304" y="1290003"/>
            <a:ext cx="2120348" cy="4119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5" name="テキスト ボックス 32">
            <a:extLst>
              <a:ext uri="{FF2B5EF4-FFF2-40B4-BE49-F238E27FC236}">
                <a16:creationId xmlns:a16="http://schemas.microsoft.com/office/drawing/2014/main" xmlns="" id="{88DBF92F-6672-4FE3-BC3C-6CE98BD8CB88}"/>
              </a:ext>
            </a:extLst>
          </p:cNvPr>
          <p:cNvSpPr txBox="1"/>
          <p:nvPr/>
        </p:nvSpPr>
        <p:spPr>
          <a:xfrm>
            <a:off x="4869016" y="1462158"/>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endParaRPr lang="ja-JP" sz="1200" kern="100" dirty="0">
              <a:effectLst/>
              <a:latin typeface="Times New Roman" panose="02020603050405020304" pitchFamily="18" charset="0"/>
              <a:ea typeface="HGP明朝B" panose="02020800000000000000" pitchFamily="18" charset="-128"/>
              <a:cs typeface="Times New Roman" panose="02020603050405020304" pitchFamily="18" charset="0"/>
            </a:endParaRPr>
          </a:p>
        </p:txBody>
      </p:sp>
      <p:pic>
        <p:nvPicPr>
          <p:cNvPr id="3" name="Picture 2" descr="Diagram, engineering drawing&#10;&#10;Description automatically generated">
            <a:extLst>
              <a:ext uri="{FF2B5EF4-FFF2-40B4-BE49-F238E27FC236}">
                <a16:creationId xmlns:a16="http://schemas.microsoft.com/office/drawing/2014/main" xmlns="" id="{79A5F421-1373-4E2E-B4B6-54DAA840C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102" y="1433140"/>
            <a:ext cx="6605795" cy="4510605"/>
          </a:xfrm>
          <a:prstGeom prst="rect">
            <a:avLst/>
          </a:prstGeom>
        </p:spPr>
      </p:pic>
      <p:sp>
        <p:nvSpPr>
          <p:cNvPr id="2" name="正方形/長方形 1">
            <a:extLst>
              <a:ext uri="{FF2B5EF4-FFF2-40B4-BE49-F238E27FC236}">
                <a16:creationId xmlns:a16="http://schemas.microsoft.com/office/drawing/2014/main" xmlns="" id="{FBDDABFA-28C8-45C2-8A3A-52DEB1EB029B}"/>
              </a:ext>
            </a:extLst>
          </p:cNvPr>
          <p:cNvSpPr/>
          <p:nvPr/>
        </p:nvSpPr>
        <p:spPr>
          <a:xfrm>
            <a:off x="6669024" y="5657088"/>
            <a:ext cx="792480" cy="2866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3C56A028-5A55-4EB2-9062-58A247C59706}"/>
              </a:ext>
            </a:extLst>
          </p:cNvPr>
          <p:cNvSpPr/>
          <p:nvPr/>
        </p:nvSpPr>
        <p:spPr>
          <a:xfrm>
            <a:off x="4572000" y="5657088"/>
            <a:ext cx="944081" cy="1950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dirty="0" err="1">
                <a:latin typeface="Times New Roman" panose="02020603050405020304" pitchFamily="18" charset="0"/>
                <a:cs typeface="Times New Roman" panose="02020603050405020304" pitchFamily="18" charset="0"/>
              </a:rPr>
              <a:t>Đĩa</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xích</a:t>
            </a:r>
            <a:endParaRPr kumimoji="1" lang="ja-JP" altLang="en-US" sz="14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CD77A0C0-5390-4B4D-BE8F-79230564AD96}"/>
              </a:ext>
            </a:extLst>
          </p:cNvPr>
          <p:cNvSpPr/>
          <p:nvPr/>
        </p:nvSpPr>
        <p:spPr>
          <a:xfrm>
            <a:off x="2023872" y="5657088"/>
            <a:ext cx="768096" cy="2866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latin typeface="Times New Roman" panose="02020603050405020304" pitchFamily="18" charset="0"/>
                <a:cs typeface="Times New Roman" panose="02020603050405020304" pitchFamily="18" charset="0"/>
              </a:rPr>
              <a:t>Van </a:t>
            </a:r>
            <a:r>
              <a:rPr kumimoji="1" lang="en-US" altLang="ja-JP" sz="1400" dirty="0" err="1">
                <a:latin typeface="Times New Roman" panose="02020603050405020304" pitchFamily="18" charset="0"/>
                <a:cs typeface="Times New Roman" panose="02020603050405020304" pitchFamily="18" charset="0"/>
              </a:rPr>
              <a:t>nối</a:t>
            </a:r>
            <a:endParaRPr kumimoji="1"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328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747110"/>
          </a:xfrm>
          <a:ln>
            <a:solidFill>
              <a:schemeClr val="tx1"/>
            </a:solidFill>
          </a:ln>
        </p:spPr>
        <p:txBody>
          <a:bodyPr>
            <a:no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Phân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Đính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kèm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bảng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số</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7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Luật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lao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465608"/>
            <a:ext cx="7886700" cy="4351338"/>
          </a:xfrm>
          <a:ln>
            <a:solidFill>
              <a:schemeClr val="tx1"/>
            </a:solidFill>
          </a:ln>
        </p:spPr>
        <p:txBody>
          <a:bodyPr>
            <a:normAutofit/>
          </a:bodyPr>
          <a:lstStyle/>
          <a:p>
            <a:pPr marL="0" indent="0">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①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san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lấp</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chất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ủi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kéo</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②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đào</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xúc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③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bản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đóng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cọc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nhổ</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cọc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④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đầm</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nén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đất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(Xe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lu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⑤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đổ</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bể</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(Xe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bơm</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446088" indent="-446088">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⑥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đục</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sắt</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kẹp</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để</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a:t>
            </a:r>
            <a:endParaRPr lang="ja-JP" altLang="en-US" sz="20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718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khung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gầm</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78988" y="6495991"/>
            <a:ext cx="3446871"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ja-JP" altLang="en-US" sz="1200" dirty="0">
                <a:solidFill>
                  <a:prstClr val="black"/>
                </a:solidFill>
                <a:latin typeface="Times New Roman" panose="02020603050405020304" pitchFamily="18" charset="0"/>
                <a:cs typeface="Times New Roman" panose="02020603050405020304" pitchFamily="18" charset="0"/>
              </a:rPr>
              <a:t> </a:t>
            </a:r>
            <a:r>
              <a:rPr lang="en-GB" altLang="ja-JP" sz="1200" dirty="0">
                <a:solidFill>
                  <a:prstClr val="black"/>
                </a:solidFill>
                <a:latin typeface="Times New Roman" panose="02020603050405020304" pitchFamily="18" charset="0"/>
                <a:cs typeface="Times New Roman" panose="02020603050405020304" pitchFamily="18" charset="0"/>
              </a:rPr>
              <a:t>33</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20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197230" y="4437888"/>
            <a:ext cx="2674726" cy="307777"/>
          </a:xfrm>
          <a:prstGeom prst="rect">
            <a:avLst/>
          </a:prstGeom>
          <a:noFill/>
          <a:ln>
            <a:noFill/>
          </a:ln>
        </p:spPr>
        <p:txBody>
          <a:bodyPr wrap="square" rtlCol="0">
            <a:spAutoFit/>
          </a:bodyPr>
          <a:lstStyle/>
          <a:p>
            <a:pPr algn="ctr"/>
            <a:r>
              <a:rPr lang="en-GB" altLang="ja-JP" sz="1400" dirty="0" err="1">
                <a:solidFill>
                  <a:prstClr val="black"/>
                </a:solidFill>
                <a:latin typeface="Times New Roman" panose="02020603050405020304" pitchFamily="18" charset="0"/>
                <a:cs typeface="Times New Roman" panose="02020603050405020304" pitchFamily="18" charset="0"/>
              </a:rPr>
              <a:t>Ví</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dụ</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về</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hệ</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thống</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khung</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gầm</a:t>
            </a:r>
            <a:r>
              <a:rPr lang="en-GB" altLang="ja-JP" sz="1400" dirty="0">
                <a:solidFill>
                  <a:prstClr val="black"/>
                </a:solidFill>
                <a:latin typeface="Times New Roman" panose="02020603050405020304" pitchFamily="18" charset="0"/>
                <a:cs typeface="Times New Roman" panose="02020603050405020304" pitchFamily="18" charset="0"/>
              </a:rPr>
              <a:t> </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629405" y="3726541"/>
            <a:ext cx="1990326" cy="523220"/>
          </a:xfrm>
          <a:prstGeom prst="rect">
            <a:avLst/>
          </a:prstGeom>
          <a:noFill/>
          <a:ln>
            <a:noFill/>
          </a:ln>
        </p:spPr>
        <p:txBody>
          <a:bodyPr wrap="square" rtlCol="0">
            <a:spAutoFit/>
          </a:bodyPr>
          <a:lstStyle/>
          <a:p>
            <a:pPr algn="ctr"/>
            <a:r>
              <a:rPr lang="en-GB" altLang="ja-JP" sz="1400" dirty="0" err="1">
                <a:solidFill>
                  <a:prstClr val="black"/>
                </a:solidFill>
                <a:latin typeface="Times New Roman" panose="02020603050405020304" pitchFamily="18" charset="0"/>
                <a:cs typeface="Times New Roman" panose="02020603050405020304" pitchFamily="18" charset="0"/>
              </a:rPr>
              <a:t>Ví</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dụ</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về</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tiết</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diện</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mặt</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cắt</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bánh</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lăn</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cao</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su</a:t>
            </a:r>
            <a:r>
              <a:rPr lang="en-GB" altLang="ja-JP" sz="1400" dirty="0">
                <a:solidFill>
                  <a:prstClr val="black"/>
                </a:solidFill>
                <a:latin typeface="Times New Roman" panose="02020603050405020304" pitchFamily="18" charset="0"/>
                <a:cs typeface="Times New Roman" panose="02020603050405020304" pitchFamily="18" charset="0"/>
              </a:rPr>
              <a:t> </a:t>
            </a:r>
          </a:p>
        </p:txBody>
      </p:sp>
      <p:sp>
        <p:nvSpPr>
          <p:cNvPr id="14" name="テキスト ボックス 13"/>
          <p:cNvSpPr txBox="1"/>
          <p:nvPr/>
        </p:nvSpPr>
        <p:spPr>
          <a:xfrm>
            <a:off x="5444708" y="6126727"/>
            <a:ext cx="2175023" cy="307777"/>
          </a:xfrm>
          <a:prstGeom prst="rect">
            <a:avLst/>
          </a:prstGeom>
          <a:noFill/>
          <a:ln>
            <a:noFill/>
          </a:ln>
        </p:spPr>
        <p:txBody>
          <a:bodyPr wrap="square" rtlCol="0">
            <a:spAutoFit/>
          </a:bodyPr>
          <a:lstStyle/>
          <a:p>
            <a:pPr algn="ctr"/>
            <a:r>
              <a:rPr lang="en-GB" altLang="ja-JP" sz="1400" dirty="0" err="1">
                <a:solidFill>
                  <a:prstClr val="black"/>
                </a:solidFill>
                <a:latin typeface="Times New Roman" panose="02020603050405020304" pitchFamily="18" charset="0"/>
                <a:cs typeface="Times New Roman" panose="02020603050405020304" pitchFamily="18" charset="0"/>
              </a:rPr>
              <a:t>Ví</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dụ</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về</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bánh</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lăn</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cao</a:t>
            </a:r>
            <a:r>
              <a:rPr lang="en-GB" altLang="ja-JP" sz="1400" dirty="0">
                <a:solidFill>
                  <a:prstClr val="black"/>
                </a:solidFill>
                <a:latin typeface="Times New Roman" panose="02020603050405020304" pitchFamily="18" charset="0"/>
                <a:cs typeface="Times New Roman" panose="02020603050405020304" pitchFamily="18" charset="0"/>
              </a:rPr>
              <a:t> </a:t>
            </a:r>
            <a:r>
              <a:rPr lang="en-GB" altLang="ja-JP" sz="1400" dirty="0" err="1">
                <a:solidFill>
                  <a:prstClr val="black"/>
                </a:solidFill>
                <a:latin typeface="Times New Roman" panose="02020603050405020304" pitchFamily="18" charset="0"/>
                <a:cs typeface="Times New Roman" panose="02020603050405020304" pitchFamily="18" charset="0"/>
              </a:rPr>
              <a:t>su</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15" name="図 14"/>
          <p:cNvPicPr>
            <a:picLocks noChangeAspect="1"/>
          </p:cNvPicPr>
          <p:nvPr/>
        </p:nvPicPr>
        <p:blipFill>
          <a:blip r:embed="rId3"/>
          <a:stretch>
            <a:fillRect/>
          </a:stretch>
        </p:blipFill>
        <p:spPr>
          <a:xfrm>
            <a:off x="4613670" y="4437888"/>
            <a:ext cx="3837100" cy="1735508"/>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xmlns="" id="{5E1DBBC3-51BF-4E46-BFDE-C8F97BA1B3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89" y="1558898"/>
            <a:ext cx="4009930" cy="2878990"/>
          </a:xfrm>
          <a:prstGeom prst="rect">
            <a:avLst/>
          </a:prstGeom>
        </p:spPr>
      </p:pic>
      <p:pic>
        <p:nvPicPr>
          <p:cNvPr id="27" name="Picture 26" descr="Diagram&#10;&#10;Description automatically generated">
            <a:extLst>
              <a:ext uri="{FF2B5EF4-FFF2-40B4-BE49-F238E27FC236}">
                <a16:creationId xmlns:a16="http://schemas.microsoft.com/office/drawing/2014/main" xmlns="" id="{111AE55F-2203-43BD-BD35-A813140D0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2819" y="1676400"/>
            <a:ext cx="3416440" cy="1954759"/>
          </a:xfrm>
          <a:prstGeom prst="rect">
            <a:avLst/>
          </a:prstGeom>
        </p:spPr>
      </p:pic>
    </p:spTree>
    <p:extLst>
      <p:ext uri="{BB962C8B-B14F-4D97-AF65-F5344CB8AC3E}">
        <p14:creationId xmlns:p14="http://schemas.microsoft.com/office/powerpoint/2010/main" val="43812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27886"/>
            <a:ext cx="7886700" cy="745115"/>
          </a:xfrm>
          <a:ln>
            <a:solidFill>
              <a:schemeClr val="tx1"/>
            </a:solidFill>
          </a:ln>
        </p:spPr>
        <p:txBody>
          <a:bodyPr>
            <a:normAutofit fontScale="90000"/>
          </a:bodyPr>
          <a:lstStyle/>
          <a:p>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tạo</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để</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dạng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bánh</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xích</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truyền</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33391" y="6452605"/>
            <a:ext cx="3409106"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ja-JP" altLang="en-US" sz="1200" dirty="0">
                <a:solidFill>
                  <a:prstClr val="black"/>
                </a:solidFill>
                <a:latin typeface="Times New Roman" panose="02020603050405020304" pitchFamily="18" charset="0"/>
                <a:cs typeface="Times New Roman" panose="02020603050405020304" pitchFamily="18" charset="0"/>
              </a:rPr>
              <a:t> </a:t>
            </a:r>
            <a:r>
              <a:rPr lang="en-GB" altLang="ja-JP" sz="1200" dirty="0">
                <a:solidFill>
                  <a:prstClr val="black"/>
                </a:solidFill>
                <a:latin typeface="Times New Roman" panose="02020603050405020304" pitchFamily="18" charset="0"/>
                <a:cs typeface="Times New Roman" panose="02020603050405020304" pitchFamily="18" charset="0"/>
              </a:rPr>
              <a:t>36</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21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497684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517688" y="5758162"/>
            <a:ext cx="2261319" cy="276999"/>
          </a:xfrm>
          <a:prstGeom prst="rect">
            <a:avLst/>
          </a:prstGeom>
          <a:noFill/>
          <a:ln>
            <a:noFill/>
          </a:ln>
        </p:spPr>
        <p:txBody>
          <a:bodyPr wrap="square" rtlCol="0">
            <a:spAutoFit/>
          </a:bodyPr>
          <a:lstStyle/>
          <a:p>
            <a:pPr algn="ctr"/>
            <a:r>
              <a:rPr lang="en-GB" altLang="ja-JP" sz="1200" dirty="0" err="1">
                <a:solidFill>
                  <a:prstClr val="black"/>
                </a:solidFill>
                <a:latin typeface="Times New Roman" panose="02020603050405020304" pitchFamily="18" charset="0"/>
                <a:cs typeface="Times New Roman" panose="02020603050405020304" pitchFamily="18" charset="0"/>
              </a:rPr>
              <a:t>Ví</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dụ</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Hệ</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thống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truyền</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động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lực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3" name="Picture 22" descr="Diagram, engineering drawing&#10;&#10;Description automatically generated">
            <a:extLst>
              <a:ext uri="{FF2B5EF4-FFF2-40B4-BE49-F238E27FC236}">
                <a16:creationId xmlns:a16="http://schemas.microsoft.com/office/drawing/2014/main" xmlns="" id="{1057E300-6413-4395-9111-7C3F7884F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78" y="1819905"/>
            <a:ext cx="7733472" cy="3584821"/>
          </a:xfrm>
          <a:prstGeom prst="rect">
            <a:avLst/>
          </a:prstGeom>
        </p:spPr>
      </p:pic>
    </p:spTree>
    <p:extLst>
      <p:ext uri="{BB962C8B-B14F-4D97-AF65-F5344CB8AC3E}">
        <p14:creationId xmlns:p14="http://schemas.microsoft.com/office/powerpoint/2010/main" val="3067509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09830" y="612776"/>
            <a:ext cx="7886700" cy="560225"/>
          </a:xfrm>
          <a:ln>
            <a:solidFill>
              <a:schemeClr val="tx1"/>
            </a:solidFill>
          </a:ln>
        </p:spPr>
        <p:txBody>
          <a:bodyPr>
            <a:normAutofit/>
          </a:bodyPr>
          <a:lstStyle/>
          <a:p>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khung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gầm</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Khung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đỡ</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phần</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dưới</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60345" y="6423447"/>
            <a:ext cx="3483655"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ja-JP" altLang="en-US" sz="1200" dirty="0">
                <a:solidFill>
                  <a:prstClr val="black"/>
                </a:solidFill>
                <a:latin typeface="Times New Roman" panose="02020603050405020304" pitchFamily="18" charset="0"/>
                <a:cs typeface="Times New Roman" panose="02020603050405020304" pitchFamily="18" charset="0"/>
              </a:rPr>
              <a:t> </a:t>
            </a:r>
            <a:r>
              <a:rPr lang="en-GB" altLang="ja-JP" sz="1200" dirty="0">
                <a:solidFill>
                  <a:prstClr val="black"/>
                </a:solidFill>
                <a:latin typeface="Times New Roman" panose="02020603050405020304" pitchFamily="18" charset="0"/>
                <a:cs typeface="Times New Roman" panose="02020603050405020304" pitchFamily="18" charset="0"/>
              </a:rPr>
              <a:t>39</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22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70983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962656" y="5968225"/>
            <a:ext cx="357225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hệ</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giảm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sóc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2" name="Picture 21" descr="Diagram, schematic&#10;&#10;Description automatically generated">
            <a:extLst>
              <a:ext uri="{FF2B5EF4-FFF2-40B4-BE49-F238E27FC236}">
                <a16:creationId xmlns:a16="http://schemas.microsoft.com/office/drawing/2014/main" xmlns="" id="{C453D8D3-E5B7-4663-8216-DB0457402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65" y="1391762"/>
            <a:ext cx="7248939" cy="4459696"/>
          </a:xfrm>
          <a:prstGeom prst="rect">
            <a:avLst/>
          </a:prstGeom>
        </p:spPr>
      </p:pic>
    </p:spTree>
    <p:extLst>
      <p:ext uri="{BB962C8B-B14F-4D97-AF65-F5344CB8AC3E}">
        <p14:creationId xmlns:p14="http://schemas.microsoft.com/office/powerpoint/2010/main" val="3971948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khung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gầm</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Lốp</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xe</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29851" y="6454604"/>
            <a:ext cx="3466311"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ja-JP" altLang="en-US" sz="1200" dirty="0">
                <a:solidFill>
                  <a:prstClr val="black"/>
                </a:solidFill>
                <a:latin typeface="Times New Roman" panose="02020603050405020304" pitchFamily="18" charset="0"/>
                <a:cs typeface="Times New Roman" panose="02020603050405020304" pitchFamily="18" charset="0"/>
              </a:rPr>
              <a:t> </a:t>
            </a:r>
            <a:r>
              <a:rPr lang="en-GB" altLang="ja-JP" sz="1200" dirty="0">
                <a:solidFill>
                  <a:prstClr val="black"/>
                </a:solidFill>
                <a:latin typeface="Times New Roman" panose="02020603050405020304" pitchFamily="18" charset="0"/>
                <a:cs typeface="Times New Roman" panose="02020603050405020304" pitchFamily="18" charset="0"/>
              </a:rPr>
              <a:t>40</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22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455122" y="1447311"/>
            <a:ext cx="1915702" cy="369332"/>
          </a:xfrm>
          <a:prstGeom prst="rect">
            <a:avLst/>
          </a:prstGeom>
          <a:noFill/>
          <a:ln>
            <a:noFill/>
          </a:ln>
        </p:spPr>
        <p:txBody>
          <a:bodyPr wrap="square" rtlCol="0">
            <a:spAutoFit/>
          </a:bodyPr>
          <a:lstStyle/>
          <a:p>
            <a:pPr algn="ctr"/>
            <a:r>
              <a:rPr lang="en-GB" altLang="ja-JP" err="1">
                <a:solidFill>
                  <a:prstClr val="black"/>
                </a:solidFill>
                <a:latin typeface="Times New Roman" panose="02020603050405020304" pitchFamily="18" charset="0"/>
                <a:cs typeface="Times New Roman" panose="02020603050405020304" pitchFamily="18" charset="0"/>
              </a:rPr>
              <a:t>Áp</a:t>
            </a:r>
            <a:r>
              <a:rPr lang="en-GB" altLang="ja-JP">
                <a:solidFill>
                  <a:prstClr val="black"/>
                </a:solidFill>
                <a:latin typeface="Times New Roman" panose="02020603050405020304" pitchFamily="18" charset="0"/>
                <a:cs typeface="Times New Roman" panose="02020603050405020304" pitchFamily="18" charset="0"/>
              </a:rPr>
              <a:t> </a:t>
            </a:r>
            <a:r>
              <a:rPr lang="en-GB" altLang="ja-JP" dirty="0">
                <a:solidFill>
                  <a:prstClr val="black"/>
                </a:solidFill>
                <a:latin typeface="Times New Roman" panose="02020603050405020304" pitchFamily="18" charset="0"/>
                <a:cs typeface="Times New Roman" panose="02020603050405020304" pitchFamily="18" charset="0"/>
              </a:rPr>
              <a:t>s</a:t>
            </a:r>
            <a:r>
              <a:rPr lang="en-GB" altLang="ja-JP">
                <a:solidFill>
                  <a:prstClr val="black"/>
                </a:solidFill>
                <a:latin typeface="Times New Roman" panose="02020603050405020304" pitchFamily="18" charset="0"/>
                <a:cs typeface="Times New Roman" panose="02020603050405020304" pitchFamily="18" charset="0"/>
              </a:rPr>
              <a:t>uất </a:t>
            </a:r>
            <a:r>
              <a:rPr lang="en-GB" altLang="ja-JP" dirty="0" err="1">
                <a:solidFill>
                  <a:prstClr val="black"/>
                </a:solidFill>
                <a:latin typeface="Times New Roman" panose="02020603050405020304" pitchFamily="18" charset="0"/>
                <a:cs typeface="Times New Roman" panose="02020603050405020304" pitchFamily="18" charset="0"/>
              </a:rPr>
              <a:t>lốp</a:t>
            </a:r>
            <a:r>
              <a:rPr lang="en-GB" altLang="ja-JP" dirty="0">
                <a:solidFill>
                  <a:prstClr val="black"/>
                </a:solidFill>
                <a:latin typeface="Times New Roman" panose="02020603050405020304" pitchFamily="18" charset="0"/>
                <a:cs typeface="Times New Roman" panose="02020603050405020304" pitchFamily="18" charset="0"/>
              </a:rPr>
              <a:t> </a:t>
            </a:r>
            <a:r>
              <a:rPr lang="en-GB" altLang="ja-JP" dirty="0" err="1">
                <a:solidFill>
                  <a:prstClr val="black"/>
                </a:solidFill>
                <a:latin typeface="Times New Roman" panose="02020603050405020304" pitchFamily="18" charset="0"/>
                <a:cs typeface="Times New Roman" panose="02020603050405020304" pitchFamily="18" charset="0"/>
              </a:rPr>
              <a:t>xe</a:t>
            </a:r>
            <a:endParaRPr lang="ja-JP" altLang="en-US"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66761" y="1987826"/>
            <a:ext cx="7610475" cy="3053532"/>
          </a:xfrm>
          <a:prstGeom prst="rect">
            <a:avLst/>
          </a:prstGeom>
        </p:spPr>
      </p:pic>
      <p:sp>
        <p:nvSpPr>
          <p:cNvPr id="3" name="Rectangle 2">
            <a:extLst>
              <a:ext uri="{FF2B5EF4-FFF2-40B4-BE49-F238E27FC236}">
                <a16:creationId xmlns:a16="http://schemas.microsoft.com/office/drawing/2014/main" xmlns="" id="{0010D4F0-44CE-4763-BA3E-5DF5EAEAB139}"/>
              </a:ext>
            </a:extLst>
          </p:cNvPr>
          <p:cNvSpPr/>
          <p:nvPr/>
        </p:nvSpPr>
        <p:spPr>
          <a:xfrm>
            <a:off x="766761" y="2005086"/>
            <a:ext cx="3805238" cy="406809"/>
          </a:xfrm>
          <a:prstGeom prst="rect">
            <a:avLst/>
          </a:prstGeom>
          <a:solidFill>
            <a:srgbClr val="F3DCF8"/>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Khi </a:t>
            </a:r>
            <a:r>
              <a:rPr lang="en-GB" dirty="0" err="1">
                <a:latin typeface="Times New Roman" panose="02020603050405020304" pitchFamily="18" charset="0"/>
                <a:cs typeface="Times New Roman" panose="02020603050405020304" pitchFamily="18" charset="0"/>
              </a:rPr>
              <a:t>áp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suất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quá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thấp</a:t>
            </a:r>
            <a:endParaRPr lang="en-GB"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2E0FD131-750F-43A8-BBA6-035A4EAC65DA}"/>
              </a:ext>
            </a:extLst>
          </p:cNvPr>
          <p:cNvSpPr/>
          <p:nvPr/>
        </p:nvSpPr>
        <p:spPr>
          <a:xfrm>
            <a:off x="766762" y="2411895"/>
            <a:ext cx="3805238" cy="2500764"/>
          </a:xfrm>
          <a:prstGeom prst="rect">
            <a:avLst/>
          </a:prstGeom>
        </p:spPr>
        <p:style>
          <a:lnRef idx="2">
            <a:schemeClr val="dk1"/>
          </a:lnRef>
          <a:fillRef idx="1">
            <a:schemeClr val="lt1"/>
          </a:fillRef>
          <a:effectRef idx="0">
            <a:schemeClr val="dk1"/>
          </a:effectRef>
          <a:fontRef idx="minor">
            <a:schemeClr val="dk1"/>
          </a:fontRef>
        </p:style>
        <p:txBody>
          <a:bodyPr tIns="0" bIns="504000" rtlCol="0" anchor="ctr"/>
          <a:lstStyle/>
          <a:p>
            <a:pPr marL="342900" indent="-342900">
              <a:buFont typeface="+mj-ea"/>
              <a:buAutoNum type="circleNumDbPlain"/>
            </a:pPr>
            <a:r>
              <a:rPr lang="en-GB" dirty="0" err="1">
                <a:latin typeface="Times New Roman" panose="02020603050405020304" pitchFamily="18" charset="0"/>
                <a:cs typeface="Times New Roman" panose="02020603050405020304" pitchFamily="18" charset="0"/>
              </a:rPr>
              <a:t>Lốp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quá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nhiệt</a:t>
            </a:r>
            <a:r>
              <a:rPr lang="en-GB" dirty="0">
                <a:latin typeface="Times New Roman" panose="02020603050405020304" pitchFamily="18" charset="0"/>
                <a:cs typeface="Times New Roman" panose="02020603050405020304" pitchFamily="18" charset="0"/>
              </a:rPr>
              <a:t> do </a:t>
            </a:r>
            <a:r>
              <a:rPr lang="en-GB" dirty="0" err="1">
                <a:latin typeface="Times New Roman" panose="02020603050405020304" pitchFamily="18" charset="0"/>
                <a:cs typeface="Times New Roman" panose="02020603050405020304" pitchFamily="18" charset="0"/>
              </a:rPr>
              <a:t>xẹp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võng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xuống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dẫn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đến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rách</a:t>
            </a:r>
            <a:r>
              <a:rPr lang="en-GB" dirty="0">
                <a:latin typeface="Times New Roman" panose="02020603050405020304" pitchFamily="18" charset="0"/>
                <a:cs typeface="Times New Roman" panose="02020603050405020304" pitchFamily="18" charset="0"/>
              </a:rPr>
              <a:t>.</a:t>
            </a:r>
          </a:p>
          <a:p>
            <a:pPr marL="342900" indent="-342900">
              <a:buFont typeface="+mj-ea"/>
              <a:buAutoNum type="circleNumDbPlain"/>
            </a:pPr>
            <a:r>
              <a:rPr lang="en-GB" dirty="0">
                <a:latin typeface="Times New Roman" panose="02020603050405020304" pitchFamily="18" charset="0"/>
                <a:cs typeface="Times New Roman" panose="02020603050405020304" pitchFamily="18" charset="0"/>
              </a:rPr>
              <a:t>Hai </a:t>
            </a:r>
            <a:r>
              <a:rPr lang="en-GB" dirty="0" err="1">
                <a:latin typeface="Times New Roman" panose="02020603050405020304" pitchFamily="18" charset="0"/>
                <a:cs typeface="Times New Roman" panose="02020603050405020304" pitchFamily="18" charset="0"/>
              </a:rPr>
              <a:t>bên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mép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ngoài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tiếp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xúc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với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mặt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đường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sẽ</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nhanh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mòn</a:t>
            </a:r>
            <a:endParaRPr lang="en-GB" dirty="0">
              <a:latin typeface="Times New Roman" panose="02020603050405020304" pitchFamily="18" charset="0"/>
              <a:cs typeface="Times New Roman" panose="02020603050405020304" pitchFamily="18" charset="0"/>
            </a:endParaRPr>
          </a:p>
          <a:p>
            <a:pPr marL="342900" indent="-342900">
              <a:buFont typeface="+mj-ea"/>
              <a:buAutoNum type="circleNumDbPlain"/>
            </a:pPr>
            <a:r>
              <a:rPr lang="en-GB" dirty="0" err="1">
                <a:latin typeface="Times New Roman" panose="02020603050405020304" pitchFamily="18" charset="0"/>
                <a:cs typeface="Times New Roman" panose="02020603050405020304" pitchFamily="18" charset="0"/>
              </a:rPr>
              <a:t>Đi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mặt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đường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cứng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lực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cản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trở</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lớn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hơn</a:t>
            </a:r>
            <a:r>
              <a:rPr lang="en-GB"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lực kéo giảm</a:t>
            </a:r>
            <a:endParaRPr lang="en-GB" dirty="0">
              <a:latin typeface="Times New Roman" panose="02020603050405020304" pitchFamily="18" charset="0"/>
              <a:cs typeface="Times New Roman" panose="02020603050405020304" pitchFamily="18" charset="0"/>
            </a:endParaRPr>
          </a:p>
        </p:txBody>
      </p:sp>
      <p:grpSp>
        <p:nvGrpSpPr>
          <p:cNvPr id="13" name="グループ化 12">
            <a:extLst>
              <a:ext uri="{FF2B5EF4-FFF2-40B4-BE49-F238E27FC236}">
                <a16:creationId xmlns:a16="http://schemas.microsoft.com/office/drawing/2014/main" xmlns="" id="{BF2BF150-3AFF-4A3B-A7D2-5F5C33D8E70F}"/>
              </a:ext>
            </a:extLst>
          </p:cNvPr>
          <p:cNvGrpSpPr/>
          <p:nvPr/>
        </p:nvGrpSpPr>
        <p:grpSpPr>
          <a:xfrm>
            <a:off x="766760" y="2005086"/>
            <a:ext cx="7499748" cy="2907573"/>
            <a:chOff x="766760" y="2005086"/>
            <a:chExt cx="7499748" cy="2907573"/>
          </a:xfrm>
        </p:grpSpPr>
        <p:sp>
          <p:nvSpPr>
            <p:cNvPr id="8" name="Rectangle 7">
              <a:extLst>
                <a:ext uri="{FF2B5EF4-FFF2-40B4-BE49-F238E27FC236}">
                  <a16:creationId xmlns:a16="http://schemas.microsoft.com/office/drawing/2014/main" xmlns="" id="{25EBDEAA-B69B-4712-B284-3DA792A0E78C}"/>
                </a:ext>
              </a:extLst>
            </p:cNvPr>
            <p:cNvSpPr/>
            <p:nvPr/>
          </p:nvSpPr>
          <p:spPr>
            <a:xfrm>
              <a:off x="4571998" y="2005086"/>
              <a:ext cx="3694508" cy="406810"/>
            </a:xfrm>
            <a:prstGeom prst="rect">
              <a:avLst/>
            </a:prstGeom>
            <a:solidFill>
              <a:srgbClr val="F3DCF8"/>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Khi </a:t>
              </a:r>
              <a:r>
                <a:rPr lang="en-GB" dirty="0" err="1">
                  <a:latin typeface="Times New Roman" panose="02020603050405020304" pitchFamily="18" charset="0"/>
                  <a:cs typeface="Times New Roman" panose="02020603050405020304" pitchFamily="18" charset="0"/>
                </a:rPr>
                <a:t>áp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suất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quá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cao</a:t>
              </a:r>
              <a:endParaRPr lang="en-GB"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CBD6BEE-FC84-4AF1-B71F-99F6E270AD48}"/>
                </a:ext>
              </a:extLst>
            </p:cNvPr>
            <p:cNvSpPr/>
            <p:nvPr/>
          </p:nvSpPr>
          <p:spPr>
            <a:xfrm>
              <a:off x="4572000" y="2411895"/>
              <a:ext cx="3694508" cy="2500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mj-ea"/>
                <a:buAutoNum type="circleNumDbPlain"/>
              </a:pPr>
              <a:r>
                <a:rPr lang="en-GB" dirty="0">
                  <a:latin typeface="Times New Roman" panose="02020603050405020304" pitchFamily="18" charset="0"/>
                  <a:cs typeface="Times New Roman" panose="02020603050405020304" pitchFamily="18" charset="0"/>
                </a:rPr>
                <a:t>L</a:t>
              </a:r>
              <a:r>
                <a:rPr lang="vi-VN" dirty="0">
                  <a:latin typeface="Times New Roman" panose="02020603050405020304" pitchFamily="18" charset="0"/>
                  <a:cs typeface="Times New Roman" panose="02020603050405020304" pitchFamily="18" charset="0"/>
                </a:rPr>
                <a:t>ốp căng quá sẽ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mòn</a:t>
              </a:r>
              <a:r>
                <a:rPr lang="vi-VN" dirty="0">
                  <a:latin typeface="Times New Roman" panose="02020603050405020304" pitchFamily="18" charset="0"/>
                  <a:cs typeface="Times New Roman" panose="02020603050405020304" pitchFamily="18" charset="0"/>
                </a:rPr>
                <a:t> ở phần giữa lốp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tiếp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xúc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với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mặt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đường</a:t>
              </a:r>
              <a:endParaRPr lang="en-GB" dirty="0">
                <a:latin typeface="Times New Roman" panose="02020603050405020304" pitchFamily="18" charset="0"/>
                <a:cs typeface="Times New Roman" panose="02020603050405020304" pitchFamily="18" charset="0"/>
              </a:endParaRPr>
            </a:p>
            <a:p>
              <a:pPr marL="342900" indent="-342900">
                <a:buFont typeface="+mj-ea"/>
                <a:buAutoNum type="circleNumDbPlain"/>
              </a:pPr>
              <a:r>
                <a:rPr lang="en-GB" dirty="0" err="1">
                  <a:latin typeface="Times New Roman" panose="02020603050405020304" pitchFamily="18" charset="0"/>
                  <a:cs typeface="Times New Roman" panose="02020603050405020304" pitchFamily="18" charset="0"/>
                </a:rPr>
                <a:t>Đi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mặt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đường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mềm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sẽ</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dễ</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lún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sâu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lực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kéo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sẽ</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giảm</a:t>
              </a:r>
              <a:endParaRPr lang="en-GB" dirty="0">
                <a:latin typeface="Times New Roman" panose="02020603050405020304" pitchFamily="18" charset="0"/>
                <a:cs typeface="Times New Roman" panose="02020603050405020304" pitchFamily="18" charset="0"/>
              </a:endParaRPr>
            </a:p>
            <a:p>
              <a:pPr marL="342900" indent="-342900">
                <a:buFont typeface="+mj-ea"/>
                <a:buAutoNum type="circleNumDbPlain"/>
              </a:pPr>
              <a:r>
                <a:rPr lang="en-GB" dirty="0" err="1">
                  <a:latin typeface="Times New Roman" panose="02020603050405020304" pitchFamily="18" charset="0"/>
                  <a:cs typeface="Times New Roman" panose="02020603050405020304" pitchFamily="18" charset="0"/>
                </a:rPr>
                <a:t>Dù</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tiếp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xúc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những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nhỏ</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góc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cạnh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cũng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rất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dễ</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xước</a:t>
              </a:r>
              <a:endParaRPr lang="en-GB" dirty="0">
                <a:latin typeface="Times New Roman" panose="02020603050405020304" pitchFamily="18" charset="0"/>
                <a:cs typeface="Times New Roman" panose="02020603050405020304" pitchFamily="18" charset="0"/>
              </a:endParaRPr>
            </a:p>
            <a:p>
              <a:pPr marL="342900" indent="-342900">
                <a:buFont typeface="+mj-ea"/>
                <a:buAutoNum type="circleNumDbPlain"/>
              </a:pPr>
              <a:endParaRPr lang="en-GB" dirty="0">
                <a:latin typeface="Times New Roman" panose="02020603050405020304" pitchFamily="18" charset="0"/>
                <a:cs typeface="Times New Roman" panose="02020603050405020304" pitchFamily="18" charset="0"/>
              </a:endParaRPr>
            </a:p>
          </p:txBody>
        </p:sp>
        <p:sp>
          <p:nvSpPr>
            <p:cNvPr id="11" name="Rectangle 2">
              <a:extLst>
                <a:ext uri="{FF2B5EF4-FFF2-40B4-BE49-F238E27FC236}">
                  <a16:creationId xmlns:a16="http://schemas.microsoft.com/office/drawing/2014/main" xmlns="" id="{F46CB0A4-92D2-4E04-983C-BA51B646E9DF}"/>
                </a:ext>
              </a:extLst>
            </p:cNvPr>
            <p:cNvSpPr/>
            <p:nvPr/>
          </p:nvSpPr>
          <p:spPr>
            <a:xfrm>
              <a:off x="766760" y="2005086"/>
              <a:ext cx="3805238" cy="406809"/>
            </a:xfrm>
            <a:prstGeom prst="rect">
              <a:avLst/>
            </a:prstGeom>
            <a:solidFill>
              <a:srgbClr val="F3DCF8"/>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Khi </a:t>
              </a:r>
              <a:r>
                <a:rPr lang="en-GB" dirty="0" err="1">
                  <a:latin typeface="Times New Roman" panose="02020603050405020304" pitchFamily="18" charset="0"/>
                  <a:cs typeface="Times New Roman" panose="02020603050405020304" pitchFamily="18" charset="0"/>
                </a:rPr>
                <a:t>áp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suất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quá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thấp</a:t>
              </a:r>
              <a:endParaRPr lang="en-GB" dirty="0">
                <a:latin typeface="Times New Roman" panose="02020603050405020304" pitchFamily="18" charset="0"/>
                <a:cs typeface="Times New Roman" panose="02020603050405020304" pitchFamily="18" charset="0"/>
              </a:endParaRPr>
            </a:p>
          </p:txBody>
        </p:sp>
        <p:sp>
          <p:nvSpPr>
            <p:cNvPr id="12" name="Rectangle 4">
              <a:extLst>
                <a:ext uri="{FF2B5EF4-FFF2-40B4-BE49-F238E27FC236}">
                  <a16:creationId xmlns:a16="http://schemas.microsoft.com/office/drawing/2014/main" xmlns="" id="{6E026A3D-5AFA-444C-B85C-F9DC9CD62299}"/>
                </a:ext>
              </a:extLst>
            </p:cNvPr>
            <p:cNvSpPr/>
            <p:nvPr/>
          </p:nvSpPr>
          <p:spPr>
            <a:xfrm>
              <a:off x="766761" y="2411895"/>
              <a:ext cx="3805238" cy="2500764"/>
            </a:xfrm>
            <a:prstGeom prst="rect">
              <a:avLst/>
            </a:prstGeom>
          </p:spPr>
          <p:style>
            <a:lnRef idx="2">
              <a:schemeClr val="dk1"/>
            </a:lnRef>
            <a:fillRef idx="1">
              <a:schemeClr val="lt1"/>
            </a:fillRef>
            <a:effectRef idx="0">
              <a:schemeClr val="dk1"/>
            </a:effectRef>
            <a:fontRef idx="minor">
              <a:schemeClr val="dk1"/>
            </a:fontRef>
          </p:style>
          <p:txBody>
            <a:bodyPr tIns="0" bIns="504000" rtlCol="0" anchor="ctr"/>
            <a:lstStyle/>
            <a:p>
              <a:pPr marL="342900" indent="-342900">
                <a:buFont typeface="+mj-ea"/>
                <a:buAutoNum type="circleNumDbPlain"/>
              </a:pPr>
              <a:r>
                <a:rPr lang="en-GB" dirty="0" err="1">
                  <a:latin typeface="Times New Roman" panose="02020603050405020304" pitchFamily="18" charset="0"/>
                  <a:cs typeface="Times New Roman" panose="02020603050405020304" pitchFamily="18" charset="0"/>
                </a:rPr>
                <a:t>Lốp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quá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nhiệt</a:t>
              </a:r>
              <a:r>
                <a:rPr lang="en-GB" dirty="0">
                  <a:latin typeface="Times New Roman" panose="02020603050405020304" pitchFamily="18" charset="0"/>
                  <a:cs typeface="Times New Roman" panose="02020603050405020304" pitchFamily="18" charset="0"/>
                </a:rPr>
                <a:t> do </a:t>
              </a:r>
              <a:r>
                <a:rPr lang="en-GB" dirty="0" err="1">
                  <a:latin typeface="Times New Roman" panose="02020603050405020304" pitchFamily="18" charset="0"/>
                  <a:cs typeface="Times New Roman" panose="02020603050405020304" pitchFamily="18" charset="0"/>
                </a:rPr>
                <a:t>xẹp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võng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xuống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dẫn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đến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rách</a:t>
              </a:r>
              <a:r>
                <a:rPr lang="en-GB" dirty="0">
                  <a:latin typeface="Times New Roman" panose="02020603050405020304" pitchFamily="18" charset="0"/>
                  <a:cs typeface="Times New Roman" panose="02020603050405020304" pitchFamily="18" charset="0"/>
                </a:rPr>
                <a:t>.</a:t>
              </a:r>
            </a:p>
            <a:p>
              <a:pPr marL="342900" indent="-342900">
                <a:buFont typeface="+mj-ea"/>
                <a:buAutoNum type="circleNumDbPlain"/>
              </a:pPr>
              <a:r>
                <a:rPr lang="en-GB" dirty="0">
                  <a:latin typeface="Times New Roman" panose="02020603050405020304" pitchFamily="18" charset="0"/>
                  <a:cs typeface="Times New Roman" panose="02020603050405020304" pitchFamily="18" charset="0"/>
                </a:rPr>
                <a:t>Hai </a:t>
              </a:r>
              <a:r>
                <a:rPr lang="en-GB" dirty="0" err="1">
                  <a:latin typeface="Times New Roman" panose="02020603050405020304" pitchFamily="18" charset="0"/>
                  <a:cs typeface="Times New Roman" panose="02020603050405020304" pitchFamily="18" charset="0"/>
                </a:rPr>
                <a:t>bên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mép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ngoài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tiếp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xúc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với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mặt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đường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sẽ</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nhanh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bị</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mòn</a:t>
              </a:r>
              <a:endParaRPr lang="en-GB" dirty="0">
                <a:latin typeface="Times New Roman" panose="02020603050405020304" pitchFamily="18" charset="0"/>
                <a:cs typeface="Times New Roman" panose="02020603050405020304" pitchFamily="18" charset="0"/>
              </a:endParaRPr>
            </a:p>
            <a:p>
              <a:pPr marL="342900" indent="-342900">
                <a:buFont typeface="+mj-ea"/>
                <a:buAutoNum type="circleNumDbPlain"/>
              </a:pPr>
              <a:r>
                <a:rPr lang="en-GB" dirty="0" err="1">
                  <a:latin typeface="Times New Roman" panose="02020603050405020304" pitchFamily="18" charset="0"/>
                  <a:cs typeface="Times New Roman" panose="02020603050405020304" pitchFamily="18" charset="0"/>
                </a:rPr>
                <a:t>Đi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mặt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đường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cứng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lực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cản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trở</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lớn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hơn</a:t>
              </a:r>
              <a:r>
                <a:rPr lang="en-GB"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lực kéo giảm</a:t>
              </a:r>
              <a:endParaRPr lang="en-GB"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25820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bị</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92417" y="6452605"/>
            <a:ext cx="3403745"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ja-JP" altLang="en-US" sz="1200" dirty="0">
                <a:solidFill>
                  <a:prstClr val="black"/>
                </a:solidFill>
                <a:latin typeface="Times New Roman" panose="02020603050405020304" pitchFamily="18" charset="0"/>
                <a:cs typeface="Times New Roman" panose="02020603050405020304" pitchFamily="18" charset="0"/>
              </a:rPr>
              <a:t> </a:t>
            </a:r>
            <a:r>
              <a:rPr lang="en-GB" altLang="ja-JP" sz="1200" dirty="0">
                <a:solidFill>
                  <a:prstClr val="black"/>
                </a:solidFill>
                <a:latin typeface="Times New Roman" panose="02020603050405020304" pitchFamily="18" charset="0"/>
                <a:cs typeface="Times New Roman" panose="02020603050405020304" pitchFamily="18" charset="0"/>
              </a:rPr>
              <a:t>41</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23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( 1 )</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Thiết</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bị</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cảnh</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báo</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Còi</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( 2 )</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Cần</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khóa</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 an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000" dirty="0" err="1">
                <a:latin typeface="Times New Roman" panose="02020603050405020304" pitchFamily="18" charset="0"/>
                <a:ea typeface="Meiryo UI" panose="020B0604030504040204" pitchFamily="50" charset="-128"/>
                <a:cs typeface="Times New Roman" panose="02020603050405020304" pitchFamily="18" charset="0"/>
              </a:rPr>
              <a:t>v.v</a:t>
            </a:r>
            <a:r>
              <a:rPr lang="en-GB" altLang="ja-JP" sz="2000" dirty="0">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Picture 9">
            <a:extLst>
              <a:ext uri="{FF2B5EF4-FFF2-40B4-BE49-F238E27FC236}">
                <a16:creationId xmlns:a16="http://schemas.microsoft.com/office/drawing/2014/main" xmlns="" id="{5D7E8DB3-1995-4164-A484-2901AB38B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883" y="2491686"/>
            <a:ext cx="3658233" cy="3753538"/>
          </a:xfrm>
          <a:prstGeom prst="rect">
            <a:avLst/>
          </a:prstGeom>
        </p:spPr>
      </p:pic>
    </p:spTree>
    <p:extLst>
      <p:ext uri="{BB962C8B-B14F-4D97-AF65-F5344CB8AC3E}">
        <p14:creationId xmlns:p14="http://schemas.microsoft.com/office/powerpoint/2010/main" val="3994090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5F888-DFAA-45C8-81F5-46DB5F397D78}"/>
              </a:ext>
            </a:extLst>
          </p:cNvPr>
          <p:cNvSpPr>
            <a:spLocks noGrp="1"/>
          </p:cNvSpPr>
          <p:nvPr>
            <p:ph type="title"/>
          </p:nvPr>
        </p:nvSpPr>
        <p:spPr>
          <a:xfrm>
            <a:off x="628650" y="309426"/>
            <a:ext cx="7886700" cy="1325563"/>
          </a:xfrm>
        </p:spPr>
        <p:txBody>
          <a:bodyPr>
            <a:normAutofit/>
          </a:bodyPr>
          <a:lstStyle/>
          <a:p>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an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máy</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phá</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3200" dirty="0" err="1">
                <a:latin typeface="Times New Roman" panose="02020603050405020304" pitchFamily="18" charset="0"/>
                <a:ea typeface="Meiryo UI" panose="020B0604030504040204" pitchFamily="50" charset="-128"/>
                <a:cs typeface="Times New Roman" panose="02020603050405020304" pitchFamily="18" charset="0"/>
              </a:rPr>
              <a:t>dỡ</a:t>
            </a:r>
            <a: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t/>
            </a:r>
            <a:br>
              <a:rPr lang="en-GB" altLang="ja-JP" sz="3200" dirty="0">
                <a:latin typeface="Times New Roman" panose="02020603050405020304" pitchFamily="18" charset="0"/>
                <a:ea typeface="Meiryo UI" panose="020B0604030504040204" pitchFamily="50" charset="-128"/>
                <a:cs typeface="Times New Roman" panose="02020603050405020304" pitchFamily="18" charset="0"/>
              </a:rPr>
            </a:br>
            <a:r>
              <a:rPr lang="en-GB" altLang="ja-JP" sz="1800" dirty="0">
                <a:latin typeface="Times New Roman" panose="02020603050405020304" pitchFamily="18" charset="0"/>
                <a:ea typeface="Meiryo UI" panose="020B0604030504040204" pitchFamily="50" charset="-128"/>
                <a:cs typeface="Times New Roman" panose="02020603050405020304" pitchFamily="18" charset="0"/>
              </a:rPr>
              <a:t/>
            </a:r>
            <a:br>
              <a:rPr lang="en-GB" altLang="ja-JP" sz="1800" dirty="0">
                <a:latin typeface="Times New Roman" panose="02020603050405020304" pitchFamily="18" charset="0"/>
                <a:ea typeface="Meiryo UI" panose="020B0604030504040204" pitchFamily="50" charset="-128"/>
                <a:cs typeface="Times New Roman" panose="02020603050405020304" pitchFamily="18" charset="0"/>
              </a:rPr>
            </a:b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(3)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Bảng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hệ</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thống</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GB"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GB" altLang="ja-JP" sz="2400" dirty="0" err="1">
                <a:latin typeface="Times New Roman" panose="02020603050405020304" pitchFamily="18" charset="0"/>
                <a:ea typeface="Meiryo UI" panose="020B0604030504040204" pitchFamily="50" charset="-128"/>
                <a:cs typeface="Times New Roman" panose="02020603050405020304" pitchFamily="18" charset="0"/>
              </a:rPr>
              <a:t>khiển</a:t>
            </a:r>
            <a:endParaRPr lang="en-GB" sz="24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258A854B-8521-4EA6-92B5-8890481B3416}"/>
              </a:ext>
            </a:extLst>
          </p:cNvPr>
          <p:cNvCxnSpPr>
            <a:stCxn id="2" idx="1"/>
            <a:endCxn id="2" idx="3"/>
          </p:cNvCxnSpPr>
          <p:nvPr/>
        </p:nvCxnSpPr>
        <p:spPr>
          <a:xfrm>
            <a:off x="628650" y="972208"/>
            <a:ext cx="7886700" cy="0"/>
          </a:xfrm>
          <a:prstGeom prst="line">
            <a:avLst/>
          </a:prstGeom>
        </p:spPr>
        <p:style>
          <a:lnRef idx="1">
            <a:schemeClr val="dk1"/>
          </a:lnRef>
          <a:fillRef idx="0">
            <a:schemeClr val="dk1"/>
          </a:fillRef>
          <a:effectRef idx="0">
            <a:schemeClr val="dk1"/>
          </a:effectRef>
          <a:fontRef idx="minor">
            <a:schemeClr val="tx1"/>
          </a:fontRef>
        </p:style>
      </p:cxnSp>
      <p:pic>
        <p:nvPicPr>
          <p:cNvPr id="6" name="Content Placeholder 5" descr="Table&#10;&#10;Description automatically generated">
            <a:extLst>
              <a:ext uri="{FF2B5EF4-FFF2-40B4-BE49-F238E27FC236}">
                <a16:creationId xmlns:a16="http://schemas.microsoft.com/office/drawing/2014/main" xmlns="" id="{2592FA1B-1D07-44F4-8935-71BC0C4330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123" y="1704277"/>
            <a:ext cx="4288951" cy="3449446"/>
          </a:xfrm>
        </p:spPr>
      </p:pic>
      <p:sp>
        <p:nvSpPr>
          <p:cNvPr id="5" name="コンテンツ プレースホルダー 4">
            <a:extLst>
              <a:ext uri="{FF2B5EF4-FFF2-40B4-BE49-F238E27FC236}">
                <a16:creationId xmlns:a16="http://schemas.microsoft.com/office/drawing/2014/main" xmlns="" id="{C05B51AF-E1DD-4101-B637-312009822A3B}"/>
              </a:ext>
            </a:extLst>
          </p:cNvPr>
          <p:cNvSpPr txBox="1">
            <a:spLocks/>
          </p:cNvSpPr>
          <p:nvPr/>
        </p:nvSpPr>
        <p:spPr>
          <a:xfrm>
            <a:off x="628650" y="1098481"/>
            <a:ext cx="7886700" cy="507066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xmlns="" id="{8791FEA1-48D3-4621-B4E2-C0A576AB4941}"/>
              </a:ext>
            </a:extLst>
          </p:cNvPr>
          <p:cNvSpPr txBox="1"/>
          <p:nvPr/>
        </p:nvSpPr>
        <p:spPr>
          <a:xfrm>
            <a:off x="5446113" y="6410074"/>
            <a:ext cx="3403745" cy="276999"/>
          </a:xfrm>
          <a:prstGeom prst="rect">
            <a:avLst/>
          </a:prstGeom>
          <a:noFill/>
          <a:ln>
            <a:solidFill>
              <a:schemeClr val="tx1"/>
            </a:solidFill>
          </a:ln>
        </p:spPr>
        <p:txBody>
          <a:bodyPr wrap="square" rtlCol="0">
            <a:spAutoFit/>
          </a:bodyPr>
          <a:lstStyle/>
          <a:p>
            <a:pPr algn="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ja-JP" altLang="en-US" sz="1200" dirty="0">
                <a:solidFill>
                  <a:prstClr val="black"/>
                </a:solidFill>
                <a:latin typeface="Times New Roman" panose="02020603050405020304" pitchFamily="18" charset="0"/>
                <a:cs typeface="Times New Roman" panose="02020603050405020304" pitchFamily="18" charset="0"/>
              </a:rPr>
              <a:t> </a:t>
            </a:r>
            <a:r>
              <a:rPr lang="en-GB" altLang="ja-JP" sz="1200" dirty="0">
                <a:solidFill>
                  <a:prstClr val="black"/>
                </a:solidFill>
                <a:latin typeface="Times New Roman" panose="02020603050405020304" pitchFamily="18" charset="0"/>
                <a:cs typeface="Times New Roman" panose="02020603050405020304" pitchFamily="18" charset="0"/>
              </a:rPr>
              <a:t>42</a:t>
            </a:r>
            <a:r>
              <a:rPr lang="en-US" altLang="ja-JP" sz="1200" dirty="0">
                <a:solidFill>
                  <a:prstClr val="black"/>
                </a:solidFill>
                <a:latin typeface="Times New Roman" panose="02020603050405020304" pitchFamily="18" charset="0"/>
                <a:cs typeface="Times New Roman" panose="02020603050405020304" pitchFamily="18" charset="0"/>
              </a:rPr>
              <a:t>/</a:t>
            </a:r>
            <a:r>
              <a:rPr lang="en-GB" altLang="ja-JP" sz="1200" dirty="0" err="1">
                <a:solidFill>
                  <a:prstClr val="black"/>
                </a:solidFill>
                <a:latin typeface="Times New Roman" panose="02020603050405020304" pitchFamily="18" charset="0"/>
                <a:cs typeface="Times New Roman" panose="02020603050405020304" pitchFamily="18" charset="0"/>
              </a:rPr>
              <a:t>Giáo</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trình</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bổ</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trợ</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err="1">
                <a:solidFill>
                  <a:prstClr val="black"/>
                </a:solidFill>
                <a:latin typeface="Times New Roman" panose="02020603050405020304" pitchFamily="18" charset="0"/>
                <a:cs typeface="Times New Roman" panose="02020603050405020304" pitchFamily="18" charset="0"/>
              </a:rPr>
              <a:t>trang</a:t>
            </a:r>
            <a:r>
              <a:rPr lang="en-GB" altLang="ja-JP" sz="1200" dirty="0">
                <a:solidFill>
                  <a:prstClr val="black"/>
                </a:solidFill>
                <a:latin typeface="Times New Roman" panose="02020603050405020304" pitchFamily="18" charset="0"/>
                <a:cs typeface="Times New Roman" panose="02020603050405020304" pitchFamily="18" charset="0"/>
              </a:rPr>
              <a:t> </a:t>
            </a:r>
            <a:r>
              <a:rPr lang="en-GB" altLang="ja-JP" sz="1200" dirty="0" smtClean="0">
                <a:solidFill>
                  <a:prstClr val="black"/>
                </a:solidFill>
                <a:latin typeface="Times New Roman" panose="02020603050405020304" pitchFamily="18" charset="0"/>
                <a:cs typeface="Times New Roman" panose="02020603050405020304" pitchFamily="18" charset="0"/>
              </a:rPr>
              <a:t>24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9" name="Content Placeholder 21">
            <a:extLst>
              <a:ext uri="{FF2B5EF4-FFF2-40B4-BE49-F238E27FC236}">
                <a16:creationId xmlns:a16="http://schemas.microsoft.com/office/drawing/2014/main" xmlns="" id="{4ADD7E90-15CC-422E-A186-6AED470F0412}"/>
              </a:ext>
              <a:ext uri="{C183D7F6-B498-43B3-948B-1728B52AA6E4}">
                <adec:decorative xmlns:adec="http://schemas.microsoft.com/office/drawing/2017/decorative" xmlns=""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547" y="2069990"/>
            <a:ext cx="3257330" cy="2758041"/>
          </a:xfrm>
          <a:prstGeom prst="rect">
            <a:avLst/>
          </a:prstGeom>
        </p:spPr>
      </p:pic>
      <p:sp>
        <p:nvSpPr>
          <p:cNvPr id="3" name="正方形/長方形 2">
            <a:extLst>
              <a:ext uri="{FF2B5EF4-FFF2-40B4-BE49-F238E27FC236}">
                <a16:creationId xmlns:a16="http://schemas.microsoft.com/office/drawing/2014/main" xmlns="" id="{C5EF7267-D1F9-45E5-949F-423F32FD0928}"/>
              </a:ext>
            </a:extLst>
          </p:cNvPr>
          <p:cNvSpPr/>
          <p:nvPr/>
        </p:nvSpPr>
        <p:spPr>
          <a:xfrm>
            <a:off x="818323" y="1761261"/>
            <a:ext cx="445739" cy="15220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Ký</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hiệu</a:t>
            </a:r>
            <a:endParaRPr kumimoji="1" lang="ja-JP" altLang="en-US"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6D9A37BC-0F2D-4EBF-8CE2-8B99623F1D66}"/>
              </a:ext>
            </a:extLst>
          </p:cNvPr>
          <p:cNvSpPr/>
          <p:nvPr/>
        </p:nvSpPr>
        <p:spPr>
          <a:xfrm>
            <a:off x="1380064" y="1761261"/>
            <a:ext cx="838203" cy="15220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Danh</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mục</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tên</a:t>
            </a:r>
            <a:endParaRPr kumimoji="1" lang="ja-JP" altLang="en-US"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FD20701C-5B70-43F6-BD6D-0F8CB039E9A6}"/>
              </a:ext>
            </a:extLst>
          </p:cNvPr>
          <p:cNvSpPr/>
          <p:nvPr/>
        </p:nvSpPr>
        <p:spPr>
          <a:xfrm>
            <a:off x="2331740" y="1761261"/>
            <a:ext cx="737042" cy="152206"/>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spcBef>
                <a:spcPts val="600"/>
              </a:spcBef>
              <a:spcAft>
                <a:spcPts val="600"/>
              </a:spcAft>
            </a:pP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Phạm</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vi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biểu</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thị</a:t>
            </a:r>
            <a:endParaRPr kumimoji="1" lang="ja-JP" altLang="en-US"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CFD3D670-03B4-4FDC-8A8E-007F20366BDF}"/>
              </a:ext>
            </a:extLst>
          </p:cNvPr>
          <p:cNvSpPr/>
          <p:nvPr/>
        </p:nvSpPr>
        <p:spPr>
          <a:xfrm>
            <a:off x="3182255" y="1750527"/>
            <a:ext cx="627745" cy="1629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spcBef>
                <a:spcPts val="600"/>
              </a:spcBef>
              <a:spcAft>
                <a:spcPts val="600"/>
              </a:spcAft>
            </a:pP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Trạng</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thái</a:t>
            </a:r>
            <a:endParaRPr kumimoji="1" lang="ja-JP" altLang="en-US"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3E9122FE-6B6C-48C3-B8DE-240DB6B3E7B7}"/>
              </a:ext>
            </a:extLst>
          </p:cNvPr>
          <p:cNvSpPr/>
          <p:nvPr/>
        </p:nvSpPr>
        <p:spPr>
          <a:xfrm>
            <a:off x="4106664" y="1771019"/>
            <a:ext cx="627745" cy="1629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spcBef>
                <a:spcPts val="600"/>
              </a:spcBef>
              <a:spcAft>
                <a:spcPts val="600"/>
              </a:spcAft>
            </a:pP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Xử</a:t>
            </a:r>
            <a:r>
              <a:rPr kumimoji="1" lang="en-US" altLang="ja-JP"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 </a:t>
            </a:r>
            <a:r>
              <a:rPr kumimoji="1" lang="en-US" altLang="ja-JP" sz="800" dirty="0" err="1">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rPr>
              <a:t>lý</a:t>
            </a:r>
            <a:endParaRPr kumimoji="1" lang="ja-JP" altLang="en-US" sz="800" dirty="0">
              <a:solidFill>
                <a:schemeClr val="tx1">
                  <a:lumMod val="65000"/>
                  <a:lumOff val="35000"/>
                </a:schemeClr>
              </a:solidFill>
              <a:highlight>
                <a:srgbClr val="F5E3F9"/>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059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136904"/>
            <a:ext cx="7886700" cy="609433"/>
          </a:xfrm>
          <a:ln>
            <a:solidFill>
              <a:schemeClr val="tx1"/>
            </a:solidFill>
          </a:ln>
        </p:spPr>
        <p:txBody>
          <a:bodyPr>
            <a:normAutofit/>
          </a:body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Thiết bị an toàn 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02704" y="6410230"/>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trang 42/Giáo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trợ trang </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5</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9" name="コンテンツ プレースホルダー 4"/>
          <p:cNvSpPr txBox="1">
            <a:spLocks/>
          </p:cNvSpPr>
          <p:nvPr/>
        </p:nvSpPr>
        <p:spPr>
          <a:xfrm>
            <a:off x="628650" y="952295"/>
            <a:ext cx="7886700" cy="525659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( 4 )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đặc biệt</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là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có tổng chiều dài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trục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truyền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lực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tay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gầu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trên 12m</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p>
        </p:txBody>
      </p:sp>
      <p:pic>
        <p:nvPicPr>
          <p:cNvPr id="5" name="図 4"/>
          <p:cNvPicPr>
            <a:picLocks noChangeAspect="1"/>
          </p:cNvPicPr>
          <p:nvPr/>
        </p:nvPicPr>
        <p:blipFill>
          <a:blip r:embed="rId3"/>
          <a:stretch>
            <a:fillRect/>
          </a:stretch>
        </p:blipFill>
        <p:spPr>
          <a:xfrm>
            <a:off x="2973726" y="1767686"/>
            <a:ext cx="3196548" cy="4171886"/>
          </a:xfrm>
          <a:prstGeom prst="rect">
            <a:avLst/>
          </a:prstGeom>
        </p:spPr>
      </p:pic>
    </p:spTree>
    <p:extLst>
      <p:ext uri="{BB962C8B-B14F-4D97-AF65-F5344CB8AC3E}">
        <p14:creationId xmlns:p14="http://schemas.microsoft.com/office/powerpoint/2010/main" val="2358568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083734"/>
            <a:ext cx="7886700" cy="528858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( 5 ) </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Kính chiếu hậu</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r>
              <a:rPr lang="zh-CN"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000" dirty="0">
                <a:latin typeface="Times New Roman" panose="02020603050405020304" pitchFamily="18" charset="0"/>
                <a:ea typeface="Meiryo UI" panose="020B0604030504040204" pitchFamily="50" charset="-128"/>
                <a:cs typeface="Times New Roman" panose="02020603050405020304" pitchFamily="18" charset="0"/>
              </a:rPr>
              <a:t>(</a:t>
            </a:r>
            <a:r>
              <a:rPr lang="zh-CN"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000" dirty="0">
                <a:latin typeface="Times New Roman" panose="02020603050405020304" pitchFamily="18" charset="0"/>
                <a:ea typeface="Meiryo UI" panose="020B0604030504040204" pitchFamily="50" charset="-128"/>
                <a:cs typeface="Times New Roman" panose="02020603050405020304" pitchFamily="18" charset="0"/>
              </a:rPr>
              <a:t>6</a:t>
            </a:r>
            <a:r>
              <a:rPr lang="zh-CN"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CN" sz="2000" dirty="0">
                <a:latin typeface="Times New Roman" panose="02020603050405020304" pitchFamily="18" charset="0"/>
                <a:ea typeface="Meiryo UI" panose="020B0604030504040204" pitchFamily="50" charset="-128"/>
                <a:cs typeface="Times New Roman" panose="02020603050405020304" pitchFamily="18" charset="0"/>
              </a:rPr>
              <a:t>)</a:t>
            </a:r>
            <a:r>
              <a:rPr lang="zh-CN"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zh-CN" sz="2000" dirty="0">
                <a:latin typeface="Times New Roman" panose="02020603050405020304" pitchFamily="18" charset="0"/>
                <a:ea typeface="Meiryo UI" panose="020B0604030504040204" pitchFamily="50" charset="-128"/>
                <a:cs typeface="Times New Roman" panose="02020603050405020304" pitchFamily="18" charset="0"/>
              </a:rPr>
              <a:t>Đèn pha</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026893" y="4037943"/>
            <a:ext cx="3090213" cy="2289796"/>
          </a:xfrm>
          <a:prstGeom prst="rect">
            <a:avLst/>
          </a:prstGeom>
        </p:spPr>
      </p:pic>
      <p:pic>
        <p:nvPicPr>
          <p:cNvPr id="10" name="図 9">
            <a:extLst>
              <a:ext uri="{FF2B5EF4-FFF2-40B4-BE49-F238E27FC236}">
                <a16:creationId xmlns:a16="http://schemas.microsoft.com/office/drawing/2014/main" xmlns="" id="{4FD7FAE6-3AE9-4F1D-A92D-94F019C2E2BF}"/>
              </a:ext>
            </a:extLst>
          </p:cNvPr>
          <p:cNvPicPr/>
          <p:nvPr/>
        </p:nvPicPr>
        <p:blipFill rotWithShape="1">
          <a:blip r:embed="rId4">
            <a:extLst>
              <a:ext uri="{28A0092B-C50C-407E-A947-70E740481C1C}">
                <a14:useLocalDpi xmlns:a14="http://schemas.microsoft.com/office/drawing/2010/main" val="0"/>
              </a:ext>
            </a:extLst>
          </a:blip>
          <a:srcRect l="10316" t="45381" r="56232" b="28344"/>
          <a:stretch/>
        </p:blipFill>
        <p:spPr bwMode="auto">
          <a:xfrm>
            <a:off x="2213875" y="1580444"/>
            <a:ext cx="4119191" cy="1952978"/>
          </a:xfrm>
          <a:prstGeom prst="rect">
            <a:avLst/>
          </a:prstGeom>
          <a:ln>
            <a:noFill/>
          </a:ln>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xmlns="" id="{11CE1308-6947-4BB5-B666-CB8D6358CFAF}"/>
              </a:ext>
            </a:extLst>
          </p:cNvPr>
          <p:cNvSpPr txBox="1"/>
          <p:nvPr/>
        </p:nvSpPr>
        <p:spPr>
          <a:xfrm>
            <a:off x="5202704" y="6486082"/>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trang 44/Giáo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trợ trang </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6</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タイトル 3">
            <a:extLst>
              <a:ext uri="{FF2B5EF4-FFF2-40B4-BE49-F238E27FC236}">
                <a16:creationId xmlns:a16="http://schemas.microsoft.com/office/drawing/2014/main" xmlns="" id="{A96AE756-3D0C-4089-99B1-592C1A6196A4}"/>
              </a:ext>
            </a:extLst>
          </p:cNvPr>
          <p:cNvSpPr>
            <a:spLocks noGrp="1"/>
          </p:cNvSpPr>
          <p:nvPr>
            <p:ph type="title"/>
          </p:nvPr>
        </p:nvSpPr>
        <p:spPr>
          <a:xfrm>
            <a:off x="628650" y="225544"/>
            <a:ext cx="7886700" cy="609433"/>
          </a:xfrm>
          <a:ln>
            <a:solidFill>
              <a:schemeClr val="tx1"/>
            </a:solidFill>
          </a:ln>
        </p:spPr>
        <p:txBody>
          <a:bodyPr>
            <a:normAutofit/>
          </a:bodyPr>
          <a:lstStyle/>
          <a:p>
            <a:r>
              <a:rPr lang="vi-VN" altLang="ja-JP" sz="2400" dirty="0">
                <a:ea typeface="Meiryo UI" panose="020B0604030504040204" pitchFamily="50" charset="-128"/>
                <a:cs typeface="Times New Roman" panose="02020603050405020304" pitchFamily="18" charset="0"/>
              </a:rPr>
              <a:t>Thiết bị an toàn 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435352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097465"/>
            <a:ext cx="7886700" cy="52409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7</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Cabin</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8</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Kính an toàn và thiết bị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chắn</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 vật rơi</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2422814" y="4120444"/>
            <a:ext cx="4300105" cy="2111024"/>
          </a:xfrm>
          <a:prstGeom prst="rect">
            <a:avLst/>
          </a:prstGeom>
        </p:spPr>
      </p:pic>
      <p:sp>
        <p:nvSpPr>
          <p:cNvPr id="8" name="タイトル 3">
            <a:extLst>
              <a:ext uri="{FF2B5EF4-FFF2-40B4-BE49-F238E27FC236}">
                <a16:creationId xmlns:a16="http://schemas.microsoft.com/office/drawing/2014/main" xmlns="" id="{9069890F-9C19-417F-8DD9-BF7A54020BF4}"/>
              </a:ext>
            </a:extLst>
          </p:cNvPr>
          <p:cNvSpPr txBox="1">
            <a:spLocks/>
          </p:cNvSpPr>
          <p:nvPr/>
        </p:nvSpPr>
        <p:spPr>
          <a:xfrm>
            <a:off x="628650" y="235004"/>
            <a:ext cx="7886700" cy="609433"/>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Thiết bị an toàn 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a:extLst>
              <a:ext uri="{FF2B5EF4-FFF2-40B4-BE49-F238E27FC236}">
                <a16:creationId xmlns:a16="http://schemas.microsoft.com/office/drawing/2014/main" xmlns="" id="{4D92C021-C949-44A3-A515-FD3CE97962EA}"/>
              </a:ext>
            </a:extLst>
          </p:cNvPr>
          <p:cNvPicPr/>
          <p:nvPr/>
        </p:nvPicPr>
        <p:blipFill rotWithShape="1">
          <a:blip r:embed="rId4">
            <a:extLst>
              <a:ext uri="{28A0092B-C50C-407E-A947-70E740481C1C}">
                <a14:useLocalDpi xmlns:a14="http://schemas.microsoft.com/office/drawing/2010/main" val="0"/>
              </a:ext>
            </a:extLst>
          </a:blip>
          <a:srcRect l="17425" t="39922" r="42711" b="35039"/>
          <a:stretch/>
        </p:blipFill>
        <p:spPr bwMode="auto">
          <a:xfrm>
            <a:off x="2122979" y="1456267"/>
            <a:ext cx="4599940" cy="1972733"/>
          </a:xfrm>
          <a:prstGeom prst="rect">
            <a:avLst/>
          </a:prstGeom>
          <a:ln>
            <a:noFill/>
          </a:ln>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xmlns="" id="{2D47BFDB-2D4F-45BB-9DDF-B245205A804D}"/>
              </a:ext>
            </a:extLst>
          </p:cNvPr>
          <p:cNvSpPr txBox="1"/>
          <p:nvPr/>
        </p:nvSpPr>
        <p:spPr>
          <a:xfrm>
            <a:off x="5202704" y="6484496"/>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trang </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4</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5</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trợ trang </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7</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014519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971329"/>
            <a:ext cx="7886700" cy="536712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( 9 )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dạng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xe</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1900" dirty="0">
                <a:latin typeface="Times New Roman" panose="02020603050405020304" pitchFamily="18" charset="0"/>
                <a:ea typeface="Meiryo UI" panose="020B0604030504040204" pitchFamily="50" charset="-128"/>
                <a:cs typeface="Times New Roman" panose="02020603050405020304" pitchFamily="18" charset="0"/>
              </a:rPr>
              <a:t>cỡ nhỏ không trang bị buồng lái</a:t>
            </a:r>
            <a:endParaRPr lang="en-US" altLang="ja-JP" sz="19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10</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ja-JP" sz="1900" dirty="0">
                <a:latin typeface="Times New Roman" panose="02020603050405020304" pitchFamily="18" charset="0"/>
                <a:ea typeface="Meiryo UI" panose="020B0604030504040204" pitchFamily="50" charset="-128"/>
                <a:cs typeface="Times New Roman" panose="02020603050405020304" pitchFamily="18" charset="0"/>
              </a:rPr>
              <a:t>Cấu tạo bảo hộ khi lật úp</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900" dirty="0">
                <a:latin typeface="Times New Roman" panose="02020603050405020304" pitchFamily="18" charset="0"/>
                <a:ea typeface="Meiryo UI" panose="020B0604030504040204" pitchFamily="50" charset="-128"/>
                <a:cs typeface="Times New Roman" panose="02020603050405020304" pitchFamily="18" charset="0"/>
              </a:rPr>
              <a:t>ROPS),</a:t>
            </a:r>
            <a:r>
              <a:rPr lang="zh-TW"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vi-VN" altLang="zh-TW" sz="1900" dirty="0">
                <a:latin typeface="Times New Roman" panose="02020603050405020304" pitchFamily="18" charset="0"/>
                <a:ea typeface="Meiryo UI" panose="020B0604030504040204" pitchFamily="50" charset="-128"/>
                <a:cs typeface="Times New Roman" panose="02020603050405020304" pitchFamily="18" charset="0"/>
              </a:rPr>
              <a:t>Cấu tạo bảo hộ khi </a:t>
            </a:r>
            <a:r>
              <a:rPr lang="en-US" altLang="zh-TW" sz="1900" dirty="0" err="1">
                <a:latin typeface="Times New Roman" panose="02020603050405020304" pitchFamily="18" charset="0"/>
                <a:ea typeface="Meiryo UI" panose="020B0604030504040204" pitchFamily="50" charset="-128"/>
                <a:cs typeface="Times New Roman" panose="02020603050405020304" pitchFamily="18" charset="0"/>
              </a:rPr>
              <a:t>đổ</a:t>
            </a:r>
            <a:r>
              <a:rPr lang="vi-VN" altLang="zh-TW" sz="1900" dirty="0">
                <a:latin typeface="Times New Roman" panose="02020603050405020304" pitchFamily="18" charset="0"/>
                <a:ea typeface="Meiryo UI" panose="020B0604030504040204" pitchFamily="50" charset="-128"/>
                <a:cs typeface="Times New Roman" panose="02020603050405020304" pitchFamily="18" charset="0"/>
              </a:rPr>
              <a:t> ngang</a:t>
            </a:r>
            <a:r>
              <a:rPr lang="zh-TW"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900" dirty="0">
                <a:latin typeface="Times New Roman" panose="02020603050405020304" pitchFamily="18" charset="0"/>
                <a:ea typeface="Meiryo UI" panose="020B0604030504040204" pitchFamily="50" charset="-128"/>
                <a:cs typeface="Times New Roman" panose="02020603050405020304" pitchFamily="18" charset="0"/>
              </a:rPr>
              <a:t>(TOPS)</a:t>
            </a:r>
            <a:endParaRPr lang="en-US" altLang="ja-JP" sz="19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036618" y="4075289"/>
            <a:ext cx="1600200" cy="2169646"/>
          </a:xfrm>
          <a:prstGeom prst="rect">
            <a:avLst/>
          </a:prstGeom>
        </p:spPr>
      </p:pic>
      <p:pic>
        <p:nvPicPr>
          <p:cNvPr id="11" name="図 10">
            <a:extLst>
              <a:ext uri="{FF2B5EF4-FFF2-40B4-BE49-F238E27FC236}">
                <a16:creationId xmlns:a16="http://schemas.microsoft.com/office/drawing/2014/main" xmlns="" id="{A898280D-6BAA-489D-A657-870093427C67}"/>
              </a:ext>
            </a:extLst>
          </p:cNvPr>
          <p:cNvPicPr/>
          <p:nvPr/>
        </p:nvPicPr>
        <p:blipFill rotWithShape="1">
          <a:blip r:embed="rId4">
            <a:extLst>
              <a:ext uri="{28A0092B-C50C-407E-A947-70E740481C1C}">
                <a14:useLocalDpi xmlns:a14="http://schemas.microsoft.com/office/drawing/2010/main" val="0"/>
              </a:ext>
            </a:extLst>
          </a:blip>
          <a:srcRect l="27603" t="34470" r="28215" b="22145"/>
          <a:stretch/>
        </p:blipFill>
        <p:spPr bwMode="auto">
          <a:xfrm>
            <a:off x="2522149" y="1478844"/>
            <a:ext cx="3602990" cy="1813277"/>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xmlns="" id="{291BF342-2A86-496A-9F3B-E9250E2898A6}"/>
              </a:ext>
            </a:extLst>
          </p:cNvPr>
          <p:cNvPicPr/>
          <p:nvPr/>
        </p:nvPicPr>
        <p:blipFill rotWithShape="1">
          <a:blip r:embed="rId5">
            <a:extLst>
              <a:ext uri="{28A0092B-C50C-407E-A947-70E740481C1C}">
                <a14:useLocalDpi xmlns:a14="http://schemas.microsoft.com/office/drawing/2010/main" val="0"/>
              </a:ext>
            </a:extLst>
          </a:blip>
          <a:srcRect l="39129" t="43527" r="40308" b="12113"/>
          <a:stretch/>
        </p:blipFill>
        <p:spPr bwMode="auto">
          <a:xfrm>
            <a:off x="4905202" y="4075287"/>
            <a:ext cx="2202180" cy="2169647"/>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xmlns="" id="{73FB070B-0115-4115-AD68-CEF03B77BC72}"/>
              </a:ext>
            </a:extLst>
          </p:cNvPr>
          <p:cNvSpPr txBox="1"/>
          <p:nvPr/>
        </p:nvSpPr>
        <p:spPr>
          <a:xfrm>
            <a:off x="5202704" y="6453037"/>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trang 45/Giáo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trợ trang </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8</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タイトル 3">
            <a:extLst>
              <a:ext uri="{FF2B5EF4-FFF2-40B4-BE49-F238E27FC236}">
                <a16:creationId xmlns:a16="http://schemas.microsoft.com/office/drawing/2014/main" xmlns="" id="{375C3504-C6A8-4ADD-90D2-44060C4DE376}"/>
              </a:ext>
            </a:extLst>
          </p:cNvPr>
          <p:cNvSpPr txBox="1">
            <a:spLocks/>
          </p:cNvSpPr>
          <p:nvPr/>
        </p:nvSpPr>
        <p:spPr>
          <a:xfrm>
            <a:off x="628650" y="188161"/>
            <a:ext cx="7886700" cy="609433"/>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Thiết bị an toàn 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261712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02024"/>
            <a:ext cx="7886700" cy="670977"/>
          </a:xfrm>
          <a:ln>
            <a:solidFill>
              <a:schemeClr val="tx1"/>
            </a:solidFill>
          </a:ln>
        </p:spPr>
        <p:txBody>
          <a:bodyPr>
            <a:no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(1)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2/</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2767" y="2489905"/>
            <a:ext cx="8746067" cy="1878190"/>
          </a:xfrm>
        </p:spPr>
        <p:txBody>
          <a:bodyPr anchor="ctr">
            <a:normAutofit/>
          </a:bodyPr>
          <a:lstStyle/>
          <a:p>
            <a:pPr marL="1257300" indent="-1257300"/>
            <a:r>
              <a:rPr lang="vi-VN"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CHƯƠNG 4</a:t>
            </a:r>
            <a:br>
              <a:rPr lang="vi-VN" altLang="zh-TW" sz="3200" dirty="0">
                <a:latin typeface="Times New Roman" panose="02020603050405020304" pitchFamily="18" charset="0"/>
                <a:ea typeface="ＭＳ Ｐゴシック" panose="020B0600070205080204" pitchFamily="50" charset="-128"/>
                <a:cs typeface="Times New Roman" panose="02020603050405020304" pitchFamily="18" charset="0"/>
              </a:rPr>
            </a:br>
            <a:r>
              <a:rPr lang="vi-VN"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CÁCH </a:t>
            </a:r>
            <a:r>
              <a:rPr lang="en-US"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DÙNG </a:t>
            </a:r>
            <a:r>
              <a:rPr lang="vi-VN"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THIẾT BỊ </a:t>
            </a:r>
            <a:r>
              <a:rPr lang="en-US"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LIÊN QUAN ĐẾN </a:t>
            </a:r>
            <a:r>
              <a:rPr lang="vi-VN"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THAO TÁC</a:t>
            </a:r>
            <a:r>
              <a:rPr lang="en-US" altLang="zh-TW" sz="3200" dirty="0">
                <a:latin typeface="Times New Roman" panose="02020603050405020304" pitchFamily="18" charset="0"/>
                <a:ea typeface="ＭＳ Ｐゴシック" panose="020B0600070205080204" pitchFamily="50" charset="-128"/>
                <a:cs typeface="Times New Roman" panose="02020603050405020304" pitchFamily="18" charset="0"/>
              </a:rPr>
              <a:t> CÓ TRANG BỊ PHỤ TÙNG DÙNG TRONG PHÁ DỠ</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196516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82222"/>
            <a:ext cx="7886700" cy="900203"/>
          </a:xfrm>
          <a:ln>
            <a:solidFill>
              <a:schemeClr val="tx1"/>
            </a:solidFill>
          </a:ln>
        </p:spPr>
        <p:txBody>
          <a:bodyPr>
            <a:normAutofit/>
          </a:bodyPr>
          <a:lstStyle/>
          <a:p>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Lựa</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chọn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hoạt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377244"/>
            <a:ext cx="7886700" cy="496121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p:txBody>
      </p:sp>
      <p:sp>
        <p:nvSpPr>
          <p:cNvPr id="12" name="テキスト ボックス 11"/>
          <p:cNvSpPr txBox="1"/>
          <p:nvPr/>
        </p:nvSpPr>
        <p:spPr>
          <a:xfrm>
            <a:off x="2953195" y="5033355"/>
            <a:ext cx="3237610" cy="307777"/>
          </a:xfrm>
          <a:prstGeom prst="rect">
            <a:avLst/>
          </a:prstGeom>
          <a:noFill/>
          <a:ln>
            <a:noFill/>
          </a:ln>
        </p:spPr>
        <p:txBody>
          <a:bodyPr wrap="square" rtlCol="0">
            <a:spAutoFit/>
          </a:bodyPr>
          <a:lstStyle/>
          <a:p>
            <a:pPr algn="ctr"/>
            <a:r>
              <a:rPr lang="vi-VN" altLang="ja-JP" sz="1400" dirty="0">
                <a:solidFill>
                  <a:prstClr val="black"/>
                </a:solidFill>
                <a:latin typeface="+mj-lt"/>
              </a:rPr>
              <a:t>Chủng loại mũi khoan </a:t>
            </a:r>
            <a:endParaRPr lang="ja-JP" altLang="en-US" sz="1400" dirty="0">
              <a:solidFill>
                <a:prstClr val="black"/>
              </a:solidFill>
              <a:latin typeface="+mj-lt"/>
            </a:endParaRPr>
          </a:p>
        </p:txBody>
      </p:sp>
      <p:pic>
        <p:nvPicPr>
          <p:cNvPr id="3" name="図 2">
            <a:extLst>
              <a:ext uri="{FF2B5EF4-FFF2-40B4-BE49-F238E27FC236}">
                <a16:creationId xmlns:a16="http://schemas.microsoft.com/office/drawing/2014/main" xmlns="" id="{D1C689ED-2390-4DDE-90B1-BC54C83AC9E9}"/>
              </a:ext>
            </a:extLst>
          </p:cNvPr>
          <p:cNvPicPr>
            <a:picLocks noChangeAspect="1"/>
          </p:cNvPicPr>
          <p:nvPr/>
        </p:nvPicPr>
        <p:blipFill rotWithShape="1">
          <a:blip r:embed="rId3"/>
          <a:srcRect l="23827" t="22167" r="29135" b="24913"/>
          <a:stretch/>
        </p:blipFill>
        <p:spPr>
          <a:xfrm>
            <a:off x="914400" y="1945511"/>
            <a:ext cx="7315200" cy="2893025"/>
          </a:xfrm>
          <a:prstGeom prst="rect">
            <a:avLst/>
          </a:prstGeom>
        </p:spPr>
      </p:pic>
      <p:sp>
        <p:nvSpPr>
          <p:cNvPr id="10" name="テキスト ボックス 9">
            <a:extLst>
              <a:ext uri="{FF2B5EF4-FFF2-40B4-BE49-F238E27FC236}">
                <a16:creationId xmlns:a16="http://schemas.microsoft.com/office/drawing/2014/main" xmlns="" id="{82FC47B6-E9B5-4E5C-8739-8123F16069DD}"/>
              </a:ext>
            </a:extLst>
          </p:cNvPr>
          <p:cNvSpPr txBox="1"/>
          <p:nvPr/>
        </p:nvSpPr>
        <p:spPr>
          <a:xfrm>
            <a:off x="5202704" y="6437278"/>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trang 47/Giáo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trợ trang </a:t>
            </a:r>
            <a:r>
              <a:rPr lang="vi-VN"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9</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 name="正方形/長方形 1">
            <a:extLst>
              <a:ext uri="{FF2B5EF4-FFF2-40B4-BE49-F238E27FC236}">
                <a16:creationId xmlns:a16="http://schemas.microsoft.com/office/drawing/2014/main" xmlns="" id="{C1C95515-5F6A-4667-9092-D4E5CC1DAC21}"/>
              </a:ext>
            </a:extLst>
          </p:cNvPr>
          <p:cNvSpPr/>
          <p:nvPr/>
        </p:nvSpPr>
        <p:spPr>
          <a:xfrm>
            <a:off x="4291584" y="3172968"/>
            <a:ext cx="1389888" cy="5120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36000" tIns="0" bIns="0" rtlCol="0" anchor="ctr"/>
          <a:lstStyle/>
          <a:p>
            <a:r>
              <a:rPr kumimoji="1" lang="en-US" altLang="ja-JP" sz="1200" dirty="0" err="1">
                <a:latin typeface="Times New Roman" panose="02020603050405020304" pitchFamily="18" charset="0"/>
                <a:cs typeface="Times New Roman" panose="02020603050405020304" pitchFamily="18" charset="0"/>
              </a:rPr>
              <a:t>Bóc</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tách</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vữa</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xây</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dựng</a:t>
            </a:r>
            <a:r>
              <a:rPr kumimoji="1" lang="en-US" altLang="ja-JP" sz="1200" dirty="0">
                <a:latin typeface="Times New Roman" panose="02020603050405020304" pitchFamily="18" charset="0"/>
                <a:cs typeface="Times New Roman" panose="02020603050405020304" pitchFamily="18" charset="0"/>
              </a:rPr>
              <a:t>,…</a:t>
            </a:r>
            <a:endParaRPr kumimoji="1" lang="ja-JP" altLang="en-US" sz="1200" dirty="0">
              <a:latin typeface="Times New Roman" panose="02020603050405020304" pitchFamily="18" charset="0"/>
              <a:cs typeface="Times New Roman" panose="02020603050405020304" pitchFamily="18" charset="0"/>
            </a:endParaRPr>
          </a:p>
        </p:txBody>
      </p:sp>
      <p:sp>
        <p:nvSpPr>
          <p:cNvPr id="5" name="正方形/長方形 4">
            <a:extLst>
              <a:ext uri="{FF2B5EF4-FFF2-40B4-BE49-F238E27FC236}">
                <a16:creationId xmlns:a16="http://schemas.microsoft.com/office/drawing/2014/main" xmlns="" id="{B7B3F0B4-8506-472A-9A1D-892DB630BF51}"/>
              </a:ext>
            </a:extLst>
          </p:cNvPr>
          <p:cNvSpPr/>
          <p:nvPr/>
        </p:nvSpPr>
        <p:spPr>
          <a:xfrm>
            <a:off x="1013012" y="2034988"/>
            <a:ext cx="2277035" cy="2958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err="1">
                <a:highlight>
                  <a:srgbClr val="FFCCFF"/>
                </a:highlight>
                <a:latin typeface="Times New Roman" panose="02020603050405020304" pitchFamily="18" charset="0"/>
                <a:cs typeface="Times New Roman" panose="02020603050405020304" pitchFamily="18" charset="0"/>
              </a:rPr>
              <a:t>Mũi</a:t>
            </a:r>
            <a:r>
              <a:rPr kumimoji="1" lang="en-US" altLang="ja-JP" dirty="0">
                <a:highlight>
                  <a:srgbClr val="FFCCFF"/>
                </a:highlight>
                <a:latin typeface="Times New Roman" panose="02020603050405020304" pitchFamily="18" charset="0"/>
                <a:cs typeface="Times New Roman" panose="02020603050405020304" pitchFamily="18" charset="0"/>
              </a:rPr>
              <a:t> </a:t>
            </a:r>
            <a:r>
              <a:rPr kumimoji="1" lang="en-US" altLang="ja-JP" dirty="0" err="1">
                <a:highlight>
                  <a:srgbClr val="FFCCFF"/>
                </a:highlight>
                <a:latin typeface="Times New Roman" panose="02020603050405020304" pitchFamily="18" charset="0"/>
                <a:cs typeface="Times New Roman" panose="02020603050405020304" pitchFamily="18" charset="0"/>
              </a:rPr>
              <a:t>khoan</a:t>
            </a:r>
            <a:r>
              <a:rPr kumimoji="1" lang="en-US" altLang="ja-JP" dirty="0">
                <a:highlight>
                  <a:srgbClr val="FFCCFF"/>
                </a:highlight>
                <a:latin typeface="Times New Roman" panose="02020603050405020304" pitchFamily="18" charset="0"/>
                <a:cs typeface="Times New Roman" panose="02020603050405020304" pitchFamily="18" charset="0"/>
              </a:rPr>
              <a:t> </a:t>
            </a:r>
            <a:r>
              <a:rPr kumimoji="1" lang="en-US" altLang="ja-JP" dirty="0" err="1">
                <a:highlight>
                  <a:srgbClr val="FFCCFF"/>
                </a:highlight>
                <a:latin typeface="Times New Roman" panose="02020603050405020304" pitchFamily="18" charset="0"/>
                <a:cs typeface="Times New Roman" panose="02020603050405020304" pitchFamily="18" charset="0"/>
              </a:rPr>
              <a:t>đầu</a:t>
            </a:r>
            <a:r>
              <a:rPr kumimoji="1" lang="en-US" altLang="ja-JP" dirty="0">
                <a:highlight>
                  <a:srgbClr val="FFCCFF"/>
                </a:highlight>
                <a:latin typeface="Times New Roman" panose="02020603050405020304" pitchFamily="18" charset="0"/>
                <a:cs typeface="Times New Roman" panose="02020603050405020304" pitchFamily="18" charset="0"/>
              </a:rPr>
              <a:t> </a:t>
            </a:r>
            <a:r>
              <a:rPr kumimoji="1" lang="en-US" altLang="ja-JP" dirty="0" err="1">
                <a:highlight>
                  <a:srgbClr val="FFCCFF"/>
                </a:highlight>
                <a:latin typeface="Times New Roman" panose="02020603050405020304" pitchFamily="18" charset="0"/>
                <a:cs typeface="Times New Roman" panose="02020603050405020304" pitchFamily="18" charset="0"/>
              </a:rPr>
              <a:t>nhọn</a:t>
            </a:r>
            <a:endParaRPr kumimoji="1" lang="ja-JP" altLang="en-US" dirty="0">
              <a:highlight>
                <a:srgbClr val="FFCCFF"/>
              </a:highlight>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DB644CA8-9975-4CFC-A8AE-1300A3F7C063}"/>
              </a:ext>
            </a:extLst>
          </p:cNvPr>
          <p:cNvSpPr/>
          <p:nvPr/>
        </p:nvSpPr>
        <p:spPr>
          <a:xfrm>
            <a:off x="3404437" y="2034988"/>
            <a:ext cx="2277035" cy="2958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err="1">
                <a:highlight>
                  <a:srgbClr val="FFCCFF"/>
                </a:highlight>
                <a:latin typeface="Times New Roman" panose="02020603050405020304" pitchFamily="18" charset="0"/>
                <a:cs typeface="Times New Roman" panose="02020603050405020304" pitchFamily="18" charset="0"/>
              </a:rPr>
              <a:t>Mũi</a:t>
            </a:r>
            <a:r>
              <a:rPr kumimoji="1" lang="en-US" altLang="ja-JP" dirty="0">
                <a:highlight>
                  <a:srgbClr val="FFCCFF"/>
                </a:highlight>
                <a:latin typeface="Times New Roman" panose="02020603050405020304" pitchFamily="18" charset="0"/>
                <a:cs typeface="Times New Roman" panose="02020603050405020304" pitchFamily="18" charset="0"/>
              </a:rPr>
              <a:t> </a:t>
            </a:r>
            <a:r>
              <a:rPr kumimoji="1" lang="en-US" altLang="ja-JP" dirty="0" err="1">
                <a:highlight>
                  <a:srgbClr val="FFCCFF"/>
                </a:highlight>
                <a:latin typeface="Times New Roman" panose="02020603050405020304" pitchFamily="18" charset="0"/>
                <a:cs typeface="Times New Roman" panose="02020603050405020304" pitchFamily="18" charset="0"/>
              </a:rPr>
              <a:t>dùi</a:t>
            </a:r>
            <a:endParaRPr kumimoji="1" lang="ja-JP" altLang="en-US" dirty="0">
              <a:highlight>
                <a:srgbClr val="FFCCFF"/>
              </a:highlight>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2495563D-8B8E-46D8-AFD7-64E9281048C8}"/>
              </a:ext>
            </a:extLst>
          </p:cNvPr>
          <p:cNvSpPr/>
          <p:nvPr/>
        </p:nvSpPr>
        <p:spPr>
          <a:xfrm>
            <a:off x="5817018" y="2034988"/>
            <a:ext cx="2277035" cy="2958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err="1">
                <a:highlight>
                  <a:srgbClr val="FFCCFF"/>
                </a:highlight>
                <a:latin typeface="Times New Roman" panose="02020603050405020304" pitchFamily="18" charset="0"/>
                <a:cs typeface="Times New Roman" panose="02020603050405020304" pitchFamily="18" charset="0"/>
              </a:rPr>
              <a:t>Mũi</a:t>
            </a:r>
            <a:r>
              <a:rPr kumimoji="1" lang="en-US" altLang="ja-JP" dirty="0">
                <a:highlight>
                  <a:srgbClr val="FFCCFF"/>
                </a:highlight>
                <a:latin typeface="Times New Roman" panose="02020603050405020304" pitchFamily="18" charset="0"/>
                <a:cs typeface="Times New Roman" panose="02020603050405020304" pitchFamily="18" charset="0"/>
              </a:rPr>
              <a:t> </a:t>
            </a:r>
            <a:r>
              <a:rPr kumimoji="1" lang="en-US" altLang="ja-JP" dirty="0" err="1">
                <a:highlight>
                  <a:srgbClr val="FFCCFF"/>
                </a:highlight>
                <a:latin typeface="Times New Roman" panose="02020603050405020304" pitchFamily="18" charset="0"/>
                <a:cs typeface="Times New Roman" panose="02020603050405020304" pitchFamily="18" charset="0"/>
              </a:rPr>
              <a:t>đục</a:t>
            </a:r>
            <a:endParaRPr kumimoji="1" lang="ja-JP" altLang="en-US" dirty="0">
              <a:highlight>
                <a:srgbClr val="FFCCFF"/>
              </a:highlight>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D2400022-C890-4EA6-AF95-1B2D4274A540}"/>
              </a:ext>
            </a:extLst>
          </p:cNvPr>
          <p:cNvSpPr/>
          <p:nvPr/>
        </p:nvSpPr>
        <p:spPr>
          <a:xfrm>
            <a:off x="1629067" y="2525643"/>
            <a:ext cx="1660980" cy="1510390"/>
          </a:xfrm>
          <a:prstGeom prst="rect">
            <a:avLst/>
          </a:prstGeom>
          <a:ln>
            <a:noFill/>
          </a:ln>
        </p:spPr>
        <p:style>
          <a:lnRef idx="2">
            <a:schemeClr val="accent6"/>
          </a:lnRef>
          <a:fillRef idx="1">
            <a:schemeClr val="lt1"/>
          </a:fillRef>
          <a:effectRef idx="0">
            <a:schemeClr val="accent6"/>
          </a:effectRef>
          <a:fontRef idx="minor">
            <a:schemeClr val="dk1"/>
          </a:fontRef>
        </p:style>
        <p:txBody>
          <a:bodyPr lIns="0" rIns="0" rtlCol="0" anchor="ctr"/>
          <a:lstStyle/>
          <a:p>
            <a:r>
              <a:rPr kumimoji="1" lang="en-US" altLang="ja-JP" sz="1400" dirty="0" err="1">
                <a:latin typeface="Times New Roman" panose="02020603050405020304" pitchFamily="18" charset="0"/>
                <a:cs typeface="Times New Roman" panose="02020603050405020304" pitchFamily="18" charset="0"/>
              </a:rPr>
              <a:t>Công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dụng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chính</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Phá</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bê</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tông</a:t>
            </a:r>
            <a:endParaRPr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a:t>
            </a:r>
            <a:r>
              <a:rPr kumimoji="1" lang="en-US" altLang="ja-JP" sz="1400" dirty="0" err="1">
                <a:latin typeface="Times New Roman" panose="02020603050405020304" pitchFamily="18" charset="0"/>
                <a:cs typeface="Times New Roman" panose="02020603050405020304" pitchFamily="18" charset="0"/>
              </a:rPr>
              <a:t>Phá</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đá</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tảng</a:t>
            </a:r>
            <a:endParaRPr kumimoji="1"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a:t>
            </a:r>
            <a:r>
              <a:rPr kumimoji="1" lang="en-US" altLang="ja-JP" sz="1400" dirty="0" err="1">
                <a:latin typeface="Times New Roman" panose="02020603050405020304" pitchFamily="18" charset="0"/>
                <a:cs typeface="Times New Roman" panose="02020603050405020304" pitchFamily="18" charset="0"/>
              </a:rPr>
              <a:t>Phá</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nền</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đất</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cứng</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Thi</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công</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đường</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xá</a:t>
            </a:r>
            <a:endParaRPr kumimoji="1" lang="ja-JP" altLang="en-US" sz="14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66FBF9C8-5524-4E04-90B6-46239684DF1C}"/>
              </a:ext>
            </a:extLst>
          </p:cNvPr>
          <p:cNvSpPr/>
          <p:nvPr/>
        </p:nvSpPr>
        <p:spPr>
          <a:xfrm>
            <a:off x="4098843" y="2417773"/>
            <a:ext cx="1660980" cy="1510390"/>
          </a:xfrm>
          <a:prstGeom prst="rect">
            <a:avLst/>
          </a:prstGeom>
          <a:ln>
            <a:noFill/>
          </a:ln>
        </p:spPr>
        <p:style>
          <a:lnRef idx="2">
            <a:schemeClr val="accent6"/>
          </a:lnRef>
          <a:fillRef idx="1">
            <a:schemeClr val="lt1"/>
          </a:fillRef>
          <a:effectRef idx="0">
            <a:schemeClr val="accent6"/>
          </a:effectRef>
          <a:fontRef idx="minor">
            <a:schemeClr val="dk1"/>
          </a:fontRef>
        </p:style>
        <p:txBody>
          <a:bodyPr lIns="0" rIns="0" rtlCol="0" anchor="ctr"/>
          <a:lstStyle/>
          <a:p>
            <a:r>
              <a:rPr kumimoji="1" lang="en-US" altLang="ja-JP" sz="1400" dirty="0" err="1">
                <a:latin typeface="Times New Roman" panose="02020603050405020304" pitchFamily="18" charset="0"/>
                <a:cs typeface="Times New Roman" panose="02020603050405020304" pitchFamily="18" charset="0"/>
              </a:rPr>
              <a:t>Công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dụng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chính</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Phá</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đá</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lần</a:t>
            </a:r>
            <a:r>
              <a:rPr lang="en-US" altLang="ja-JP" sz="1400" dirty="0">
                <a:latin typeface="Times New Roman" panose="02020603050405020304" pitchFamily="18" charset="0"/>
                <a:cs typeface="Times New Roman" panose="02020603050405020304" pitchFamily="18" charset="0"/>
              </a:rPr>
              <a:t> 2</a:t>
            </a:r>
          </a:p>
          <a:p>
            <a:r>
              <a:rPr kumimoji="1" lang="ja-JP" altLang="en-US"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Bóc</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tách</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vữa</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xây</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dựng</a:t>
            </a:r>
            <a:r>
              <a:rPr lang="en-US" altLang="ja-JP" sz="1400" dirty="0">
                <a:latin typeface="Times New Roman" panose="02020603050405020304" pitchFamily="18" charset="0"/>
                <a:cs typeface="Times New Roman" panose="02020603050405020304" pitchFamily="18" charset="0"/>
              </a:rPr>
              <a:t>,…</a:t>
            </a:r>
            <a:endParaRPr kumimoji="1" lang="en-US" altLang="ja-JP" sz="14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06542A00-7324-4D8E-9FA7-AC6AFAFDDC7B}"/>
              </a:ext>
            </a:extLst>
          </p:cNvPr>
          <p:cNvSpPr/>
          <p:nvPr/>
        </p:nvSpPr>
        <p:spPr>
          <a:xfrm>
            <a:off x="6428278" y="2525643"/>
            <a:ext cx="1660980" cy="1510390"/>
          </a:xfrm>
          <a:prstGeom prst="rect">
            <a:avLst/>
          </a:prstGeom>
          <a:ln>
            <a:noFill/>
          </a:ln>
        </p:spPr>
        <p:style>
          <a:lnRef idx="2">
            <a:schemeClr val="accent6"/>
          </a:lnRef>
          <a:fillRef idx="1">
            <a:schemeClr val="lt1"/>
          </a:fillRef>
          <a:effectRef idx="0">
            <a:schemeClr val="accent6"/>
          </a:effectRef>
          <a:fontRef idx="minor">
            <a:schemeClr val="dk1"/>
          </a:fontRef>
        </p:style>
        <p:txBody>
          <a:bodyPr lIns="0" rIns="0" rtlCol="0" anchor="ctr"/>
          <a:lstStyle/>
          <a:p>
            <a:r>
              <a:rPr kumimoji="1" lang="en-US" altLang="ja-JP" sz="1400" dirty="0" err="1">
                <a:latin typeface="Times New Roman" panose="02020603050405020304" pitchFamily="18" charset="0"/>
                <a:cs typeface="Times New Roman" panose="02020603050405020304" pitchFamily="18" charset="0"/>
              </a:rPr>
              <a:t>Công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dụng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chính</a:t>
            </a:r>
            <a:endParaRPr kumimoji="1" lang="en-US" altLang="ja-JP" sz="1400" dirty="0">
              <a:latin typeface="Times New Roman" panose="02020603050405020304" pitchFamily="18" charset="0"/>
              <a:cs typeface="Times New Roman" panose="02020603050405020304" pitchFamily="18" charset="0"/>
            </a:endParaRPr>
          </a:p>
          <a:p>
            <a:r>
              <a:rPr lang="ja-JP" altLang="en-US"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Đào</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cống</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rãnh</a:t>
            </a:r>
            <a:endParaRPr lang="en-US" altLang="ja-JP" sz="1400" dirty="0">
              <a:latin typeface="Times New Roman" panose="02020603050405020304" pitchFamily="18" charset="0"/>
              <a:cs typeface="Times New Roman" panose="02020603050405020304" pitchFamily="18" charset="0"/>
            </a:endParaRPr>
          </a:p>
          <a:p>
            <a:r>
              <a:rPr kumimoji="1" lang="ja-JP" altLang="en-US" sz="1400" dirty="0">
                <a:latin typeface="Times New Roman" panose="02020603050405020304" pitchFamily="18" charset="0"/>
                <a:cs typeface="Times New Roman" panose="02020603050405020304" pitchFamily="18" charset="0"/>
              </a:rPr>
              <a:t>・</a:t>
            </a:r>
            <a:r>
              <a:rPr lang="en-US" altLang="ja-JP" sz="1400" dirty="0" err="1">
                <a:latin typeface="Times New Roman" panose="02020603050405020304" pitchFamily="18" charset="0"/>
                <a:cs typeface="Times New Roman" panose="02020603050405020304" pitchFamily="18" charset="0"/>
              </a:rPr>
              <a:t>Đào</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miệng</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suối</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nước</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nóng</a:t>
            </a:r>
            <a:r>
              <a:rPr lang="en-US" altLang="ja-JP" sz="1400" dirty="0">
                <a:latin typeface="Times New Roman" panose="02020603050405020304" pitchFamily="18" charset="0"/>
                <a:cs typeface="Times New Roman" panose="02020603050405020304" pitchFamily="18" charset="0"/>
              </a:rPr>
              <a:t>,…</a:t>
            </a:r>
          </a:p>
          <a:p>
            <a:r>
              <a:rPr kumimoji="1" lang="ja-JP" altLang="en-US" sz="1400" dirty="0">
                <a:latin typeface="Times New Roman" panose="02020603050405020304" pitchFamily="18" charset="0"/>
                <a:cs typeface="Times New Roman" panose="02020603050405020304" pitchFamily="18" charset="0"/>
              </a:rPr>
              <a:t>・</a:t>
            </a:r>
            <a:r>
              <a:rPr kumimoji="1" lang="en-US" altLang="ja-JP" sz="1400" dirty="0" err="1">
                <a:latin typeface="Times New Roman" panose="02020603050405020304" pitchFamily="18" charset="0"/>
                <a:cs typeface="Times New Roman" panose="02020603050405020304" pitchFamily="18" charset="0"/>
              </a:rPr>
              <a:t>Phá</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mặt</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đường</a:t>
            </a:r>
            <a:r>
              <a:rPr kumimoji="1" lang="en-US" altLang="ja-JP" sz="1400" dirty="0">
                <a:latin typeface="Times New Roman" panose="02020603050405020304" pitchFamily="18" charset="0"/>
                <a:cs typeface="Times New Roman" panose="02020603050405020304" pitchFamily="18" charset="0"/>
              </a:rPr>
              <a:t> </a:t>
            </a:r>
            <a:r>
              <a:rPr kumimoji="1" lang="en-US" altLang="ja-JP" sz="1400" dirty="0" err="1">
                <a:latin typeface="Times New Roman" panose="02020603050405020304" pitchFamily="18" charset="0"/>
                <a:cs typeface="Times New Roman" panose="02020603050405020304" pitchFamily="18" charset="0"/>
              </a:rPr>
              <a:t>dốc</a:t>
            </a:r>
            <a:endParaRPr kumimoji="1" lang="en-US" altLang="ja-JP"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103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179241" y="5980031"/>
            <a:ext cx="3237610" cy="307777"/>
          </a:xfrm>
          <a:prstGeom prst="rect">
            <a:avLst/>
          </a:prstGeom>
          <a:noFill/>
          <a:ln>
            <a:noFill/>
          </a:ln>
        </p:spPr>
        <p:txBody>
          <a:bodyPr wrap="square" rtlCol="0">
            <a:spAutoFit/>
          </a:bodyPr>
          <a:lstStyle/>
          <a:p>
            <a:pPr algn="ctr"/>
            <a:r>
              <a:rPr lang="vi-VN" altLang="ja-JP" sz="1400" dirty="0">
                <a:solidFill>
                  <a:prstClr val="black"/>
                </a:solidFill>
                <a:latin typeface="Times New Roman" panose="02020603050405020304" pitchFamily="18" charset="0"/>
                <a:cs typeface="Times New Roman" panose="02020603050405020304" pitchFamily="18" charset="0"/>
              </a:rPr>
              <a:t>Máy khoan thủy lực</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7" name="タイトル 3">
            <a:extLst>
              <a:ext uri="{FF2B5EF4-FFF2-40B4-BE49-F238E27FC236}">
                <a16:creationId xmlns:a16="http://schemas.microsoft.com/office/drawing/2014/main" xmlns="" id="{ED78D5DE-EDE7-4B63-A0E1-190E79026BFE}"/>
              </a:ext>
            </a:extLst>
          </p:cNvPr>
          <p:cNvSpPr txBox="1">
            <a:spLocks/>
          </p:cNvSpPr>
          <p:nvPr/>
        </p:nvSpPr>
        <p:spPr>
          <a:xfrm>
            <a:off x="628650" y="220163"/>
            <a:ext cx="7886700" cy="900203"/>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chọn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hoạt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a:extLst>
              <a:ext uri="{FF2B5EF4-FFF2-40B4-BE49-F238E27FC236}">
                <a16:creationId xmlns:a16="http://schemas.microsoft.com/office/drawing/2014/main" xmlns="" id="{A758458A-1E03-42FE-9E7F-13875DE251F6}"/>
              </a:ext>
            </a:extLst>
          </p:cNvPr>
          <p:cNvPicPr/>
          <p:nvPr/>
        </p:nvPicPr>
        <p:blipFill rotWithShape="1">
          <a:blip r:embed="rId3">
            <a:extLst>
              <a:ext uri="{28A0092B-C50C-407E-A947-70E740481C1C}">
                <a14:useLocalDpi xmlns:a14="http://schemas.microsoft.com/office/drawing/2010/main" val="0"/>
              </a:ext>
            </a:extLst>
          </a:blip>
          <a:srcRect l="27948" t="27715" r="36242" b="17154"/>
          <a:stretch/>
        </p:blipFill>
        <p:spPr bwMode="auto">
          <a:xfrm>
            <a:off x="2157609" y="1342463"/>
            <a:ext cx="5054560" cy="4637568"/>
          </a:xfrm>
          <a:prstGeom prst="rect">
            <a:avLst/>
          </a:prstGeom>
          <a:ln>
            <a:noFill/>
          </a:ln>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xmlns="" id="{B33CB9C9-9E9A-4875-9C23-59431AE55A41}"/>
              </a:ext>
            </a:extLst>
          </p:cNvPr>
          <p:cNvSpPr txBox="1"/>
          <p:nvPr/>
        </p:nvSpPr>
        <p:spPr>
          <a:xfrm>
            <a:off x="5202704" y="6465471"/>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trang 48/Giáo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trình</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err="1">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bổ</a:t>
            </a:r>
            <a:r>
              <a:rPr lang="vi-VN"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trợ trang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30</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8757028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066801"/>
            <a:ext cx="7886700" cy="533587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67379" y="3509095"/>
            <a:ext cx="2987321"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tên</a:t>
            </a:r>
            <a:r>
              <a:rPr lang="vi-VN" altLang="ja-JP" sz="1200" dirty="0">
                <a:solidFill>
                  <a:prstClr val="black"/>
                </a:solidFill>
                <a:latin typeface="Times New Roman" panose="02020603050405020304" pitchFamily="18" charset="0"/>
                <a:cs typeface="Times New Roman" panose="02020603050405020304" pitchFamily="18" charset="0"/>
              </a:rPr>
              <a:t> gọi </a:t>
            </a:r>
            <a:r>
              <a:rPr lang="en-US" altLang="ja-JP" sz="1200" dirty="0" err="1">
                <a:solidFill>
                  <a:prstClr val="black"/>
                </a:solidFill>
                <a:latin typeface="Times New Roman" panose="02020603050405020304" pitchFamily="18" charset="0"/>
                <a:cs typeface="Times New Roman" panose="02020603050405020304" pitchFamily="18" charset="0"/>
              </a:rPr>
              <a:t>các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bộ</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phận</a:t>
            </a:r>
            <a:r>
              <a:rPr lang="vi-VN" altLang="ja-JP" sz="1200" dirty="0">
                <a:solidFill>
                  <a:prstClr val="black"/>
                </a:solidFill>
                <a:latin typeface="Times New Roman" panose="02020603050405020304" pitchFamily="18" charset="0"/>
                <a:cs typeface="Times New Roman" panose="02020603050405020304" pitchFamily="18" charset="0"/>
              </a:rPr>
              <a:t> 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đầu</a:t>
            </a:r>
            <a:r>
              <a:rPr lang="vi-VN" altLang="ja-JP" sz="1200" dirty="0">
                <a:solidFill>
                  <a:prstClr val="black"/>
                </a:solidFill>
                <a:latin typeface="Times New Roman" panose="02020603050405020304" pitchFamily="18" charset="0"/>
                <a:cs typeface="Times New Roman" panose="02020603050405020304" pitchFamily="18" charset="0"/>
              </a:rPr>
              <a:t> khoan </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1041399" y="4915697"/>
            <a:ext cx="2298545" cy="523220"/>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Ví</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dụ</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về</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sơ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đồ</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đường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ống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thủy</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lực</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86BDFE0B-DECE-4289-80BC-7EF8DE363260}"/>
              </a:ext>
            </a:extLst>
          </p:cNvPr>
          <p:cNvSpPr txBox="1"/>
          <p:nvPr/>
        </p:nvSpPr>
        <p:spPr>
          <a:xfrm>
            <a:off x="5202704" y="6510514"/>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vi-VN" altLang="ja-JP" sz="1200" dirty="0">
                <a:solidFill>
                  <a:prstClr val="black"/>
                </a:solidFill>
                <a:latin typeface="Times New Roman" panose="02020603050405020304" pitchFamily="18" charset="0"/>
                <a:cs typeface="Times New Roman" panose="02020603050405020304" pitchFamily="18" charset="0"/>
              </a:rPr>
              <a:t> trang </a:t>
            </a:r>
            <a:r>
              <a:rPr lang="vi-VN" altLang="ja-JP" sz="1200" dirty="0" smtClean="0">
                <a:solidFill>
                  <a:prstClr val="black"/>
                </a:solidFill>
                <a:latin typeface="Times New Roman" panose="02020603050405020304" pitchFamily="18" charset="0"/>
                <a:cs typeface="Times New Roman" panose="02020603050405020304" pitchFamily="18" charset="0"/>
              </a:rPr>
              <a:t>4</a:t>
            </a:r>
            <a:r>
              <a:rPr lang="en-US" altLang="ja-JP" sz="1200" dirty="0" smtClean="0">
                <a:solidFill>
                  <a:prstClr val="black"/>
                </a:solidFill>
                <a:latin typeface="Times New Roman" panose="02020603050405020304" pitchFamily="18" charset="0"/>
                <a:cs typeface="Times New Roman" panose="02020603050405020304" pitchFamily="18" charset="0"/>
              </a:rPr>
              <a:t>9</a:t>
            </a:r>
            <a:r>
              <a:rPr lang="vi-VN" altLang="ja-JP" sz="1200" dirty="0" smtClean="0">
                <a:solidFill>
                  <a:prstClr val="black"/>
                </a:solidFill>
                <a:latin typeface="Times New Roman" panose="02020603050405020304" pitchFamily="18" charset="0"/>
                <a:cs typeface="Times New Roman" panose="02020603050405020304" pitchFamily="18" charset="0"/>
              </a:rPr>
              <a:t>/Giáo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vi-VN" altLang="ja-JP" sz="1200" dirty="0">
                <a:solidFill>
                  <a:prstClr val="black"/>
                </a:solidFill>
                <a:latin typeface="Times New Roman" panose="02020603050405020304" pitchFamily="18" charset="0"/>
                <a:cs typeface="Times New Roman" panose="02020603050405020304" pitchFamily="18" charset="0"/>
              </a:rPr>
              <a:t> trợ trang </a:t>
            </a:r>
            <a:r>
              <a:rPr lang="en-US" altLang="ja-JP" sz="1200" dirty="0" smtClean="0">
                <a:solidFill>
                  <a:prstClr val="black"/>
                </a:solidFill>
                <a:latin typeface="Times New Roman" panose="02020603050405020304" pitchFamily="18" charset="0"/>
                <a:cs typeface="Times New Roman" panose="02020603050405020304" pitchFamily="18" charset="0"/>
              </a:rPr>
              <a:t>30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タイトル 3">
            <a:extLst>
              <a:ext uri="{FF2B5EF4-FFF2-40B4-BE49-F238E27FC236}">
                <a16:creationId xmlns:a16="http://schemas.microsoft.com/office/drawing/2014/main" xmlns="" id="{9B6509EF-96F3-4361-AEEF-7C802E24001C}"/>
              </a:ext>
            </a:extLst>
          </p:cNvPr>
          <p:cNvSpPr txBox="1">
            <a:spLocks/>
          </p:cNvSpPr>
          <p:nvPr/>
        </p:nvSpPr>
        <p:spPr>
          <a:xfrm>
            <a:off x="628650" y="166866"/>
            <a:ext cx="7886700" cy="802781"/>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chọn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hoạt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xmlns="" id="{54288C2C-8E35-4894-B8CC-4B0990137602}"/>
              </a:ext>
            </a:extLst>
          </p:cNvPr>
          <p:cNvPicPr/>
          <p:nvPr/>
        </p:nvPicPr>
        <p:blipFill rotWithShape="1">
          <a:blip r:embed="rId3">
            <a:extLst>
              <a:ext uri="{28A0092B-C50C-407E-A947-70E740481C1C}">
                <a14:useLocalDpi xmlns:a14="http://schemas.microsoft.com/office/drawing/2010/main" val="0"/>
              </a:ext>
            </a:extLst>
          </a:blip>
          <a:srcRect l="24992" t="41534" r="28860" b="18234"/>
          <a:stretch/>
        </p:blipFill>
        <p:spPr bwMode="auto">
          <a:xfrm>
            <a:off x="2181163" y="1123250"/>
            <a:ext cx="4781674" cy="2385845"/>
          </a:xfrm>
          <a:prstGeom prst="rect">
            <a:avLst/>
          </a:prstGeom>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xmlns="" id="{0930F270-3F80-420F-9B09-0D8485735F7C}"/>
              </a:ext>
            </a:extLst>
          </p:cNvPr>
          <p:cNvPicPr/>
          <p:nvPr/>
        </p:nvPicPr>
        <p:blipFill rotWithShape="1">
          <a:blip r:embed="rId4">
            <a:extLst>
              <a:ext uri="{28A0092B-C50C-407E-A947-70E740481C1C}">
                <a14:useLocalDpi xmlns:a14="http://schemas.microsoft.com/office/drawing/2010/main" val="0"/>
              </a:ext>
            </a:extLst>
          </a:blip>
          <a:srcRect l="23169" t="28557" r="26853" b="23425"/>
          <a:stretch/>
        </p:blipFill>
        <p:spPr bwMode="auto">
          <a:xfrm>
            <a:off x="3339945" y="3833994"/>
            <a:ext cx="4549617" cy="25207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3071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31159"/>
            <a:ext cx="7886700" cy="560225"/>
          </a:xfrm>
          <a:ln>
            <a:solidFill>
              <a:schemeClr val="tx1"/>
            </a:solidFill>
          </a:ln>
        </p:spPr>
        <p:txBody>
          <a:bodyPr>
            <a:normAutofit/>
          </a:bodyPr>
          <a:lstStyle/>
          <a:p>
            <a:r>
              <a:rPr kumimoji="1" lang="vi-VN" altLang="ja-JP" sz="2400" dirty="0">
                <a:latin typeface="Times New Roman" panose="02020603050405020304" pitchFamily="18" charset="0"/>
                <a:ea typeface="Meiryo UI" panose="020B0604030504040204" pitchFamily="50" charset="-128"/>
                <a:cs typeface="Times New Roman" panose="02020603050405020304" pitchFamily="18" charset="0"/>
              </a:rPr>
              <a:t>Chủng loại máy khoan</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kumimoji="1"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p:txBody>
      </p:sp>
      <p:sp>
        <p:nvSpPr>
          <p:cNvPr id="12" name="テキスト ボックス 11"/>
          <p:cNvSpPr txBox="1"/>
          <p:nvPr/>
        </p:nvSpPr>
        <p:spPr>
          <a:xfrm>
            <a:off x="3019231" y="5877335"/>
            <a:ext cx="3237610" cy="307777"/>
          </a:xfrm>
          <a:prstGeom prst="rect">
            <a:avLst/>
          </a:prstGeom>
          <a:noFill/>
          <a:ln>
            <a:noFill/>
          </a:ln>
        </p:spPr>
        <p:txBody>
          <a:bodyPr wrap="square" rtlCol="0">
            <a:spAutoFit/>
          </a:bodyPr>
          <a:lstStyle/>
          <a:p>
            <a:pPr algn="ctr"/>
            <a:r>
              <a:rPr lang="ja-JP" altLang="en-US" sz="1400" dirty="0">
                <a:solidFill>
                  <a:prstClr val="black"/>
                </a:solidFill>
                <a:latin typeface="Times New Roman" panose="02020603050405020304" pitchFamily="18" charset="0"/>
                <a:cs typeface="Times New Roman" panose="02020603050405020304" pitchFamily="18" charset="0"/>
              </a:rPr>
              <a:t>① </a:t>
            </a:r>
            <a:r>
              <a:rPr lang="vi-VN" altLang="ja-JP" sz="1400" dirty="0">
                <a:solidFill>
                  <a:prstClr val="black"/>
                </a:solidFill>
                <a:latin typeface="Times New Roman" panose="02020603050405020304" pitchFamily="18" charset="0"/>
                <a:cs typeface="Times New Roman" panose="02020603050405020304" pitchFamily="18" charset="0"/>
              </a:rPr>
              <a:t>Kiểu tích</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và</a:t>
            </a:r>
            <a:r>
              <a:rPr lang="vi-VN" altLang="ja-JP" sz="1400" dirty="0">
                <a:solidFill>
                  <a:prstClr val="black"/>
                </a:solidFill>
                <a:latin typeface="Times New Roman" panose="02020603050405020304" pitchFamily="18" charset="0"/>
                <a:cs typeface="Times New Roman" panose="02020603050405020304" pitchFamily="18" charset="0"/>
              </a:rPr>
              <a:t> đẩy </a:t>
            </a:r>
            <a:r>
              <a:rPr lang="en-US" altLang="ja-JP" sz="1400" dirty="0" err="1">
                <a:solidFill>
                  <a:prstClr val="black"/>
                </a:solidFill>
                <a:latin typeface="Times New Roman" panose="02020603050405020304" pitchFamily="18" charset="0"/>
                <a:cs typeface="Times New Roman" panose="02020603050405020304" pitchFamily="18" charset="0"/>
              </a:rPr>
              <a:t>áp</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suất</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E28C32C3-5924-4E92-BD6A-AC9FA686E48C}"/>
              </a:ext>
            </a:extLst>
          </p:cNvPr>
          <p:cNvSpPr txBox="1"/>
          <p:nvPr/>
        </p:nvSpPr>
        <p:spPr>
          <a:xfrm>
            <a:off x="5202704" y="6462111"/>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vi-VN" altLang="ja-JP" sz="1200" dirty="0">
                <a:solidFill>
                  <a:prstClr val="black"/>
                </a:solidFill>
                <a:latin typeface="Times New Roman" panose="02020603050405020304" pitchFamily="18" charset="0"/>
                <a:cs typeface="Times New Roman" panose="02020603050405020304" pitchFamily="18" charset="0"/>
              </a:rPr>
              <a:t> trang </a:t>
            </a:r>
            <a:r>
              <a:rPr lang="en-US" altLang="ja-JP" sz="1200" dirty="0" smtClean="0">
                <a:solidFill>
                  <a:prstClr val="black"/>
                </a:solidFill>
                <a:latin typeface="Times New Roman" panose="02020603050405020304" pitchFamily="18" charset="0"/>
                <a:cs typeface="Times New Roman" panose="02020603050405020304" pitchFamily="18" charset="0"/>
              </a:rPr>
              <a:t>50</a:t>
            </a:r>
            <a:r>
              <a:rPr lang="vi-VN" altLang="ja-JP" sz="1200" dirty="0" smtClean="0">
                <a:solidFill>
                  <a:prstClr val="black"/>
                </a:solidFill>
                <a:latin typeface="Times New Roman" panose="02020603050405020304" pitchFamily="18" charset="0"/>
                <a:cs typeface="Times New Roman" panose="02020603050405020304" pitchFamily="18" charset="0"/>
              </a:rPr>
              <a:t>/Giáo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vi-VN" altLang="ja-JP" sz="1200" dirty="0">
                <a:solidFill>
                  <a:prstClr val="black"/>
                </a:solidFill>
                <a:latin typeface="Times New Roman" panose="02020603050405020304" pitchFamily="18" charset="0"/>
                <a:cs typeface="Times New Roman" panose="02020603050405020304" pitchFamily="18" charset="0"/>
              </a:rPr>
              <a:t> trợ trang </a:t>
            </a:r>
            <a:r>
              <a:rPr lang="en-US" altLang="ja-JP" sz="1200" dirty="0" smtClean="0">
                <a:solidFill>
                  <a:prstClr val="black"/>
                </a:solidFill>
                <a:latin typeface="Times New Roman" panose="02020603050405020304" pitchFamily="18" charset="0"/>
                <a:cs typeface="Times New Roman" panose="02020603050405020304" pitchFamily="18" charset="0"/>
              </a:rPr>
              <a:t>31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8" name="図 7">
            <a:extLst>
              <a:ext uri="{FF2B5EF4-FFF2-40B4-BE49-F238E27FC236}">
                <a16:creationId xmlns:a16="http://schemas.microsoft.com/office/drawing/2014/main" xmlns="" id="{C5CBA83B-B350-44EE-956B-925E79A9B0E4}"/>
              </a:ext>
            </a:extLst>
          </p:cNvPr>
          <p:cNvPicPr/>
          <p:nvPr/>
        </p:nvPicPr>
        <p:blipFill rotWithShape="1">
          <a:blip r:embed="rId3">
            <a:extLst>
              <a:ext uri="{28A0092B-C50C-407E-A947-70E740481C1C}">
                <a14:useLocalDpi xmlns:a14="http://schemas.microsoft.com/office/drawing/2010/main" val="0"/>
              </a:ext>
            </a:extLst>
          </a:blip>
          <a:srcRect l="41231" t="49976" r="38163" b="19207"/>
          <a:stretch/>
        </p:blipFill>
        <p:spPr bwMode="auto">
          <a:xfrm>
            <a:off x="2400300" y="1444979"/>
            <a:ext cx="4343400" cy="3533420"/>
          </a:xfrm>
          <a:prstGeom prst="rect">
            <a:avLst/>
          </a:prstGeom>
          <a:ln>
            <a:noFill/>
          </a:ln>
          <a:extLst>
            <a:ext uri="{53640926-AAD7-44D8-BBD7-CCE9431645EC}">
              <a14:shadowObscured xmlns:a14="http://schemas.microsoft.com/office/drawing/2010/main"/>
            </a:ext>
          </a:extLst>
        </p:spPr>
      </p:pic>
      <p:sp>
        <p:nvSpPr>
          <p:cNvPr id="10" name="テキスト ボックス 9">
            <a:extLst>
              <a:ext uri="{FF2B5EF4-FFF2-40B4-BE49-F238E27FC236}">
                <a16:creationId xmlns:a16="http://schemas.microsoft.com/office/drawing/2014/main" xmlns="" id="{9A5AC6F4-0746-4067-9044-CA96FCB119B5}"/>
              </a:ext>
            </a:extLst>
          </p:cNvPr>
          <p:cNvSpPr txBox="1"/>
          <p:nvPr/>
        </p:nvSpPr>
        <p:spPr>
          <a:xfrm>
            <a:off x="3505879" y="4934198"/>
            <a:ext cx="5046134" cy="338554"/>
          </a:xfrm>
          <a:prstGeom prst="rect">
            <a:avLst/>
          </a:prstGeom>
          <a:noFill/>
          <a:ln>
            <a:noFill/>
          </a:ln>
        </p:spPr>
        <p:txBody>
          <a:bodyPr wrap="square" rtlCol="0">
            <a:spAutoFit/>
          </a:bodyPr>
          <a:lstStyle/>
          <a:p>
            <a:pPr algn="ctr"/>
            <a:r>
              <a:rPr lang="vi-VN" altLang="ja-JP" sz="1600" b="1" dirty="0">
                <a:solidFill>
                  <a:prstClr val="black"/>
                </a:solidFill>
                <a:latin typeface="+mj-lt"/>
              </a:rPr>
              <a:t>Lưu ý :  ngoài khí Ni-tơ ra không sử dụng khí khác</a:t>
            </a:r>
            <a:endParaRPr lang="ja-JP" altLang="en-US" sz="1600" b="1" dirty="0">
              <a:solidFill>
                <a:prstClr val="black"/>
              </a:solidFill>
              <a:latin typeface="+mj-lt"/>
            </a:endParaRPr>
          </a:p>
        </p:txBody>
      </p:sp>
      <p:sp>
        <p:nvSpPr>
          <p:cNvPr id="2" name="Rectangle 1">
            <a:extLst>
              <a:ext uri="{FF2B5EF4-FFF2-40B4-BE49-F238E27FC236}">
                <a16:creationId xmlns:a16="http://schemas.microsoft.com/office/drawing/2014/main" xmlns="" id="{037C643F-E3A1-4543-A534-472A4ECAB2B4}"/>
              </a:ext>
            </a:extLst>
          </p:cNvPr>
          <p:cNvSpPr/>
          <p:nvPr/>
        </p:nvSpPr>
        <p:spPr>
          <a:xfrm>
            <a:off x="1864139" y="2902226"/>
            <a:ext cx="1749287" cy="120594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 name="Rectangle 2">
            <a:extLst>
              <a:ext uri="{FF2B5EF4-FFF2-40B4-BE49-F238E27FC236}">
                <a16:creationId xmlns:a16="http://schemas.microsoft.com/office/drawing/2014/main" xmlns="" id="{09CB4BBD-B5B0-4C44-A2B2-26BEA1C46E84}"/>
              </a:ext>
            </a:extLst>
          </p:cNvPr>
          <p:cNvSpPr/>
          <p:nvPr/>
        </p:nvSpPr>
        <p:spPr>
          <a:xfrm>
            <a:off x="2425148" y="1444979"/>
            <a:ext cx="1855304" cy="55831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xmlns="" id="{1E0E1345-11CA-4167-992E-10573B27F412}"/>
              </a:ext>
            </a:extLst>
          </p:cNvPr>
          <p:cNvSpPr txBox="1"/>
          <p:nvPr/>
        </p:nvSpPr>
        <p:spPr>
          <a:xfrm>
            <a:off x="3718176" y="1444979"/>
            <a:ext cx="537327" cy="246221"/>
          </a:xfrm>
          <a:prstGeom prst="rect">
            <a:avLst/>
          </a:prstGeom>
          <a:noFill/>
        </p:spPr>
        <p:txBody>
          <a:bodyPr wrap="none" rtlCol="0">
            <a:spAutoFit/>
          </a:bodyPr>
          <a:lstStyle/>
          <a:p>
            <a:r>
              <a:rPr lang="en-GB" sz="1000" dirty="0" err="1">
                <a:latin typeface="Times New Roman" panose="02020603050405020304" pitchFamily="18" charset="0"/>
                <a:ea typeface="Tahoma" panose="020B0604030504040204" pitchFamily="34" charset="0"/>
                <a:cs typeface="Times New Roman" panose="02020603050405020304" pitchFamily="18" charset="0"/>
              </a:rPr>
              <a:t>Chú</a:t>
            </a:r>
            <a:r>
              <a:rPr lang="en-GB" sz="1000" dirty="0">
                <a:latin typeface="Times New Roman" panose="02020603050405020304" pitchFamily="18" charset="0"/>
                <a:ea typeface="Tahoma" panose="020B0604030504040204" pitchFamily="34" charset="0"/>
                <a:cs typeface="Times New Roman" panose="02020603050405020304" pitchFamily="18" charset="0"/>
              </a:rPr>
              <a:t> ý)</a:t>
            </a:r>
          </a:p>
        </p:txBody>
      </p:sp>
    </p:spTree>
    <p:extLst>
      <p:ext uri="{BB962C8B-B14F-4D97-AF65-F5344CB8AC3E}">
        <p14:creationId xmlns:p14="http://schemas.microsoft.com/office/powerpoint/2010/main" val="587138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4867306" y="5083018"/>
            <a:ext cx="3449976" cy="646331"/>
          </a:xfrm>
          <a:prstGeom prst="rect">
            <a:avLst/>
          </a:prstGeom>
          <a:noFill/>
          <a:ln>
            <a:noFill/>
          </a:ln>
        </p:spPr>
        <p:txBody>
          <a:bodyPr wrap="square" rtlCol="0">
            <a:spAutoFit/>
          </a:bodyPr>
          <a:lstStyle/>
          <a:p>
            <a:pPr algn="ctr"/>
            <a:r>
              <a:rPr lang="ja-JP" altLang="en-US" sz="1200" dirty="0">
                <a:solidFill>
                  <a:prstClr val="black"/>
                </a:solidFill>
                <a:latin typeface="Times New Roman" panose="02020603050405020304" pitchFamily="18" charset="0"/>
                <a:cs typeface="Times New Roman" panose="02020603050405020304" pitchFamily="18" charset="0"/>
              </a:rPr>
              <a:t>② </a:t>
            </a:r>
            <a:r>
              <a:rPr lang="en-US" altLang="ja-JP" sz="1200" dirty="0" err="1">
                <a:solidFill>
                  <a:prstClr val="black"/>
                </a:solidFill>
                <a:latin typeface="Times New Roman" panose="02020603050405020304" pitchFamily="18" charset="0"/>
                <a:cs typeface="Times New Roman" panose="02020603050405020304" pitchFamily="18" charset="0"/>
              </a:rPr>
              <a:t>Loại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trực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tiếp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thủy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a:t>
            </a:r>
          </a:p>
          <a:p>
            <a:pPr algn="ctr"/>
            <a:r>
              <a:rPr lang="en-US" altLang="ja-JP" sz="1200" dirty="0">
                <a:solidFill>
                  <a:prstClr val="black"/>
                </a:solidFill>
                <a:latin typeface="Times New Roman" panose="02020603050405020304" pitchFamily="18" charset="0"/>
                <a:cs typeface="Times New Roman" panose="02020603050405020304" pitchFamily="18" charset="0"/>
              </a:rPr>
              <a:t>(a) </a:t>
            </a:r>
            <a:r>
              <a:rPr lang="en-US" altLang="ja-JP" sz="1200" dirty="0" err="1">
                <a:solidFill>
                  <a:prstClr val="black"/>
                </a:solidFill>
                <a:latin typeface="Times New Roman" panose="02020603050405020304" pitchFamily="18" charset="0"/>
                <a:cs typeface="Times New Roman" panose="02020603050405020304" pitchFamily="18" charset="0"/>
              </a:rPr>
              <a:t>Loại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chuyển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đổi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áp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suất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thấp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mặt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Nitơ</a:t>
            </a:r>
            <a:r>
              <a:rPr lang="en-US" altLang="ja-JP" sz="1200" dirty="0">
                <a:solidFill>
                  <a:prstClr val="black"/>
                </a:solidFill>
                <a:latin typeface="Times New Roman" panose="02020603050405020304" pitchFamily="18" charset="0"/>
                <a:cs typeface="Times New Roman" panose="02020603050405020304" pitchFamily="18" charset="0"/>
              </a:rPr>
              <a:t>,</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ắc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quy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áp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689524" y="5084225"/>
            <a:ext cx="3860654" cy="646331"/>
          </a:xfrm>
          <a:prstGeom prst="rect">
            <a:avLst/>
          </a:prstGeom>
          <a:noFill/>
          <a:ln>
            <a:noFill/>
          </a:ln>
        </p:spPr>
        <p:txBody>
          <a:bodyPr wrap="square" rtlCol="0">
            <a:spAutoFit/>
          </a:bodyPr>
          <a:lstStyle/>
          <a:p>
            <a:pPr algn="ctr"/>
            <a:r>
              <a:rPr lang="ja-JP" altLang="en-US" sz="1200" dirty="0">
                <a:solidFill>
                  <a:prstClr val="black"/>
                </a:solidFill>
                <a:latin typeface="Times New Roman" panose="02020603050405020304" pitchFamily="18" charset="0"/>
                <a:cs typeface="Times New Roman" panose="02020603050405020304" pitchFamily="18" charset="0"/>
              </a:rPr>
              <a:t>② </a:t>
            </a:r>
            <a:r>
              <a:rPr lang="en-US" altLang="ja-JP" sz="1200" dirty="0" err="1">
                <a:solidFill>
                  <a:prstClr val="black"/>
                </a:solidFill>
                <a:latin typeface="Times New Roman" panose="02020603050405020304" pitchFamily="18" charset="0"/>
                <a:cs typeface="Times New Roman" panose="02020603050405020304" pitchFamily="18" charset="0"/>
              </a:rPr>
              <a:t>Loại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trực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tiếp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thủy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a:t>
            </a:r>
          </a:p>
          <a:p>
            <a:pPr algn="ctr"/>
            <a:r>
              <a:rPr lang="en-US" altLang="ja-JP" sz="1200" dirty="0">
                <a:solidFill>
                  <a:prstClr val="black"/>
                </a:solidFill>
                <a:latin typeface="Times New Roman" panose="02020603050405020304" pitchFamily="18" charset="0"/>
                <a:cs typeface="Times New Roman" panose="02020603050405020304" pitchFamily="18" charset="0"/>
              </a:rPr>
              <a:t>       (a) </a:t>
            </a:r>
            <a:r>
              <a:rPr lang="en-US" altLang="ja-JP" sz="1200" dirty="0" err="1">
                <a:solidFill>
                  <a:prstClr val="black"/>
                </a:solidFill>
                <a:latin typeface="Times New Roman" panose="02020603050405020304" pitchFamily="18" charset="0"/>
                <a:cs typeface="Times New Roman" panose="02020603050405020304" pitchFamily="18" charset="0"/>
              </a:rPr>
              <a:t>Loại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chuyển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đổi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áp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suất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thấp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mặt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endParaRPr lang="en-US" altLang="ja-JP" sz="1200" dirty="0">
              <a:solidFill>
                <a:prstClr val="black"/>
              </a:solidFill>
              <a:latin typeface="Times New Roman" panose="02020603050405020304" pitchFamily="18" charset="0"/>
              <a:cs typeface="Times New Roman" panose="02020603050405020304" pitchFamily="18" charset="0"/>
            </a:endParaRPr>
          </a:p>
          <a:p>
            <a:pPr algn="ctr"/>
            <a:endParaRPr lang="en-US" altLang="ja-JP" sz="1200" dirty="0">
              <a:solidFill>
                <a:prstClr val="black"/>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4550178" y="2363239"/>
            <a:ext cx="3893199" cy="2425696"/>
          </a:xfrm>
          <a:prstGeom prst="rect">
            <a:avLst/>
          </a:prstGeom>
        </p:spPr>
      </p:pic>
      <p:sp>
        <p:nvSpPr>
          <p:cNvPr id="7" name="テキスト ボックス 6">
            <a:extLst>
              <a:ext uri="{FF2B5EF4-FFF2-40B4-BE49-F238E27FC236}">
                <a16:creationId xmlns:a16="http://schemas.microsoft.com/office/drawing/2014/main" xmlns="" id="{6D3000AE-6142-407E-8F02-CCD4BBAD54AA}"/>
              </a:ext>
            </a:extLst>
          </p:cNvPr>
          <p:cNvSpPr txBox="1"/>
          <p:nvPr/>
        </p:nvSpPr>
        <p:spPr>
          <a:xfrm>
            <a:off x="2393576" y="2137404"/>
            <a:ext cx="824753" cy="369332"/>
          </a:xfrm>
          <a:prstGeom prst="rect">
            <a:avLst/>
          </a:prstGeom>
          <a:noFill/>
        </p:spPr>
        <p:txBody>
          <a:bodyPr wrap="square" rtlCol="0">
            <a:spAutoFit/>
          </a:bodyPr>
          <a:lstStyle/>
          <a:p>
            <a:endParaRPr kumimoji="1" lang="ja-JP" altLang="en-US" dirty="0">
              <a:latin typeface="Times New Roman" panose="02020603050405020304" pitchFamily="18" charset="0"/>
              <a:cs typeface="Times New Roman" panose="02020603050405020304" pitchFamily="18" charset="0"/>
            </a:endParaRPr>
          </a:p>
        </p:txBody>
      </p:sp>
      <p:pic>
        <p:nvPicPr>
          <p:cNvPr id="16" name="図 15"/>
          <p:cNvPicPr>
            <a:picLocks noChangeAspect="1"/>
          </p:cNvPicPr>
          <p:nvPr/>
        </p:nvPicPr>
        <p:blipFill>
          <a:blip r:embed="rId4"/>
          <a:stretch>
            <a:fillRect/>
          </a:stretch>
        </p:blipFill>
        <p:spPr>
          <a:xfrm>
            <a:off x="689524" y="2353175"/>
            <a:ext cx="3860654" cy="2329948"/>
          </a:xfrm>
          <a:prstGeom prst="rect">
            <a:avLst/>
          </a:prstGeom>
        </p:spPr>
      </p:pic>
      <p:sp>
        <p:nvSpPr>
          <p:cNvPr id="2" name="正方形/長方形 1">
            <a:extLst>
              <a:ext uri="{FF2B5EF4-FFF2-40B4-BE49-F238E27FC236}">
                <a16:creationId xmlns:a16="http://schemas.microsoft.com/office/drawing/2014/main" xmlns="" id="{F9C9C8B9-9AF7-4DB1-B0DF-29776389DF98}"/>
              </a:ext>
            </a:extLst>
          </p:cNvPr>
          <p:cNvSpPr/>
          <p:nvPr/>
        </p:nvSpPr>
        <p:spPr>
          <a:xfrm>
            <a:off x="5882026" y="2223514"/>
            <a:ext cx="824754" cy="3440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a:latin typeface="Times New Roman" panose="02020603050405020304" pitchFamily="18" charset="0"/>
              <a:cs typeface="Times New Roman" panose="02020603050405020304" pitchFamily="18" charset="0"/>
            </a:endParaRPr>
          </a:p>
          <a:p>
            <a:pPr algn="ctr"/>
            <a:r>
              <a:rPr kumimoji="1" lang="en-US" altLang="ja-JP" sz="1000">
                <a:latin typeface="Times New Roman" panose="02020603050405020304" pitchFamily="18" charset="0"/>
                <a:cs typeface="Times New Roman" panose="02020603050405020304" pitchFamily="18" charset="0"/>
              </a:rPr>
              <a:t>Khí </a:t>
            </a:r>
            <a:r>
              <a:rPr kumimoji="1" lang="en-US" altLang="ja-JP" sz="1000" dirty="0">
                <a:latin typeface="Times New Roman" panose="02020603050405020304" pitchFamily="18" charset="0"/>
                <a:cs typeface="Times New Roman" panose="02020603050405020304" pitchFamily="18" charset="0"/>
              </a:rPr>
              <a:t>Ni </a:t>
            </a:r>
            <a:r>
              <a:rPr kumimoji="1" lang="en-US" altLang="ja-JP" sz="1000" dirty="0" err="1">
                <a:latin typeface="Times New Roman" panose="02020603050405020304" pitchFamily="18" charset="0"/>
                <a:cs typeface="Times New Roman" panose="02020603050405020304" pitchFamily="18" charset="0"/>
              </a:rPr>
              <a:t>tơ</a:t>
            </a:r>
            <a:endParaRPr kumimoji="1" lang="ja-JP" altLang="en-US" sz="1000" dirty="0">
              <a:latin typeface="Times New Roman" panose="02020603050405020304" pitchFamily="18" charset="0"/>
              <a:cs typeface="Times New Roman" panose="02020603050405020304" pitchFamily="18" charset="0"/>
            </a:endParaRPr>
          </a:p>
        </p:txBody>
      </p:sp>
      <p:sp>
        <p:nvSpPr>
          <p:cNvPr id="25" name="正方形/長方形 24">
            <a:extLst>
              <a:ext uri="{FF2B5EF4-FFF2-40B4-BE49-F238E27FC236}">
                <a16:creationId xmlns:a16="http://schemas.microsoft.com/office/drawing/2014/main" xmlns="" id="{4C92F56C-E39E-4E6E-8E9D-9724ECB4156C}"/>
              </a:ext>
            </a:extLst>
          </p:cNvPr>
          <p:cNvSpPr/>
          <p:nvPr/>
        </p:nvSpPr>
        <p:spPr>
          <a:xfrm>
            <a:off x="4378593" y="2584855"/>
            <a:ext cx="1503433" cy="202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pPr algn="ctr"/>
            <a:r>
              <a:rPr lang="en-US" altLang="ja-JP" sz="1000" dirty="0" err="1">
                <a:latin typeface="Times New Roman" panose="02020603050405020304" pitchFamily="18" charset="0"/>
                <a:cs typeface="Times New Roman" panose="02020603050405020304" pitchFamily="18" charset="0"/>
              </a:rPr>
              <a:t>Thay</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đổi</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áp</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suất</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thấp</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26" name="正方形/長方形 25">
            <a:extLst>
              <a:ext uri="{FF2B5EF4-FFF2-40B4-BE49-F238E27FC236}">
                <a16:creationId xmlns:a16="http://schemas.microsoft.com/office/drawing/2014/main" xmlns="" id="{743A4D14-634E-47C8-A4FC-B8266772C89D}"/>
              </a:ext>
            </a:extLst>
          </p:cNvPr>
          <p:cNvSpPr/>
          <p:nvPr/>
        </p:nvSpPr>
        <p:spPr>
          <a:xfrm>
            <a:off x="7004259" y="3703547"/>
            <a:ext cx="993104" cy="2308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pPr algn="ctr"/>
            <a:r>
              <a:rPr lang="en-US" altLang="ja-JP" sz="1000" dirty="0">
                <a:latin typeface="Times New Roman" panose="02020603050405020304" pitchFamily="18" charset="0"/>
                <a:cs typeface="Times New Roman" panose="02020603050405020304" pitchFamily="18" charset="0"/>
              </a:rPr>
              <a:t>Van </a:t>
            </a:r>
            <a:r>
              <a:rPr lang="en-US" altLang="ja-JP" sz="1000" dirty="0" err="1">
                <a:latin typeface="Times New Roman" panose="02020603050405020304" pitchFamily="18" charset="0"/>
                <a:cs typeface="Times New Roman" panose="02020603050405020304" pitchFamily="18" charset="0"/>
              </a:rPr>
              <a:t>điều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khiển</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27" name="正方形/長方形 26">
            <a:extLst>
              <a:ext uri="{FF2B5EF4-FFF2-40B4-BE49-F238E27FC236}">
                <a16:creationId xmlns:a16="http://schemas.microsoft.com/office/drawing/2014/main" xmlns="" id="{64F8D593-B9E4-4DF4-B0E3-09FCCA95792D}"/>
              </a:ext>
            </a:extLst>
          </p:cNvPr>
          <p:cNvSpPr/>
          <p:nvPr/>
        </p:nvSpPr>
        <p:spPr>
          <a:xfrm>
            <a:off x="700623" y="3072448"/>
            <a:ext cx="1361514" cy="2800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err="1">
                <a:latin typeface="Times New Roman" panose="02020603050405020304" pitchFamily="18" charset="0"/>
                <a:cs typeface="Times New Roman" panose="02020603050405020304" pitchFamily="18" charset="0"/>
              </a:rPr>
              <a:t>Mặt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nhận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áp</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suất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bên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dưới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thường</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có</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áp</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suất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cao</a:t>
            </a:r>
            <a:endParaRPr kumimoji="1" lang="ja-JP" altLang="en-US" sz="800" dirty="0">
              <a:latin typeface="Times New Roman" panose="02020603050405020304" pitchFamily="18" charset="0"/>
              <a:cs typeface="Times New Roman" panose="02020603050405020304" pitchFamily="18" charset="0"/>
            </a:endParaRPr>
          </a:p>
        </p:txBody>
      </p:sp>
      <p:sp>
        <p:nvSpPr>
          <p:cNvPr id="28" name="正方形/長方形 27">
            <a:extLst>
              <a:ext uri="{FF2B5EF4-FFF2-40B4-BE49-F238E27FC236}">
                <a16:creationId xmlns:a16="http://schemas.microsoft.com/office/drawing/2014/main" xmlns="" id="{4454FB0A-81D2-4613-81D9-34C08D87645F}"/>
              </a:ext>
            </a:extLst>
          </p:cNvPr>
          <p:cNvSpPr/>
          <p:nvPr/>
        </p:nvSpPr>
        <p:spPr>
          <a:xfrm>
            <a:off x="6351576" y="4424034"/>
            <a:ext cx="1451304" cy="1969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pPr algn="ctr"/>
            <a:r>
              <a:rPr lang="en-US" altLang="ja-JP" sz="1000" dirty="0" err="1">
                <a:latin typeface="Times New Roman" panose="02020603050405020304" pitchFamily="18" charset="0"/>
                <a:cs typeface="Times New Roman" panose="02020603050405020304" pitchFamily="18" charset="0"/>
              </a:rPr>
              <a:t>Ắc</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quy</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áp</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29" name="正方形/長方形 28">
            <a:extLst>
              <a:ext uri="{FF2B5EF4-FFF2-40B4-BE49-F238E27FC236}">
                <a16:creationId xmlns:a16="http://schemas.microsoft.com/office/drawing/2014/main" xmlns="" id="{B2CA3B9C-63CA-4EBF-9B52-C361ABAB1DED}"/>
              </a:ext>
            </a:extLst>
          </p:cNvPr>
          <p:cNvSpPr/>
          <p:nvPr/>
        </p:nvSpPr>
        <p:spPr>
          <a:xfrm>
            <a:off x="5501118" y="4629551"/>
            <a:ext cx="2942259" cy="2566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r>
              <a:rPr lang="en-US" altLang="ja-JP" sz="1000" dirty="0" err="1">
                <a:latin typeface="Times New Roman" panose="02020603050405020304" pitchFamily="18" charset="0"/>
                <a:cs typeface="Times New Roman" panose="02020603050405020304" pitchFamily="18" charset="0"/>
              </a:rPr>
              <a:t>Chú</a:t>
            </a:r>
            <a:r>
              <a:rPr lang="en-US" altLang="ja-JP" sz="1000" dirty="0">
                <a:latin typeface="Times New Roman" panose="02020603050405020304" pitchFamily="18" charset="0"/>
                <a:cs typeface="Times New Roman" panose="02020603050405020304" pitchFamily="18" charset="0"/>
              </a:rPr>
              <a:t> ý) </a:t>
            </a:r>
            <a:r>
              <a:rPr lang="en-US" altLang="ja-JP" sz="1000" dirty="0" err="1">
                <a:latin typeface="Times New Roman" panose="02020603050405020304" pitchFamily="18" charset="0"/>
                <a:cs typeface="Times New Roman" panose="02020603050405020304" pitchFamily="18" charset="0"/>
              </a:rPr>
              <a:t>Không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sử</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dụng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khí</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nào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khác</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ngoài</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khí</a:t>
            </a:r>
            <a:r>
              <a:rPr lang="en-US" altLang="ja-JP" sz="1000" dirty="0">
                <a:latin typeface="Times New Roman" panose="02020603050405020304" pitchFamily="18" charset="0"/>
                <a:cs typeface="Times New Roman" panose="02020603050405020304" pitchFamily="18" charset="0"/>
              </a:rPr>
              <a:t> Ni </a:t>
            </a:r>
            <a:r>
              <a:rPr lang="en-US" altLang="ja-JP" sz="1000" dirty="0" err="1">
                <a:latin typeface="Times New Roman" panose="02020603050405020304" pitchFamily="18" charset="0"/>
                <a:cs typeface="Times New Roman" panose="02020603050405020304" pitchFamily="18" charset="0"/>
              </a:rPr>
              <a:t>tơ</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30" name="正方形/長方形 29">
            <a:extLst>
              <a:ext uri="{FF2B5EF4-FFF2-40B4-BE49-F238E27FC236}">
                <a16:creationId xmlns:a16="http://schemas.microsoft.com/office/drawing/2014/main" xmlns="" id="{577D1E07-CEFA-44D7-8E12-8707CE6195C8}"/>
              </a:ext>
            </a:extLst>
          </p:cNvPr>
          <p:cNvSpPr/>
          <p:nvPr/>
        </p:nvSpPr>
        <p:spPr>
          <a:xfrm>
            <a:off x="1884166" y="4542747"/>
            <a:ext cx="2942259" cy="2566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r>
              <a:rPr lang="en-US" altLang="ja-JP" sz="1000" dirty="0" err="1">
                <a:latin typeface="Times New Roman" panose="02020603050405020304" pitchFamily="18" charset="0"/>
                <a:cs typeface="Times New Roman" panose="02020603050405020304" pitchFamily="18" charset="0"/>
              </a:rPr>
              <a:t>Chú</a:t>
            </a:r>
            <a:r>
              <a:rPr lang="en-US" altLang="ja-JP" sz="1000" dirty="0">
                <a:latin typeface="Times New Roman" panose="02020603050405020304" pitchFamily="18" charset="0"/>
                <a:cs typeface="Times New Roman" panose="02020603050405020304" pitchFamily="18" charset="0"/>
              </a:rPr>
              <a:t> ý) </a:t>
            </a:r>
            <a:r>
              <a:rPr lang="en-US" altLang="ja-JP" sz="1000" dirty="0" err="1">
                <a:latin typeface="Times New Roman" panose="02020603050405020304" pitchFamily="18" charset="0"/>
                <a:cs typeface="Times New Roman" panose="02020603050405020304" pitchFamily="18" charset="0"/>
              </a:rPr>
              <a:t>Không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sử</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dụng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khí</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nào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khác</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ngoài</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khí</a:t>
            </a:r>
            <a:r>
              <a:rPr lang="en-US" altLang="ja-JP" sz="1000" dirty="0">
                <a:latin typeface="Times New Roman" panose="02020603050405020304" pitchFamily="18" charset="0"/>
                <a:cs typeface="Times New Roman" panose="02020603050405020304" pitchFamily="18" charset="0"/>
              </a:rPr>
              <a:t> Ni </a:t>
            </a:r>
            <a:r>
              <a:rPr lang="en-US" altLang="ja-JP" sz="1000" dirty="0" err="1">
                <a:latin typeface="Times New Roman" panose="02020603050405020304" pitchFamily="18" charset="0"/>
                <a:cs typeface="Times New Roman" panose="02020603050405020304" pitchFamily="18" charset="0"/>
              </a:rPr>
              <a:t>tơ</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35" name="正方形/長方形 34">
            <a:extLst>
              <a:ext uri="{FF2B5EF4-FFF2-40B4-BE49-F238E27FC236}">
                <a16:creationId xmlns:a16="http://schemas.microsoft.com/office/drawing/2014/main" xmlns="" id="{0BBD445E-115E-4550-942B-1E4B9EAE795E}"/>
              </a:ext>
            </a:extLst>
          </p:cNvPr>
          <p:cNvSpPr/>
          <p:nvPr/>
        </p:nvSpPr>
        <p:spPr>
          <a:xfrm>
            <a:off x="3030085" y="3775340"/>
            <a:ext cx="993104" cy="2308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pPr algn="ctr"/>
            <a:r>
              <a:rPr lang="en-US" altLang="ja-JP" sz="1000" dirty="0">
                <a:latin typeface="Times New Roman" panose="02020603050405020304" pitchFamily="18" charset="0"/>
                <a:cs typeface="Times New Roman" panose="02020603050405020304" pitchFamily="18" charset="0"/>
              </a:rPr>
              <a:t>Van </a:t>
            </a:r>
            <a:r>
              <a:rPr lang="en-US" altLang="ja-JP" sz="1000" dirty="0" err="1">
                <a:latin typeface="Times New Roman" panose="02020603050405020304" pitchFamily="18" charset="0"/>
                <a:cs typeface="Times New Roman" panose="02020603050405020304" pitchFamily="18" charset="0"/>
              </a:rPr>
              <a:t>điều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khiển</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36" name="正方形/長方形 35">
            <a:extLst>
              <a:ext uri="{FF2B5EF4-FFF2-40B4-BE49-F238E27FC236}">
                <a16:creationId xmlns:a16="http://schemas.microsoft.com/office/drawing/2014/main" xmlns="" id="{A8770A46-ECB4-4B19-8BF8-5FD9A8FF9EDF}"/>
              </a:ext>
            </a:extLst>
          </p:cNvPr>
          <p:cNvSpPr/>
          <p:nvPr/>
        </p:nvSpPr>
        <p:spPr>
          <a:xfrm>
            <a:off x="890142" y="2680346"/>
            <a:ext cx="1503434" cy="2006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000" dirty="0">
              <a:latin typeface="Times New Roman" panose="02020603050405020304" pitchFamily="18" charset="0"/>
              <a:cs typeface="Times New Roman" panose="02020603050405020304" pitchFamily="18" charset="0"/>
            </a:endParaRPr>
          </a:p>
          <a:p>
            <a:pPr algn="ctr"/>
            <a:r>
              <a:rPr lang="en-US" altLang="ja-JP" sz="1000" dirty="0" err="1">
                <a:latin typeface="Times New Roman" panose="02020603050405020304" pitchFamily="18" charset="0"/>
                <a:cs typeface="Times New Roman" panose="02020603050405020304" pitchFamily="18" charset="0"/>
              </a:rPr>
              <a:t>Thay</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đổi</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áp</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suất</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thấp</a:t>
            </a:r>
            <a:endParaRPr lang="ja-JP" altLang="en-US" sz="1000" dirty="0">
              <a:latin typeface="Times New Roman" panose="02020603050405020304" pitchFamily="18" charset="0"/>
              <a:cs typeface="Times New Roman" panose="02020603050405020304" pitchFamily="18" charset="0"/>
            </a:endParaRPr>
          </a:p>
          <a:p>
            <a:pPr algn="ctr"/>
            <a:endParaRPr kumimoji="1" lang="ja-JP" altLang="en-US" sz="1000" dirty="0">
              <a:latin typeface="Times New Roman" panose="02020603050405020304" pitchFamily="18" charset="0"/>
              <a:cs typeface="Times New Roman" panose="02020603050405020304" pitchFamily="18" charset="0"/>
            </a:endParaRPr>
          </a:p>
        </p:txBody>
      </p:sp>
      <p:sp>
        <p:nvSpPr>
          <p:cNvPr id="37" name="正方形/長方形 36">
            <a:extLst>
              <a:ext uri="{FF2B5EF4-FFF2-40B4-BE49-F238E27FC236}">
                <a16:creationId xmlns:a16="http://schemas.microsoft.com/office/drawing/2014/main" xmlns="" id="{A34295DE-DEB8-4ACB-83DB-5F537BCAEBCF}"/>
              </a:ext>
            </a:extLst>
          </p:cNvPr>
          <p:cNvSpPr/>
          <p:nvPr/>
        </p:nvSpPr>
        <p:spPr>
          <a:xfrm>
            <a:off x="2280878" y="2223514"/>
            <a:ext cx="929060" cy="375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a:latin typeface="Times New Roman" panose="02020603050405020304" pitchFamily="18" charset="0"/>
              <a:cs typeface="Times New Roman" panose="02020603050405020304" pitchFamily="18" charset="0"/>
            </a:endParaRPr>
          </a:p>
          <a:p>
            <a:pPr algn="ctr"/>
            <a:r>
              <a:rPr kumimoji="1" lang="en-US" altLang="ja-JP" sz="1000">
                <a:latin typeface="Times New Roman" panose="02020603050405020304" pitchFamily="18" charset="0"/>
                <a:cs typeface="Times New Roman" panose="02020603050405020304" pitchFamily="18" charset="0"/>
              </a:rPr>
              <a:t>Khí </a:t>
            </a:r>
            <a:r>
              <a:rPr kumimoji="1" lang="en-US" altLang="ja-JP" sz="1000" dirty="0">
                <a:latin typeface="Times New Roman" panose="02020603050405020304" pitchFamily="18" charset="0"/>
                <a:cs typeface="Times New Roman" panose="02020603050405020304" pitchFamily="18" charset="0"/>
              </a:rPr>
              <a:t>Ni </a:t>
            </a:r>
            <a:r>
              <a:rPr kumimoji="1" lang="en-US" altLang="ja-JP" sz="1000" dirty="0" err="1">
                <a:latin typeface="Times New Roman" panose="02020603050405020304" pitchFamily="18" charset="0"/>
                <a:cs typeface="Times New Roman" panose="02020603050405020304" pitchFamily="18" charset="0"/>
              </a:rPr>
              <a:t>tơ</a:t>
            </a:r>
            <a:endParaRPr kumimoji="1" lang="ja-JP" altLang="en-US" sz="1000" dirty="0">
              <a:latin typeface="Times New Roman" panose="02020603050405020304" pitchFamily="18" charset="0"/>
              <a:cs typeface="Times New Roman" panose="02020603050405020304" pitchFamily="18" charset="0"/>
            </a:endParaRPr>
          </a:p>
        </p:txBody>
      </p:sp>
      <p:sp>
        <p:nvSpPr>
          <p:cNvPr id="40" name="正方形/長方形 39">
            <a:extLst>
              <a:ext uri="{FF2B5EF4-FFF2-40B4-BE49-F238E27FC236}">
                <a16:creationId xmlns:a16="http://schemas.microsoft.com/office/drawing/2014/main" xmlns="" id="{ACE87B5F-CDC6-42AD-9B05-AA3D1A62030D}"/>
              </a:ext>
            </a:extLst>
          </p:cNvPr>
          <p:cNvSpPr/>
          <p:nvPr/>
        </p:nvSpPr>
        <p:spPr>
          <a:xfrm>
            <a:off x="4366783" y="3072448"/>
            <a:ext cx="1361515" cy="379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err="1">
                <a:latin typeface="Times New Roman" panose="02020603050405020304" pitchFamily="18" charset="0"/>
                <a:cs typeface="Times New Roman" panose="02020603050405020304" pitchFamily="18" charset="0"/>
              </a:rPr>
              <a:t>Mặt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nhận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áp</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suất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bên</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dưới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thường</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có</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áp</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suất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cao</a:t>
            </a:r>
            <a:endParaRPr lang="ja-JP" altLang="en-US" sz="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625DBA7F-02E7-4D66-BD3D-A96D5C224B5F}"/>
              </a:ext>
            </a:extLst>
          </p:cNvPr>
          <p:cNvSpPr txBox="1"/>
          <p:nvPr/>
        </p:nvSpPr>
        <p:spPr>
          <a:xfrm>
            <a:off x="2697813" y="2195131"/>
            <a:ext cx="537327" cy="246221"/>
          </a:xfrm>
          <a:prstGeom prst="rect">
            <a:avLst/>
          </a:prstGeom>
          <a:noFill/>
        </p:spPr>
        <p:txBody>
          <a:bodyPr wrap="none" rtlCol="0">
            <a:spAutoFit/>
          </a:bodyPr>
          <a:lstStyle/>
          <a:p>
            <a:r>
              <a:rPr lang="en-GB" sz="1000">
                <a:latin typeface="Times New Roman" panose="02020603050405020304" pitchFamily="18" charset="0"/>
                <a:ea typeface="Tahoma" panose="020B0604030504040204" pitchFamily="34" charset="0"/>
                <a:cs typeface="Times New Roman" panose="02020603050405020304" pitchFamily="18" charset="0"/>
              </a:rPr>
              <a:t>Chú ý)</a:t>
            </a:r>
          </a:p>
        </p:txBody>
      </p:sp>
      <p:sp>
        <p:nvSpPr>
          <p:cNvPr id="22" name="テキスト ボックス 6">
            <a:extLst>
              <a:ext uri="{FF2B5EF4-FFF2-40B4-BE49-F238E27FC236}">
                <a16:creationId xmlns:a16="http://schemas.microsoft.com/office/drawing/2014/main" xmlns="" id="{17F7F14E-EE56-4161-A594-F340F3A2879A}"/>
              </a:ext>
            </a:extLst>
          </p:cNvPr>
          <p:cNvSpPr txBox="1"/>
          <p:nvPr/>
        </p:nvSpPr>
        <p:spPr>
          <a:xfrm>
            <a:off x="2530542" y="1768072"/>
            <a:ext cx="824753" cy="369332"/>
          </a:xfrm>
          <a:prstGeom prst="rect">
            <a:avLst/>
          </a:prstGeom>
          <a:noFill/>
        </p:spPr>
        <p:txBody>
          <a:bodyPr wrap="square" rtlCol="0">
            <a:spAutoFit/>
          </a:bodyPr>
          <a:lstStyle/>
          <a:p>
            <a:endParaRPr kumimoji="1" lang="ja-JP" alt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A016AEE6-B07E-42C5-B938-E67CA18E3B90}"/>
              </a:ext>
            </a:extLst>
          </p:cNvPr>
          <p:cNvSpPr txBox="1"/>
          <p:nvPr/>
        </p:nvSpPr>
        <p:spPr>
          <a:xfrm>
            <a:off x="6206473" y="2192341"/>
            <a:ext cx="537327" cy="246221"/>
          </a:xfrm>
          <a:prstGeom prst="rect">
            <a:avLst/>
          </a:prstGeom>
          <a:noFill/>
        </p:spPr>
        <p:txBody>
          <a:bodyPr wrap="none" rtlCol="0">
            <a:spAutoFit/>
          </a:bodyPr>
          <a:lstStyle/>
          <a:p>
            <a:r>
              <a:rPr lang="en-GB" sz="1000">
                <a:latin typeface="Times New Roman" panose="02020603050405020304" pitchFamily="18" charset="0"/>
                <a:ea typeface="Tahoma" panose="020B0604030504040204" pitchFamily="34" charset="0"/>
                <a:cs typeface="Times New Roman" panose="02020603050405020304" pitchFamily="18" charset="0"/>
              </a:rPr>
              <a:t>Chú ý)</a:t>
            </a:r>
          </a:p>
        </p:txBody>
      </p:sp>
    </p:spTree>
    <p:extLst>
      <p:ext uri="{BB962C8B-B14F-4D97-AF65-F5344CB8AC3E}">
        <p14:creationId xmlns:p14="http://schemas.microsoft.com/office/powerpoint/2010/main" val="2249531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trinh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2159418" y="5805962"/>
            <a:ext cx="3895840" cy="523220"/>
          </a:xfrm>
          <a:prstGeom prst="rect">
            <a:avLst/>
          </a:prstGeom>
          <a:noFill/>
          <a:ln>
            <a:noFill/>
          </a:ln>
        </p:spPr>
        <p:txBody>
          <a:bodyPr wrap="square" rtlCol="0">
            <a:spAutoFit/>
          </a:bodyPr>
          <a:lstStyle/>
          <a:p>
            <a:pPr algn="ctr"/>
            <a:r>
              <a:rPr lang="ja-JP" altLang="en-US" sz="1400" dirty="0">
                <a:solidFill>
                  <a:prstClr val="black"/>
                </a:solidFill>
                <a:latin typeface="Times New Roman" panose="02020603050405020304" pitchFamily="18" charset="0"/>
                <a:cs typeface="Times New Roman" panose="02020603050405020304" pitchFamily="18" charset="0"/>
              </a:rPr>
              <a:t>② </a:t>
            </a:r>
            <a:r>
              <a:rPr lang="en-US" altLang="ja-JP" sz="1400" dirty="0" err="1">
                <a:solidFill>
                  <a:prstClr val="black"/>
                </a:solidFill>
                <a:latin typeface="Times New Roman" panose="02020603050405020304" pitchFamily="18" charset="0"/>
                <a:cs typeface="Times New Roman" panose="02020603050405020304" pitchFamily="18" charset="0"/>
              </a:rPr>
              <a:t>Loại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tác</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động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trực</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tiếp</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bằng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thủy</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lực</a:t>
            </a:r>
            <a:r>
              <a:rPr lang="en-US" altLang="ja-JP" sz="1400" dirty="0">
                <a:solidFill>
                  <a:prstClr val="black"/>
                </a:solidFill>
                <a:latin typeface="Times New Roman" panose="02020603050405020304" pitchFamily="18" charset="0"/>
                <a:cs typeface="Times New Roman" panose="02020603050405020304" pitchFamily="18" charset="0"/>
              </a:rPr>
              <a:t> </a:t>
            </a:r>
          </a:p>
          <a:p>
            <a:pPr algn="ctr"/>
            <a:r>
              <a:rPr lang="en-US" altLang="ja-JP" sz="1400" dirty="0">
                <a:solidFill>
                  <a:prstClr val="black"/>
                </a:solidFill>
                <a:latin typeface="Times New Roman" panose="02020603050405020304" pitchFamily="18" charset="0"/>
                <a:cs typeface="Times New Roman" panose="02020603050405020304" pitchFamily="18" charset="0"/>
              </a:rPr>
              <a:t>(b) </a:t>
            </a:r>
            <a:r>
              <a:rPr lang="en-US" altLang="ja-JP" sz="1400" dirty="0" err="1">
                <a:solidFill>
                  <a:prstClr val="black"/>
                </a:solidFill>
                <a:latin typeface="Times New Roman" panose="02020603050405020304" pitchFamily="18" charset="0"/>
                <a:cs typeface="Times New Roman" panose="02020603050405020304" pitchFamily="18" charset="0"/>
              </a:rPr>
              <a:t>Loại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thay</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đổi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áp</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suất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cao</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thấp</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mặt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dưới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Pít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tông</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16" name="図 15"/>
          <p:cNvPicPr>
            <a:picLocks noChangeAspect="1"/>
          </p:cNvPicPr>
          <p:nvPr/>
        </p:nvPicPr>
        <p:blipFill>
          <a:blip r:embed="rId3"/>
          <a:stretch>
            <a:fillRect/>
          </a:stretch>
        </p:blipFill>
        <p:spPr>
          <a:xfrm>
            <a:off x="1358838" y="1409613"/>
            <a:ext cx="6754091" cy="4424165"/>
          </a:xfrm>
          <a:prstGeom prst="rect">
            <a:avLst/>
          </a:prstGeom>
        </p:spPr>
      </p:pic>
      <p:sp>
        <p:nvSpPr>
          <p:cNvPr id="3" name="正方形/長方形 2">
            <a:extLst>
              <a:ext uri="{FF2B5EF4-FFF2-40B4-BE49-F238E27FC236}">
                <a16:creationId xmlns:a16="http://schemas.microsoft.com/office/drawing/2014/main" xmlns="" id="{8BD4A1CE-14BD-47F2-B0BF-0442F0F05ABD}"/>
              </a:ext>
            </a:extLst>
          </p:cNvPr>
          <p:cNvSpPr/>
          <p:nvPr/>
        </p:nvSpPr>
        <p:spPr>
          <a:xfrm>
            <a:off x="1499047" y="1409613"/>
            <a:ext cx="2759188" cy="5340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latin typeface="Times New Roman" panose="02020603050405020304" pitchFamily="18" charset="0"/>
              <a:cs typeface="Times New Roman" panose="02020603050405020304" pitchFamily="18" charset="0"/>
            </a:endParaRPr>
          </a:p>
          <a:p>
            <a:pPr algn="ctr"/>
            <a:r>
              <a:rPr lang="en-US" altLang="ja-JP" sz="1400" dirty="0" err="1">
                <a:latin typeface="Times New Roman" panose="02020603050405020304" pitchFamily="18" charset="0"/>
                <a:cs typeface="Times New Roman" panose="02020603050405020304" pitchFamily="18" charset="0"/>
              </a:rPr>
              <a:t>Mặt</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nhận</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áp</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suất</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phía</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trên</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thường</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có</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áp</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suất</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cao</a:t>
            </a:r>
            <a:endParaRPr lang="ja-JP" altLang="en-US" sz="1400" dirty="0">
              <a:latin typeface="Times New Roman" panose="02020603050405020304" pitchFamily="18" charset="0"/>
              <a:cs typeface="Times New Roman" panose="02020603050405020304" pitchFamily="18" charset="0"/>
            </a:endParaRPr>
          </a:p>
          <a:p>
            <a:pPr algn="ctr"/>
            <a:endParaRPr kumimoji="1" lang="ja-JP" altLang="en-US" dirty="0">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FC1A1289-3115-459F-9FF8-60285A837743}"/>
              </a:ext>
            </a:extLst>
          </p:cNvPr>
          <p:cNvSpPr/>
          <p:nvPr/>
        </p:nvSpPr>
        <p:spPr>
          <a:xfrm>
            <a:off x="1133856" y="2462784"/>
            <a:ext cx="2051125" cy="4365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latin typeface="Times New Roman" panose="02020603050405020304" pitchFamily="18" charset="0"/>
              <a:cs typeface="Times New Roman" panose="02020603050405020304" pitchFamily="18" charset="0"/>
            </a:endParaRPr>
          </a:p>
          <a:p>
            <a:pPr algn="ctr"/>
            <a:r>
              <a:rPr lang="en-US" altLang="ja-JP" sz="1400" dirty="0" err="1">
                <a:latin typeface="Times New Roman" panose="02020603050405020304" pitchFamily="18" charset="0"/>
                <a:cs typeface="Times New Roman" panose="02020603050405020304" pitchFamily="18" charset="0"/>
              </a:rPr>
              <a:t>Thay</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đổi</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áp</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suất</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cao</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thấp</a:t>
            </a:r>
            <a:endParaRPr lang="ja-JP" altLang="en-US" sz="1400" dirty="0">
              <a:latin typeface="Times New Roman" panose="02020603050405020304" pitchFamily="18" charset="0"/>
              <a:cs typeface="Times New Roman" panose="02020603050405020304" pitchFamily="18" charset="0"/>
            </a:endParaRPr>
          </a:p>
          <a:p>
            <a:pPr algn="ctr"/>
            <a:endParaRPr kumimoji="1" lang="ja-JP" altLang="en-US"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DA05FC61-EFE3-4967-978A-6B0BDA8D10F2}"/>
              </a:ext>
            </a:extLst>
          </p:cNvPr>
          <p:cNvSpPr/>
          <p:nvPr/>
        </p:nvSpPr>
        <p:spPr>
          <a:xfrm>
            <a:off x="5416624" y="4429340"/>
            <a:ext cx="2696305" cy="4375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en-US" altLang="ja-JP" dirty="0" err="1">
                <a:latin typeface="Times New Roman" panose="02020603050405020304" pitchFamily="18" charset="0"/>
                <a:cs typeface="Times New Roman" panose="02020603050405020304" pitchFamily="18" charset="0"/>
              </a:rPr>
              <a:t>Ắc</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quy</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cao</a:t>
            </a: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áp</a:t>
            </a:r>
            <a:endParaRPr kumimoji="1" lang="ja-JP" altLang="en-US"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32ACDF51-4A0A-409D-8916-10A795A4CCA8}"/>
              </a:ext>
            </a:extLst>
          </p:cNvPr>
          <p:cNvSpPr/>
          <p:nvPr/>
        </p:nvSpPr>
        <p:spPr>
          <a:xfrm>
            <a:off x="4345342" y="5371562"/>
            <a:ext cx="1696872" cy="36059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600" dirty="0">
              <a:latin typeface="Times New Roman" panose="02020603050405020304" pitchFamily="18" charset="0"/>
              <a:cs typeface="Times New Roman" panose="02020603050405020304" pitchFamily="18" charset="0"/>
            </a:endParaRPr>
          </a:p>
          <a:p>
            <a:pPr algn="ctr"/>
            <a:r>
              <a:rPr lang="en-US" altLang="ja-JP" sz="1600" dirty="0">
                <a:latin typeface="Times New Roman" panose="02020603050405020304" pitchFamily="18" charset="0"/>
                <a:cs typeface="Times New Roman" panose="02020603050405020304" pitchFamily="18" charset="0"/>
              </a:rPr>
              <a:t>Van </a:t>
            </a:r>
            <a:r>
              <a:rPr lang="en-US" altLang="ja-JP" sz="1600" dirty="0" err="1">
                <a:latin typeface="Times New Roman" panose="02020603050405020304" pitchFamily="18" charset="0"/>
                <a:cs typeface="Times New Roman" panose="02020603050405020304" pitchFamily="18" charset="0"/>
              </a:rPr>
              <a:t>điều</a:t>
            </a:r>
            <a:r>
              <a:rPr lang="en-US" altLang="ja-JP" sz="1600" dirty="0">
                <a:latin typeface="Times New Roman" panose="02020603050405020304" pitchFamily="18" charset="0"/>
                <a:cs typeface="Times New Roman" panose="02020603050405020304" pitchFamily="18" charset="0"/>
              </a:rPr>
              <a:t> </a:t>
            </a:r>
            <a:r>
              <a:rPr lang="en-US" altLang="ja-JP" sz="1600" dirty="0" err="1">
                <a:latin typeface="Times New Roman" panose="02020603050405020304" pitchFamily="18" charset="0"/>
                <a:cs typeface="Times New Roman" panose="02020603050405020304" pitchFamily="18" charset="0"/>
              </a:rPr>
              <a:t>khiển</a:t>
            </a:r>
            <a:endParaRPr lang="ja-JP" altLang="en-US" sz="1600" dirty="0">
              <a:latin typeface="Times New Roman" panose="02020603050405020304" pitchFamily="18" charset="0"/>
              <a:cs typeface="Times New Roman" panose="02020603050405020304" pitchFamily="18" charset="0"/>
            </a:endParaRPr>
          </a:p>
          <a:p>
            <a:pPr algn="ctr"/>
            <a:endParaRPr kumimoji="1" lang="ja-JP"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090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phổ</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27597" y="3600394"/>
            <a:ext cx="3058211" cy="707886"/>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trình</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bê</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tông</a:t>
            </a:r>
            <a:r>
              <a:rPr lang="en-US" altLang="ja-JP" sz="1400" dirty="0">
                <a:solidFill>
                  <a:prstClr val="black"/>
                </a:solidFill>
                <a:latin typeface="Times New Roman" panose="02020603050405020304" pitchFamily="18" charset="0"/>
                <a:cs typeface="Times New Roman" panose="02020603050405020304" pitchFamily="18" charset="0"/>
              </a:rPr>
              <a:t> </a:t>
            </a:r>
          </a:p>
          <a:p>
            <a:pPr algn="ctr"/>
            <a:r>
              <a:rPr lang="en-US" altLang="ja-JP" sz="1400" dirty="0" err="1">
                <a:solidFill>
                  <a:prstClr val="black"/>
                </a:solidFill>
                <a:latin typeface="Times New Roman" panose="02020603050405020304" pitchFamily="18" charset="0"/>
                <a:cs typeface="Times New Roman" panose="02020603050405020304" pitchFamily="18" charset="0"/>
              </a:rPr>
              <a:t>của</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các</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tòa</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nhà</a:t>
            </a:r>
            <a:endParaRPr lang="en-US" altLang="ja-JP" sz="1400" dirty="0">
              <a:solidFill>
                <a:prstClr val="black"/>
              </a:solidFill>
              <a:latin typeface="Times New Roman" panose="02020603050405020304" pitchFamily="18" charset="0"/>
              <a:cs typeface="Times New Roman" panose="02020603050405020304" pitchFamily="18" charset="0"/>
            </a:endParaRPr>
          </a:p>
          <a:p>
            <a:pPr algn="ct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3016961" y="6071706"/>
            <a:ext cx="3237610"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đá</a:t>
            </a:r>
            <a:r>
              <a:rPr lang="en-US" altLang="ja-JP" sz="1400" dirty="0">
                <a:solidFill>
                  <a:prstClr val="black"/>
                </a:solidFill>
                <a:latin typeface="Times New Roman" panose="02020603050405020304" pitchFamily="18" charset="0"/>
                <a:cs typeface="Times New Roman" panose="02020603050405020304" pitchFamily="18" charset="0"/>
              </a:rPr>
              <a:t> </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5875966" y="3723505"/>
            <a:ext cx="2626807"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bề</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mặt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đường</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45652"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phổ</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739310" y="5497920"/>
            <a:ext cx="3237610"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Đặt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đầu</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khoan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vuông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góc</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dỡ</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683516" y="5442658"/>
            <a:ext cx="2881000" cy="523220"/>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Không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để</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khoan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hoạt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động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trong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khoảng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trung</a:t>
            </a:r>
            <a:r>
              <a:rPr lang="en-US" altLang="ja-JP" sz="1400" dirty="0">
                <a:solidFill>
                  <a:prstClr val="black"/>
                </a:solidFill>
                <a:latin typeface="Times New Roman" panose="02020603050405020304" pitchFamily="18" charset="0"/>
                <a:cs typeface="Times New Roman" panose="02020603050405020304" pitchFamily="18" charset="0"/>
              </a:rPr>
              <a:t> </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0"/>
            <a:ext cx="5184817" cy="3430130"/>
          </a:xfrm>
          <a:prstGeom prst="rect">
            <a:avLst/>
          </a:prstGeom>
        </p:spPr>
      </p:pic>
      <p:sp>
        <p:nvSpPr>
          <p:cNvPr id="12" name="テキスト ボックス 11">
            <a:extLst>
              <a:ext uri="{FF2B5EF4-FFF2-40B4-BE49-F238E27FC236}">
                <a16:creationId xmlns:a16="http://schemas.microsoft.com/office/drawing/2014/main" xmlns="" id="{32F10A1A-1E88-4968-8C5D-142B5D174C8E}"/>
              </a:ext>
            </a:extLst>
          </p:cNvPr>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563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phổ</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086640" y="3790039"/>
            <a:ext cx="3744607"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Không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dùng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mũi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khoan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để</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moi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đục</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kojiru</a:t>
            </a:r>
            <a:r>
              <a:rPr lang="en-US" altLang="ja-JP" sz="1400" dirty="0">
                <a:solidFill>
                  <a:prstClr val="black"/>
                </a:solidFill>
                <a:latin typeface="Times New Roman" panose="02020603050405020304" pitchFamily="18" charset="0"/>
                <a:cs typeface="Times New Roman" panose="02020603050405020304" pitchFamily="18" charset="0"/>
              </a:rPr>
              <a:t>) </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0" y="6061455"/>
            <a:ext cx="3582551"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Bắt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đầu</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từ</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chỗ</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dễ</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trước</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C58A85BC-2BB0-4061-B1F7-804E74C6E57E}"/>
              </a:ext>
            </a:extLst>
          </p:cNvPr>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D0412DE8-7825-4D51-BB54-D1FEC2C6ADE4}"/>
              </a:ext>
            </a:extLst>
          </p:cNvPr>
          <p:cNvSpPr txBox="1"/>
          <p:nvPr/>
        </p:nvSpPr>
        <p:spPr>
          <a:xfrm>
            <a:off x="1231393" y="1831154"/>
            <a:ext cx="1719072" cy="230832"/>
          </a:xfrm>
          <a:prstGeom prst="rect">
            <a:avLst/>
          </a:prstGeom>
          <a:solidFill>
            <a:schemeClr val="bg1"/>
          </a:solidFill>
          <a:ln>
            <a:noFill/>
          </a:ln>
        </p:spPr>
        <p:txBody>
          <a:bodyPr wrap="square" rtlCol="0">
            <a:spAutoFit/>
          </a:bodyPr>
          <a:lstStyle/>
          <a:p>
            <a:pPr algn="r"/>
            <a:r>
              <a:rPr lang="en-US" altLang="ja-JP" sz="900" dirty="0" err="1">
                <a:solidFill>
                  <a:prstClr val="black"/>
                </a:solidFill>
                <a:latin typeface="Times New Roman" panose="02020603050405020304" pitchFamily="18" charset="0"/>
                <a:cs typeface="Times New Roman" panose="02020603050405020304" pitchFamily="18" charset="0"/>
              </a:rPr>
              <a:t>Không</a:t>
            </a:r>
            <a:r>
              <a:rPr lang="en-US" altLang="ja-JP" sz="900" dirty="0">
                <a:solidFill>
                  <a:prstClr val="black"/>
                </a:solidFill>
                <a:latin typeface="Times New Roman" panose="02020603050405020304" pitchFamily="18" charset="0"/>
                <a:cs typeface="Times New Roman" panose="02020603050405020304" pitchFamily="18" charset="0"/>
              </a:rPr>
              <a:t> </a:t>
            </a:r>
            <a:r>
              <a:rPr lang="en-US" altLang="ja-JP" sz="900" dirty="0" err="1">
                <a:solidFill>
                  <a:prstClr val="black"/>
                </a:solidFill>
                <a:latin typeface="Times New Roman" panose="02020603050405020304" pitchFamily="18" charset="0"/>
                <a:cs typeface="Times New Roman" panose="02020603050405020304" pitchFamily="18" charset="0"/>
              </a:rPr>
              <a:t>moi</a:t>
            </a:r>
            <a:r>
              <a:rPr lang="en-US" altLang="ja-JP" sz="900" dirty="0">
                <a:solidFill>
                  <a:prstClr val="black"/>
                </a:solidFill>
                <a:latin typeface="Times New Roman" panose="02020603050405020304" pitchFamily="18" charset="0"/>
                <a:cs typeface="Times New Roman" panose="02020603050405020304" pitchFamily="18" charset="0"/>
              </a:rPr>
              <a:t> </a:t>
            </a:r>
            <a:r>
              <a:rPr lang="en-US" altLang="ja-JP" sz="900" dirty="0" err="1">
                <a:solidFill>
                  <a:prstClr val="black"/>
                </a:solidFill>
                <a:latin typeface="Times New Roman" panose="02020603050405020304" pitchFamily="18" charset="0"/>
                <a:cs typeface="Times New Roman" panose="02020603050405020304" pitchFamily="18" charset="0"/>
              </a:rPr>
              <a:t>đục</a:t>
            </a:r>
            <a:r>
              <a:rPr lang="en-US" altLang="ja-JP" sz="900" dirty="0">
                <a:solidFill>
                  <a:prstClr val="black"/>
                </a:solidFill>
                <a:latin typeface="Times New Roman" panose="02020603050405020304" pitchFamily="18" charset="0"/>
                <a:cs typeface="Times New Roman" panose="02020603050405020304" pitchFamily="18" charset="0"/>
              </a:rPr>
              <a:t> (</a:t>
            </a:r>
            <a:r>
              <a:rPr lang="en-US" altLang="ja-JP" sz="900" dirty="0" err="1">
                <a:solidFill>
                  <a:prstClr val="black"/>
                </a:solidFill>
                <a:latin typeface="Times New Roman" panose="02020603050405020304" pitchFamily="18" charset="0"/>
                <a:cs typeface="Times New Roman" panose="02020603050405020304" pitchFamily="18" charset="0"/>
              </a:rPr>
              <a:t>kojiru</a:t>
            </a:r>
            <a:r>
              <a:rPr lang="en-US" altLang="ja-JP" sz="900" dirty="0">
                <a:solidFill>
                  <a:prstClr val="black"/>
                </a:solidFill>
                <a:latin typeface="Times New Roman" panose="02020603050405020304" pitchFamily="18" charset="0"/>
                <a:cs typeface="Times New Roman" panose="02020603050405020304" pitchFamily="18" charset="0"/>
              </a:rPr>
              <a:t>)</a:t>
            </a:r>
            <a:endParaRPr lang="ja-JP" altLang="en-US" sz="9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81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93060"/>
            <a:ext cx="7886700" cy="679942"/>
          </a:xfrm>
          <a:ln>
            <a:solidFill>
              <a:schemeClr val="tx1"/>
            </a:solidFill>
          </a:ln>
        </p:spPr>
        <p:txBody>
          <a:bodyPr>
            <a:normAutofit fontScale="90000"/>
          </a:bodyPr>
          <a:lstStyle/>
          <a:p>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b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b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700" dirty="0" err="1">
                <a:latin typeface="Times New Roman" panose="02020603050405020304" pitchFamily="18" charset="0"/>
                <a:ea typeface="Meiryo UI" panose="020B0604030504040204" pitchFamily="50" charset="-128"/>
                <a:cs typeface="Times New Roman" panose="02020603050405020304" pitchFamily="18" charset="0"/>
              </a:rPr>
              <a:t>thép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phổ</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088776" y="3596556"/>
            <a:ext cx="5459506"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Không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khi</a:t>
            </a:r>
            <a:r>
              <a:rPr lang="en-US" altLang="ja-JP" sz="1400" dirty="0">
                <a:solidFill>
                  <a:prstClr val="black"/>
                </a:solidFill>
                <a:latin typeface="Times New Roman" panose="02020603050405020304" pitchFamily="18" charset="0"/>
                <a:cs typeface="Times New Roman" panose="02020603050405020304" pitchFamily="18" charset="0"/>
              </a:rPr>
              <a:t> xi </a:t>
            </a:r>
            <a:r>
              <a:rPr lang="en-US" altLang="ja-JP" sz="1400" dirty="0" err="1">
                <a:solidFill>
                  <a:prstClr val="black"/>
                </a:solidFill>
                <a:latin typeface="Times New Roman" panose="02020603050405020304" pitchFamily="18" charset="0"/>
                <a:cs typeface="Times New Roman" panose="02020603050405020304" pitchFamily="18" charset="0"/>
              </a:rPr>
              <a:t>lanh</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thủy</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lực</a:t>
            </a:r>
            <a:r>
              <a:rPr lang="en-US" altLang="ja-JP" sz="1400" dirty="0">
                <a:solidFill>
                  <a:prstClr val="black"/>
                </a:solidFill>
                <a:latin typeface="Times New Roman" panose="02020603050405020304" pitchFamily="18" charset="0"/>
                <a:cs typeface="Times New Roman" panose="02020603050405020304" pitchFamily="18" charset="0"/>
              </a:rPr>
              <a:t> ở </a:t>
            </a:r>
            <a:r>
              <a:rPr lang="en-US" altLang="ja-JP" sz="1400" dirty="0" err="1">
                <a:solidFill>
                  <a:prstClr val="black"/>
                </a:solidFill>
                <a:latin typeface="Times New Roman" panose="02020603050405020304" pitchFamily="18" charset="0"/>
                <a:cs typeface="Times New Roman" panose="02020603050405020304" pitchFamily="18" charset="0"/>
              </a:rPr>
              <a:t>trạng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thái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cuối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khoảng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chạy</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2953195" y="6061455"/>
            <a:ext cx="3237610" cy="307777"/>
          </a:xfrm>
          <a:prstGeom prst="rect">
            <a:avLst/>
          </a:prstGeom>
          <a:noFill/>
          <a:ln>
            <a:noFill/>
          </a:ln>
        </p:spPr>
        <p:txBody>
          <a:bodyPr wrap="square" rtlCol="0">
            <a:spAutoFit/>
          </a:bodyPr>
          <a:lstStyle/>
          <a:p>
            <a:pPr algn="ctr"/>
            <a:r>
              <a:rPr lang="ja-JP" altLang="en-US"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dùng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khoan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để</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cẩu</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đồ</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
        <p:nvSpPr>
          <p:cNvPr id="12" name="テキスト ボックス 11">
            <a:extLst>
              <a:ext uri="{FF2B5EF4-FFF2-40B4-BE49-F238E27FC236}">
                <a16:creationId xmlns:a16="http://schemas.microsoft.com/office/drawing/2014/main" xmlns="" id="{968903A3-2EFB-4F94-8BAF-C3E3A958BD9F}"/>
              </a:ext>
            </a:extLst>
          </p:cNvPr>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56/</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341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phổ</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724980" y="5725008"/>
            <a:ext cx="3237610"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Không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sử</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dụng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khoan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dưới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nước</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5197433" y="4992550"/>
            <a:ext cx="3237610" cy="738664"/>
          </a:xfrm>
          <a:prstGeom prst="rect">
            <a:avLst/>
          </a:prstGeom>
          <a:noFill/>
          <a:ln>
            <a:noFill/>
          </a:ln>
        </p:spPr>
        <p:txBody>
          <a:bodyPr wrap="square" rtlCol="0">
            <a:spAutoFit/>
          </a:bodyPr>
          <a:lstStyle/>
          <a:p>
            <a:pPr algn="ctr"/>
            <a:r>
              <a:rPr lang="ja-JP" altLang="en-US" sz="1400" dirty="0">
                <a:solidFill>
                  <a:prstClr val="black"/>
                </a:solidFill>
                <a:latin typeface="Times New Roman" panose="02020603050405020304" pitchFamily="18" charset="0"/>
                <a:cs typeface="Times New Roman" panose="02020603050405020304" pitchFamily="18" charset="0"/>
              </a:rPr>
              <a:t> </a:t>
            </a:r>
            <a:endParaRPr lang="en-US" altLang="ja-JP" sz="1400" dirty="0">
              <a:solidFill>
                <a:prstClr val="black"/>
              </a:solidFill>
              <a:latin typeface="Times New Roman" panose="02020603050405020304" pitchFamily="18" charset="0"/>
              <a:cs typeface="Times New Roman" panose="02020603050405020304" pitchFamily="18" charset="0"/>
            </a:endParaRPr>
          </a:p>
          <a:p>
            <a:pPr algn="ctr"/>
            <a:r>
              <a:rPr lang="en-US" altLang="ja-JP" sz="1400" dirty="0" err="1">
                <a:solidFill>
                  <a:prstClr val="black"/>
                </a:solidFill>
                <a:latin typeface="Times New Roman" panose="02020603050405020304" pitchFamily="18" charset="0"/>
                <a:cs typeface="Times New Roman" panose="02020603050405020304" pitchFamily="18" charset="0"/>
              </a:rPr>
              <a:t>Cấm</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vào</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trong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phạm</a:t>
            </a:r>
            <a:r>
              <a:rPr lang="en-US" altLang="ja-JP" sz="1400" dirty="0">
                <a:solidFill>
                  <a:prstClr val="black"/>
                </a:solidFill>
                <a:latin typeface="Times New Roman" panose="02020603050405020304" pitchFamily="18" charset="0"/>
                <a:cs typeface="Times New Roman" panose="02020603050405020304" pitchFamily="18" charset="0"/>
              </a:rPr>
              <a:t> vi </a:t>
            </a:r>
            <a:r>
              <a:rPr lang="en-US" altLang="ja-JP" sz="1400" dirty="0" err="1">
                <a:solidFill>
                  <a:prstClr val="black"/>
                </a:solidFill>
                <a:latin typeface="Times New Roman" panose="02020603050405020304" pitchFamily="18" charset="0"/>
                <a:cs typeface="Times New Roman" panose="02020603050405020304" pitchFamily="18" charset="0"/>
              </a:rPr>
              <a:t>các</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mảnh</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có</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thể</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văng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tới</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4058921" y="2452754"/>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
        <p:nvSpPr>
          <p:cNvPr id="11" name="テキスト ボックス 10">
            <a:extLst>
              <a:ext uri="{FF2B5EF4-FFF2-40B4-BE49-F238E27FC236}">
                <a16:creationId xmlns:a16="http://schemas.microsoft.com/office/drawing/2014/main" xmlns="" id="{55663B68-D8A3-4AC0-8C70-30DA26BC74B6}"/>
              </a:ext>
            </a:extLst>
          </p:cNvPr>
          <p:cNvSpPr txBox="1"/>
          <p:nvPr/>
        </p:nvSpPr>
        <p:spPr>
          <a:xfrm>
            <a:off x="5693664" y="6452605"/>
            <a:ext cx="3302498"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56/</a:t>
            </a:r>
            <a:r>
              <a:rPr lang="en-US" altLang="ja-JP" sz="1200" dirty="0" err="1" smtClean="0">
                <a:solidFill>
                  <a:prstClr val="black"/>
                </a:solidFill>
                <a:latin typeface="Times New Roman" panose="02020603050405020304" pitchFamily="18" charset="0"/>
                <a:cs typeface="Times New Roman" panose="02020603050405020304" pitchFamily="18" charset="0"/>
              </a:rPr>
              <a:t>Giáo</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 name="Flowchart: Data 1">
            <a:extLst>
              <a:ext uri="{FF2B5EF4-FFF2-40B4-BE49-F238E27FC236}">
                <a16:creationId xmlns:a16="http://schemas.microsoft.com/office/drawing/2014/main" xmlns="" id="{E065358B-471F-4D47-9745-9ED954C7723A}"/>
              </a:ext>
            </a:extLst>
          </p:cNvPr>
          <p:cNvSpPr/>
          <p:nvPr/>
        </p:nvSpPr>
        <p:spPr>
          <a:xfrm rot="8794924">
            <a:off x="4788933" y="4033835"/>
            <a:ext cx="628920" cy="225674"/>
          </a:xfrm>
          <a:prstGeom prst="flowChartInputOutp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Flowchart: Data 11">
            <a:extLst>
              <a:ext uri="{FF2B5EF4-FFF2-40B4-BE49-F238E27FC236}">
                <a16:creationId xmlns:a16="http://schemas.microsoft.com/office/drawing/2014/main" xmlns="" id="{13D70A9A-F31F-4EFB-81EF-1D300C72F918}"/>
              </a:ext>
            </a:extLst>
          </p:cNvPr>
          <p:cNvSpPr/>
          <p:nvPr/>
        </p:nvSpPr>
        <p:spPr>
          <a:xfrm rot="8794924">
            <a:off x="5884105" y="3293227"/>
            <a:ext cx="717486" cy="208087"/>
          </a:xfrm>
          <a:prstGeom prst="flowChartInputOutp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Rectangle 2">
            <a:extLst>
              <a:ext uri="{FF2B5EF4-FFF2-40B4-BE49-F238E27FC236}">
                <a16:creationId xmlns:a16="http://schemas.microsoft.com/office/drawing/2014/main" xmlns="" id="{2BE81DB8-AA56-4920-AC8C-5593EBF0200C}"/>
              </a:ext>
            </a:extLst>
          </p:cNvPr>
          <p:cNvSpPr/>
          <p:nvPr/>
        </p:nvSpPr>
        <p:spPr>
          <a:xfrm rot="19407842">
            <a:off x="4737434" y="3901139"/>
            <a:ext cx="731918" cy="4910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800">
                <a:latin typeface="Times New Roman" panose="02020603050405020304" pitchFamily="18" charset="0"/>
                <a:cs typeface="Times New Roman" panose="02020603050405020304" pitchFamily="18" charset="0"/>
              </a:rPr>
              <a:t>Cấm đứng</a:t>
            </a:r>
          </a:p>
        </p:txBody>
      </p:sp>
      <p:sp>
        <p:nvSpPr>
          <p:cNvPr id="16" name="Rectangle 15">
            <a:extLst>
              <a:ext uri="{FF2B5EF4-FFF2-40B4-BE49-F238E27FC236}">
                <a16:creationId xmlns:a16="http://schemas.microsoft.com/office/drawing/2014/main" xmlns="" id="{996243C0-B151-4F05-BC17-A8357D4E7A28}"/>
              </a:ext>
            </a:extLst>
          </p:cNvPr>
          <p:cNvSpPr/>
          <p:nvPr/>
        </p:nvSpPr>
        <p:spPr>
          <a:xfrm rot="19407842">
            <a:off x="5876887" y="3151737"/>
            <a:ext cx="731918" cy="4910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800">
                <a:latin typeface="Times New Roman" panose="02020603050405020304" pitchFamily="18" charset="0"/>
                <a:cs typeface="Times New Roman" panose="02020603050405020304" pitchFamily="18" charset="0"/>
              </a:rPr>
              <a:t>Cấm đứng</a:t>
            </a:r>
          </a:p>
        </p:txBody>
      </p:sp>
    </p:spTree>
    <p:extLst>
      <p:ext uri="{BB962C8B-B14F-4D97-AF65-F5344CB8AC3E}">
        <p14:creationId xmlns:p14="http://schemas.microsoft.com/office/powerpoint/2010/main" val="600688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phổ</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khoan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76580" y="4855362"/>
            <a:ext cx="3237610"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Cẩn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thận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sạt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lở</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đất</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rơi</a:t>
            </a:r>
            <a:r>
              <a:rPr lang="en-US" altLang="ja-JP" sz="1400" dirty="0">
                <a:solidFill>
                  <a:prstClr val="black"/>
                </a:solidFill>
                <a:latin typeface="Times New Roman" panose="02020603050405020304" pitchFamily="18" charset="0"/>
                <a:cs typeface="Times New Roman" panose="02020603050405020304" pitchFamily="18" charset="0"/>
              </a:rPr>
              <a:t>…</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Cẩn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thận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đổ</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xe</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4D580920-D14C-46C2-9FED-E2ADDD80E386}"/>
              </a:ext>
            </a:extLst>
          </p:cNvPr>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57/</a:t>
            </a:r>
            <a:r>
              <a:rPr lang="en-US" altLang="ja-JP" sz="1200" dirty="0" err="1" smtClean="0">
                <a:solidFill>
                  <a:prstClr val="black"/>
                </a:solidFill>
                <a:latin typeface="Times New Roman" panose="02020603050405020304" pitchFamily="18" charset="0"/>
                <a:cs typeface="Times New Roman" panose="02020603050405020304" pitchFamily="18" charset="0"/>
              </a:rPr>
              <a:t>Giáo</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39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585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Lưu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thúc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Meiryo UI" panose="020B0604030504040204" pitchFamily="50" charset="-128"/>
                <a:ea typeface="Meiryo UI" panose="020B0604030504040204" pitchFamily="50" charset="-128"/>
              </a:rPr>
              <a:t>（１）</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Đầu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khoan</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r>
              <a:rPr lang="ja-JP" altLang="en-US" sz="2000" dirty="0">
                <a:latin typeface="Meiryo UI" panose="020B0604030504040204" pitchFamily="50" charset="-128"/>
                <a:ea typeface="Meiryo UI" panose="020B0604030504040204" pitchFamily="50" charset="-128"/>
              </a:rPr>
              <a:t>（２）</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Thân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xe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649C6622-E401-407F-A6A1-AFEB329193ED}"/>
              </a:ext>
            </a:extLst>
          </p:cNvPr>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58/</a:t>
            </a:r>
            <a:r>
              <a:rPr lang="en-US" altLang="ja-JP" sz="1200" dirty="0" err="1" smtClean="0">
                <a:solidFill>
                  <a:prstClr val="black"/>
                </a:solidFill>
                <a:latin typeface="Times New Roman" panose="02020603050405020304" pitchFamily="18" charset="0"/>
                <a:cs typeface="Times New Roman" panose="02020603050405020304" pitchFamily="18" charset="0"/>
              </a:rPr>
              <a:t>Giáo</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460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chọn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59/</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953194" y="5642567"/>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25214778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60/</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84958" y="5673102"/>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Tình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huống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4905372" y="5561749"/>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Tra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dầu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mỡ</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7263281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2271609" y="3393138"/>
            <a:ext cx="2011117" cy="461665"/>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Làm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việc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ổn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nguy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hiểm</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2290720" y="5721892"/>
            <a:ext cx="2061126" cy="461665"/>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Đối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với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bánh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xe</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dạng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xích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phải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chú</a:t>
            </a:r>
            <a:r>
              <a:rPr lang="en-US" altLang="ja-JP" sz="1200" dirty="0">
                <a:solidFill>
                  <a:prstClr val="black"/>
                </a:solidFill>
                <a:latin typeface="Times New Roman" panose="02020603050405020304" pitchFamily="18" charset="0"/>
                <a:cs typeface="Times New Roman" panose="02020603050405020304" pitchFamily="18" charset="0"/>
              </a:rPr>
              <a:t> ý </a:t>
            </a:r>
            <a:r>
              <a:rPr lang="en-US" altLang="ja-JP" sz="1200" dirty="0" err="1">
                <a:solidFill>
                  <a:prstClr val="black"/>
                </a:solidFill>
                <a:latin typeface="Times New Roman" panose="02020603050405020304" pitchFamily="18" charset="0"/>
                <a:cs typeface="Times New Roman" panose="02020603050405020304" pitchFamily="18" charset="0"/>
              </a:rPr>
              <a:t>khi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ngang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4792155" y="5820144"/>
            <a:ext cx="1647746" cy="461665"/>
          </a:xfrm>
          <a:prstGeom prst="rect">
            <a:avLst/>
          </a:prstGeom>
          <a:noFill/>
          <a:ln>
            <a:noFill/>
          </a:ln>
        </p:spPr>
        <p:txBody>
          <a:bodyPr wrap="square" rtlCol="0">
            <a:spAutoFit/>
          </a:bodyPr>
          <a:lstStyle/>
          <a:p>
            <a:r>
              <a:rPr lang="en-US" altLang="ja-JP" sz="1200" dirty="0">
                <a:solidFill>
                  <a:prstClr val="black"/>
                </a:solidFill>
                <a:latin typeface="Times New Roman" panose="02020603050405020304" pitchFamily="18" charset="0"/>
                <a:cs typeface="Times New Roman" panose="02020603050405020304" pitchFamily="18" charset="0"/>
              </a:rPr>
              <a:t>Thao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nâng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nguy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hiểm</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25BC3B0B-A266-444A-A55C-612ED9E03D64}"/>
              </a:ext>
            </a:extLst>
          </p:cNvPr>
          <p:cNvSpPr txBox="1"/>
          <p:nvPr/>
        </p:nvSpPr>
        <p:spPr>
          <a:xfrm>
            <a:off x="4732373" y="3433280"/>
            <a:ext cx="2250373" cy="276999"/>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Kiểm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cứng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mặt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sàn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0660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62/</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74376" y="6073624"/>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Nghiêm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dùng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quét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dọn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dẹp</a:t>
            </a:r>
            <a:r>
              <a:rPr lang="en-US" altLang="ja-JP" sz="1200" dirty="0">
                <a:solidFill>
                  <a:prstClr val="black"/>
                </a:solidFill>
                <a:latin typeface="Times New Roman" panose="02020603050405020304" pitchFamily="18" charset="0"/>
                <a:cs typeface="Times New Roman" panose="02020603050405020304" pitchFamily="18" charset="0"/>
              </a:rPr>
              <a:t> </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76999"/>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nâng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lên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6067986" y="3770560"/>
            <a:ext cx="1647746" cy="461665"/>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đập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nhau</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3044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243584" y="4509516"/>
            <a:ext cx="3304819"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khi</a:t>
            </a:r>
            <a:r>
              <a:rPr lang="en-US" altLang="ja-JP" sz="1200" dirty="0">
                <a:solidFill>
                  <a:prstClr val="black"/>
                </a:solidFill>
                <a:latin typeface="Times New Roman" panose="02020603050405020304" pitchFamily="18" charset="0"/>
                <a:cs typeface="Times New Roman" panose="02020603050405020304" pitchFamily="18" charset="0"/>
              </a:rPr>
              <a:t> xi </a:t>
            </a:r>
            <a:r>
              <a:rPr lang="en-US" altLang="ja-JP" sz="1200" dirty="0" err="1">
                <a:solidFill>
                  <a:prstClr val="black"/>
                </a:solidFill>
                <a:latin typeface="Times New Roman" panose="02020603050405020304" pitchFamily="18" charset="0"/>
                <a:cs typeface="Times New Roman" panose="02020603050405020304" pitchFamily="18" charset="0"/>
              </a:rPr>
              <a:t>lanh</a:t>
            </a:r>
            <a:r>
              <a:rPr lang="en-US" altLang="ja-JP" sz="1200" dirty="0">
                <a:solidFill>
                  <a:prstClr val="black"/>
                </a:solidFill>
                <a:latin typeface="Times New Roman" panose="02020603050405020304" pitchFamily="18" charset="0"/>
                <a:cs typeface="Times New Roman" panose="02020603050405020304" pitchFamily="18" charset="0"/>
              </a:rPr>
              <a:t> ở </a:t>
            </a:r>
            <a:r>
              <a:rPr lang="en-US" altLang="ja-JP" sz="1200" dirty="0" err="1">
                <a:solidFill>
                  <a:prstClr val="black"/>
                </a:solidFill>
                <a:latin typeface="Times New Roman" panose="02020603050405020304" pitchFamily="18" charset="0"/>
                <a:cs typeface="Times New Roman" panose="02020603050405020304" pitchFamily="18" charset="0"/>
              </a:rPr>
              <a:t>trạng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duỗi</a:t>
            </a:r>
            <a:r>
              <a:rPr lang="en-US" altLang="ja-JP" sz="1200" dirty="0">
                <a:solidFill>
                  <a:prstClr val="black"/>
                </a:solidFill>
                <a:latin typeface="Times New Roman" panose="02020603050405020304" pitchFamily="18" charset="0"/>
                <a:cs typeface="Times New Roman" panose="02020603050405020304" pitchFamily="18" charset="0"/>
              </a:rPr>
              <a:t> ra </a:t>
            </a:r>
            <a:r>
              <a:rPr lang="en-US" altLang="ja-JP" sz="1200" dirty="0" err="1">
                <a:solidFill>
                  <a:prstClr val="black"/>
                </a:solidFill>
                <a:latin typeface="Times New Roman" panose="02020603050405020304" pitchFamily="18" charset="0"/>
                <a:cs typeface="Times New Roman" panose="02020603050405020304" pitchFamily="18" charset="0"/>
              </a:rPr>
              <a:t>hết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mức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5277740" y="4565165"/>
            <a:ext cx="2829940"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Nghiêm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trong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phạm</a:t>
            </a:r>
            <a:r>
              <a:rPr lang="en-US" altLang="ja-JP" sz="1200" dirty="0">
                <a:solidFill>
                  <a:prstClr val="black"/>
                </a:solidFill>
                <a:latin typeface="Times New Roman" panose="02020603050405020304" pitchFamily="18" charset="0"/>
                <a:cs typeface="Times New Roman" panose="02020603050405020304" pitchFamily="18" charset="0"/>
              </a:rPr>
              <a:t> vi </a:t>
            </a:r>
            <a:r>
              <a:rPr lang="en-US" altLang="ja-JP" sz="1200" dirty="0" err="1">
                <a:solidFill>
                  <a:prstClr val="black"/>
                </a:solidFill>
                <a:latin typeface="Times New Roman" panose="02020603050405020304" pitchFamily="18" charset="0"/>
                <a:cs typeface="Times New Roman" panose="02020603050405020304" pitchFamily="18" charset="0"/>
              </a:rPr>
              <a:t>vật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có</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thể</a:t>
            </a:r>
            <a:r>
              <a:rPr lang="en-US" altLang="ja-JP" sz="1200" dirty="0">
                <a:solidFill>
                  <a:prstClr val="black"/>
                </a:solidFill>
                <a:latin typeface="Times New Roman" panose="02020603050405020304" pitchFamily="18" charset="0"/>
                <a:cs typeface="Times New Roman" panose="02020603050405020304" pitchFamily="18" charset="0"/>
              </a:rPr>
              <a:t> bay/ </a:t>
            </a:r>
            <a:r>
              <a:rPr lang="en-US" altLang="ja-JP" sz="1200" dirty="0" err="1">
                <a:solidFill>
                  <a:prstClr val="black"/>
                </a:solidFill>
                <a:latin typeface="Times New Roman" panose="02020603050405020304" pitchFamily="18" charset="0"/>
                <a:cs typeface="Times New Roman" panose="02020603050405020304" pitchFamily="18" charset="0"/>
              </a:rPr>
              <a:t>rơi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xuống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6776179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218176" y="5918212"/>
            <a:ext cx="2852928" cy="276999"/>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được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mở</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999744" y="5127952"/>
            <a:ext cx="3415865" cy="461665"/>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Trong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được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thao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trục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cần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hoặc</a:t>
            </a:r>
            <a:r>
              <a:rPr lang="en-US" altLang="ja-JP" sz="1200" dirty="0">
                <a:solidFill>
                  <a:prstClr val="black"/>
                </a:solidFill>
                <a:latin typeface="Times New Roman" panose="02020603050405020304" pitchFamily="18" charset="0"/>
                <a:cs typeface="Times New Roman" panose="02020603050405020304" pitchFamily="18" charset="0"/>
              </a:rPr>
              <a:t> di </a:t>
            </a:r>
            <a:r>
              <a:rPr lang="en-US" altLang="ja-JP" sz="1200" dirty="0" err="1">
                <a:solidFill>
                  <a:prstClr val="black"/>
                </a:solidFill>
                <a:latin typeface="Times New Roman" panose="02020603050405020304" pitchFamily="18" charset="0"/>
                <a:cs typeface="Times New Roman" panose="02020603050405020304" pitchFamily="18" charset="0"/>
              </a:rPr>
              <a:t>chuyển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đồng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thời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cùng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một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lúc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598479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44968"/>
            <a:ext cx="7886700" cy="728033"/>
          </a:xfrm>
          <a:ln>
            <a:solidFill>
              <a:schemeClr val="tx1"/>
            </a:solidFill>
          </a:ln>
        </p:spPr>
        <p:txBody>
          <a:bodyPr>
            <a:no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(3)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tông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6020144" y="3425586"/>
            <a:ext cx="2145088"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lớn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6020144" y="5836759"/>
            <a:ext cx="2145088"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nhỏ</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2061445" y="4850372"/>
            <a:ext cx="2145088"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4926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thép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276999"/>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lưỡi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4956462" y="5731404"/>
            <a:ext cx="3232037" cy="461665"/>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Không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đổi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hướng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thân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nhấn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xuống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mặt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đất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40906213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Lưu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thúc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（１）</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cụ</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cắt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thép</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（２）</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Thân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13152367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854244"/>
            <a:ext cx="7886700" cy="80136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gọi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chức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năng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chọn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lắp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66/</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48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932259" y="3565694"/>
            <a:ext cx="3209063"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Tình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huống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lớn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những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xây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dựng</a:t>
            </a:r>
            <a:r>
              <a:rPr lang="en-US" altLang="ja-JP" sz="1200" dirty="0">
                <a:solidFill>
                  <a:prstClr val="black"/>
                </a:solidFill>
                <a:latin typeface="Times New Roman" panose="02020603050405020304" pitchFamily="18" charset="0"/>
                <a:cs typeface="Times New Roman" panose="02020603050405020304" pitchFamily="18" charset="0"/>
              </a:rPr>
              <a:t>/</a:t>
            </a:r>
            <a:r>
              <a:rPr lang="ja-JP" altLang="en-US"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Tình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huống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nhỏ</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444931" y="3561628"/>
            <a:ext cx="390698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lớn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4444931" y="5963355"/>
            <a:ext cx="390698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nhỏ</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4990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 của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phá</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 bê tông</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857658" y="6464797"/>
            <a:ext cx="3138503" cy="27737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69</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52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Lưu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thúc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(1) Máy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phá</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 bê tông</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(2) Thân máy</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636015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08500"/>
            <a:ext cx="7886700" cy="664502"/>
          </a:xfrm>
          <a:ln>
            <a:solidFill>
              <a:schemeClr val="tx1"/>
            </a:solidFill>
          </a:ln>
        </p:spPr>
        <p:txBody>
          <a:bodyPr>
            <a:noAutofit/>
          </a:bodyPr>
          <a:lstStyle/>
          <a:p>
            <a:r>
              <a:rPr lang="vi-VN" altLang="ja-JP" sz="2200" dirty="0">
                <a:latin typeface="Times New Roman" panose="02020603050405020304" pitchFamily="18" charset="0"/>
                <a:ea typeface="Meiryo UI" panose="020B0604030504040204" pitchFamily="50" charset="-128"/>
                <a:cs typeface="Times New Roman" panose="02020603050405020304" pitchFamily="18" charset="0"/>
              </a:rPr>
              <a:t>Đặc trưng</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kẹp</a:t>
            </a:r>
            <a:r>
              <a:rPr lang="vi-VN" altLang="ja-JP" sz="2200" dirty="0">
                <a:latin typeface="Times New Roman" panose="02020603050405020304" pitchFamily="18" charset="0"/>
                <a:ea typeface="Meiryo UI" panose="020B0604030504040204" pitchFamily="50" charset="-128"/>
                <a:cs typeface="Times New Roman" panose="02020603050405020304" pitchFamily="18" charset="0"/>
              </a:rPr>
              <a:t>, tên gọi</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a:t>
            </a:r>
            <a:r>
              <a:rPr lang="vi-VN" altLang="ja-JP" sz="2200" dirty="0">
                <a:latin typeface="Times New Roman" panose="02020603050405020304" pitchFamily="18" charset="0"/>
                <a:ea typeface="Meiryo UI" panose="020B0604030504040204" pitchFamily="50" charset="-128"/>
                <a:cs typeface="Times New Roman" panose="02020603050405020304" pitchFamily="18" charset="0"/>
              </a:rPr>
              <a:t> hoạt động</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phận</a:t>
            </a:r>
            <a:r>
              <a:rPr lang="vi-VN" altLang="ja-JP" sz="2200" dirty="0">
                <a:latin typeface="Times New Roman" panose="02020603050405020304" pitchFamily="18" charset="0"/>
                <a:ea typeface="Meiryo UI" panose="020B0604030504040204" pitchFamily="50" charset="-128"/>
                <a:cs typeface="Times New Roman" panose="02020603050405020304" pitchFamily="18" charset="0"/>
              </a:rPr>
              <a:t>, phân loại gầu </a:t>
            </a:r>
            <a:r>
              <a:rPr lang="en-US" altLang="ja-JP" sz="2200" dirty="0" err="1">
                <a:latin typeface="Times New Roman" panose="02020603050405020304" pitchFamily="18" charset="0"/>
                <a:ea typeface="Meiryo UI" panose="020B0604030504040204" pitchFamily="50" charset="-128"/>
                <a:cs typeface="Times New Roman" panose="02020603050405020304" pitchFamily="18" charset="0"/>
              </a:rPr>
              <a:t>kẹp</a:t>
            </a:r>
            <a:r>
              <a:rPr lang="vi-VN" altLang="ja-JP" sz="2200" dirty="0">
                <a:latin typeface="Times New Roman" panose="02020603050405020304" pitchFamily="18" charset="0"/>
                <a:ea typeface="Meiryo UI" panose="020B0604030504040204" pitchFamily="50" charset="-128"/>
                <a:cs typeface="Times New Roman" panose="02020603050405020304" pitchFamily="18" charset="0"/>
              </a:rPr>
              <a:t> </a:t>
            </a:r>
            <a:endParaRPr kumimoji="1" lang="ja-JP" altLang="en-US" sz="22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37250" y="6452605"/>
            <a:ext cx="3058912"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mj-lt"/>
              </a:rPr>
              <a:t>Giáo trình trang 72</a:t>
            </a:r>
            <a:r>
              <a:rPr lang="en-US" altLang="ja-JP" sz="1200" dirty="0">
                <a:solidFill>
                  <a:prstClr val="black"/>
                </a:solidFill>
                <a:latin typeface="+mj-lt"/>
              </a:rPr>
              <a:t>/G</a:t>
            </a:r>
            <a:r>
              <a:rPr lang="vi-VN" altLang="ja-JP" sz="1200" dirty="0">
                <a:solidFill>
                  <a:prstClr val="black"/>
                </a:solidFill>
                <a:latin typeface="+mj-lt"/>
              </a:rPr>
              <a:t>iáo trình bổ trợ trang </a:t>
            </a:r>
            <a:r>
              <a:rPr lang="en-US" altLang="ja-JP" sz="1200" dirty="0" smtClean="0">
                <a:solidFill>
                  <a:prstClr val="black"/>
                </a:solidFill>
                <a:latin typeface="+mj-lt"/>
              </a:rPr>
              <a:t>54</a:t>
            </a:r>
            <a:endParaRPr lang="vi-VN" altLang="ja-JP" sz="1200" dirty="0">
              <a:solidFill>
                <a:prstClr val="black"/>
              </a:solidFill>
              <a:latin typeface="+mj-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54443" y="5160456"/>
            <a:ext cx="3906982"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Tình trạng xử lý mảnh vỡ</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125190" y="5474283"/>
            <a:ext cx="4380208"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Tên gọi các bộ phận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vi-VN"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kiểu</a:t>
            </a:r>
            <a:r>
              <a:rPr lang="vi-VN" altLang="ja-JP" sz="1200" dirty="0">
                <a:solidFill>
                  <a:prstClr val="black"/>
                </a:solidFill>
                <a:latin typeface="Times New Roman" panose="02020603050405020304" pitchFamily="18" charset="0"/>
                <a:cs typeface="Times New Roman" panose="02020603050405020304" pitchFamily="18" charset="0"/>
              </a:rPr>
              <a:t> xi lanh </a:t>
            </a:r>
            <a:r>
              <a:rPr lang="en-US" altLang="ja-JP" sz="1200" dirty="0" err="1">
                <a:solidFill>
                  <a:prstClr val="black"/>
                </a:solidFill>
                <a:latin typeface="Times New Roman" panose="02020603050405020304" pitchFamily="18" charset="0"/>
                <a:cs typeface="Times New Roman" panose="02020603050405020304" pitchFamily="18" charset="0"/>
              </a:rPr>
              <a:t>hoạt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vi-VN" altLang="ja-JP" sz="1200" dirty="0">
                <a:solidFill>
                  <a:prstClr val="black"/>
                </a:solidFill>
                <a:latin typeface="Times New Roman" panose="02020603050405020304" pitchFamily="18" charset="0"/>
                <a:cs typeface="Times New Roman" panose="02020603050405020304" pitchFamily="18" charset="0"/>
              </a:rPr>
              <a:t> bên trong)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4520760" y="2182091"/>
            <a:ext cx="3957576" cy="3305228"/>
          </a:xfrm>
          <a:prstGeom prst="rect">
            <a:avLst/>
          </a:prstGeom>
        </p:spPr>
      </p:pic>
      <p:pic>
        <p:nvPicPr>
          <p:cNvPr id="5" name="図 4"/>
          <p:cNvPicPr>
            <a:picLocks noChangeAspect="1"/>
          </p:cNvPicPr>
          <p:nvPr/>
        </p:nvPicPr>
        <p:blipFill>
          <a:blip r:embed="rId4"/>
          <a:stretch>
            <a:fillRect/>
          </a:stretch>
        </p:blipFill>
        <p:spPr>
          <a:xfrm>
            <a:off x="722169" y="2296392"/>
            <a:ext cx="3771530" cy="2824566"/>
          </a:xfrm>
          <a:prstGeom prst="rect">
            <a:avLst/>
          </a:prstGeom>
        </p:spPr>
      </p:pic>
      <p:sp>
        <p:nvSpPr>
          <p:cNvPr id="2" name="テキスト ボックス 1">
            <a:extLst>
              <a:ext uri="{FF2B5EF4-FFF2-40B4-BE49-F238E27FC236}">
                <a16:creationId xmlns:a16="http://schemas.microsoft.com/office/drawing/2014/main" xmlns="" id="{2E51AE4A-4B94-4F99-A6C8-4B790597DD0D}"/>
              </a:ext>
            </a:extLst>
          </p:cNvPr>
          <p:cNvSpPr txBox="1"/>
          <p:nvPr/>
        </p:nvSpPr>
        <p:spPr>
          <a:xfrm>
            <a:off x="6067163" y="5129678"/>
            <a:ext cx="905435" cy="307777"/>
          </a:xfrm>
          <a:prstGeom prst="rect">
            <a:avLst/>
          </a:prstGeom>
          <a:solidFill>
            <a:schemeClr val="bg1"/>
          </a:solidFill>
        </p:spPr>
        <p:txBody>
          <a:bodyPr wrap="square" rtlCol="0">
            <a:spAutoFit/>
          </a:bodyPr>
          <a:lstStyle/>
          <a:p>
            <a:pPr algn="r"/>
            <a:r>
              <a:rPr lang="vi-VN" altLang="ja-JP" sz="1400" dirty="0">
                <a:latin typeface="Times New Roman" panose="02020603050405020304" pitchFamily="18" charset="0"/>
                <a:cs typeface="Times New Roman" panose="02020603050405020304" pitchFamily="18" charset="0"/>
              </a:rPr>
              <a:t>Đ</a:t>
            </a:r>
            <a:r>
              <a:rPr kumimoji="1" lang="vi-VN" altLang="ja-JP" sz="1400" dirty="0">
                <a:latin typeface="Times New Roman" panose="02020603050405020304" pitchFamily="18" charset="0"/>
                <a:cs typeface="Times New Roman" panose="02020603050405020304" pitchFamily="18" charset="0"/>
              </a:rPr>
              <a:t>iểm </a:t>
            </a:r>
            <a:r>
              <a:rPr kumimoji="1" lang="en-US" altLang="ja-JP" sz="1400" dirty="0" err="1">
                <a:latin typeface="Times New Roman" panose="02020603050405020304" pitchFamily="18" charset="0"/>
                <a:cs typeface="Times New Roman" panose="02020603050405020304" pitchFamily="18" charset="0"/>
              </a:rPr>
              <a:t>kẹp</a:t>
            </a:r>
            <a:endParaRPr kumimoji="1" lang="ja-JP" altLang="en-US" sz="1400"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875AA336-7823-4261-99E9-D3855CC27F6E}"/>
              </a:ext>
            </a:extLst>
          </p:cNvPr>
          <p:cNvSpPr txBox="1"/>
          <p:nvPr/>
        </p:nvSpPr>
        <p:spPr>
          <a:xfrm>
            <a:off x="6122894" y="4607859"/>
            <a:ext cx="699247"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T</a:t>
            </a:r>
            <a:r>
              <a:rPr kumimoji="1" lang="vi-VN" altLang="ja-JP" sz="1200" dirty="0">
                <a:latin typeface="Times New Roman" panose="02020603050405020304" pitchFamily="18" charset="0"/>
                <a:cs typeface="Times New Roman" panose="02020603050405020304" pitchFamily="18" charset="0"/>
              </a:rPr>
              <a:t>ay </a:t>
            </a:r>
            <a:r>
              <a:rPr kumimoji="1" lang="en-US" altLang="ja-JP" sz="1200" dirty="0" err="1">
                <a:latin typeface="Times New Roman" panose="02020603050405020304" pitchFamily="18" charset="0"/>
                <a:cs typeface="Times New Roman" panose="02020603050405020304" pitchFamily="18" charset="0"/>
              </a:rPr>
              <a:t>kẹp</a:t>
            </a:r>
            <a:endParaRPr kumimoji="1" lang="ja-JP" altLang="en-US" sz="12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E41501BF-6C16-48F6-A258-3E6D0B87063F}"/>
              </a:ext>
            </a:extLst>
          </p:cNvPr>
          <p:cNvSpPr txBox="1"/>
          <p:nvPr/>
        </p:nvSpPr>
        <p:spPr>
          <a:xfrm>
            <a:off x="7466706" y="3806734"/>
            <a:ext cx="795568"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Đinh nối</a:t>
            </a:r>
            <a:endParaRPr kumimoji="1" lang="ja-JP" altLang="en-US" sz="10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xmlns="" id="{CFE099CF-BA81-45E6-87CE-9A3DAB88CB93}"/>
              </a:ext>
            </a:extLst>
          </p:cNvPr>
          <p:cNvSpPr txBox="1"/>
          <p:nvPr/>
        </p:nvSpPr>
        <p:spPr>
          <a:xfrm>
            <a:off x="7442997" y="2788024"/>
            <a:ext cx="1062401"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K</a:t>
            </a:r>
            <a:r>
              <a:rPr kumimoji="1" lang="vi-VN" altLang="ja-JP" sz="1000" dirty="0">
                <a:latin typeface="Times New Roman" panose="02020603050405020304" pitchFamily="18" charset="0"/>
                <a:cs typeface="Times New Roman" panose="02020603050405020304" pitchFamily="18" charset="0"/>
              </a:rPr>
              <a:t>hung dưới</a:t>
            </a:r>
            <a:endParaRPr kumimoji="1" lang="ja-JP" altLang="en-US" sz="1000"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xmlns="" id="{DAF79D23-DF8F-4FD3-B264-61CD83E7D4E1}"/>
              </a:ext>
            </a:extLst>
          </p:cNvPr>
          <p:cNvSpPr txBox="1"/>
          <p:nvPr/>
        </p:nvSpPr>
        <p:spPr>
          <a:xfrm>
            <a:off x="4474087" y="2262307"/>
            <a:ext cx="881198"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K</a:t>
            </a:r>
            <a:r>
              <a:rPr kumimoji="1" lang="vi-VN" altLang="ja-JP" sz="1000" dirty="0">
                <a:latin typeface="Times New Roman" panose="02020603050405020304" pitchFamily="18" charset="0"/>
                <a:cs typeface="Times New Roman" panose="02020603050405020304" pitchFamily="18" charset="0"/>
              </a:rPr>
              <a:t>hung trên</a:t>
            </a:r>
            <a:endParaRPr kumimoji="1" lang="ja-JP" altLang="en-US" sz="10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0C3608F7-03A2-4412-AEC5-5C9B9DB1B014}"/>
              </a:ext>
            </a:extLst>
          </p:cNvPr>
          <p:cNvSpPr txBox="1"/>
          <p:nvPr/>
        </p:nvSpPr>
        <p:spPr>
          <a:xfrm>
            <a:off x="4474087" y="2485656"/>
            <a:ext cx="1236079"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Động cơ thủy lực</a:t>
            </a:r>
            <a:endParaRPr kumimoji="1" lang="ja-JP" altLang="en-US" sz="10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xmlns="" id="{8F7C9C29-F618-4C60-A997-F57EE3AD116D}"/>
              </a:ext>
            </a:extLst>
          </p:cNvPr>
          <p:cNvSpPr txBox="1"/>
          <p:nvPr/>
        </p:nvSpPr>
        <p:spPr>
          <a:xfrm>
            <a:off x="4485246" y="2709079"/>
            <a:ext cx="979169" cy="246221"/>
          </a:xfrm>
          <a:prstGeom prst="rect">
            <a:avLst/>
          </a:prstGeom>
          <a:solidFill>
            <a:schemeClr val="bg1"/>
          </a:solidFill>
        </p:spPr>
        <p:txBody>
          <a:bodyPr wrap="square" rtlCol="0">
            <a:spAutoFit/>
          </a:bodyPr>
          <a:lstStyle/>
          <a:p>
            <a:r>
              <a:rPr kumimoji="1" lang="vi-VN" altLang="ja-JP" sz="1000" dirty="0">
                <a:latin typeface="Times New Roman" panose="02020603050405020304" pitchFamily="18" charset="0"/>
                <a:cs typeface="Times New Roman" panose="02020603050405020304" pitchFamily="18" charset="0"/>
              </a:rPr>
              <a:t>Thiết bị </a:t>
            </a:r>
            <a:r>
              <a:rPr lang="en-US" altLang="ja-JP" sz="1000" dirty="0" err="1">
                <a:latin typeface="Times New Roman" panose="02020603050405020304" pitchFamily="18" charset="0"/>
                <a:cs typeface="Times New Roman" panose="02020603050405020304" pitchFamily="18" charset="0"/>
              </a:rPr>
              <a:t>xoay</a:t>
            </a:r>
            <a:endParaRPr kumimoji="1" lang="ja-JP" altLang="en-US" sz="10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D1309698-81E7-46B8-89A5-17708FEE6270}"/>
              </a:ext>
            </a:extLst>
          </p:cNvPr>
          <p:cNvSpPr txBox="1"/>
          <p:nvPr/>
        </p:nvSpPr>
        <p:spPr>
          <a:xfrm>
            <a:off x="4474087" y="3190356"/>
            <a:ext cx="979168" cy="230832"/>
          </a:xfrm>
          <a:prstGeom prst="rect">
            <a:avLst/>
          </a:prstGeom>
          <a:solidFill>
            <a:schemeClr val="bg1"/>
          </a:solidFill>
        </p:spPr>
        <p:txBody>
          <a:bodyPr wrap="square" rtlCol="0">
            <a:spAutoFit/>
          </a:bodyPr>
          <a:lstStyle/>
          <a:p>
            <a:r>
              <a:rPr kumimoji="1" lang="en-US" altLang="ja-JP" sz="900" dirty="0">
                <a:latin typeface="Times New Roman" panose="02020603050405020304" pitchFamily="18" charset="0"/>
                <a:cs typeface="Times New Roman" panose="02020603050405020304" pitchFamily="18" charset="0"/>
              </a:rPr>
              <a:t>Xi </a:t>
            </a:r>
            <a:r>
              <a:rPr kumimoji="1" lang="en-US" altLang="ja-JP" sz="900" dirty="0" err="1">
                <a:latin typeface="Times New Roman" panose="02020603050405020304" pitchFamily="18" charset="0"/>
                <a:cs typeface="Times New Roman" panose="02020603050405020304" pitchFamily="18" charset="0"/>
              </a:rPr>
              <a:t>lanh</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đóng</a:t>
            </a:r>
            <a:r>
              <a:rPr kumimoji="1" lang="en-US" altLang="ja-JP" sz="900" dirty="0">
                <a:latin typeface="Times New Roman" panose="02020603050405020304" pitchFamily="18" charset="0"/>
                <a:cs typeface="Times New Roman" panose="02020603050405020304" pitchFamily="18" charset="0"/>
              </a:rPr>
              <a:t> </a:t>
            </a:r>
            <a:r>
              <a:rPr kumimoji="1" lang="en-US" altLang="ja-JP" sz="900" dirty="0" err="1">
                <a:latin typeface="Times New Roman" panose="02020603050405020304" pitchFamily="18" charset="0"/>
                <a:cs typeface="Times New Roman" panose="02020603050405020304" pitchFamily="18" charset="0"/>
              </a:rPr>
              <a:t>mở</a:t>
            </a:r>
            <a:endParaRPr kumimoji="1" lang="ja-JP" altLang="en-US" sz="900" dirty="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EA5CA28D-088F-4BB5-8869-3BE07A814801}"/>
              </a:ext>
            </a:extLst>
          </p:cNvPr>
          <p:cNvSpPr txBox="1"/>
          <p:nvPr/>
        </p:nvSpPr>
        <p:spPr>
          <a:xfrm>
            <a:off x="7475285" y="3144059"/>
            <a:ext cx="1019933" cy="253916"/>
          </a:xfrm>
          <a:prstGeom prst="rect">
            <a:avLst/>
          </a:prstGeom>
          <a:solidFill>
            <a:schemeClr val="bg1"/>
          </a:solidFill>
        </p:spPr>
        <p:txBody>
          <a:bodyPr wrap="square" rtlCol="0">
            <a:spAutoFit/>
          </a:bodyPr>
          <a:lstStyle/>
          <a:p>
            <a:r>
              <a:rPr lang="vi-VN" altLang="ja-JP" sz="1050" dirty="0">
                <a:latin typeface="Times New Roman" panose="02020603050405020304" pitchFamily="18" charset="0"/>
                <a:cs typeface="Times New Roman" panose="02020603050405020304" pitchFamily="18" charset="0"/>
              </a:rPr>
              <a:t>Ghim xi lanh</a:t>
            </a:r>
            <a:endParaRPr kumimoji="1" lang="ja-JP" altLang="en-US" sz="1050"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xmlns="" id="{DFADDCC0-C4AF-4FBB-8B17-338D65099E8B}"/>
              </a:ext>
            </a:extLst>
          </p:cNvPr>
          <p:cNvSpPr txBox="1"/>
          <p:nvPr/>
        </p:nvSpPr>
        <p:spPr>
          <a:xfrm>
            <a:off x="7441955" y="2535373"/>
            <a:ext cx="1062401"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K</a:t>
            </a:r>
            <a:r>
              <a:rPr kumimoji="1" lang="vi-VN" altLang="ja-JP" sz="1000" dirty="0">
                <a:latin typeface="Times New Roman" panose="02020603050405020304" pitchFamily="18" charset="0"/>
                <a:cs typeface="Times New Roman" panose="02020603050405020304" pitchFamily="18" charset="0"/>
              </a:rPr>
              <a:t>hớp nối xoay</a:t>
            </a:r>
            <a:endParaRPr kumimoji="1" lang="ja-JP" altLang="en-US" sz="10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897CCBD7-48EB-4ED1-A109-0E903A85AC2E}"/>
              </a:ext>
            </a:extLst>
          </p:cNvPr>
          <p:cNvSpPr txBox="1"/>
          <p:nvPr/>
        </p:nvSpPr>
        <p:spPr>
          <a:xfrm>
            <a:off x="4483746" y="2943737"/>
            <a:ext cx="959557" cy="246221"/>
          </a:xfrm>
          <a:prstGeom prst="rect">
            <a:avLst/>
          </a:prstGeom>
          <a:solidFill>
            <a:schemeClr val="bg1"/>
          </a:solidFill>
        </p:spPr>
        <p:txBody>
          <a:bodyPr wrap="square" rtlCol="0">
            <a:spAutoFit/>
          </a:bodyPr>
          <a:lstStyle/>
          <a:p>
            <a:r>
              <a:rPr lang="vi-VN" altLang="ja-JP" sz="1000" dirty="0">
                <a:latin typeface="+mj-lt"/>
              </a:rPr>
              <a:t>Ghim</a:t>
            </a:r>
            <a:r>
              <a:rPr kumimoji="1" lang="vi-VN" altLang="ja-JP" sz="1000" dirty="0">
                <a:latin typeface="+mj-lt"/>
              </a:rPr>
              <a:t> xi lanh</a:t>
            </a:r>
            <a:endParaRPr kumimoji="1" lang="ja-JP" altLang="en-US" sz="1000" dirty="0">
              <a:latin typeface="+mj-lt"/>
            </a:endParaRPr>
          </a:p>
        </p:txBody>
      </p:sp>
      <p:sp>
        <p:nvSpPr>
          <p:cNvPr id="21" name="テキスト ボックス 20">
            <a:extLst>
              <a:ext uri="{FF2B5EF4-FFF2-40B4-BE49-F238E27FC236}">
                <a16:creationId xmlns:a16="http://schemas.microsoft.com/office/drawing/2014/main" xmlns="" id="{702F6508-3B1D-4DBE-931D-E717D3DE2713}"/>
              </a:ext>
            </a:extLst>
          </p:cNvPr>
          <p:cNvSpPr txBox="1"/>
          <p:nvPr/>
        </p:nvSpPr>
        <p:spPr>
          <a:xfrm>
            <a:off x="4485247" y="3455559"/>
            <a:ext cx="979168" cy="230832"/>
          </a:xfrm>
          <a:prstGeom prst="rect">
            <a:avLst/>
          </a:prstGeom>
          <a:solidFill>
            <a:schemeClr val="bg1"/>
          </a:solidFill>
        </p:spPr>
        <p:txBody>
          <a:bodyPr wrap="square" rtlCol="0">
            <a:spAutoFit/>
          </a:bodyPr>
          <a:lstStyle/>
          <a:p>
            <a:r>
              <a:rPr kumimoji="1" lang="vi-VN" altLang="ja-JP" sz="900" dirty="0">
                <a:latin typeface="Times New Roman" panose="02020603050405020304" pitchFamily="18" charset="0"/>
                <a:cs typeface="Times New Roman" panose="02020603050405020304" pitchFamily="18" charset="0"/>
              </a:rPr>
              <a:t>Ghim khung</a:t>
            </a:r>
            <a:endParaRPr kumimoji="1" lang="ja-JP" altLang="en-US" sz="9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BBEFD89E-1866-4118-ADAA-57378B948659}"/>
              </a:ext>
            </a:extLst>
          </p:cNvPr>
          <p:cNvSpPr txBox="1"/>
          <p:nvPr/>
        </p:nvSpPr>
        <p:spPr>
          <a:xfrm>
            <a:off x="7495417" y="3449589"/>
            <a:ext cx="1019933" cy="400110"/>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M</a:t>
            </a:r>
            <a:r>
              <a:rPr kumimoji="1" lang="vi-VN" altLang="ja-JP" sz="1000" dirty="0">
                <a:latin typeface="Times New Roman" panose="02020603050405020304" pitchFamily="18" charset="0"/>
                <a:cs typeface="Times New Roman" panose="02020603050405020304" pitchFamily="18" charset="0"/>
              </a:rPr>
              <a:t>ối nối gọng kìm</a:t>
            </a:r>
            <a:endParaRPr kumimoji="1" lang="ja-JP" altLang="en-US" sz="10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4B4E2211-E68D-4674-826B-46EA163E50CA}"/>
              </a:ext>
            </a:extLst>
          </p:cNvPr>
          <p:cNvSpPr txBox="1"/>
          <p:nvPr/>
        </p:nvSpPr>
        <p:spPr>
          <a:xfrm>
            <a:off x="7480010" y="2157739"/>
            <a:ext cx="941821" cy="400110"/>
          </a:xfrm>
          <a:prstGeom prst="rect">
            <a:avLst/>
          </a:prstGeom>
          <a:solidFill>
            <a:schemeClr val="bg1"/>
          </a:solidFill>
        </p:spPr>
        <p:txBody>
          <a:bodyPr wrap="square" rtlCol="0">
            <a:spAutoFit/>
          </a:bodyPr>
          <a:lstStyle/>
          <a:p>
            <a:r>
              <a:rPr kumimoji="1" lang="en-US" altLang="ja-JP" sz="1000" dirty="0" err="1">
                <a:latin typeface="Times New Roman" panose="02020603050405020304" pitchFamily="18" charset="0"/>
                <a:cs typeface="Times New Roman" panose="02020603050405020304" pitchFamily="18" charset="0"/>
              </a:rPr>
              <a:t>Khớp</a:t>
            </a:r>
            <a:r>
              <a:rPr kumimoji="1" lang="en-US" altLang="ja-JP" sz="1000" dirty="0">
                <a:latin typeface="Times New Roman" panose="02020603050405020304" pitchFamily="18" charset="0"/>
                <a:cs typeface="Times New Roman" panose="02020603050405020304" pitchFamily="18" charset="0"/>
              </a:rPr>
              <a:t> n</a:t>
            </a:r>
            <a:r>
              <a:rPr kumimoji="1" lang="vi-VN" altLang="ja-JP" sz="1000" dirty="0">
                <a:latin typeface="Times New Roman" panose="02020603050405020304" pitchFamily="18" charset="0"/>
                <a:cs typeface="Times New Roman" panose="02020603050405020304" pitchFamily="18" charset="0"/>
              </a:rPr>
              <a:t>ối </a:t>
            </a:r>
            <a:r>
              <a:rPr lang="en-US" altLang="ja-JP" sz="1000" dirty="0" err="1">
                <a:latin typeface="Times New Roman" panose="02020603050405020304" pitchFamily="18" charset="0"/>
                <a:cs typeface="Times New Roman" panose="02020603050405020304" pitchFamily="18" charset="0"/>
              </a:rPr>
              <a:t>áp</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suất</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dầu</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9646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67784"/>
            <a:ext cx="7886700" cy="705217"/>
          </a:xfrm>
          <a:ln>
            <a:solidFill>
              <a:schemeClr val="tx1"/>
            </a:solidFill>
          </a:ln>
        </p:spPr>
        <p:txBody>
          <a:bodyPr>
            <a:normAutofit fontScale="90000"/>
          </a:body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Đặc 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kẹp</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tên gọi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hoạt 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phân loại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cụ</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kẹp</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43600" y="6452605"/>
            <a:ext cx="3052562"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73</a:t>
            </a:r>
            <a:r>
              <a:rPr lang="en-US" altLang="ja-JP" sz="1200" dirty="0">
                <a:solidFill>
                  <a:prstClr val="black"/>
                </a:solidFill>
                <a:latin typeface="Times New Roman" panose="02020603050405020304" pitchFamily="18" charset="0"/>
                <a:cs typeface="Times New Roman" panose="02020603050405020304" pitchFamily="18" charset="0"/>
              </a:rPr>
              <a:t>/G</a:t>
            </a:r>
            <a:r>
              <a:rPr lang="vi-VN" altLang="ja-JP" sz="1200" dirty="0">
                <a:solidFill>
                  <a:prstClr val="black"/>
                </a:solidFill>
                <a:latin typeface="Times New Roman" panose="02020603050405020304" pitchFamily="18" charset="0"/>
                <a:cs typeface="Times New Roman" panose="02020603050405020304" pitchFamily="18" charset="0"/>
              </a:rPr>
              <a:t>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55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597042" y="5034909"/>
            <a:ext cx="3906982"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vi-VN" altLang="ja-JP" sz="1200" dirty="0">
                <a:solidFill>
                  <a:prstClr val="black"/>
                </a:solidFill>
                <a:latin typeface="Times New Roman" panose="02020603050405020304" pitchFamily="18" charset="0"/>
                <a:cs typeface="Times New Roman" panose="02020603050405020304" pitchFamily="18" charset="0"/>
              </a:rPr>
              <a:t> loại xi lanh trong (loại không </a:t>
            </a:r>
            <a:r>
              <a:rPr lang="en-US" altLang="ja-JP" sz="1200" dirty="0">
                <a:solidFill>
                  <a:prstClr val="black"/>
                </a:solidFill>
                <a:latin typeface="Times New Roman" panose="02020603050405020304" pitchFamily="18" charset="0"/>
                <a:cs typeface="Times New Roman" panose="02020603050405020304" pitchFamily="18" charset="0"/>
              </a:rPr>
              <a:t>quay</a:t>
            </a:r>
            <a:r>
              <a:rPr lang="vi-VN" altLang="ja-JP" sz="1200" dirty="0">
                <a:solidFill>
                  <a:prstClr val="black"/>
                </a:solidFill>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4572000" y="5034909"/>
            <a:ext cx="3906982"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vi-VN" altLang="ja-JP" sz="1200" dirty="0">
                <a:solidFill>
                  <a:prstClr val="black"/>
                </a:solidFill>
                <a:latin typeface="Times New Roman" panose="02020603050405020304" pitchFamily="18" charset="0"/>
                <a:cs typeface="Times New Roman" panose="02020603050405020304" pitchFamily="18" charset="0"/>
              </a:rPr>
              <a:t> loại xi lanh ngoài</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689793" y="2136740"/>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2" name="テキスト ボックス 1">
            <a:extLst>
              <a:ext uri="{FF2B5EF4-FFF2-40B4-BE49-F238E27FC236}">
                <a16:creationId xmlns:a16="http://schemas.microsoft.com/office/drawing/2014/main" xmlns="" id="{1F204BF1-5BA1-48BA-9DD8-2E6A3AA8785E}"/>
              </a:ext>
            </a:extLst>
          </p:cNvPr>
          <p:cNvSpPr txBox="1"/>
          <p:nvPr/>
        </p:nvSpPr>
        <p:spPr>
          <a:xfrm>
            <a:off x="669290" y="2844800"/>
            <a:ext cx="1057910" cy="246221"/>
          </a:xfrm>
          <a:prstGeom prst="rect">
            <a:avLst/>
          </a:prstGeom>
          <a:solidFill>
            <a:schemeClr val="bg1"/>
          </a:solidFill>
        </p:spPr>
        <p:txBody>
          <a:bodyPr wrap="square" rtlCol="0">
            <a:spAutoFit/>
          </a:bodyPr>
          <a:lstStyle/>
          <a:p>
            <a:r>
              <a:rPr kumimoji="1" lang="vi-VN" altLang="ja-JP" sz="1000" dirty="0">
                <a:latin typeface="Times New Roman" panose="02020603050405020304" pitchFamily="18" charset="0"/>
                <a:cs typeface="Times New Roman" panose="02020603050405020304" pitchFamily="18" charset="0"/>
              </a:rPr>
              <a:t>Xi lanh đóng mở</a:t>
            </a:r>
            <a:endParaRPr kumimoji="1" lang="ja-JP" altLang="en-US" sz="10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8EB1529D-B03D-4779-95A8-4C1528FF42DE}"/>
              </a:ext>
            </a:extLst>
          </p:cNvPr>
          <p:cNvSpPr txBox="1"/>
          <p:nvPr/>
        </p:nvSpPr>
        <p:spPr>
          <a:xfrm>
            <a:off x="4876590" y="3026293"/>
            <a:ext cx="560070"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Khung</a:t>
            </a:r>
          </a:p>
        </p:txBody>
      </p:sp>
      <p:sp>
        <p:nvSpPr>
          <p:cNvPr id="12" name="テキスト ボックス 11">
            <a:extLst>
              <a:ext uri="{FF2B5EF4-FFF2-40B4-BE49-F238E27FC236}">
                <a16:creationId xmlns:a16="http://schemas.microsoft.com/office/drawing/2014/main" xmlns="" id="{EEBA9F19-F8A3-4B13-AFB1-7D891F86BAD7}"/>
              </a:ext>
            </a:extLst>
          </p:cNvPr>
          <p:cNvSpPr txBox="1"/>
          <p:nvPr/>
        </p:nvSpPr>
        <p:spPr>
          <a:xfrm>
            <a:off x="669290" y="4111096"/>
            <a:ext cx="875030" cy="246221"/>
          </a:xfrm>
          <a:prstGeom prst="rect">
            <a:avLst/>
          </a:prstGeom>
          <a:solidFill>
            <a:schemeClr val="bg1"/>
          </a:solidFill>
        </p:spPr>
        <p:txBody>
          <a:bodyPr wrap="square" rtlCol="0">
            <a:spAutoFit/>
          </a:bodyPr>
          <a:lstStyle/>
          <a:p>
            <a:pPr algn="ctr"/>
            <a:r>
              <a:rPr lang="vi-VN" altLang="ja-JP" sz="1000" dirty="0">
                <a:latin typeface="Times New Roman" panose="02020603050405020304" pitchFamily="18" charset="0"/>
                <a:cs typeface="Times New Roman" panose="02020603050405020304" pitchFamily="18" charset="0"/>
              </a:rPr>
              <a:t>Điểm </a:t>
            </a:r>
            <a:r>
              <a:rPr lang="en-US" altLang="ja-JP" sz="1000" dirty="0" err="1">
                <a:latin typeface="Times New Roman" panose="02020603050405020304" pitchFamily="18" charset="0"/>
                <a:cs typeface="Times New Roman" panose="02020603050405020304" pitchFamily="18" charset="0"/>
              </a:rPr>
              <a:t>kẹp</a:t>
            </a:r>
            <a:endParaRPr lang="vi-VN" altLang="ja-JP" sz="1000"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5EE9DFD2-0FAA-4122-AD9C-153784D79D59}"/>
              </a:ext>
            </a:extLst>
          </p:cNvPr>
          <p:cNvSpPr txBox="1"/>
          <p:nvPr/>
        </p:nvSpPr>
        <p:spPr>
          <a:xfrm>
            <a:off x="669290" y="3798544"/>
            <a:ext cx="875030" cy="246221"/>
          </a:xfrm>
          <a:prstGeom prst="rect">
            <a:avLst/>
          </a:prstGeom>
          <a:solidFill>
            <a:schemeClr val="bg1"/>
          </a:solidFill>
        </p:spPr>
        <p:txBody>
          <a:bodyPr wrap="square" rtlCol="0">
            <a:spAutoFit/>
          </a:bodyPr>
          <a:lstStyle/>
          <a:p>
            <a:pPr algn="ctr"/>
            <a:r>
              <a:rPr lang="vi-VN" altLang="ja-JP" sz="1000" dirty="0">
                <a:latin typeface="Times New Roman" panose="02020603050405020304" pitchFamily="18" charset="0"/>
                <a:cs typeface="Times New Roman" panose="02020603050405020304" pitchFamily="18" charset="0"/>
              </a:rPr>
              <a:t>Tay </a:t>
            </a:r>
            <a:r>
              <a:rPr lang="en-US" altLang="ja-JP" sz="1000" dirty="0" err="1">
                <a:latin typeface="Times New Roman" panose="02020603050405020304" pitchFamily="18" charset="0"/>
                <a:cs typeface="Times New Roman" panose="02020603050405020304" pitchFamily="18" charset="0"/>
              </a:rPr>
              <a:t>kẹp</a:t>
            </a:r>
            <a:endParaRPr lang="vi-VN" altLang="ja-JP" sz="10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57868E69-F483-4154-84C5-6B86637D7628}"/>
              </a:ext>
            </a:extLst>
          </p:cNvPr>
          <p:cNvSpPr txBox="1"/>
          <p:nvPr/>
        </p:nvSpPr>
        <p:spPr>
          <a:xfrm>
            <a:off x="4763770" y="2782480"/>
            <a:ext cx="1057910"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X</a:t>
            </a:r>
            <a:r>
              <a:rPr kumimoji="1" lang="vi-VN" altLang="ja-JP" sz="1000" dirty="0">
                <a:latin typeface="Times New Roman" panose="02020603050405020304" pitchFamily="18" charset="0"/>
                <a:cs typeface="Times New Roman" panose="02020603050405020304" pitchFamily="18" charset="0"/>
              </a:rPr>
              <a:t>i lanh đóng mở</a:t>
            </a:r>
            <a:endParaRPr kumimoji="1" lang="ja-JP" altLang="en-US" sz="10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xmlns="" id="{B28CE6CB-810B-4B5D-B9A1-CA26C262B17E}"/>
              </a:ext>
            </a:extLst>
          </p:cNvPr>
          <p:cNvSpPr txBox="1"/>
          <p:nvPr/>
        </p:nvSpPr>
        <p:spPr>
          <a:xfrm>
            <a:off x="4916019" y="3829300"/>
            <a:ext cx="796331" cy="246221"/>
          </a:xfrm>
          <a:prstGeom prst="rect">
            <a:avLst/>
          </a:prstGeom>
          <a:solidFill>
            <a:schemeClr val="bg1"/>
          </a:solidFill>
        </p:spPr>
        <p:txBody>
          <a:bodyPr wrap="square" rtlCol="0">
            <a:spAutoFit/>
          </a:bodyPr>
          <a:lstStyle/>
          <a:p>
            <a:r>
              <a:rPr lang="vi-VN" altLang="ja-JP" sz="1000" dirty="0">
                <a:latin typeface="Times New Roman" panose="02020603050405020304" pitchFamily="18" charset="0"/>
                <a:cs typeface="Times New Roman" panose="02020603050405020304" pitchFamily="18" charset="0"/>
              </a:rPr>
              <a:t>Điểm </a:t>
            </a:r>
            <a:r>
              <a:rPr lang="en-US" altLang="ja-JP" sz="1000" dirty="0" err="1">
                <a:latin typeface="Times New Roman" panose="02020603050405020304" pitchFamily="18" charset="0"/>
                <a:cs typeface="Times New Roman" panose="02020603050405020304" pitchFamily="18" charset="0"/>
              </a:rPr>
              <a:t>kẹp</a:t>
            </a:r>
            <a:endParaRPr lang="vi-VN" altLang="ja-JP" sz="10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AE7E6E48-3C0B-46AE-B959-D338CC1880F6}"/>
              </a:ext>
            </a:extLst>
          </p:cNvPr>
          <p:cNvSpPr txBox="1"/>
          <p:nvPr/>
        </p:nvSpPr>
        <p:spPr>
          <a:xfrm>
            <a:off x="4805712" y="3589274"/>
            <a:ext cx="875030" cy="246221"/>
          </a:xfrm>
          <a:prstGeom prst="rect">
            <a:avLst/>
          </a:prstGeom>
          <a:solidFill>
            <a:schemeClr val="bg1"/>
          </a:solidFill>
        </p:spPr>
        <p:txBody>
          <a:bodyPr wrap="square" rtlCol="0">
            <a:spAutoFit/>
          </a:bodyPr>
          <a:lstStyle/>
          <a:p>
            <a:pPr algn="ctr"/>
            <a:r>
              <a:rPr lang="en-US" altLang="ja-JP" sz="1000" dirty="0">
                <a:latin typeface="Times New Roman" panose="02020603050405020304" pitchFamily="18" charset="0"/>
                <a:cs typeface="Times New Roman" panose="02020603050405020304" pitchFamily="18" charset="0"/>
              </a:rPr>
              <a:t>Tay </a:t>
            </a:r>
            <a:r>
              <a:rPr lang="en-US" altLang="ja-JP" sz="1000" dirty="0" err="1">
                <a:latin typeface="Times New Roman" panose="02020603050405020304" pitchFamily="18" charset="0"/>
                <a:cs typeface="Times New Roman" panose="02020603050405020304" pitchFamily="18" charset="0"/>
              </a:rPr>
              <a:t>kẹp</a:t>
            </a:r>
            <a:endParaRPr lang="vi-VN" altLang="ja-JP" sz="1000" dirty="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7258DEC9-23EA-4A29-BDA9-A2D451C3B14E}"/>
              </a:ext>
            </a:extLst>
          </p:cNvPr>
          <p:cNvSpPr txBox="1"/>
          <p:nvPr/>
        </p:nvSpPr>
        <p:spPr>
          <a:xfrm>
            <a:off x="689793" y="3149403"/>
            <a:ext cx="560070" cy="246221"/>
          </a:xfrm>
          <a:prstGeom prst="rect">
            <a:avLst/>
          </a:prstGeom>
          <a:solidFill>
            <a:schemeClr val="bg1"/>
          </a:solidFill>
        </p:spPr>
        <p:txBody>
          <a:bodyPr wrap="square" rtlCol="0">
            <a:spAutoFit/>
          </a:bodyPr>
          <a:lstStyle/>
          <a:p>
            <a:pPr algn="ctr"/>
            <a:r>
              <a:rPr lang="vi-VN" altLang="ja-JP" sz="1000" dirty="0">
                <a:latin typeface="Times New Roman" panose="02020603050405020304" pitchFamily="18" charset="0"/>
                <a:cs typeface="Times New Roman" panose="02020603050405020304" pitchFamily="18" charset="0"/>
              </a:rPr>
              <a:t>Khung</a:t>
            </a:r>
          </a:p>
        </p:txBody>
      </p:sp>
      <p:sp>
        <p:nvSpPr>
          <p:cNvPr id="19" name="テキスト ボックス 18">
            <a:extLst>
              <a:ext uri="{FF2B5EF4-FFF2-40B4-BE49-F238E27FC236}">
                <a16:creationId xmlns:a16="http://schemas.microsoft.com/office/drawing/2014/main" xmlns="" id="{92E36AC8-05D2-4DB8-AA07-0CF89B6E4338}"/>
              </a:ext>
            </a:extLst>
          </p:cNvPr>
          <p:cNvSpPr txBox="1"/>
          <p:nvPr/>
        </p:nvSpPr>
        <p:spPr>
          <a:xfrm>
            <a:off x="4882330" y="3364344"/>
            <a:ext cx="728377" cy="246221"/>
          </a:xfrm>
          <a:prstGeom prst="rect">
            <a:avLst/>
          </a:prstGeom>
          <a:solidFill>
            <a:schemeClr val="bg1"/>
          </a:solidFill>
        </p:spPr>
        <p:txBody>
          <a:bodyPr wrap="square" rtlCol="0">
            <a:spAutoFit/>
          </a:bodyPr>
          <a:lstStyle/>
          <a:p>
            <a:pPr algn="ctr"/>
            <a:r>
              <a:rPr lang="en-US" altLang="ja-JP" sz="1000" dirty="0" err="1">
                <a:latin typeface="Times New Roman" panose="02020603050405020304" pitchFamily="18" charset="0"/>
                <a:cs typeface="Times New Roman" panose="02020603050405020304" pitchFamily="18" charset="0"/>
              </a:rPr>
              <a:t>Vòng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kẹp</a:t>
            </a:r>
            <a:endParaRPr kumimoji="1" lang="ja-JP" altLang="en-US" sz="10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DE814FA1-71DE-4D75-B998-BF32699F9930}"/>
              </a:ext>
            </a:extLst>
          </p:cNvPr>
          <p:cNvSpPr txBox="1"/>
          <p:nvPr/>
        </p:nvSpPr>
        <p:spPr>
          <a:xfrm>
            <a:off x="689793" y="3481183"/>
            <a:ext cx="728377" cy="246221"/>
          </a:xfrm>
          <a:prstGeom prst="rect">
            <a:avLst/>
          </a:prstGeom>
          <a:solidFill>
            <a:schemeClr val="bg1"/>
          </a:solidFill>
        </p:spPr>
        <p:txBody>
          <a:bodyPr wrap="square" rtlCol="0">
            <a:spAutoFit/>
          </a:bodyPr>
          <a:lstStyle/>
          <a:p>
            <a:pPr algn="ctr"/>
            <a:r>
              <a:rPr lang="en-US" altLang="ja-JP" sz="1000" dirty="0" err="1">
                <a:latin typeface="Times New Roman" panose="02020603050405020304" pitchFamily="18" charset="0"/>
                <a:cs typeface="Times New Roman" panose="02020603050405020304" pitchFamily="18" charset="0"/>
              </a:rPr>
              <a:t>Vòng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kẹp</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909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Lựa chọn, lắp đặt,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cụ</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kẹp</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dùng trong phá 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34635" y="6452605"/>
            <a:ext cx="3061527"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74</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vi-VN" altLang="ja-JP" sz="1200" dirty="0" smtClean="0">
                <a:solidFill>
                  <a:prstClr val="black"/>
                </a:solidFill>
                <a:latin typeface="Times New Roman" panose="02020603050405020304" pitchFamily="18" charset="0"/>
                <a:cs typeface="Times New Roman" panose="02020603050405020304" pitchFamily="18" charset="0"/>
              </a:rPr>
              <a:t>5</a:t>
            </a:r>
            <a:r>
              <a:rPr lang="en-US" altLang="ja-JP" sz="1200" dirty="0" smtClean="0">
                <a:solidFill>
                  <a:prstClr val="black"/>
                </a:solidFill>
                <a:latin typeface="Times New Roman" panose="02020603050405020304" pitchFamily="18" charset="0"/>
                <a:cs typeface="Times New Roman" panose="02020603050405020304" pitchFamily="18" charset="0"/>
              </a:rPr>
              <a:t>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628650" y="3872239"/>
            <a:ext cx="4423410"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loại xi lan</a:t>
            </a:r>
            <a:r>
              <a:rPr lang="en-US" altLang="ja-JP" sz="1200" dirty="0">
                <a:solidFill>
                  <a:prstClr val="black"/>
                </a:solidFill>
                <a:latin typeface="Times New Roman" panose="02020603050405020304" pitchFamily="18" charset="0"/>
                <a:cs typeface="Times New Roman" panose="02020603050405020304" pitchFamily="18" charset="0"/>
              </a:rPr>
              <a:t>h </a:t>
            </a:r>
            <a:r>
              <a:rPr lang="en-US" altLang="ja-JP" sz="1200" dirty="0" err="1">
                <a:solidFill>
                  <a:prstClr val="black"/>
                </a:solidFill>
                <a:latin typeface="Times New Roman" panose="02020603050405020304" pitchFamily="18" charset="0"/>
                <a:cs typeface="Times New Roman" panose="02020603050405020304" pitchFamily="18" charset="0"/>
              </a:rPr>
              <a:t>trong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có</a:t>
            </a:r>
            <a:r>
              <a:rPr lang="vi-VN" altLang="ja-JP" sz="1200" dirty="0">
                <a:solidFill>
                  <a:prstClr val="black"/>
                </a:solidFill>
                <a:latin typeface="Times New Roman" panose="02020603050405020304" pitchFamily="18" charset="0"/>
                <a:cs typeface="Times New Roman" panose="02020603050405020304" pitchFamily="18" charset="0"/>
              </a:rPr>
              <a:t> thiết bị quay</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879824" y="3844719"/>
            <a:ext cx="3635526"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(loại xi lanh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hoạt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bên</a:t>
            </a:r>
            <a:r>
              <a:rPr lang="vi-VN" altLang="ja-JP" sz="1200" dirty="0">
                <a:solidFill>
                  <a:prstClr val="black"/>
                </a:solidFill>
                <a:latin typeface="Times New Roman" panose="02020603050405020304" pitchFamily="18" charset="0"/>
                <a:cs typeface="Times New Roman" panose="02020603050405020304" pitchFamily="18" charset="0"/>
              </a:rPr>
              <a:t> trong)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(loại xi lanh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hoạt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bên</a:t>
            </a:r>
            <a:r>
              <a:rPr lang="vi-VN" altLang="ja-JP" sz="1200" dirty="0">
                <a:solidFill>
                  <a:prstClr val="black"/>
                </a:solidFill>
                <a:latin typeface="Times New Roman" panose="02020603050405020304" pitchFamily="18" charset="0"/>
                <a:cs typeface="Times New Roman" panose="02020603050405020304" pitchFamily="18" charset="0"/>
              </a:rPr>
              <a:t> ngoài)</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881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thao tác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của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cụ</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kẹp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76</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vi-VN" altLang="ja-JP" sz="1200" dirty="0" smtClean="0">
                <a:solidFill>
                  <a:prstClr val="black"/>
                </a:solidFill>
                <a:latin typeface="Times New Roman" panose="02020603050405020304" pitchFamily="18" charset="0"/>
                <a:cs typeface="Times New Roman" panose="02020603050405020304" pitchFamily="18" charset="0"/>
              </a:rPr>
              <a:t>5</a:t>
            </a:r>
            <a:r>
              <a:rPr lang="en-US" altLang="ja-JP" sz="1200" dirty="0" smtClean="0">
                <a:solidFill>
                  <a:prstClr val="black"/>
                </a:solidFill>
                <a:latin typeface="Times New Roman" panose="02020603050405020304" pitchFamily="18" charset="0"/>
                <a:cs typeface="Times New Roman" panose="02020603050405020304" pitchFamily="18" charset="0"/>
              </a:rPr>
              <a:t>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201278" y="5002920"/>
            <a:ext cx="3237610"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Tình trạng phá dỡ bằng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77740" y="4899312"/>
            <a:ext cx="3051420" cy="461665"/>
          </a:xfrm>
          <a:prstGeom prst="rect">
            <a:avLst/>
          </a:prstGeom>
          <a:noFill/>
          <a:ln>
            <a:noFill/>
          </a:ln>
        </p:spPr>
        <p:txBody>
          <a:bodyPr wrap="square" rtlCol="0">
            <a:spAutoFit/>
          </a:bodyPr>
          <a:lstStyle/>
          <a:p>
            <a:r>
              <a:rPr lang="vi-VN" altLang="ja-JP" sz="1200" dirty="0">
                <a:solidFill>
                  <a:prstClr val="black"/>
                </a:solidFill>
                <a:latin typeface="Times New Roman" panose="02020603050405020304" pitchFamily="18" charset="0"/>
                <a:cs typeface="Times New Roman" panose="02020603050405020304" pitchFamily="18" charset="0"/>
              </a:rPr>
              <a:t>Khi </a:t>
            </a:r>
            <a:r>
              <a:rPr lang="en-US" altLang="ja-JP" sz="1200" dirty="0" err="1">
                <a:solidFill>
                  <a:prstClr val="black"/>
                </a:solidFill>
                <a:latin typeface="Times New Roman" panose="02020603050405020304" pitchFamily="18" charset="0"/>
                <a:cs typeface="Times New Roman" panose="02020603050405020304" pitchFamily="18" charset="0"/>
              </a:rPr>
              <a:t>kẹp</a:t>
            </a:r>
            <a:r>
              <a:rPr lang="en-US" altLang="ja-JP" sz="1200" dirty="0">
                <a:solidFill>
                  <a:prstClr val="black"/>
                </a:solidFill>
                <a:latin typeface="Times New Roman" panose="02020603050405020304" pitchFamily="18" charset="0"/>
                <a:cs typeface="Times New Roman" panose="02020603050405020304" pitchFamily="18" charset="0"/>
              </a:rPr>
              <a:t> </a:t>
            </a:r>
            <a:r>
              <a:rPr lang="vi-VN" altLang="ja-JP" sz="1200" dirty="0">
                <a:solidFill>
                  <a:prstClr val="black"/>
                </a:solidFill>
                <a:latin typeface="Times New Roman" panose="02020603050405020304" pitchFamily="18" charset="0"/>
                <a:cs typeface="Times New Roman" panose="02020603050405020304" pitchFamily="18" charset="0"/>
              </a:rPr>
              <a:t>quay vật dài bằng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chú ý không để va vào ghế lái</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403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thức</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thao tác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của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cụ</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kẹp</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75350" y="6452605"/>
            <a:ext cx="3020812"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77</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61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290332"/>
            <a:ext cx="2531404" cy="2213322"/>
          </a:xfrm>
          <a:prstGeom prst="rect">
            <a:avLst/>
          </a:prstGeom>
        </p:spPr>
      </p:pic>
      <p:pic>
        <p:nvPicPr>
          <p:cNvPr id="11" name="図 10"/>
          <p:cNvPicPr>
            <a:picLocks noChangeAspect="1"/>
          </p:cNvPicPr>
          <p:nvPr/>
        </p:nvPicPr>
        <p:blipFill>
          <a:blip r:embed="rId5"/>
          <a:stretch>
            <a:fillRect/>
          </a:stretch>
        </p:blipFill>
        <p:spPr>
          <a:xfrm>
            <a:off x="3403877" y="4095639"/>
            <a:ext cx="2041767" cy="1945035"/>
          </a:xfrm>
          <a:prstGeom prst="rect">
            <a:avLst/>
          </a:prstGeom>
        </p:spPr>
      </p:pic>
      <p:sp>
        <p:nvSpPr>
          <p:cNvPr id="23" name="テキスト ボックス 22"/>
          <p:cNvSpPr txBox="1"/>
          <p:nvPr/>
        </p:nvSpPr>
        <p:spPr>
          <a:xfrm>
            <a:off x="1195289" y="3697897"/>
            <a:ext cx="2865067" cy="461665"/>
          </a:xfrm>
          <a:prstGeom prst="rect">
            <a:avLst/>
          </a:prstGeom>
          <a:noFill/>
          <a:ln>
            <a:noFill/>
          </a:ln>
        </p:spPr>
        <p:txBody>
          <a:bodyPr wrap="square" rtlCol="0">
            <a:spAutoFit/>
          </a:bodyPr>
          <a:lstStyle/>
          <a:p>
            <a:r>
              <a:rPr lang="vi-VN" altLang="ja-JP" sz="1200" dirty="0">
                <a:solidFill>
                  <a:prstClr val="black"/>
                </a:solidFill>
                <a:latin typeface="Times New Roman" panose="02020603050405020304" pitchFamily="18" charset="0"/>
                <a:cs typeface="Times New Roman" panose="02020603050405020304" pitchFamily="18" charset="0"/>
              </a:rPr>
              <a:t>Khi dùng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không kẹp </a:t>
            </a:r>
            <a:r>
              <a:rPr lang="en-US" altLang="ja-JP" sz="1200" dirty="0" err="1">
                <a:solidFill>
                  <a:prstClr val="black"/>
                </a:solidFill>
                <a:latin typeface="Times New Roman" panose="02020603050405020304" pitchFamily="18" charset="0"/>
                <a:cs typeface="Times New Roman" panose="02020603050405020304" pitchFamily="18" charset="0"/>
              </a:rPr>
              <a:t>nghiêng</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vi-VN" altLang="ja-JP" sz="1200" dirty="0">
                <a:solidFill>
                  <a:prstClr val="black"/>
                </a:solidFill>
                <a:latin typeface="Times New Roman" panose="02020603050405020304" pitchFamily="18" charset="0"/>
                <a:cs typeface="Times New Roman" panose="02020603050405020304" pitchFamily="18" charset="0"/>
              </a:rPr>
              <a:t>Thay đổi góc độ kẹp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4711101" y="3599770"/>
            <a:ext cx="3237610" cy="461665"/>
          </a:xfrm>
          <a:prstGeom prst="rect">
            <a:avLst/>
          </a:prstGeom>
          <a:noFill/>
          <a:ln>
            <a:noFill/>
          </a:ln>
        </p:spPr>
        <p:txBody>
          <a:bodyPr wrap="square" rtlCol="0">
            <a:spAutoFit/>
          </a:bodyPr>
          <a:lstStyle/>
          <a:p>
            <a:r>
              <a:rPr lang="vi-VN" altLang="ja-JP" sz="1200" dirty="0">
                <a:solidFill>
                  <a:prstClr val="black"/>
                </a:solidFill>
                <a:latin typeface="Times New Roman" panose="02020603050405020304" pitchFamily="18" charset="0"/>
                <a:cs typeface="Times New Roman" panose="02020603050405020304" pitchFamily="18" charset="0"/>
              </a:rPr>
              <a:t>Kh</a:t>
            </a:r>
            <a:r>
              <a:rPr lang="en-US" altLang="ja-JP" sz="1200" dirty="0" err="1">
                <a:solidFill>
                  <a:prstClr val="black"/>
                </a:solidFill>
                <a:latin typeface="Times New Roman" panose="02020603050405020304" pitchFamily="18" charset="0"/>
                <a:cs typeface="Times New Roman" panose="02020603050405020304" pitchFamily="18" charset="0"/>
              </a:rPr>
              <a:t>ông</a:t>
            </a:r>
            <a:r>
              <a:rPr lang="vi-VN" altLang="ja-JP" sz="1200" dirty="0">
                <a:solidFill>
                  <a:prstClr val="black"/>
                </a:solidFill>
                <a:latin typeface="Times New Roman" panose="02020603050405020304" pitchFamily="18" charset="0"/>
                <a:cs typeface="Times New Roman" panose="02020603050405020304" pitchFamily="18" charset="0"/>
              </a:rPr>
              <a:t> giữ vật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đập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xuống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mặt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bẻ</a:t>
            </a:r>
            <a:r>
              <a:rPr lang="en-US" altLang="ja-JP" sz="1200" dirty="0">
                <a:solidFill>
                  <a:prstClr val="black"/>
                </a:solidFill>
                <a:latin typeface="Times New Roman" panose="02020603050405020304" pitchFamily="18" charset="0"/>
                <a:cs typeface="Times New Roman" panose="02020603050405020304" pitchFamily="18" charset="0"/>
              </a:rPr>
              <a:t> cong.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2791156" y="5980031"/>
            <a:ext cx="4098593" cy="276999"/>
          </a:xfrm>
          <a:prstGeom prst="rect">
            <a:avLst/>
          </a:prstGeom>
          <a:noFill/>
          <a:ln>
            <a:noFill/>
          </a:ln>
        </p:spPr>
        <p:txBody>
          <a:bodyPr wrap="square" rtlCol="0">
            <a:spAutoFit/>
          </a:bodyPr>
          <a:lstStyle/>
          <a:p>
            <a:r>
              <a:rPr lang="vi-VN" altLang="ja-JP" sz="1200" dirty="0">
                <a:solidFill>
                  <a:prstClr val="black"/>
                </a:solidFill>
                <a:latin typeface="Times New Roman" panose="02020603050405020304" pitchFamily="18" charset="0"/>
                <a:cs typeface="Times New Roman" panose="02020603050405020304" pitchFamily="18" charset="0"/>
              </a:rPr>
              <a:t>Đối với vật dài, phải kẹp </a:t>
            </a:r>
            <a:r>
              <a:rPr lang="en-US" altLang="ja-JP" sz="1200" dirty="0">
                <a:solidFill>
                  <a:prstClr val="black"/>
                </a:solidFill>
                <a:latin typeface="Times New Roman" panose="02020603050405020304" pitchFamily="18" charset="0"/>
                <a:cs typeface="Times New Roman" panose="02020603050405020304" pitchFamily="18" charset="0"/>
              </a:rPr>
              <a:t>ở</a:t>
            </a:r>
            <a:r>
              <a:rPr lang="vi-VN" altLang="ja-JP" sz="1200" dirty="0">
                <a:solidFill>
                  <a:prstClr val="black"/>
                </a:solidFill>
                <a:latin typeface="Times New Roman" panose="02020603050405020304" pitchFamily="18" charset="0"/>
                <a:cs typeface="Times New Roman" panose="02020603050405020304" pitchFamily="18" charset="0"/>
              </a:rPr>
              <a:t> trung tâm hoặc trọng tâm của vật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xmlns="" id="{AF58BC96-ADDE-4550-8BDD-024ADDE5A646}"/>
              </a:ext>
            </a:extLst>
          </p:cNvPr>
          <p:cNvSpPr txBox="1"/>
          <p:nvPr/>
        </p:nvSpPr>
        <p:spPr>
          <a:xfrm>
            <a:off x="2920715" y="1335741"/>
            <a:ext cx="369332" cy="927169"/>
          </a:xfrm>
          <a:prstGeom prst="rect">
            <a:avLst/>
          </a:prstGeom>
          <a:solidFill>
            <a:schemeClr val="bg1"/>
          </a:solidFill>
        </p:spPr>
        <p:txBody>
          <a:bodyPr vert="eaVert" wrap="square" lIns="0" tIns="0" rIns="0" bIns="0" rtlCol="0">
            <a:spAutoFit/>
          </a:bodyPr>
          <a:lstStyle/>
          <a:p>
            <a:r>
              <a:rPr kumimoji="1" lang="vi-VN" altLang="ja-JP" sz="1200" dirty="0">
                <a:latin typeface="Times New Roman" panose="02020603050405020304" pitchFamily="18" charset="0"/>
                <a:cs typeface="Times New Roman" panose="02020603050405020304" pitchFamily="18" charset="0"/>
              </a:rPr>
              <a:t>Thay đổi góc độ kẹp</a:t>
            </a:r>
            <a:endParaRPr kumimoji="1" lang="ja-JP" altLang="en-US" sz="1200"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DA4BB033-AB3B-4354-9967-A41FA876C6C6}"/>
              </a:ext>
            </a:extLst>
          </p:cNvPr>
          <p:cNvSpPr txBox="1"/>
          <p:nvPr/>
        </p:nvSpPr>
        <p:spPr>
          <a:xfrm>
            <a:off x="2791156" y="1495658"/>
            <a:ext cx="152400" cy="537882"/>
          </a:xfrm>
          <a:prstGeom prst="rect">
            <a:avLst/>
          </a:prstGeom>
          <a:solidFill>
            <a:schemeClr val="bg1"/>
          </a:solidFill>
        </p:spPr>
        <p:txBody>
          <a:bodyPr vert="eaVert" wrap="square" lIns="0" tIns="0" rIns="0" bIns="0" rtlCol="0">
            <a:spAutoFit/>
          </a:bodyPr>
          <a:lstStyle/>
          <a:p>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4240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Lưu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sau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thúc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tác</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52565" y="6452605"/>
            <a:ext cx="3043597"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78</a:t>
            </a:r>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Giáo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63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cụ</a:t>
            </a: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 kẹp</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r>
              <a:rPr lang="vi-VN" altLang="ja-JP" sz="2000" dirty="0">
                <a:latin typeface="Times New Roman" panose="02020603050405020304" pitchFamily="18" charset="0"/>
                <a:ea typeface="Meiryo UI" panose="020B0604030504040204" pitchFamily="50" charset="-128"/>
                <a:cs typeface="Times New Roman" panose="02020603050405020304" pitchFamily="18" charset="0"/>
              </a:rPr>
              <a:t>(2) Thân máy</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24568"/>
            <a:ext cx="7886700" cy="648433"/>
          </a:xfrm>
          <a:ln>
            <a:solidFill>
              <a:schemeClr val="tx1"/>
            </a:solidFill>
          </a:ln>
        </p:spPr>
        <p:txBody>
          <a:bodyPr>
            <a:normAutofit fontScale="90000"/>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dụng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đặc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(4)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kẹp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495100" y="1475934"/>
            <a:ext cx="7878255" cy="4607647"/>
          </a:xfrm>
          <a:prstGeom prst="rect">
            <a:avLst/>
          </a:prstGeom>
        </p:spPr>
      </p:pic>
      <p:sp>
        <p:nvSpPr>
          <p:cNvPr id="4" name="タイトル 3"/>
          <p:cNvSpPr>
            <a:spLocks noGrp="1"/>
          </p:cNvSpPr>
          <p:nvPr>
            <p:ph type="title"/>
          </p:nvPr>
        </p:nvSpPr>
        <p:spPr>
          <a:xfrm>
            <a:off x="628650" y="546685"/>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Tháo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rời</a:t>
            </a:r>
            <a:r>
              <a:rPr lang="vi-VN" altLang="ja-JP" sz="2400" dirty="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79</a:t>
            </a:r>
            <a:r>
              <a:rPr lang="en-US" altLang="ja-JP" sz="1200" dirty="0">
                <a:solidFill>
                  <a:prstClr val="black"/>
                </a:solidFill>
                <a:latin typeface="Times New Roman" panose="02020603050405020304" pitchFamily="18" charset="0"/>
                <a:cs typeface="Times New Roman" panose="02020603050405020304" pitchFamily="18" charset="0"/>
              </a:rPr>
              <a:t>/G</a:t>
            </a:r>
            <a:r>
              <a:rPr lang="vi-VN" altLang="ja-JP" sz="1200" dirty="0">
                <a:solidFill>
                  <a:prstClr val="black"/>
                </a:solidFill>
                <a:latin typeface="Times New Roman" panose="02020603050405020304" pitchFamily="18" charset="0"/>
                <a:cs typeface="Times New Roman" panose="02020603050405020304" pitchFamily="18" charset="0"/>
              </a:rPr>
              <a:t>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64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85654" y="5961486"/>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đầu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khoan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đá</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xmlns="" id="{17D2D454-0128-4802-A8B5-DC7E3882F125}"/>
              </a:ext>
            </a:extLst>
          </p:cNvPr>
          <p:cNvSpPr txBox="1"/>
          <p:nvPr/>
        </p:nvSpPr>
        <p:spPr>
          <a:xfrm>
            <a:off x="5542239" y="2787881"/>
            <a:ext cx="1162050"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Ố</a:t>
            </a:r>
            <a:r>
              <a:rPr kumimoji="1" lang="vi-VN" altLang="ja-JP" sz="1200" dirty="0">
                <a:latin typeface="Times New Roman" panose="02020603050405020304" pitchFamily="18" charset="0"/>
                <a:cs typeface="Times New Roman" panose="02020603050405020304" pitchFamily="18" charset="0"/>
              </a:rPr>
              <a:t>ng thủy lực</a:t>
            </a:r>
            <a:endParaRPr kumimoji="1" lang="ja-JP" altLang="en-US" sz="1200" dirty="0">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xmlns="" id="{3107464B-7511-44E1-8E08-E0A6D75EE918}"/>
              </a:ext>
            </a:extLst>
          </p:cNvPr>
          <p:cNvSpPr txBox="1"/>
          <p:nvPr/>
        </p:nvSpPr>
        <p:spPr>
          <a:xfrm>
            <a:off x="1967719" y="1649953"/>
            <a:ext cx="1323975" cy="276999"/>
          </a:xfrm>
          <a:prstGeom prst="rect">
            <a:avLst/>
          </a:prstGeom>
          <a:solidFill>
            <a:schemeClr val="bg1"/>
          </a:solidFill>
        </p:spPr>
        <p:txBody>
          <a:bodyPr wrap="square" rtlCol="0">
            <a:spAutoFit/>
          </a:bodyPr>
          <a:lstStyle/>
          <a:p>
            <a:pPr algn="ctr"/>
            <a:r>
              <a:rPr lang="vi-VN" altLang="ja-JP" sz="1200" dirty="0">
                <a:latin typeface="Times New Roman" panose="02020603050405020304" pitchFamily="18" charset="0"/>
                <a:cs typeface="Times New Roman" panose="02020603050405020304" pitchFamily="18" charset="0"/>
              </a:rPr>
              <a:t>V</a:t>
            </a:r>
            <a:r>
              <a:rPr kumimoji="1" lang="vi-VN" altLang="ja-JP" sz="1200" dirty="0">
                <a:latin typeface="Times New Roman" panose="02020603050405020304" pitchFamily="18" charset="0"/>
                <a:cs typeface="Times New Roman" panose="02020603050405020304" pitchFamily="18" charset="0"/>
              </a:rPr>
              <a:t>an chặn</a:t>
            </a:r>
            <a:endParaRPr kumimoji="1" lang="ja-JP" altLang="en-US" sz="12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40EF715B-BBE9-4AB5-A862-3336C384CABA}"/>
              </a:ext>
            </a:extLst>
          </p:cNvPr>
          <p:cNvSpPr txBox="1"/>
          <p:nvPr/>
        </p:nvSpPr>
        <p:spPr>
          <a:xfrm>
            <a:off x="1657351" y="1926952"/>
            <a:ext cx="807384" cy="276999"/>
          </a:xfrm>
          <a:prstGeom prst="rect">
            <a:avLst/>
          </a:prstGeom>
          <a:solidFill>
            <a:schemeClr val="bg1"/>
          </a:solidFill>
        </p:spPr>
        <p:txBody>
          <a:bodyPr wrap="square" rtlCol="0">
            <a:spAutoFit/>
          </a:bodyPr>
          <a:lstStyle/>
          <a:p>
            <a:pPr algn="ctr"/>
            <a:r>
              <a:rPr lang="vi-VN" altLang="ja-JP" sz="1200" dirty="0">
                <a:latin typeface="Times New Roman" panose="02020603050405020304" pitchFamily="18" charset="0"/>
                <a:cs typeface="Times New Roman" panose="02020603050405020304" pitchFamily="18" charset="0"/>
              </a:rPr>
              <a:t>Nắp</a:t>
            </a:r>
            <a:endParaRPr kumimoji="1" lang="ja-JP" altLang="en-US" sz="12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EDA0B735-F48F-4CE8-90EA-77D8A6125D21}"/>
              </a:ext>
            </a:extLst>
          </p:cNvPr>
          <p:cNvSpPr txBox="1"/>
          <p:nvPr/>
        </p:nvSpPr>
        <p:spPr>
          <a:xfrm>
            <a:off x="653745" y="2762711"/>
            <a:ext cx="1003606" cy="276999"/>
          </a:xfrm>
          <a:prstGeom prst="rect">
            <a:avLst/>
          </a:prstGeom>
          <a:solidFill>
            <a:schemeClr val="bg1"/>
          </a:solidFill>
        </p:spPr>
        <p:txBody>
          <a:bodyPr wrap="square" rtlCol="0">
            <a:spAutoFit/>
          </a:bodyPr>
          <a:lstStyle/>
          <a:p>
            <a:pPr algn="ctr"/>
            <a:r>
              <a:rPr lang="vi-VN" altLang="ja-JP" sz="1200" dirty="0">
                <a:latin typeface="Times New Roman" panose="02020603050405020304" pitchFamily="18" charset="0"/>
                <a:cs typeface="Times New Roman" panose="02020603050405020304" pitchFamily="18" charset="0"/>
              </a:rPr>
              <a:t>Đ</a:t>
            </a:r>
            <a:r>
              <a:rPr kumimoji="1" lang="vi-VN" altLang="ja-JP" sz="1200" dirty="0">
                <a:latin typeface="Times New Roman" panose="02020603050405020304" pitchFamily="18" charset="0"/>
                <a:cs typeface="Times New Roman" panose="02020603050405020304" pitchFamily="18" charset="0"/>
              </a:rPr>
              <a:t>inh ghim</a:t>
            </a:r>
            <a:endParaRPr kumimoji="1" lang="ja-JP" altLang="en-US" sz="1200"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8759819C-D736-47C4-8AD7-A6ED5256E488}"/>
              </a:ext>
            </a:extLst>
          </p:cNvPr>
          <p:cNvSpPr txBox="1"/>
          <p:nvPr/>
        </p:nvSpPr>
        <p:spPr>
          <a:xfrm>
            <a:off x="3990975" y="2480104"/>
            <a:ext cx="1162050" cy="307777"/>
          </a:xfrm>
          <a:prstGeom prst="rect">
            <a:avLst/>
          </a:prstGeom>
          <a:solidFill>
            <a:schemeClr val="bg1"/>
          </a:solidFill>
        </p:spPr>
        <p:txBody>
          <a:bodyPr wrap="square" rtlCol="0">
            <a:spAutoFit/>
          </a:bodyPr>
          <a:lstStyle/>
          <a:p>
            <a:r>
              <a:rPr lang="vi-VN" altLang="ja-JP" sz="1400" dirty="0">
                <a:latin typeface="Times New Roman" panose="02020603050405020304" pitchFamily="18" charset="0"/>
                <a:cs typeface="Times New Roman" panose="02020603050405020304" pitchFamily="18" charset="0"/>
              </a:rPr>
              <a:t>Ố</a:t>
            </a:r>
            <a:r>
              <a:rPr kumimoji="1" lang="vi-VN" altLang="ja-JP" sz="1400" dirty="0">
                <a:latin typeface="Times New Roman" panose="02020603050405020304" pitchFamily="18" charset="0"/>
                <a:cs typeface="Times New Roman" panose="02020603050405020304" pitchFamily="18" charset="0"/>
              </a:rPr>
              <a:t>ng thủy lực</a:t>
            </a:r>
            <a:endParaRPr kumimoji="1" lang="ja-JP" altLang="en-US" sz="1400"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32825BB9-C98F-4205-B624-45CFDB098CD8}"/>
              </a:ext>
            </a:extLst>
          </p:cNvPr>
          <p:cNvSpPr txBox="1"/>
          <p:nvPr/>
        </p:nvSpPr>
        <p:spPr>
          <a:xfrm>
            <a:off x="4434227" y="3931620"/>
            <a:ext cx="620373" cy="276999"/>
          </a:xfrm>
          <a:prstGeom prst="rect">
            <a:avLst/>
          </a:prstGeom>
          <a:solidFill>
            <a:schemeClr val="bg1"/>
          </a:solidFill>
        </p:spPr>
        <p:txBody>
          <a:bodyPr wrap="square" rtlCol="0">
            <a:spAutoFit/>
          </a:bodyPr>
          <a:lstStyle/>
          <a:p>
            <a:pPr algn="ctr"/>
            <a:r>
              <a:rPr kumimoji="1" lang="vi-VN" altLang="ja-JP" sz="1200" dirty="0">
                <a:latin typeface="Times New Roman" panose="02020603050405020304" pitchFamily="18" charset="0"/>
                <a:cs typeface="Times New Roman" panose="02020603050405020304" pitchFamily="18" charset="0"/>
              </a:rPr>
              <a:t>Nút</a:t>
            </a:r>
            <a:endParaRPr kumimoji="1" lang="ja-JP" altLang="en-US" sz="12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87CE85C8-01C4-4BA0-B5BD-BFC76764D7D4}"/>
              </a:ext>
            </a:extLst>
          </p:cNvPr>
          <p:cNvSpPr txBox="1"/>
          <p:nvPr/>
        </p:nvSpPr>
        <p:spPr>
          <a:xfrm>
            <a:off x="5894727" y="3711582"/>
            <a:ext cx="620373" cy="276999"/>
          </a:xfrm>
          <a:prstGeom prst="rect">
            <a:avLst/>
          </a:prstGeom>
          <a:solidFill>
            <a:schemeClr val="bg1"/>
          </a:solidFill>
        </p:spPr>
        <p:txBody>
          <a:bodyPr wrap="square" rtlCol="0">
            <a:spAutoFit/>
          </a:bodyPr>
          <a:lstStyle/>
          <a:p>
            <a:pPr algn="ctr"/>
            <a:r>
              <a:rPr kumimoji="1" lang="vi-VN" altLang="ja-JP" sz="1200" dirty="0">
                <a:latin typeface="Times New Roman" panose="02020603050405020304" pitchFamily="18" charset="0"/>
                <a:cs typeface="Times New Roman" panose="02020603050405020304" pitchFamily="18" charset="0"/>
              </a:rPr>
              <a:t>Nút</a:t>
            </a:r>
            <a:endParaRPr kumimoji="1" lang="ja-JP" altLang="en-US" sz="12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659E2FF9-410F-4B18-BD2F-1CB985F5CAA0}"/>
              </a:ext>
            </a:extLst>
          </p:cNvPr>
          <p:cNvSpPr txBox="1"/>
          <p:nvPr/>
        </p:nvSpPr>
        <p:spPr>
          <a:xfrm>
            <a:off x="5539626" y="4097684"/>
            <a:ext cx="1995029" cy="400110"/>
          </a:xfrm>
          <a:prstGeom prst="rect">
            <a:avLst/>
          </a:prstGeom>
          <a:solidFill>
            <a:schemeClr val="bg1"/>
          </a:solidFill>
        </p:spPr>
        <p:txBody>
          <a:bodyPr wrap="square" rtlCol="0">
            <a:spAutoFit/>
          </a:bodyPr>
          <a:lstStyle/>
          <a:p>
            <a:r>
              <a:rPr lang="en-US" altLang="ja-JP" sz="1000" dirty="0" err="1">
                <a:latin typeface="Times New Roman" panose="02020603050405020304" pitchFamily="18" charset="0"/>
                <a:cs typeface="Times New Roman" panose="02020603050405020304" pitchFamily="18" charset="0"/>
              </a:rPr>
              <a:t>Dùng</a:t>
            </a:r>
            <a:r>
              <a:rPr kumimoji="1" lang="vi-VN" altLang="ja-JP" sz="1000" dirty="0">
                <a:latin typeface="Times New Roman" panose="02020603050405020304" pitchFamily="18" charset="0"/>
                <a:cs typeface="Times New Roman" panose="02020603050405020304" pitchFamily="18" charset="0"/>
              </a:rPr>
              <a:t> </a:t>
            </a:r>
            <a:r>
              <a:rPr lang="vi-VN" altLang="ja-JP" sz="1000" dirty="0">
                <a:latin typeface="Times New Roman" panose="02020603050405020304" pitchFamily="18" charset="0"/>
                <a:cs typeface="Times New Roman" panose="02020603050405020304" pitchFamily="18" charset="0"/>
              </a:rPr>
              <a:t>tấm lót</a:t>
            </a:r>
            <a:r>
              <a:rPr kumimoji="1" lang="vi-VN"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có</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cạnh</a:t>
            </a:r>
            <a:r>
              <a:rPr lang="ja-JP" altLang="en-US" sz="1000" dirty="0">
                <a:latin typeface="Times New Roman" panose="02020603050405020304" pitchFamily="18" charset="0"/>
                <a:cs typeface="Times New Roman" panose="02020603050405020304" pitchFamily="18" charset="0"/>
              </a:rPr>
              <a:t> </a:t>
            </a:r>
            <a:r>
              <a:rPr kumimoji="1" lang="vi-VN" altLang="ja-JP" sz="1000" dirty="0">
                <a:latin typeface="Times New Roman" panose="02020603050405020304" pitchFamily="18" charset="0"/>
                <a:cs typeface="Times New Roman" panose="02020603050405020304" pitchFamily="18" charset="0"/>
              </a:rPr>
              <a:t>để cố định</a:t>
            </a:r>
          </a:p>
          <a:p>
            <a:pPr algn="r"/>
            <a:r>
              <a:rPr kumimoji="1" lang="vi-VN" altLang="ja-JP" sz="1000" dirty="0">
                <a:latin typeface="Times New Roman" panose="02020603050405020304" pitchFamily="18" charset="0"/>
                <a:cs typeface="Times New Roman" panose="02020603050405020304" pitchFamily="18" charset="0"/>
              </a:rPr>
              <a:t>(Trạng thái khi </a:t>
            </a:r>
            <a:r>
              <a:rPr lang="en-US" altLang="ja-JP" sz="1000" dirty="0" err="1">
                <a:latin typeface="Times New Roman" panose="02020603050405020304" pitchFamily="18" charset="0"/>
                <a:cs typeface="Times New Roman" panose="02020603050405020304" pitchFamily="18" charset="0"/>
              </a:rPr>
              <a:t>tháo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rời</a:t>
            </a:r>
            <a:r>
              <a:rPr kumimoji="1" lang="vi-VN" altLang="ja-JP" sz="1000" dirty="0">
                <a:latin typeface="Times New Roman" panose="02020603050405020304" pitchFamily="18" charset="0"/>
                <a:cs typeface="Times New Roman" panose="02020603050405020304" pitchFamily="18" charset="0"/>
              </a:rPr>
              <a:t>)</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186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68225" y="1334457"/>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Tháo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rời</a:t>
            </a:r>
            <a:r>
              <a:rPr lang="vi-VN" altLang="ja-JP" sz="2400" dirty="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791200" y="6452605"/>
            <a:ext cx="3204962"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Times New Roman" panose="02020603050405020304" pitchFamily="18" charset="0"/>
                <a:cs typeface="Times New Roman" panose="02020603050405020304" pitchFamily="18" charset="0"/>
              </a:rPr>
              <a:t>Giáo trình trang 80</a:t>
            </a:r>
            <a:r>
              <a:rPr lang="en-US" altLang="ja-JP" sz="1200" dirty="0">
                <a:solidFill>
                  <a:prstClr val="black"/>
                </a:solidFill>
                <a:latin typeface="Times New Roman" panose="02020603050405020304" pitchFamily="18" charset="0"/>
                <a:cs typeface="Times New Roman" panose="02020603050405020304" pitchFamily="18" charset="0"/>
              </a:rPr>
              <a:t>/G</a:t>
            </a:r>
            <a:r>
              <a:rPr lang="vi-VN" altLang="ja-JP" sz="1200" dirty="0">
                <a:solidFill>
                  <a:prstClr val="black"/>
                </a:solidFill>
                <a:latin typeface="Times New Roman" panose="02020603050405020304" pitchFamily="18" charset="0"/>
                <a:cs typeface="Times New Roman" panose="02020603050405020304" pitchFamily="18" charset="0"/>
              </a:rPr>
              <a:t>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65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2885654" y="5923889"/>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xmlns="" id="{AD5A1A6A-D649-4114-9AE1-A007208A014E}"/>
              </a:ext>
            </a:extLst>
          </p:cNvPr>
          <p:cNvSpPr txBox="1"/>
          <p:nvPr/>
        </p:nvSpPr>
        <p:spPr>
          <a:xfrm>
            <a:off x="1630082" y="2534727"/>
            <a:ext cx="1133475"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Đ</a:t>
            </a:r>
            <a:r>
              <a:rPr kumimoji="1" lang="vi-VN" altLang="ja-JP" sz="1200" dirty="0">
                <a:latin typeface="Times New Roman" panose="02020603050405020304" pitchFamily="18" charset="0"/>
                <a:cs typeface="Times New Roman" panose="02020603050405020304" pitchFamily="18" charset="0"/>
              </a:rPr>
              <a:t>inh cố định</a:t>
            </a:r>
            <a:endParaRPr kumimoji="1" lang="ja-JP" altLang="en-US" sz="1200" dirty="0">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xmlns="" id="{F8A704AA-8430-48A6-9784-75198356041B}"/>
              </a:ext>
            </a:extLst>
          </p:cNvPr>
          <p:cNvSpPr txBox="1"/>
          <p:nvPr/>
        </p:nvSpPr>
        <p:spPr>
          <a:xfrm>
            <a:off x="5885572" y="2146652"/>
            <a:ext cx="1354605"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V</a:t>
            </a:r>
            <a:r>
              <a:rPr kumimoji="1" lang="vi-VN" altLang="ja-JP" sz="1200" dirty="0">
                <a:latin typeface="Times New Roman" panose="02020603050405020304" pitchFamily="18" charset="0"/>
                <a:cs typeface="Times New Roman" panose="02020603050405020304" pitchFamily="18" charset="0"/>
              </a:rPr>
              <a:t>an </a:t>
            </a:r>
            <a:r>
              <a:rPr lang="vi-VN" altLang="ja-JP" sz="1200" dirty="0">
                <a:latin typeface="Times New Roman" panose="02020603050405020304" pitchFamily="18" charset="0"/>
                <a:cs typeface="Times New Roman" panose="02020603050405020304" pitchFamily="18" charset="0"/>
              </a:rPr>
              <a:t>chặn</a:t>
            </a:r>
            <a:endParaRPr kumimoji="1" lang="ja-JP" altLang="en-US" sz="1200"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xmlns="" id="{BAF9F79A-47D4-4DD0-A64F-E6A46E379BC3}"/>
              </a:ext>
            </a:extLst>
          </p:cNvPr>
          <p:cNvSpPr txBox="1"/>
          <p:nvPr/>
        </p:nvSpPr>
        <p:spPr>
          <a:xfrm>
            <a:off x="6047064" y="2889619"/>
            <a:ext cx="857250"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Đ</a:t>
            </a:r>
            <a:r>
              <a:rPr kumimoji="1" lang="vi-VN" altLang="ja-JP" sz="1200" dirty="0">
                <a:latin typeface="Times New Roman" panose="02020603050405020304" pitchFamily="18" charset="0"/>
                <a:cs typeface="Times New Roman" panose="02020603050405020304" pitchFamily="18" charset="0"/>
              </a:rPr>
              <a:t>inh ghim</a:t>
            </a:r>
            <a:endParaRPr kumimoji="1" lang="ja-JP" altLang="en-US" sz="1200"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C6F19580-80C5-40D7-A167-8B0BF889F76A}"/>
              </a:ext>
            </a:extLst>
          </p:cNvPr>
          <p:cNvSpPr txBox="1"/>
          <p:nvPr/>
        </p:nvSpPr>
        <p:spPr>
          <a:xfrm>
            <a:off x="6123264" y="3914775"/>
            <a:ext cx="1562100"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Ố</a:t>
            </a:r>
            <a:r>
              <a:rPr kumimoji="1" lang="vi-VN" altLang="ja-JP" sz="1200" dirty="0">
                <a:latin typeface="Times New Roman" panose="02020603050405020304" pitchFamily="18" charset="0"/>
                <a:cs typeface="Times New Roman" panose="02020603050405020304" pitchFamily="18" charset="0"/>
              </a:rPr>
              <a:t>ng thủy lực</a:t>
            </a:r>
            <a:endParaRPr kumimoji="1" lang="ja-JP" altLang="en-US" sz="12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xmlns="" id="{D96AA963-F90B-49B7-BC5C-2C2755DA2CFC}"/>
              </a:ext>
            </a:extLst>
          </p:cNvPr>
          <p:cNvSpPr txBox="1"/>
          <p:nvPr/>
        </p:nvSpPr>
        <p:spPr>
          <a:xfrm>
            <a:off x="4907293" y="4694859"/>
            <a:ext cx="2209800" cy="646331"/>
          </a:xfrm>
          <a:prstGeom prst="rect">
            <a:avLst/>
          </a:prstGeom>
          <a:solidFill>
            <a:schemeClr val="bg1"/>
          </a:solidFill>
        </p:spPr>
        <p:txBody>
          <a:bodyPr wrap="square" rtlCol="0">
            <a:spAutoFit/>
          </a:bodyPr>
          <a:lstStyle/>
          <a:p>
            <a:r>
              <a:rPr kumimoji="1" lang="vi-VN" altLang="ja-JP" sz="1200" dirty="0">
                <a:latin typeface="Times New Roman" panose="02020603050405020304" pitchFamily="18" charset="0"/>
                <a:cs typeface="Times New Roman" panose="02020603050405020304" pitchFamily="18" charset="0"/>
              </a:rPr>
              <a:t>Ngăn không cho bộ phận quay chuyển động trước khi làm việc</a:t>
            </a:r>
          </a:p>
          <a:p>
            <a:endParaRPr kumimoji="1" lang="ja-JP" altLang="en-US" sz="12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7F7DD46A-AD2E-4133-B90C-2576A54D08AB}"/>
              </a:ext>
            </a:extLst>
          </p:cNvPr>
          <p:cNvSpPr txBox="1"/>
          <p:nvPr/>
        </p:nvSpPr>
        <p:spPr>
          <a:xfrm>
            <a:off x="4332143" y="5691491"/>
            <a:ext cx="2908034" cy="276999"/>
          </a:xfrm>
          <a:prstGeom prst="rect">
            <a:avLst/>
          </a:prstGeom>
          <a:solidFill>
            <a:schemeClr val="bg1"/>
          </a:solidFill>
        </p:spPr>
        <p:txBody>
          <a:bodyPr wrap="square" rtlCol="0">
            <a:spAutoFit/>
          </a:bodyPr>
          <a:lstStyle/>
          <a:p>
            <a:r>
              <a:rPr kumimoji="1" lang="vi-VN" altLang="ja-JP" sz="1200" dirty="0">
                <a:latin typeface="Times New Roman" panose="02020603050405020304" pitchFamily="18" charset="0"/>
                <a:cs typeface="Times New Roman" panose="02020603050405020304" pitchFamily="18" charset="0"/>
              </a:rPr>
              <a:t>Sử dụng </a:t>
            </a:r>
            <a:r>
              <a:rPr lang="vi-VN" altLang="ja-JP" sz="1200" dirty="0">
                <a:latin typeface="Times New Roman" panose="02020603050405020304" pitchFamily="18" charset="0"/>
                <a:cs typeface="Times New Roman" panose="02020603050405020304" pitchFamily="18" charset="0"/>
              </a:rPr>
              <a:t>tấm lót có cạnh</a:t>
            </a:r>
            <a:r>
              <a:rPr kumimoji="1" lang="vi-VN" altLang="ja-JP" sz="1200" dirty="0">
                <a:latin typeface="Times New Roman" panose="02020603050405020304" pitchFamily="18" charset="0"/>
                <a:cs typeface="Times New Roman" panose="02020603050405020304" pitchFamily="18" charset="0"/>
              </a:rPr>
              <a:t> để cố định</a:t>
            </a:r>
            <a:endParaRPr kumimoji="1" lang="ja-JP" altLang="en-US" sz="1200"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xmlns="" id="{D98D05CD-36B4-4FAD-9C25-8B632DAD14EA}"/>
              </a:ext>
            </a:extLst>
          </p:cNvPr>
          <p:cNvSpPr txBox="1"/>
          <p:nvPr/>
        </p:nvSpPr>
        <p:spPr>
          <a:xfrm>
            <a:off x="6076800" y="2468781"/>
            <a:ext cx="1316881"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Đai ốc</a:t>
            </a:r>
            <a:endParaRPr kumimoji="1" lang="ja-JP" altLang="en-US" sz="1200"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xmlns="" id="{7F6E8915-2B9E-4591-A801-57299B06C6FD}"/>
              </a:ext>
            </a:extLst>
          </p:cNvPr>
          <p:cNvSpPr txBox="1"/>
          <p:nvPr/>
        </p:nvSpPr>
        <p:spPr>
          <a:xfrm>
            <a:off x="6252883" y="3669703"/>
            <a:ext cx="1187262"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Bu lông</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8396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68597"/>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Tháo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rời</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mj-lt"/>
              </a:rPr>
              <a:t>Giáo trình trang 81/</a:t>
            </a:r>
            <a:r>
              <a:rPr lang="en-US" altLang="ja-JP" sz="1200" dirty="0">
                <a:solidFill>
                  <a:prstClr val="black"/>
                </a:solidFill>
                <a:latin typeface="+mj-lt"/>
              </a:rPr>
              <a:t>G</a:t>
            </a:r>
            <a:r>
              <a:rPr lang="vi-VN" altLang="ja-JP" sz="1200" dirty="0">
                <a:solidFill>
                  <a:prstClr val="black"/>
                </a:solidFill>
                <a:latin typeface="+mj-lt"/>
              </a:rPr>
              <a:t>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65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26047" y="4839079"/>
            <a:ext cx="3414035"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lớn</a:t>
            </a:r>
            <a:endParaRPr lang="vi-VN" altLang="ja-JP" sz="12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847358" y="4839079"/>
            <a:ext cx="3414035"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nhỏ</a:t>
            </a:r>
            <a:endParaRPr lang="vi-VN" altLang="ja-JP" sz="12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2" name="テキスト ボックス 1">
            <a:extLst>
              <a:ext uri="{FF2B5EF4-FFF2-40B4-BE49-F238E27FC236}">
                <a16:creationId xmlns:a16="http://schemas.microsoft.com/office/drawing/2014/main" xmlns="" id="{74FB7E23-07BB-493F-884A-F48E9A87EF63}"/>
              </a:ext>
            </a:extLst>
          </p:cNvPr>
          <p:cNvSpPr txBox="1"/>
          <p:nvPr/>
        </p:nvSpPr>
        <p:spPr>
          <a:xfrm>
            <a:off x="8001545" y="3445281"/>
            <a:ext cx="513805" cy="430887"/>
          </a:xfrm>
          <a:prstGeom prst="rect">
            <a:avLst/>
          </a:prstGeom>
          <a:solidFill>
            <a:schemeClr val="bg1"/>
          </a:solidFill>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inh ghim</a:t>
            </a:r>
            <a:endParaRPr kumimoji="1" lang="ja-JP" altLang="en-US" sz="1100" dirty="0">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xmlns="" id="{B1506E1D-811E-4F9A-A2BD-8FB11D71A8B4}"/>
              </a:ext>
            </a:extLst>
          </p:cNvPr>
          <p:cNvSpPr txBox="1"/>
          <p:nvPr/>
        </p:nvSpPr>
        <p:spPr>
          <a:xfrm>
            <a:off x="3853177" y="3290500"/>
            <a:ext cx="1057275"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Ống</a:t>
            </a:r>
            <a:r>
              <a:rPr kumimoji="1" lang="vi-VN" altLang="ja-JP" sz="1200" dirty="0">
                <a:latin typeface="Times New Roman" panose="02020603050405020304" pitchFamily="18" charset="0"/>
                <a:cs typeface="Times New Roman" panose="02020603050405020304" pitchFamily="18" charset="0"/>
              </a:rPr>
              <a:t> thủy lực</a:t>
            </a:r>
            <a:endParaRPr kumimoji="1" lang="ja-JP" altLang="en-US" sz="1200"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xmlns="" id="{A42568DE-F2E7-49AF-BA12-6BE65C41EE8F}"/>
              </a:ext>
            </a:extLst>
          </p:cNvPr>
          <p:cNvSpPr txBox="1"/>
          <p:nvPr/>
        </p:nvSpPr>
        <p:spPr>
          <a:xfrm>
            <a:off x="701544" y="3124359"/>
            <a:ext cx="952500" cy="261610"/>
          </a:xfrm>
          <a:prstGeom prst="rect">
            <a:avLst/>
          </a:prstGeom>
          <a:solidFill>
            <a:schemeClr val="bg1"/>
          </a:solidFill>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inh cố định</a:t>
            </a:r>
            <a:endParaRPr kumimoji="1" lang="ja-JP" altLang="en-US" sz="1100"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A0D1E2E6-029C-467C-9C37-9F011020ED53}"/>
              </a:ext>
            </a:extLst>
          </p:cNvPr>
          <p:cNvSpPr txBox="1"/>
          <p:nvPr/>
        </p:nvSpPr>
        <p:spPr>
          <a:xfrm>
            <a:off x="6078385" y="4535449"/>
            <a:ext cx="1057275" cy="276999"/>
          </a:xfrm>
          <a:prstGeom prst="rect">
            <a:avLst/>
          </a:prstGeom>
          <a:solidFill>
            <a:schemeClr val="bg1"/>
          </a:solidFill>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Ố</a:t>
            </a:r>
            <a:r>
              <a:rPr kumimoji="1" lang="vi-VN" altLang="ja-JP" sz="1200" dirty="0">
                <a:latin typeface="Times New Roman" panose="02020603050405020304" pitchFamily="18" charset="0"/>
                <a:cs typeface="Times New Roman" panose="02020603050405020304" pitchFamily="18" charset="0"/>
              </a:rPr>
              <a:t>ng thủy lực</a:t>
            </a:r>
            <a:endParaRPr kumimoji="1" lang="ja-JP" altLang="en-US" sz="12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12689649-8C87-48BF-B283-0340EC05123B}"/>
              </a:ext>
            </a:extLst>
          </p:cNvPr>
          <p:cNvSpPr txBox="1"/>
          <p:nvPr/>
        </p:nvSpPr>
        <p:spPr>
          <a:xfrm>
            <a:off x="4000955" y="3558163"/>
            <a:ext cx="854162" cy="276999"/>
          </a:xfrm>
          <a:prstGeom prst="rect">
            <a:avLst/>
          </a:prstGeom>
          <a:solidFill>
            <a:schemeClr val="bg1"/>
          </a:solidFill>
          <a:ln>
            <a:noFill/>
          </a:ln>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Đ</a:t>
            </a:r>
            <a:r>
              <a:rPr kumimoji="1" lang="vi-VN" altLang="ja-JP" sz="1200" dirty="0">
                <a:latin typeface="Times New Roman" panose="02020603050405020304" pitchFamily="18" charset="0"/>
                <a:cs typeface="Times New Roman" panose="02020603050405020304" pitchFamily="18" charset="0"/>
              </a:rPr>
              <a:t>inh ghim</a:t>
            </a:r>
            <a:endParaRPr kumimoji="1" lang="ja-JP" altLang="en-US" sz="12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xmlns="" id="{F575EC33-1929-4A92-AD1F-7BC9B94D540C}"/>
              </a:ext>
            </a:extLst>
          </p:cNvPr>
          <p:cNvSpPr txBox="1"/>
          <p:nvPr/>
        </p:nvSpPr>
        <p:spPr>
          <a:xfrm>
            <a:off x="3877450" y="2887363"/>
            <a:ext cx="952500" cy="261610"/>
          </a:xfrm>
          <a:prstGeom prst="rect">
            <a:avLst/>
          </a:prstGeom>
          <a:solidFill>
            <a:schemeClr val="bg1"/>
          </a:solidFill>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B</a:t>
            </a:r>
            <a:r>
              <a:rPr kumimoji="1" lang="vi-VN" altLang="ja-JP" sz="1100" dirty="0">
                <a:latin typeface="Times New Roman" panose="02020603050405020304" pitchFamily="18" charset="0"/>
                <a:cs typeface="Times New Roman" panose="02020603050405020304" pitchFamily="18" charset="0"/>
              </a:rPr>
              <a:t>u lông</a:t>
            </a:r>
            <a:endParaRPr kumimoji="1" lang="ja-JP" altLang="en-US" sz="11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A9EDD420-89B5-4948-B0AC-7CAEF861B9EF}"/>
              </a:ext>
            </a:extLst>
          </p:cNvPr>
          <p:cNvSpPr txBox="1"/>
          <p:nvPr/>
        </p:nvSpPr>
        <p:spPr>
          <a:xfrm>
            <a:off x="3587582" y="2639577"/>
            <a:ext cx="952500" cy="261610"/>
          </a:xfrm>
          <a:prstGeom prst="rect">
            <a:avLst/>
          </a:prstGeom>
          <a:solidFill>
            <a:schemeClr val="bg1"/>
          </a:solidFill>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Van chặn</a:t>
            </a:r>
            <a:endParaRPr kumimoji="1" lang="ja-JP" altLang="en-US" sz="1100" dirty="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7620CA7F-7C6E-46AD-A195-E00F05F6474F}"/>
              </a:ext>
            </a:extLst>
          </p:cNvPr>
          <p:cNvSpPr txBox="1"/>
          <p:nvPr/>
        </p:nvSpPr>
        <p:spPr>
          <a:xfrm>
            <a:off x="3488006" y="3975350"/>
            <a:ext cx="1189870" cy="261610"/>
          </a:xfrm>
          <a:prstGeom prst="rect">
            <a:avLst/>
          </a:prstGeom>
          <a:solidFill>
            <a:schemeClr val="bg1"/>
          </a:solidFill>
        </p:spPr>
        <p:txBody>
          <a:bodyPr wrap="square" rtlCol="0">
            <a:spAutoFit/>
          </a:bodyPr>
          <a:lstStyle/>
          <a:p>
            <a:r>
              <a:rPr kumimoji="1" lang="en-US" altLang="ja-JP" sz="1100" dirty="0">
                <a:latin typeface="Times New Roman" panose="02020603050405020304" pitchFamily="18" charset="0"/>
                <a:cs typeface="Times New Roman" panose="02020603050405020304" pitchFamily="18" charset="0"/>
              </a:rPr>
              <a:t>K</a:t>
            </a:r>
            <a:r>
              <a:rPr kumimoji="1" lang="vi-VN" altLang="ja-JP" sz="1100" dirty="0">
                <a:latin typeface="Times New Roman" panose="02020603050405020304" pitchFamily="18" charset="0"/>
                <a:cs typeface="Times New Roman" panose="02020603050405020304" pitchFamily="18" charset="0"/>
              </a:rPr>
              <a:t>hông</a:t>
            </a:r>
            <a:r>
              <a:rPr kumimoji="1" lang="en-US" altLang="ja-JP" sz="1100" dirty="0">
                <a:latin typeface="Times New Roman" panose="02020603050405020304" pitchFamily="18" charset="0"/>
                <a:cs typeface="Times New Roman" panose="02020603050405020304" pitchFamily="18" charset="0"/>
              </a:rPr>
              <a:t> </a:t>
            </a:r>
            <a:r>
              <a:rPr kumimoji="1" lang="en-US" altLang="ja-JP" sz="1100" dirty="0" err="1">
                <a:latin typeface="Times New Roman" panose="02020603050405020304" pitchFamily="18" charset="0"/>
                <a:cs typeface="Times New Roman" panose="02020603050405020304" pitchFamily="18" charset="0"/>
              </a:rPr>
              <a:t>để</a:t>
            </a:r>
            <a:r>
              <a:rPr kumimoji="1" lang="vi-VN" altLang="ja-JP" sz="1100" dirty="0">
                <a:latin typeface="Times New Roman" panose="02020603050405020304" pitchFamily="18" charset="0"/>
                <a:cs typeface="Times New Roman" panose="02020603050405020304" pitchFamily="18" charset="0"/>
              </a:rPr>
              <a:t> quay</a:t>
            </a:r>
            <a:endParaRPr kumimoji="1" lang="ja-JP" altLang="en-US" sz="1100"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xmlns="" id="{C908A427-DF3C-4CED-BF49-34CF920CAEC1}"/>
              </a:ext>
            </a:extLst>
          </p:cNvPr>
          <p:cNvSpPr txBox="1"/>
          <p:nvPr/>
        </p:nvSpPr>
        <p:spPr>
          <a:xfrm>
            <a:off x="3883318" y="3098879"/>
            <a:ext cx="952500" cy="261610"/>
          </a:xfrm>
          <a:prstGeom prst="rect">
            <a:avLst/>
          </a:prstGeom>
          <a:solidFill>
            <a:schemeClr val="bg1"/>
          </a:solidFill>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ai ốc</a:t>
            </a:r>
            <a:endParaRPr kumimoji="1" lang="ja-JP" altLang="en-US" sz="11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F859610F-68AE-4A15-8D7C-030C21856563}"/>
              </a:ext>
            </a:extLst>
          </p:cNvPr>
          <p:cNvSpPr txBox="1"/>
          <p:nvPr/>
        </p:nvSpPr>
        <p:spPr>
          <a:xfrm>
            <a:off x="2988575" y="4412670"/>
            <a:ext cx="1729203" cy="461665"/>
          </a:xfrm>
          <a:prstGeom prst="rect">
            <a:avLst/>
          </a:prstGeom>
          <a:solidFill>
            <a:schemeClr val="bg1"/>
          </a:solidFill>
        </p:spPr>
        <p:txBody>
          <a:bodyPr wrap="square" rtlCol="0">
            <a:spAutoFit/>
          </a:bodyPr>
          <a:lstStyle/>
          <a:p>
            <a:r>
              <a:rPr kumimoji="1" lang="vi-VN" altLang="ja-JP" sz="1200" dirty="0">
                <a:latin typeface="Times New Roman" panose="02020603050405020304" pitchFamily="18" charset="0"/>
                <a:cs typeface="Times New Roman" panose="02020603050405020304" pitchFamily="18" charset="0"/>
              </a:rPr>
              <a:t>Sử dụng </a:t>
            </a:r>
            <a:r>
              <a:rPr lang="vi-VN" altLang="ja-JP" sz="1200" dirty="0">
                <a:latin typeface="Times New Roman" panose="02020603050405020304" pitchFamily="18" charset="0"/>
                <a:cs typeface="Times New Roman" panose="02020603050405020304" pitchFamily="18" charset="0"/>
              </a:rPr>
              <a:t>tấm lót có cạnh</a:t>
            </a:r>
            <a:r>
              <a:rPr kumimoji="1" lang="vi-VN" altLang="ja-JP" sz="1200" dirty="0">
                <a:latin typeface="Times New Roman" panose="02020603050405020304" pitchFamily="18" charset="0"/>
                <a:cs typeface="Times New Roman" panose="02020603050405020304" pitchFamily="18" charset="0"/>
              </a:rPr>
              <a:t> để cố định</a:t>
            </a:r>
            <a:endParaRPr kumimoji="1" lang="ja-JP" altLang="en-US" sz="12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DA266A90-A029-4A9B-83AB-3380F1B4336D}"/>
              </a:ext>
            </a:extLst>
          </p:cNvPr>
          <p:cNvSpPr txBox="1"/>
          <p:nvPr/>
        </p:nvSpPr>
        <p:spPr>
          <a:xfrm>
            <a:off x="4994954" y="4376273"/>
            <a:ext cx="907780" cy="261610"/>
          </a:xfrm>
          <a:prstGeom prst="rect">
            <a:avLst/>
          </a:prstGeom>
          <a:solidFill>
            <a:schemeClr val="bg1"/>
          </a:solidFill>
        </p:spPr>
        <p:txBody>
          <a:bodyPr wrap="square" rtlCol="0">
            <a:spAutoFit/>
          </a:bodyPr>
          <a:lstStyle/>
          <a:p>
            <a:pPr algn="r"/>
            <a:r>
              <a:rPr kumimoji="1" lang="vi-VN" altLang="ja-JP" sz="1100" dirty="0">
                <a:latin typeface="Times New Roman" panose="02020603050405020304" pitchFamily="18" charset="0"/>
                <a:cs typeface="Times New Roman" panose="02020603050405020304" pitchFamily="18" charset="0"/>
              </a:rPr>
              <a:t>Bu lông</a:t>
            </a:r>
            <a:endParaRPr kumimoji="1" lang="ja-JP" altLang="en-US" sz="11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01AA6D14-0331-4E6E-8577-A312FF5845F6}"/>
              </a:ext>
            </a:extLst>
          </p:cNvPr>
          <p:cNvSpPr txBox="1"/>
          <p:nvPr/>
        </p:nvSpPr>
        <p:spPr>
          <a:xfrm>
            <a:off x="4992910" y="3026429"/>
            <a:ext cx="992402" cy="261610"/>
          </a:xfrm>
          <a:prstGeom prst="rect">
            <a:avLst/>
          </a:prstGeom>
          <a:solidFill>
            <a:schemeClr val="bg1"/>
          </a:solidFill>
        </p:spPr>
        <p:txBody>
          <a:bodyPr wrap="square" rtlCol="0">
            <a:spAutoFit/>
          </a:bodyPr>
          <a:lstStyle/>
          <a:p>
            <a:pPr algn="ctr"/>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ai ốc</a:t>
            </a:r>
            <a:endParaRPr kumimoji="1" lang="ja-JP" altLang="en-US" sz="11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24952FC7-F371-4489-9635-4AB4A9DA00CF}"/>
              </a:ext>
            </a:extLst>
          </p:cNvPr>
          <p:cNvSpPr txBox="1"/>
          <p:nvPr/>
        </p:nvSpPr>
        <p:spPr>
          <a:xfrm>
            <a:off x="4850970" y="2645766"/>
            <a:ext cx="952500" cy="261610"/>
          </a:xfrm>
          <a:prstGeom prst="rect">
            <a:avLst/>
          </a:prstGeom>
          <a:solidFill>
            <a:schemeClr val="bg1"/>
          </a:solidFill>
        </p:spPr>
        <p:txBody>
          <a:bodyPr wrap="square" rtlCol="0">
            <a:spAutoFit/>
          </a:bodyPr>
          <a:lstStyle/>
          <a:p>
            <a:pPr algn="ctr"/>
            <a:r>
              <a:rPr lang="vi-VN" altLang="ja-JP" sz="1100" dirty="0">
                <a:latin typeface="Times New Roman" panose="02020603050405020304" pitchFamily="18" charset="0"/>
                <a:cs typeface="Times New Roman" panose="02020603050405020304" pitchFamily="18" charset="0"/>
              </a:rPr>
              <a:t>Van chặn</a:t>
            </a:r>
            <a:endParaRPr kumimoji="1" lang="ja-JP"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9543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Tháo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rời</a:t>
            </a:r>
            <a:r>
              <a:rPr lang="vi-VN"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979459" y="6452606"/>
            <a:ext cx="3016703" cy="276999"/>
          </a:xfrm>
          <a:prstGeom prst="rect">
            <a:avLst/>
          </a:prstGeom>
          <a:noFill/>
          <a:ln>
            <a:solidFill>
              <a:schemeClr val="tx1"/>
            </a:solidFill>
          </a:ln>
        </p:spPr>
        <p:txBody>
          <a:bodyPr wrap="square" rtlCol="0">
            <a:spAutoFit/>
          </a:bodyPr>
          <a:lstStyle/>
          <a:p>
            <a:pPr algn="r"/>
            <a:r>
              <a:rPr lang="vi-VN" altLang="ja-JP" sz="1200" dirty="0">
                <a:solidFill>
                  <a:prstClr val="black"/>
                </a:solidFill>
                <a:latin typeface="+mj-lt"/>
              </a:rPr>
              <a:t>Giáo trình trang 82/</a:t>
            </a:r>
            <a:r>
              <a:rPr lang="en-US" altLang="ja-JP" sz="1200" dirty="0">
                <a:solidFill>
                  <a:prstClr val="black"/>
                </a:solidFill>
                <a:latin typeface="+mj-lt"/>
              </a:rPr>
              <a:t>G</a:t>
            </a:r>
            <a:r>
              <a:rPr lang="vi-VN" altLang="ja-JP" sz="1200" dirty="0">
                <a:solidFill>
                  <a:prstClr val="black"/>
                </a:solidFill>
                <a:latin typeface="+mj-lt"/>
              </a:rPr>
              <a:t>iáo trình bổ trợ trang </a:t>
            </a:r>
            <a:r>
              <a:rPr lang="en-US" altLang="ja-JP" sz="1200" dirty="0" smtClean="0">
                <a:solidFill>
                  <a:prstClr val="black"/>
                </a:solidFill>
                <a:latin typeface="Times New Roman" panose="02020603050405020304" pitchFamily="18" charset="0"/>
                <a:cs typeface="Times New Roman" panose="02020603050405020304" pitchFamily="18" charset="0"/>
              </a:rPr>
              <a:t>66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7364" y="3638436"/>
            <a:ext cx="3604966"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vi-VN"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(loại xi lanh </a:t>
            </a:r>
            <a:r>
              <a:rPr lang="en-US" altLang="ja-JP" sz="1200" dirty="0" err="1">
                <a:solidFill>
                  <a:prstClr val="black"/>
                </a:solidFill>
                <a:latin typeface="Times New Roman" panose="02020603050405020304" pitchFamily="18" charset="0"/>
                <a:cs typeface="Times New Roman" panose="02020603050405020304" pitchFamily="18" charset="0"/>
              </a:rPr>
              <a:t>bên</a:t>
            </a:r>
            <a:r>
              <a:rPr lang="en-US" altLang="ja-JP" sz="1200" dirty="0">
                <a:solidFill>
                  <a:prstClr val="black"/>
                </a:solidFill>
                <a:latin typeface="Times New Roman" panose="02020603050405020304" pitchFamily="18" charset="0"/>
                <a:cs typeface="Times New Roman" panose="02020603050405020304" pitchFamily="18" charset="0"/>
              </a:rPr>
              <a:t> </a:t>
            </a:r>
            <a:r>
              <a:rPr lang="vi-VN" altLang="ja-JP" sz="1200" dirty="0">
                <a:solidFill>
                  <a:prstClr val="black"/>
                </a:solidFill>
                <a:latin typeface="Times New Roman" panose="02020603050405020304" pitchFamily="18" charset="0"/>
                <a:cs typeface="Times New Roman" panose="02020603050405020304" pitchFamily="18" charset="0"/>
              </a:rPr>
              <a:t>trong)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488540" y="3612157"/>
            <a:ext cx="3870600"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vi-VN"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vi-VN" altLang="ja-JP" sz="1200" dirty="0">
                <a:solidFill>
                  <a:prstClr val="black"/>
                </a:solidFill>
                <a:latin typeface="Times New Roman" panose="02020603050405020304" pitchFamily="18" charset="0"/>
                <a:cs typeface="Times New Roman" panose="02020603050405020304" pitchFamily="18" charset="0"/>
              </a:rPr>
              <a:t> kẹp (loại xi lanh </a:t>
            </a:r>
            <a:r>
              <a:rPr lang="en-US" altLang="ja-JP" sz="1200" dirty="0" err="1">
                <a:solidFill>
                  <a:prstClr val="black"/>
                </a:solidFill>
                <a:latin typeface="Times New Roman" panose="02020603050405020304" pitchFamily="18" charset="0"/>
                <a:cs typeface="Times New Roman" panose="02020603050405020304" pitchFamily="18" charset="0"/>
              </a:rPr>
              <a:t>bên</a:t>
            </a:r>
            <a:r>
              <a:rPr lang="en-US" altLang="ja-JP" sz="1200" dirty="0">
                <a:solidFill>
                  <a:prstClr val="black"/>
                </a:solidFill>
                <a:latin typeface="Times New Roman" panose="02020603050405020304" pitchFamily="18" charset="0"/>
                <a:cs typeface="Times New Roman" panose="02020603050405020304" pitchFamily="18" charset="0"/>
              </a:rPr>
              <a:t> </a:t>
            </a:r>
            <a:r>
              <a:rPr lang="vi-VN" altLang="ja-JP" sz="1200" dirty="0">
                <a:solidFill>
                  <a:prstClr val="black"/>
                </a:solidFill>
                <a:latin typeface="Times New Roman" panose="02020603050405020304" pitchFamily="18" charset="0"/>
                <a:cs typeface="Times New Roman" panose="02020603050405020304" pitchFamily="18" charset="0"/>
              </a:rPr>
              <a:t>ngoài)</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92652" y="6030911"/>
            <a:ext cx="3237610"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a:t>
            </a:r>
            <a:r>
              <a:rPr lang="en-US" altLang="ja-JP" sz="1200" dirty="0" err="1">
                <a:solidFill>
                  <a:prstClr val="black"/>
                </a:solidFill>
                <a:latin typeface="Times New Roman" panose="02020603050405020304" pitchFamily="18" charset="0"/>
                <a:cs typeface="Times New Roman" panose="02020603050405020304" pitchFamily="18" charset="0"/>
              </a:rPr>
              <a:t>tháo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rời</a:t>
            </a:r>
            <a:r>
              <a:rPr lang="vi-VN" altLang="ja-JP" sz="1200" dirty="0">
                <a:solidFill>
                  <a:prstClr val="black"/>
                </a:solidFill>
                <a:latin typeface="Times New Roman" panose="02020603050405020304" pitchFamily="18" charset="0"/>
                <a:cs typeface="Times New Roman" panose="02020603050405020304" pitchFamily="18" charset="0"/>
              </a:rPr>
              <a:t> gầu </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0778506D-1AB1-4260-B668-58EBB735F473}"/>
              </a:ext>
            </a:extLst>
          </p:cNvPr>
          <p:cNvSpPr txBox="1"/>
          <p:nvPr/>
        </p:nvSpPr>
        <p:spPr>
          <a:xfrm>
            <a:off x="4912695" y="1546483"/>
            <a:ext cx="854162" cy="261610"/>
          </a:xfrm>
          <a:prstGeom prst="rect">
            <a:avLst/>
          </a:prstGeom>
          <a:solidFill>
            <a:schemeClr val="bg1"/>
          </a:solidFill>
          <a:ln>
            <a:noFill/>
          </a:ln>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inh ghim</a:t>
            </a:r>
            <a:endParaRPr kumimoji="1" lang="ja-JP" altLang="en-US" sz="11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0CDA75C1-6F90-4D6E-BD18-FFF767E75B5E}"/>
              </a:ext>
            </a:extLst>
          </p:cNvPr>
          <p:cNvSpPr txBox="1"/>
          <p:nvPr/>
        </p:nvSpPr>
        <p:spPr>
          <a:xfrm>
            <a:off x="2539277" y="2440270"/>
            <a:ext cx="854162" cy="261610"/>
          </a:xfrm>
          <a:prstGeom prst="rect">
            <a:avLst/>
          </a:prstGeom>
          <a:solidFill>
            <a:schemeClr val="bg1"/>
          </a:solidFill>
          <a:ln>
            <a:noFill/>
          </a:ln>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inh ghim</a:t>
            </a:r>
            <a:endParaRPr kumimoji="1" lang="ja-JP" altLang="en-US" sz="11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xmlns="" id="{3D01298D-772B-4651-91B3-8A1C39E7E438}"/>
              </a:ext>
            </a:extLst>
          </p:cNvPr>
          <p:cNvSpPr txBox="1"/>
          <p:nvPr/>
        </p:nvSpPr>
        <p:spPr>
          <a:xfrm>
            <a:off x="6713675" y="1328323"/>
            <a:ext cx="854162" cy="261610"/>
          </a:xfrm>
          <a:prstGeom prst="rect">
            <a:avLst/>
          </a:prstGeom>
          <a:solidFill>
            <a:schemeClr val="bg1"/>
          </a:solidFill>
          <a:ln>
            <a:noFill/>
          </a:ln>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Đ</a:t>
            </a:r>
            <a:r>
              <a:rPr kumimoji="1" lang="vi-VN" altLang="ja-JP" sz="1100" dirty="0">
                <a:latin typeface="Times New Roman" panose="02020603050405020304" pitchFamily="18" charset="0"/>
                <a:cs typeface="Times New Roman" panose="02020603050405020304" pitchFamily="18" charset="0"/>
              </a:rPr>
              <a:t>inh ghim</a:t>
            </a:r>
            <a:endParaRPr kumimoji="1" lang="ja-JP" altLang="en-US" sz="1100" dirty="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D078D8FC-671F-495A-8832-32CAD8E469F9}"/>
              </a:ext>
            </a:extLst>
          </p:cNvPr>
          <p:cNvSpPr txBox="1"/>
          <p:nvPr/>
        </p:nvSpPr>
        <p:spPr>
          <a:xfrm>
            <a:off x="2539277" y="1498113"/>
            <a:ext cx="854162" cy="261610"/>
          </a:xfrm>
          <a:prstGeom prst="rect">
            <a:avLst/>
          </a:prstGeom>
          <a:solidFill>
            <a:schemeClr val="bg1"/>
          </a:solidFill>
          <a:ln>
            <a:noFill/>
          </a:ln>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Van chặn</a:t>
            </a:r>
            <a:endParaRPr kumimoji="1" lang="ja-JP" altLang="en-US" sz="1100"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xmlns="" id="{41739902-2068-42FC-8DFA-C8AD808B5B90}"/>
              </a:ext>
            </a:extLst>
          </p:cNvPr>
          <p:cNvSpPr txBox="1"/>
          <p:nvPr/>
        </p:nvSpPr>
        <p:spPr>
          <a:xfrm>
            <a:off x="2721410" y="1731683"/>
            <a:ext cx="1012390" cy="261610"/>
          </a:xfrm>
          <a:prstGeom prst="rect">
            <a:avLst/>
          </a:prstGeom>
          <a:solidFill>
            <a:schemeClr val="bg1"/>
          </a:solidFill>
          <a:ln>
            <a:noFill/>
          </a:ln>
        </p:spPr>
        <p:txBody>
          <a:bodyPr wrap="square" rtlCol="0">
            <a:spAutoFit/>
          </a:bodyPr>
          <a:lstStyle/>
          <a:p>
            <a:r>
              <a:rPr lang="en-US" altLang="ja-JP" sz="1100" dirty="0" err="1">
                <a:latin typeface="Times New Roman" panose="02020603050405020304" pitchFamily="18" charset="0"/>
                <a:cs typeface="Times New Roman" panose="02020603050405020304" pitchFamily="18" charset="0"/>
              </a:rPr>
              <a:t>Nắp</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chắn</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bụi</a:t>
            </a:r>
            <a:endParaRPr kumimoji="1" lang="ja-JP" altLang="en-US" sz="11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0802EEC6-67F4-43DB-A7D6-3133950C2837}"/>
              </a:ext>
            </a:extLst>
          </p:cNvPr>
          <p:cNvSpPr txBox="1"/>
          <p:nvPr/>
        </p:nvSpPr>
        <p:spPr>
          <a:xfrm>
            <a:off x="2799786" y="1950876"/>
            <a:ext cx="854162" cy="261610"/>
          </a:xfrm>
          <a:prstGeom prst="rect">
            <a:avLst/>
          </a:prstGeom>
          <a:solidFill>
            <a:schemeClr val="bg1"/>
          </a:solidFill>
          <a:ln>
            <a:noFill/>
          </a:ln>
        </p:spPr>
        <p:txBody>
          <a:bodyPr wrap="square" rtlCol="0">
            <a:spAutoFit/>
          </a:bodyPr>
          <a:lstStyle/>
          <a:p>
            <a:r>
              <a:rPr lang="en-US" altLang="ja-JP" sz="1100" dirty="0" err="1">
                <a:latin typeface="Times New Roman" panose="02020603050405020304" pitchFamily="18" charset="0"/>
                <a:cs typeface="Times New Roman" panose="02020603050405020304" pitchFamily="18" charset="0"/>
              </a:rPr>
              <a:t>Nút</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ống</a:t>
            </a:r>
            <a:r>
              <a:rPr lang="en-US" altLang="ja-JP" sz="1100" dirty="0">
                <a:latin typeface="Times New Roman" panose="02020603050405020304" pitchFamily="18" charset="0"/>
                <a:cs typeface="Times New Roman" panose="02020603050405020304" pitchFamily="18" charset="0"/>
              </a:rPr>
              <a:t> </a:t>
            </a:r>
            <a:endParaRPr kumimoji="1" lang="ja-JP" altLang="en-US" sz="11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58837E8F-EC68-405F-A696-EB7413D77EAF}"/>
              </a:ext>
            </a:extLst>
          </p:cNvPr>
          <p:cNvSpPr txBox="1"/>
          <p:nvPr/>
        </p:nvSpPr>
        <p:spPr>
          <a:xfrm>
            <a:off x="2608644" y="2192555"/>
            <a:ext cx="1125156" cy="261610"/>
          </a:xfrm>
          <a:prstGeom prst="rect">
            <a:avLst/>
          </a:prstGeom>
          <a:solidFill>
            <a:schemeClr val="bg1"/>
          </a:solidFill>
          <a:ln>
            <a:noFill/>
          </a:ln>
        </p:spPr>
        <p:txBody>
          <a:bodyPr wrap="square" rtlCol="0">
            <a:spAutoFit/>
          </a:bodyPr>
          <a:lstStyle/>
          <a:p>
            <a:r>
              <a:rPr lang="vi-VN" altLang="ja-JP" sz="1100" dirty="0">
                <a:latin typeface="Times New Roman" panose="02020603050405020304" pitchFamily="18" charset="0"/>
                <a:cs typeface="Times New Roman" panose="02020603050405020304" pitchFamily="18" charset="0"/>
              </a:rPr>
              <a:t>Ống thủy lực</a:t>
            </a:r>
            <a:endParaRPr kumimoji="1" lang="ja-JP" altLang="en-US" sz="11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4B2237D2-7855-427F-A4C2-E8D767DC6961}"/>
              </a:ext>
            </a:extLst>
          </p:cNvPr>
          <p:cNvSpPr txBox="1"/>
          <p:nvPr/>
        </p:nvSpPr>
        <p:spPr>
          <a:xfrm>
            <a:off x="4689994" y="5173017"/>
            <a:ext cx="560186" cy="276999"/>
          </a:xfrm>
          <a:prstGeom prst="rect">
            <a:avLst/>
          </a:prstGeom>
          <a:solidFill>
            <a:schemeClr val="bg1"/>
          </a:solidFill>
          <a:ln>
            <a:noFill/>
          </a:ln>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G</a:t>
            </a:r>
            <a:r>
              <a:rPr kumimoji="1" lang="vi-VN" altLang="ja-JP" sz="1200" dirty="0">
                <a:latin typeface="Times New Roman" panose="02020603050405020304" pitchFamily="18" charset="0"/>
                <a:cs typeface="Times New Roman" panose="02020603050405020304" pitchFamily="18" charset="0"/>
              </a:rPr>
              <a:t>ầu</a:t>
            </a:r>
            <a:endParaRPr kumimoji="1" lang="ja-JP" altLang="en-US" sz="12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A26C04C7-8AB4-4B63-A8CA-990FC97D26AB}"/>
              </a:ext>
            </a:extLst>
          </p:cNvPr>
          <p:cNvSpPr txBox="1"/>
          <p:nvPr/>
        </p:nvSpPr>
        <p:spPr>
          <a:xfrm>
            <a:off x="4689994" y="4432766"/>
            <a:ext cx="806798" cy="276999"/>
          </a:xfrm>
          <a:prstGeom prst="rect">
            <a:avLst/>
          </a:prstGeom>
          <a:solidFill>
            <a:schemeClr val="bg1"/>
          </a:solidFill>
          <a:ln>
            <a:noFill/>
          </a:ln>
        </p:spPr>
        <p:txBody>
          <a:bodyPr wrap="square" rtlCol="0">
            <a:spAutoFit/>
          </a:bodyPr>
          <a:lstStyle/>
          <a:p>
            <a:r>
              <a:rPr lang="vi-VN" altLang="ja-JP" sz="1200" dirty="0">
                <a:latin typeface="Times New Roman" panose="02020603050405020304" pitchFamily="18" charset="0"/>
                <a:cs typeface="Times New Roman" panose="02020603050405020304" pitchFamily="18" charset="0"/>
              </a:rPr>
              <a:t>Cần máy</a:t>
            </a:r>
            <a:endParaRPr kumimoji="1" lang="ja-JP" altLang="en-US" sz="12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E6A04290-42C5-45CB-B556-BF56AB759C35}"/>
              </a:ext>
            </a:extLst>
          </p:cNvPr>
          <p:cNvSpPr txBox="1"/>
          <p:nvPr/>
        </p:nvSpPr>
        <p:spPr>
          <a:xfrm>
            <a:off x="3075205" y="4988445"/>
            <a:ext cx="955775" cy="276999"/>
          </a:xfrm>
          <a:prstGeom prst="rect">
            <a:avLst/>
          </a:prstGeom>
          <a:solidFill>
            <a:schemeClr val="bg1"/>
          </a:solidFill>
          <a:ln>
            <a:noFill/>
          </a:ln>
        </p:spPr>
        <p:txBody>
          <a:bodyPr wrap="square" rtlCol="0">
            <a:spAutoFit/>
          </a:bodyPr>
          <a:lstStyle/>
          <a:p>
            <a:pPr algn="ctr"/>
            <a:r>
              <a:rPr lang="vi-VN" altLang="ja-JP" sz="1200" dirty="0">
                <a:latin typeface="Times New Roman" panose="02020603050405020304" pitchFamily="18" charset="0"/>
                <a:cs typeface="Times New Roman" panose="02020603050405020304" pitchFamily="18" charset="0"/>
              </a:rPr>
              <a:t>Đ</a:t>
            </a:r>
            <a:r>
              <a:rPr kumimoji="1" lang="vi-VN" altLang="ja-JP" sz="1200" dirty="0">
                <a:latin typeface="Times New Roman" panose="02020603050405020304" pitchFamily="18" charset="0"/>
                <a:cs typeface="Times New Roman" panose="02020603050405020304" pitchFamily="18" charset="0"/>
              </a:rPr>
              <a:t>ai gầu</a:t>
            </a:r>
            <a:endParaRPr kumimoji="1" lang="ja-JP" altLang="en-US" sz="12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xmlns="" id="{AE07A7F2-BB1A-4A3C-806E-F6244A1E5E0F}"/>
              </a:ext>
            </a:extLst>
          </p:cNvPr>
          <p:cNvSpPr txBox="1"/>
          <p:nvPr/>
        </p:nvSpPr>
        <p:spPr>
          <a:xfrm>
            <a:off x="2966358" y="5332548"/>
            <a:ext cx="767442" cy="276999"/>
          </a:xfrm>
          <a:prstGeom prst="rect">
            <a:avLst/>
          </a:prstGeom>
          <a:solidFill>
            <a:schemeClr val="bg1"/>
          </a:solidFill>
          <a:ln>
            <a:noFill/>
          </a:ln>
        </p:spPr>
        <p:txBody>
          <a:bodyPr wrap="square" rtlCol="0">
            <a:spAutoFit/>
          </a:bodyPr>
          <a:lstStyle/>
          <a:p>
            <a:pPr algn="ctr"/>
            <a:r>
              <a:rPr lang="vi-VN" altLang="ja-JP" sz="1200" dirty="0">
                <a:latin typeface="Times New Roman" panose="02020603050405020304" pitchFamily="18" charset="0"/>
                <a:cs typeface="Times New Roman" panose="02020603050405020304" pitchFamily="18" charset="0"/>
              </a:rPr>
              <a:t>Tay đai</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540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0016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678738" y="3632641"/>
            <a:ext cx="36707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dốc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có</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móng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4"/>
          <a:stretch>
            <a:fillRect/>
          </a:stretch>
        </p:blipFill>
        <p:spPr>
          <a:xfrm>
            <a:off x="4511540" y="1712172"/>
            <a:ext cx="3933292" cy="1720025"/>
          </a:xfrm>
          <a:prstGeom prst="rect">
            <a:avLst/>
          </a:prstGeom>
        </p:spPr>
      </p:pic>
      <p:sp>
        <p:nvSpPr>
          <p:cNvPr id="17" name="テキスト ボックス 16"/>
          <p:cNvSpPr txBox="1"/>
          <p:nvPr/>
        </p:nvSpPr>
        <p:spPr>
          <a:xfrm>
            <a:off x="1533163" y="4119360"/>
            <a:ext cx="6316191" cy="276999"/>
          </a:xfrm>
          <a:prstGeom prst="rect">
            <a:avLst/>
          </a:prstGeom>
          <a:noFill/>
          <a:ln>
            <a:noFill/>
          </a:ln>
        </p:spPr>
        <p:txBody>
          <a:bodyPr wrap="square" rtlCol="0">
            <a:spAutoFit/>
          </a:bodyPr>
          <a:lstStyle/>
          <a:p>
            <a:pPr algn="ctr"/>
            <a:r>
              <a:rPr lang="vi-VN" altLang="ja-JP" sz="1200" dirty="0">
                <a:solidFill>
                  <a:prstClr val="black"/>
                </a:solidFill>
                <a:latin typeface="Times New Roman" panose="02020603050405020304" pitchFamily="18" charset="0"/>
                <a:cs typeface="Times New Roman" panose="02020603050405020304" pitchFamily="18" charset="0"/>
              </a:rPr>
              <a:t>Ví dụ về mối quan hệ giữa khối lượng của máy </a:t>
            </a:r>
            <a:r>
              <a:rPr lang="en-US" altLang="ja-JP" sz="1200" dirty="0" err="1">
                <a:solidFill>
                  <a:prstClr val="black"/>
                </a:solidFill>
                <a:latin typeface="Times New Roman" panose="02020603050405020304" pitchFamily="18" charset="0"/>
                <a:cs typeface="Times New Roman" panose="02020603050405020304" pitchFamily="18" charset="0"/>
              </a:rPr>
              <a:t>chất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xếp</a:t>
            </a:r>
            <a:r>
              <a:rPr lang="en-US" altLang="ja-JP" sz="1200" dirty="0">
                <a:solidFill>
                  <a:prstClr val="black"/>
                </a:solidFill>
                <a:latin typeface="Times New Roman" panose="02020603050405020304" pitchFamily="18" charset="0"/>
                <a:cs typeface="Times New Roman" panose="02020603050405020304" pitchFamily="18" charset="0"/>
              </a:rPr>
              <a:t> </a:t>
            </a:r>
            <a:r>
              <a:rPr lang="vi-VN" altLang="ja-JP" sz="1200" dirty="0">
                <a:solidFill>
                  <a:prstClr val="black"/>
                </a:solidFill>
                <a:latin typeface="Times New Roman" panose="02020603050405020304" pitchFamily="18" charset="0"/>
                <a:cs typeface="Times New Roman" panose="02020603050405020304" pitchFamily="18" charset="0"/>
              </a:rPr>
              <a:t>và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dốc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650519" y="3626378"/>
            <a:ext cx="36707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việc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dốc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04983004-2A27-418B-8F09-7B83C5E8A524}"/>
              </a:ext>
            </a:extLst>
          </p:cNvPr>
          <p:cNvSpPr/>
          <p:nvPr/>
        </p:nvSpPr>
        <p:spPr>
          <a:xfrm>
            <a:off x="3427554" y="1900735"/>
            <a:ext cx="854425"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Thanh </a:t>
            </a:r>
            <a:r>
              <a:rPr kumimoji="1"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dầm</a:t>
            </a:r>
            <a:r>
              <a:rPr kumimoji="1"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kumimoji="1"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gỗ</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1D3FFD0A-647F-4330-BF09-711149A43635}"/>
              </a:ext>
            </a:extLst>
          </p:cNvPr>
          <p:cNvSpPr/>
          <p:nvPr/>
        </p:nvSpPr>
        <p:spPr>
          <a:xfrm>
            <a:off x="678738" y="2489408"/>
            <a:ext cx="854425"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bám</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sàn</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426BC6B4-4F32-4CB8-BEFF-B317EC9975E2}"/>
              </a:ext>
            </a:extLst>
          </p:cNvPr>
          <p:cNvSpPr/>
          <p:nvPr/>
        </p:nvSpPr>
        <p:spPr>
          <a:xfrm>
            <a:off x="5001501" y="1682589"/>
            <a:ext cx="854425"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đỡ</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007E1A7A-CF3B-4A44-9A22-5F2A400BCB65}"/>
              </a:ext>
            </a:extLst>
          </p:cNvPr>
          <p:cNvSpPr/>
          <p:nvPr/>
        </p:nvSpPr>
        <p:spPr>
          <a:xfrm>
            <a:off x="5347167" y="3030943"/>
            <a:ext cx="854425"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15 ° </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30EC6999-03D9-459A-AFF1-B551FD6BA5AA}"/>
              </a:ext>
            </a:extLst>
          </p:cNvPr>
          <p:cNvSpPr/>
          <p:nvPr/>
        </p:nvSpPr>
        <p:spPr>
          <a:xfrm>
            <a:off x="6646108" y="2177734"/>
            <a:ext cx="1137818"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cụ</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chuyên</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dốc</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A6803AE4-D757-40B7-96C2-091024409640}"/>
              </a:ext>
            </a:extLst>
          </p:cNvPr>
          <p:cNvSpPr txBox="1"/>
          <p:nvPr/>
        </p:nvSpPr>
        <p:spPr>
          <a:xfrm>
            <a:off x="5202704" y="6404414"/>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83/</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68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6" name="図 5" descr="テーブル&#10;&#10;自動的に生成された説明">
            <a:extLst>
              <a:ext uri="{FF2B5EF4-FFF2-40B4-BE49-F238E27FC236}">
                <a16:creationId xmlns:a16="http://schemas.microsoft.com/office/drawing/2014/main" xmlns="" id="{A5022034-0FE1-4237-B5C5-5D4CB0109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860" y="4536849"/>
            <a:ext cx="4899317" cy="1655367"/>
          </a:xfrm>
          <a:prstGeom prst="rect">
            <a:avLst/>
          </a:prstGeom>
        </p:spPr>
      </p:pic>
      <p:sp>
        <p:nvSpPr>
          <p:cNvPr id="3" name="正方形/長方形 2">
            <a:extLst>
              <a:ext uri="{FF2B5EF4-FFF2-40B4-BE49-F238E27FC236}">
                <a16:creationId xmlns:a16="http://schemas.microsoft.com/office/drawing/2014/main" xmlns="" id="{77EE5EFB-B806-42FA-BE8F-189FF37B7D0F}"/>
              </a:ext>
            </a:extLst>
          </p:cNvPr>
          <p:cNvSpPr/>
          <p:nvPr/>
        </p:nvSpPr>
        <p:spPr>
          <a:xfrm>
            <a:off x="2239973" y="4590540"/>
            <a:ext cx="1255776" cy="438171"/>
          </a:xfrm>
          <a:prstGeom prst="rect">
            <a:avLst/>
          </a:prstGeom>
          <a:solidFill>
            <a:srgbClr val="F5E3F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00" dirty="0" err="1">
                <a:latin typeface="Times New Roman" panose="02020603050405020304" pitchFamily="18" charset="0"/>
                <a:cs typeface="Times New Roman" panose="02020603050405020304" pitchFamily="18" charset="0"/>
              </a:rPr>
              <a:t>Khối</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lượng</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của</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máy</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chất</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xếp</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tấn</a:t>
            </a:r>
            <a:r>
              <a:rPr kumimoji="1" lang="en-US" altLang="ja-JP" sz="1000" dirty="0">
                <a:latin typeface="Times New Roman" panose="02020603050405020304" pitchFamily="18" charset="0"/>
                <a:cs typeface="Times New Roman" panose="02020603050405020304" pitchFamily="18" charset="0"/>
              </a:rPr>
              <a:t>)</a:t>
            </a:r>
            <a:endParaRPr kumimoji="1"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3285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9" name="テキスト ボックス 18"/>
          <p:cNvSpPr txBox="1"/>
          <p:nvPr/>
        </p:nvSpPr>
        <p:spPr>
          <a:xfrm>
            <a:off x="1092818" y="5948874"/>
            <a:ext cx="3282821"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mối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liên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quan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giữa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xếp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bệ</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đỡ</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05484031-E2EE-4CA0-BCD9-EC13CB935B15}"/>
              </a:ext>
            </a:extLst>
          </p:cNvPr>
          <p:cNvSpPr/>
          <p:nvPr/>
        </p:nvSpPr>
        <p:spPr>
          <a:xfrm>
            <a:off x="1660793" y="1362451"/>
            <a:ext cx="1256052"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Sàn</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endParaRPr kumimoji="1"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1B706304-407B-4C7D-B987-0BB291F741FB}"/>
              </a:ext>
            </a:extLst>
          </p:cNvPr>
          <p:cNvSpPr/>
          <p:nvPr/>
        </p:nvSpPr>
        <p:spPr>
          <a:xfrm>
            <a:off x="3943211" y="1666221"/>
            <a:ext cx="1028575" cy="182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phẳng</a:t>
            </a:r>
            <a:endParaRPr kumimoji="1"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FB9A07DC-1EEF-429E-9DC0-FE69827B1B5A}"/>
              </a:ext>
            </a:extLst>
          </p:cNvPr>
          <p:cNvSpPr/>
          <p:nvPr/>
        </p:nvSpPr>
        <p:spPr>
          <a:xfrm>
            <a:off x="1454953" y="2999955"/>
            <a:ext cx="1137818"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cụ</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dốc</a:t>
            </a:r>
            <a:endParaRPr kumimoji="1"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87756AFE-0699-48B2-9E40-CB4C4E0CD33D}"/>
              </a:ext>
            </a:extLst>
          </p:cNvPr>
          <p:cNvSpPr/>
          <p:nvPr/>
        </p:nvSpPr>
        <p:spPr>
          <a:xfrm>
            <a:off x="2551547" y="2985597"/>
            <a:ext cx="1306823"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xích</a:t>
            </a:r>
            <a:endParaRPr kumimoji="1"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FB1A1583-F1EC-42C6-96FF-00952C55B6E0}"/>
              </a:ext>
            </a:extLst>
          </p:cNvPr>
          <p:cNvSpPr/>
          <p:nvPr/>
        </p:nvSpPr>
        <p:spPr>
          <a:xfrm>
            <a:off x="706170" y="3427075"/>
            <a:ext cx="954624"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Sàn</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endParaRPr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AA6EC0E4-E572-4673-8EB6-A79E9C1179C7}"/>
              </a:ext>
            </a:extLst>
          </p:cNvPr>
          <p:cNvSpPr/>
          <p:nvPr/>
        </p:nvSpPr>
        <p:spPr>
          <a:xfrm>
            <a:off x="1982638" y="5555990"/>
            <a:ext cx="1137818"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cụ</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lên</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dốc</a:t>
            </a:r>
            <a:endParaRPr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FAB6A755-790A-4C5B-B521-4A9285CA60BD}"/>
              </a:ext>
            </a:extLst>
          </p:cNvPr>
          <p:cNvSpPr/>
          <p:nvPr/>
        </p:nvSpPr>
        <p:spPr>
          <a:xfrm>
            <a:off x="3150676" y="5587005"/>
            <a:ext cx="1306823"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xích</a:t>
            </a:r>
            <a:endParaRPr kumimoji="1"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DC6D0CC9-FAD3-4B2F-A021-9840859E167E}"/>
              </a:ext>
            </a:extLst>
          </p:cNvPr>
          <p:cNvSpPr/>
          <p:nvPr/>
        </p:nvSpPr>
        <p:spPr>
          <a:xfrm>
            <a:off x="852724" y="5623799"/>
            <a:ext cx="954624"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Chặn</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endPar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正方形/長方形 20">
            <a:extLst>
              <a:ext uri="{FF2B5EF4-FFF2-40B4-BE49-F238E27FC236}">
                <a16:creationId xmlns:a16="http://schemas.microsoft.com/office/drawing/2014/main" xmlns="" id="{2E4667C9-8FD2-4CDA-8821-2E8803460F78}"/>
              </a:ext>
            </a:extLst>
          </p:cNvPr>
          <p:cNvSpPr/>
          <p:nvPr/>
        </p:nvSpPr>
        <p:spPr>
          <a:xfrm>
            <a:off x="4152417" y="2673141"/>
            <a:ext cx="1433571"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Bệ</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đỡ</a:t>
            </a:r>
            <a:endParaRPr kumimoji="1" lang="ja-JP" altLang="en-US"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xmlns="" id="{E8CFD586-3411-491A-A6B1-7EC6B80A2475}"/>
              </a:ext>
            </a:extLst>
          </p:cNvPr>
          <p:cNvSpPr txBox="1"/>
          <p:nvPr/>
        </p:nvSpPr>
        <p:spPr>
          <a:xfrm>
            <a:off x="5191524" y="6438137"/>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84/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9219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5129313" y="1984664"/>
            <a:ext cx="2996377" cy="3099700"/>
          </a:xfrm>
          <a:prstGeom prst="rect">
            <a:avLst/>
          </a:prstGeom>
        </p:spPr>
      </p:pic>
      <p:sp>
        <p:nvSpPr>
          <p:cNvPr id="22" name="テキスト ボックス 21"/>
          <p:cNvSpPr txBox="1"/>
          <p:nvPr/>
        </p:nvSpPr>
        <p:spPr>
          <a:xfrm>
            <a:off x="5001325" y="5060015"/>
            <a:ext cx="3386037" cy="830997"/>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Trường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hợp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xe</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tự</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di </a:t>
            </a:r>
            <a:r>
              <a:rPr lang="en-US" altLang="ja-JP" sz="1200" dirty="0" err="1">
                <a:solidFill>
                  <a:prstClr val="black"/>
                </a:solidFill>
                <a:latin typeface="Times New Roman" panose="02020603050405020304" pitchFamily="18" charset="0"/>
                <a:cs typeface="Times New Roman" panose="02020603050405020304" pitchFamily="18" charset="0"/>
              </a:rPr>
              <a:t>dời</a:t>
            </a:r>
            <a:r>
              <a:rPr lang="vi-VN" altLang="ja-JP" sz="1200" dirty="0">
                <a:solidFill>
                  <a:prstClr val="black"/>
                </a:solidFill>
                <a:latin typeface="Times New Roman" panose="02020603050405020304" pitchFamily="18" charset="0"/>
                <a:cs typeface="Times New Roman" panose="02020603050405020304" pitchFamily="18" charset="0"/>
              </a:rPr>
              <a:t>, khi đi qua </a:t>
            </a:r>
            <a:r>
              <a:rPr lang="en-US" altLang="ja-JP" sz="1200" dirty="0" err="1">
                <a:solidFill>
                  <a:prstClr val="black"/>
                </a:solidFill>
                <a:latin typeface="Times New Roman" panose="02020603050405020304" pitchFamily="18" charset="0"/>
                <a:cs typeface="Times New Roman" panose="02020603050405020304" pitchFamily="18" charset="0"/>
              </a:rPr>
              <a:t>đường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dây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của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tàu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sắt</a:t>
            </a:r>
            <a:r>
              <a:rPr lang="en-US" altLang="ja-JP" sz="1200" dirty="0">
                <a:latin typeface="Times New Roman" panose="02020603050405020304" pitchFamily="18" charset="0"/>
                <a:cs typeface="Times New Roman" panose="02020603050405020304" pitchFamily="18" charset="0"/>
              </a:rPr>
              <a:t>,</a:t>
            </a:r>
            <a:r>
              <a:rPr lang="vi-VN" altLang="ja-JP" sz="1200" dirty="0">
                <a:latin typeface="Times New Roman" panose="02020603050405020304" pitchFamily="18" charset="0"/>
                <a:cs typeface="Times New Roman" panose="02020603050405020304" pitchFamily="18" charset="0"/>
              </a:rPr>
              <a:t> đường dây điện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hoặc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gầm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cầu</a:t>
            </a:r>
            <a:r>
              <a:rPr lang="en-US" altLang="ja-JP" sz="1200" dirty="0">
                <a:latin typeface="Times New Roman" panose="02020603050405020304" pitchFamily="18" charset="0"/>
                <a:cs typeface="Times New Roman" panose="02020603050405020304" pitchFamily="18" charset="0"/>
              </a:rPr>
              <a:t>,…</a:t>
            </a:r>
            <a:r>
              <a:rPr lang="vi-VN" altLang="ja-JP" sz="1200" dirty="0">
                <a:latin typeface="Times New Roman" panose="02020603050405020304" pitchFamily="18" charset="0"/>
                <a:cs typeface="Times New Roman" panose="02020603050405020304" pitchFamily="18" charset="0"/>
              </a:rPr>
              <a:t>phải đảm bảo khoảng cách vừa đủ để </a:t>
            </a:r>
            <a:r>
              <a:rPr lang="vi-VN" altLang="ja-JP" sz="1200" dirty="0">
                <a:solidFill>
                  <a:prstClr val="black"/>
                </a:solidFill>
                <a:latin typeface="Times New Roman" panose="02020603050405020304" pitchFamily="18" charset="0"/>
                <a:cs typeface="Times New Roman" panose="02020603050405020304" pitchFamily="18" charset="0"/>
              </a:rPr>
              <a:t>không chạm vào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phần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đầu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tay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trục</a:t>
            </a:r>
            <a:r>
              <a:rPr lang="vi-VN" altLang="ja-JP" sz="1200" dirty="0">
                <a:solidFill>
                  <a:prstClr val="black"/>
                </a:solidFill>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1589977" y="5519310"/>
            <a:ext cx="2526595"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việc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trên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bệ</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dỡ</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a:stretch>
            <a:fillRect/>
          </a:stretch>
        </p:blipFill>
        <p:spPr>
          <a:xfrm>
            <a:off x="732068" y="2234046"/>
            <a:ext cx="4300709" cy="3285264"/>
          </a:xfrm>
          <a:prstGeom prst="rect">
            <a:avLst/>
          </a:prstGeom>
        </p:spPr>
      </p:pic>
      <p:sp>
        <p:nvSpPr>
          <p:cNvPr id="10" name="正方形/長方形 9">
            <a:extLst>
              <a:ext uri="{FF2B5EF4-FFF2-40B4-BE49-F238E27FC236}">
                <a16:creationId xmlns:a16="http://schemas.microsoft.com/office/drawing/2014/main" xmlns="" id="{E524945B-7306-49CB-9B42-BDEE9A7002C6}"/>
              </a:ext>
            </a:extLst>
          </p:cNvPr>
          <p:cNvSpPr/>
          <p:nvPr/>
        </p:nvSpPr>
        <p:spPr>
          <a:xfrm>
            <a:off x="1018310" y="3763662"/>
            <a:ext cx="954624"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Chặn</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a:t>
            </a:r>
            <a:r>
              <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9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endPar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2017AD0C-14D4-4298-9153-2DAC08E16983}"/>
              </a:ext>
            </a:extLst>
          </p:cNvPr>
          <p:cNvSpPr/>
          <p:nvPr/>
        </p:nvSpPr>
        <p:spPr>
          <a:xfrm>
            <a:off x="2063784" y="3561543"/>
            <a:ext cx="466471" cy="69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Dây</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buộc</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định</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B63CB31E-2741-43BC-A069-ADEE66E75048}"/>
              </a:ext>
            </a:extLst>
          </p:cNvPr>
          <p:cNvSpPr/>
          <p:nvPr/>
        </p:nvSpPr>
        <p:spPr>
          <a:xfrm>
            <a:off x="2022404" y="1652318"/>
            <a:ext cx="954624"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9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52CC601C-C5AC-4851-BA1D-7B363ABEDCA4}"/>
              </a:ext>
            </a:extLst>
          </p:cNvPr>
          <p:cNvSpPr/>
          <p:nvPr/>
        </p:nvSpPr>
        <p:spPr>
          <a:xfrm>
            <a:off x="2530255" y="3723905"/>
            <a:ext cx="523092" cy="37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lót</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mềm</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5" name="正方形/長方形 14">
            <a:extLst>
              <a:ext uri="{FF2B5EF4-FFF2-40B4-BE49-F238E27FC236}">
                <a16:creationId xmlns:a16="http://schemas.microsoft.com/office/drawing/2014/main" xmlns="" id="{0449F9F2-AA68-4382-AF3C-83F7007BEC75}"/>
              </a:ext>
            </a:extLst>
          </p:cNvPr>
          <p:cNvSpPr/>
          <p:nvPr/>
        </p:nvSpPr>
        <p:spPr>
          <a:xfrm>
            <a:off x="2973246" y="3600118"/>
            <a:ext cx="378409" cy="604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Dây</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buộc</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định</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6CD89813-F703-4A11-A130-E746F1834D41}"/>
              </a:ext>
            </a:extLst>
          </p:cNvPr>
          <p:cNvSpPr/>
          <p:nvPr/>
        </p:nvSpPr>
        <p:spPr>
          <a:xfrm>
            <a:off x="3339103" y="3738179"/>
            <a:ext cx="463636"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Thanh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1C6B47E7-22E0-4899-BCAA-51137CBFD3FC}"/>
              </a:ext>
            </a:extLst>
          </p:cNvPr>
          <p:cNvSpPr/>
          <p:nvPr/>
        </p:nvSpPr>
        <p:spPr>
          <a:xfrm>
            <a:off x="3856285" y="3829553"/>
            <a:ext cx="463636" cy="211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Cọc</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gỗ</a:t>
            </a:r>
            <a:endPar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7E50DCA2-8913-4B77-B217-C19B420E4FCD}"/>
              </a:ext>
            </a:extLst>
          </p:cNvPr>
          <p:cNvSpPr txBox="1"/>
          <p:nvPr/>
        </p:nvSpPr>
        <p:spPr>
          <a:xfrm>
            <a:off x="5191524" y="6438137"/>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86/</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255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518155"/>
            <a:ext cx="8688324" cy="1322325"/>
          </a:xfrm>
        </p:spPr>
        <p:txBody>
          <a:bodyPr anchor="ctr">
            <a:noAutofit/>
          </a:bodyPr>
          <a:lstStyle/>
          <a:p>
            <a:pPr marL="1257300" indent="-1257300"/>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CHƯƠNG 5</a:t>
            </a:r>
            <a:r>
              <a:rPr lang="zh-TW" altLang="en-US" sz="2800" dirty="0">
                <a:latin typeface="Times New Roman" panose="02020603050405020304" pitchFamily="18" charset="0"/>
                <a:ea typeface="ＭＳ Ｐゴシック" panose="020B0600070205080204" pitchFamily="50" charset="-128"/>
                <a:cs typeface="Times New Roman" panose="02020603050405020304" pitchFamily="18" charset="0"/>
              </a:rPr>
              <a:t>　</a:t>
            </a:r>
            <a:r>
              <a:rPr lang="vi-VN"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
            </a:r>
            <a:b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br>
            <a:r>
              <a:rPr lang="vi-VN"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KIỂM TRA, BẢO </a:t>
            </a:r>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TRÌ</a:t>
            </a:r>
            <a:r>
              <a:rPr lang="vi-VN"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 MÁY MÓC </a:t>
            </a:r>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XÂY DỰNG</a:t>
            </a:r>
            <a:b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br>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DÙNG TRONG </a:t>
            </a:r>
            <a:r>
              <a:rPr lang="vi-VN"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PHÁ DỠ</a:t>
            </a:r>
            <a:endParaRPr kumimoji="1"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730959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mục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chú</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chung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quan</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606017" y="1305217"/>
            <a:ext cx="3670702" cy="400110"/>
          </a:xfrm>
          <a:prstGeom prst="rect">
            <a:avLst/>
          </a:prstGeom>
          <a:noFill/>
          <a:ln>
            <a:noFill/>
          </a:ln>
        </p:spPr>
        <p:txBody>
          <a:bodyPr wrap="square" rtlCol="0">
            <a:spAutoFit/>
          </a:bodyPr>
          <a:lstStyle/>
          <a:p>
            <a:pPr algn="ctr"/>
            <a:r>
              <a:rPr lang="en-US" altLang="ja-JP" sz="2000" dirty="0" err="1">
                <a:latin typeface="Times New Roman" panose="02020603050405020304" pitchFamily="18" charset="0"/>
                <a:cs typeface="Times New Roman" panose="02020603050405020304" pitchFamily="18" charset="0"/>
              </a:rPr>
              <a:t>Pháp</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lệnh</a:t>
            </a:r>
            <a:r>
              <a:rPr lang="en-US" altLang="ja-JP" sz="2000" dirty="0">
                <a:latin typeface="Times New Roman" panose="02020603050405020304" pitchFamily="18" charset="0"/>
                <a:cs typeface="Times New Roman" panose="02020603050405020304" pitchFamily="18" charset="0"/>
              </a:rPr>
              <a:t> </a:t>
            </a:r>
            <a:r>
              <a:rPr lang="en-US" altLang="ja-JP" sz="2000" dirty="0" err="1">
                <a:latin typeface="Times New Roman" panose="02020603050405020304" pitchFamily="18" charset="0"/>
                <a:cs typeface="Times New Roman" panose="02020603050405020304" pitchFamily="18" charset="0"/>
              </a:rPr>
              <a:t>liên</a:t>
            </a:r>
            <a:r>
              <a:rPr lang="en-US" altLang="ja-JP" sz="2000" dirty="0">
                <a:latin typeface="Times New Roman" panose="02020603050405020304" pitchFamily="18" charset="0"/>
                <a:cs typeface="Times New Roman" panose="02020603050405020304" pitchFamily="18" charset="0"/>
              </a:rPr>
              <a:t> </a:t>
            </a:r>
            <a:r>
              <a:rPr lang="en-US" altLang="ja-JP" sz="2000" dirty="0" err="1">
                <a:solidFill>
                  <a:prstClr val="black"/>
                </a:solidFill>
                <a:latin typeface="Times New Roman" panose="02020603050405020304" pitchFamily="18" charset="0"/>
                <a:cs typeface="Times New Roman" panose="02020603050405020304" pitchFamily="18" charset="0"/>
              </a:rPr>
              <a:t>quan</a:t>
            </a:r>
            <a:endParaRPr lang="ja-JP" altLang="en-US" sz="2000" dirty="0">
              <a:solidFill>
                <a:prstClr val="black"/>
              </a:solidFill>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792480" y="3738350"/>
            <a:ext cx="7407491" cy="276999"/>
          </a:xfrm>
          <a:prstGeom prst="rect">
            <a:avLst/>
          </a:prstGeom>
          <a:noFill/>
          <a:ln>
            <a:noFill/>
          </a:ln>
        </p:spPr>
        <p:txBody>
          <a:bodyPr wrap="square" rtlCol="0">
            <a:spAutoFit/>
          </a:bodyPr>
          <a:lstStyle/>
          <a:p>
            <a:r>
              <a:rPr lang="en-US" altLang="ja-JP" sz="1200" dirty="0">
                <a:solidFill>
                  <a:prstClr val="black"/>
                </a:solidFill>
                <a:latin typeface="Times New Roman" panose="02020603050405020304" pitchFamily="18" charset="0"/>
                <a:cs typeface="Times New Roman" panose="02020603050405020304" pitchFamily="18" charset="0"/>
              </a:rPr>
              <a:t>※</a:t>
            </a:r>
            <a:r>
              <a:rPr lang="vi-VN" altLang="ja-JP" sz="1200" dirty="0">
                <a:solidFill>
                  <a:prstClr val="black"/>
                </a:solidFill>
                <a:latin typeface="Times New Roman" panose="02020603050405020304" pitchFamily="18" charset="0"/>
                <a:cs typeface="Times New Roman" panose="02020603050405020304" pitchFamily="18" charset="0"/>
              </a:rPr>
              <a:t> Mặc dù pháp l</a:t>
            </a:r>
            <a:r>
              <a:rPr lang="en-US" altLang="ja-JP" sz="1200" dirty="0" err="1">
                <a:solidFill>
                  <a:prstClr val="black"/>
                </a:solidFill>
                <a:latin typeface="Times New Roman" panose="02020603050405020304" pitchFamily="18" charset="0"/>
                <a:cs typeface="Times New Roman" panose="02020603050405020304" pitchFamily="18" charset="0"/>
              </a:rPr>
              <a:t>ệnh</a:t>
            </a:r>
            <a:r>
              <a:rPr lang="vi-VN" altLang="ja-JP" sz="1200" dirty="0">
                <a:solidFill>
                  <a:prstClr val="black"/>
                </a:solidFill>
                <a:latin typeface="Times New Roman" panose="02020603050405020304" pitchFamily="18" charset="0"/>
                <a:cs typeface="Times New Roman" panose="02020603050405020304" pitchFamily="18" charset="0"/>
              </a:rPr>
              <a:t> không quy định nhưng nên lưu trữ kết quả kiểm tra </a:t>
            </a:r>
            <a:r>
              <a:rPr lang="en-US" altLang="ja-JP" sz="1200" dirty="0" err="1">
                <a:latin typeface="Times New Roman" panose="02020603050405020304" pitchFamily="18" charset="0"/>
                <a:cs typeface="Times New Roman" panose="02020603050405020304" pitchFamily="18" charset="0"/>
              </a:rPr>
              <a:t>khi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máy</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vẫn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đang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trong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thời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gian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hoạt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động</a:t>
            </a:r>
            <a:r>
              <a:rPr lang="en-US" altLang="ja-JP" sz="1200" dirty="0">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248828" y="5980031"/>
            <a:ext cx="6951143" cy="292388"/>
          </a:xfrm>
          <a:prstGeom prst="rect">
            <a:avLst/>
          </a:prstGeom>
          <a:noFill/>
          <a:ln>
            <a:noFill/>
          </a:ln>
        </p:spPr>
        <p:txBody>
          <a:bodyPr wrap="square" rtlCol="0">
            <a:spAutoFit/>
          </a:bodyPr>
          <a:lstStyle/>
          <a:p>
            <a:pPr algn="ctr"/>
            <a:r>
              <a:rPr lang="en-US" altLang="ja-JP" sz="1300" dirty="0" err="1">
                <a:solidFill>
                  <a:prstClr val="black"/>
                </a:solidFill>
                <a:latin typeface="Times New Roman" panose="02020603050405020304" pitchFamily="18" charset="0"/>
                <a:cs typeface="Times New Roman" panose="02020603050405020304" pitchFamily="18" charset="0"/>
              </a:rPr>
              <a:t>Cấm</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người</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không</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liên</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quan</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vào</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trong</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khu</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vực</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tiến</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hành</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kiểm</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tra</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bảo</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dưỡng</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máy</a:t>
            </a:r>
            <a:endParaRPr lang="ja-JP" altLang="en-US" sz="1300" dirty="0">
              <a:solidFill>
                <a:prstClr val="black"/>
              </a:solidFill>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31730677-E12B-44DF-92CF-46D98815B09E}"/>
              </a:ext>
            </a:extLst>
          </p:cNvPr>
          <p:cNvSpPr txBox="1"/>
          <p:nvPr/>
        </p:nvSpPr>
        <p:spPr>
          <a:xfrm>
            <a:off x="5202704" y="641697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89/</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5" name="図 4" descr="テーブル&#10;&#10;自動的に生成された説明">
            <a:extLst>
              <a:ext uri="{FF2B5EF4-FFF2-40B4-BE49-F238E27FC236}">
                <a16:creationId xmlns:a16="http://schemas.microsoft.com/office/drawing/2014/main" xmlns="" id="{5F1C6A97-2879-4AD8-A244-EF5014E36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33" y="1793206"/>
            <a:ext cx="5620534" cy="1849762"/>
          </a:xfrm>
          <a:prstGeom prst="rect">
            <a:avLst/>
          </a:prstGeom>
        </p:spPr>
      </p:pic>
      <p:pic>
        <p:nvPicPr>
          <p:cNvPr id="11" name="Picture 10">
            <a:extLst>
              <a:ext uri="{FF2B5EF4-FFF2-40B4-BE49-F238E27FC236}">
                <a16:creationId xmlns:a16="http://schemas.microsoft.com/office/drawing/2014/main" xmlns="" id="{2874B389-15A7-4790-8F94-D29A6EBC3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551" y="4016601"/>
            <a:ext cx="2565849" cy="2048739"/>
          </a:xfrm>
          <a:prstGeom prst="rect">
            <a:avLst/>
          </a:prstGeom>
        </p:spPr>
      </p:pic>
    </p:spTree>
    <p:extLst>
      <p:ext uri="{BB962C8B-B14F-4D97-AF65-F5344CB8AC3E}">
        <p14:creationId xmlns:p14="http://schemas.microsoft.com/office/powerpoint/2010/main" val="36345095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quát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khởi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a:p>
            <a:pPr marL="893763" indent="-893763">
              <a:buNone/>
            </a:pPr>
            <a:endParaRPr lang="en-US" altLang="ja-JP" sz="2000" dirty="0">
              <a:latin typeface="+mj-lt"/>
              <a:ea typeface="Meiryo UI" panose="020B0604030504040204" pitchFamily="50" charset="-128"/>
            </a:endParaRPr>
          </a:p>
        </p:txBody>
      </p:sp>
      <p:sp>
        <p:nvSpPr>
          <p:cNvPr id="17" name="テキスト ボックス 16"/>
          <p:cNvSpPr txBox="1"/>
          <p:nvPr/>
        </p:nvSpPr>
        <p:spPr>
          <a:xfrm>
            <a:off x="1796432" y="1358460"/>
            <a:ext cx="5373111" cy="338554"/>
          </a:xfrm>
          <a:prstGeom prst="rect">
            <a:avLst/>
          </a:prstGeom>
          <a:noFill/>
          <a:ln>
            <a:noFill/>
          </a:ln>
        </p:spPr>
        <p:txBody>
          <a:bodyPr wrap="square" rtlCol="0">
            <a:spAutoFit/>
          </a:bodyPr>
          <a:lstStyle/>
          <a:p>
            <a:pPr algn="ctr"/>
            <a:r>
              <a:rPr lang="en-US" altLang="ja-JP" sz="1600" dirty="0" err="1">
                <a:solidFill>
                  <a:prstClr val="black"/>
                </a:solidFill>
                <a:latin typeface="Times New Roman 見出し"/>
              </a:rPr>
              <a:t>Cách</a:t>
            </a:r>
            <a:r>
              <a:rPr lang="en-US" altLang="ja-JP" sz="1600" dirty="0">
                <a:solidFill>
                  <a:prstClr val="black"/>
                </a:solidFill>
                <a:latin typeface="Times New Roman 見出し"/>
              </a:rPr>
              <a:t> </a:t>
            </a:r>
            <a:r>
              <a:rPr lang="en-US" altLang="ja-JP" sz="1600" dirty="0" err="1">
                <a:solidFill>
                  <a:prstClr val="black"/>
                </a:solidFill>
                <a:latin typeface="Times New Roman 見出し"/>
              </a:rPr>
              <a:t>nhận</a:t>
            </a:r>
            <a:r>
              <a:rPr lang="en-US" altLang="ja-JP" sz="1600" dirty="0">
                <a:solidFill>
                  <a:prstClr val="black"/>
                </a:solidFill>
                <a:latin typeface="Times New Roman 見出し"/>
              </a:rPr>
              <a:t> </a:t>
            </a:r>
            <a:r>
              <a:rPr lang="en-US" altLang="ja-JP" sz="1600" dirty="0" err="1">
                <a:solidFill>
                  <a:prstClr val="black"/>
                </a:solidFill>
                <a:latin typeface="Times New Roman 見出し"/>
              </a:rPr>
              <a:t>biết</a:t>
            </a:r>
            <a:r>
              <a:rPr lang="vi-VN" altLang="ja-JP" sz="1600" dirty="0">
                <a:solidFill>
                  <a:prstClr val="black"/>
                </a:solidFill>
                <a:latin typeface="Times New Roman 見出し"/>
              </a:rPr>
              <a:t> dựa trên </a:t>
            </a:r>
            <a:r>
              <a:rPr lang="en-US" altLang="ja-JP" sz="1600" dirty="0" err="1">
                <a:solidFill>
                  <a:prstClr val="black"/>
                </a:solidFill>
                <a:latin typeface="Times New Roman 見出し"/>
              </a:rPr>
              <a:t>tình</a:t>
            </a:r>
            <a:r>
              <a:rPr lang="en-US" altLang="ja-JP" sz="1600" dirty="0">
                <a:solidFill>
                  <a:prstClr val="black"/>
                </a:solidFill>
                <a:latin typeface="Times New Roman 見出し"/>
              </a:rPr>
              <a:t> </a:t>
            </a:r>
            <a:r>
              <a:rPr lang="en-US" altLang="ja-JP" sz="1600" dirty="0" err="1">
                <a:solidFill>
                  <a:prstClr val="black"/>
                </a:solidFill>
                <a:latin typeface="Times New Roman 見出し"/>
              </a:rPr>
              <a:t>trạng</a:t>
            </a:r>
            <a:r>
              <a:rPr lang="vi-VN" altLang="ja-JP" sz="1600" dirty="0">
                <a:solidFill>
                  <a:prstClr val="black"/>
                </a:solidFill>
                <a:latin typeface="Times New Roman 見出し"/>
              </a:rPr>
              <a:t> dầu thủy lực</a:t>
            </a:r>
            <a:endParaRPr lang="ja-JP" altLang="en-US" sz="1600" dirty="0">
              <a:solidFill>
                <a:prstClr val="black"/>
              </a:solidFill>
              <a:latin typeface="Times New Roman 見出し"/>
            </a:endParaRPr>
          </a:p>
        </p:txBody>
      </p:sp>
      <p:sp>
        <p:nvSpPr>
          <p:cNvPr id="24" name="テキスト ボックス 23"/>
          <p:cNvSpPr txBox="1"/>
          <p:nvPr/>
        </p:nvSpPr>
        <p:spPr>
          <a:xfrm>
            <a:off x="1248827" y="4185856"/>
            <a:ext cx="6951143" cy="276999"/>
          </a:xfrm>
          <a:prstGeom prst="rect">
            <a:avLst/>
          </a:prstGeom>
          <a:noFill/>
          <a:ln>
            <a:noFill/>
          </a:ln>
        </p:spPr>
        <p:txBody>
          <a:bodyPr wrap="square" rtlCol="0">
            <a:spAutoFit/>
          </a:bodyPr>
          <a:lstStyle/>
          <a:p>
            <a:pPr algn="ctr"/>
            <a:r>
              <a:rPr lang="vi-VN" altLang="ja-JP" sz="1200" dirty="0">
                <a:solidFill>
                  <a:prstClr val="black"/>
                </a:solidFill>
                <a:latin typeface="Times New Roman 見出し"/>
              </a:rPr>
              <a:t>Ví dụ về tư thế kiểm tra</a:t>
            </a:r>
            <a:r>
              <a:rPr lang="en-US" altLang="ja-JP" sz="1200" dirty="0">
                <a:solidFill>
                  <a:prstClr val="black"/>
                </a:solidFill>
                <a:latin typeface="Times New Roman 見出し"/>
              </a:rPr>
              <a:t> </a:t>
            </a:r>
            <a:r>
              <a:rPr lang="en-US" altLang="ja-JP" sz="1200" dirty="0" err="1">
                <a:solidFill>
                  <a:prstClr val="black"/>
                </a:solidFill>
                <a:latin typeface="Times New Roman 見出し"/>
              </a:rPr>
              <a:t>lượng</a:t>
            </a:r>
            <a:r>
              <a:rPr lang="vi-VN" altLang="ja-JP" sz="1200" dirty="0">
                <a:solidFill>
                  <a:prstClr val="black"/>
                </a:solidFill>
                <a:latin typeface="Times New Roman 見出し"/>
              </a:rPr>
              <a:t> dầu của máy </a:t>
            </a:r>
            <a:r>
              <a:rPr lang="en-US" altLang="ja-JP" sz="1200" dirty="0" err="1">
                <a:solidFill>
                  <a:prstClr val="black"/>
                </a:solidFill>
                <a:latin typeface="Times New Roman 見出し"/>
              </a:rPr>
              <a:t>chuyên</a:t>
            </a:r>
            <a:r>
              <a:rPr lang="en-US" altLang="ja-JP" sz="1200" dirty="0">
                <a:solidFill>
                  <a:prstClr val="black"/>
                </a:solidFill>
                <a:latin typeface="Times New Roman 見出し"/>
              </a:rPr>
              <a:t> </a:t>
            </a:r>
            <a:r>
              <a:rPr lang="vi-VN" altLang="ja-JP" sz="1200" dirty="0">
                <a:solidFill>
                  <a:prstClr val="black"/>
                </a:solidFill>
                <a:latin typeface="Times New Roman 見出し"/>
              </a:rPr>
              <a:t>phá dỡ</a:t>
            </a:r>
            <a:endParaRPr lang="ja-JP" altLang="en-US" sz="1200" dirty="0">
              <a:solidFill>
                <a:prstClr val="black"/>
              </a:solidFill>
              <a:latin typeface="Times New Roman 見出し"/>
            </a:endParaRPr>
          </a:p>
        </p:txBody>
      </p:sp>
      <p:pic>
        <p:nvPicPr>
          <p:cNvPr id="3" name="図 2"/>
          <p:cNvPicPr>
            <a:picLocks noChangeAspect="1"/>
          </p:cNvPicPr>
          <p:nvPr/>
        </p:nvPicPr>
        <p:blipFill>
          <a:blip r:embed="rId3"/>
          <a:stretch>
            <a:fillRect/>
          </a:stretch>
        </p:blipFill>
        <p:spPr>
          <a:xfrm>
            <a:off x="2186420" y="3071897"/>
            <a:ext cx="4771159" cy="1157077"/>
          </a:xfrm>
          <a:prstGeom prst="rect">
            <a:avLst/>
          </a:prstGeom>
        </p:spPr>
      </p:pic>
      <p:pic>
        <p:nvPicPr>
          <p:cNvPr id="5" name="図 4"/>
          <p:cNvPicPr>
            <a:picLocks noChangeAspect="1"/>
          </p:cNvPicPr>
          <p:nvPr/>
        </p:nvPicPr>
        <p:blipFill>
          <a:blip r:embed="rId4"/>
          <a:stretch>
            <a:fillRect/>
          </a:stretch>
        </p:blipFill>
        <p:spPr>
          <a:xfrm>
            <a:off x="3011197" y="4488566"/>
            <a:ext cx="3121602" cy="1433951"/>
          </a:xfrm>
          <a:prstGeom prst="rect">
            <a:avLst/>
          </a:prstGeom>
        </p:spPr>
      </p:pic>
      <p:sp>
        <p:nvSpPr>
          <p:cNvPr id="14" name="テキスト ボックス 13"/>
          <p:cNvSpPr txBox="1"/>
          <p:nvPr/>
        </p:nvSpPr>
        <p:spPr>
          <a:xfrm>
            <a:off x="1248827" y="5913308"/>
            <a:ext cx="6951143" cy="276999"/>
          </a:xfrm>
          <a:prstGeom prst="rect">
            <a:avLst/>
          </a:prstGeom>
          <a:noFill/>
          <a:ln>
            <a:noFill/>
          </a:ln>
        </p:spPr>
        <p:txBody>
          <a:bodyPr wrap="square" rtlCol="0">
            <a:spAutoFit/>
          </a:bodyPr>
          <a:lstStyle/>
          <a:p>
            <a:pPr algn="ctr"/>
            <a:r>
              <a:rPr lang="vi-VN" altLang="ja-JP" sz="1200" dirty="0">
                <a:solidFill>
                  <a:prstClr val="black"/>
                </a:solidFill>
                <a:latin typeface="Times New Roman 見出し"/>
              </a:rPr>
              <a:t>Khi bảo dưỡng hệ thống điện, hãy </a:t>
            </a:r>
            <a:r>
              <a:rPr lang="en-US" altLang="ja-JP" sz="1200" dirty="0" err="1">
                <a:solidFill>
                  <a:prstClr val="black"/>
                </a:solidFill>
                <a:latin typeface="Times New Roman 見出し"/>
              </a:rPr>
              <a:t>tháo</a:t>
            </a:r>
            <a:r>
              <a:rPr lang="vi-VN" altLang="ja-JP" sz="1200" dirty="0">
                <a:solidFill>
                  <a:prstClr val="black"/>
                </a:solidFill>
                <a:latin typeface="Times New Roman 見出し"/>
              </a:rPr>
              <a:t> cực (-) của </a:t>
            </a:r>
            <a:r>
              <a:rPr lang="en-US" altLang="ja-JP" sz="1200" dirty="0" err="1">
                <a:solidFill>
                  <a:prstClr val="black"/>
                </a:solidFill>
                <a:latin typeface="Times New Roman 見出し"/>
              </a:rPr>
              <a:t>bình</a:t>
            </a:r>
            <a:r>
              <a:rPr lang="en-US" altLang="ja-JP" sz="1200" dirty="0">
                <a:solidFill>
                  <a:prstClr val="black"/>
                </a:solidFill>
                <a:latin typeface="Times New Roman 見出し"/>
              </a:rPr>
              <a:t> </a:t>
            </a:r>
            <a:r>
              <a:rPr lang="en-US" altLang="ja-JP" sz="1200" dirty="0" err="1">
                <a:solidFill>
                  <a:prstClr val="black"/>
                </a:solidFill>
                <a:latin typeface="Times New Roman 見出し"/>
              </a:rPr>
              <a:t>ắc</a:t>
            </a:r>
            <a:r>
              <a:rPr lang="en-US" altLang="ja-JP" sz="1200" dirty="0">
                <a:solidFill>
                  <a:prstClr val="black"/>
                </a:solidFill>
                <a:latin typeface="Times New Roman 見出し"/>
              </a:rPr>
              <a:t> </a:t>
            </a:r>
            <a:r>
              <a:rPr lang="en-US" altLang="ja-JP" sz="1200" dirty="0" err="1">
                <a:solidFill>
                  <a:prstClr val="black"/>
                </a:solidFill>
                <a:latin typeface="Times New Roman 見出し"/>
              </a:rPr>
              <a:t>quy</a:t>
            </a:r>
            <a:endParaRPr lang="ja-JP" altLang="en-US" sz="1200" dirty="0">
              <a:solidFill>
                <a:prstClr val="black"/>
              </a:solidFill>
              <a:latin typeface="Times New Roman 見出し"/>
            </a:endParaRP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6" name="正方形/長方形 15">
            <a:extLst>
              <a:ext uri="{FF2B5EF4-FFF2-40B4-BE49-F238E27FC236}">
                <a16:creationId xmlns:a16="http://schemas.microsoft.com/office/drawing/2014/main" xmlns="" id="{77D8A6B8-2815-4A4B-9C3C-BC743E9540D7}"/>
              </a:ext>
            </a:extLst>
          </p:cNvPr>
          <p:cNvSpPr/>
          <p:nvPr/>
        </p:nvSpPr>
        <p:spPr>
          <a:xfrm>
            <a:off x="3641590" y="3861166"/>
            <a:ext cx="530874"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lanh</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thủy</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lực</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967C1E2B-E0AB-4FD8-81FD-DE29C2DE03A2}"/>
              </a:ext>
            </a:extLst>
          </p:cNvPr>
          <p:cNvSpPr/>
          <p:nvPr/>
        </p:nvSpPr>
        <p:spPr>
          <a:xfrm>
            <a:off x="4172464" y="3723890"/>
            <a:ext cx="583969"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Tay </a:t>
            </a:r>
            <a:r>
              <a:rPr kumimoji="1"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ục</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EACCB217-27CE-41D9-BEF4-324D45781024}"/>
              </a:ext>
            </a:extLst>
          </p:cNvPr>
          <p:cNvSpPr txBox="1"/>
          <p:nvPr/>
        </p:nvSpPr>
        <p:spPr>
          <a:xfrm>
            <a:off x="5191524" y="6438137"/>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91/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74</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6" name="図 5" descr="テーブル&#10;&#10;自動的に生成された説明">
            <a:extLst>
              <a:ext uri="{FF2B5EF4-FFF2-40B4-BE49-F238E27FC236}">
                <a16:creationId xmlns:a16="http://schemas.microsoft.com/office/drawing/2014/main" xmlns="" id="{48CD9A24-56FD-482C-9673-EBC98ABCD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76" y="1783329"/>
            <a:ext cx="4610743" cy="1247949"/>
          </a:xfrm>
          <a:prstGeom prst="rect">
            <a:avLst/>
          </a:prstGeom>
        </p:spPr>
      </p:pic>
      <p:sp>
        <p:nvSpPr>
          <p:cNvPr id="2" name="正方形/長方形 1">
            <a:extLst>
              <a:ext uri="{FF2B5EF4-FFF2-40B4-BE49-F238E27FC236}">
                <a16:creationId xmlns:a16="http://schemas.microsoft.com/office/drawing/2014/main" xmlns="" id="{EAFD18E7-61EB-4A03-9FA3-C5B5F8A0DDE2}"/>
              </a:ext>
            </a:extLst>
          </p:cNvPr>
          <p:cNvSpPr/>
          <p:nvPr/>
        </p:nvSpPr>
        <p:spPr>
          <a:xfrm>
            <a:off x="2304288" y="1849609"/>
            <a:ext cx="1868176" cy="161891"/>
          </a:xfrm>
          <a:prstGeom prst="rect">
            <a:avLst/>
          </a:prstGeom>
          <a:solidFill>
            <a:srgbClr val="F5E3F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dirty="0" err="1">
                <a:latin typeface="Times New Roman" panose="02020603050405020304" pitchFamily="18" charset="0"/>
                <a:cs typeface="Times New Roman" panose="02020603050405020304" pitchFamily="18" charset="0"/>
              </a:rPr>
              <a:t>Tình</a:t>
            </a:r>
            <a:r>
              <a:rPr kumimoji="1" lang="en-US" altLang="ja-JP" sz="1100" dirty="0">
                <a:latin typeface="Times New Roman" panose="02020603050405020304" pitchFamily="18" charset="0"/>
                <a:cs typeface="Times New Roman" panose="02020603050405020304" pitchFamily="18" charset="0"/>
              </a:rPr>
              <a:t> </a:t>
            </a:r>
            <a:r>
              <a:rPr kumimoji="1" lang="en-US" altLang="ja-JP" sz="1100" dirty="0" err="1">
                <a:latin typeface="Times New Roman" panose="02020603050405020304" pitchFamily="18" charset="0"/>
                <a:cs typeface="Times New Roman" panose="02020603050405020304" pitchFamily="18" charset="0"/>
              </a:rPr>
              <a:t>trạng</a:t>
            </a:r>
            <a:endParaRPr kumimoji="1" lang="ja-JP" altLang="en-US" sz="11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017C5F4C-8972-49AF-9D7F-5097CB106F6B}"/>
              </a:ext>
            </a:extLst>
          </p:cNvPr>
          <p:cNvSpPr/>
          <p:nvPr/>
        </p:nvSpPr>
        <p:spPr>
          <a:xfrm>
            <a:off x="2186420" y="2034576"/>
            <a:ext cx="2153932" cy="252384"/>
          </a:xfrm>
          <a:prstGeom prst="rect">
            <a:avLst/>
          </a:prstGeom>
          <a:ln w="127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lIns="36000" rtlCol="0" anchor="ctr"/>
          <a:lstStyle/>
          <a:p>
            <a:r>
              <a:rPr lang="en-US" altLang="ja-JP" sz="1100" dirty="0" err="1">
                <a:latin typeface="Times New Roman" panose="02020603050405020304" pitchFamily="18" charset="0"/>
                <a:cs typeface="Times New Roman" panose="02020603050405020304" pitchFamily="18" charset="0"/>
              </a:rPr>
              <a:t>Đang</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biến</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đổi</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thành</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màu</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trắng</a:t>
            </a:r>
            <a:r>
              <a:rPr lang="en-US" altLang="ja-JP" sz="1100" dirty="0">
                <a:latin typeface="Times New Roman" panose="02020603050405020304" pitchFamily="18" charset="0"/>
                <a:cs typeface="Times New Roman" panose="02020603050405020304" pitchFamily="18" charset="0"/>
              </a:rPr>
              <a:t> </a:t>
            </a:r>
            <a:r>
              <a:rPr lang="en-US" altLang="ja-JP" sz="1100" dirty="0" err="1">
                <a:latin typeface="Times New Roman" panose="02020603050405020304" pitchFamily="18" charset="0"/>
                <a:cs typeface="Times New Roman" panose="02020603050405020304" pitchFamily="18" charset="0"/>
              </a:rPr>
              <a:t>sữa</a:t>
            </a:r>
            <a:endParaRPr kumimoji="1" lang="ja-JP"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627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2130158" y="5183961"/>
            <a:ext cx="1996904"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Đầu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khoan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419435" y="5196508"/>
            <a:ext cx="26740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Dụng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cắt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56371847-BF72-42B7-B52E-4DAE229358E8}"/>
              </a:ext>
            </a:extLst>
          </p:cNvPr>
          <p:cNvSpPr/>
          <p:nvPr/>
        </p:nvSpPr>
        <p:spPr>
          <a:xfrm>
            <a:off x="3263154" y="3092824"/>
            <a:ext cx="1210234" cy="2151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solidFill>
                  <a:schemeClr val="tx1"/>
                </a:solidFill>
                <a:latin typeface="Times New Roman" panose="02020603050405020304" pitchFamily="18" charset="0"/>
                <a:cs typeface="Times New Roman" panose="02020603050405020304" pitchFamily="18" charset="0"/>
              </a:rPr>
              <a:t>Ốc</a:t>
            </a:r>
            <a:r>
              <a:rPr kumimoji="1" lang="en-US" altLang="ja-JP" sz="1200" dirty="0">
                <a:solidFill>
                  <a:schemeClr val="tx1"/>
                </a:solidFill>
                <a:latin typeface="Times New Roman" panose="02020603050405020304" pitchFamily="18" charset="0"/>
                <a:cs typeface="Times New Roman" panose="02020603050405020304" pitchFamily="18" charset="0"/>
              </a:rPr>
              <a:t>,</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bu</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lông</a:t>
            </a:r>
            <a:endParaRPr kumimoji="1" lang="ja-JP" altLang="en-US" sz="1200" dirty="0">
              <a:solidFill>
                <a:schemeClr val="tx1"/>
              </a:solidFill>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xmlns="" id="{D7DAB7B4-9C31-4FED-98D7-DE291954DA05}"/>
              </a:ext>
            </a:extLst>
          </p:cNvPr>
          <p:cNvSpPr/>
          <p:nvPr/>
        </p:nvSpPr>
        <p:spPr>
          <a:xfrm>
            <a:off x="3272118" y="3558988"/>
            <a:ext cx="1066800" cy="2510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a:latin typeface="Times New Roman" panose="02020603050405020304" pitchFamily="18" charset="0"/>
                <a:cs typeface="Times New Roman" panose="02020603050405020304" pitchFamily="18" charset="0"/>
              </a:rPr>
              <a:t>Thanh </a:t>
            </a:r>
            <a:r>
              <a:rPr kumimoji="1" lang="en-US" altLang="ja-JP" sz="1200" dirty="0" err="1">
                <a:latin typeface="Times New Roman" panose="02020603050405020304" pitchFamily="18" charset="0"/>
                <a:cs typeface="Times New Roman" panose="02020603050405020304" pitchFamily="18" charset="0"/>
              </a:rPr>
              <a:t>đỡ</a:t>
            </a:r>
            <a:endParaRPr kumimoji="1" lang="ja-JP" altLang="en-US" sz="12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6E66BC44-B1E4-46F0-B53E-4FA7EB235C8C}"/>
              </a:ext>
            </a:extLst>
          </p:cNvPr>
          <p:cNvSpPr/>
          <p:nvPr/>
        </p:nvSpPr>
        <p:spPr>
          <a:xfrm>
            <a:off x="2770194" y="3810000"/>
            <a:ext cx="744071" cy="25101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solidFill>
                  <a:schemeClr val="tx1"/>
                </a:solidFill>
                <a:latin typeface="Times New Roman" panose="02020603050405020304" pitchFamily="18" charset="0"/>
                <a:cs typeface="Times New Roman" panose="02020603050405020304" pitchFamily="18" charset="0"/>
              </a:rPr>
              <a:t>Xilanh</a:t>
            </a:r>
            <a:endParaRPr kumimoji="1" lang="ja-JP" altLang="en-US" sz="1200" dirty="0">
              <a:solidFill>
                <a:schemeClr val="tx1"/>
              </a:solidFill>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8F4AAEBA-A16A-4D4E-9E70-B0296459E930}"/>
              </a:ext>
            </a:extLst>
          </p:cNvPr>
          <p:cNvSpPr/>
          <p:nvPr/>
        </p:nvSpPr>
        <p:spPr>
          <a:xfrm>
            <a:off x="3281082" y="4455460"/>
            <a:ext cx="1210234" cy="2151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solidFill>
                  <a:schemeClr val="tx1"/>
                </a:solidFill>
                <a:latin typeface="Times New Roman" panose="02020603050405020304" pitchFamily="18" charset="0"/>
                <a:cs typeface="Times New Roman" panose="02020603050405020304" pitchFamily="18" charset="0"/>
              </a:rPr>
              <a:t>Ốc</a:t>
            </a:r>
            <a:r>
              <a:rPr kumimoji="1" lang="en-US" altLang="ja-JP" sz="1200" dirty="0">
                <a:solidFill>
                  <a:schemeClr val="tx1"/>
                </a:solidFill>
                <a:latin typeface="Times New Roman" panose="02020603050405020304" pitchFamily="18" charset="0"/>
                <a:cs typeface="Times New Roman" panose="02020603050405020304" pitchFamily="18" charset="0"/>
              </a:rPr>
              <a:t>,</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bu</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lông</a:t>
            </a:r>
            <a:endParaRPr kumimoji="1" lang="ja-JP" altLang="en-US" sz="1200" dirty="0">
              <a:solidFill>
                <a:schemeClr val="tx1"/>
              </a:solidFill>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B49CD5B3-EA1E-4790-9F28-DEE944AD6B64}"/>
              </a:ext>
            </a:extLst>
          </p:cNvPr>
          <p:cNvSpPr/>
          <p:nvPr/>
        </p:nvSpPr>
        <p:spPr>
          <a:xfrm>
            <a:off x="3128610" y="4775350"/>
            <a:ext cx="1210234" cy="2151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solidFill>
                  <a:schemeClr val="tx1"/>
                </a:solidFill>
                <a:latin typeface="Times New Roman" panose="02020603050405020304" pitchFamily="18" charset="0"/>
                <a:cs typeface="Times New Roman" panose="02020603050405020304" pitchFamily="18" charset="0"/>
              </a:rPr>
              <a:t>Mũi</a:t>
            </a:r>
            <a:r>
              <a:rPr kumimoji="1" lang="en-US" altLang="ja-JP" sz="1200" dirty="0">
                <a:solidFill>
                  <a:schemeClr val="tx1"/>
                </a:solidFill>
                <a:latin typeface="Times New Roman" panose="02020603050405020304" pitchFamily="18" charset="0"/>
                <a:cs typeface="Times New Roman" panose="02020603050405020304" pitchFamily="18" charset="0"/>
              </a:rPr>
              <a:t> </a:t>
            </a:r>
            <a:r>
              <a:rPr kumimoji="1" lang="en-US" altLang="ja-JP" sz="1200" dirty="0" err="1">
                <a:solidFill>
                  <a:schemeClr val="tx1"/>
                </a:solidFill>
                <a:latin typeface="Times New Roman" panose="02020603050405020304" pitchFamily="18" charset="0"/>
                <a:cs typeface="Times New Roman" panose="02020603050405020304" pitchFamily="18" charset="0"/>
              </a:rPr>
              <a:t>khoan</a:t>
            </a:r>
            <a:endParaRPr kumimoji="1" lang="ja-JP" altLang="en-US" sz="1200" dirty="0">
              <a:solidFill>
                <a:schemeClr val="tx1"/>
              </a:solidFill>
              <a:latin typeface="Times New Roman" panose="02020603050405020304" pitchFamily="18" charset="0"/>
              <a:cs typeface="Times New Roman" panose="02020603050405020304" pitchFamily="18" charset="0"/>
            </a:endParaRPr>
          </a:p>
        </p:txBody>
      </p:sp>
      <p:sp>
        <p:nvSpPr>
          <p:cNvPr id="9" name="正方形/長方形 8">
            <a:extLst>
              <a:ext uri="{FF2B5EF4-FFF2-40B4-BE49-F238E27FC236}">
                <a16:creationId xmlns:a16="http://schemas.microsoft.com/office/drawing/2014/main" xmlns="" id="{848F9C9B-207E-49D0-BA02-866D01DF1B6A}"/>
              </a:ext>
            </a:extLst>
          </p:cNvPr>
          <p:cNvSpPr/>
          <p:nvPr/>
        </p:nvSpPr>
        <p:spPr>
          <a:xfrm>
            <a:off x="7343823" y="2042384"/>
            <a:ext cx="995083" cy="32297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Khung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trên</a:t>
            </a:r>
            <a:endParaRPr kumimoji="1" lang="ja-JP" altLang="en-US" sz="12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E81B3EB6-4960-4F8F-B869-0165AF680B73}"/>
              </a:ext>
            </a:extLst>
          </p:cNvPr>
          <p:cNvSpPr/>
          <p:nvPr/>
        </p:nvSpPr>
        <p:spPr>
          <a:xfrm>
            <a:off x="7252447" y="2475980"/>
            <a:ext cx="1180590" cy="23614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Thiết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bị</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xoay</a:t>
            </a:r>
            <a:endParaRPr kumimoji="1" lang="ja-JP" altLang="en-US" sz="12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2D9FEBC9-F520-47B0-BB7B-5ECB3F428C95}"/>
              </a:ext>
            </a:extLst>
          </p:cNvPr>
          <p:cNvSpPr/>
          <p:nvPr/>
        </p:nvSpPr>
        <p:spPr>
          <a:xfrm>
            <a:off x="7210728" y="2889055"/>
            <a:ext cx="1261271" cy="48635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Xilanh</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đóng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mở</a:t>
            </a:r>
            <a:endParaRPr kumimoji="1" lang="ja-JP" altLang="en-US" sz="12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92074247-9C7A-4692-BD2C-82AD05DAB9E8}"/>
              </a:ext>
            </a:extLst>
          </p:cNvPr>
          <p:cNvSpPr/>
          <p:nvPr/>
        </p:nvSpPr>
        <p:spPr>
          <a:xfrm>
            <a:off x="7252447" y="3379302"/>
            <a:ext cx="1180590" cy="25101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Khung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dưới</a:t>
            </a:r>
            <a:endParaRPr kumimoji="1" lang="ja-JP" altLang="en-US" sz="12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5D14F5AA-A6D3-42F4-833A-D89B95FDEE65}"/>
              </a:ext>
            </a:extLst>
          </p:cNvPr>
          <p:cNvSpPr/>
          <p:nvPr/>
        </p:nvSpPr>
        <p:spPr>
          <a:xfrm>
            <a:off x="7279596" y="4132332"/>
            <a:ext cx="995083" cy="25997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Kìm</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cắt</a:t>
            </a:r>
            <a:endParaRPr kumimoji="1" lang="ja-JP" altLang="en-US" sz="12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1C141263-7DFA-4DA8-BBD7-609D2CC482D3}"/>
              </a:ext>
            </a:extLst>
          </p:cNvPr>
          <p:cNvSpPr/>
          <p:nvPr/>
        </p:nvSpPr>
        <p:spPr>
          <a:xfrm>
            <a:off x="7252447" y="4471680"/>
            <a:ext cx="1022232" cy="21515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Lưỡi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kìm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cắt</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924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quát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khởi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2654292" y="3249146"/>
            <a:ext cx="36707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Kiểm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lỏng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lẻo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lông</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1135323" y="5716558"/>
            <a:ext cx="36707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bôi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dầu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súng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bắn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dầu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mỡ</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787735" y="5962548"/>
            <a:ext cx="1965843"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giới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hạn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mài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mòn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8761098A-7945-42D2-8734-E994388B9498}"/>
              </a:ext>
            </a:extLst>
          </p:cNvPr>
          <p:cNvSpPr/>
          <p:nvPr/>
        </p:nvSpPr>
        <p:spPr>
          <a:xfrm>
            <a:off x="5517752" y="2418835"/>
            <a:ext cx="657761"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BA5A1D3F-AED3-4357-979A-74E025B41A8A}"/>
              </a:ext>
            </a:extLst>
          </p:cNvPr>
          <p:cNvSpPr/>
          <p:nvPr/>
        </p:nvSpPr>
        <p:spPr>
          <a:xfrm>
            <a:off x="4489643" y="3791683"/>
            <a:ext cx="657761" cy="36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1974CC1B-C48E-4242-A6B6-240663A3214E}"/>
              </a:ext>
            </a:extLst>
          </p:cNvPr>
          <p:cNvSpPr/>
          <p:nvPr/>
        </p:nvSpPr>
        <p:spPr>
          <a:xfrm>
            <a:off x="2609519" y="4066109"/>
            <a:ext cx="929746"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Dầu</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Mỡ</a:t>
            </a: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Nickle</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DF80D124-5C60-4185-B4D2-480CE01EDD7F}"/>
              </a:ext>
            </a:extLst>
          </p:cNvPr>
          <p:cNvSpPr/>
          <p:nvPr/>
        </p:nvSpPr>
        <p:spPr>
          <a:xfrm>
            <a:off x="5787735" y="2824217"/>
            <a:ext cx="1480760" cy="125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34C37D72-E847-4292-B573-A0B32E43E756}"/>
              </a:ext>
            </a:extLst>
          </p:cNvPr>
          <p:cNvSpPr/>
          <p:nvPr/>
        </p:nvSpPr>
        <p:spPr>
          <a:xfrm>
            <a:off x="7095817" y="5592417"/>
            <a:ext cx="657761" cy="202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Thanh </a:t>
            </a:r>
            <a:r>
              <a:rPr lang="en-US" altLang="ja-JP" sz="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đục</a:t>
            </a:r>
            <a:endParaRPr kumimoji="1" lang="ja-JP" altLang="en-US" sz="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FD4049C8-4A62-49A4-90CF-27C004A8965E}"/>
              </a:ext>
            </a:extLst>
          </p:cNvPr>
          <p:cNvSpPr txBox="1"/>
          <p:nvPr/>
        </p:nvSpPr>
        <p:spPr>
          <a:xfrm>
            <a:off x="5213781" y="6408796"/>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94/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Picture 2" descr="Diagram&#10;&#10;Description automatically generated">
            <a:extLst>
              <a:ext uri="{FF2B5EF4-FFF2-40B4-BE49-F238E27FC236}">
                <a16:creationId xmlns:a16="http://schemas.microsoft.com/office/drawing/2014/main" xmlns="" id="{8B06F4D8-EBAD-4094-A556-83F79DF4A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7458" y="3519595"/>
            <a:ext cx="3115601" cy="2392533"/>
          </a:xfrm>
          <a:prstGeom prst="rect">
            <a:avLst/>
          </a:prstGeom>
        </p:spPr>
      </p:pic>
      <p:sp>
        <p:nvSpPr>
          <p:cNvPr id="5" name="Rectangle 4">
            <a:extLst>
              <a:ext uri="{FF2B5EF4-FFF2-40B4-BE49-F238E27FC236}">
                <a16:creationId xmlns:a16="http://schemas.microsoft.com/office/drawing/2014/main" xmlns="" id="{35C6341A-5759-487E-B69F-2846ED264D33}"/>
              </a:ext>
            </a:extLst>
          </p:cNvPr>
          <p:cNvSpPr/>
          <p:nvPr/>
        </p:nvSpPr>
        <p:spPr>
          <a:xfrm>
            <a:off x="7694640" y="5594522"/>
            <a:ext cx="620863" cy="30304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altLang="ja-JP" sz="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Thanh đục</a:t>
            </a:r>
            <a:endParaRPr lang="ja-JP" altLang="en-US" sz="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FC2C52A8-3367-4B4E-9120-07AAA2E20263}"/>
              </a:ext>
            </a:extLst>
          </p:cNvPr>
          <p:cNvSpPr/>
          <p:nvPr/>
        </p:nvSpPr>
        <p:spPr>
          <a:xfrm>
            <a:off x="6175513" y="3621527"/>
            <a:ext cx="920304" cy="2020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23" name="Rectangle 22">
            <a:extLst>
              <a:ext uri="{FF2B5EF4-FFF2-40B4-BE49-F238E27FC236}">
                <a16:creationId xmlns:a16="http://schemas.microsoft.com/office/drawing/2014/main" xmlns="" id="{E847A93C-46CB-49C8-B442-439641DFC7D1}"/>
              </a:ext>
            </a:extLst>
          </p:cNvPr>
          <p:cNvSpPr/>
          <p:nvPr/>
        </p:nvSpPr>
        <p:spPr>
          <a:xfrm>
            <a:off x="6114826" y="3483392"/>
            <a:ext cx="840150" cy="3596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Miếng đệm</a:t>
            </a:r>
            <a:endParaRPr lang="ja-JP" altLang="en-US" sz="1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37BFAF10-E1E4-46D8-8981-E6954CFA65CA}"/>
              </a:ext>
            </a:extLst>
          </p:cNvPr>
          <p:cNvSpPr/>
          <p:nvPr/>
        </p:nvSpPr>
        <p:spPr>
          <a:xfrm>
            <a:off x="5578837" y="4060128"/>
            <a:ext cx="596676" cy="9808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altLang="ja-JP" sz="5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Bề rộng mài mòm</a:t>
            </a:r>
            <a:endParaRPr lang="ja-JP" altLang="en-US" sz="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446775B9-9915-4406-9D58-444FC1AD7521}"/>
              </a:ext>
            </a:extLst>
          </p:cNvPr>
          <p:cNvSpPr/>
          <p:nvPr/>
        </p:nvSpPr>
        <p:spPr>
          <a:xfrm>
            <a:off x="7095817" y="4842803"/>
            <a:ext cx="1219686" cy="276999"/>
          </a:xfrm>
          <a:prstGeom prst="rect">
            <a:avLst/>
          </a:prstGeom>
        </p:spPr>
        <p:txBody>
          <a:bodyPr wrap="square">
            <a:spAutoFit/>
          </a:bodyPr>
          <a:lstStyle/>
          <a:p>
            <a:pPr algn="ctr"/>
            <a:endParaRPr lang="en-US" altLang="ja-JP" sz="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altLang="ja-JP" sz="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Bề rộng mài mòm</a:t>
            </a:r>
            <a:endParaRPr lang="ja-JP" altLang="en-US" sz="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8729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65976" y="614544"/>
            <a:ext cx="8165394" cy="572127"/>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quát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khởi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69281" y="6396225"/>
            <a:ext cx="3062090"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96/</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565976" y="1321680"/>
            <a:ext cx="8165394" cy="2782230"/>
          </a:xfrm>
          <a:prstGeom prst="rect">
            <a:avLst/>
          </a:prstGeom>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3073566" y="1371003"/>
            <a:ext cx="3205314"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Tiêu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chuẩn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nhận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dựa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màu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sắc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thải</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5" name="タイトル 3"/>
          <p:cNvSpPr txBox="1">
            <a:spLocks/>
          </p:cNvSpPr>
          <p:nvPr/>
        </p:nvSpPr>
        <p:spPr>
          <a:xfrm>
            <a:off x="565976" y="4233393"/>
            <a:ext cx="8165394" cy="420169"/>
          </a:xfrm>
          <a:prstGeom prst="rect">
            <a:avLst/>
          </a:prstGeom>
          <a:ln>
            <a:solidFill>
              <a:schemeClr val="tx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Lưu</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ý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kiểm</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tra</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hàng</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ngày</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Sau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thúc</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err="1">
                <a:latin typeface="Times New Roman" panose="02020603050405020304" pitchFamily="18" charset="0"/>
                <a:ea typeface="Meiryo UI" panose="020B0604030504040204" pitchFamily="50" charset="-128"/>
                <a:cs typeface="Times New Roman" panose="02020603050405020304" pitchFamily="18" charset="0"/>
              </a:rPr>
              <a:t>hành</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コンテンツ プレースホルダー 4"/>
          <p:cNvSpPr txBox="1">
            <a:spLocks/>
          </p:cNvSpPr>
          <p:nvPr/>
        </p:nvSpPr>
        <p:spPr>
          <a:xfrm>
            <a:off x="565976" y="4712778"/>
            <a:ext cx="8165394" cy="1548438"/>
          </a:xfrm>
          <a:prstGeom prst="rect">
            <a:avLst/>
          </a:prstGeom>
          <a:ln>
            <a:solidFill>
              <a:schemeClr val="tx1"/>
            </a:solidFill>
          </a:ln>
        </p:spPr>
        <p:txBody>
          <a:bodyPr vert="horz" lIns="68580" tIns="34290" rIns="68580" bIns="3429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( 1 )</a:t>
            </a:r>
            <a:r>
              <a:rPr lang="ja-JP" altLang="en-US"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Vệ</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sinh</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( 2 )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Bổ</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sung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nhiên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liệu</a:t>
            </a: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buNone/>
            </a:pP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( 3 )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Bảo</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quản</a:t>
            </a:r>
            <a:r>
              <a:rPr lang="en-US" altLang="ja-JP" sz="15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500" dirty="0" err="1">
                <a:latin typeface="Times New Roman" panose="02020603050405020304" pitchFamily="18" charset="0"/>
                <a:ea typeface="Meiryo UI" panose="020B0604030504040204" pitchFamily="50" charset="-128"/>
                <a:cs typeface="Times New Roman" panose="02020603050405020304" pitchFamily="18" charset="0"/>
              </a:rPr>
              <a:t>máy</a:t>
            </a:r>
            <a:r>
              <a:rPr lang="ja-JP" altLang="en-US" sz="1500" dirty="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500" dirty="0">
              <a:latin typeface="Times New Roman" panose="02020603050405020304" pitchFamily="18" charset="0"/>
              <a:ea typeface="Meiryo UI" panose="020B0604030504040204" pitchFamily="50" charset="-128"/>
              <a:cs typeface="Times New Roman" panose="02020603050405020304" pitchFamily="18" charset="0"/>
            </a:endParaRPr>
          </a:p>
        </p:txBody>
      </p:sp>
      <p:graphicFrame>
        <p:nvGraphicFramePr>
          <p:cNvPr id="10" name="表 7">
            <a:extLst>
              <a:ext uri="{FF2B5EF4-FFF2-40B4-BE49-F238E27FC236}">
                <a16:creationId xmlns:a16="http://schemas.microsoft.com/office/drawing/2014/main" xmlns="" id="{C3D680E6-EF9A-4950-870D-3AA0204BFD01}"/>
              </a:ext>
            </a:extLst>
          </p:cNvPr>
          <p:cNvGraphicFramePr>
            <a:graphicFrameLocks noGrp="1"/>
          </p:cNvGraphicFramePr>
          <p:nvPr>
            <p:extLst>
              <p:ext uri="{D42A27DB-BD31-4B8C-83A1-F6EECF244321}">
                <p14:modId xmlns:p14="http://schemas.microsoft.com/office/powerpoint/2010/main" val="1443981164"/>
              </p:ext>
            </p:extLst>
          </p:nvPr>
        </p:nvGraphicFramePr>
        <p:xfrm>
          <a:off x="2512460" y="1712744"/>
          <a:ext cx="4449171" cy="2016776"/>
        </p:xfrm>
        <a:graphic>
          <a:graphicData uri="http://schemas.openxmlformats.org/drawingml/2006/table">
            <a:tbl>
              <a:tblPr firstRow="1" bandRow="1">
                <a:tableStyleId>{5940675A-B579-460E-94D1-54222C63F5DA}</a:tableStyleId>
              </a:tblPr>
              <a:tblGrid>
                <a:gridCol w="1210944">
                  <a:extLst>
                    <a:ext uri="{9D8B030D-6E8A-4147-A177-3AD203B41FA5}">
                      <a16:colId xmlns:a16="http://schemas.microsoft.com/office/drawing/2014/main" xmlns="" val="1006487578"/>
                    </a:ext>
                  </a:extLst>
                </a:gridCol>
                <a:gridCol w="3238227">
                  <a:extLst>
                    <a:ext uri="{9D8B030D-6E8A-4147-A177-3AD203B41FA5}">
                      <a16:colId xmlns:a16="http://schemas.microsoft.com/office/drawing/2014/main" xmlns="" val="1999402126"/>
                    </a:ext>
                  </a:extLst>
                </a:gridCol>
              </a:tblGrid>
              <a:tr h="312246">
                <a:tc>
                  <a:txBody>
                    <a:bodyPr/>
                    <a:lstStyle/>
                    <a:p>
                      <a:pPr algn="ctr"/>
                      <a:r>
                        <a:rPr kumimoji="1" lang="vi-VN" altLang="ja-JP" sz="1200" b="1" dirty="0">
                          <a:latin typeface="Times New Roman" panose="02020603050405020304" pitchFamily="18" charset="0"/>
                          <a:cs typeface="Times New Roman" panose="02020603050405020304" pitchFamily="18" charset="0"/>
                        </a:rPr>
                        <a:t>Màu khí thải</a:t>
                      </a:r>
                      <a:endParaRPr kumimoji="1" lang="ja-JP" altLang="en-US" sz="12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vi-VN" altLang="ja-JP" sz="1200" b="1" dirty="0">
                          <a:latin typeface="Times New Roman" panose="02020603050405020304" pitchFamily="18" charset="0"/>
                          <a:cs typeface="Times New Roman" panose="02020603050405020304" pitchFamily="18" charset="0"/>
                        </a:rPr>
                        <a:t>Tiêu chuẩn </a:t>
                      </a:r>
                      <a:r>
                        <a:rPr kumimoji="1" lang="en-US" altLang="ja-JP" sz="1200" b="1" dirty="0" err="1">
                          <a:latin typeface="Times New Roman" panose="02020603050405020304" pitchFamily="18" charset="0"/>
                          <a:cs typeface="Times New Roman" panose="02020603050405020304" pitchFamily="18" charset="0"/>
                        </a:rPr>
                        <a:t>nhận</a:t>
                      </a:r>
                      <a:r>
                        <a:rPr kumimoji="1" lang="vi-VN" altLang="ja-JP" sz="1200" b="1" dirty="0">
                          <a:latin typeface="Times New Roman" panose="02020603050405020304" pitchFamily="18" charset="0"/>
                          <a:cs typeface="Times New Roman" panose="02020603050405020304" pitchFamily="18" charset="0"/>
                        </a:rPr>
                        <a:t> định</a:t>
                      </a:r>
                      <a:endParaRPr kumimoji="1" lang="ja-JP" altLang="en-US" sz="12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621402258"/>
                  </a:ext>
                </a:extLst>
              </a:tr>
              <a:tr h="396719">
                <a:tc>
                  <a:txBody>
                    <a:bodyPr/>
                    <a:lstStyle/>
                    <a:p>
                      <a:pPr algn="ctr"/>
                      <a:r>
                        <a:rPr kumimoji="1" lang="vi-VN" altLang="ja-JP" sz="1200" dirty="0">
                          <a:latin typeface="Times New Roman" panose="02020603050405020304" pitchFamily="18" charset="0"/>
                          <a:cs typeface="Times New Roman" panose="02020603050405020304" pitchFamily="18" charset="0"/>
                        </a:rPr>
                        <a:t>Màu đen</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vi-VN" altLang="ja-JP" sz="1200" dirty="0">
                          <a:latin typeface="Times New Roman" panose="02020603050405020304" pitchFamily="18" charset="0"/>
                          <a:cs typeface="Times New Roman" panose="02020603050405020304" pitchFamily="18" charset="0"/>
                        </a:rPr>
                        <a:t>Hỗn hợp khí dậm đặc</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không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đốt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cháy</a:t>
                      </a:r>
                      <a:r>
                        <a:rPr kumimoji="1" lang="vi-VN" altLang="ja-JP" sz="1200" dirty="0">
                          <a:latin typeface="Times New Roman" panose="02020603050405020304" pitchFamily="18" charset="0"/>
                          <a:cs typeface="Times New Roman" panose="02020603050405020304" pitchFamily="18" charset="0"/>
                        </a:rPr>
                        <a:t> hoàn toàn</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621535862"/>
                  </a:ext>
                </a:extLst>
              </a:tr>
              <a:tr h="360980">
                <a:tc>
                  <a:txBody>
                    <a:bodyPr/>
                    <a:lstStyle/>
                    <a:p>
                      <a:pPr algn="ctr"/>
                      <a:r>
                        <a:rPr kumimoji="1" lang="vi-VN" altLang="ja-JP" sz="1200" dirty="0">
                          <a:latin typeface="Times New Roman" panose="02020603050405020304" pitchFamily="18" charset="0"/>
                          <a:cs typeface="Times New Roman" panose="02020603050405020304" pitchFamily="18" charset="0"/>
                        </a:rPr>
                        <a:t>Màu vàng nhạt</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vi-VN" altLang="ja-JP" sz="1200" dirty="0">
                          <a:latin typeface="Times New Roman" panose="02020603050405020304" pitchFamily="18" charset="0"/>
                          <a:cs typeface="Times New Roman" panose="02020603050405020304" pitchFamily="18" charset="0"/>
                        </a:rPr>
                        <a:t>Hỗn hợp khí loãng</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958311147"/>
                  </a:ext>
                </a:extLst>
              </a:tr>
              <a:tr h="311190">
                <a:tc>
                  <a:txBody>
                    <a:bodyPr/>
                    <a:lstStyle/>
                    <a:p>
                      <a:pPr algn="ctr"/>
                      <a:r>
                        <a:rPr kumimoji="1" lang="vi-VN" altLang="ja-JP" sz="1200" dirty="0">
                          <a:latin typeface="Times New Roman" panose="02020603050405020304" pitchFamily="18" charset="0"/>
                          <a:cs typeface="Times New Roman" panose="02020603050405020304" pitchFamily="18" charset="0"/>
                        </a:rPr>
                        <a:t>Màu trắng, xanh</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en-US" altLang="ja-JP" sz="1200" dirty="0" err="1">
                          <a:latin typeface="Times New Roman" panose="02020603050405020304" pitchFamily="18" charset="0"/>
                          <a:cs typeface="Times New Roman" panose="02020603050405020304" pitchFamily="18" charset="0"/>
                        </a:rPr>
                        <a:t>Dầu</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đốt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cháy</a:t>
                      </a:r>
                      <a:r>
                        <a:rPr kumimoji="1" lang="vi-VN" altLang="ja-JP" sz="1200" dirty="0">
                          <a:latin typeface="Times New Roman" panose="02020603050405020304" pitchFamily="18" charset="0"/>
                          <a:cs typeface="Times New Roman" panose="02020603050405020304" pitchFamily="18" charset="0"/>
                        </a:rPr>
                        <a:t>, thời điểm không thuận lợi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177818867"/>
                  </a:ext>
                </a:extLst>
              </a:tr>
              <a:tr h="312246">
                <a:tc>
                  <a:txBody>
                    <a:bodyPr/>
                    <a:lstStyle/>
                    <a:p>
                      <a:pPr algn="ctr"/>
                      <a:r>
                        <a:rPr kumimoji="1" lang="vi-VN" altLang="ja-JP" sz="1200" dirty="0">
                          <a:latin typeface="Times New Roman" panose="02020603050405020304" pitchFamily="18" charset="0"/>
                          <a:cs typeface="Times New Roman" panose="02020603050405020304" pitchFamily="18" charset="0"/>
                        </a:rPr>
                        <a:t>Màu xám</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vi-VN" altLang="ja-JP" sz="1200" dirty="0">
                          <a:latin typeface="Times New Roman" panose="02020603050405020304" pitchFamily="18" charset="0"/>
                          <a:cs typeface="Times New Roman" panose="02020603050405020304" pitchFamily="18" charset="0"/>
                        </a:rPr>
                        <a:t>Hỗn hợp khí đậm đặc, </a:t>
                      </a:r>
                      <a:r>
                        <a:rPr kumimoji="1" lang="en-US" altLang="ja-JP" sz="1200" dirty="0" err="1">
                          <a:latin typeface="Times New Roman" panose="02020603050405020304" pitchFamily="18" charset="0"/>
                          <a:cs typeface="Times New Roman" panose="02020603050405020304" pitchFamily="18" charset="0"/>
                        </a:rPr>
                        <a:t>phân</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tách</a:t>
                      </a:r>
                      <a:r>
                        <a:rPr kumimoji="1" lang="vi-VN"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dầu</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đốt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cháy</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437919622"/>
                  </a:ext>
                </a:extLst>
              </a:tr>
              <a:tr h="323395">
                <a:tc>
                  <a:txBody>
                    <a:bodyPr/>
                    <a:lstStyle/>
                    <a:p>
                      <a:pPr algn="ctr"/>
                      <a:r>
                        <a:rPr kumimoji="1" lang="vi-VN" altLang="ja-JP" sz="1200" dirty="0">
                          <a:latin typeface="Times New Roman" panose="02020603050405020304" pitchFamily="18" charset="0"/>
                          <a:cs typeface="Times New Roman" panose="02020603050405020304" pitchFamily="18" charset="0"/>
                        </a:rPr>
                        <a:t>Không màu</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vi-VN" altLang="ja-JP" sz="1200" dirty="0">
                          <a:latin typeface="Times New Roman" panose="02020603050405020304" pitchFamily="18" charset="0"/>
                          <a:cs typeface="Times New Roman" panose="02020603050405020304" pitchFamily="18" charset="0"/>
                        </a:rPr>
                        <a:t>Hỗn hợp khí phù hợp, đốt cháy hoàn toàn</a:t>
                      </a:r>
                      <a:endParaRPr kumimoji="1" lang="ja-JP" altLang="en-US" sz="1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36680823"/>
                  </a:ext>
                </a:extLst>
              </a:tr>
            </a:tbl>
          </a:graphicData>
        </a:graphic>
      </p:graphicFrame>
      <p:sp>
        <p:nvSpPr>
          <p:cNvPr id="2" name="正方形/長方形 1">
            <a:extLst>
              <a:ext uri="{FF2B5EF4-FFF2-40B4-BE49-F238E27FC236}">
                <a16:creationId xmlns:a16="http://schemas.microsoft.com/office/drawing/2014/main" xmlns="" id="{A8D7D5FC-49A7-4D06-A6D7-7AF6C6531876}"/>
              </a:ext>
            </a:extLst>
          </p:cNvPr>
          <p:cNvSpPr/>
          <p:nvPr/>
        </p:nvSpPr>
        <p:spPr>
          <a:xfrm>
            <a:off x="2512459" y="1720305"/>
            <a:ext cx="1206101" cy="297471"/>
          </a:xfrm>
          <a:prstGeom prst="rect">
            <a:avLst/>
          </a:prstGeom>
          <a:solidFill>
            <a:srgbClr val="F6E6FA"/>
          </a:solidFill>
          <a:ln w="1905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b="1" dirty="0" err="1">
                <a:latin typeface="Times New Roman" panose="02020603050405020304" pitchFamily="18" charset="0"/>
                <a:cs typeface="Times New Roman" panose="02020603050405020304" pitchFamily="18" charset="0"/>
              </a:rPr>
              <a:t>Màu</a:t>
            </a:r>
            <a:r>
              <a:rPr kumimoji="1" lang="en-US" altLang="ja-JP" sz="1200" b="1" dirty="0">
                <a:latin typeface="Times New Roman" panose="02020603050405020304" pitchFamily="18" charset="0"/>
                <a:cs typeface="Times New Roman" panose="02020603050405020304" pitchFamily="18" charset="0"/>
              </a:rPr>
              <a:t> </a:t>
            </a:r>
            <a:r>
              <a:rPr kumimoji="1" lang="en-US" altLang="ja-JP" sz="1200" b="1" dirty="0" err="1">
                <a:latin typeface="Times New Roman" panose="02020603050405020304" pitchFamily="18" charset="0"/>
                <a:cs typeface="Times New Roman" panose="02020603050405020304" pitchFamily="18" charset="0"/>
              </a:rPr>
              <a:t>khí</a:t>
            </a:r>
            <a:r>
              <a:rPr kumimoji="1" lang="en-US" altLang="ja-JP" sz="1200" b="1" dirty="0">
                <a:latin typeface="Times New Roman" panose="02020603050405020304" pitchFamily="18" charset="0"/>
                <a:cs typeface="Times New Roman" panose="02020603050405020304" pitchFamily="18" charset="0"/>
              </a:rPr>
              <a:t> </a:t>
            </a:r>
            <a:r>
              <a:rPr kumimoji="1" lang="en-US" altLang="ja-JP" sz="1200" b="1" dirty="0" err="1">
                <a:latin typeface="Times New Roman" panose="02020603050405020304" pitchFamily="18" charset="0"/>
                <a:cs typeface="Times New Roman" panose="02020603050405020304" pitchFamily="18" charset="0"/>
              </a:rPr>
              <a:t>thải</a:t>
            </a:r>
            <a:endParaRPr kumimoji="1" lang="ja-JP" altLang="en-US" sz="1200" b="1" dirty="0">
              <a:latin typeface="Times New Roman" panose="02020603050405020304" pitchFamily="18" charset="0"/>
              <a:cs typeface="Times New Roman" panose="02020603050405020304" pitchFamily="18" charset="0"/>
            </a:endParaRPr>
          </a:p>
        </p:txBody>
      </p:sp>
      <p:cxnSp>
        <p:nvCxnSpPr>
          <p:cNvPr id="5" name="直線コネクタ 4">
            <a:extLst>
              <a:ext uri="{FF2B5EF4-FFF2-40B4-BE49-F238E27FC236}">
                <a16:creationId xmlns:a16="http://schemas.microsoft.com/office/drawing/2014/main" xmlns="" id="{0F14FE1B-5AD5-4778-AF80-EEB752C2429F}"/>
              </a:ext>
            </a:extLst>
          </p:cNvPr>
          <p:cNvCxnSpPr/>
          <p:nvPr/>
        </p:nvCxnSpPr>
        <p:spPr>
          <a:xfrm>
            <a:off x="2512460" y="2365248"/>
            <a:ext cx="4449171" cy="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xmlns="" id="{A362D74A-CB4E-4EC2-9478-0B7E7CC903E4}"/>
              </a:ext>
            </a:extLst>
          </p:cNvPr>
          <p:cNvCxnSpPr/>
          <p:nvPr/>
        </p:nvCxnSpPr>
        <p:spPr>
          <a:xfrm>
            <a:off x="2512461" y="2724912"/>
            <a:ext cx="4449171" cy="0"/>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xmlns="" id="{91E6869E-FFCD-4276-B461-9808D7A0C3B4}"/>
              </a:ext>
            </a:extLst>
          </p:cNvPr>
          <p:cNvCxnSpPr/>
          <p:nvPr/>
        </p:nvCxnSpPr>
        <p:spPr>
          <a:xfrm>
            <a:off x="2512460" y="3072384"/>
            <a:ext cx="4449171" cy="0"/>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xmlns="" id="{84DE8BFD-DEE8-4D0C-B06B-0BD0A9CA8336}"/>
              </a:ext>
            </a:extLst>
          </p:cNvPr>
          <p:cNvCxnSpPr/>
          <p:nvPr/>
        </p:nvCxnSpPr>
        <p:spPr>
          <a:xfrm>
            <a:off x="2512460" y="3429000"/>
            <a:ext cx="4449171" cy="0"/>
          </a:xfrm>
          <a:prstGeom prst="line">
            <a:avLst/>
          </a:prstGeom>
        </p:spPr>
        <p:style>
          <a:lnRef idx="1">
            <a:schemeClr val="dk1"/>
          </a:lnRef>
          <a:fillRef idx="0">
            <a:schemeClr val="dk1"/>
          </a:fillRef>
          <a:effectRef idx="0">
            <a:schemeClr val="dk1"/>
          </a:effectRef>
          <a:fontRef idx="minor">
            <a:schemeClr val="tx1"/>
          </a:fontRef>
        </p:style>
      </p:cxnSp>
      <p:sp>
        <p:nvSpPr>
          <p:cNvPr id="18" name="正方形/長方形 17">
            <a:extLst>
              <a:ext uri="{FF2B5EF4-FFF2-40B4-BE49-F238E27FC236}">
                <a16:creationId xmlns:a16="http://schemas.microsoft.com/office/drawing/2014/main" xmlns="" id="{DC001841-E941-415F-9D7E-C1CE3923AF9E}"/>
              </a:ext>
            </a:extLst>
          </p:cNvPr>
          <p:cNvSpPr/>
          <p:nvPr/>
        </p:nvSpPr>
        <p:spPr>
          <a:xfrm>
            <a:off x="3718559" y="1720305"/>
            <a:ext cx="3243072" cy="303567"/>
          </a:xfrm>
          <a:prstGeom prst="rect">
            <a:avLst/>
          </a:prstGeom>
          <a:solidFill>
            <a:srgbClr val="F6E6FA"/>
          </a:solidFill>
          <a:ln w="1905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b="1" dirty="0" err="1">
                <a:latin typeface="Times New Roman" panose="02020603050405020304" pitchFamily="18" charset="0"/>
                <a:cs typeface="Times New Roman" panose="02020603050405020304" pitchFamily="18" charset="0"/>
              </a:rPr>
              <a:t>Tiêu</a:t>
            </a:r>
            <a:r>
              <a:rPr kumimoji="1" lang="en-US" altLang="ja-JP" sz="1200" b="1" dirty="0">
                <a:latin typeface="Times New Roman" panose="02020603050405020304" pitchFamily="18" charset="0"/>
                <a:cs typeface="Times New Roman" panose="02020603050405020304" pitchFamily="18" charset="0"/>
              </a:rPr>
              <a:t> </a:t>
            </a:r>
            <a:r>
              <a:rPr kumimoji="1" lang="en-US" altLang="ja-JP" sz="1200" b="1" dirty="0" err="1">
                <a:latin typeface="Times New Roman" panose="02020603050405020304" pitchFamily="18" charset="0"/>
                <a:cs typeface="Times New Roman" panose="02020603050405020304" pitchFamily="18" charset="0"/>
              </a:rPr>
              <a:t>chuẩn</a:t>
            </a:r>
            <a:r>
              <a:rPr kumimoji="1" lang="en-US" altLang="ja-JP" sz="1200" b="1" dirty="0">
                <a:latin typeface="Times New Roman" panose="02020603050405020304" pitchFamily="18" charset="0"/>
                <a:cs typeface="Times New Roman" panose="02020603050405020304" pitchFamily="18" charset="0"/>
              </a:rPr>
              <a:t> </a:t>
            </a:r>
            <a:r>
              <a:rPr kumimoji="1" lang="en-US" altLang="ja-JP" sz="1200" b="1" dirty="0" err="1">
                <a:latin typeface="Times New Roman" panose="02020603050405020304" pitchFamily="18" charset="0"/>
                <a:cs typeface="Times New Roman" panose="02020603050405020304" pitchFamily="18" charset="0"/>
              </a:rPr>
              <a:t>nhận</a:t>
            </a:r>
            <a:r>
              <a:rPr kumimoji="1" lang="en-US" altLang="ja-JP" sz="1200" b="1" dirty="0">
                <a:latin typeface="Times New Roman" panose="02020603050405020304" pitchFamily="18" charset="0"/>
                <a:cs typeface="Times New Roman" panose="02020603050405020304" pitchFamily="18" charset="0"/>
              </a:rPr>
              <a:t> </a:t>
            </a:r>
            <a:r>
              <a:rPr kumimoji="1" lang="en-US" altLang="ja-JP" sz="1200" b="1" dirty="0" err="1">
                <a:latin typeface="Times New Roman" panose="02020603050405020304" pitchFamily="18" charset="0"/>
                <a:cs typeface="Times New Roman" panose="02020603050405020304" pitchFamily="18" charset="0"/>
              </a:rPr>
              <a:t>định</a:t>
            </a:r>
            <a:endParaRPr kumimoji="1" lang="ja-JP" alt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4472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32854" y="609697"/>
            <a:ext cx="7825930" cy="637211"/>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hợp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hiện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bất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839969" y="6364224"/>
            <a:ext cx="302361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97/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732854" y="1332653"/>
            <a:ext cx="7825930" cy="4278306"/>
          </a:xfrm>
          <a:prstGeom prst="rect">
            <a:avLst/>
          </a:prstGeom>
          <a:ln>
            <a:solidFill>
              <a:schemeClr val="tx1"/>
            </a:solid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nếu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cảm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thấy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điều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bất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thường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ngay</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lập</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tức</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dừng</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ở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nơi</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phẳng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liên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lạc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báo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có</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nhiệm</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bộ</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hỏng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hóc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tiến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sửa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chữa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rồi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mới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tiếp</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tục</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a:t>
            </a:r>
          </a:p>
        </p:txBody>
      </p:sp>
    </p:spTree>
    <p:extLst>
      <p:ext uri="{BB962C8B-B14F-4D97-AF65-F5344CB8AC3E}">
        <p14:creationId xmlns:p14="http://schemas.microsoft.com/office/powerpoint/2010/main" val="36499995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10065" y="2170176"/>
            <a:ext cx="6686550" cy="1359303"/>
          </a:xfrm>
        </p:spPr>
        <p:txBody>
          <a:bodyPr anchor="ctr">
            <a:noAutofit/>
          </a:bodyPr>
          <a:lstStyle/>
          <a:p>
            <a:pPr marL="942975" indent="-942975"/>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CHƯƠNG 6 </a:t>
            </a:r>
            <a:b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br>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CÁC VẤN ĐỀ LIÊN QUAN ĐẾN THI CÔNG PHÁ DỠ</a:t>
            </a:r>
            <a:endParaRPr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6921657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91123" y="375539"/>
            <a:ext cx="7986712" cy="441952"/>
          </a:xfrm>
          <a:ln>
            <a:solidFill>
              <a:schemeClr val="tx1"/>
            </a:solidFill>
          </a:ln>
        </p:spPr>
        <p:txBody>
          <a:bodyPr>
            <a:noAutofit/>
          </a:bodyPr>
          <a:lstStyle/>
          <a:p>
            <a:r>
              <a:rPr lang="ja-JP" altLang="en-US" sz="2400" dirty="0">
                <a:latin typeface="Meiryo UI" panose="020B0604030504040204" pitchFamily="50" charset="-128"/>
                <a:ea typeface="Meiryo UI" panose="020B0604030504040204" pitchFamily="50" charset="-128"/>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Kế</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hoạch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công</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67002" y="6343961"/>
            <a:ext cx="3182551"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99/</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79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91123" y="903104"/>
            <a:ext cx="7986712" cy="5088495"/>
          </a:xfrm>
          <a:prstGeom prst="rect">
            <a:avLst/>
          </a:prstGeom>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en-US" altLang="ja-JP" sz="2400" dirty="0">
              <a:latin typeface="Meiryo UI" panose="020B0604030504040204" pitchFamily="50" charset="-128"/>
              <a:ea typeface="Meiryo UI" panose="020B0604030504040204" pitchFamily="50" charset="-128"/>
            </a:endParaRPr>
          </a:p>
          <a:p>
            <a:pPr marL="670322" indent="-670322">
              <a:buNone/>
            </a:pPr>
            <a:endParaRPr lang="en-US" altLang="ja-JP" sz="2400" dirty="0">
              <a:latin typeface="Meiryo UI" panose="020B0604030504040204" pitchFamily="50" charset="-128"/>
              <a:ea typeface="Meiryo UI" panose="020B0604030504040204" pitchFamily="50" charset="-128"/>
            </a:endParaRPr>
          </a:p>
          <a:p>
            <a:pPr marL="670322" indent="-670322">
              <a:buNone/>
            </a:pPr>
            <a:endParaRPr lang="en-US" altLang="ja-JP" sz="2400" dirty="0">
              <a:latin typeface="Meiryo UI" panose="020B0604030504040204" pitchFamily="50" charset="-128"/>
              <a:ea typeface="Meiryo UI" panose="020B0604030504040204" pitchFamily="50" charset="-128"/>
            </a:endParaRPr>
          </a:p>
          <a:p>
            <a:pPr marL="670322" indent="-670322">
              <a:buNone/>
            </a:pPr>
            <a:endParaRPr lang="en-US" altLang="ja-JP" sz="2400" dirty="0">
              <a:latin typeface="Meiryo UI" panose="020B0604030504040204" pitchFamily="50" charset="-128"/>
              <a:ea typeface="Meiryo UI" panose="020B0604030504040204" pitchFamily="50" charset="-128"/>
            </a:endParaRPr>
          </a:p>
          <a:p>
            <a:pPr marL="670322" indent="-670322">
              <a:buNone/>
            </a:pPr>
            <a:endParaRPr lang="en-US" altLang="ja-JP" sz="2400" dirty="0">
              <a:latin typeface="Meiryo UI" panose="020B0604030504040204" pitchFamily="50" charset="-128"/>
              <a:ea typeface="Meiryo UI" panose="020B0604030504040204" pitchFamily="50" charset="-128"/>
            </a:endParaRPr>
          </a:p>
          <a:p>
            <a:pPr marL="670322" indent="-670322">
              <a:buNone/>
            </a:pPr>
            <a:endParaRPr lang="en-US" altLang="ja-JP" sz="2400" dirty="0">
              <a:latin typeface="Meiryo UI" panose="020B0604030504040204" pitchFamily="50" charset="-128"/>
              <a:ea typeface="Meiryo UI" panose="020B0604030504040204" pitchFamily="50" charset="-128"/>
            </a:endParaRPr>
          </a:p>
          <a:p>
            <a:pPr marL="670322" indent="-670322">
              <a:buNone/>
            </a:pPr>
            <a:endParaRPr lang="en-US" altLang="ja-JP" sz="24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010105" y="5683822"/>
            <a:ext cx="3348748" cy="307777"/>
          </a:xfrm>
          <a:prstGeom prst="rect">
            <a:avLst/>
          </a:prstGeom>
          <a:noFill/>
          <a:ln>
            <a:noFill/>
          </a:ln>
        </p:spPr>
        <p:txBody>
          <a:bodyPr wrap="square" rtlCol="0">
            <a:spAutoFit/>
          </a:bodyPr>
          <a:lstStyle/>
          <a:p>
            <a:pPr algn="ctr"/>
            <a:r>
              <a:rPr lang="en-US" altLang="ja-JP" sz="1400" dirty="0" err="1">
                <a:solidFill>
                  <a:prstClr val="black"/>
                </a:solidFill>
                <a:latin typeface="Times New Roman" panose="02020603050405020304" pitchFamily="18" charset="0"/>
                <a:cs typeface="Times New Roman" panose="02020603050405020304" pitchFamily="18" charset="0"/>
              </a:rPr>
              <a:t>Quy</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trình</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phổ</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biến</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về</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thi</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công</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phá</a:t>
            </a:r>
            <a:r>
              <a:rPr lang="en-US" altLang="ja-JP" sz="1400" dirty="0">
                <a:solidFill>
                  <a:prstClr val="black"/>
                </a:solidFill>
                <a:latin typeface="Times New Roman" panose="02020603050405020304" pitchFamily="18" charset="0"/>
                <a:cs typeface="Times New Roman" panose="02020603050405020304" pitchFamily="18" charset="0"/>
              </a:rPr>
              <a:t> </a:t>
            </a:r>
            <a:r>
              <a:rPr lang="en-US" altLang="ja-JP" sz="1400" dirty="0" err="1">
                <a:solidFill>
                  <a:prstClr val="black"/>
                </a:solidFill>
                <a:latin typeface="Times New Roman" panose="02020603050405020304" pitchFamily="18" charset="0"/>
                <a:cs typeface="Times New Roman" panose="02020603050405020304" pitchFamily="18" charset="0"/>
              </a:rPr>
              <a:t>dỡ</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836499" y="954957"/>
            <a:ext cx="3695959" cy="4643252"/>
          </a:xfrm>
          <a:prstGeom prst="rect">
            <a:avLst/>
          </a:prstGeom>
        </p:spPr>
      </p:pic>
      <p:sp>
        <p:nvSpPr>
          <p:cNvPr id="2" name="正方形/長方形 1">
            <a:extLst>
              <a:ext uri="{FF2B5EF4-FFF2-40B4-BE49-F238E27FC236}">
                <a16:creationId xmlns:a16="http://schemas.microsoft.com/office/drawing/2014/main" xmlns="" id="{DACB4864-10EA-4156-A193-4645A4701EFB}"/>
              </a:ext>
            </a:extLst>
          </p:cNvPr>
          <p:cNvSpPr/>
          <p:nvPr/>
        </p:nvSpPr>
        <p:spPr>
          <a:xfrm>
            <a:off x="4352544" y="1060705"/>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err="1">
                <a:latin typeface="Times New Roman" panose="02020603050405020304" pitchFamily="18" charset="0"/>
                <a:cs typeface="Times New Roman" panose="02020603050405020304" pitchFamily="18" charset="0"/>
              </a:rPr>
              <a:t>Điều</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tra</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trước</a:t>
            </a:r>
            <a:endParaRPr kumimoji="1" lang="ja-JP" altLang="en-US" sz="8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F3322BA9-1962-4DF4-9B62-211151441113}"/>
              </a:ext>
            </a:extLst>
          </p:cNvPr>
          <p:cNvSpPr/>
          <p:nvPr/>
        </p:nvSpPr>
        <p:spPr>
          <a:xfrm>
            <a:off x="4352544" y="1790620"/>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700" dirty="0" err="1">
                <a:latin typeface="Times New Roman" panose="02020603050405020304" pitchFamily="18" charset="0"/>
                <a:cs typeface="Times New Roman" panose="02020603050405020304" pitchFamily="18" charset="0"/>
              </a:rPr>
              <a:t>Chuẩn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bị</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thao</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tác</a:t>
            </a:r>
            <a:endParaRPr kumimoji="1" lang="ja-JP" altLang="en-US" sz="7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418C2C4A-1BE8-4D27-B1B2-A24D3B304C80}"/>
              </a:ext>
            </a:extLst>
          </p:cNvPr>
          <p:cNvSpPr/>
          <p:nvPr/>
        </p:nvSpPr>
        <p:spPr>
          <a:xfrm>
            <a:off x="4352544" y="2567410"/>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altLang="ja-JP" sz="700" dirty="0">
                <a:latin typeface="Times New Roman" panose="02020603050405020304" pitchFamily="18" charset="0"/>
                <a:cs typeface="Times New Roman" panose="02020603050405020304" pitchFamily="18" charset="0"/>
              </a:rPr>
              <a:t>Thu </a:t>
            </a:r>
            <a:r>
              <a:rPr lang="en-US" altLang="ja-JP" sz="700" dirty="0" err="1">
                <a:latin typeface="Times New Roman" panose="02020603050405020304" pitchFamily="18" charset="0"/>
                <a:cs typeface="Times New Roman" panose="02020603050405020304" pitchFamily="18" charset="0"/>
              </a:rPr>
              <a:t>hồi</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trang</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thiết</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bị</a:t>
            </a:r>
            <a:endParaRPr kumimoji="1" lang="ja-JP" altLang="en-US" sz="700" dirty="0">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03C008D8-148A-4651-B2DA-BC4C53A91258}"/>
              </a:ext>
            </a:extLst>
          </p:cNvPr>
          <p:cNvSpPr/>
          <p:nvPr/>
        </p:nvSpPr>
        <p:spPr>
          <a:xfrm>
            <a:off x="4352544" y="3223410"/>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err="1">
                <a:latin typeface="Times New Roman" panose="02020603050405020304" pitchFamily="18" charset="0"/>
                <a:cs typeface="Times New Roman" panose="02020603050405020304" pitchFamily="18" charset="0"/>
              </a:rPr>
              <a:t>Loại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bỏ</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nội</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thất</a:t>
            </a:r>
            <a:endParaRPr kumimoji="1" lang="ja-JP" altLang="en-US" sz="800"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E66BC140-386C-4757-96B0-90101FA722E6}"/>
              </a:ext>
            </a:extLst>
          </p:cNvPr>
          <p:cNvSpPr/>
          <p:nvPr/>
        </p:nvSpPr>
        <p:spPr>
          <a:xfrm>
            <a:off x="4352544" y="3544013"/>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altLang="ja-JP" sz="600" dirty="0" err="1">
                <a:latin typeface="Times New Roman" panose="02020603050405020304" pitchFamily="18" charset="0"/>
                <a:cs typeface="Times New Roman" panose="02020603050405020304" pitchFamily="18" charset="0"/>
              </a:rPr>
              <a:t>Phá</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dỡ</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khung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tầng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trên</a:t>
            </a:r>
            <a:endParaRPr kumimoji="1" lang="ja-JP" altLang="en-US" sz="600" dirty="0">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70A2F107-732B-4EBB-BE36-337D6DFE2AC8}"/>
              </a:ext>
            </a:extLst>
          </p:cNvPr>
          <p:cNvSpPr/>
          <p:nvPr/>
        </p:nvSpPr>
        <p:spPr>
          <a:xfrm>
            <a:off x="4352544" y="3860664"/>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700" dirty="0" err="1">
                <a:latin typeface="Times New Roman" panose="02020603050405020304" pitchFamily="18" charset="0"/>
                <a:cs typeface="Times New Roman" panose="02020603050405020304" pitchFamily="18" charset="0"/>
              </a:rPr>
              <a:t>Phá</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dỡ</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nền</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móng</a:t>
            </a:r>
            <a:endParaRPr kumimoji="1" lang="ja-JP" altLang="en-US" sz="7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5B198C30-2A49-4E4C-89C0-17D8D7A9BD2F}"/>
              </a:ext>
            </a:extLst>
          </p:cNvPr>
          <p:cNvSpPr/>
          <p:nvPr/>
        </p:nvSpPr>
        <p:spPr>
          <a:xfrm>
            <a:off x="4295013" y="4185219"/>
            <a:ext cx="981456" cy="234381"/>
          </a:xfrm>
          <a:prstGeom prst="rect">
            <a:avLst/>
          </a:prstGeom>
          <a:solidFill>
            <a:schemeClr val="bg2"/>
          </a:solid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err="1">
                <a:latin typeface="Times New Roman" panose="02020603050405020304" pitchFamily="18" charset="0"/>
                <a:cs typeface="Times New Roman" panose="02020603050405020304" pitchFamily="18" charset="0"/>
              </a:rPr>
              <a:t>B</a:t>
            </a:r>
            <a:r>
              <a:rPr lang="en-US" altLang="ja-JP" sz="800" dirty="0" err="1">
                <a:latin typeface="Times New Roman" panose="02020603050405020304" pitchFamily="18" charset="0"/>
                <a:cs typeface="Times New Roman" panose="02020603050405020304" pitchFamily="18" charset="0"/>
              </a:rPr>
              <a:t>ỏ</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rút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cọc</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phá</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dỡ</a:t>
            </a:r>
            <a:endParaRPr kumimoji="1" lang="ja-JP" altLang="en-US" sz="8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90007F6D-64E9-42B2-A476-A668169DAD82}"/>
              </a:ext>
            </a:extLst>
          </p:cNvPr>
          <p:cNvSpPr/>
          <p:nvPr/>
        </p:nvSpPr>
        <p:spPr>
          <a:xfrm>
            <a:off x="4352544" y="4537581"/>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700" dirty="0" err="1">
                <a:latin typeface="Times New Roman" panose="02020603050405020304" pitchFamily="18" charset="0"/>
                <a:cs typeface="Times New Roman" panose="02020603050405020304" pitchFamily="18" charset="0"/>
              </a:rPr>
              <a:t>Phá</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dỡ</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ngoại</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thất</a:t>
            </a:r>
            <a:endParaRPr kumimoji="1" lang="ja-JP" altLang="en-US" sz="7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D83D4C63-0001-4535-86BE-63EF3060B338}"/>
              </a:ext>
            </a:extLst>
          </p:cNvPr>
          <p:cNvSpPr/>
          <p:nvPr/>
        </p:nvSpPr>
        <p:spPr>
          <a:xfrm>
            <a:off x="4352544" y="4889067"/>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700" dirty="0">
                <a:latin typeface="Times New Roman" panose="02020603050405020304" pitchFamily="18" charset="0"/>
                <a:cs typeface="Times New Roman" panose="02020603050405020304" pitchFamily="18" charset="0"/>
              </a:rPr>
              <a:t>San </a:t>
            </a:r>
            <a:r>
              <a:rPr lang="en-US" altLang="ja-JP" sz="700" dirty="0" err="1">
                <a:latin typeface="Times New Roman" panose="02020603050405020304" pitchFamily="18" charset="0"/>
                <a:cs typeface="Times New Roman" panose="02020603050405020304" pitchFamily="18" charset="0"/>
              </a:rPr>
              <a:t>nền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Dọn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dẹp</a:t>
            </a:r>
            <a:endParaRPr kumimoji="1" lang="ja-JP" altLang="en-US" sz="700" dirty="0">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F413DF8B-5183-465A-BF09-D05C100FBBEA}"/>
              </a:ext>
            </a:extLst>
          </p:cNvPr>
          <p:cNvSpPr/>
          <p:nvPr/>
        </p:nvSpPr>
        <p:spPr>
          <a:xfrm>
            <a:off x="4352544" y="5323283"/>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err="1">
                <a:latin typeface="Times New Roman" panose="02020603050405020304" pitchFamily="18" charset="0"/>
                <a:cs typeface="Times New Roman" panose="02020603050405020304" pitchFamily="18" charset="0"/>
              </a:rPr>
              <a:t>Kết</a:t>
            </a:r>
            <a:r>
              <a:rPr lang="en-US" altLang="ja-JP" sz="800" dirty="0">
                <a:latin typeface="Times New Roman" panose="02020603050405020304" pitchFamily="18" charset="0"/>
                <a:cs typeface="Times New Roman" panose="02020603050405020304" pitchFamily="18" charset="0"/>
              </a:rPr>
              <a:t> </a:t>
            </a:r>
            <a:r>
              <a:rPr lang="en-US" altLang="ja-JP" sz="800" dirty="0" err="1">
                <a:latin typeface="Times New Roman" panose="02020603050405020304" pitchFamily="18" charset="0"/>
                <a:cs typeface="Times New Roman" panose="02020603050405020304" pitchFamily="18" charset="0"/>
              </a:rPr>
              <a:t>thúc</a:t>
            </a:r>
            <a:endParaRPr kumimoji="1" lang="ja-JP" altLang="en-US" sz="800" dirty="0">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B5CF22D7-CFA4-4C56-9F23-426B437F3A18}"/>
              </a:ext>
            </a:extLst>
          </p:cNvPr>
          <p:cNvSpPr/>
          <p:nvPr/>
        </p:nvSpPr>
        <p:spPr>
          <a:xfrm>
            <a:off x="4253103" y="2880146"/>
            <a:ext cx="1023366" cy="225284"/>
          </a:xfrm>
          <a:prstGeom prst="rect">
            <a:avLst/>
          </a:prstGeom>
          <a:solidFill>
            <a:schemeClr val="bg2"/>
          </a:solid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700" dirty="0" err="1">
                <a:latin typeface="Times New Roman" panose="02020603050405020304" pitchFamily="18" charset="0"/>
                <a:cs typeface="Times New Roman" panose="02020603050405020304" pitchFamily="18" charset="0"/>
              </a:rPr>
              <a:t>Xử</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lý</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phế</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liệu</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đặc</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thù</a:t>
            </a:r>
            <a:endParaRPr kumimoji="1" lang="ja-JP" altLang="en-US" sz="700" dirty="0">
              <a:latin typeface="Times New Roman" panose="02020603050405020304" pitchFamily="18" charset="0"/>
              <a:cs typeface="Times New Roman" panose="02020603050405020304" pitchFamily="18" charset="0"/>
            </a:endParaRPr>
          </a:p>
        </p:txBody>
      </p:sp>
      <p:sp>
        <p:nvSpPr>
          <p:cNvPr id="21" name="正方形/長方形 20">
            <a:extLst>
              <a:ext uri="{FF2B5EF4-FFF2-40B4-BE49-F238E27FC236}">
                <a16:creationId xmlns:a16="http://schemas.microsoft.com/office/drawing/2014/main" xmlns="" id="{69790152-AE19-4C07-877A-477B7F2A846E}"/>
              </a:ext>
            </a:extLst>
          </p:cNvPr>
          <p:cNvSpPr/>
          <p:nvPr/>
        </p:nvSpPr>
        <p:spPr>
          <a:xfrm>
            <a:off x="4352544" y="2232737"/>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altLang="ja-JP" sz="700" dirty="0" err="1">
                <a:latin typeface="Times New Roman" panose="02020603050405020304" pitchFamily="18" charset="0"/>
                <a:cs typeface="Times New Roman" panose="02020603050405020304" pitchFamily="18" charset="0"/>
              </a:rPr>
              <a:t>Bỏ</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những</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đồ</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còn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lại</a:t>
            </a:r>
            <a:endParaRPr kumimoji="1" lang="ja-JP" altLang="en-US" sz="700" dirty="0">
              <a:latin typeface="Times New Roman" panose="02020603050405020304" pitchFamily="18" charset="0"/>
              <a:cs typeface="Times New Roman" panose="02020603050405020304" pitchFamily="18" charset="0"/>
            </a:endParaRPr>
          </a:p>
        </p:txBody>
      </p:sp>
      <p:sp>
        <p:nvSpPr>
          <p:cNvPr id="22" name="正方形/長方形 21">
            <a:extLst>
              <a:ext uri="{FF2B5EF4-FFF2-40B4-BE49-F238E27FC236}">
                <a16:creationId xmlns:a16="http://schemas.microsoft.com/office/drawing/2014/main" xmlns="" id="{DDD86691-190A-4446-8372-8F89E95EAA2A}"/>
              </a:ext>
            </a:extLst>
          </p:cNvPr>
          <p:cNvSpPr/>
          <p:nvPr/>
        </p:nvSpPr>
        <p:spPr>
          <a:xfrm>
            <a:off x="4352544" y="1403279"/>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700" dirty="0" err="1">
                <a:latin typeface="Times New Roman" panose="02020603050405020304" pitchFamily="18" charset="0"/>
                <a:cs typeface="Times New Roman" panose="02020603050405020304" pitchFamily="18" charset="0"/>
              </a:rPr>
              <a:t>Lập</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bản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kế</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hoạch</a:t>
            </a:r>
            <a:endParaRPr kumimoji="1" lang="ja-JP" altLang="en-US" sz="700" dirty="0">
              <a:latin typeface="Times New Roman" panose="02020603050405020304" pitchFamily="18" charset="0"/>
              <a:cs typeface="Times New Roman" panose="02020603050405020304" pitchFamily="18" charset="0"/>
            </a:endParaRPr>
          </a:p>
        </p:txBody>
      </p:sp>
      <p:sp>
        <p:nvSpPr>
          <p:cNvPr id="23" name="正方形/長方形 22">
            <a:extLst>
              <a:ext uri="{FF2B5EF4-FFF2-40B4-BE49-F238E27FC236}">
                <a16:creationId xmlns:a16="http://schemas.microsoft.com/office/drawing/2014/main" xmlns="" id="{127246EB-F03E-47CA-8668-65ADB7456B58}"/>
              </a:ext>
            </a:extLst>
          </p:cNvPr>
          <p:cNvSpPr/>
          <p:nvPr/>
        </p:nvSpPr>
        <p:spPr>
          <a:xfrm>
            <a:off x="3010105" y="1972113"/>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700" dirty="0" err="1">
                <a:latin typeface="Times New Roman" panose="02020603050405020304" pitchFamily="18" charset="0"/>
                <a:cs typeface="Times New Roman" panose="02020603050405020304" pitchFamily="18" charset="0"/>
              </a:rPr>
              <a:t>Chào</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hỏi</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lân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cận</a:t>
            </a:r>
            <a:endParaRPr kumimoji="1" lang="ja-JP" altLang="en-US" sz="700" dirty="0">
              <a:latin typeface="Times New Roman" panose="02020603050405020304" pitchFamily="18" charset="0"/>
              <a:cs typeface="Times New Roman" panose="02020603050405020304" pitchFamily="18" charset="0"/>
            </a:endParaRPr>
          </a:p>
        </p:txBody>
      </p:sp>
      <p:sp>
        <p:nvSpPr>
          <p:cNvPr id="24" name="正方形/長方形 23">
            <a:extLst>
              <a:ext uri="{FF2B5EF4-FFF2-40B4-BE49-F238E27FC236}">
                <a16:creationId xmlns:a16="http://schemas.microsoft.com/office/drawing/2014/main" xmlns="" id="{9BE66407-4995-4EAB-A956-A302536E3442}"/>
              </a:ext>
            </a:extLst>
          </p:cNvPr>
          <p:cNvSpPr/>
          <p:nvPr/>
        </p:nvSpPr>
        <p:spPr>
          <a:xfrm>
            <a:off x="3010105" y="1591533"/>
            <a:ext cx="841248" cy="303942"/>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kumimoji="1" lang="en-US" altLang="ja-JP" sz="700" dirty="0" err="1">
                <a:latin typeface="Times New Roman" panose="02020603050405020304" pitchFamily="18" charset="0"/>
                <a:cs typeface="Times New Roman" panose="02020603050405020304" pitchFamily="18" charset="0"/>
              </a:rPr>
              <a:t>Nộp</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thủ</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tục</a:t>
            </a:r>
            <a:r>
              <a:rPr kumimoji="1" lang="en-US" altLang="ja-JP" sz="700" dirty="0">
                <a:latin typeface="Times New Roman" panose="02020603050405020304" pitchFamily="18" charset="0"/>
                <a:cs typeface="Times New Roman" panose="02020603050405020304" pitchFamily="18" charset="0"/>
              </a:rPr>
              <a:t>/</a:t>
            </a:r>
            <a:r>
              <a:rPr kumimoji="1" lang="en-US" altLang="ja-JP" sz="700" dirty="0" err="1">
                <a:latin typeface="Times New Roman" panose="02020603050405020304" pitchFamily="18" charset="0"/>
                <a:cs typeface="Times New Roman" panose="02020603050405020304" pitchFamily="18" charset="0"/>
              </a:rPr>
              <a:t>giấy</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tờ</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cho</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các</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cơ</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quan</a:t>
            </a:r>
            <a:endParaRPr kumimoji="1" lang="ja-JP" altLang="en-US" sz="700" dirty="0">
              <a:latin typeface="Times New Roman" panose="02020603050405020304" pitchFamily="18" charset="0"/>
              <a:cs typeface="Times New Roman" panose="02020603050405020304" pitchFamily="18" charset="0"/>
            </a:endParaRPr>
          </a:p>
        </p:txBody>
      </p:sp>
      <p:sp>
        <p:nvSpPr>
          <p:cNvPr id="25" name="正方形/長方形 24">
            <a:extLst>
              <a:ext uri="{FF2B5EF4-FFF2-40B4-BE49-F238E27FC236}">
                <a16:creationId xmlns:a16="http://schemas.microsoft.com/office/drawing/2014/main" xmlns="" id="{0C49A030-22A2-4C44-B58C-6F063249C286}"/>
              </a:ext>
            </a:extLst>
          </p:cNvPr>
          <p:cNvSpPr/>
          <p:nvPr/>
        </p:nvSpPr>
        <p:spPr>
          <a:xfrm>
            <a:off x="5542026" y="3643413"/>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700" dirty="0" err="1">
                <a:latin typeface="Times New Roman" panose="02020603050405020304" pitchFamily="18" charset="0"/>
                <a:cs typeface="Times New Roman" panose="02020603050405020304" pitchFamily="18" charset="0"/>
              </a:rPr>
              <a:t>Thải</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phế</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liệu</a:t>
            </a:r>
            <a:endParaRPr kumimoji="1" lang="ja-JP" altLang="en-US" sz="700" dirty="0">
              <a:latin typeface="Times New Roman" panose="02020603050405020304" pitchFamily="18" charset="0"/>
              <a:cs typeface="Times New Roman" panose="02020603050405020304" pitchFamily="18" charset="0"/>
            </a:endParaRPr>
          </a:p>
        </p:txBody>
      </p:sp>
      <p:sp>
        <p:nvSpPr>
          <p:cNvPr id="26" name="正方形/長方形 25">
            <a:extLst>
              <a:ext uri="{FF2B5EF4-FFF2-40B4-BE49-F238E27FC236}">
                <a16:creationId xmlns:a16="http://schemas.microsoft.com/office/drawing/2014/main" xmlns="" id="{61597B26-574B-4227-86C6-63903D8BBC40}"/>
              </a:ext>
            </a:extLst>
          </p:cNvPr>
          <p:cNvSpPr/>
          <p:nvPr/>
        </p:nvSpPr>
        <p:spPr>
          <a:xfrm>
            <a:off x="5539359" y="3223410"/>
            <a:ext cx="841248" cy="199086"/>
          </a:xfrm>
          <a:prstGeom prst="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altLang="ja-JP" sz="700" dirty="0" err="1">
                <a:latin typeface="Times New Roman" panose="02020603050405020304" pitchFamily="18" charset="0"/>
                <a:cs typeface="Times New Roman" panose="02020603050405020304" pitchFamily="18" charset="0"/>
              </a:rPr>
              <a:t>Phân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loại</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thu</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gom</a:t>
            </a:r>
            <a:endParaRPr kumimoji="1" lang="ja-JP" altLang="en-US" sz="700" dirty="0">
              <a:latin typeface="Times New Roman" panose="02020603050405020304" pitchFamily="18" charset="0"/>
              <a:cs typeface="Times New Roman" panose="02020603050405020304" pitchFamily="18" charset="0"/>
            </a:endParaRPr>
          </a:p>
        </p:txBody>
      </p:sp>
      <p:sp>
        <p:nvSpPr>
          <p:cNvPr id="27" name="正方形/長方形 26">
            <a:extLst>
              <a:ext uri="{FF2B5EF4-FFF2-40B4-BE49-F238E27FC236}">
                <a16:creationId xmlns:a16="http://schemas.microsoft.com/office/drawing/2014/main" xmlns="" id="{ED1B03E3-851C-449D-A2C6-5EC98105EA44}"/>
              </a:ext>
            </a:extLst>
          </p:cNvPr>
          <p:cNvSpPr/>
          <p:nvPr/>
        </p:nvSpPr>
        <p:spPr>
          <a:xfrm>
            <a:off x="2971624" y="2667232"/>
            <a:ext cx="1129628" cy="1295168"/>
          </a:xfrm>
          <a:prstGeom prst="rect">
            <a:avLst/>
          </a:prstGeom>
          <a:solidFill>
            <a:schemeClr val="bg2"/>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700" dirty="0" err="1">
                <a:latin typeface="Times New Roman" panose="02020603050405020304" pitchFamily="18" charset="0"/>
                <a:cs typeface="Times New Roman" panose="02020603050405020304" pitchFamily="18" charset="0"/>
              </a:rPr>
              <a:t>Ví</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dụ</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đặc</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thù</a:t>
            </a:r>
            <a:endParaRPr kumimoji="1" lang="en-US" altLang="ja-JP" sz="700" dirty="0">
              <a:latin typeface="Times New Roman" panose="02020603050405020304" pitchFamily="18" charset="0"/>
              <a:cs typeface="Times New Roman" panose="02020603050405020304" pitchFamily="18" charset="0"/>
            </a:endParaRPr>
          </a:p>
          <a:p>
            <a:r>
              <a:rPr kumimoji="1" lang="ja-JP" altLang="en-US" sz="700" dirty="0">
                <a:latin typeface="Times New Roman" panose="02020603050405020304" pitchFamily="18" charset="0"/>
                <a:cs typeface="Times New Roman" panose="02020603050405020304" pitchFamily="18" charset="0"/>
              </a:rPr>
              <a:t>・</a:t>
            </a:r>
            <a:r>
              <a:rPr kumimoji="1" lang="en-US" altLang="ja-JP" sz="700" dirty="0" err="1">
                <a:latin typeface="Times New Roman" panose="02020603050405020304" pitchFamily="18" charset="0"/>
                <a:cs typeface="Times New Roman" panose="02020603050405020304" pitchFamily="18" charset="0"/>
              </a:rPr>
              <a:t>Loại</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bỏ</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viền</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đá</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Mức</a:t>
            </a:r>
            <a:r>
              <a:rPr kumimoji="1" lang="en-US" altLang="ja-JP" sz="700" dirty="0">
                <a:latin typeface="Times New Roman" panose="02020603050405020304" pitchFamily="18" charset="0"/>
                <a:cs typeface="Times New Roman" panose="02020603050405020304" pitchFamily="18" charset="0"/>
              </a:rPr>
              <a:t> 1~3)</a:t>
            </a:r>
          </a:p>
          <a:p>
            <a:r>
              <a:rPr lang="en-US" altLang="ja-JP" sz="700" dirty="0">
                <a:latin typeface="Times New Roman" panose="02020603050405020304" pitchFamily="18" charset="0"/>
                <a:cs typeface="Times New Roman" panose="02020603050405020304" pitchFamily="18" charset="0"/>
              </a:rPr>
              <a:t>※</a:t>
            </a:r>
            <a:r>
              <a:rPr lang="en-US" altLang="ja-JP" sz="700" dirty="0" err="1">
                <a:latin typeface="Times New Roman" panose="02020603050405020304" pitchFamily="18" charset="0"/>
                <a:cs typeface="Times New Roman" panose="02020603050405020304" pitchFamily="18" charset="0"/>
              </a:rPr>
              <a:t>Không</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có</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nghĩa</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vụ</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phải</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nộp</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nhưng</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cần</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có</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kế</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hoạch</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mức</a:t>
            </a:r>
            <a:r>
              <a:rPr lang="en-US" altLang="ja-JP" sz="700" dirty="0">
                <a:latin typeface="Times New Roman" panose="02020603050405020304" pitchFamily="18" charset="0"/>
                <a:cs typeface="Times New Roman" panose="02020603050405020304" pitchFamily="18" charset="0"/>
              </a:rPr>
              <a:t> 3</a:t>
            </a:r>
          </a:p>
          <a:p>
            <a:r>
              <a:rPr kumimoji="1" lang="ja-JP" altLang="en-US" sz="700" dirty="0">
                <a:latin typeface="Times New Roman" panose="02020603050405020304" pitchFamily="18" charset="0"/>
                <a:cs typeface="Times New Roman" panose="02020603050405020304" pitchFamily="18" charset="0"/>
              </a:rPr>
              <a:t>・</a:t>
            </a:r>
            <a:r>
              <a:rPr lang="en-US" altLang="ja-JP" sz="700" dirty="0" err="1">
                <a:latin typeface="Times New Roman" panose="02020603050405020304" pitchFamily="18" charset="0"/>
                <a:cs typeface="Times New Roman" panose="02020603050405020304" pitchFamily="18" charset="0"/>
              </a:rPr>
              <a:t>Xử</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lý</a:t>
            </a:r>
            <a:r>
              <a:rPr lang="en-US" altLang="ja-JP" sz="700" dirty="0">
                <a:latin typeface="Times New Roman" panose="02020603050405020304" pitchFamily="18" charset="0"/>
                <a:cs typeface="Times New Roman" panose="02020603050405020304" pitchFamily="18" charset="0"/>
              </a:rPr>
              <a:t>, di </a:t>
            </a:r>
            <a:r>
              <a:rPr lang="en-US" altLang="ja-JP" sz="700" dirty="0" err="1">
                <a:latin typeface="Times New Roman" panose="02020603050405020304" pitchFamily="18" charset="0"/>
                <a:cs typeface="Times New Roman" panose="02020603050405020304" pitchFamily="18" charset="0"/>
              </a:rPr>
              <a:t>chuyển</a:t>
            </a:r>
            <a:r>
              <a:rPr lang="en-US" altLang="ja-JP" sz="700" dirty="0">
                <a:latin typeface="Times New Roman" panose="02020603050405020304" pitchFamily="18" charset="0"/>
                <a:cs typeface="Times New Roman" panose="02020603050405020304" pitchFamily="18" charset="0"/>
              </a:rPr>
              <a:t> PCB</a:t>
            </a:r>
          </a:p>
          <a:p>
            <a:r>
              <a:rPr lang="ja-JP" altLang="en-US" sz="700" dirty="0">
                <a:latin typeface="Times New Roman" panose="02020603050405020304" pitchFamily="18" charset="0"/>
                <a:cs typeface="Times New Roman" panose="02020603050405020304" pitchFamily="18" charset="0"/>
              </a:rPr>
              <a:t>・</a:t>
            </a:r>
            <a:r>
              <a:rPr lang="en-US" altLang="ja-JP" sz="700" dirty="0" err="1">
                <a:latin typeface="Times New Roman" panose="02020603050405020304" pitchFamily="18" charset="0"/>
                <a:cs typeface="Times New Roman" panose="02020603050405020304" pitchFamily="18" charset="0"/>
              </a:rPr>
              <a:t>Phá</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dỡ</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lò</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thiêu</a:t>
            </a:r>
            <a:r>
              <a:rPr lang="en-US" altLang="ja-JP" sz="700" dirty="0">
                <a:latin typeface="Times New Roman" panose="02020603050405020304" pitchFamily="18" charset="0"/>
                <a:cs typeface="Times New Roman" panose="02020603050405020304" pitchFamily="18" charset="0"/>
              </a:rPr>
              <a:t> </a:t>
            </a:r>
            <a:r>
              <a:rPr lang="en-US" altLang="ja-JP" sz="700" dirty="0" err="1">
                <a:latin typeface="Times New Roman" panose="02020603050405020304" pitchFamily="18" charset="0"/>
                <a:cs typeface="Times New Roman" panose="02020603050405020304" pitchFamily="18" charset="0"/>
              </a:rPr>
              <a:t>hủy</a:t>
            </a:r>
            <a:endParaRPr lang="en-US" altLang="ja-JP" sz="700" dirty="0">
              <a:latin typeface="Times New Roman" panose="02020603050405020304" pitchFamily="18" charset="0"/>
              <a:cs typeface="Times New Roman" panose="02020603050405020304" pitchFamily="18" charset="0"/>
            </a:endParaRPr>
          </a:p>
          <a:p>
            <a:r>
              <a:rPr kumimoji="1" lang="ja-JP" altLang="en-US" sz="700" dirty="0">
                <a:latin typeface="Times New Roman" panose="02020603050405020304" pitchFamily="18" charset="0"/>
                <a:cs typeface="Times New Roman" panose="02020603050405020304" pitchFamily="18" charset="0"/>
              </a:rPr>
              <a:t>・</a:t>
            </a:r>
            <a:r>
              <a:rPr kumimoji="1" lang="en-US" altLang="ja-JP" sz="700" dirty="0">
                <a:latin typeface="Times New Roman" panose="02020603050405020304" pitchFamily="18" charset="0"/>
                <a:cs typeface="Times New Roman" panose="02020603050405020304" pitchFamily="18" charset="0"/>
              </a:rPr>
              <a:t>Thu </a:t>
            </a:r>
            <a:r>
              <a:rPr kumimoji="1" lang="en-US" altLang="ja-JP" sz="700" dirty="0" err="1">
                <a:latin typeface="Times New Roman" panose="02020603050405020304" pitchFamily="18" charset="0"/>
                <a:cs typeface="Times New Roman" panose="02020603050405020304" pitchFamily="18" charset="0"/>
              </a:rPr>
              <a:t>hồi</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và</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hủy</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chất</a:t>
            </a:r>
            <a:r>
              <a:rPr kumimoji="1" lang="en-US" altLang="ja-JP" sz="700" dirty="0">
                <a:latin typeface="Times New Roman" panose="02020603050405020304" pitchFamily="18" charset="0"/>
                <a:cs typeface="Times New Roman" panose="02020603050405020304" pitchFamily="18" charset="0"/>
              </a:rPr>
              <a:t> </a:t>
            </a:r>
            <a:r>
              <a:rPr kumimoji="1" lang="en-US" altLang="ja-JP" sz="700" dirty="0" err="1">
                <a:latin typeface="Times New Roman" panose="02020603050405020304" pitchFamily="18" charset="0"/>
                <a:cs typeface="Times New Roman" panose="02020603050405020304" pitchFamily="18" charset="0"/>
              </a:rPr>
              <a:t>florua</a:t>
            </a:r>
            <a:endParaRPr kumimoji="1" lang="en-US" altLang="ja-JP" sz="700" dirty="0">
              <a:latin typeface="Times New Roman" panose="02020603050405020304" pitchFamily="18" charset="0"/>
              <a:cs typeface="Times New Roman" panose="02020603050405020304" pitchFamily="18" charset="0"/>
            </a:endParaRPr>
          </a:p>
          <a:p>
            <a:r>
              <a:rPr lang="ja-JP" altLang="en-US" sz="700" dirty="0">
                <a:latin typeface="Times New Roman" panose="02020603050405020304" pitchFamily="18" charset="0"/>
                <a:cs typeface="Times New Roman" panose="02020603050405020304" pitchFamily="18" charset="0"/>
              </a:rPr>
              <a:t>・</a:t>
            </a:r>
            <a:r>
              <a:rPr lang="en-US" altLang="ja-JP" sz="700" dirty="0" err="1">
                <a:latin typeface="Times New Roman" panose="02020603050405020304" pitchFamily="18" charset="0"/>
                <a:cs typeface="Times New Roman" panose="02020603050405020304" pitchFamily="18" charset="0"/>
              </a:rPr>
              <a:t>Khác</a:t>
            </a:r>
            <a:endParaRPr kumimoji="1" lang="ja-JP" altLang="en-US" sz="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8396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72856" y="498199"/>
            <a:ext cx="8159080" cy="526509"/>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Hiểu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96484" y="6388820"/>
            <a:ext cx="343242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101/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81</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525597" y="2091753"/>
            <a:ext cx="8106339" cy="3133394"/>
          </a:xfrm>
          <a:prstGeom prst="rect">
            <a:avLst/>
          </a:prstGeom>
        </p:spPr>
      </p:pic>
      <p:sp>
        <p:nvSpPr>
          <p:cNvPr id="10" name="テキスト ボックス 9"/>
          <p:cNvSpPr txBox="1"/>
          <p:nvPr/>
        </p:nvSpPr>
        <p:spPr>
          <a:xfrm>
            <a:off x="5105400" y="5009704"/>
            <a:ext cx="3009900" cy="430887"/>
          </a:xfrm>
          <a:prstGeom prst="rect">
            <a:avLst/>
          </a:prstGeom>
          <a:noFill/>
          <a:ln>
            <a:noFill/>
          </a:ln>
        </p:spPr>
        <p:txBody>
          <a:bodyPr wrap="square" rtlCol="0">
            <a:spAutoFit/>
          </a:bodyPr>
          <a:lstStyle/>
          <a:p>
            <a:r>
              <a:rPr lang="en-US" altLang="ja-JP" sz="1100" dirty="0">
                <a:solidFill>
                  <a:prstClr val="black"/>
                </a:solidFill>
                <a:latin typeface="Times New Roman" panose="02020603050405020304" pitchFamily="18" charset="0"/>
                <a:cs typeface="Times New Roman" panose="02020603050405020304" pitchFamily="18" charset="0"/>
              </a:rPr>
              <a:t>Khi </a:t>
            </a:r>
            <a:r>
              <a:rPr lang="en-US" altLang="ja-JP" sz="1100" dirty="0" err="1">
                <a:solidFill>
                  <a:prstClr val="black"/>
                </a:solidFill>
                <a:latin typeface="Times New Roman" panose="02020603050405020304" pitchFamily="18" charset="0"/>
                <a:cs typeface="Times New Roman" panose="02020603050405020304" pitchFamily="18" charset="0"/>
              </a:rPr>
              <a:t>người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vận</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hành</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tạm</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dừng</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thao</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tác</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rời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khỏ</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ghế</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lái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thì</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phải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dừng</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máy</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rút</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và</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giữ</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chìa</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khóa</a:t>
            </a:r>
            <a:endParaRPr lang="ja-JP" altLang="en-US" sz="1100" dirty="0">
              <a:solidFill>
                <a:prstClr val="black"/>
              </a:solidFill>
            </a:endParaRPr>
          </a:p>
        </p:txBody>
      </p:sp>
      <p:sp>
        <p:nvSpPr>
          <p:cNvPr id="9" name="コンテンツ プレースホルダー 4"/>
          <p:cNvSpPr txBox="1">
            <a:spLocks/>
          </p:cNvSpPr>
          <p:nvPr/>
        </p:nvSpPr>
        <p:spPr>
          <a:xfrm>
            <a:off x="472856" y="1248131"/>
            <a:ext cx="8159080" cy="4872253"/>
          </a:xfrm>
          <a:prstGeom prst="rect">
            <a:avLst/>
          </a:prstGeom>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028700" y="5161367"/>
            <a:ext cx="2667000" cy="430887"/>
          </a:xfrm>
          <a:prstGeom prst="rect">
            <a:avLst/>
          </a:prstGeom>
          <a:noFill/>
          <a:ln>
            <a:noFill/>
          </a:ln>
        </p:spPr>
        <p:txBody>
          <a:bodyPr wrap="square" rtlCol="0">
            <a:spAutoFit/>
          </a:bodyPr>
          <a:lstStyle/>
          <a:p>
            <a:r>
              <a:rPr lang="en-US" altLang="ja-JP" sz="1100" dirty="0" err="1">
                <a:solidFill>
                  <a:prstClr val="black"/>
                </a:solidFill>
                <a:latin typeface="Times New Roman" panose="02020603050405020304" pitchFamily="18" charset="0"/>
                <a:cs typeface="Times New Roman" panose="02020603050405020304" pitchFamily="18" charset="0"/>
              </a:rPr>
              <a:t>Người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vận</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hành</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phải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đội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mũ</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bảo</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hộ</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trang</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bị</a:t>
            </a:r>
            <a:r>
              <a:rPr lang="en-US" altLang="ja-JP" sz="1100" dirty="0">
                <a:solidFill>
                  <a:prstClr val="black"/>
                </a:solidFill>
                <a:latin typeface="Times New Roman" panose="02020603050405020304" pitchFamily="18" charset="0"/>
                <a:cs typeface="Times New Roman" panose="02020603050405020304" pitchFamily="18" charset="0"/>
              </a:rPr>
              <a:t> an </a:t>
            </a:r>
            <a:r>
              <a:rPr lang="en-US" altLang="ja-JP" sz="1100" dirty="0" err="1">
                <a:solidFill>
                  <a:prstClr val="black"/>
                </a:solidFill>
                <a:latin typeface="Times New Roman" panose="02020603050405020304" pitchFamily="18" charset="0"/>
                <a:cs typeface="Times New Roman" panose="02020603050405020304" pitchFamily="18" charset="0"/>
              </a:rPr>
              <a:t>toàn</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chuẩn</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bị</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trang</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phục</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khi</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vận</a:t>
            </a:r>
            <a:r>
              <a:rPr lang="en-US" altLang="ja-JP" sz="1100" dirty="0">
                <a:solidFill>
                  <a:prstClr val="black"/>
                </a:solidFill>
                <a:latin typeface="Times New Roman" panose="02020603050405020304" pitchFamily="18" charset="0"/>
                <a:cs typeface="Times New Roman" panose="02020603050405020304" pitchFamily="18" charset="0"/>
              </a:rPr>
              <a:t> </a:t>
            </a:r>
            <a:r>
              <a:rPr lang="en-US" altLang="ja-JP" sz="1100" dirty="0" err="1">
                <a:solidFill>
                  <a:prstClr val="black"/>
                </a:solidFill>
                <a:latin typeface="Times New Roman" panose="02020603050405020304" pitchFamily="18" charset="0"/>
                <a:cs typeface="Times New Roman" panose="02020603050405020304" pitchFamily="18" charset="0"/>
              </a:rPr>
              <a:t>hành</a:t>
            </a:r>
            <a:endParaRPr lang="ja-JP" altLang="en-US" sz="1100"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A408750A-55BD-4EAD-B676-6A5EDA4D5A43}"/>
              </a:ext>
            </a:extLst>
          </p:cNvPr>
          <p:cNvSpPr/>
          <p:nvPr/>
        </p:nvSpPr>
        <p:spPr>
          <a:xfrm flipH="1">
            <a:off x="1028700" y="2374900"/>
            <a:ext cx="1190240" cy="3804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900" dirty="0"/>
          </a:p>
          <a:p>
            <a:pPr algn="ctr"/>
            <a:r>
              <a:rPr lang="en-US" altLang="ja-JP" sz="900" dirty="0" err="1">
                <a:latin typeface="Times New Roman" panose="02020603050405020304" pitchFamily="18" charset="0"/>
                <a:cs typeface="Times New Roman" panose="02020603050405020304" pitchFamily="18" charset="0"/>
              </a:rPr>
              <a:t>Tuân</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thủ</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quy</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định</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của</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công</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trường</a:t>
            </a:r>
            <a:endParaRPr lang="ja-JP" altLang="en-US" sz="900" dirty="0">
              <a:latin typeface="Times New Roman" panose="02020603050405020304" pitchFamily="18" charset="0"/>
              <a:cs typeface="Times New Roman" panose="02020603050405020304" pitchFamily="18" charset="0"/>
            </a:endParaRPr>
          </a:p>
          <a:p>
            <a:pPr algn="ctr"/>
            <a:endParaRPr lang="ja-JP" altLang="en-US" sz="1350" dirty="0"/>
          </a:p>
        </p:txBody>
      </p:sp>
      <p:sp>
        <p:nvSpPr>
          <p:cNvPr id="5" name="正方形/長方形 4">
            <a:extLst>
              <a:ext uri="{FF2B5EF4-FFF2-40B4-BE49-F238E27FC236}">
                <a16:creationId xmlns:a16="http://schemas.microsoft.com/office/drawing/2014/main" xmlns="" id="{678C1A57-C839-4A40-82F4-1F414A072060}"/>
              </a:ext>
            </a:extLst>
          </p:cNvPr>
          <p:cNvSpPr/>
          <p:nvPr/>
        </p:nvSpPr>
        <p:spPr>
          <a:xfrm>
            <a:off x="2501900" y="2908300"/>
            <a:ext cx="508000" cy="190969"/>
          </a:xfrm>
          <a:prstGeom prst="rect">
            <a:avLst/>
          </a:prstGeom>
          <a:ln>
            <a:no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kumimoji="1" lang="en-US" altLang="ja-JP" sz="800" b="1" dirty="0" err="1">
                <a:latin typeface="Times New Roman" panose="02020603050405020304" pitchFamily="18" charset="0"/>
                <a:cs typeface="Times New Roman" panose="02020603050405020304" pitchFamily="18" charset="0"/>
              </a:rPr>
              <a:t>Mũ</a:t>
            </a:r>
            <a:r>
              <a:rPr kumimoji="1" lang="en-US" altLang="ja-JP" sz="800" b="1" dirty="0">
                <a:latin typeface="Times New Roman" panose="02020603050405020304" pitchFamily="18" charset="0"/>
                <a:cs typeface="Times New Roman" panose="02020603050405020304" pitchFamily="18" charset="0"/>
              </a:rPr>
              <a:t> </a:t>
            </a:r>
            <a:r>
              <a:rPr kumimoji="1" lang="en-US" altLang="ja-JP" sz="800" b="1" dirty="0" err="1">
                <a:latin typeface="Times New Roman" panose="02020603050405020304" pitchFamily="18" charset="0"/>
                <a:cs typeface="Times New Roman" panose="02020603050405020304" pitchFamily="18" charset="0"/>
              </a:rPr>
              <a:t>bảo</a:t>
            </a:r>
            <a:r>
              <a:rPr kumimoji="1" lang="en-US" altLang="ja-JP" sz="800" b="1" dirty="0">
                <a:latin typeface="Times New Roman" panose="02020603050405020304" pitchFamily="18" charset="0"/>
                <a:cs typeface="Times New Roman" panose="02020603050405020304" pitchFamily="18" charset="0"/>
              </a:rPr>
              <a:t> </a:t>
            </a:r>
            <a:r>
              <a:rPr kumimoji="1" lang="en-US" altLang="ja-JP" sz="800" b="1" dirty="0" err="1">
                <a:latin typeface="Times New Roman" panose="02020603050405020304" pitchFamily="18" charset="0"/>
                <a:cs typeface="Times New Roman" panose="02020603050405020304" pitchFamily="18" charset="0"/>
              </a:rPr>
              <a:t>hộ</a:t>
            </a:r>
            <a:endParaRPr kumimoji="1" lang="ja-JP" altLang="en-US" sz="800" b="1" dirty="0">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6AAB4E05-9CDF-43C2-BC52-2D1F6734FD5B}"/>
              </a:ext>
            </a:extLst>
          </p:cNvPr>
          <p:cNvSpPr/>
          <p:nvPr/>
        </p:nvSpPr>
        <p:spPr>
          <a:xfrm>
            <a:off x="2813991" y="4710181"/>
            <a:ext cx="508000" cy="190969"/>
          </a:xfrm>
          <a:prstGeom prst="rect">
            <a:avLst/>
          </a:prstGeom>
          <a:ln>
            <a:no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altLang="ja-JP" sz="800" b="1" dirty="0" err="1">
                <a:latin typeface="Times New Roman" panose="02020603050405020304" pitchFamily="18" charset="0"/>
                <a:cs typeface="Times New Roman" panose="02020603050405020304" pitchFamily="18" charset="0"/>
              </a:rPr>
              <a:t>Giày</a:t>
            </a:r>
            <a:r>
              <a:rPr kumimoji="1" lang="en-US" altLang="ja-JP" sz="800" b="1" dirty="0">
                <a:latin typeface="Times New Roman" panose="02020603050405020304" pitchFamily="18" charset="0"/>
                <a:cs typeface="Times New Roman" panose="02020603050405020304" pitchFamily="18" charset="0"/>
              </a:rPr>
              <a:t> an </a:t>
            </a:r>
            <a:r>
              <a:rPr kumimoji="1" lang="en-US" altLang="ja-JP" sz="800" b="1" dirty="0" err="1">
                <a:latin typeface="Times New Roman" panose="02020603050405020304" pitchFamily="18" charset="0"/>
                <a:cs typeface="Times New Roman" panose="02020603050405020304" pitchFamily="18" charset="0"/>
              </a:rPr>
              <a:t>toàn</a:t>
            </a:r>
            <a:endParaRPr kumimoji="1" lang="ja-JP" altLang="en-US" sz="800" b="1" dirty="0">
              <a:latin typeface="Times New Roman" panose="02020603050405020304" pitchFamily="18" charset="0"/>
              <a:cs typeface="Times New Roman" panose="02020603050405020304" pitchFamily="18" charset="0"/>
            </a:endParaRPr>
          </a:p>
        </p:txBody>
      </p:sp>
      <p:sp>
        <p:nvSpPr>
          <p:cNvPr id="14" name="四角形: 角を丸くする 13">
            <a:extLst>
              <a:ext uri="{FF2B5EF4-FFF2-40B4-BE49-F238E27FC236}">
                <a16:creationId xmlns:a16="http://schemas.microsoft.com/office/drawing/2014/main" xmlns="" id="{782D29C1-7655-42F9-A603-6BA91B9BA6EC}"/>
              </a:ext>
            </a:extLst>
          </p:cNvPr>
          <p:cNvSpPr/>
          <p:nvPr/>
        </p:nvSpPr>
        <p:spPr>
          <a:xfrm>
            <a:off x="2921000" y="3606800"/>
            <a:ext cx="508000" cy="392810"/>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altLang="ja-JP" sz="800" b="1" dirty="0">
                <a:latin typeface="Times New Roman" panose="02020603050405020304" pitchFamily="18" charset="0"/>
                <a:cs typeface="Times New Roman" panose="02020603050405020304" pitchFamily="18" charset="0"/>
              </a:rPr>
              <a:t>Trang </a:t>
            </a:r>
            <a:r>
              <a:rPr lang="en-US" altLang="ja-JP" sz="800" b="1" dirty="0" err="1">
                <a:latin typeface="Times New Roman" panose="02020603050405020304" pitchFamily="18" charset="0"/>
                <a:cs typeface="Times New Roman" panose="02020603050405020304" pitchFamily="18" charset="0"/>
              </a:rPr>
              <a:t>phục</a:t>
            </a:r>
            <a:r>
              <a:rPr lang="en-US" altLang="ja-JP" sz="800" b="1" dirty="0">
                <a:latin typeface="Times New Roman" panose="02020603050405020304" pitchFamily="18" charset="0"/>
                <a:cs typeface="Times New Roman" panose="02020603050405020304" pitchFamily="18" charset="0"/>
              </a:rPr>
              <a:t> </a:t>
            </a:r>
            <a:r>
              <a:rPr lang="en-US" altLang="ja-JP" sz="800" b="1" dirty="0" err="1">
                <a:latin typeface="Times New Roman" panose="02020603050405020304" pitchFamily="18" charset="0"/>
                <a:cs typeface="Times New Roman" panose="02020603050405020304" pitchFamily="18" charset="0"/>
              </a:rPr>
              <a:t>sạch</a:t>
            </a:r>
            <a:r>
              <a:rPr lang="en-US" altLang="ja-JP" sz="800" b="1" dirty="0">
                <a:latin typeface="Times New Roman" panose="02020603050405020304" pitchFamily="18" charset="0"/>
                <a:cs typeface="Times New Roman" panose="02020603050405020304" pitchFamily="18" charset="0"/>
              </a:rPr>
              <a:t> </a:t>
            </a:r>
            <a:r>
              <a:rPr lang="en-US" altLang="ja-JP" sz="800" b="1" dirty="0" err="1">
                <a:latin typeface="Times New Roman" panose="02020603050405020304" pitchFamily="18" charset="0"/>
                <a:cs typeface="Times New Roman" panose="02020603050405020304" pitchFamily="18" charset="0"/>
              </a:rPr>
              <a:t>sẽ</a:t>
            </a:r>
            <a:endParaRPr kumimoji="1" lang="ja-JP" altLang="en-US" sz="8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2A4F1BC6-52FF-4F7B-8D41-2C31091052F4}"/>
              </a:ext>
            </a:extLst>
          </p:cNvPr>
          <p:cNvSpPr/>
          <p:nvPr/>
        </p:nvSpPr>
        <p:spPr>
          <a:xfrm rot="20332609">
            <a:off x="7712043" y="2735051"/>
            <a:ext cx="242534" cy="365639"/>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600">
                <a:latin typeface="Times New Roman" panose="02020603050405020304" pitchFamily="18" charset="0"/>
                <a:cs typeface="Times New Roman" panose="02020603050405020304" pitchFamily="18" charset="0"/>
              </a:rPr>
              <a:t>khóa</a:t>
            </a:r>
          </a:p>
        </p:txBody>
      </p:sp>
    </p:spTree>
    <p:extLst>
      <p:ext uri="{BB962C8B-B14F-4D97-AF65-F5344CB8AC3E}">
        <p14:creationId xmlns:p14="http://schemas.microsoft.com/office/powerpoint/2010/main" val="3158708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51320" y="566807"/>
            <a:ext cx="7931848" cy="579241"/>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Hiểu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726415" y="6426759"/>
            <a:ext cx="3172469"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101/</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82</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1250933" y="2167770"/>
            <a:ext cx="3237550" cy="2268975"/>
          </a:xfrm>
          <a:prstGeom prst="rect">
            <a:avLst/>
          </a:prstGeom>
        </p:spPr>
      </p:pic>
      <p:sp>
        <p:nvSpPr>
          <p:cNvPr id="12" name="テキスト ボックス 11"/>
          <p:cNvSpPr txBox="1"/>
          <p:nvPr/>
        </p:nvSpPr>
        <p:spPr>
          <a:xfrm>
            <a:off x="1250933" y="4479004"/>
            <a:ext cx="2983391" cy="646331"/>
          </a:xfrm>
          <a:prstGeom prst="rect">
            <a:avLst/>
          </a:prstGeom>
          <a:noFill/>
          <a:ln>
            <a:noFill/>
          </a:ln>
        </p:spPr>
        <p:txBody>
          <a:bodyPr wrap="square" rtlCol="0">
            <a:spAutoFit/>
          </a:bodyPr>
          <a:lstStyle/>
          <a:p>
            <a:r>
              <a:rPr lang="en-US" altLang="ja-JP" sz="1200" dirty="0" err="1">
                <a:solidFill>
                  <a:prstClr val="black"/>
                </a:solidFill>
                <a:latin typeface="Times New Roman" panose="02020603050405020304" pitchFamily="18" charset="0"/>
                <a:cs typeface="Times New Roman" panose="02020603050405020304" pitchFamily="18" charset="0"/>
              </a:rPr>
              <a:t>Trong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điều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khiển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phải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luôn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chú</a:t>
            </a:r>
            <a:r>
              <a:rPr lang="en-US" altLang="ja-JP" sz="1200" dirty="0">
                <a:solidFill>
                  <a:prstClr val="black"/>
                </a:solidFill>
                <a:latin typeface="Times New Roman" panose="02020603050405020304" pitchFamily="18" charset="0"/>
                <a:cs typeface="Times New Roman" panose="02020603050405020304" pitchFamily="18" charset="0"/>
              </a:rPr>
              <a:t> ý </a:t>
            </a:r>
            <a:r>
              <a:rPr lang="en-US" altLang="ja-JP" sz="1200" dirty="0" err="1">
                <a:solidFill>
                  <a:prstClr val="black"/>
                </a:solidFill>
                <a:latin typeface="Times New Roman" panose="02020603050405020304" pitchFamily="18" charset="0"/>
                <a:cs typeface="Times New Roman" panose="02020603050405020304" pitchFamily="18" charset="0"/>
              </a:rPr>
              <a:t>để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có</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dừng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ngay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lập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tức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sẵn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sàng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đối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phó</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với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huống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đột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xuất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sinh</a:t>
            </a:r>
            <a:r>
              <a:rPr lang="en-US" altLang="ja-JP" sz="1200" dirty="0">
                <a:solidFill>
                  <a:prstClr val="black"/>
                </a:solidFill>
                <a:latin typeface="Times New Roman" panose="02020603050405020304" pitchFamily="18" charset="0"/>
                <a:cs typeface="Times New Roman" panose="02020603050405020304" pitchFamily="18" charset="0"/>
              </a:rPr>
              <a: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51320" y="1434353"/>
            <a:ext cx="7931848" cy="4634753"/>
          </a:xfrm>
          <a:prstGeom prst="rect">
            <a:avLst/>
          </a:prstGeom>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4"/>
          <a:stretch>
            <a:fillRect/>
          </a:stretch>
        </p:blipFill>
        <p:spPr>
          <a:xfrm>
            <a:off x="4924426" y="2354692"/>
            <a:ext cx="2968641" cy="2168110"/>
          </a:xfrm>
          <a:prstGeom prst="rect">
            <a:avLst/>
          </a:prstGeom>
        </p:spPr>
      </p:pic>
      <p:sp>
        <p:nvSpPr>
          <p:cNvPr id="14" name="テキスト ボックス 13"/>
          <p:cNvSpPr txBox="1"/>
          <p:nvPr/>
        </p:nvSpPr>
        <p:spPr>
          <a:xfrm>
            <a:off x="5187991" y="4613262"/>
            <a:ext cx="2495509" cy="830997"/>
          </a:xfrm>
          <a:prstGeom prst="rect">
            <a:avLst/>
          </a:prstGeom>
          <a:noFill/>
          <a:ln>
            <a:noFill/>
          </a:ln>
        </p:spPr>
        <p:txBody>
          <a:bodyPr wrap="square" rtlCol="0">
            <a:spAutoFit/>
          </a:bodyPr>
          <a:lstStyle/>
          <a:p>
            <a:r>
              <a:rPr lang="en-US" altLang="ja-JP" sz="1200" dirty="0">
                <a:solidFill>
                  <a:prstClr val="black"/>
                </a:solidFill>
                <a:latin typeface="Times New Roman" panose="02020603050405020304" pitchFamily="18" charset="0"/>
                <a:cs typeface="Times New Roman" panose="02020603050405020304" pitchFamily="18" charset="0"/>
              </a:rPr>
              <a:t>Khi </a:t>
            </a:r>
            <a:r>
              <a:rPr lang="en-US" altLang="ja-JP" sz="1200" dirty="0" err="1">
                <a:solidFill>
                  <a:prstClr val="black"/>
                </a:solidFill>
                <a:latin typeface="Times New Roman" panose="02020603050405020304" pitchFamily="18" charset="0"/>
                <a:cs typeface="Times New Roman" panose="02020603050405020304" pitchFamily="18" charset="0"/>
              </a:rPr>
              <a:t>thực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hiện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nghiệp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khoan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ở </a:t>
            </a:r>
            <a:r>
              <a:rPr lang="en-US" altLang="ja-JP" sz="1200" dirty="0" err="1">
                <a:solidFill>
                  <a:prstClr val="black"/>
                </a:solidFill>
                <a:latin typeface="Times New Roman" panose="02020603050405020304" pitchFamily="18" charset="0"/>
                <a:cs typeface="Times New Roman" panose="02020603050405020304" pitchFamily="18" charset="0"/>
              </a:rPr>
              <a:t>đường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phố</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nhất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phải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nhận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xem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có</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chôn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ngầm</a:t>
            </a:r>
            <a:r>
              <a:rPr lang="en-US" altLang="ja-JP" sz="1200" dirty="0">
                <a:solidFill>
                  <a:prstClr val="black"/>
                </a:solidFill>
                <a:latin typeface="Times New Roman" panose="02020603050405020304" pitchFamily="18" charset="0"/>
                <a:cs typeface="Times New Roman" panose="02020603050405020304" pitchFamily="18" charset="0"/>
              </a:rPr>
              <a:t> hay </a:t>
            </a:r>
            <a:r>
              <a:rPr lang="en-US" altLang="ja-JP" sz="1200" dirty="0" err="1">
                <a:solidFill>
                  <a:prstClr val="black"/>
                </a:solidFill>
                <a:latin typeface="Times New Roman" panose="02020603050405020304" pitchFamily="18" charset="0"/>
                <a:cs typeface="Times New Roman" panose="02020603050405020304" pitchFamily="18" charset="0"/>
              </a:rPr>
              <a:t>không</a:t>
            </a:r>
            <a:endParaRPr lang="en-US" altLang="ja-JP" sz="1200" dirty="0">
              <a:solidFill>
                <a:prstClr val="black"/>
              </a:solidFill>
              <a:latin typeface="Times New Roman" panose="02020603050405020304" pitchFamily="18" charset="0"/>
              <a:cs typeface="Times New Roman" panose="02020603050405020304" pitchFamily="18" charset="0"/>
            </a:endParaRPr>
          </a:p>
          <a:p>
            <a:r>
              <a:rPr lang="en-US" altLang="ja-JP" sz="1200" dirty="0">
                <a:solidFill>
                  <a:prstClr val="black"/>
                </a:solidFill>
              </a:rPr>
              <a:t> </a:t>
            </a:r>
            <a:endParaRPr lang="ja-JP" altLang="en-US" sz="1200" dirty="0">
              <a:solidFill>
                <a:prstClr val="black"/>
              </a:solidFill>
            </a:endParaRPr>
          </a:p>
        </p:txBody>
      </p:sp>
      <p:grpSp>
        <p:nvGrpSpPr>
          <p:cNvPr id="10" name="グループ化 9">
            <a:extLst>
              <a:ext uri="{FF2B5EF4-FFF2-40B4-BE49-F238E27FC236}">
                <a16:creationId xmlns:a16="http://schemas.microsoft.com/office/drawing/2014/main" xmlns="" id="{1B99B66B-579F-4C30-ACD7-71A65200EE4A}"/>
              </a:ext>
            </a:extLst>
          </p:cNvPr>
          <p:cNvGrpSpPr/>
          <p:nvPr/>
        </p:nvGrpSpPr>
        <p:grpSpPr>
          <a:xfrm rot="20659690">
            <a:off x="4789070" y="3800361"/>
            <a:ext cx="949856" cy="571881"/>
            <a:chOff x="4734915" y="3869646"/>
            <a:chExt cx="728895" cy="474014"/>
          </a:xfrm>
        </p:grpSpPr>
        <p:sp>
          <p:nvSpPr>
            <p:cNvPr id="2" name="雲 1">
              <a:extLst>
                <a:ext uri="{FF2B5EF4-FFF2-40B4-BE49-F238E27FC236}">
                  <a16:creationId xmlns:a16="http://schemas.microsoft.com/office/drawing/2014/main" xmlns="" id="{1786D84E-18B6-4D94-8108-98FC4B83D4A8}"/>
                </a:ext>
              </a:extLst>
            </p:cNvPr>
            <p:cNvSpPr/>
            <p:nvPr/>
          </p:nvSpPr>
          <p:spPr>
            <a:xfrm>
              <a:off x="4734915" y="3869646"/>
              <a:ext cx="623599" cy="474014"/>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3" name="テキスト ボックス 2">
              <a:extLst>
                <a:ext uri="{FF2B5EF4-FFF2-40B4-BE49-F238E27FC236}">
                  <a16:creationId xmlns:a16="http://schemas.microsoft.com/office/drawing/2014/main" xmlns="" id="{AECC8DA0-A307-4C81-ABA6-243A7905B85D}"/>
                </a:ext>
              </a:extLst>
            </p:cNvPr>
            <p:cNvSpPr txBox="1"/>
            <p:nvPr/>
          </p:nvSpPr>
          <p:spPr>
            <a:xfrm rot="20341824">
              <a:off x="4790613" y="3899866"/>
              <a:ext cx="673197" cy="306128"/>
            </a:xfrm>
            <a:prstGeom prst="rect">
              <a:avLst/>
            </a:prstGeom>
            <a:noFill/>
          </p:spPr>
          <p:txBody>
            <a:bodyPr wrap="square" rtlCol="0">
              <a:spAutoFit/>
            </a:bodyPr>
            <a:lstStyle/>
            <a:p>
              <a:r>
                <a:rPr lang="en-US" altLang="ja-JP" sz="900" dirty="0" err="1">
                  <a:latin typeface="Times New Roman" panose="02020603050405020304" pitchFamily="18" charset="0"/>
                  <a:cs typeface="Times New Roman" panose="02020603050405020304" pitchFamily="18" charset="0"/>
                </a:rPr>
                <a:t>Đường</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ống</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nước</a:t>
              </a:r>
              <a:endParaRPr lang="ja-JP" altLang="en-US" sz="900" dirty="0">
                <a:latin typeface="Times New Roman" panose="02020603050405020304" pitchFamily="18" charset="0"/>
                <a:cs typeface="Times New Roman" panose="02020603050405020304" pitchFamily="18" charset="0"/>
              </a:endParaRPr>
            </a:p>
          </p:txBody>
        </p:sp>
      </p:grpSp>
      <p:sp>
        <p:nvSpPr>
          <p:cNvPr id="5" name="雲 4">
            <a:extLst>
              <a:ext uri="{FF2B5EF4-FFF2-40B4-BE49-F238E27FC236}">
                <a16:creationId xmlns:a16="http://schemas.microsoft.com/office/drawing/2014/main" xmlns="" id="{CC7E2E04-55E9-4E9E-8645-D82EC957AEEF}"/>
              </a:ext>
            </a:extLst>
          </p:cNvPr>
          <p:cNvSpPr/>
          <p:nvPr/>
        </p:nvSpPr>
        <p:spPr>
          <a:xfrm>
            <a:off x="6634780" y="4026591"/>
            <a:ext cx="623599" cy="460405"/>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xmlns="" id="{61D55378-0727-4292-8EF5-84E183623EAF}"/>
              </a:ext>
            </a:extLst>
          </p:cNvPr>
          <p:cNvSpPr txBox="1"/>
          <p:nvPr/>
        </p:nvSpPr>
        <p:spPr>
          <a:xfrm flipH="1">
            <a:off x="6650558" y="4099778"/>
            <a:ext cx="592041" cy="369332"/>
          </a:xfrm>
          <a:prstGeom prst="rect">
            <a:avLst/>
          </a:prstGeom>
          <a:noFill/>
        </p:spPr>
        <p:txBody>
          <a:bodyPr wrap="square" rtlCol="0">
            <a:spAutoFit/>
          </a:bodyPr>
          <a:lstStyle/>
          <a:p>
            <a:pPr algn="ctr"/>
            <a:r>
              <a:rPr lang="en-US" altLang="ja-JP" sz="900" dirty="0" err="1">
                <a:latin typeface="Times New Roman" panose="02020603050405020304" pitchFamily="18" charset="0"/>
                <a:cs typeface="Times New Roman" panose="02020603050405020304" pitchFamily="18" charset="0"/>
              </a:rPr>
              <a:t>Ống</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dẫn</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ga</a:t>
            </a:r>
            <a:endParaRPr lang="ja-JP"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2191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xmlns="" id="{5BB71158-A189-4690-9173-AED8F2D9D431}"/>
              </a:ext>
            </a:extLst>
          </p:cNvPr>
          <p:cNvSpPr>
            <a:spLocks noGrp="1"/>
          </p:cNvSpPr>
          <p:nvPr>
            <p:ph type="title"/>
          </p:nvPr>
        </p:nvSpPr>
        <p:spPr>
          <a:xfrm>
            <a:off x="458236" y="467120"/>
            <a:ext cx="8221481" cy="487620"/>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Hiểu</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biết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toàn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a:extLst>
              <a:ext uri="{FF2B5EF4-FFF2-40B4-BE49-F238E27FC236}">
                <a16:creationId xmlns:a16="http://schemas.microsoft.com/office/drawing/2014/main" xmlns="" id="{19DBA89A-3026-473B-95E0-C7C6C09784BF}"/>
              </a:ext>
            </a:extLst>
          </p:cNvPr>
          <p:cNvSpPr txBox="1">
            <a:spLocks noGrp="1"/>
          </p:cNvSpPr>
          <p:nvPr>
            <p:ph idx="1"/>
          </p:nvPr>
        </p:nvSpPr>
        <p:spPr>
          <a:xfrm>
            <a:off x="458236" y="1066800"/>
            <a:ext cx="8221481" cy="4948518"/>
          </a:xfrm>
          <a:prstGeom prst="rect">
            <a:avLst/>
          </a:prstGeom>
          <a:ln>
            <a:solidFill>
              <a:schemeClr val="tx1"/>
            </a:solidFill>
          </a:ln>
        </p:spPr>
        <p:txBody>
          <a:bodyPr vert="horz" lIns="68580" tIns="34290" rIns="10800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endParaRPr lang="en-US" altLang="ja-JP" sz="1500" dirty="0">
              <a:latin typeface="Meiryo UI" panose="020B0604030504040204" pitchFamily="50" charset="-128"/>
              <a:ea typeface="Meiryo UI" panose="020B0604030504040204" pitchFamily="50" charset="-128"/>
            </a:endParaRPr>
          </a:p>
          <a:p>
            <a:pPr marL="670322" indent="-670322">
              <a:buNone/>
            </a:pPr>
            <a:r>
              <a:rPr lang="en-US" altLang="ja-JP" sz="900" dirty="0">
                <a:latin typeface="Times New Roman" panose="02020603050405020304" pitchFamily="18" charset="0"/>
                <a:ea typeface="Meiryo UI" panose="020B0604030504040204" pitchFamily="50" charset="-128"/>
                <a:cs typeface="Times New Roman" panose="02020603050405020304" pitchFamily="18" charset="0"/>
              </a:rPr>
              <a:t>            </a:t>
            </a:r>
          </a:p>
          <a:p>
            <a:pPr marL="670322" indent="-670322">
              <a:buNone/>
            </a:pPr>
            <a:endParaRPr lang="en-US" altLang="ja-JP" sz="9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lgn="ctr">
              <a:buNone/>
            </a:pP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Những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vận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hành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cần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thảo</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luận</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trước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với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lệnh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hoặc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hướng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dẫn</a:t>
            </a:r>
            <a:endParaRPr lang="en-US" altLang="ja-JP" sz="12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670322" algn="ctr">
              <a:buNone/>
            </a:pP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móc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xây</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dựng</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khác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người</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thao</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tác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vị</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trí</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nguy</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hiểm</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thức</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ra </a:t>
            </a:r>
            <a:r>
              <a:rPr lang="en-US" altLang="ja-JP" sz="12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200" dirty="0">
                <a:latin typeface="Times New Roman" panose="02020603050405020304" pitchFamily="18" charset="0"/>
                <a:ea typeface="Meiryo UI" panose="020B0604030504040204" pitchFamily="50" charset="-128"/>
                <a:cs typeface="Times New Roman" panose="02020603050405020304" pitchFamily="18" charset="0"/>
              </a:rPr>
              <a:t>. </a:t>
            </a:r>
          </a:p>
          <a:p>
            <a:pPr marL="670322" indent="-265510" algn="ctr">
              <a:buNone/>
            </a:pPr>
            <a:endParaRPr lang="en-US" altLang="ja-JP" sz="1500" dirty="0">
              <a:latin typeface="Meiryo UI" panose="020B0604030504040204" pitchFamily="50" charset="-128"/>
              <a:ea typeface="Meiryo UI" panose="020B0604030504040204" pitchFamily="50" charset="-128"/>
            </a:endParaRPr>
          </a:p>
          <a:p>
            <a:pPr marL="670322" indent="-265510">
              <a:buNone/>
            </a:pP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&lt;Ra</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còi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&gt;</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&lt;Ra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hiệu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cách</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hô</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lên</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9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265510">
              <a:buNone/>
            </a:pP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toàn</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Còi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ngắn</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2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tiếng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lặp</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lại</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An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toàn</a:t>
            </a:r>
            <a:r>
              <a:rPr lang="ja-JP" altLang="en-US" sz="190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900">
                <a:latin typeface="Times New Roman" panose="02020603050405020304" pitchFamily="18" charset="0"/>
                <a:ea typeface="Meiryo UI" panose="020B0604030504040204" pitchFamily="50" charset="-128"/>
                <a:cs typeface="Times New Roman" panose="02020603050405020304" pitchFamily="18" charset="0"/>
              </a:rPr>
              <a:t>Orai, Orai </a:t>
            </a:r>
            <a:endParaRPr lang="ja-JP" altLang="en-US" sz="1900" dirty="0">
              <a:latin typeface="Times New Roman" panose="02020603050405020304" pitchFamily="18" charset="0"/>
              <a:ea typeface="Meiryo UI" panose="020B0604030504040204" pitchFamily="50" charset="-128"/>
              <a:cs typeface="Times New Roman" panose="02020603050405020304" pitchFamily="18" charset="0"/>
            </a:endParaRPr>
          </a:p>
          <a:p>
            <a:pPr marL="670322" indent="-265510">
              <a:buNone/>
            </a:pP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Dừng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Còi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dài</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Dừng</a:t>
            </a:r>
            <a:r>
              <a:rPr lang="ja-JP" altLang="en-US" sz="190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900">
                <a:latin typeface="Times New Roman" panose="02020603050405020304" pitchFamily="18" charset="0"/>
                <a:ea typeface="Meiryo UI" panose="020B0604030504040204" pitchFamily="50" charset="-128"/>
                <a:cs typeface="Times New Roman" panose="02020603050405020304" pitchFamily="18" charset="0"/>
              </a:rPr>
              <a:t>Stoppu </a:t>
            </a:r>
            <a:endParaRPr lang="ja-JP" altLang="en-US" sz="19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xmlns="" id="{4D5D6B94-CEBC-4647-AC80-2F5E77A27F6B}"/>
              </a:ext>
            </a:extLst>
          </p:cNvPr>
          <p:cNvPicPr>
            <a:picLocks noChangeAspect="1"/>
          </p:cNvPicPr>
          <p:nvPr/>
        </p:nvPicPr>
        <p:blipFill>
          <a:blip r:embed="rId2"/>
          <a:stretch>
            <a:fillRect/>
          </a:stretch>
        </p:blipFill>
        <p:spPr>
          <a:xfrm>
            <a:off x="3440206" y="1116704"/>
            <a:ext cx="2207668" cy="2312296"/>
          </a:xfrm>
          <a:prstGeom prst="rect">
            <a:avLst/>
          </a:prstGeom>
        </p:spPr>
      </p:pic>
      <p:sp>
        <p:nvSpPr>
          <p:cNvPr id="9" name="正方形/長方形 8">
            <a:extLst>
              <a:ext uri="{FF2B5EF4-FFF2-40B4-BE49-F238E27FC236}">
                <a16:creationId xmlns:a16="http://schemas.microsoft.com/office/drawing/2014/main" xmlns="" id="{B1717EA2-1C60-4EE2-A1EB-04DEAE56A137}"/>
              </a:ext>
            </a:extLst>
          </p:cNvPr>
          <p:cNvSpPr/>
          <p:nvPr/>
        </p:nvSpPr>
        <p:spPr>
          <a:xfrm>
            <a:off x="4935732" y="6325997"/>
            <a:ext cx="3743985" cy="27327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en-US" altLang="ja-JP" sz="1400" dirty="0" err="1">
                <a:latin typeface="Times New Roman" panose="02020603050405020304" pitchFamily="18" charset="0"/>
                <a:cs typeface="Times New Roman" panose="02020603050405020304" pitchFamily="18" charset="0"/>
              </a:rPr>
              <a:t>Giáo</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trình</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trang</a:t>
            </a:r>
            <a:r>
              <a:rPr lang="en-US" altLang="ja-JP" sz="1400" dirty="0">
                <a:latin typeface="Times New Roman" panose="02020603050405020304" pitchFamily="18" charset="0"/>
                <a:cs typeface="Times New Roman" panose="02020603050405020304" pitchFamily="18" charset="0"/>
              </a:rPr>
              <a:t> 104/</a:t>
            </a:r>
            <a:r>
              <a:rPr lang="en-US" altLang="ja-JP" sz="1400" dirty="0" err="1">
                <a:latin typeface="Times New Roman" panose="02020603050405020304" pitchFamily="18" charset="0"/>
                <a:cs typeface="Times New Roman" panose="02020603050405020304" pitchFamily="18" charset="0"/>
              </a:rPr>
              <a:t>Giáo</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trình</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bổ</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trợ</a:t>
            </a:r>
            <a:r>
              <a:rPr lang="en-US" altLang="ja-JP" sz="1400" dirty="0">
                <a:latin typeface="Times New Roman" panose="02020603050405020304" pitchFamily="18" charset="0"/>
                <a:cs typeface="Times New Roman" panose="02020603050405020304" pitchFamily="18" charset="0"/>
              </a:rPr>
              <a:t> </a:t>
            </a:r>
            <a:r>
              <a:rPr lang="en-US" altLang="ja-JP" sz="1400" dirty="0" err="1">
                <a:latin typeface="Times New Roman" panose="02020603050405020304" pitchFamily="18" charset="0"/>
                <a:cs typeface="Times New Roman" panose="02020603050405020304" pitchFamily="18" charset="0"/>
              </a:rPr>
              <a:t>trang</a:t>
            </a:r>
            <a:r>
              <a:rPr lang="en-US" altLang="ja-JP" sz="1400" dirty="0">
                <a:latin typeface="Times New Roman" panose="02020603050405020304" pitchFamily="18" charset="0"/>
                <a:cs typeface="Times New Roman" panose="02020603050405020304" pitchFamily="18" charset="0"/>
              </a:rPr>
              <a:t> </a:t>
            </a:r>
            <a:r>
              <a:rPr lang="en-US" altLang="ja-JP" sz="1400" dirty="0" smtClean="0">
                <a:latin typeface="Times New Roman" panose="02020603050405020304" pitchFamily="18" charset="0"/>
                <a:cs typeface="Times New Roman" panose="02020603050405020304" pitchFamily="18" charset="0"/>
              </a:rPr>
              <a:t>84</a:t>
            </a:r>
            <a:endParaRPr lang="ja-JP" altLang="en-US" sz="1400" dirty="0">
              <a:latin typeface="Times New Roman" panose="02020603050405020304" pitchFamily="18" charset="0"/>
              <a:cs typeface="Times New Roman" panose="02020603050405020304" pitchFamily="18" charset="0"/>
            </a:endParaRPr>
          </a:p>
        </p:txBody>
      </p:sp>
      <p:sp>
        <p:nvSpPr>
          <p:cNvPr id="7" name="吹き出し: 円形 6">
            <a:extLst>
              <a:ext uri="{FF2B5EF4-FFF2-40B4-BE49-F238E27FC236}">
                <a16:creationId xmlns:a16="http://schemas.microsoft.com/office/drawing/2014/main" xmlns="" id="{AAAAC25E-17F8-4568-ADCD-FFFBBFB9A1F0}"/>
              </a:ext>
            </a:extLst>
          </p:cNvPr>
          <p:cNvSpPr/>
          <p:nvPr/>
        </p:nvSpPr>
        <p:spPr>
          <a:xfrm>
            <a:off x="3670671" y="1181100"/>
            <a:ext cx="1645546" cy="663144"/>
          </a:xfrm>
          <a:prstGeom prst="wedgeEllipseCallout">
            <a:avLst>
              <a:gd name="adj1" fmla="val -13115"/>
              <a:gd name="adj2" fmla="val 819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err="1">
                <a:solidFill>
                  <a:schemeClr val="tx1"/>
                </a:solidFill>
                <a:latin typeface="Times New Roman" panose="02020603050405020304" pitchFamily="18" charset="0"/>
                <a:cs typeface="Times New Roman" panose="02020603050405020304" pitchFamily="18" charset="0"/>
              </a:rPr>
              <a:t>Những</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người</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vận</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hành</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xác</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nhận</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với</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nhau</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những</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mục</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cần</a:t>
            </a:r>
            <a:r>
              <a:rPr kumimoji="1" lang="en-US" altLang="ja-JP" sz="900" b="1" dirty="0">
                <a:solidFill>
                  <a:schemeClr val="tx1"/>
                </a:solidFill>
                <a:latin typeface="Times New Roman" panose="02020603050405020304" pitchFamily="18" charset="0"/>
                <a:cs typeface="Times New Roman" panose="02020603050405020304" pitchFamily="18" charset="0"/>
              </a:rPr>
              <a:t> </a:t>
            </a:r>
            <a:r>
              <a:rPr kumimoji="1" lang="en-US" altLang="ja-JP" sz="900" b="1" dirty="0" err="1">
                <a:solidFill>
                  <a:schemeClr val="tx1"/>
                </a:solidFill>
                <a:latin typeface="Times New Roman" panose="02020603050405020304" pitchFamily="18" charset="0"/>
                <a:cs typeface="Times New Roman" panose="02020603050405020304" pitchFamily="18" charset="0"/>
              </a:rPr>
              <a:t>chú</a:t>
            </a:r>
            <a:r>
              <a:rPr kumimoji="1" lang="en-US" altLang="ja-JP" sz="900" b="1" dirty="0">
                <a:solidFill>
                  <a:schemeClr val="tx1"/>
                </a:solidFill>
                <a:latin typeface="Times New Roman" panose="02020603050405020304" pitchFamily="18" charset="0"/>
                <a:cs typeface="Times New Roman" panose="02020603050405020304" pitchFamily="18" charset="0"/>
              </a:rPr>
              <a:t> ý</a:t>
            </a:r>
            <a:endParaRPr kumimoji="1" lang="ja-JP" altLang="en-US" sz="9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3384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28725" y="2499360"/>
            <a:ext cx="6686550" cy="990363"/>
          </a:xfrm>
        </p:spPr>
        <p:txBody>
          <a:bodyPr anchor="ctr">
            <a:noAutofit/>
          </a:bodyPr>
          <a:lstStyle/>
          <a:p>
            <a:pPr marL="942975" indent="-942975"/>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CHƯƠNG 7 </a:t>
            </a:r>
            <a:b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br>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KIẾN THỨC VỀ LỰC VÀ ĐIỆN</a:t>
            </a:r>
            <a:endParaRPr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866335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70767" y="464575"/>
            <a:ext cx="7918808" cy="518383"/>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Mô</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-men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46307" y="6336763"/>
            <a:ext cx="327753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110/</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3905858" y="3150532"/>
            <a:ext cx="1120149" cy="253916"/>
          </a:xfrm>
          <a:prstGeom prst="rect">
            <a:avLst/>
          </a:prstGeom>
          <a:noFill/>
          <a:ln>
            <a:noFill/>
          </a:ln>
        </p:spPr>
        <p:txBody>
          <a:bodyPr wrap="square" rtlCol="0">
            <a:spAutoFit/>
          </a:bodyPr>
          <a:lstStyle/>
          <a:p>
            <a:pPr algn="ctr"/>
            <a:r>
              <a:rPr lang="en-US" altLang="ja-JP" sz="1050" dirty="0" err="1">
                <a:solidFill>
                  <a:prstClr val="black"/>
                </a:solidFill>
                <a:latin typeface="Times New Roman" panose="02020603050405020304" pitchFamily="18" charset="0"/>
                <a:cs typeface="Times New Roman" panose="02020603050405020304" pitchFamily="18" charset="0"/>
              </a:rPr>
              <a:t>Mô</a:t>
            </a:r>
            <a:r>
              <a:rPr lang="en-US" altLang="ja-JP" sz="1050" dirty="0">
                <a:solidFill>
                  <a:prstClr val="black"/>
                </a:solidFill>
                <a:latin typeface="Times New Roman" panose="02020603050405020304" pitchFamily="18" charset="0"/>
                <a:cs typeface="Times New Roman" panose="02020603050405020304" pitchFamily="18" charset="0"/>
              </a:rPr>
              <a:t>-men </a:t>
            </a:r>
            <a:r>
              <a:rPr lang="en-US" altLang="ja-JP" sz="1050" dirty="0" err="1">
                <a:solidFill>
                  <a:prstClr val="black"/>
                </a:solidFill>
                <a:latin typeface="Times New Roman" panose="02020603050405020304" pitchFamily="18" charset="0"/>
                <a:cs typeface="Times New Roman" panose="02020603050405020304" pitchFamily="18" charset="0"/>
              </a:rPr>
              <a:t>lực</a:t>
            </a:r>
            <a:endParaRPr lang="ja-JP" altLang="en-US" sz="105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570768" y="1104900"/>
            <a:ext cx="7918808" cy="4991100"/>
          </a:xfrm>
          <a:prstGeom prst="rect">
            <a:avLst/>
          </a:prstGeom>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ja-JP" altLang="en-US" sz="15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336800" y="1470771"/>
            <a:ext cx="3946891" cy="1766840"/>
          </a:xfrm>
          <a:prstGeom prst="rect">
            <a:avLst/>
          </a:prstGeom>
        </p:spPr>
      </p:pic>
      <p:pic>
        <p:nvPicPr>
          <p:cNvPr id="8" name="図 7"/>
          <p:cNvPicPr/>
          <p:nvPr/>
        </p:nvPicPr>
        <p:blipFill>
          <a:blip r:embed="rId4"/>
          <a:stretch>
            <a:fillRect/>
          </a:stretch>
        </p:blipFill>
        <p:spPr>
          <a:xfrm>
            <a:off x="916842" y="3359552"/>
            <a:ext cx="3611988" cy="2393547"/>
          </a:xfrm>
          <a:prstGeom prst="rect">
            <a:avLst/>
          </a:prstGeom>
        </p:spPr>
      </p:pic>
      <p:sp>
        <p:nvSpPr>
          <p:cNvPr id="10" name="テキスト ボックス 9"/>
          <p:cNvSpPr txBox="1"/>
          <p:nvPr/>
        </p:nvSpPr>
        <p:spPr>
          <a:xfrm>
            <a:off x="2336800" y="5753099"/>
            <a:ext cx="130810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Mô</a:t>
            </a:r>
            <a:r>
              <a:rPr lang="en-US" altLang="ja-JP" sz="1200" dirty="0">
                <a:solidFill>
                  <a:prstClr val="black"/>
                </a:solidFill>
                <a:latin typeface="Times New Roman" panose="02020603050405020304" pitchFamily="18" charset="0"/>
                <a:cs typeface="Times New Roman" panose="02020603050405020304" pitchFamily="18" charset="0"/>
              </a:rPr>
              <a:t>-men </a:t>
            </a: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a:t>
            </a:r>
            <a:r>
              <a:rPr lang="ja-JP" altLang="en-US" sz="1200" dirty="0">
                <a:solidFill>
                  <a:prstClr val="black"/>
                </a:solidFill>
                <a:latin typeface="Times New Roman" panose="02020603050405020304" pitchFamily="18" charset="0"/>
                <a:cs typeface="Times New Roman" panose="02020603050405020304" pitchFamily="18" charset="0"/>
              </a:rPr>
              <a:t>①</a:t>
            </a:r>
          </a:p>
        </p:txBody>
      </p:sp>
      <p:pic>
        <p:nvPicPr>
          <p:cNvPr id="11" name="図 10"/>
          <p:cNvPicPr/>
          <p:nvPr/>
        </p:nvPicPr>
        <p:blipFill>
          <a:blip r:embed="rId5"/>
          <a:stretch>
            <a:fillRect/>
          </a:stretch>
        </p:blipFill>
        <p:spPr>
          <a:xfrm>
            <a:off x="4841687" y="3478374"/>
            <a:ext cx="3385471" cy="2274726"/>
          </a:xfrm>
          <a:prstGeom prst="rect">
            <a:avLst/>
          </a:prstGeom>
        </p:spPr>
      </p:pic>
      <p:sp>
        <p:nvSpPr>
          <p:cNvPr id="12" name="テキスト ボックス 11"/>
          <p:cNvSpPr txBox="1"/>
          <p:nvPr/>
        </p:nvSpPr>
        <p:spPr>
          <a:xfrm>
            <a:off x="5446307" y="5776182"/>
            <a:ext cx="1437093"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Mô</a:t>
            </a:r>
            <a:r>
              <a:rPr lang="en-US" altLang="ja-JP" sz="1200" dirty="0">
                <a:solidFill>
                  <a:prstClr val="black"/>
                </a:solidFill>
                <a:latin typeface="Times New Roman" panose="02020603050405020304" pitchFamily="18" charset="0"/>
                <a:cs typeface="Times New Roman" panose="02020603050405020304" pitchFamily="18" charset="0"/>
              </a:rPr>
              <a:t>-men </a:t>
            </a: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a:t>
            </a:r>
            <a:r>
              <a:rPr lang="ja-JP" altLang="en-US" sz="1200" dirty="0">
                <a:solidFill>
                  <a:prstClr val="black"/>
                </a:solidFill>
                <a:latin typeface="Times New Roman" panose="02020603050405020304" pitchFamily="18" charset="0"/>
                <a:cs typeface="Times New Roman" panose="02020603050405020304" pitchFamily="18" charset="0"/>
              </a:rPr>
              <a:t>②</a:t>
            </a:r>
          </a:p>
        </p:txBody>
      </p:sp>
      <p:sp>
        <p:nvSpPr>
          <p:cNvPr id="3" name="正方形/長方形 2">
            <a:extLst>
              <a:ext uri="{FF2B5EF4-FFF2-40B4-BE49-F238E27FC236}">
                <a16:creationId xmlns:a16="http://schemas.microsoft.com/office/drawing/2014/main" xmlns="" id="{EE1F3577-8057-4F11-91DE-5F13B0192938}"/>
              </a:ext>
            </a:extLst>
          </p:cNvPr>
          <p:cNvSpPr/>
          <p:nvPr/>
        </p:nvSpPr>
        <p:spPr>
          <a:xfrm>
            <a:off x="3528393" y="4007954"/>
            <a:ext cx="937540" cy="3081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xmlns="" id="{D3C3C7BC-A9B0-48B6-BD60-43BD8F81D791}"/>
              </a:ext>
            </a:extLst>
          </p:cNvPr>
          <p:cNvSpPr txBox="1"/>
          <p:nvPr/>
        </p:nvSpPr>
        <p:spPr>
          <a:xfrm flipH="1">
            <a:off x="3125410" y="3922955"/>
            <a:ext cx="780447" cy="369332"/>
          </a:xfrm>
          <a:prstGeom prst="rect">
            <a:avLst/>
          </a:prstGeom>
          <a:solidFill>
            <a:schemeClr val="bg1"/>
          </a:solidFill>
        </p:spPr>
        <p:txBody>
          <a:bodyPr wrap="square" rtlCol="0">
            <a:spAutoFit/>
          </a:bodyPr>
          <a:lstStyle/>
          <a:p>
            <a:r>
              <a:rPr lang="en-US" altLang="ja-JP" sz="900" dirty="0">
                <a:latin typeface="Times New Roman" panose="02020603050405020304" pitchFamily="18" charset="0"/>
                <a:cs typeface="Times New Roman" panose="02020603050405020304" pitchFamily="18" charset="0"/>
              </a:rPr>
              <a:t>Xe </a:t>
            </a:r>
            <a:r>
              <a:rPr lang="en-US" altLang="ja-JP" sz="900" dirty="0" err="1">
                <a:latin typeface="Times New Roman" panose="02020603050405020304" pitchFamily="18" charset="0"/>
                <a:cs typeface="Times New Roman" panose="02020603050405020304" pitchFamily="18" charset="0"/>
              </a:rPr>
              <a:t>phá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hầm</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chuyên</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dụng</a:t>
            </a:r>
            <a:endParaRPr lang="ja-JP" altLang="en-US" sz="900"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0A264222-25AB-4BE9-B63C-AC8DFB749C30}"/>
              </a:ext>
            </a:extLst>
          </p:cNvPr>
          <p:cNvSpPr txBox="1"/>
          <p:nvPr/>
        </p:nvSpPr>
        <p:spPr>
          <a:xfrm>
            <a:off x="654424" y="3798295"/>
            <a:ext cx="1266655" cy="246221"/>
          </a:xfrm>
          <a:prstGeom prst="rect">
            <a:avLst/>
          </a:prstGeom>
          <a:solidFill>
            <a:schemeClr val="bg1"/>
          </a:solidFill>
        </p:spPr>
        <p:txBody>
          <a:bodyPr wrap="square" lIns="0" rIns="0" rtlCol="0">
            <a:spAutoFit/>
          </a:bodyPr>
          <a:lstStyle/>
          <a:p>
            <a:pPr algn="r"/>
            <a:r>
              <a:rPr lang="en-US" altLang="ja-JP" sz="1000" dirty="0" err="1">
                <a:latin typeface="Times New Roman" panose="02020603050405020304" pitchFamily="18" charset="0"/>
                <a:cs typeface="Times New Roman" panose="02020603050405020304" pitchFamily="18" charset="0"/>
              </a:rPr>
              <a:t>Phản</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lực</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của</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đầu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khoan</a:t>
            </a:r>
            <a:endParaRPr lang="ja-JP"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582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Chủng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loại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phụ</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máy</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dùng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trong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phá</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dỡ</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lớn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nhỏ</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3" name="正方形/長方形 2">
            <a:extLst>
              <a:ext uri="{FF2B5EF4-FFF2-40B4-BE49-F238E27FC236}">
                <a16:creationId xmlns:a16="http://schemas.microsoft.com/office/drawing/2014/main" xmlns="" id="{510C390C-5F48-4821-BD80-37E557DE3F3A}"/>
              </a:ext>
            </a:extLst>
          </p:cNvPr>
          <p:cNvSpPr/>
          <p:nvPr/>
        </p:nvSpPr>
        <p:spPr>
          <a:xfrm>
            <a:off x="3605949" y="2461499"/>
            <a:ext cx="1013012"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Khung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trên</a:t>
            </a:r>
            <a:endParaRPr kumimoji="1" lang="ja-JP" altLang="en-US" sz="1200" dirty="0">
              <a:latin typeface="Times New Roman" panose="02020603050405020304" pitchFamily="18" charset="0"/>
              <a:cs typeface="Times New Roman" panose="02020603050405020304" pitchFamily="18" charset="0"/>
            </a:endParaRPr>
          </a:p>
        </p:txBody>
      </p:sp>
      <p:sp>
        <p:nvSpPr>
          <p:cNvPr id="9" name="正方形/長方形 8">
            <a:extLst>
              <a:ext uri="{FF2B5EF4-FFF2-40B4-BE49-F238E27FC236}">
                <a16:creationId xmlns:a16="http://schemas.microsoft.com/office/drawing/2014/main" xmlns="" id="{6D44761F-DF15-4385-911C-4525ED00C09F}"/>
              </a:ext>
            </a:extLst>
          </p:cNvPr>
          <p:cNvSpPr/>
          <p:nvPr/>
        </p:nvSpPr>
        <p:spPr>
          <a:xfrm>
            <a:off x="3605949" y="3066354"/>
            <a:ext cx="1190167" cy="22743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Thiết</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bị</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xoay</a:t>
            </a:r>
            <a:endParaRPr kumimoji="1" lang="ja-JP" altLang="en-US" sz="12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xmlns="" id="{BAE2F4CD-9DD9-469A-9D8A-16A6BE34657C}"/>
              </a:ext>
            </a:extLst>
          </p:cNvPr>
          <p:cNvSpPr/>
          <p:nvPr/>
        </p:nvSpPr>
        <p:spPr>
          <a:xfrm>
            <a:off x="3605950" y="3459957"/>
            <a:ext cx="1190168" cy="39664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Xilanh</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đóng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mở</a:t>
            </a:r>
            <a:endParaRPr kumimoji="1" lang="ja-JP" altLang="en-US" sz="1200"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11CCE8BC-0BFA-4EC3-9B4D-CC4598CF17D6}"/>
              </a:ext>
            </a:extLst>
          </p:cNvPr>
          <p:cNvSpPr/>
          <p:nvPr/>
        </p:nvSpPr>
        <p:spPr>
          <a:xfrm>
            <a:off x="735851" y="4518887"/>
            <a:ext cx="1013012"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Điểm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phá</a:t>
            </a:r>
            <a:endParaRPr kumimoji="1" lang="ja-JP" altLang="en-US" sz="1200" dirty="0">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DE1F62AE-8E72-4D17-884A-4F764EB3C0D6}"/>
              </a:ext>
            </a:extLst>
          </p:cNvPr>
          <p:cNvSpPr/>
          <p:nvPr/>
        </p:nvSpPr>
        <p:spPr>
          <a:xfrm>
            <a:off x="6431226" y="2478374"/>
            <a:ext cx="1013012"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Khung</a:t>
            </a:r>
            <a:endParaRPr kumimoji="1" lang="ja-JP" altLang="en-US" sz="1200" dirty="0">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1CD035F6-D3F4-4BAB-ACE9-27F7BA154595}"/>
              </a:ext>
            </a:extLst>
          </p:cNvPr>
          <p:cNvSpPr/>
          <p:nvPr/>
        </p:nvSpPr>
        <p:spPr>
          <a:xfrm>
            <a:off x="3573316" y="4313272"/>
            <a:ext cx="1013012"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Kìm</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phá</a:t>
            </a:r>
            <a:endParaRPr kumimoji="1" lang="ja-JP" altLang="en-US" sz="1200" dirty="0">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8F0A20F8-E1D2-4A5F-9C68-08CF5063B384}"/>
              </a:ext>
            </a:extLst>
          </p:cNvPr>
          <p:cNvSpPr/>
          <p:nvPr/>
        </p:nvSpPr>
        <p:spPr>
          <a:xfrm>
            <a:off x="780674" y="3798148"/>
            <a:ext cx="1013012"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Khung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dưới</a:t>
            </a:r>
            <a:endParaRPr kumimoji="1" lang="ja-JP" altLang="en-US" sz="1200" dirty="0">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xmlns="" id="{DEDD8D64-82F3-4913-AE60-8A0C9D9EEB71}"/>
              </a:ext>
            </a:extLst>
          </p:cNvPr>
          <p:cNvSpPr/>
          <p:nvPr/>
        </p:nvSpPr>
        <p:spPr>
          <a:xfrm>
            <a:off x="7135964" y="2781727"/>
            <a:ext cx="1322620"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Times New Roman" panose="02020603050405020304" pitchFamily="18" charset="0"/>
                <a:cs typeface="Times New Roman" panose="02020603050405020304" pitchFamily="18" charset="0"/>
              </a:rPr>
              <a:t>Xilanh</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đóng</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mở</a:t>
            </a:r>
            <a:endParaRPr kumimoji="1" lang="ja-JP" altLang="en-US" sz="1200" dirty="0">
              <a:latin typeface="Times New Roman" panose="02020603050405020304" pitchFamily="18" charset="0"/>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66D69234-87DD-4CD2-8D90-4E71262C6319}"/>
              </a:ext>
            </a:extLst>
          </p:cNvPr>
          <p:cNvSpPr/>
          <p:nvPr/>
        </p:nvSpPr>
        <p:spPr>
          <a:xfrm>
            <a:off x="7292214" y="3042780"/>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Kìm</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phá</a:t>
            </a:r>
            <a:endParaRPr kumimoji="1" lang="ja-JP" altLang="en-US" sz="1200" dirty="0">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DB6683C5-B4D0-445A-B9EF-7C4AD3B5BB61}"/>
              </a:ext>
            </a:extLst>
          </p:cNvPr>
          <p:cNvSpPr/>
          <p:nvPr/>
        </p:nvSpPr>
        <p:spPr>
          <a:xfrm>
            <a:off x="7292214" y="4046273"/>
            <a:ext cx="1010121"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Điểm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phá</a:t>
            </a:r>
            <a:endParaRPr kumimoji="1" lang="ja-JP" altLang="en-US" sz="1200" dirty="0">
              <a:latin typeface="Times New Roman" panose="02020603050405020304" pitchFamily="18" charset="0"/>
              <a:cs typeface="Times New Roman" panose="02020603050405020304" pitchFamily="18" charset="0"/>
            </a:endParaRPr>
          </a:p>
        </p:txBody>
      </p:sp>
      <p:sp>
        <p:nvSpPr>
          <p:cNvPr id="8" name="正方形/長方形 7">
            <a:extLst>
              <a:ext uri="{FF2B5EF4-FFF2-40B4-BE49-F238E27FC236}">
                <a16:creationId xmlns:a16="http://schemas.microsoft.com/office/drawing/2014/main" xmlns="" id="{F9258CB8-BE70-4716-A506-20475895CC50}"/>
              </a:ext>
            </a:extLst>
          </p:cNvPr>
          <p:cNvSpPr/>
          <p:nvPr/>
        </p:nvSpPr>
        <p:spPr>
          <a:xfrm>
            <a:off x="1792941" y="4687030"/>
            <a:ext cx="1013012" cy="25101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err="1">
                <a:latin typeface="Times New Roman" panose="02020603050405020304" pitchFamily="18" charset="0"/>
                <a:cs typeface="Times New Roman" panose="02020603050405020304" pitchFamily="18" charset="0"/>
              </a:rPr>
              <a:t>Lưỡi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kìm</a:t>
            </a:r>
            <a:r>
              <a:rPr kumimoji="1" lang="en-US" altLang="ja-JP" sz="1200" dirty="0">
                <a:latin typeface="Times New Roman" panose="02020603050405020304" pitchFamily="18" charset="0"/>
                <a:cs typeface="Times New Roman" panose="02020603050405020304" pitchFamily="18" charset="0"/>
              </a:rPr>
              <a:t> </a:t>
            </a:r>
            <a:r>
              <a:rPr kumimoji="1" lang="en-US" altLang="ja-JP" sz="1200" dirty="0" err="1">
                <a:latin typeface="Times New Roman" panose="02020603050405020304" pitchFamily="18" charset="0"/>
                <a:cs typeface="Times New Roman" panose="02020603050405020304" pitchFamily="18" charset="0"/>
              </a:rPr>
              <a:t>cắt</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2147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92511" y="547443"/>
            <a:ext cx="7816383" cy="483498"/>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Mô</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-men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lực</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28767" y="6411003"/>
            <a:ext cx="343242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112/</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592511" y="1260973"/>
            <a:ext cx="7816383" cy="5049584"/>
          </a:xfrm>
          <a:prstGeom prst="rect">
            <a:avLst/>
          </a:prstGeom>
          <a:ln>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70322" indent="-670322">
              <a:buNone/>
            </a:pPr>
            <a:endParaRPr lang="ja-JP" altLang="en-US" sz="15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19400" y="5888523"/>
            <a:ext cx="307096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Chú</a:t>
            </a:r>
            <a:r>
              <a:rPr lang="en-US" altLang="ja-JP" sz="1200" dirty="0">
                <a:solidFill>
                  <a:prstClr val="black"/>
                </a:solidFill>
                <a:latin typeface="Times New Roman" panose="02020603050405020304" pitchFamily="18" charset="0"/>
                <a:cs typeface="Times New Roman" panose="02020603050405020304" pitchFamily="18" charset="0"/>
              </a:rPr>
              <a:t> ý </a:t>
            </a:r>
            <a:r>
              <a:rPr lang="en-US" altLang="ja-JP" sz="1200" dirty="0" err="1">
                <a:solidFill>
                  <a:prstClr val="black"/>
                </a:solidFill>
                <a:latin typeface="Times New Roman" panose="02020603050405020304" pitchFamily="18" charset="0"/>
                <a:cs typeface="Times New Roman" panose="02020603050405020304" pitchFamily="18" charset="0"/>
              </a:rPr>
              <a:t>khi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máy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phá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dỡ</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đặc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2819400" y="1405317"/>
            <a:ext cx="3129875" cy="4271334"/>
          </a:xfrm>
          <a:prstGeom prst="rect">
            <a:avLst/>
          </a:prstGeom>
        </p:spPr>
      </p:pic>
      <p:sp>
        <p:nvSpPr>
          <p:cNvPr id="2" name="テキスト ボックス 1">
            <a:extLst>
              <a:ext uri="{FF2B5EF4-FFF2-40B4-BE49-F238E27FC236}">
                <a16:creationId xmlns:a16="http://schemas.microsoft.com/office/drawing/2014/main" xmlns="" id="{30FF2FAC-C138-417E-85C1-512E120EBE06}"/>
              </a:ext>
            </a:extLst>
          </p:cNvPr>
          <p:cNvSpPr txBox="1"/>
          <p:nvPr/>
        </p:nvSpPr>
        <p:spPr>
          <a:xfrm flipH="1">
            <a:off x="3761209" y="5422735"/>
            <a:ext cx="1904837" cy="276999"/>
          </a:xfrm>
          <a:prstGeom prst="rect">
            <a:avLst/>
          </a:prstGeom>
          <a:solidFill>
            <a:schemeClr val="bg1"/>
          </a:solidFill>
        </p:spPr>
        <p:txBody>
          <a:bodyPr wrap="square" rtlCol="0">
            <a:spAutoFit/>
          </a:bodyPr>
          <a:lstStyle/>
          <a:p>
            <a:r>
              <a:rPr lang="en-US" altLang="ja-JP" sz="1200" dirty="0" err="1">
                <a:latin typeface="Times New Roman" panose="02020603050405020304" pitchFamily="18" charset="0"/>
                <a:cs typeface="Times New Roman" panose="02020603050405020304" pitchFamily="18" charset="0"/>
              </a:rPr>
              <a:t>Khu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vực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cảnh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báo</a:t>
            </a:r>
            <a:endParaRPr lang="ja-JP" altLang="en-US" sz="1200" dirty="0">
              <a:latin typeface="Times New Roman" panose="02020603050405020304" pitchFamily="18" charset="0"/>
              <a:cs typeface="Times New Roman" panose="02020603050405020304" pitchFamily="18" charset="0"/>
            </a:endParaRPr>
          </a:p>
        </p:txBody>
      </p:sp>
      <p:sp>
        <p:nvSpPr>
          <p:cNvPr id="3" name="テキスト ボックス 2">
            <a:extLst>
              <a:ext uri="{FF2B5EF4-FFF2-40B4-BE49-F238E27FC236}">
                <a16:creationId xmlns:a16="http://schemas.microsoft.com/office/drawing/2014/main" xmlns="" id="{9C86411D-88B0-43F3-970F-B536C17A6C94}"/>
              </a:ext>
            </a:extLst>
          </p:cNvPr>
          <p:cNvSpPr txBox="1"/>
          <p:nvPr/>
        </p:nvSpPr>
        <p:spPr>
          <a:xfrm>
            <a:off x="2658172" y="2925950"/>
            <a:ext cx="1463772" cy="230832"/>
          </a:xfrm>
          <a:prstGeom prst="rect">
            <a:avLst/>
          </a:prstGeom>
          <a:gradFill flip="none" rotWithShape="1">
            <a:gsLst>
              <a:gs pos="17000">
                <a:schemeClr val="bg1">
                  <a:lumMod val="85000"/>
                </a:schemeClr>
              </a:gs>
              <a:gs pos="25000">
                <a:srgbClr val="E6E6E6"/>
              </a:gs>
              <a:gs pos="0">
                <a:schemeClr val="bg1">
                  <a:lumMod val="75000"/>
                </a:schemeClr>
              </a:gs>
              <a:gs pos="46000">
                <a:schemeClr val="bg1"/>
              </a:gs>
            </a:gsLst>
            <a:lin ang="10800000" scaled="1"/>
            <a:tileRect/>
          </a:gradFill>
        </p:spPr>
        <p:txBody>
          <a:bodyPr wrap="square" rtlCol="0">
            <a:spAutoFit/>
          </a:bodyPr>
          <a:lstStyle/>
          <a:p>
            <a:r>
              <a:rPr lang="en-US" altLang="ja-JP" sz="900" dirty="0" err="1">
                <a:latin typeface="Times New Roman" panose="02020603050405020304" pitchFamily="18" charset="0"/>
                <a:cs typeface="Times New Roman" panose="02020603050405020304" pitchFamily="18" charset="0"/>
              </a:rPr>
              <a:t>Khu</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vực</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có</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nguy</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cơ</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đổ</a:t>
            </a:r>
            <a:r>
              <a:rPr lang="en-US" altLang="ja-JP" sz="900" dirty="0">
                <a:latin typeface="Times New Roman" panose="02020603050405020304" pitchFamily="18" charset="0"/>
                <a:cs typeface="Times New Roman" panose="02020603050405020304" pitchFamily="18" charset="0"/>
              </a:rPr>
              <a:t> </a:t>
            </a:r>
            <a:r>
              <a:rPr lang="en-US" altLang="ja-JP" sz="900" dirty="0" err="1">
                <a:latin typeface="Times New Roman" panose="02020603050405020304" pitchFamily="18" charset="0"/>
                <a:cs typeface="Times New Roman" panose="02020603050405020304" pitchFamily="18" charset="0"/>
              </a:rPr>
              <a:t>sụp</a:t>
            </a:r>
            <a:endParaRPr lang="ja-JP" altLang="en-US" sz="900"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xmlns="" id="{7668E5F4-E596-4DBB-9A31-6C96C58D0BE7}"/>
              </a:ext>
            </a:extLst>
          </p:cNvPr>
          <p:cNvSpPr txBox="1"/>
          <p:nvPr/>
        </p:nvSpPr>
        <p:spPr>
          <a:xfrm>
            <a:off x="4443184" y="3956063"/>
            <a:ext cx="785582" cy="415498"/>
          </a:xfrm>
          <a:prstGeom prst="rect">
            <a:avLst/>
          </a:prstGeom>
          <a:solidFill>
            <a:schemeClr val="bg1"/>
          </a:solidFill>
        </p:spPr>
        <p:txBody>
          <a:bodyPr wrap="square" rtlCol="0">
            <a:spAutoFit/>
          </a:bodyPr>
          <a:lstStyle/>
          <a:p>
            <a:r>
              <a:rPr lang="en-US" altLang="ja-JP" sz="1050" dirty="0" err="1">
                <a:latin typeface="Times New Roman" panose="02020603050405020304" pitchFamily="18" charset="0"/>
                <a:cs typeface="Times New Roman" panose="02020603050405020304" pitchFamily="18" charset="0"/>
              </a:rPr>
              <a:t>Phạm</a:t>
            </a:r>
            <a:r>
              <a:rPr lang="en-US" altLang="ja-JP" sz="1050" dirty="0">
                <a:latin typeface="Times New Roman" panose="02020603050405020304" pitchFamily="18" charset="0"/>
                <a:cs typeface="Times New Roman" panose="02020603050405020304" pitchFamily="18" charset="0"/>
              </a:rPr>
              <a:t> vi </a:t>
            </a:r>
            <a:r>
              <a:rPr lang="en-US" altLang="ja-JP" sz="1050" dirty="0" err="1">
                <a:latin typeface="Times New Roman" panose="02020603050405020304" pitchFamily="18" charset="0"/>
                <a:cs typeface="Times New Roman" panose="02020603050405020304" pitchFamily="18" charset="0"/>
              </a:rPr>
              <a:t>thao</a:t>
            </a:r>
            <a:r>
              <a:rPr lang="ja-JP" altLang="en-US" sz="1050" dirty="0">
                <a:latin typeface="Times New Roman" panose="02020603050405020304" pitchFamily="18" charset="0"/>
                <a:cs typeface="Times New Roman" panose="02020603050405020304" pitchFamily="18" charset="0"/>
              </a:rPr>
              <a:t> </a:t>
            </a:r>
            <a:r>
              <a:rPr lang="en-US" altLang="ja-JP" sz="1050" dirty="0" err="1">
                <a:latin typeface="Times New Roman" panose="02020603050405020304" pitchFamily="18" charset="0"/>
                <a:cs typeface="Times New Roman" panose="02020603050405020304" pitchFamily="18" charset="0"/>
              </a:rPr>
              <a:t>tác</a:t>
            </a:r>
            <a:endParaRPr lang="en-US" altLang="ja-JP" sz="105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xmlns="" id="{9DA39AC5-9B62-4456-9787-B1AEC7389928}"/>
              </a:ext>
            </a:extLst>
          </p:cNvPr>
          <p:cNvSpPr txBox="1"/>
          <p:nvPr/>
        </p:nvSpPr>
        <p:spPr>
          <a:xfrm flipH="1">
            <a:off x="4320837" y="3041366"/>
            <a:ext cx="785582" cy="577081"/>
          </a:xfrm>
          <a:prstGeom prst="rect">
            <a:avLst/>
          </a:prstGeom>
          <a:solidFill>
            <a:schemeClr val="bg1"/>
          </a:solidFill>
        </p:spPr>
        <p:txBody>
          <a:bodyPr wrap="square" rtlCol="0">
            <a:spAutoFit/>
          </a:bodyPr>
          <a:lstStyle/>
          <a:p>
            <a:r>
              <a:rPr lang="en-US" altLang="ja-JP" sz="1050" dirty="0" err="1">
                <a:latin typeface="Times New Roman" panose="02020603050405020304" pitchFamily="18" charset="0"/>
                <a:cs typeface="Times New Roman" panose="02020603050405020304" pitchFamily="18" charset="0"/>
              </a:rPr>
              <a:t>Bán</a:t>
            </a:r>
            <a:r>
              <a:rPr lang="en-US" altLang="ja-JP" sz="1050" dirty="0">
                <a:latin typeface="Times New Roman" panose="02020603050405020304" pitchFamily="18" charset="0"/>
                <a:cs typeface="Times New Roman" panose="02020603050405020304" pitchFamily="18" charset="0"/>
              </a:rPr>
              <a:t> </a:t>
            </a:r>
            <a:r>
              <a:rPr lang="en-US" altLang="ja-JP" sz="1050" dirty="0" err="1">
                <a:latin typeface="Times New Roman" panose="02020603050405020304" pitchFamily="18" charset="0"/>
                <a:cs typeface="Times New Roman" panose="02020603050405020304" pitchFamily="18" charset="0"/>
              </a:rPr>
              <a:t>kính</a:t>
            </a:r>
            <a:r>
              <a:rPr lang="en-US" altLang="ja-JP" sz="1050" dirty="0">
                <a:latin typeface="Times New Roman" panose="02020603050405020304" pitchFamily="18" charset="0"/>
                <a:cs typeface="Times New Roman" panose="02020603050405020304" pitchFamily="18" charset="0"/>
              </a:rPr>
              <a:t> </a:t>
            </a:r>
            <a:r>
              <a:rPr lang="en-US" altLang="ja-JP" sz="1050" dirty="0" err="1">
                <a:latin typeface="Times New Roman" panose="02020603050405020304" pitchFamily="18" charset="0"/>
                <a:cs typeface="Times New Roman" panose="02020603050405020304" pitchFamily="18" charset="0"/>
              </a:rPr>
              <a:t>thao</a:t>
            </a:r>
            <a:r>
              <a:rPr lang="en-US" altLang="ja-JP" sz="1050" dirty="0">
                <a:latin typeface="Times New Roman" panose="02020603050405020304" pitchFamily="18" charset="0"/>
                <a:cs typeface="Times New Roman" panose="02020603050405020304" pitchFamily="18" charset="0"/>
              </a:rPr>
              <a:t> </a:t>
            </a:r>
            <a:r>
              <a:rPr lang="en-US" altLang="ja-JP" sz="1050" dirty="0" err="1">
                <a:latin typeface="Times New Roman" panose="02020603050405020304" pitchFamily="18" charset="0"/>
                <a:cs typeface="Times New Roman" panose="02020603050405020304" pitchFamily="18" charset="0"/>
              </a:rPr>
              <a:t>tác</a:t>
            </a:r>
            <a:r>
              <a:rPr lang="en-US" altLang="ja-JP" sz="1050" dirty="0">
                <a:latin typeface="Times New Roman" panose="02020603050405020304" pitchFamily="18" charset="0"/>
                <a:cs typeface="Times New Roman" panose="02020603050405020304" pitchFamily="18" charset="0"/>
              </a:rPr>
              <a:t> </a:t>
            </a:r>
            <a:r>
              <a:rPr lang="en-US" altLang="ja-JP" sz="1050" dirty="0" err="1">
                <a:latin typeface="Times New Roman" panose="02020603050405020304" pitchFamily="18" charset="0"/>
                <a:cs typeface="Times New Roman" panose="02020603050405020304" pitchFamily="18" charset="0"/>
              </a:rPr>
              <a:t>tối</a:t>
            </a:r>
            <a:r>
              <a:rPr lang="en-US" altLang="ja-JP" sz="1050" dirty="0">
                <a:latin typeface="Times New Roman" panose="02020603050405020304" pitchFamily="18" charset="0"/>
                <a:cs typeface="Times New Roman" panose="02020603050405020304" pitchFamily="18" charset="0"/>
              </a:rPr>
              <a:t> </a:t>
            </a:r>
            <a:r>
              <a:rPr lang="en-US" altLang="ja-JP" sz="1050" dirty="0" err="1">
                <a:latin typeface="Times New Roman" panose="02020603050405020304" pitchFamily="18" charset="0"/>
                <a:cs typeface="Times New Roman" panose="02020603050405020304" pitchFamily="18" charset="0"/>
              </a:rPr>
              <a:t>đa</a:t>
            </a:r>
            <a:endParaRPr lang="ja-JP" alt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6608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6844"/>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Khối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tỷ</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tâm</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115/</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87</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1128986" y="2943055"/>
            <a:ext cx="3124555"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Khối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lượng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trên</a:t>
            </a:r>
            <a:r>
              <a:rPr lang="en-US" altLang="ja-JP" sz="1200" dirty="0">
                <a:solidFill>
                  <a:prstClr val="black"/>
                </a:solidFill>
                <a:latin typeface="Times New Roman" panose="02020603050405020304" pitchFamily="18" charset="0"/>
                <a:cs typeface="Times New Roman" panose="02020603050405020304" pitchFamily="18" charset="0"/>
              </a:rPr>
              <a:t> 1 </a:t>
            </a:r>
            <a:r>
              <a:rPr lang="en-US" altLang="ja-JP" sz="1200" dirty="0" err="1">
                <a:solidFill>
                  <a:prstClr val="black"/>
                </a:solidFill>
                <a:latin typeface="Times New Roman" panose="02020603050405020304" pitchFamily="18" charset="0"/>
                <a:cs typeface="Times New Roman" panose="02020603050405020304" pitchFamily="18" charset="0"/>
              </a:rPr>
              <a:t>đơn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vị</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thể</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tích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thể</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820882" y="2143471"/>
            <a:ext cx="4106496" cy="323165"/>
          </a:xfrm>
          <a:prstGeom prst="rect">
            <a:avLst/>
          </a:prstGeom>
          <a:noFill/>
          <a:ln>
            <a:noFill/>
          </a:ln>
        </p:spPr>
        <p:txBody>
          <a:bodyPr wrap="square" rtlCol="0">
            <a:spAutoFit/>
          </a:bodyPr>
          <a:lstStyle/>
          <a:p>
            <a:pPr algn="ctr"/>
            <a:r>
              <a:rPr lang="en-US" altLang="ja-JP" sz="1500" dirty="0" err="1">
                <a:solidFill>
                  <a:prstClr val="black"/>
                </a:solidFill>
                <a:latin typeface="Times New Roman" panose="02020603050405020304" pitchFamily="18" charset="0"/>
                <a:cs typeface="Times New Roman" panose="02020603050405020304" pitchFamily="18" charset="0"/>
              </a:rPr>
              <a:t>Khối</a:t>
            </a:r>
            <a:r>
              <a:rPr lang="en-US" altLang="ja-JP" sz="1500" dirty="0">
                <a:solidFill>
                  <a:prstClr val="black"/>
                </a:solidFill>
                <a:latin typeface="Times New Roman" panose="02020603050405020304" pitchFamily="18" charset="0"/>
                <a:cs typeface="Times New Roman" panose="02020603050405020304" pitchFamily="18" charset="0"/>
              </a:rPr>
              <a:t> </a:t>
            </a:r>
            <a:r>
              <a:rPr lang="en-US" altLang="ja-JP" sz="1500" dirty="0" err="1">
                <a:solidFill>
                  <a:prstClr val="black"/>
                </a:solidFill>
                <a:latin typeface="Times New Roman" panose="02020603050405020304" pitchFamily="18" charset="0"/>
                <a:cs typeface="Times New Roman" panose="02020603050405020304" pitchFamily="18" charset="0"/>
              </a:rPr>
              <a:t>lượng</a:t>
            </a:r>
            <a:r>
              <a:rPr lang="en-US" altLang="ja-JP" sz="1500" dirty="0">
                <a:solidFill>
                  <a:prstClr val="black"/>
                </a:solidFill>
                <a:latin typeface="Times New Roman" panose="02020603050405020304" pitchFamily="18" charset="0"/>
                <a:cs typeface="Times New Roman" panose="02020603050405020304" pitchFamily="18" charset="0"/>
              </a:rPr>
              <a:t> </a:t>
            </a:r>
            <a:r>
              <a:rPr lang="en-US" altLang="ja-JP" sz="1500" dirty="0" err="1">
                <a:solidFill>
                  <a:prstClr val="black"/>
                </a:solidFill>
                <a:latin typeface="Times New Roman" panose="02020603050405020304" pitchFamily="18" charset="0"/>
                <a:cs typeface="Times New Roman" panose="02020603050405020304" pitchFamily="18" charset="0"/>
              </a:rPr>
              <a:t>của</a:t>
            </a:r>
            <a:r>
              <a:rPr lang="en-US" altLang="ja-JP" sz="1500" dirty="0">
                <a:solidFill>
                  <a:prstClr val="black"/>
                </a:solidFill>
                <a:latin typeface="Times New Roman" panose="02020603050405020304" pitchFamily="18" charset="0"/>
                <a:cs typeface="Times New Roman" panose="02020603050405020304" pitchFamily="18" charset="0"/>
              </a:rPr>
              <a:t> </a:t>
            </a:r>
            <a:r>
              <a:rPr lang="en-US" altLang="ja-JP" sz="1500" dirty="0" err="1">
                <a:solidFill>
                  <a:prstClr val="black"/>
                </a:solidFill>
                <a:latin typeface="Times New Roman" panose="02020603050405020304" pitchFamily="18" charset="0"/>
                <a:cs typeface="Times New Roman" panose="02020603050405020304" pitchFamily="18" charset="0"/>
              </a:rPr>
              <a:t>vật</a:t>
            </a:r>
            <a:r>
              <a:rPr lang="ja-JP" altLang="en-US" sz="1500" dirty="0">
                <a:solidFill>
                  <a:prstClr val="black"/>
                </a:solidFill>
                <a:latin typeface="Times New Roman" panose="02020603050405020304" pitchFamily="18" charset="0"/>
                <a:cs typeface="Times New Roman" panose="02020603050405020304" pitchFamily="18" charset="0"/>
              </a:rPr>
              <a:t>＝</a:t>
            </a:r>
            <a:r>
              <a:rPr lang="en-US" altLang="ja-JP" sz="1500" dirty="0" err="1">
                <a:solidFill>
                  <a:prstClr val="black"/>
                </a:solidFill>
                <a:latin typeface="Times New Roman" panose="02020603050405020304" pitchFamily="18" charset="0"/>
                <a:cs typeface="Times New Roman" panose="02020603050405020304" pitchFamily="18" charset="0"/>
              </a:rPr>
              <a:t>thể</a:t>
            </a:r>
            <a:r>
              <a:rPr lang="en-US" altLang="ja-JP" sz="1500" dirty="0">
                <a:solidFill>
                  <a:prstClr val="black"/>
                </a:solidFill>
                <a:latin typeface="Times New Roman" panose="02020603050405020304" pitchFamily="18" charset="0"/>
                <a:cs typeface="Times New Roman" panose="02020603050405020304" pitchFamily="18" charset="0"/>
              </a:rPr>
              <a:t> </a:t>
            </a:r>
            <a:r>
              <a:rPr lang="en-US" altLang="ja-JP" sz="1500" dirty="0" err="1">
                <a:solidFill>
                  <a:prstClr val="black"/>
                </a:solidFill>
                <a:latin typeface="Times New Roman" panose="02020603050405020304" pitchFamily="18" charset="0"/>
                <a:cs typeface="Times New Roman" panose="02020603050405020304" pitchFamily="18" charset="0"/>
              </a:rPr>
              <a:t>tích</a:t>
            </a:r>
            <a:r>
              <a:rPr lang="en-US" altLang="ja-JP" sz="1500" dirty="0">
                <a:solidFill>
                  <a:prstClr val="black"/>
                </a:solidFill>
                <a:latin typeface="Times New Roman" panose="02020603050405020304" pitchFamily="18" charset="0"/>
                <a:cs typeface="Times New Roman" panose="02020603050405020304" pitchFamily="18" charset="0"/>
              </a:rPr>
              <a:t>× </a:t>
            </a:r>
            <a:r>
              <a:rPr lang="en-US" altLang="ja-JP" sz="1500" dirty="0" err="1">
                <a:solidFill>
                  <a:prstClr val="black"/>
                </a:solidFill>
                <a:latin typeface="Times New Roman" panose="02020603050405020304" pitchFamily="18" charset="0"/>
                <a:cs typeface="Times New Roman" panose="02020603050405020304" pitchFamily="18" charset="0"/>
              </a:rPr>
              <a:t>tỷ</a:t>
            </a:r>
            <a:r>
              <a:rPr lang="en-US" altLang="ja-JP" sz="1500" dirty="0">
                <a:solidFill>
                  <a:prstClr val="black"/>
                </a:solidFill>
                <a:latin typeface="Times New Roman" panose="02020603050405020304" pitchFamily="18" charset="0"/>
                <a:cs typeface="Times New Roman" panose="02020603050405020304" pitchFamily="18" charset="0"/>
              </a:rPr>
              <a:t> </a:t>
            </a:r>
            <a:r>
              <a:rPr lang="en-US" altLang="ja-JP" sz="1500" dirty="0" err="1">
                <a:solidFill>
                  <a:prstClr val="black"/>
                </a:solidFill>
                <a:latin typeface="Times New Roman" panose="02020603050405020304" pitchFamily="18" charset="0"/>
                <a:cs typeface="Times New Roman" panose="02020603050405020304" pitchFamily="18" charset="0"/>
              </a:rPr>
              <a:t>trọng</a:t>
            </a:r>
            <a:endParaRPr lang="ja-JP" altLang="en-US" sz="1500" dirty="0">
              <a:solidFill>
                <a:prstClr val="black"/>
              </a:solidFill>
              <a:latin typeface="Times New Roman" panose="02020603050405020304" pitchFamily="18" charset="0"/>
              <a:cs typeface="Times New Roman" panose="02020603050405020304" pitchFamily="18" charset="0"/>
            </a:endParaRPr>
          </a:p>
        </p:txBody>
      </p:sp>
      <p:sp>
        <p:nvSpPr>
          <p:cNvPr id="25" name="正方形/長方形 24">
            <a:extLst>
              <a:ext uri="{FF2B5EF4-FFF2-40B4-BE49-F238E27FC236}">
                <a16:creationId xmlns:a16="http://schemas.microsoft.com/office/drawing/2014/main" xmlns="" id="{1FB8643F-2112-4E1F-8F18-EC7A5627A6D4}"/>
              </a:ext>
            </a:extLst>
          </p:cNvPr>
          <p:cNvSpPr/>
          <p:nvPr/>
        </p:nvSpPr>
        <p:spPr>
          <a:xfrm>
            <a:off x="7442950" y="2143471"/>
            <a:ext cx="352425" cy="10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solidFill>
                <a:schemeClr val="tx1"/>
              </a:solidFill>
              <a:latin typeface="Times New Roman" panose="02020603050405020304" pitchFamily="18" charset="0"/>
              <a:cs typeface="Times New Roman" panose="02020603050405020304" pitchFamily="18" charset="0"/>
            </a:endParaRPr>
          </a:p>
        </p:txBody>
      </p:sp>
      <p:pic>
        <p:nvPicPr>
          <p:cNvPr id="28" name="図 27" descr="ダイアグラム&#10;&#10;自動的に生成された説明">
            <a:extLst>
              <a:ext uri="{FF2B5EF4-FFF2-40B4-BE49-F238E27FC236}">
                <a16:creationId xmlns:a16="http://schemas.microsoft.com/office/drawing/2014/main" xmlns="" id="{DBD71FF0-47E7-41DB-B22F-E1CBB3F36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770" y="1403786"/>
            <a:ext cx="3369859" cy="4760900"/>
          </a:xfrm>
          <a:prstGeom prst="rect">
            <a:avLst/>
          </a:prstGeom>
        </p:spPr>
      </p:pic>
      <p:sp>
        <p:nvSpPr>
          <p:cNvPr id="29" name="正方形/長方形 28">
            <a:extLst>
              <a:ext uri="{FF2B5EF4-FFF2-40B4-BE49-F238E27FC236}">
                <a16:creationId xmlns:a16="http://schemas.microsoft.com/office/drawing/2014/main" xmlns="" id="{126E4DAE-7BDE-4393-890E-BC2E12CD92A0}"/>
              </a:ext>
            </a:extLst>
          </p:cNvPr>
          <p:cNvSpPr/>
          <p:nvPr/>
        </p:nvSpPr>
        <p:spPr>
          <a:xfrm>
            <a:off x="4676637" y="1622418"/>
            <a:ext cx="1330706" cy="183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err="1">
                <a:solidFill>
                  <a:schemeClr val="tx1"/>
                </a:solidFill>
                <a:highlight>
                  <a:srgbClr val="EAD9E5"/>
                </a:highlight>
                <a:latin typeface="Times New Roman" panose="02020603050405020304" pitchFamily="18" charset="0"/>
                <a:cs typeface="Times New Roman" panose="02020603050405020304" pitchFamily="18" charset="0"/>
              </a:rPr>
              <a:t>Tên</a:t>
            </a:r>
            <a:r>
              <a:rPr lang="en-US" altLang="ja-JP" sz="1100" dirty="0">
                <a:solidFill>
                  <a:schemeClr val="tx1"/>
                </a:solidFill>
                <a:highlight>
                  <a:srgbClr val="EAD9E5"/>
                </a:highlight>
                <a:latin typeface="Times New Roman" panose="02020603050405020304" pitchFamily="18" charset="0"/>
                <a:cs typeface="Times New Roman" panose="02020603050405020304" pitchFamily="18" charset="0"/>
              </a:rPr>
              <a:t> </a:t>
            </a:r>
            <a:r>
              <a:rPr lang="en-US" altLang="ja-JP" sz="1100" dirty="0" err="1">
                <a:solidFill>
                  <a:schemeClr val="tx1"/>
                </a:solidFill>
                <a:highlight>
                  <a:srgbClr val="EAD9E5"/>
                </a:highlight>
                <a:latin typeface="Times New Roman" panose="02020603050405020304" pitchFamily="18" charset="0"/>
                <a:cs typeface="Times New Roman" panose="02020603050405020304" pitchFamily="18" charset="0"/>
              </a:rPr>
              <a:t>gọi</a:t>
            </a:r>
            <a:endParaRPr kumimoji="1" lang="ja-JP" altLang="en-US" sz="1100" dirty="0">
              <a:solidFill>
                <a:schemeClr val="tx1"/>
              </a:solidFill>
              <a:highlight>
                <a:srgbClr val="EAD9E5"/>
              </a:highlight>
              <a:latin typeface="Times New Roman" panose="02020603050405020304" pitchFamily="18" charset="0"/>
              <a:cs typeface="Times New Roman" panose="02020603050405020304" pitchFamily="18" charset="0"/>
            </a:endParaRPr>
          </a:p>
        </p:txBody>
      </p:sp>
      <p:sp>
        <p:nvSpPr>
          <p:cNvPr id="30" name="正方形/長方形 29">
            <a:extLst>
              <a:ext uri="{FF2B5EF4-FFF2-40B4-BE49-F238E27FC236}">
                <a16:creationId xmlns:a16="http://schemas.microsoft.com/office/drawing/2014/main" xmlns="" id="{0B760F8F-BC2F-4C8A-899B-A09E7305AAAF}"/>
              </a:ext>
            </a:extLst>
          </p:cNvPr>
          <p:cNvSpPr/>
          <p:nvPr/>
        </p:nvSpPr>
        <p:spPr>
          <a:xfrm>
            <a:off x="5449966" y="1633967"/>
            <a:ext cx="1295538" cy="161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err="1">
                <a:solidFill>
                  <a:schemeClr val="tx1"/>
                </a:solidFill>
                <a:highlight>
                  <a:srgbClr val="EAD9E5"/>
                </a:highlight>
                <a:latin typeface="Times New Roman" panose="02020603050405020304" pitchFamily="18" charset="0"/>
                <a:cs typeface="Times New Roman" panose="02020603050405020304" pitchFamily="18" charset="0"/>
              </a:rPr>
              <a:t>Hình</a:t>
            </a:r>
            <a:r>
              <a:rPr kumimoji="1" lang="en-US" altLang="ja-JP" sz="1100" dirty="0">
                <a:solidFill>
                  <a:schemeClr val="tx1"/>
                </a:solidFill>
                <a:highlight>
                  <a:srgbClr val="EAD9E5"/>
                </a:highlight>
                <a:latin typeface="Times New Roman" panose="02020603050405020304" pitchFamily="18" charset="0"/>
                <a:cs typeface="Times New Roman" panose="02020603050405020304" pitchFamily="18" charset="0"/>
              </a:rPr>
              <a:t> </a:t>
            </a:r>
            <a:r>
              <a:rPr kumimoji="1" lang="en-US" altLang="ja-JP" sz="1100" dirty="0" err="1">
                <a:solidFill>
                  <a:schemeClr val="tx1"/>
                </a:solidFill>
                <a:highlight>
                  <a:srgbClr val="EAD9E5"/>
                </a:highlight>
                <a:latin typeface="Times New Roman" panose="02020603050405020304" pitchFamily="18" charset="0"/>
                <a:cs typeface="Times New Roman" panose="02020603050405020304" pitchFamily="18" charset="0"/>
              </a:rPr>
              <a:t>dáng</a:t>
            </a:r>
            <a:endParaRPr kumimoji="1" lang="ja-JP" altLang="en-US" sz="1100" dirty="0">
              <a:solidFill>
                <a:schemeClr val="tx1"/>
              </a:solidFill>
              <a:highlight>
                <a:srgbClr val="EAD9E5"/>
              </a:highlight>
              <a:latin typeface="Times New Roman" panose="02020603050405020304" pitchFamily="18" charset="0"/>
              <a:cs typeface="Times New Roman" panose="02020603050405020304" pitchFamily="18" charset="0"/>
            </a:endParaRPr>
          </a:p>
        </p:txBody>
      </p:sp>
      <p:sp>
        <p:nvSpPr>
          <p:cNvPr id="33" name="正方形/長方形 32">
            <a:extLst>
              <a:ext uri="{FF2B5EF4-FFF2-40B4-BE49-F238E27FC236}">
                <a16:creationId xmlns:a16="http://schemas.microsoft.com/office/drawing/2014/main" xmlns="" id="{DBF20EFE-3A5C-48A7-81DC-A01978A5B55F}"/>
              </a:ext>
            </a:extLst>
          </p:cNvPr>
          <p:cNvSpPr/>
          <p:nvPr/>
        </p:nvSpPr>
        <p:spPr>
          <a:xfrm>
            <a:off x="5153693" y="1416766"/>
            <a:ext cx="1330706" cy="183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Hình</a:t>
            </a:r>
            <a:r>
              <a:rPr kumimoji="1" lang="en-US" altLang="ja-JP" sz="1000" dirty="0">
                <a:solidFill>
                  <a:schemeClr val="tx1"/>
                </a:solidFill>
                <a:highlight>
                  <a:srgbClr val="EAD9E5"/>
                </a:highlight>
                <a:latin typeface="Times New Roman" panose="02020603050405020304" pitchFamily="18" charset="0"/>
                <a:cs typeface="Times New Roman" panose="02020603050405020304" pitchFamily="18" charset="0"/>
              </a:rPr>
              <a:t> </a:t>
            </a:r>
            <a:r>
              <a:rPr kumimoji="1"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dáng</a:t>
            </a:r>
            <a:r>
              <a:rPr kumimoji="1" lang="en-US" altLang="ja-JP" sz="1000" dirty="0">
                <a:solidFill>
                  <a:schemeClr val="tx1"/>
                </a:solidFill>
                <a:highlight>
                  <a:srgbClr val="EAD9E5"/>
                </a:highlight>
                <a:latin typeface="Times New Roman" panose="02020603050405020304" pitchFamily="18" charset="0"/>
                <a:cs typeface="Times New Roman" panose="02020603050405020304" pitchFamily="18" charset="0"/>
              </a:rPr>
              <a:t> </a:t>
            </a:r>
            <a:r>
              <a:rPr kumimoji="1"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của</a:t>
            </a:r>
            <a:r>
              <a:rPr kumimoji="1" lang="en-US" altLang="ja-JP" sz="1000" dirty="0">
                <a:solidFill>
                  <a:schemeClr val="tx1"/>
                </a:solidFill>
                <a:highlight>
                  <a:srgbClr val="EAD9E5"/>
                </a:highlight>
                <a:latin typeface="Times New Roman" panose="02020603050405020304" pitchFamily="18" charset="0"/>
                <a:cs typeface="Times New Roman" panose="02020603050405020304" pitchFamily="18" charset="0"/>
              </a:rPr>
              <a:t> </a:t>
            </a:r>
            <a:r>
              <a:rPr kumimoji="1"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vật</a:t>
            </a:r>
            <a:r>
              <a:rPr kumimoji="1" lang="en-US" altLang="ja-JP" sz="1000" dirty="0">
                <a:solidFill>
                  <a:schemeClr val="tx1"/>
                </a:solidFill>
                <a:highlight>
                  <a:srgbClr val="EAD9E5"/>
                </a:highlight>
                <a:latin typeface="Times New Roman" panose="02020603050405020304" pitchFamily="18" charset="0"/>
                <a:cs typeface="Times New Roman" panose="02020603050405020304" pitchFamily="18" charset="0"/>
              </a:rPr>
              <a:t> </a:t>
            </a:r>
            <a:r>
              <a:rPr kumimoji="1"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thể</a:t>
            </a:r>
            <a:endParaRPr kumimoji="1" lang="ja-JP" altLang="en-US" sz="1000" dirty="0">
              <a:solidFill>
                <a:schemeClr val="tx1"/>
              </a:solidFill>
              <a:highlight>
                <a:srgbClr val="EAD9E5"/>
              </a:highlight>
              <a:latin typeface="Times New Roman" panose="02020603050405020304" pitchFamily="18" charset="0"/>
              <a:cs typeface="Times New Roman" panose="02020603050405020304" pitchFamily="18" charset="0"/>
            </a:endParaRPr>
          </a:p>
        </p:txBody>
      </p:sp>
      <p:sp>
        <p:nvSpPr>
          <p:cNvPr id="34" name="正方形/長方形 33">
            <a:extLst>
              <a:ext uri="{FF2B5EF4-FFF2-40B4-BE49-F238E27FC236}">
                <a16:creationId xmlns:a16="http://schemas.microsoft.com/office/drawing/2014/main" xmlns="" id="{E57A0133-4693-4FE7-89D8-B17323A9357F}"/>
              </a:ext>
            </a:extLst>
          </p:cNvPr>
          <p:cNvSpPr/>
          <p:nvPr/>
        </p:nvSpPr>
        <p:spPr>
          <a:xfrm>
            <a:off x="6829470" y="1531139"/>
            <a:ext cx="1461520" cy="205655"/>
          </a:xfrm>
          <a:prstGeom prst="rect">
            <a:avLst/>
          </a:prstGeom>
          <a:solidFill>
            <a:srgbClr val="EA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err="1">
                <a:solidFill>
                  <a:schemeClr val="tx1"/>
                </a:solidFill>
                <a:highlight>
                  <a:srgbClr val="EAD9E5"/>
                </a:highlight>
                <a:latin typeface="Times New Roman" panose="02020603050405020304" pitchFamily="18" charset="0"/>
                <a:cs typeface="Times New Roman" panose="02020603050405020304" pitchFamily="18" charset="0"/>
              </a:rPr>
              <a:t>Công</a:t>
            </a:r>
            <a:r>
              <a:rPr lang="en-US" altLang="ja-JP" sz="1000">
                <a:solidFill>
                  <a:schemeClr val="tx1"/>
                </a:solidFill>
                <a:highlight>
                  <a:srgbClr val="EAD9E5"/>
                </a:highlight>
                <a:latin typeface="Times New Roman" panose="02020603050405020304" pitchFamily="18" charset="0"/>
                <a:cs typeface="Times New Roman" panose="02020603050405020304" pitchFamily="18" charset="0"/>
              </a:rPr>
              <a:t> thức </a:t>
            </a:r>
            <a:r>
              <a:rPr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tính</a:t>
            </a:r>
            <a:r>
              <a:rPr lang="en-US" altLang="ja-JP" sz="1000" dirty="0">
                <a:solidFill>
                  <a:schemeClr val="tx1"/>
                </a:solidFill>
                <a:highlight>
                  <a:srgbClr val="EAD9E5"/>
                </a:highlight>
                <a:latin typeface="Times New Roman" panose="02020603050405020304" pitchFamily="18" charset="0"/>
                <a:cs typeface="Times New Roman" panose="02020603050405020304" pitchFamily="18" charset="0"/>
              </a:rPr>
              <a:t> </a:t>
            </a:r>
            <a:r>
              <a:rPr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thể</a:t>
            </a:r>
            <a:r>
              <a:rPr lang="en-US" altLang="ja-JP" sz="1000" dirty="0">
                <a:solidFill>
                  <a:schemeClr val="tx1"/>
                </a:solidFill>
                <a:highlight>
                  <a:srgbClr val="EAD9E5"/>
                </a:highlight>
                <a:latin typeface="Times New Roman" panose="02020603050405020304" pitchFamily="18" charset="0"/>
                <a:cs typeface="Times New Roman" panose="02020603050405020304" pitchFamily="18" charset="0"/>
              </a:rPr>
              <a:t> </a:t>
            </a:r>
            <a:r>
              <a:rPr lang="en-US" altLang="ja-JP" sz="1000" dirty="0" err="1">
                <a:solidFill>
                  <a:schemeClr val="tx1"/>
                </a:solidFill>
                <a:highlight>
                  <a:srgbClr val="EAD9E5"/>
                </a:highlight>
                <a:latin typeface="Times New Roman" panose="02020603050405020304" pitchFamily="18" charset="0"/>
                <a:cs typeface="Times New Roman" panose="02020603050405020304" pitchFamily="18" charset="0"/>
              </a:rPr>
              <a:t>tích</a:t>
            </a:r>
            <a:endParaRPr kumimoji="1" lang="ja-JP" altLang="en-US" sz="1000" dirty="0">
              <a:solidFill>
                <a:schemeClr val="tx1"/>
              </a:solidFill>
              <a:highlight>
                <a:srgbClr val="EAD9E5"/>
              </a:highlight>
              <a:latin typeface="Times New Roman" panose="02020603050405020304" pitchFamily="18" charset="0"/>
              <a:cs typeface="Times New Roman" panose="02020603050405020304" pitchFamily="18" charset="0"/>
            </a:endParaRPr>
          </a:p>
        </p:txBody>
      </p:sp>
      <p:sp>
        <p:nvSpPr>
          <p:cNvPr id="36" name="正方形/長方形 35">
            <a:extLst>
              <a:ext uri="{FF2B5EF4-FFF2-40B4-BE49-F238E27FC236}">
                <a16:creationId xmlns:a16="http://schemas.microsoft.com/office/drawing/2014/main" xmlns="" id="{0ECCB038-1663-4442-905C-E9F87D8E3757}"/>
              </a:ext>
            </a:extLst>
          </p:cNvPr>
          <p:cNvSpPr/>
          <p:nvPr/>
        </p:nvSpPr>
        <p:spPr>
          <a:xfrm rot="19102463">
            <a:off x="6243419" y="2022387"/>
            <a:ext cx="379090" cy="80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err="1">
                <a:solidFill>
                  <a:schemeClr val="tx1"/>
                </a:solidFill>
                <a:latin typeface="Times New Roman" panose="02020603050405020304" pitchFamily="18" charset="0"/>
                <a:cs typeface="Times New Roman" panose="02020603050405020304" pitchFamily="18" charset="0"/>
              </a:rPr>
              <a:t>ngang</a:t>
            </a:r>
            <a:endParaRPr kumimoji="1" lang="ja-JP" altLang="en-US" sz="600" dirty="0">
              <a:solidFill>
                <a:schemeClr val="tx1"/>
              </a:solidFill>
              <a:latin typeface="Times New Roman" panose="02020603050405020304" pitchFamily="18" charset="0"/>
              <a:cs typeface="Times New Roman" panose="02020603050405020304" pitchFamily="18" charset="0"/>
            </a:endParaRPr>
          </a:p>
        </p:txBody>
      </p:sp>
      <p:sp>
        <p:nvSpPr>
          <p:cNvPr id="39" name="テキスト ボックス 38">
            <a:extLst>
              <a:ext uri="{FF2B5EF4-FFF2-40B4-BE49-F238E27FC236}">
                <a16:creationId xmlns:a16="http://schemas.microsoft.com/office/drawing/2014/main" xmlns="" id="{853737B9-B670-4AD8-B2A2-1ACD125E7E97}"/>
              </a:ext>
            </a:extLst>
          </p:cNvPr>
          <p:cNvSpPr txBox="1"/>
          <p:nvPr/>
        </p:nvSpPr>
        <p:spPr>
          <a:xfrm>
            <a:off x="6320786" y="1838290"/>
            <a:ext cx="481812" cy="304195"/>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a16="http://schemas.microsoft.com/office/drawing/2014/main" xmlns="" id="{A6549FE4-D614-4CDD-9CED-C0EE2D3E6A35}"/>
              </a:ext>
            </a:extLst>
          </p:cNvPr>
          <p:cNvSpPr txBox="1"/>
          <p:nvPr/>
        </p:nvSpPr>
        <p:spPr>
          <a:xfrm>
            <a:off x="5864156" y="2113709"/>
            <a:ext cx="467157" cy="184666"/>
          </a:xfrm>
          <a:prstGeom prst="rect">
            <a:avLst/>
          </a:prstGeom>
          <a:noFill/>
        </p:spPr>
        <p:txBody>
          <a:bodyPr wrap="square" rtlCol="0">
            <a:spAutoFit/>
          </a:bodyPr>
          <a:lstStyle/>
          <a:p>
            <a:r>
              <a:rPr lang="en-US" altLang="ja-JP" sz="600" dirty="0" err="1">
                <a:latin typeface="Times New Roman" panose="02020603050405020304" pitchFamily="18" charset="0"/>
                <a:cs typeface="Times New Roman" panose="02020603050405020304" pitchFamily="18" charset="0"/>
              </a:rPr>
              <a:t>Dọc</a:t>
            </a:r>
            <a:endParaRPr kumimoji="1" lang="ja-JP" altLang="en-US" sz="600" dirty="0">
              <a:latin typeface="Times New Roman" panose="02020603050405020304" pitchFamily="18" charset="0"/>
              <a:cs typeface="Times New Roman" panose="02020603050405020304" pitchFamily="18" charset="0"/>
            </a:endParaRPr>
          </a:p>
        </p:txBody>
      </p:sp>
      <p:sp>
        <p:nvSpPr>
          <p:cNvPr id="40" name="テキスト ボックス 39">
            <a:extLst>
              <a:ext uri="{FF2B5EF4-FFF2-40B4-BE49-F238E27FC236}">
                <a16:creationId xmlns:a16="http://schemas.microsoft.com/office/drawing/2014/main" xmlns="" id="{5828D909-E313-48EC-AD2F-8FE1947C6B8A}"/>
              </a:ext>
            </a:extLst>
          </p:cNvPr>
          <p:cNvSpPr txBox="1"/>
          <p:nvPr/>
        </p:nvSpPr>
        <p:spPr>
          <a:xfrm>
            <a:off x="6707881" y="1906685"/>
            <a:ext cx="1461520" cy="246221"/>
          </a:xfrm>
          <a:prstGeom prst="rect">
            <a:avLst/>
          </a:prstGeom>
          <a:noFill/>
        </p:spPr>
        <p:txBody>
          <a:bodyPr wrap="square" rtlCol="0">
            <a:spAutoFit/>
          </a:bodyPr>
          <a:lstStyle/>
          <a:p>
            <a:r>
              <a:rPr kumimoji="1" lang="en-US" altLang="ja-JP" sz="1000" dirty="0" err="1">
                <a:latin typeface="Times New Roman" panose="02020603050405020304" pitchFamily="18" charset="0"/>
                <a:cs typeface="Times New Roman" panose="02020603050405020304" pitchFamily="18" charset="0"/>
              </a:rPr>
              <a:t>Dọc</a:t>
            </a:r>
            <a:r>
              <a:rPr kumimoji="1" lang="en-US" altLang="ja-JP" sz="1000" dirty="0">
                <a:latin typeface="Times New Roman" panose="02020603050405020304" pitchFamily="18" charset="0"/>
                <a:cs typeface="Times New Roman" panose="02020603050405020304" pitchFamily="18" charset="0"/>
              </a:rPr>
              <a:t> </a:t>
            </a:r>
            <a:r>
              <a:rPr lang="en-US" altLang="ja-JP" sz="1000" dirty="0"/>
              <a:t>x</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ngang</a:t>
            </a:r>
            <a:r>
              <a:rPr kumimoji="1" lang="en-US" altLang="ja-JP" sz="1000" dirty="0">
                <a:latin typeface="Times New Roman" panose="02020603050405020304" pitchFamily="18" charset="0"/>
                <a:cs typeface="Times New Roman" panose="02020603050405020304" pitchFamily="18" charset="0"/>
              </a:rPr>
              <a:t> </a:t>
            </a:r>
            <a:r>
              <a:rPr lang="en-US" altLang="ja-JP" sz="1000" dirty="0"/>
              <a:t>x</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cao</a:t>
            </a:r>
            <a:endParaRPr kumimoji="1" lang="ja-JP" altLang="en-US" sz="1000" dirty="0">
              <a:latin typeface="Times New Roman" panose="02020603050405020304" pitchFamily="18" charset="0"/>
              <a:cs typeface="Times New Roman" panose="02020603050405020304" pitchFamily="18" charset="0"/>
            </a:endParaRPr>
          </a:p>
        </p:txBody>
      </p:sp>
      <p:sp>
        <p:nvSpPr>
          <p:cNvPr id="41" name="テキスト ボックス 40">
            <a:extLst>
              <a:ext uri="{FF2B5EF4-FFF2-40B4-BE49-F238E27FC236}">
                <a16:creationId xmlns:a16="http://schemas.microsoft.com/office/drawing/2014/main" xmlns="" id="{FE3543FA-AA02-4D50-B132-3007B875E574}"/>
              </a:ext>
            </a:extLst>
          </p:cNvPr>
          <p:cNvSpPr txBox="1"/>
          <p:nvPr/>
        </p:nvSpPr>
        <p:spPr>
          <a:xfrm>
            <a:off x="5036309" y="2378655"/>
            <a:ext cx="647428" cy="246221"/>
          </a:xfrm>
          <a:prstGeom prst="rect">
            <a:avLst/>
          </a:prstGeom>
          <a:noFill/>
        </p:spPr>
        <p:txBody>
          <a:bodyPr wrap="square" rtlCol="0">
            <a:spAutoFit/>
          </a:bodyPr>
          <a:lstStyle/>
          <a:p>
            <a:pPr algn="l"/>
            <a:r>
              <a:rPr lang="en-US" altLang="ja-JP" sz="1000" dirty="0" err="1">
                <a:latin typeface="Times New Roman" panose="02020603050405020304" pitchFamily="18" charset="0"/>
                <a:cs typeface="Times New Roman" panose="02020603050405020304" pitchFamily="18" charset="0"/>
              </a:rPr>
              <a:t>Hình</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trụ</a:t>
            </a:r>
            <a:endParaRPr kumimoji="1" lang="ja-JP" altLang="en-US" sz="1000" dirty="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xmlns="" id="{B961AA8F-888B-4BA6-832F-F5BB44166A6A}"/>
              </a:ext>
            </a:extLst>
          </p:cNvPr>
          <p:cNvSpPr txBox="1"/>
          <p:nvPr/>
        </p:nvSpPr>
        <p:spPr>
          <a:xfrm>
            <a:off x="6182000" y="2252773"/>
            <a:ext cx="605943" cy="184666"/>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endParaRPr kumimoji="1" lang="ja-JP" altLang="en-US" sz="600" dirty="0">
              <a:latin typeface="Times New Roman" panose="02020603050405020304" pitchFamily="18" charset="0"/>
              <a:cs typeface="Times New Roman" panose="02020603050405020304" pitchFamily="18" charset="0"/>
            </a:endParaRPr>
          </a:p>
        </p:txBody>
      </p:sp>
      <p:sp>
        <p:nvSpPr>
          <p:cNvPr id="44" name="テキスト ボックス 43">
            <a:extLst>
              <a:ext uri="{FF2B5EF4-FFF2-40B4-BE49-F238E27FC236}">
                <a16:creationId xmlns:a16="http://schemas.microsoft.com/office/drawing/2014/main" xmlns="" id="{42F22C4F-4A62-417C-83E4-21E633C3A80C}"/>
              </a:ext>
            </a:extLst>
          </p:cNvPr>
          <p:cNvSpPr txBox="1"/>
          <p:nvPr/>
        </p:nvSpPr>
        <p:spPr>
          <a:xfrm>
            <a:off x="6277523" y="2401726"/>
            <a:ext cx="413751" cy="276999"/>
          </a:xfrm>
          <a:prstGeom prst="rect">
            <a:avLst/>
          </a:prstGeom>
          <a:noFill/>
        </p:spPr>
        <p:txBody>
          <a:bodyPr wrap="square" rtlCol="0">
            <a:spAutoFit/>
          </a:bodyPr>
          <a:lstStyle/>
          <a:p>
            <a:pPr algn="l"/>
            <a:r>
              <a:rPr kumimoji="1" lang="en-US" altLang="ja-JP" sz="600" dirty="0" err="1">
                <a:latin typeface="Times New Roman" panose="02020603050405020304" pitchFamily="18" charset="0"/>
                <a:cs typeface="Times New Roman" panose="02020603050405020304" pitchFamily="18" charset="0"/>
              </a:rPr>
              <a:t>Chiều</a:t>
            </a:r>
            <a:r>
              <a:rPr kumimoji="1" lang="en-US" altLang="ja-JP" sz="600" dirty="0">
                <a:latin typeface="Times New Roman" panose="02020603050405020304" pitchFamily="18" charset="0"/>
                <a:cs typeface="Times New Roman" panose="02020603050405020304" pitchFamily="18" charset="0"/>
              </a:rPr>
              <a:t> </a:t>
            </a:r>
            <a:r>
              <a:rPr kumimoji="1" lang="en-US" altLang="ja-JP" sz="600" dirty="0" err="1">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xmlns="" id="{4B7042F2-0132-412C-82E1-EA3D97455D4B}"/>
              </a:ext>
            </a:extLst>
          </p:cNvPr>
          <p:cNvSpPr txBox="1"/>
          <p:nvPr/>
        </p:nvSpPr>
        <p:spPr>
          <a:xfrm>
            <a:off x="6598546" y="2388416"/>
            <a:ext cx="1837417" cy="246221"/>
          </a:xfrm>
          <a:prstGeom prst="rect">
            <a:avLst/>
          </a:prstGeom>
          <a:noFill/>
        </p:spPr>
        <p:txBody>
          <a:bodyPr wrap="square" rtlCol="0">
            <a:spAutoFit/>
          </a:bodyPr>
          <a:lstStyle/>
          <a:p>
            <a:r>
              <a:rPr lang="en-US" altLang="ja-JP" sz="1000" dirty="0">
                <a:latin typeface="Times New Roman" panose="02020603050405020304" pitchFamily="18" charset="0"/>
                <a:cs typeface="Times New Roman" panose="02020603050405020304" pitchFamily="18" charset="0"/>
              </a:rPr>
              <a:t>(</a:t>
            </a:r>
            <a:r>
              <a:rPr lang="en-US" altLang="ja-JP" sz="1000" dirty="0" err="1">
                <a:latin typeface="Times New Roman" panose="02020603050405020304" pitchFamily="18" charset="0"/>
                <a:cs typeface="Times New Roman" panose="02020603050405020304" pitchFamily="18" charset="0"/>
              </a:rPr>
              <a:t>đường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kính</a:t>
            </a:r>
            <a:r>
              <a:rPr lang="en-US" altLang="ja-JP" sz="1000" dirty="0">
                <a:latin typeface="Times New Roman" panose="02020603050405020304" pitchFamily="18" charset="0"/>
                <a:cs typeface="Times New Roman" panose="02020603050405020304" pitchFamily="18" charset="0"/>
              </a:rPr>
              <a:t>)</a:t>
            </a:r>
            <a:r>
              <a:rPr lang="en-US" altLang="ja-JP" sz="1000" baseline="30000" dirty="0">
                <a:latin typeface="Times New Roman" panose="02020603050405020304" pitchFamily="18" charset="0"/>
                <a:cs typeface="Times New Roman" panose="02020603050405020304" pitchFamily="18" charset="0"/>
              </a:rPr>
              <a:t>2</a:t>
            </a:r>
            <a:r>
              <a:rPr lang="en-US" altLang="ja-JP" sz="1000" dirty="0">
                <a:latin typeface="Times New Roman" panose="02020603050405020304" pitchFamily="18" charset="0"/>
                <a:cs typeface="Times New Roman" panose="02020603050405020304" pitchFamily="18" charset="0"/>
              </a:rPr>
              <a:t>x </a:t>
            </a:r>
            <a:r>
              <a:rPr lang="en-US" altLang="ja-JP" sz="1000" dirty="0" err="1">
                <a:latin typeface="Times New Roman" panose="02020603050405020304" pitchFamily="18" charset="0"/>
                <a:cs typeface="Times New Roman" panose="02020603050405020304" pitchFamily="18" charset="0"/>
              </a:rPr>
              <a:t>chiều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x 0.8</a:t>
            </a:r>
            <a:endParaRPr kumimoji="1" lang="ja-JP" altLang="en-US" sz="1000" dirty="0">
              <a:latin typeface="Times New Roman" panose="02020603050405020304" pitchFamily="18" charset="0"/>
              <a:cs typeface="Times New Roman" panose="02020603050405020304" pitchFamily="18" charset="0"/>
            </a:endParaRPr>
          </a:p>
        </p:txBody>
      </p:sp>
      <p:sp>
        <p:nvSpPr>
          <p:cNvPr id="46" name="テキスト ボックス 45">
            <a:extLst>
              <a:ext uri="{FF2B5EF4-FFF2-40B4-BE49-F238E27FC236}">
                <a16:creationId xmlns:a16="http://schemas.microsoft.com/office/drawing/2014/main" xmlns="" id="{806234E8-14A1-48DC-A55B-D8B4FB9C623F}"/>
              </a:ext>
            </a:extLst>
          </p:cNvPr>
          <p:cNvSpPr txBox="1"/>
          <p:nvPr/>
        </p:nvSpPr>
        <p:spPr>
          <a:xfrm>
            <a:off x="5021872" y="2841402"/>
            <a:ext cx="640235" cy="246221"/>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đĩa</a:t>
            </a:r>
            <a:endParaRPr kumimoji="1" lang="ja-JP" altLang="en-US" sz="1000" dirty="0">
              <a:latin typeface="Times New Roman" panose="02020603050405020304" pitchFamily="18" charset="0"/>
              <a:cs typeface="Times New Roman" panose="02020603050405020304" pitchFamily="18" charset="0"/>
            </a:endParaRPr>
          </a:p>
        </p:txBody>
      </p:sp>
      <p:sp>
        <p:nvSpPr>
          <p:cNvPr id="47" name="テキスト ボックス 46">
            <a:extLst>
              <a:ext uri="{FF2B5EF4-FFF2-40B4-BE49-F238E27FC236}">
                <a16:creationId xmlns:a16="http://schemas.microsoft.com/office/drawing/2014/main" xmlns="" id="{85C03E01-B4F6-455D-A35D-CFEA5B1409B7}"/>
              </a:ext>
            </a:extLst>
          </p:cNvPr>
          <p:cNvSpPr txBox="1"/>
          <p:nvPr/>
        </p:nvSpPr>
        <p:spPr>
          <a:xfrm>
            <a:off x="5859203" y="2735345"/>
            <a:ext cx="605943" cy="184666"/>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endParaRPr kumimoji="1" lang="ja-JP" altLang="en-US" sz="600" dirty="0">
              <a:latin typeface="Times New Roman" panose="02020603050405020304" pitchFamily="18" charset="0"/>
              <a:cs typeface="Times New Roman" panose="02020603050405020304" pitchFamily="18" charset="0"/>
            </a:endParaRPr>
          </a:p>
        </p:txBody>
      </p:sp>
      <p:sp>
        <p:nvSpPr>
          <p:cNvPr id="48" name="テキスト ボックス 47">
            <a:extLst>
              <a:ext uri="{FF2B5EF4-FFF2-40B4-BE49-F238E27FC236}">
                <a16:creationId xmlns:a16="http://schemas.microsoft.com/office/drawing/2014/main" xmlns="" id="{CD66633B-10AB-4C51-B928-2C2209990918}"/>
              </a:ext>
            </a:extLst>
          </p:cNvPr>
          <p:cNvSpPr txBox="1"/>
          <p:nvPr/>
        </p:nvSpPr>
        <p:spPr>
          <a:xfrm>
            <a:off x="6426336" y="2955835"/>
            <a:ext cx="481812" cy="304195"/>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49" name="テキスト ボックス 48">
            <a:extLst>
              <a:ext uri="{FF2B5EF4-FFF2-40B4-BE49-F238E27FC236}">
                <a16:creationId xmlns:a16="http://schemas.microsoft.com/office/drawing/2014/main" xmlns="" id="{70326B86-47F7-43B5-93F1-22DA19624FF7}"/>
              </a:ext>
            </a:extLst>
          </p:cNvPr>
          <p:cNvSpPr txBox="1"/>
          <p:nvPr/>
        </p:nvSpPr>
        <p:spPr>
          <a:xfrm>
            <a:off x="6574379" y="2838084"/>
            <a:ext cx="1837417" cy="246221"/>
          </a:xfrm>
          <a:prstGeom prst="rect">
            <a:avLst/>
          </a:prstGeom>
          <a:noFill/>
        </p:spPr>
        <p:txBody>
          <a:bodyPr wrap="square" rtlCol="0">
            <a:spAutoFit/>
          </a:bodyPr>
          <a:lstStyle/>
          <a:p>
            <a:r>
              <a:rPr lang="en-US" altLang="ja-JP" sz="1000" dirty="0">
                <a:latin typeface="Times New Roman" panose="02020603050405020304" pitchFamily="18" charset="0"/>
                <a:cs typeface="Times New Roman" panose="02020603050405020304" pitchFamily="18" charset="0"/>
              </a:rPr>
              <a:t>(</a:t>
            </a:r>
            <a:r>
              <a:rPr lang="en-US" altLang="ja-JP" sz="1000" dirty="0" err="1">
                <a:latin typeface="Times New Roman" panose="02020603050405020304" pitchFamily="18" charset="0"/>
                <a:cs typeface="Times New Roman" panose="02020603050405020304" pitchFamily="18" charset="0"/>
              </a:rPr>
              <a:t>đường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kính</a:t>
            </a:r>
            <a:r>
              <a:rPr lang="en-US" altLang="ja-JP" sz="1000" dirty="0">
                <a:latin typeface="Times New Roman" panose="02020603050405020304" pitchFamily="18" charset="0"/>
                <a:cs typeface="Times New Roman" panose="02020603050405020304" pitchFamily="18" charset="0"/>
              </a:rPr>
              <a:t>)</a:t>
            </a:r>
            <a:r>
              <a:rPr lang="en-US" altLang="ja-JP" sz="1000" baseline="30000" dirty="0">
                <a:latin typeface="Times New Roman" panose="02020603050405020304" pitchFamily="18" charset="0"/>
                <a:cs typeface="Times New Roman" panose="02020603050405020304" pitchFamily="18" charset="0"/>
              </a:rPr>
              <a:t>2</a:t>
            </a:r>
            <a:r>
              <a:rPr lang="en-US" altLang="ja-JP" sz="1000" dirty="0">
                <a:latin typeface="Times New Roman" panose="02020603050405020304" pitchFamily="18" charset="0"/>
                <a:cs typeface="Times New Roman" panose="02020603050405020304" pitchFamily="18" charset="0"/>
              </a:rPr>
              <a:t>x </a:t>
            </a:r>
            <a:r>
              <a:rPr lang="en-US" altLang="ja-JP" sz="1000" dirty="0" err="1">
                <a:latin typeface="Times New Roman" panose="02020603050405020304" pitchFamily="18" charset="0"/>
                <a:cs typeface="Times New Roman" panose="02020603050405020304" pitchFamily="18" charset="0"/>
              </a:rPr>
              <a:t>chiều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x 0.8</a:t>
            </a:r>
            <a:endParaRPr kumimoji="1" lang="ja-JP" altLang="en-US" sz="1000" dirty="0">
              <a:latin typeface="Times New Roman" panose="02020603050405020304" pitchFamily="18" charset="0"/>
              <a:cs typeface="Times New Roman" panose="02020603050405020304" pitchFamily="18" charset="0"/>
            </a:endParaRPr>
          </a:p>
        </p:txBody>
      </p:sp>
      <p:sp>
        <p:nvSpPr>
          <p:cNvPr id="50" name="テキスト ボックス 49">
            <a:extLst>
              <a:ext uri="{FF2B5EF4-FFF2-40B4-BE49-F238E27FC236}">
                <a16:creationId xmlns:a16="http://schemas.microsoft.com/office/drawing/2014/main" xmlns="" id="{4217ED03-66ED-4516-86C2-98E7F02422E1}"/>
              </a:ext>
            </a:extLst>
          </p:cNvPr>
          <p:cNvSpPr txBox="1"/>
          <p:nvPr/>
        </p:nvSpPr>
        <p:spPr>
          <a:xfrm>
            <a:off x="5009798" y="3328075"/>
            <a:ext cx="724928" cy="246221"/>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cầu</a:t>
            </a:r>
            <a:endParaRPr kumimoji="1" lang="ja-JP" altLang="en-US" sz="1000" dirty="0">
              <a:latin typeface="Times New Roman" panose="02020603050405020304" pitchFamily="18" charset="0"/>
              <a:cs typeface="Times New Roman" panose="02020603050405020304" pitchFamily="18" charset="0"/>
            </a:endParaRPr>
          </a:p>
        </p:txBody>
      </p:sp>
      <p:sp>
        <p:nvSpPr>
          <p:cNvPr id="51" name="テキスト ボックス 50">
            <a:extLst>
              <a:ext uri="{FF2B5EF4-FFF2-40B4-BE49-F238E27FC236}">
                <a16:creationId xmlns:a16="http://schemas.microsoft.com/office/drawing/2014/main" xmlns="" id="{5FCC4E6A-900D-4544-A427-6F7329F90490}"/>
              </a:ext>
            </a:extLst>
          </p:cNvPr>
          <p:cNvSpPr txBox="1"/>
          <p:nvPr/>
        </p:nvSpPr>
        <p:spPr>
          <a:xfrm>
            <a:off x="5005343" y="1881765"/>
            <a:ext cx="733837" cy="246221"/>
          </a:xfrm>
          <a:prstGeom prst="rect">
            <a:avLst/>
          </a:prstGeom>
          <a:noFill/>
        </p:spPr>
        <p:txBody>
          <a:bodyPr wrap="square" rtlCol="0">
            <a:spAutoFit/>
          </a:bodyPr>
          <a:lstStyle/>
          <a:p>
            <a:pPr algn="l"/>
            <a:r>
              <a:rPr lang="en-US" altLang="ja-JP" sz="1000" dirty="0" err="1">
                <a:latin typeface="Times New Roman" panose="02020603050405020304" pitchFamily="18" charset="0"/>
                <a:cs typeface="Times New Roman" panose="02020603050405020304" pitchFamily="18" charset="0"/>
              </a:rPr>
              <a:t>Hình</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hộp</a:t>
            </a:r>
            <a:endParaRPr kumimoji="1" lang="ja-JP" altLang="en-US" sz="1000" dirty="0">
              <a:latin typeface="Times New Roman" panose="02020603050405020304" pitchFamily="18" charset="0"/>
              <a:cs typeface="Times New Roman" panose="02020603050405020304" pitchFamily="18" charset="0"/>
            </a:endParaRPr>
          </a:p>
        </p:txBody>
      </p:sp>
      <p:sp>
        <p:nvSpPr>
          <p:cNvPr id="52" name="テキスト ボックス 51">
            <a:extLst>
              <a:ext uri="{FF2B5EF4-FFF2-40B4-BE49-F238E27FC236}">
                <a16:creationId xmlns:a16="http://schemas.microsoft.com/office/drawing/2014/main" xmlns="" id="{B6618C66-EC93-4DBF-9EB1-F945C67434F3}"/>
              </a:ext>
            </a:extLst>
          </p:cNvPr>
          <p:cNvSpPr txBox="1"/>
          <p:nvPr/>
        </p:nvSpPr>
        <p:spPr>
          <a:xfrm>
            <a:off x="6258721" y="3295854"/>
            <a:ext cx="432554" cy="276999"/>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endParaRPr kumimoji="1" lang="ja-JP" altLang="en-US" sz="600" dirty="0">
              <a:latin typeface="Times New Roman" panose="02020603050405020304" pitchFamily="18" charset="0"/>
              <a:cs typeface="Times New Roman" panose="02020603050405020304" pitchFamily="18" charset="0"/>
            </a:endParaRPr>
          </a:p>
        </p:txBody>
      </p:sp>
      <p:sp>
        <p:nvSpPr>
          <p:cNvPr id="53" name="テキスト ボックス 52">
            <a:extLst>
              <a:ext uri="{FF2B5EF4-FFF2-40B4-BE49-F238E27FC236}">
                <a16:creationId xmlns:a16="http://schemas.microsoft.com/office/drawing/2014/main" xmlns="" id="{6F6E45C4-CDCD-4B8C-BBDE-F010E4A83A41}"/>
              </a:ext>
            </a:extLst>
          </p:cNvPr>
          <p:cNvSpPr txBox="1"/>
          <p:nvPr/>
        </p:nvSpPr>
        <p:spPr>
          <a:xfrm>
            <a:off x="6598546" y="3324711"/>
            <a:ext cx="1837417" cy="246221"/>
          </a:xfrm>
          <a:prstGeom prst="rect">
            <a:avLst/>
          </a:prstGeom>
          <a:noFill/>
        </p:spPr>
        <p:txBody>
          <a:bodyPr wrap="square" rtlCol="0">
            <a:spAutoFit/>
          </a:bodyPr>
          <a:lstStyle/>
          <a:p>
            <a:r>
              <a:rPr lang="en-US" altLang="ja-JP" sz="1000" dirty="0">
                <a:latin typeface="Times New Roman" panose="02020603050405020304" pitchFamily="18" charset="0"/>
                <a:cs typeface="Times New Roman" panose="02020603050405020304" pitchFamily="18" charset="0"/>
              </a:rPr>
              <a:t>(</a:t>
            </a:r>
            <a:r>
              <a:rPr lang="en-US" altLang="ja-JP" sz="1000" dirty="0" err="1">
                <a:latin typeface="Times New Roman" panose="02020603050405020304" pitchFamily="18" charset="0"/>
                <a:cs typeface="Times New Roman" panose="02020603050405020304" pitchFamily="18" charset="0"/>
              </a:rPr>
              <a:t>đường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kính</a:t>
            </a:r>
            <a:r>
              <a:rPr lang="en-US" altLang="ja-JP" sz="1000" dirty="0">
                <a:latin typeface="Times New Roman" panose="02020603050405020304" pitchFamily="18" charset="0"/>
                <a:cs typeface="Times New Roman" panose="02020603050405020304" pitchFamily="18" charset="0"/>
              </a:rPr>
              <a:t>)</a:t>
            </a:r>
            <a:r>
              <a:rPr lang="en-US" altLang="ja-JP" sz="1000" baseline="30000" dirty="0">
                <a:latin typeface="Times New Roman" panose="02020603050405020304" pitchFamily="18" charset="0"/>
                <a:cs typeface="Times New Roman" panose="02020603050405020304" pitchFamily="18" charset="0"/>
              </a:rPr>
              <a:t>3</a:t>
            </a:r>
            <a:r>
              <a:rPr lang="en-US" altLang="ja-JP" sz="1000" dirty="0">
                <a:latin typeface="Times New Roman" panose="02020603050405020304" pitchFamily="18" charset="0"/>
                <a:cs typeface="Times New Roman" panose="02020603050405020304" pitchFamily="18" charset="0"/>
              </a:rPr>
              <a:t>x 0.53</a:t>
            </a:r>
            <a:endParaRPr kumimoji="1" lang="ja-JP" altLang="en-US" sz="1000" dirty="0">
              <a:latin typeface="Times New Roman" panose="02020603050405020304" pitchFamily="18" charset="0"/>
              <a:cs typeface="Times New Roman" panose="02020603050405020304" pitchFamily="18" charset="0"/>
            </a:endParaRPr>
          </a:p>
        </p:txBody>
      </p:sp>
      <p:sp>
        <p:nvSpPr>
          <p:cNvPr id="54" name="テキスト ボックス 53">
            <a:extLst>
              <a:ext uri="{FF2B5EF4-FFF2-40B4-BE49-F238E27FC236}">
                <a16:creationId xmlns:a16="http://schemas.microsoft.com/office/drawing/2014/main" xmlns="" id="{0265A680-4F1F-454B-A00A-7E00CB5C9110}"/>
              </a:ext>
            </a:extLst>
          </p:cNvPr>
          <p:cNvSpPr txBox="1"/>
          <p:nvPr/>
        </p:nvSpPr>
        <p:spPr>
          <a:xfrm>
            <a:off x="5021872" y="3728881"/>
            <a:ext cx="724928" cy="400110"/>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cầu</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khuyết</a:t>
            </a:r>
            <a:endParaRPr kumimoji="1" lang="ja-JP" altLang="en-US" sz="1000" dirty="0">
              <a:latin typeface="Times New Roman" panose="02020603050405020304" pitchFamily="18" charset="0"/>
              <a:cs typeface="Times New Roman" panose="02020603050405020304" pitchFamily="18" charset="0"/>
            </a:endParaRPr>
          </a:p>
        </p:txBody>
      </p:sp>
      <p:sp>
        <p:nvSpPr>
          <p:cNvPr id="55" name="テキスト ボックス 54">
            <a:extLst>
              <a:ext uri="{FF2B5EF4-FFF2-40B4-BE49-F238E27FC236}">
                <a16:creationId xmlns:a16="http://schemas.microsoft.com/office/drawing/2014/main" xmlns="" id="{F54E7359-0FEA-4BAE-B562-622FD41D6F68}"/>
              </a:ext>
            </a:extLst>
          </p:cNvPr>
          <p:cNvSpPr txBox="1"/>
          <p:nvPr/>
        </p:nvSpPr>
        <p:spPr>
          <a:xfrm>
            <a:off x="5901797" y="4029191"/>
            <a:ext cx="605943" cy="184666"/>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endParaRPr kumimoji="1" lang="ja-JP" altLang="en-US" sz="600" dirty="0">
              <a:latin typeface="Times New Roman" panose="02020603050405020304" pitchFamily="18" charset="0"/>
              <a:cs typeface="Times New Roman" panose="02020603050405020304" pitchFamily="18" charset="0"/>
            </a:endParaRPr>
          </a:p>
        </p:txBody>
      </p:sp>
      <p:sp>
        <p:nvSpPr>
          <p:cNvPr id="56" name="テキスト ボックス 55">
            <a:extLst>
              <a:ext uri="{FF2B5EF4-FFF2-40B4-BE49-F238E27FC236}">
                <a16:creationId xmlns:a16="http://schemas.microsoft.com/office/drawing/2014/main" xmlns="" id="{46E29D8E-53B4-4F62-AFB6-AD2CD74B8F9B}"/>
              </a:ext>
            </a:extLst>
          </p:cNvPr>
          <p:cNvSpPr txBox="1"/>
          <p:nvPr/>
        </p:nvSpPr>
        <p:spPr>
          <a:xfrm>
            <a:off x="6234504" y="3679573"/>
            <a:ext cx="481812" cy="304195"/>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57" name="テキスト ボックス 56">
            <a:extLst>
              <a:ext uri="{FF2B5EF4-FFF2-40B4-BE49-F238E27FC236}">
                <a16:creationId xmlns:a16="http://schemas.microsoft.com/office/drawing/2014/main" xmlns="" id="{F15E4062-5DF4-45B3-9648-48FA598FD9E7}"/>
              </a:ext>
            </a:extLst>
          </p:cNvPr>
          <p:cNvSpPr txBox="1"/>
          <p:nvPr/>
        </p:nvSpPr>
        <p:spPr>
          <a:xfrm>
            <a:off x="6574379" y="3734737"/>
            <a:ext cx="1923353" cy="384721"/>
          </a:xfrm>
          <a:prstGeom prst="rect">
            <a:avLst/>
          </a:prstGeom>
          <a:noFill/>
        </p:spPr>
        <p:txBody>
          <a:bodyPr wrap="square" rtlCol="0">
            <a:spAutoFit/>
          </a:bodyPr>
          <a:lstStyle/>
          <a:p>
            <a:pPr algn="ctr"/>
            <a:r>
              <a:rPr lang="en-US" altLang="ja-JP" sz="950" dirty="0">
                <a:latin typeface="Times New Roman" panose="02020603050405020304" pitchFamily="18" charset="0"/>
                <a:cs typeface="Times New Roman" panose="02020603050405020304" pitchFamily="18" charset="0"/>
              </a:rPr>
              <a:t>(</a:t>
            </a:r>
            <a:r>
              <a:rPr lang="en-US" altLang="ja-JP" sz="950" dirty="0" err="1">
                <a:latin typeface="Times New Roman" panose="02020603050405020304" pitchFamily="18" charset="0"/>
                <a:cs typeface="Times New Roman" panose="02020603050405020304" pitchFamily="18" charset="0"/>
              </a:rPr>
              <a:t>cao</a:t>
            </a:r>
            <a:r>
              <a:rPr lang="en-US" altLang="ja-JP" sz="950" dirty="0">
                <a:latin typeface="Times New Roman" panose="02020603050405020304" pitchFamily="18" charset="0"/>
                <a:cs typeface="Times New Roman" panose="02020603050405020304" pitchFamily="18" charset="0"/>
              </a:rPr>
              <a:t>)</a:t>
            </a:r>
            <a:r>
              <a:rPr lang="en-US" altLang="ja-JP" sz="950" baseline="30000" dirty="0">
                <a:latin typeface="Times New Roman" panose="02020603050405020304" pitchFamily="18" charset="0"/>
                <a:cs typeface="Times New Roman" panose="02020603050405020304" pitchFamily="18" charset="0"/>
              </a:rPr>
              <a:t>2</a:t>
            </a:r>
            <a:r>
              <a:rPr lang="en-US" altLang="ja-JP" sz="950" dirty="0">
                <a:latin typeface="Times New Roman" panose="02020603050405020304" pitchFamily="18" charset="0"/>
                <a:cs typeface="Times New Roman" panose="02020603050405020304" pitchFamily="18" charset="0"/>
              </a:rPr>
              <a:t>x (</a:t>
            </a:r>
            <a:r>
              <a:rPr lang="en-US" altLang="ja-JP" sz="950" dirty="0" err="1">
                <a:latin typeface="Times New Roman" panose="02020603050405020304" pitchFamily="18" charset="0"/>
                <a:cs typeface="Times New Roman" panose="02020603050405020304" pitchFamily="18" charset="0"/>
              </a:rPr>
              <a:t>đường</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kính</a:t>
            </a:r>
            <a:r>
              <a:rPr lang="en-US" altLang="ja-JP" sz="950" dirty="0">
                <a:latin typeface="Times New Roman" panose="02020603050405020304" pitchFamily="18" charset="0"/>
                <a:cs typeface="Times New Roman" panose="02020603050405020304" pitchFamily="18" charset="0"/>
              </a:rPr>
              <a:t> x 3 – </a:t>
            </a:r>
            <a:r>
              <a:rPr lang="en-US" altLang="ja-JP" sz="950" dirty="0" err="1">
                <a:latin typeface="Times New Roman" panose="02020603050405020304" pitchFamily="18" charset="0"/>
                <a:cs typeface="Times New Roman" panose="02020603050405020304" pitchFamily="18" charset="0"/>
              </a:rPr>
              <a:t>cao</a:t>
            </a:r>
            <a:r>
              <a:rPr lang="en-US" altLang="ja-JP" sz="950" dirty="0">
                <a:latin typeface="Times New Roman" panose="02020603050405020304" pitchFamily="18" charset="0"/>
                <a:cs typeface="Times New Roman" panose="02020603050405020304" pitchFamily="18" charset="0"/>
              </a:rPr>
              <a:t> x 2) x 0.53</a:t>
            </a:r>
            <a:endParaRPr kumimoji="1" lang="ja-JP" altLang="en-US" sz="950" dirty="0">
              <a:latin typeface="Times New Roman" panose="02020603050405020304" pitchFamily="18" charset="0"/>
              <a:cs typeface="Times New Roman" panose="02020603050405020304" pitchFamily="18" charset="0"/>
            </a:endParaRPr>
          </a:p>
        </p:txBody>
      </p:sp>
      <p:sp>
        <p:nvSpPr>
          <p:cNvPr id="58" name="テキスト ボックス 57">
            <a:extLst>
              <a:ext uri="{FF2B5EF4-FFF2-40B4-BE49-F238E27FC236}">
                <a16:creationId xmlns:a16="http://schemas.microsoft.com/office/drawing/2014/main" xmlns="" id="{742D0881-9FE8-4BC7-9C6F-06E1D420DA5A}"/>
              </a:ext>
            </a:extLst>
          </p:cNvPr>
          <p:cNvSpPr txBox="1"/>
          <p:nvPr/>
        </p:nvSpPr>
        <p:spPr>
          <a:xfrm>
            <a:off x="5108162" y="4213857"/>
            <a:ext cx="436531" cy="184666"/>
          </a:xfrm>
          <a:prstGeom prst="rect">
            <a:avLst/>
          </a:prstGeom>
          <a:noFill/>
        </p:spPr>
        <p:txBody>
          <a:bodyPr wrap="square" rtlCol="0">
            <a:spAutoFit/>
          </a:bodyPr>
          <a:lstStyle/>
          <a:p>
            <a:pPr algn="l"/>
            <a:endParaRPr kumimoji="1" lang="ja-JP" altLang="en-US" sz="600" dirty="0">
              <a:latin typeface="Times New Roman" panose="02020603050405020304" pitchFamily="18" charset="0"/>
              <a:cs typeface="Times New Roman" panose="02020603050405020304" pitchFamily="18" charset="0"/>
            </a:endParaRPr>
          </a:p>
        </p:txBody>
      </p:sp>
      <p:sp>
        <p:nvSpPr>
          <p:cNvPr id="59" name="テキスト ボックス 58">
            <a:extLst>
              <a:ext uri="{FF2B5EF4-FFF2-40B4-BE49-F238E27FC236}">
                <a16:creationId xmlns:a16="http://schemas.microsoft.com/office/drawing/2014/main" xmlns="" id="{F997565C-4C8A-4655-B5C9-DBA0CB710563}"/>
              </a:ext>
            </a:extLst>
          </p:cNvPr>
          <p:cNvSpPr txBox="1"/>
          <p:nvPr/>
        </p:nvSpPr>
        <p:spPr>
          <a:xfrm>
            <a:off x="5012188" y="4269298"/>
            <a:ext cx="724928" cy="246221"/>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nón</a:t>
            </a:r>
            <a:endParaRPr kumimoji="1" lang="ja-JP" altLang="en-US" sz="1000" dirty="0">
              <a:latin typeface="Times New Roman" panose="02020603050405020304" pitchFamily="18" charset="0"/>
              <a:cs typeface="Times New Roman" panose="02020603050405020304" pitchFamily="18" charset="0"/>
            </a:endParaRPr>
          </a:p>
        </p:txBody>
      </p:sp>
      <p:sp>
        <p:nvSpPr>
          <p:cNvPr id="60" name="テキスト ボックス 59">
            <a:extLst>
              <a:ext uri="{FF2B5EF4-FFF2-40B4-BE49-F238E27FC236}">
                <a16:creationId xmlns:a16="http://schemas.microsoft.com/office/drawing/2014/main" xmlns="" id="{D57E7FFB-F65C-4B34-9AE4-D183C5D3EE60}"/>
              </a:ext>
            </a:extLst>
          </p:cNvPr>
          <p:cNvSpPr txBox="1"/>
          <p:nvPr/>
        </p:nvSpPr>
        <p:spPr>
          <a:xfrm>
            <a:off x="6277523" y="4238000"/>
            <a:ext cx="481812" cy="304195"/>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61" name="テキスト ボックス 60">
            <a:extLst>
              <a:ext uri="{FF2B5EF4-FFF2-40B4-BE49-F238E27FC236}">
                <a16:creationId xmlns:a16="http://schemas.microsoft.com/office/drawing/2014/main" xmlns="" id="{2C44AF4F-1D9D-420D-9EF4-71899B59E1D7}"/>
              </a:ext>
            </a:extLst>
          </p:cNvPr>
          <p:cNvSpPr txBox="1"/>
          <p:nvPr/>
        </p:nvSpPr>
        <p:spPr>
          <a:xfrm>
            <a:off x="6089795" y="4474005"/>
            <a:ext cx="605943" cy="184666"/>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endParaRPr kumimoji="1" lang="ja-JP" altLang="en-US" sz="600" dirty="0">
              <a:latin typeface="Times New Roman" panose="02020603050405020304" pitchFamily="18" charset="0"/>
              <a:cs typeface="Times New Roman" panose="02020603050405020304" pitchFamily="18" charset="0"/>
            </a:endParaRPr>
          </a:p>
        </p:txBody>
      </p:sp>
      <p:sp>
        <p:nvSpPr>
          <p:cNvPr id="62" name="テキスト ボックス 61">
            <a:extLst>
              <a:ext uri="{FF2B5EF4-FFF2-40B4-BE49-F238E27FC236}">
                <a16:creationId xmlns:a16="http://schemas.microsoft.com/office/drawing/2014/main" xmlns="" id="{56EBFA1E-371A-4244-A965-4D597D4AA69C}"/>
              </a:ext>
            </a:extLst>
          </p:cNvPr>
          <p:cNvSpPr txBox="1"/>
          <p:nvPr/>
        </p:nvSpPr>
        <p:spPr>
          <a:xfrm>
            <a:off x="6580625" y="4230034"/>
            <a:ext cx="1837417" cy="246221"/>
          </a:xfrm>
          <a:prstGeom prst="rect">
            <a:avLst/>
          </a:prstGeom>
          <a:noFill/>
        </p:spPr>
        <p:txBody>
          <a:bodyPr wrap="square" rtlCol="0">
            <a:spAutoFit/>
          </a:bodyPr>
          <a:lstStyle/>
          <a:p>
            <a:r>
              <a:rPr lang="en-US" altLang="ja-JP" sz="1000" dirty="0">
                <a:latin typeface="Times New Roman" panose="02020603050405020304" pitchFamily="18" charset="0"/>
                <a:cs typeface="Times New Roman" panose="02020603050405020304" pitchFamily="18" charset="0"/>
              </a:rPr>
              <a:t>(</a:t>
            </a:r>
            <a:r>
              <a:rPr lang="en-US" altLang="ja-JP" sz="1000" dirty="0" err="1">
                <a:latin typeface="Times New Roman" panose="02020603050405020304" pitchFamily="18" charset="0"/>
                <a:cs typeface="Times New Roman" panose="02020603050405020304" pitchFamily="18" charset="0"/>
              </a:rPr>
              <a:t>đường</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kính</a:t>
            </a:r>
            <a:r>
              <a:rPr lang="en-US" altLang="ja-JP" sz="1000" dirty="0">
                <a:latin typeface="Times New Roman" panose="02020603050405020304" pitchFamily="18" charset="0"/>
                <a:cs typeface="Times New Roman" panose="02020603050405020304" pitchFamily="18" charset="0"/>
              </a:rPr>
              <a:t>)</a:t>
            </a:r>
            <a:r>
              <a:rPr lang="en-US" altLang="ja-JP" sz="1000" baseline="30000" dirty="0">
                <a:latin typeface="Times New Roman" panose="02020603050405020304" pitchFamily="18" charset="0"/>
                <a:cs typeface="Times New Roman" panose="02020603050405020304" pitchFamily="18" charset="0"/>
              </a:rPr>
              <a:t>2</a:t>
            </a:r>
            <a:r>
              <a:rPr lang="en-US" altLang="ja-JP" sz="1000" dirty="0">
                <a:latin typeface="Times New Roman" panose="02020603050405020304" pitchFamily="18" charset="0"/>
                <a:cs typeface="Times New Roman" panose="02020603050405020304" pitchFamily="18" charset="0"/>
              </a:rPr>
              <a:t>x </a:t>
            </a:r>
            <a:r>
              <a:rPr lang="en-US" altLang="ja-JP" sz="1000" dirty="0" err="1">
                <a:latin typeface="Times New Roman" panose="02020603050405020304" pitchFamily="18" charset="0"/>
                <a:cs typeface="Times New Roman" panose="02020603050405020304" pitchFamily="18" charset="0"/>
              </a:rPr>
              <a:t>chiều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x 0.3</a:t>
            </a:r>
            <a:endParaRPr kumimoji="1" lang="ja-JP" altLang="en-US" sz="1000" dirty="0">
              <a:latin typeface="Times New Roman" panose="02020603050405020304" pitchFamily="18" charset="0"/>
              <a:cs typeface="Times New Roman" panose="02020603050405020304" pitchFamily="18" charset="0"/>
            </a:endParaRPr>
          </a:p>
        </p:txBody>
      </p:sp>
      <p:sp>
        <p:nvSpPr>
          <p:cNvPr id="63" name="テキスト ボックス 62">
            <a:extLst>
              <a:ext uri="{FF2B5EF4-FFF2-40B4-BE49-F238E27FC236}">
                <a16:creationId xmlns:a16="http://schemas.microsoft.com/office/drawing/2014/main" xmlns="" id="{529F69C7-7578-4E8C-A39D-24DD19B9600B}"/>
              </a:ext>
            </a:extLst>
          </p:cNvPr>
          <p:cNvSpPr txBox="1"/>
          <p:nvPr/>
        </p:nvSpPr>
        <p:spPr>
          <a:xfrm>
            <a:off x="5021872" y="4716944"/>
            <a:ext cx="724928" cy="400110"/>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nón</a:t>
            </a:r>
            <a:r>
              <a:rPr kumimoji="1" lang="en-US" altLang="ja-JP" sz="1000" dirty="0">
                <a:latin typeface="Times New Roman" panose="02020603050405020304" pitchFamily="18" charset="0"/>
                <a:cs typeface="Times New Roman" panose="02020603050405020304" pitchFamily="18" charset="0"/>
              </a:rPr>
              <a:t> </a:t>
            </a:r>
            <a:r>
              <a:rPr kumimoji="1" lang="en-US" altLang="ja-JP" sz="1000" dirty="0" err="1">
                <a:latin typeface="Times New Roman" panose="02020603050405020304" pitchFamily="18" charset="0"/>
                <a:cs typeface="Times New Roman" panose="02020603050405020304" pitchFamily="18" charset="0"/>
              </a:rPr>
              <a:t>cụt</a:t>
            </a:r>
            <a:endParaRPr kumimoji="1" lang="ja-JP" altLang="en-US" sz="1000" dirty="0">
              <a:latin typeface="Times New Roman" panose="02020603050405020304" pitchFamily="18" charset="0"/>
              <a:cs typeface="Times New Roman" panose="02020603050405020304" pitchFamily="18" charset="0"/>
            </a:endParaRPr>
          </a:p>
        </p:txBody>
      </p:sp>
      <p:sp>
        <p:nvSpPr>
          <p:cNvPr id="64" name="テキスト ボックス 63">
            <a:extLst>
              <a:ext uri="{FF2B5EF4-FFF2-40B4-BE49-F238E27FC236}">
                <a16:creationId xmlns:a16="http://schemas.microsoft.com/office/drawing/2014/main" xmlns="" id="{FDB1429D-A14F-4A3A-8AF7-A451F3380489}"/>
              </a:ext>
            </a:extLst>
          </p:cNvPr>
          <p:cNvSpPr txBox="1"/>
          <p:nvPr/>
        </p:nvSpPr>
        <p:spPr>
          <a:xfrm>
            <a:off x="5807206" y="4565335"/>
            <a:ext cx="712978" cy="184666"/>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đỉnh</a:t>
            </a:r>
            <a:endParaRPr kumimoji="1" lang="ja-JP" altLang="en-US" sz="600" dirty="0">
              <a:latin typeface="Times New Roman" panose="02020603050405020304" pitchFamily="18" charset="0"/>
              <a:cs typeface="Times New Roman" panose="02020603050405020304" pitchFamily="18" charset="0"/>
            </a:endParaRPr>
          </a:p>
        </p:txBody>
      </p:sp>
      <p:sp>
        <p:nvSpPr>
          <p:cNvPr id="65" name="テキスト ボックス 64">
            <a:extLst>
              <a:ext uri="{FF2B5EF4-FFF2-40B4-BE49-F238E27FC236}">
                <a16:creationId xmlns:a16="http://schemas.microsoft.com/office/drawing/2014/main" xmlns="" id="{B8CE26D7-18A0-4704-83E4-E2521FF64FC4}"/>
              </a:ext>
            </a:extLst>
          </p:cNvPr>
          <p:cNvSpPr txBox="1"/>
          <p:nvPr/>
        </p:nvSpPr>
        <p:spPr>
          <a:xfrm>
            <a:off x="5874984" y="4968506"/>
            <a:ext cx="712978" cy="184666"/>
          </a:xfrm>
          <a:prstGeom prst="rect">
            <a:avLst/>
          </a:prstGeom>
          <a:noFill/>
        </p:spPr>
        <p:txBody>
          <a:bodyPr wrap="square" rtlCol="0">
            <a:spAutoFit/>
          </a:bodyPr>
          <a:lstStyle/>
          <a:p>
            <a:pPr algn="l"/>
            <a:r>
              <a:rPr lang="en-US" altLang="ja-JP" sz="600" dirty="0" err="1">
                <a:latin typeface="Times New Roman" panose="02020603050405020304" pitchFamily="18" charset="0"/>
                <a:cs typeface="Times New Roman" panose="02020603050405020304" pitchFamily="18" charset="0"/>
              </a:rPr>
              <a:t>Đường</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kính</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đáy</a:t>
            </a:r>
            <a:endParaRPr kumimoji="1" lang="ja-JP" altLang="en-US" sz="600" dirty="0">
              <a:latin typeface="Times New Roman" panose="02020603050405020304" pitchFamily="18" charset="0"/>
              <a:cs typeface="Times New Roman" panose="02020603050405020304" pitchFamily="18" charset="0"/>
            </a:endParaRPr>
          </a:p>
        </p:txBody>
      </p:sp>
      <p:sp>
        <p:nvSpPr>
          <p:cNvPr id="66" name="テキスト ボックス 65">
            <a:extLst>
              <a:ext uri="{FF2B5EF4-FFF2-40B4-BE49-F238E27FC236}">
                <a16:creationId xmlns:a16="http://schemas.microsoft.com/office/drawing/2014/main" xmlns="" id="{886E542E-7123-4290-953C-1C30D2D8D7E6}"/>
              </a:ext>
            </a:extLst>
          </p:cNvPr>
          <p:cNvSpPr txBox="1"/>
          <p:nvPr/>
        </p:nvSpPr>
        <p:spPr>
          <a:xfrm>
            <a:off x="6182000" y="4765766"/>
            <a:ext cx="481812" cy="304195"/>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68" name="テキスト ボックス 67">
            <a:extLst>
              <a:ext uri="{FF2B5EF4-FFF2-40B4-BE49-F238E27FC236}">
                <a16:creationId xmlns:a16="http://schemas.microsoft.com/office/drawing/2014/main" xmlns="" id="{87517209-F8D6-435D-A231-88964FADA1DD}"/>
              </a:ext>
            </a:extLst>
          </p:cNvPr>
          <p:cNvSpPr txBox="1"/>
          <p:nvPr/>
        </p:nvSpPr>
        <p:spPr>
          <a:xfrm>
            <a:off x="6494480" y="4601476"/>
            <a:ext cx="1953556" cy="530915"/>
          </a:xfrm>
          <a:prstGeom prst="rect">
            <a:avLst/>
          </a:prstGeom>
          <a:noFill/>
        </p:spPr>
        <p:txBody>
          <a:bodyPr wrap="square" rtlCol="0">
            <a:spAutoFit/>
          </a:bodyPr>
          <a:lstStyle/>
          <a:p>
            <a:pPr algn="ctr"/>
            <a:r>
              <a:rPr lang="en-US" altLang="ja-JP" sz="950" dirty="0">
                <a:latin typeface="Times New Roman" panose="02020603050405020304" pitchFamily="18" charset="0"/>
                <a:cs typeface="Times New Roman" panose="02020603050405020304" pitchFamily="18" charset="0"/>
              </a:rPr>
              <a:t>[(</a:t>
            </a:r>
            <a:r>
              <a:rPr lang="en-US" altLang="ja-JP" sz="950" dirty="0" err="1">
                <a:latin typeface="Times New Roman" panose="02020603050405020304" pitchFamily="18" charset="0"/>
                <a:cs typeface="Times New Roman" panose="02020603050405020304" pitchFamily="18" charset="0"/>
              </a:rPr>
              <a:t>đường</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kính</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đáy</a:t>
            </a:r>
            <a:r>
              <a:rPr lang="en-US" altLang="ja-JP" sz="950" dirty="0">
                <a:latin typeface="Times New Roman" panose="02020603050405020304" pitchFamily="18" charset="0"/>
                <a:cs typeface="Times New Roman" panose="02020603050405020304" pitchFamily="18" charset="0"/>
              </a:rPr>
              <a:t>)</a:t>
            </a:r>
            <a:r>
              <a:rPr lang="en-US" altLang="ja-JP" sz="950" baseline="30000" dirty="0">
                <a:latin typeface="Times New Roman" panose="02020603050405020304" pitchFamily="18" charset="0"/>
                <a:cs typeface="Times New Roman" panose="02020603050405020304" pitchFamily="18" charset="0"/>
              </a:rPr>
              <a:t>2</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đường</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kính</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đáy</a:t>
            </a:r>
            <a:r>
              <a:rPr lang="en-US" altLang="ja-JP" sz="950" dirty="0">
                <a:latin typeface="Times New Roman" panose="02020603050405020304" pitchFamily="18" charset="0"/>
                <a:cs typeface="Times New Roman" panose="02020603050405020304" pitchFamily="18" charset="0"/>
              </a:rPr>
              <a:t> x </a:t>
            </a:r>
            <a:r>
              <a:rPr lang="en-US" altLang="ja-JP" sz="950" dirty="0" err="1">
                <a:latin typeface="Times New Roman" panose="02020603050405020304" pitchFamily="18" charset="0"/>
                <a:cs typeface="Times New Roman" panose="02020603050405020304" pitchFamily="18" charset="0"/>
              </a:rPr>
              <a:t>đường</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kính</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đỉnh</a:t>
            </a:r>
            <a:r>
              <a:rPr lang="en-US" altLang="ja-JP" sz="950" dirty="0">
                <a:latin typeface="Times New Roman" panose="02020603050405020304" pitchFamily="18" charset="0"/>
                <a:cs typeface="Times New Roman" panose="02020603050405020304" pitchFamily="18" charset="0"/>
              </a:rPr>
              <a:t> + (</a:t>
            </a:r>
            <a:r>
              <a:rPr lang="en-US" altLang="ja-JP" sz="950" dirty="0" err="1">
                <a:latin typeface="Times New Roman" panose="02020603050405020304" pitchFamily="18" charset="0"/>
                <a:cs typeface="Times New Roman" panose="02020603050405020304" pitchFamily="18" charset="0"/>
              </a:rPr>
              <a:t>đường</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kính</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đỉnh</a:t>
            </a:r>
            <a:r>
              <a:rPr lang="en-US" altLang="ja-JP" sz="950" dirty="0">
                <a:latin typeface="Times New Roman" panose="02020603050405020304" pitchFamily="18" charset="0"/>
                <a:cs typeface="Times New Roman" panose="02020603050405020304" pitchFamily="18" charset="0"/>
              </a:rPr>
              <a:t>)</a:t>
            </a:r>
            <a:r>
              <a:rPr lang="en-US" altLang="ja-JP" sz="950" baseline="30000" dirty="0">
                <a:latin typeface="Times New Roman" panose="02020603050405020304" pitchFamily="18" charset="0"/>
                <a:cs typeface="Times New Roman" panose="02020603050405020304" pitchFamily="18" charset="0"/>
              </a:rPr>
              <a:t>2</a:t>
            </a:r>
            <a:r>
              <a:rPr lang="en-US" altLang="ja-JP" sz="950" dirty="0">
                <a:latin typeface="Times New Roman" panose="02020603050405020304" pitchFamily="18" charset="0"/>
                <a:cs typeface="Times New Roman" panose="02020603050405020304" pitchFamily="18" charset="0"/>
              </a:rPr>
              <a:t> </a:t>
            </a:r>
            <a:r>
              <a:rPr lang="ja-JP" altLang="en-US" sz="950" dirty="0">
                <a:latin typeface="Times New Roman" panose="02020603050405020304" pitchFamily="18" charset="0"/>
                <a:cs typeface="Times New Roman" panose="02020603050405020304" pitchFamily="18" charset="0"/>
              </a:rPr>
              <a:t>］</a:t>
            </a:r>
            <a:r>
              <a:rPr lang="en-US" altLang="ja-JP" sz="950" dirty="0" err="1">
                <a:latin typeface="Times New Roman" panose="02020603050405020304" pitchFamily="18" charset="0"/>
                <a:cs typeface="Times New Roman" panose="02020603050405020304" pitchFamily="18" charset="0"/>
              </a:rPr>
              <a:t>cao</a:t>
            </a:r>
            <a:r>
              <a:rPr lang="en-US" altLang="ja-JP" sz="950" dirty="0">
                <a:latin typeface="Times New Roman" panose="02020603050405020304" pitchFamily="18" charset="0"/>
                <a:cs typeface="Times New Roman" panose="02020603050405020304" pitchFamily="18" charset="0"/>
              </a:rPr>
              <a:t> x 0.3</a:t>
            </a:r>
            <a:endParaRPr kumimoji="1" lang="ja-JP" altLang="en-US" sz="950" dirty="0">
              <a:latin typeface="Times New Roman" panose="02020603050405020304" pitchFamily="18" charset="0"/>
              <a:cs typeface="Times New Roman" panose="02020603050405020304" pitchFamily="18" charset="0"/>
            </a:endParaRPr>
          </a:p>
        </p:txBody>
      </p:sp>
      <p:sp>
        <p:nvSpPr>
          <p:cNvPr id="69" name="テキスト ボックス 68">
            <a:extLst>
              <a:ext uri="{FF2B5EF4-FFF2-40B4-BE49-F238E27FC236}">
                <a16:creationId xmlns:a16="http://schemas.microsoft.com/office/drawing/2014/main" xmlns="" id="{535A704A-6CE2-43D2-A688-5239166BF862}"/>
              </a:ext>
            </a:extLst>
          </p:cNvPr>
          <p:cNvSpPr txBox="1"/>
          <p:nvPr/>
        </p:nvSpPr>
        <p:spPr>
          <a:xfrm>
            <a:off x="5021872" y="5231205"/>
            <a:ext cx="724928" cy="246221"/>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oval</a:t>
            </a:r>
            <a:endParaRPr kumimoji="1" lang="ja-JP" altLang="en-US" sz="1000" dirty="0">
              <a:latin typeface="Times New Roman" panose="02020603050405020304" pitchFamily="18" charset="0"/>
              <a:cs typeface="Times New Roman" panose="02020603050405020304" pitchFamily="18" charset="0"/>
            </a:endParaRPr>
          </a:p>
        </p:txBody>
      </p:sp>
      <p:sp>
        <p:nvSpPr>
          <p:cNvPr id="70" name="テキスト ボックス 69">
            <a:extLst>
              <a:ext uri="{FF2B5EF4-FFF2-40B4-BE49-F238E27FC236}">
                <a16:creationId xmlns:a16="http://schemas.microsoft.com/office/drawing/2014/main" xmlns="" id="{75B767B5-F8F5-4B38-9368-61B590EEA532}"/>
              </a:ext>
            </a:extLst>
          </p:cNvPr>
          <p:cNvSpPr txBox="1"/>
          <p:nvPr/>
        </p:nvSpPr>
        <p:spPr>
          <a:xfrm>
            <a:off x="5729983" y="5410541"/>
            <a:ext cx="719624" cy="184666"/>
          </a:xfrm>
          <a:prstGeom prst="rect">
            <a:avLst/>
          </a:prstGeom>
          <a:noFill/>
        </p:spPr>
        <p:txBody>
          <a:bodyPr wrap="square" rtlCol="0">
            <a:spAutoFit/>
          </a:bodyPr>
          <a:lstStyle/>
          <a:p>
            <a:r>
              <a:rPr lang="en-US" altLang="ja-JP" sz="600" dirty="0" err="1">
                <a:latin typeface="Times New Roman" panose="02020603050405020304" pitchFamily="18" charset="0"/>
                <a:cs typeface="Times New Roman" panose="02020603050405020304" pitchFamily="18" charset="0"/>
              </a:rPr>
              <a:t>Độ</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dài</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chiều</a:t>
            </a:r>
            <a:r>
              <a:rPr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dọc</a:t>
            </a:r>
            <a:endParaRPr kumimoji="1" lang="ja-JP" altLang="en-US" sz="600" dirty="0">
              <a:latin typeface="Times New Roman" panose="02020603050405020304" pitchFamily="18" charset="0"/>
              <a:cs typeface="Times New Roman" panose="02020603050405020304" pitchFamily="18" charset="0"/>
            </a:endParaRPr>
          </a:p>
        </p:txBody>
      </p:sp>
      <p:sp>
        <p:nvSpPr>
          <p:cNvPr id="71" name="テキスト ボックス 70">
            <a:extLst>
              <a:ext uri="{FF2B5EF4-FFF2-40B4-BE49-F238E27FC236}">
                <a16:creationId xmlns:a16="http://schemas.microsoft.com/office/drawing/2014/main" xmlns="" id="{67667339-94CE-49EB-A5E4-D03E449BEB54}"/>
              </a:ext>
            </a:extLst>
          </p:cNvPr>
          <p:cNvSpPr txBox="1"/>
          <p:nvPr/>
        </p:nvSpPr>
        <p:spPr>
          <a:xfrm>
            <a:off x="6060472" y="5124808"/>
            <a:ext cx="481812" cy="184666"/>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lang="en-US" altLang="ja-JP" sz="600" dirty="0" err="1">
                <a:latin typeface="Times New Roman" panose="02020603050405020304" pitchFamily="18" charset="0"/>
                <a:cs typeface="Times New Roman" panose="02020603050405020304" pitchFamily="18" charset="0"/>
              </a:rPr>
              <a:t>ngang</a:t>
            </a:r>
            <a:endParaRPr kumimoji="1" lang="ja-JP" altLang="en-US" sz="600" dirty="0">
              <a:latin typeface="Times New Roman" panose="02020603050405020304" pitchFamily="18" charset="0"/>
              <a:cs typeface="Times New Roman" panose="02020603050405020304" pitchFamily="18" charset="0"/>
            </a:endParaRPr>
          </a:p>
        </p:txBody>
      </p:sp>
      <p:sp>
        <p:nvSpPr>
          <p:cNvPr id="72" name="テキスト ボックス 71">
            <a:extLst>
              <a:ext uri="{FF2B5EF4-FFF2-40B4-BE49-F238E27FC236}">
                <a16:creationId xmlns:a16="http://schemas.microsoft.com/office/drawing/2014/main" xmlns="" id="{5954D18D-71EF-4293-ABBA-5599EEB0F004}"/>
              </a:ext>
            </a:extLst>
          </p:cNvPr>
          <p:cNvSpPr txBox="1"/>
          <p:nvPr/>
        </p:nvSpPr>
        <p:spPr>
          <a:xfrm>
            <a:off x="6353229" y="5218256"/>
            <a:ext cx="481812" cy="184666"/>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lang="en-US" altLang="ja-JP" sz="600" dirty="0" err="1">
                <a:latin typeface="Times New Roman" panose="02020603050405020304" pitchFamily="18" charset="0"/>
                <a:cs typeface="Times New Roman" panose="02020603050405020304" pitchFamily="18" charset="0"/>
              </a:rPr>
              <a:t>Rộng</a:t>
            </a:r>
            <a:endParaRPr kumimoji="1" lang="ja-JP" altLang="en-US" sz="600" dirty="0">
              <a:latin typeface="Times New Roman" panose="02020603050405020304" pitchFamily="18" charset="0"/>
              <a:cs typeface="Times New Roman" panose="02020603050405020304" pitchFamily="18" charset="0"/>
            </a:endParaRPr>
          </a:p>
        </p:txBody>
      </p:sp>
      <p:sp>
        <p:nvSpPr>
          <p:cNvPr id="73" name="テキスト ボックス 72">
            <a:extLst>
              <a:ext uri="{FF2B5EF4-FFF2-40B4-BE49-F238E27FC236}">
                <a16:creationId xmlns:a16="http://schemas.microsoft.com/office/drawing/2014/main" xmlns="" id="{31C44C21-0E2F-4156-BFA5-334EE459B110}"/>
              </a:ext>
            </a:extLst>
          </p:cNvPr>
          <p:cNvSpPr txBox="1"/>
          <p:nvPr/>
        </p:nvSpPr>
        <p:spPr>
          <a:xfrm>
            <a:off x="6401014" y="5231015"/>
            <a:ext cx="1953556" cy="238527"/>
          </a:xfrm>
          <a:prstGeom prst="rect">
            <a:avLst/>
          </a:prstGeom>
          <a:noFill/>
        </p:spPr>
        <p:txBody>
          <a:bodyPr wrap="square" rtlCol="0">
            <a:spAutoFit/>
          </a:bodyPr>
          <a:lstStyle/>
          <a:p>
            <a:pPr algn="ctr"/>
            <a:r>
              <a:rPr lang="en-US" altLang="ja-JP" sz="950" dirty="0" err="1">
                <a:latin typeface="Times New Roman" panose="02020603050405020304" pitchFamily="18" charset="0"/>
                <a:cs typeface="Times New Roman" panose="02020603050405020304" pitchFamily="18" charset="0"/>
              </a:rPr>
              <a:t>Dọc</a:t>
            </a:r>
            <a:r>
              <a:rPr lang="en-US" altLang="ja-JP" sz="950" dirty="0">
                <a:latin typeface="Times New Roman" panose="02020603050405020304" pitchFamily="18" charset="0"/>
                <a:cs typeface="Times New Roman" panose="02020603050405020304" pitchFamily="18" charset="0"/>
              </a:rPr>
              <a:t> x </a:t>
            </a:r>
            <a:r>
              <a:rPr lang="en-US" altLang="ja-JP" sz="950" dirty="0" err="1">
                <a:latin typeface="Times New Roman" panose="02020603050405020304" pitchFamily="18" charset="0"/>
                <a:cs typeface="Times New Roman" panose="02020603050405020304" pitchFamily="18" charset="0"/>
              </a:rPr>
              <a:t>ngang</a:t>
            </a:r>
            <a:r>
              <a:rPr lang="en-US" altLang="ja-JP" sz="950" dirty="0">
                <a:latin typeface="Times New Roman" panose="02020603050405020304" pitchFamily="18" charset="0"/>
                <a:cs typeface="Times New Roman" panose="02020603050405020304" pitchFamily="18" charset="0"/>
              </a:rPr>
              <a:t> x </a:t>
            </a:r>
            <a:r>
              <a:rPr lang="en-US" altLang="ja-JP" sz="950" dirty="0" err="1">
                <a:latin typeface="Times New Roman" panose="02020603050405020304" pitchFamily="18" charset="0"/>
                <a:cs typeface="Times New Roman" panose="02020603050405020304" pitchFamily="18" charset="0"/>
              </a:rPr>
              <a:t>rộng</a:t>
            </a:r>
            <a:r>
              <a:rPr lang="en-US" altLang="ja-JP" sz="950" dirty="0">
                <a:latin typeface="Times New Roman" panose="02020603050405020304" pitchFamily="18" charset="0"/>
                <a:cs typeface="Times New Roman" panose="02020603050405020304" pitchFamily="18" charset="0"/>
              </a:rPr>
              <a:t> x 0.53</a:t>
            </a:r>
            <a:endParaRPr kumimoji="1" lang="ja-JP" altLang="en-US" sz="950" dirty="0">
              <a:latin typeface="Times New Roman" panose="02020603050405020304" pitchFamily="18" charset="0"/>
              <a:cs typeface="Times New Roman" panose="02020603050405020304" pitchFamily="18" charset="0"/>
            </a:endParaRPr>
          </a:p>
        </p:txBody>
      </p:sp>
      <p:sp>
        <p:nvSpPr>
          <p:cNvPr id="74" name="テキスト ボックス 73">
            <a:extLst>
              <a:ext uri="{FF2B5EF4-FFF2-40B4-BE49-F238E27FC236}">
                <a16:creationId xmlns:a16="http://schemas.microsoft.com/office/drawing/2014/main" xmlns="" id="{C0A882CA-5BB0-4B63-9A9E-47F3965496B7}"/>
              </a:ext>
            </a:extLst>
          </p:cNvPr>
          <p:cNvSpPr txBox="1"/>
          <p:nvPr/>
        </p:nvSpPr>
        <p:spPr>
          <a:xfrm>
            <a:off x="5036309" y="5624574"/>
            <a:ext cx="724928" cy="400110"/>
          </a:xfrm>
          <a:prstGeom prst="rect">
            <a:avLst/>
          </a:prstGeom>
          <a:noFill/>
        </p:spPr>
        <p:txBody>
          <a:bodyPr wrap="square" rtlCol="0">
            <a:spAutoFit/>
          </a:bodyPr>
          <a:lstStyle/>
          <a:p>
            <a:pPr algn="l"/>
            <a:r>
              <a:rPr kumimoji="1" lang="en-US" altLang="ja-JP" sz="1000" dirty="0" err="1">
                <a:latin typeface="Times New Roman" panose="02020603050405020304" pitchFamily="18" charset="0"/>
                <a:cs typeface="Times New Roman" panose="02020603050405020304" pitchFamily="18" charset="0"/>
              </a:rPr>
              <a:t>Hình</a:t>
            </a:r>
            <a:r>
              <a:rPr kumimoji="1" lang="en-US" altLang="ja-JP" sz="1000" dirty="0">
                <a:latin typeface="Times New Roman" panose="02020603050405020304" pitchFamily="18" charset="0"/>
                <a:cs typeface="Times New Roman" panose="02020603050405020304" pitchFamily="18" charset="0"/>
              </a:rPr>
              <a:t> chop tam </a:t>
            </a:r>
            <a:r>
              <a:rPr kumimoji="1" lang="en-US" altLang="ja-JP" sz="1000" dirty="0" err="1">
                <a:latin typeface="Times New Roman" panose="02020603050405020304" pitchFamily="18" charset="0"/>
                <a:cs typeface="Times New Roman" panose="02020603050405020304" pitchFamily="18" charset="0"/>
              </a:rPr>
              <a:t>giác</a:t>
            </a:r>
            <a:endParaRPr kumimoji="1" lang="ja-JP" altLang="en-US" sz="1000" dirty="0">
              <a:latin typeface="Times New Roman" panose="02020603050405020304" pitchFamily="18" charset="0"/>
              <a:cs typeface="Times New Roman" panose="02020603050405020304" pitchFamily="18" charset="0"/>
            </a:endParaRPr>
          </a:p>
        </p:txBody>
      </p:sp>
      <p:sp>
        <p:nvSpPr>
          <p:cNvPr id="75" name="テキスト ボックス 74">
            <a:extLst>
              <a:ext uri="{FF2B5EF4-FFF2-40B4-BE49-F238E27FC236}">
                <a16:creationId xmlns:a16="http://schemas.microsoft.com/office/drawing/2014/main" xmlns="" id="{1AE1ACC8-16AA-42DF-AB9F-21707330E1AA}"/>
              </a:ext>
            </a:extLst>
          </p:cNvPr>
          <p:cNvSpPr txBox="1"/>
          <p:nvPr/>
        </p:nvSpPr>
        <p:spPr>
          <a:xfrm>
            <a:off x="5610723" y="5566843"/>
            <a:ext cx="481812" cy="304195"/>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a:latin typeface="Times New Roman" panose="02020603050405020304" pitchFamily="18" charset="0"/>
                <a:cs typeface="Times New Roman" panose="02020603050405020304" pitchFamily="18" charset="0"/>
              </a:rPr>
              <a:t>Cao</a:t>
            </a:r>
            <a:endParaRPr kumimoji="1" lang="ja-JP" altLang="en-US" sz="600" dirty="0">
              <a:latin typeface="Times New Roman" panose="02020603050405020304" pitchFamily="18" charset="0"/>
              <a:cs typeface="Times New Roman" panose="02020603050405020304" pitchFamily="18" charset="0"/>
            </a:endParaRPr>
          </a:p>
        </p:txBody>
      </p:sp>
      <p:sp>
        <p:nvSpPr>
          <p:cNvPr id="76" name="テキスト ボックス 75">
            <a:extLst>
              <a:ext uri="{FF2B5EF4-FFF2-40B4-BE49-F238E27FC236}">
                <a16:creationId xmlns:a16="http://schemas.microsoft.com/office/drawing/2014/main" xmlns="" id="{4AEDFB7C-2731-49BB-BA5E-576B50E6BF06}"/>
              </a:ext>
            </a:extLst>
          </p:cNvPr>
          <p:cNvSpPr txBox="1"/>
          <p:nvPr/>
        </p:nvSpPr>
        <p:spPr>
          <a:xfrm>
            <a:off x="5618297" y="5920229"/>
            <a:ext cx="481812" cy="184666"/>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err="1">
                <a:latin typeface="Times New Roman" panose="02020603050405020304" pitchFamily="18" charset="0"/>
                <a:cs typeface="Times New Roman" panose="02020603050405020304" pitchFamily="18" charset="0"/>
              </a:rPr>
              <a:t>Mặt</a:t>
            </a:r>
            <a:r>
              <a:rPr kumimoji="1"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đáy</a:t>
            </a:r>
            <a:endParaRPr kumimoji="1" lang="ja-JP" altLang="en-US" sz="600" dirty="0">
              <a:latin typeface="Times New Roman" panose="02020603050405020304" pitchFamily="18" charset="0"/>
              <a:cs typeface="Times New Roman" panose="02020603050405020304" pitchFamily="18" charset="0"/>
            </a:endParaRPr>
          </a:p>
        </p:txBody>
      </p:sp>
      <p:sp>
        <p:nvSpPr>
          <p:cNvPr id="77" name="テキスト ボックス 76">
            <a:extLst>
              <a:ext uri="{FF2B5EF4-FFF2-40B4-BE49-F238E27FC236}">
                <a16:creationId xmlns:a16="http://schemas.microsoft.com/office/drawing/2014/main" xmlns="" id="{7D5F2A46-B0B9-445C-8AC2-F38A9019E20C}"/>
              </a:ext>
            </a:extLst>
          </p:cNvPr>
          <p:cNvSpPr txBox="1"/>
          <p:nvPr/>
        </p:nvSpPr>
        <p:spPr>
          <a:xfrm>
            <a:off x="6134689" y="5835058"/>
            <a:ext cx="538074" cy="276999"/>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err="1">
                <a:latin typeface="Times New Roman" panose="02020603050405020304" pitchFamily="18" charset="0"/>
                <a:cs typeface="Times New Roman" panose="02020603050405020304" pitchFamily="18" charset="0"/>
              </a:rPr>
              <a:t>Chiều</a:t>
            </a:r>
            <a:r>
              <a:rPr kumimoji="1" lang="en-US" altLang="ja-JP" sz="600" dirty="0">
                <a:latin typeface="Times New Roman" panose="02020603050405020304" pitchFamily="18" charset="0"/>
                <a:cs typeface="Times New Roman" panose="02020603050405020304" pitchFamily="18" charset="0"/>
              </a:rPr>
              <a:t> </a:t>
            </a:r>
            <a:r>
              <a:rPr kumimoji="1" lang="en-US" altLang="ja-JP" sz="600" dirty="0" err="1">
                <a:latin typeface="Times New Roman" panose="02020603050405020304" pitchFamily="18" charset="0"/>
                <a:cs typeface="Times New Roman" panose="02020603050405020304" pitchFamily="18" charset="0"/>
              </a:rPr>
              <a:t>cao</a:t>
            </a:r>
            <a:r>
              <a:rPr kumimoji="1" lang="en-US" altLang="ja-JP" sz="600" dirty="0">
                <a:latin typeface="Times New Roman" panose="02020603050405020304" pitchFamily="18" charset="0"/>
                <a:cs typeface="Times New Roman" panose="02020603050405020304" pitchFamily="18" charset="0"/>
              </a:rPr>
              <a:t> </a:t>
            </a:r>
            <a:r>
              <a:rPr kumimoji="1" lang="en-US" altLang="ja-JP" sz="600" dirty="0" err="1">
                <a:latin typeface="Times New Roman" panose="02020603050405020304" pitchFamily="18" charset="0"/>
                <a:cs typeface="Times New Roman" panose="02020603050405020304" pitchFamily="18" charset="0"/>
              </a:rPr>
              <a:t>mặt</a:t>
            </a:r>
            <a:r>
              <a:rPr kumimoji="1" lang="en-US" altLang="ja-JP" sz="600" dirty="0">
                <a:latin typeface="Times New Roman" panose="02020603050405020304" pitchFamily="18" charset="0"/>
                <a:cs typeface="Times New Roman" panose="02020603050405020304" pitchFamily="18" charset="0"/>
              </a:rPr>
              <a:t> </a:t>
            </a:r>
            <a:r>
              <a:rPr kumimoji="1" lang="en-US" altLang="ja-JP" sz="600" dirty="0" err="1">
                <a:latin typeface="Times New Roman" panose="02020603050405020304" pitchFamily="18" charset="0"/>
                <a:cs typeface="Times New Roman" panose="02020603050405020304" pitchFamily="18" charset="0"/>
              </a:rPr>
              <a:t>đáy</a:t>
            </a:r>
            <a:endParaRPr kumimoji="1" lang="ja-JP" altLang="en-US" sz="600" dirty="0">
              <a:latin typeface="Times New Roman" panose="02020603050405020304" pitchFamily="18" charset="0"/>
              <a:cs typeface="Times New Roman" panose="02020603050405020304" pitchFamily="18" charset="0"/>
            </a:endParaRPr>
          </a:p>
        </p:txBody>
      </p:sp>
      <p:sp>
        <p:nvSpPr>
          <p:cNvPr id="78" name="テキスト ボックス 77">
            <a:extLst>
              <a:ext uri="{FF2B5EF4-FFF2-40B4-BE49-F238E27FC236}">
                <a16:creationId xmlns:a16="http://schemas.microsoft.com/office/drawing/2014/main" xmlns="" id="{3F7F78B2-8C57-4B0A-BD36-6F3FEFEE6A68}"/>
              </a:ext>
            </a:extLst>
          </p:cNvPr>
          <p:cNvSpPr txBox="1"/>
          <p:nvPr/>
        </p:nvSpPr>
        <p:spPr>
          <a:xfrm>
            <a:off x="6089795" y="5548806"/>
            <a:ext cx="566078" cy="276999"/>
          </a:xfrm>
          <a:custGeom>
            <a:avLst/>
            <a:gdLst>
              <a:gd name="connsiteX0" fmla="*/ 0 w 481812"/>
              <a:gd name="connsiteY0" fmla="*/ 0 h 184666"/>
              <a:gd name="connsiteX1" fmla="*/ 481812 w 481812"/>
              <a:gd name="connsiteY1" fmla="*/ 0 h 184666"/>
              <a:gd name="connsiteX2" fmla="*/ 481812 w 481812"/>
              <a:gd name="connsiteY2" fmla="*/ 184666 h 184666"/>
              <a:gd name="connsiteX3" fmla="*/ 0 w 481812"/>
              <a:gd name="connsiteY3" fmla="*/ 184666 h 184666"/>
              <a:gd name="connsiteX4" fmla="*/ 0 w 481812"/>
              <a:gd name="connsiteY4" fmla="*/ 0 h 184666"/>
              <a:gd name="connsiteX0" fmla="*/ 0 w 481812"/>
              <a:gd name="connsiteY0" fmla="*/ 0 h 304195"/>
              <a:gd name="connsiteX1" fmla="*/ 481812 w 481812"/>
              <a:gd name="connsiteY1" fmla="*/ 0 h 304195"/>
              <a:gd name="connsiteX2" fmla="*/ 481812 w 481812"/>
              <a:gd name="connsiteY2" fmla="*/ 184666 h 304195"/>
              <a:gd name="connsiteX3" fmla="*/ 59765 w 481812"/>
              <a:gd name="connsiteY3" fmla="*/ 304195 h 304195"/>
              <a:gd name="connsiteX4" fmla="*/ 0 w 481812"/>
              <a:gd name="connsiteY4" fmla="*/ 0 h 3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12" h="304195">
                <a:moveTo>
                  <a:pt x="0" y="0"/>
                </a:moveTo>
                <a:lnTo>
                  <a:pt x="481812" y="0"/>
                </a:lnTo>
                <a:lnTo>
                  <a:pt x="481812" y="184666"/>
                </a:lnTo>
                <a:lnTo>
                  <a:pt x="59765" y="304195"/>
                </a:lnTo>
                <a:lnTo>
                  <a:pt x="0" y="0"/>
                </a:lnTo>
                <a:close/>
              </a:path>
            </a:pathLst>
          </a:custGeom>
          <a:noFill/>
        </p:spPr>
        <p:txBody>
          <a:bodyPr wrap="square" rtlCol="0">
            <a:spAutoFit/>
          </a:bodyPr>
          <a:lstStyle/>
          <a:p>
            <a:r>
              <a:rPr kumimoji="1" lang="en-US" altLang="ja-JP" sz="600" dirty="0" err="1">
                <a:latin typeface="Times New Roman" panose="02020603050405020304" pitchFamily="18" charset="0"/>
                <a:cs typeface="Times New Roman" panose="02020603050405020304" pitchFamily="18" charset="0"/>
              </a:rPr>
              <a:t>Cạnh</a:t>
            </a:r>
            <a:r>
              <a:rPr kumimoji="1" lang="en-US" altLang="ja-JP" sz="600" dirty="0">
                <a:latin typeface="Times New Roman" panose="02020603050405020304" pitchFamily="18" charset="0"/>
                <a:cs typeface="Times New Roman" panose="02020603050405020304" pitchFamily="18" charset="0"/>
              </a:rPr>
              <a:t> </a:t>
            </a:r>
            <a:r>
              <a:rPr kumimoji="1" lang="en-US" altLang="ja-JP" sz="600" dirty="0" err="1">
                <a:latin typeface="Times New Roman" panose="02020603050405020304" pitchFamily="18" charset="0"/>
                <a:cs typeface="Times New Roman" panose="02020603050405020304" pitchFamily="18" charset="0"/>
              </a:rPr>
              <a:t>đáy</a:t>
            </a:r>
            <a:r>
              <a:rPr kumimoji="1" lang="en-US" altLang="ja-JP" sz="600" dirty="0">
                <a:latin typeface="Times New Roman" panose="02020603050405020304" pitchFamily="18" charset="0"/>
                <a:cs typeface="Times New Roman" panose="02020603050405020304" pitchFamily="18" charset="0"/>
              </a:rPr>
              <a:t> </a:t>
            </a:r>
            <a:r>
              <a:rPr kumimoji="1" lang="en-US" altLang="ja-JP" sz="600" dirty="0" err="1">
                <a:latin typeface="Times New Roman" panose="02020603050405020304" pitchFamily="18" charset="0"/>
                <a:cs typeface="Times New Roman" panose="02020603050405020304" pitchFamily="18" charset="0"/>
              </a:rPr>
              <a:t>của</a:t>
            </a:r>
            <a:r>
              <a:rPr kumimoji="1"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m</a:t>
            </a:r>
            <a:r>
              <a:rPr kumimoji="1" lang="en-US" altLang="ja-JP" sz="600" dirty="0" err="1">
                <a:latin typeface="Times New Roman" panose="02020603050405020304" pitchFamily="18" charset="0"/>
                <a:cs typeface="Times New Roman" panose="02020603050405020304" pitchFamily="18" charset="0"/>
              </a:rPr>
              <a:t>ặt</a:t>
            </a:r>
            <a:r>
              <a:rPr kumimoji="1" lang="en-US" altLang="ja-JP" sz="600" dirty="0">
                <a:latin typeface="Times New Roman" panose="02020603050405020304" pitchFamily="18" charset="0"/>
                <a:cs typeface="Times New Roman" panose="02020603050405020304" pitchFamily="18" charset="0"/>
              </a:rPr>
              <a:t> </a:t>
            </a:r>
            <a:r>
              <a:rPr lang="en-US" altLang="ja-JP" sz="600" dirty="0" err="1">
                <a:latin typeface="Times New Roman" panose="02020603050405020304" pitchFamily="18" charset="0"/>
                <a:cs typeface="Times New Roman" panose="02020603050405020304" pitchFamily="18" charset="0"/>
              </a:rPr>
              <a:t>đáy</a:t>
            </a:r>
            <a:endParaRPr kumimoji="1" lang="ja-JP" altLang="en-US" sz="600" dirty="0">
              <a:latin typeface="Times New Roman" panose="02020603050405020304" pitchFamily="18" charset="0"/>
              <a:cs typeface="Times New Roman" panose="02020603050405020304" pitchFamily="18" charset="0"/>
            </a:endParaRPr>
          </a:p>
        </p:txBody>
      </p:sp>
      <p:sp>
        <p:nvSpPr>
          <p:cNvPr id="79" name="テキスト ボックス 78">
            <a:extLst>
              <a:ext uri="{FF2B5EF4-FFF2-40B4-BE49-F238E27FC236}">
                <a16:creationId xmlns:a16="http://schemas.microsoft.com/office/drawing/2014/main" xmlns="" id="{57DFA277-1AFB-4310-9DEC-7FB00D9586A1}"/>
              </a:ext>
            </a:extLst>
          </p:cNvPr>
          <p:cNvSpPr txBox="1"/>
          <p:nvPr/>
        </p:nvSpPr>
        <p:spPr>
          <a:xfrm>
            <a:off x="6531304" y="5540427"/>
            <a:ext cx="1953556" cy="553998"/>
          </a:xfrm>
          <a:prstGeom prst="rect">
            <a:avLst/>
          </a:prstGeom>
          <a:noFill/>
        </p:spPr>
        <p:txBody>
          <a:bodyPr wrap="square" rtlCol="0">
            <a:spAutoFit/>
          </a:bodyPr>
          <a:lstStyle/>
          <a:p>
            <a:pPr algn="ctr"/>
            <a:r>
              <a:rPr lang="en-US" altLang="ja-JP" sz="950" dirty="0" err="1">
                <a:latin typeface="Times New Roman" panose="02020603050405020304" pitchFamily="18" charset="0"/>
                <a:cs typeface="Times New Roman" panose="02020603050405020304" pitchFamily="18" charset="0"/>
              </a:rPr>
              <a:t>Diện</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tích</a:t>
            </a:r>
            <a:r>
              <a:rPr lang="en-US" altLang="ja-JP" sz="950" dirty="0">
                <a:latin typeface="Times New Roman" panose="02020603050405020304" pitchFamily="18" charset="0"/>
                <a:cs typeface="Times New Roman" panose="02020603050405020304" pitchFamily="18" charset="0"/>
              </a:rPr>
              <a:t> </a:t>
            </a:r>
            <a:r>
              <a:rPr lang="en-US" altLang="ja-JP" sz="950" dirty="0" err="1">
                <a:latin typeface="Times New Roman" panose="02020603050405020304" pitchFamily="18" charset="0"/>
                <a:cs typeface="Times New Roman" panose="02020603050405020304" pitchFamily="18" charset="0"/>
              </a:rPr>
              <a:t>đáy</a:t>
            </a:r>
            <a:r>
              <a:rPr lang="en-US" altLang="ja-JP" sz="950" dirty="0">
                <a:latin typeface="Times New Roman" panose="02020603050405020304" pitchFamily="18" charset="0"/>
                <a:cs typeface="Times New Roman" panose="02020603050405020304" pitchFamily="18" charset="0"/>
              </a:rPr>
              <a:t> x cao</a:t>
            </a:r>
            <a:r>
              <a:rPr lang="en-US" altLang="ja-JP" sz="1000" dirty="0"/>
              <a:t>÷3</a:t>
            </a:r>
          </a:p>
          <a:p>
            <a:pPr algn="ctr"/>
            <a:r>
              <a:rPr lang="en-US" altLang="ja-JP" sz="1000" dirty="0">
                <a:latin typeface="Times New Roman" panose="02020603050405020304" pitchFamily="18" charset="0"/>
                <a:cs typeface="Times New Roman" panose="02020603050405020304" pitchFamily="18" charset="0"/>
              </a:rPr>
              <a:t>(</a:t>
            </a:r>
            <a:r>
              <a:rPr lang="en-US" altLang="ja-JP" sz="1000" dirty="0" err="1">
                <a:latin typeface="Times New Roman" panose="02020603050405020304" pitchFamily="18" charset="0"/>
                <a:cs typeface="Times New Roman" panose="02020603050405020304" pitchFamily="18" charset="0"/>
              </a:rPr>
              <a:t>diện</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tích</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đáy</a:t>
            </a:r>
            <a:r>
              <a:rPr lang="en-US" altLang="ja-JP" sz="1000" dirty="0">
                <a:latin typeface="Times New Roman" panose="02020603050405020304" pitchFamily="18" charset="0"/>
                <a:cs typeface="Times New Roman" panose="02020603050405020304" pitchFamily="18" charset="0"/>
              </a:rPr>
              <a:t> = </a:t>
            </a:r>
            <a:r>
              <a:rPr lang="en-US" altLang="ja-JP" sz="1000" dirty="0" err="1">
                <a:latin typeface="Times New Roman" panose="02020603050405020304" pitchFamily="18" charset="0"/>
                <a:cs typeface="Times New Roman" panose="02020603050405020304" pitchFamily="18" charset="0"/>
              </a:rPr>
              <a:t>cạnh</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đáy</a:t>
            </a:r>
            <a:r>
              <a:rPr lang="en-US" altLang="ja-JP" sz="1000" dirty="0">
                <a:latin typeface="Times New Roman" panose="02020603050405020304" pitchFamily="18" charset="0"/>
                <a:cs typeface="Times New Roman" panose="02020603050405020304" pitchFamily="18" charset="0"/>
              </a:rPr>
              <a:t> x </a:t>
            </a:r>
            <a:r>
              <a:rPr lang="en-US" altLang="ja-JP" sz="1000" dirty="0" err="1">
                <a:latin typeface="Times New Roman" panose="02020603050405020304" pitchFamily="18" charset="0"/>
                <a:cs typeface="Times New Roman" panose="02020603050405020304" pitchFamily="18" charset="0"/>
              </a:rPr>
              <a:t>chiều</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cao</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mặt</a:t>
            </a:r>
            <a:r>
              <a:rPr lang="en-US" altLang="ja-JP" sz="1000" dirty="0">
                <a:latin typeface="Times New Roman" panose="02020603050405020304" pitchFamily="18" charset="0"/>
                <a:cs typeface="Times New Roman" panose="02020603050405020304" pitchFamily="18" charset="0"/>
              </a:rPr>
              <a:t> </a:t>
            </a:r>
            <a:r>
              <a:rPr lang="en-US" altLang="ja-JP" sz="1000" dirty="0" err="1">
                <a:latin typeface="Times New Roman" panose="02020603050405020304" pitchFamily="18" charset="0"/>
                <a:cs typeface="Times New Roman" panose="02020603050405020304" pitchFamily="18" charset="0"/>
              </a:rPr>
              <a:t>đáy</a:t>
            </a:r>
            <a:r>
              <a:rPr lang="en-US" altLang="ja-JP" sz="1000" dirty="0">
                <a:latin typeface="Times New Roman" panose="02020603050405020304" pitchFamily="18" charset="0"/>
                <a:cs typeface="Times New Roman" panose="02020603050405020304" pitchFamily="18" charset="0"/>
              </a:rPr>
              <a:t> </a:t>
            </a:r>
            <a:r>
              <a:rPr lang="en-US" altLang="ja-JP" sz="1000" dirty="0"/>
              <a:t>÷ 2)</a:t>
            </a:r>
            <a:endParaRPr kumimoji="1" lang="ja-JP" altLang="en-US" sz="950" dirty="0">
              <a:latin typeface="Times New Roman" panose="02020603050405020304" pitchFamily="18" charset="0"/>
              <a:cs typeface="Times New Roman" panose="02020603050405020304" pitchFamily="18" charset="0"/>
            </a:endParaRPr>
          </a:p>
        </p:txBody>
      </p:sp>
      <p:graphicFrame>
        <p:nvGraphicFramePr>
          <p:cNvPr id="10" name="表 9">
            <a:extLst>
              <a:ext uri="{FF2B5EF4-FFF2-40B4-BE49-F238E27FC236}">
                <a16:creationId xmlns:a16="http://schemas.microsoft.com/office/drawing/2014/main" xmlns="" id="{41C2920A-ED52-454E-903C-E291B06B95CA}"/>
              </a:ext>
            </a:extLst>
          </p:cNvPr>
          <p:cNvGraphicFramePr>
            <a:graphicFrameLocks noGrp="1"/>
          </p:cNvGraphicFramePr>
          <p:nvPr/>
        </p:nvGraphicFramePr>
        <p:xfrm>
          <a:off x="791794" y="3311244"/>
          <a:ext cx="4033668" cy="2849880"/>
        </p:xfrm>
        <a:graphic>
          <a:graphicData uri="http://schemas.openxmlformats.org/drawingml/2006/table">
            <a:tbl>
              <a:tblPr firstRow="1" firstCol="1" bandRow="1"/>
              <a:tblGrid>
                <a:gridCol w="685405">
                  <a:extLst>
                    <a:ext uri="{9D8B030D-6E8A-4147-A177-3AD203B41FA5}">
                      <a16:colId xmlns:a16="http://schemas.microsoft.com/office/drawing/2014/main" xmlns="" val="81432029"/>
                    </a:ext>
                  </a:extLst>
                </a:gridCol>
                <a:gridCol w="1138133">
                  <a:extLst>
                    <a:ext uri="{9D8B030D-6E8A-4147-A177-3AD203B41FA5}">
                      <a16:colId xmlns:a16="http://schemas.microsoft.com/office/drawing/2014/main" xmlns="" val="646793073"/>
                    </a:ext>
                  </a:extLst>
                </a:gridCol>
                <a:gridCol w="931910">
                  <a:extLst>
                    <a:ext uri="{9D8B030D-6E8A-4147-A177-3AD203B41FA5}">
                      <a16:colId xmlns:a16="http://schemas.microsoft.com/office/drawing/2014/main" xmlns="" val="3604681923"/>
                    </a:ext>
                  </a:extLst>
                </a:gridCol>
                <a:gridCol w="1278220">
                  <a:extLst>
                    <a:ext uri="{9D8B030D-6E8A-4147-A177-3AD203B41FA5}">
                      <a16:colId xmlns:a16="http://schemas.microsoft.com/office/drawing/2014/main" xmlns="" val="2178277097"/>
                    </a:ext>
                  </a:extLst>
                </a:gridCol>
              </a:tblGrid>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Ch</a:t>
                      </a: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ủng loại</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a:txBody>
                    <a:bodyPr/>
                    <a:lstStyle/>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Khối lượng (t) tương ứng với 1m</a:t>
                      </a:r>
                      <a:r>
                        <a:rPr lang="en-US" sz="1100" kern="100" baseline="300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3</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a:txBody>
                    <a:bodyPr/>
                    <a:lstStyle/>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Chủng loại</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a:txBody>
                    <a:bodyPr/>
                    <a:lstStyle/>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Khối lượng (t) tương ứng với 1m</a:t>
                      </a:r>
                      <a:r>
                        <a:rPr lang="en-US" sz="1100" kern="100" baseline="300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3</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extLst>
                  <a:ext uri="{0D108BD9-81ED-4DB2-BD59-A6C34878D82A}">
                    <a16:rowId xmlns:a16="http://schemas.microsoft.com/office/drawing/2014/main" xmlns="" val="3051151374"/>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Chì</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11.4</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hoa cương</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2.5~2.8</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08543362"/>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Đồng</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8.9</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andesite</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2.2~2.8</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5952503"/>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Thép</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7.8</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bazan</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2.8~3.2</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2037290"/>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Gang</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7.2</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cuội</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2.0~2.7</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9929759"/>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Nhôm</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2.7</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dirty="0" err="1">
                          <a:effectLst/>
                          <a:latin typeface="Times New Roman" panose="02020603050405020304" pitchFamily="18" charset="0"/>
                          <a:ea typeface="ＭＳ 明朝" panose="02020609040205080304" pitchFamily="17" charset="-128"/>
                          <a:cs typeface="Times New Roman" panose="02020603050405020304" pitchFamily="18" charset="0"/>
                        </a:rPr>
                        <a:t>Đá</a:t>
                      </a: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1100" kern="100" dirty="0" err="1">
                          <a:effectLst/>
                          <a:latin typeface="Times New Roman" panose="02020603050405020304" pitchFamily="18" charset="0"/>
                          <a:ea typeface="ＭＳ 明朝" panose="02020609040205080304" pitchFamily="17" charset="-128"/>
                          <a:cs typeface="Times New Roman" panose="02020603050405020304" pitchFamily="18" charset="0"/>
                        </a:rPr>
                        <a:t>vôi</a:t>
                      </a: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  ( </a:t>
                      </a:r>
                      <a:r>
                        <a:rPr lang="en-US" sz="1100" kern="100" dirty="0" err="1">
                          <a:effectLst/>
                          <a:latin typeface="Times New Roman" panose="02020603050405020304" pitchFamily="18" charset="0"/>
                          <a:ea typeface="ＭＳ 明朝" panose="02020609040205080304" pitchFamily="17" charset="-128"/>
                          <a:cs typeface="Times New Roman" panose="02020603050405020304" pitchFamily="18" charset="0"/>
                        </a:rPr>
                        <a:t>cứng</a:t>
                      </a: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2.4~2.6</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4076688"/>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Bê tông</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2.3</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vôi  (mềm)</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1.7~2.4</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6895579"/>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Đất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2.0</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cẩm thạch</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2.6~2.8</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7935269"/>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Sỏi</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1.9</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Đá phiến ma</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2.5~2.7</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46249215"/>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Cát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1.8</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Sồi</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0.9</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6981668"/>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Than đá  ( bột)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1.0</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Thông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0.5</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14418495"/>
                  </a:ext>
                </a:extLst>
              </a:tr>
              <a:tr h="0">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Than cốc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0.5</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Cây tùng</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0.4</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10515178"/>
                  </a:ext>
                </a:extLst>
              </a:tr>
            </a:tbl>
          </a:graphicData>
        </a:graphic>
      </p:graphicFrame>
    </p:spTree>
    <p:extLst>
      <p:ext uri="{BB962C8B-B14F-4D97-AF65-F5344CB8AC3E}">
        <p14:creationId xmlns:p14="http://schemas.microsoft.com/office/powerpoint/2010/main" val="9062802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Khối</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lượng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tỷ</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trọng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tâm</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2894038" y="5954843"/>
            <a:ext cx="33362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Sự</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ổn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định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của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vật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thể</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12" name="図 11"/>
          <p:cNvPicPr>
            <a:picLocks noChangeAspect="1"/>
          </p:cNvPicPr>
          <p:nvPr/>
        </p:nvPicPr>
        <p:blipFill>
          <a:blip r:embed="rId3"/>
          <a:stretch>
            <a:fillRect/>
          </a:stretch>
        </p:blipFill>
        <p:spPr>
          <a:xfrm>
            <a:off x="2316642" y="1489226"/>
            <a:ext cx="4517873" cy="2074534"/>
          </a:xfrm>
          <a:prstGeom prst="rect">
            <a:avLst/>
          </a:prstGeom>
        </p:spPr>
      </p:pic>
      <p:sp>
        <p:nvSpPr>
          <p:cNvPr id="11" name="テキスト ボックス 10"/>
          <p:cNvSpPr txBox="1"/>
          <p:nvPr/>
        </p:nvSpPr>
        <p:spPr>
          <a:xfrm>
            <a:off x="2903899" y="3484715"/>
            <a:ext cx="33362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trọng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tâm</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xmlns="" id="{B33E9ACF-47F2-4CD2-8D90-1F537372EB1E}"/>
              </a:ext>
            </a:extLst>
          </p:cNvPr>
          <p:cNvSpPr txBox="1"/>
          <p:nvPr/>
        </p:nvSpPr>
        <p:spPr>
          <a:xfrm>
            <a:off x="5632704" y="6433836"/>
            <a:ext cx="3372756" cy="276999"/>
          </a:xfrm>
          <a:prstGeom prst="rect">
            <a:avLst/>
          </a:prstGeom>
          <a:noFill/>
          <a:ln>
            <a:solidFill>
              <a:schemeClr val="tx1"/>
            </a:solid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117/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89</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xmlns="" id="{9AEE3C7E-C0B7-4B2B-860A-34926A85C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56" y="3563760"/>
            <a:ext cx="7267576" cy="2390759"/>
          </a:xfrm>
          <a:prstGeom prst="rect">
            <a:avLst/>
          </a:prstGeom>
        </p:spPr>
      </p:pic>
      <p:sp>
        <p:nvSpPr>
          <p:cNvPr id="13" name="テキスト ボックス 12">
            <a:extLst>
              <a:ext uri="{FF2B5EF4-FFF2-40B4-BE49-F238E27FC236}">
                <a16:creationId xmlns:a16="http://schemas.microsoft.com/office/drawing/2014/main" xmlns="" id="{4ACACD2B-FB20-4AB7-9716-A8ABF420FF36}"/>
              </a:ext>
            </a:extLst>
          </p:cNvPr>
          <p:cNvSpPr txBox="1"/>
          <p:nvPr/>
        </p:nvSpPr>
        <p:spPr>
          <a:xfrm>
            <a:off x="2903899" y="3526419"/>
            <a:ext cx="333620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tìm</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trọng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tâm</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1950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Sự</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chuyển</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động</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của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vật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thể</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791561" y="6035921"/>
            <a:ext cx="1945936"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tâm</a:t>
            </a:r>
            <a:r>
              <a:rPr lang="ja-JP" altLang="en-US" sz="1200" dirty="0">
                <a:solidFill>
                  <a:prstClr val="black"/>
                </a:solidFill>
                <a:latin typeface="Times New Roman" panose="02020603050405020304" pitchFamily="18" charset="0"/>
                <a:cs typeface="Times New Roman" panose="02020603050405020304" pitchFamily="18" charset="0"/>
              </a:rPr>
              <a:t>・</a:t>
            </a: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hướng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tâm</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494812" y="6035920"/>
            <a:ext cx="175815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Lực</a:t>
            </a:r>
            <a:r>
              <a:rPr lang="en-US" altLang="ja-JP" sz="1200" dirty="0">
                <a:solidFill>
                  <a:prstClr val="black"/>
                </a:solidFill>
                <a:latin typeface="Times New Roman" panose="02020603050405020304" pitchFamily="18" charset="0"/>
                <a:cs typeface="Times New Roman" panose="02020603050405020304" pitchFamily="18" charset="0"/>
              </a:rPr>
              <a:t> ma </a:t>
            </a:r>
            <a:r>
              <a:rPr lang="en-US" altLang="ja-JP" sz="1200" dirty="0" err="1">
                <a:solidFill>
                  <a:prstClr val="black"/>
                </a:solidFill>
                <a:latin typeface="Times New Roman" panose="02020603050405020304" pitchFamily="18" charset="0"/>
                <a:cs typeface="Times New Roman" panose="02020603050405020304" pitchFamily="18" charset="0"/>
              </a:rPr>
              <a:t>sát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nghỉ</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lớn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nhất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4712621" y="3956446"/>
            <a:ext cx="3708398" cy="2115399"/>
          </a:xfrm>
          <a:prstGeom prst="rect">
            <a:avLst/>
          </a:prstGeom>
        </p:spPr>
      </p:pic>
      <p:pic>
        <p:nvPicPr>
          <p:cNvPr id="3" name="図 2"/>
          <p:cNvPicPr>
            <a:picLocks noChangeAspect="1"/>
          </p:cNvPicPr>
          <p:nvPr/>
        </p:nvPicPr>
        <p:blipFill>
          <a:blip r:embed="rId4"/>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Vận</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tốc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gia</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tốc</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xmlns="" id="{73678E56-F57D-4690-A4E5-BEE86651C791}"/>
              </a:ext>
            </a:extLst>
          </p:cNvPr>
          <p:cNvSpPr txBox="1"/>
          <p:nvPr/>
        </p:nvSpPr>
        <p:spPr>
          <a:xfrm>
            <a:off x="5852160" y="6469026"/>
            <a:ext cx="3168746" cy="276999"/>
          </a:xfrm>
          <a:prstGeom prst="rect">
            <a:avLst/>
          </a:prstGeom>
          <a:noFill/>
          <a:ln>
            <a:solidFill>
              <a:schemeClr val="tx1"/>
            </a:solid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118/</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90</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xmlns="" id="{4F2B6E87-8E1A-469B-83C4-147D004CA9DD}"/>
              </a:ext>
            </a:extLst>
          </p:cNvPr>
          <p:cNvSpPr/>
          <p:nvPr/>
        </p:nvSpPr>
        <p:spPr>
          <a:xfrm>
            <a:off x="3171825" y="1629446"/>
            <a:ext cx="1758150"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err="1">
                <a:solidFill>
                  <a:schemeClr val="tx1"/>
                </a:solidFill>
                <a:latin typeface="Times New Roman" panose="02020603050405020304" pitchFamily="18" charset="0"/>
                <a:cs typeface="Times New Roman" panose="02020603050405020304" pitchFamily="18" charset="0"/>
              </a:rPr>
              <a:t>Chuyển</a:t>
            </a:r>
            <a:r>
              <a:rPr kumimoji="1"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động</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không</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thẳng</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đều</a:t>
            </a:r>
            <a:endParaRPr kumimoji="1" lang="ja-JP" altLang="en-US" sz="1200" dirty="0">
              <a:solidFill>
                <a:schemeClr val="tx1"/>
              </a:solidFill>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349B65C6-DBCB-4D06-8A42-4F9A30984F69}"/>
              </a:ext>
            </a:extLst>
          </p:cNvPr>
          <p:cNvSpPr/>
          <p:nvPr/>
        </p:nvSpPr>
        <p:spPr>
          <a:xfrm>
            <a:off x="4808670" y="2517032"/>
            <a:ext cx="1758150"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err="1">
                <a:solidFill>
                  <a:schemeClr val="tx1"/>
                </a:solidFill>
                <a:latin typeface="Times New Roman" panose="02020603050405020304" pitchFamily="18" charset="0"/>
                <a:cs typeface="Times New Roman" panose="02020603050405020304" pitchFamily="18" charset="0"/>
              </a:rPr>
              <a:t>Chuyển</a:t>
            </a:r>
            <a:r>
              <a:rPr kumimoji="1"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động</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thẳng</a:t>
            </a:r>
            <a:r>
              <a:rPr lang="en-US" altLang="ja-JP" sz="1200" dirty="0">
                <a:solidFill>
                  <a:schemeClr val="tx1"/>
                </a:solidFill>
                <a:latin typeface="Times New Roman" panose="02020603050405020304" pitchFamily="18" charset="0"/>
                <a:cs typeface="Times New Roman" panose="02020603050405020304" pitchFamily="18" charset="0"/>
              </a:rPr>
              <a:t> </a:t>
            </a:r>
            <a:r>
              <a:rPr lang="en-US" altLang="ja-JP" sz="1200" dirty="0" err="1">
                <a:solidFill>
                  <a:schemeClr val="tx1"/>
                </a:solidFill>
                <a:latin typeface="Times New Roman" panose="02020603050405020304" pitchFamily="18" charset="0"/>
                <a:cs typeface="Times New Roman" panose="02020603050405020304" pitchFamily="18" charset="0"/>
              </a:rPr>
              <a:t>đều</a:t>
            </a:r>
            <a:endParaRPr kumimoji="1" lang="ja-JP" altLang="en-US" sz="1200" dirty="0">
              <a:solidFill>
                <a:schemeClr val="tx1"/>
              </a:solidFill>
              <a:latin typeface="Times New Roman" panose="02020603050405020304" pitchFamily="18" charset="0"/>
              <a:cs typeface="Times New Roman" panose="02020603050405020304" pitchFamily="18" charset="0"/>
            </a:endParaRPr>
          </a:p>
        </p:txBody>
      </p:sp>
      <p:pic>
        <p:nvPicPr>
          <p:cNvPr id="14" name="図 13" descr="ダイアグラム&#10;&#10;自動的に生成された説明">
            <a:extLst>
              <a:ext uri="{FF2B5EF4-FFF2-40B4-BE49-F238E27FC236}">
                <a16:creationId xmlns:a16="http://schemas.microsoft.com/office/drawing/2014/main" xmlns="" id="{02FF4EC4-34BC-4D7A-A10D-ADD51A5C7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1" y="3844370"/>
            <a:ext cx="3771899" cy="2200433"/>
          </a:xfrm>
          <a:prstGeom prst="rect">
            <a:avLst/>
          </a:prstGeom>
        </p:spPr>
      </p:pic>
    </p:spTree>
    <p:extLst>
      <p:ext uri="{BB962C8B-B14F-4D97-AF65-F5344CB8AC3E}">
        <p14:creationId xmlns:p14="http://schemas.microsoft.com/office/powerpoint/2010/main" val="6221947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Kiến</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điện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124/</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93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004394" y="1546791"/>
            <a:ext cx="5451696" cy="307777"/>
          </a:xfrm>
          <a:prstGeom prst="rect">
            <a:avLst/>
          </a:prstGeom>
          <a:noFill/>
          <a:ln>
            <a:noFill/>
          </a:ln>
        </p:spPr>
        <p:txBody>
          <a:bodyPr wrap="square" rtlCol="0">
            <a:spAutoFit/>
          </a:bodyPr>
          <a:lstStyle/>
          <a:p>
            <a:pPr algn="ctr"/>
            <a:r>
              <a:rPr lang="vi-VN" altLang="ja-JP" sz="1400" dirty="0">
                <a:latin typeface="+mj-lt"/>
              </a:rPr>
              <a:t>Khi dòng điện chạy qua cơ thể người, đơn vị phản ứng mA (miliampe)</a:t>
            </a:r>
            <a:endParaRPr lang="ja-JP" altLang="en-US" sz="1400" dirty="0">
              <a:solidFill>
                <a:prstClr val="black"/>
              </a:solidFill>
              <a:latin typeface="+mj-lt"/>
            </a:endParaRPr>
          </a:p>
        </p:txBody>
      </p:sp>
      <p:sp>
        <p:nvSpPr>
          <p:cNvPr id="23" name="テキスト ボックス 22"/>
          <p:cNvSpPr txBox="1"/>
          <p:nvPr/>
        </p:nvSpPr>
        <p:spPr>
          <a:xfrm>
            <a:off x="2279199" y="5062407"/>
            <a:ext cx="3989422" cy="276999"/>
          </a:xfrm>
          <a:prstGeom prst="rect">
            <a:avLst/>
          </a:prstGeom>
          <a:noFill/>
          <a:ln>
            <a:noFill/>
          </a:ln>
        </p:spPr>
        <p:txBody>
          <a:bodyPr wrap="square" rtlCol="0">
            <a:spAutoFit/>
          </a:bodyPr>
          <a:lstStyle/>
          <a:p>
            <a:pPr algn="ctr"/>
            <a:r>
              <a:rPr lang="vi-VN" altLang="ja-JP" sz="1200" dirty="0">
                <a:latin typeface="+mj-lt"/>
              </a:rPr>
              <a:t>Lưu ý) 1 mA là 1 / 1000A (ampe).</a:t>
            </a:r>
            <a:endParaRPr lang="ja-JP" altLang="en-US" sz="1200" dirty="0">
              <a:solidFill>
                <a:prstClr val="black"/>
              </a:solidFill>
              <a:latin typeface="+mj-lt"/>
            </a:endParaRPr>
          </a:p>
        </p:txBody>
      </p:sp>
      <p:graphicFrame>
        <p:nvGraphicFramePr>
          <p:cNvPr id="8" name="オブジェクト 7">
            <a:extLst>
              <a:ext uri="{FF2B5EF4-FFF2-40B4-BE49-F238E27FC236}">
                <a16:creationId xmlns:a16="http://schemas.microsoft.com/office/drawing/2014/main" xmlns="" id="{9D5ED979-1287-4435-895C-91446646696F}"/>
              </a:ext>
            </a:extLst>
          </p:cNvPr>
          <p:cNvGraphicFramePr>
            <a:graphicFrameLocks noChangeAspect="1"/>
          </p:cNvGraphicFramePr>
          <p:nvPr>
            <p:extLst>
              <p:ext uri="{D42A27DB-BD31-4B8C-83A1-F6EECF244321}">
                <p14:modId xmlns:p14="http://schemas.microsoft.com/office/powerpoint/2010/main" val="1941976577"/>
              </p:ext>
            </p:extLst>
          </p:nvPr>
        </p:nvGraphicFramePr>
        <p:xfrm>
          <a:off x="879470" y="1949949"/>
          <a:ext cx="7350375" cy="3250958"/>
        </p:xfrm>
        <a:graphic>
          <a:graphicData uri="http://schemas.openxmlformats.org/presentationml/2006/ole">
            <mc:AlternateContent xmlns:mc="http://schemas.openxmlformats.org/markup-compatibility/2006">
              <mc:Choice xmlns:v="urn:schemas-microsoft-com:vml" Requires="v">
                <p:oleObj spid="_x0000_s206856" name="Document" r:id="rId5" imgW="6189222" imgH="2375005" progId="Word.Document.12">
                  <p:embed/>
                </p:oleObj>
              </mc:Choice>
              <mc:Fallback>
                <p:oleObj name="Document" r:id="rId5" imgW="6189222" imgH="2375005" progId="Word.Document.12">
                  <p:embed/>
                  <p:pic>
                    <p:nvPicPr>
                      <p:cNvPr id="8" name="オブジェクト 7">
                        <a:extLst>
                          <a:ext uri="{FF2B5EF4-FFF2-40B4-BE49-F238E27FC236}">
                            <a16:creationId xmlns:a16="http://schemas.microsoft.com/office/drawing/2014/main" xmlns="" id="{9D5ED979-1287-4435-895C-91446646696F}"/>
                          </a:ext>
                        </a:extLst>
                      </p:cNvPr>
                      <p:cNvPicPr/>
                      <p:nvPr/>
                    </p:nvPicPr>
                    <p:blipFill>
                      <a:blip r:embed="rId6"/>
                      <a:stretch>
                        <a:fillRect/>
                      </a:stretch>
                    </p:blipFill>
                    <p:spPr>
                      <a:xfrm>
                        <a:off x="879470" y="1949949"/>
                        <a:ext cx="7350375" cy="3250958"/>
                      </a:xfrm>
                      <a:prstGeom prst="rect">
                        <a:avLst/>
                      </a:prstGeom>
                    </p:spPr>
                  </p:pic>
                </p:oleObj>
              </mc:Fallback>
            </mc:AlternateContent>
          </a:graphicData>
        </a:graphic>
      </p:graphicFrame>
    </p:spTree>
    <p:extLst>
      <p:ext uri="{BB962C8B-B14F-4D97-AF65-F5344CB8AC3E}">
        <p14:creationId xmlns:p14="http://schemas.microsoft.com/office/powerpoint/2010/main" val="22692133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Kiến</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điện</a:t>
            </a:r>
            <a:endParaRPr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126/</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93</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645790" y="1602038"/>
            <a:ext cx="3989422"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Khoảng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từ</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các</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dây</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điện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7" name="図 6">
            <a:extLst>
              <a:ext uri="{FF2B5EF4-FFF2-40B4-BE49-F238E27FC236}">
                <a16:creationId xmlns:a16="http://schemas.microsoft.com/office/drawing/2014/main" xmlns="" id="{0E0DE99A-CDEE-404A-9349-D2220C003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209379"/>
            <a:ext cx="3712658" cy="3276190"/>
          </a:xfrm>
          <a:prstGeom prst="rect">
            <a:avLst/>
          </a:prstGeom>
        </p:spPr>
      </p:pic>
      <p:graphicFrame>
        <p:nvGraphicFramePr>
          <p:cNvPr id="3" name="表 2">
            <a:extLst>
              <a:ext uri="{FF2B5EF4-FFF2-40B4-BE49-F238E27FC236}">
                <a16:creationId xmlns:a16="http://schemas.microsoft.com/office/drawing/2014/main" xmlns="" id="{0C39E3E3-E5AE-4CD9-8CBC-4216EBFFF190}"/>
              </a:ext>
            </a:extLst>
          </p:cNvPr>
          <p:cNvGraphicFramePr>
            <a:graphicFrameLocks noGrp="1"/>
          </p:cNvGraphicFramePr>
          <p:nvPr/>
        </p:nvGraphicFramePr>
        <p:xfrm>
          <a:off x="706941" y="2292626"/>
          <a:ext cx="3839659" cy="2796014"/>
        </p:xfrm>
        <a:graphic>
          <a:graphicData uri="http://schemas.openxmlformats.org/drawingml/2006/table">
            <a:tbl>
              <a:tblPr firstRow="1" firstCol="1" bandRow="1"/>
              <a:tblGrid>
                <a:gridCol w="1046338">
                  <a:extLst>
                    <a:ext uri="{9D8B030D-6E8A-4147-A177-3AD203B41FA5}">
                      <a16:colId xmlns:a16="http://schemas.microsoft.com/office/drawing/2014/main" xmlns="" val="2059314216"/>
                    </a:ext>
                  </a:extLst>
                </a:gridCol>
                <a:gridCol w="790155">
                  <a:extLst>
                    <a:ext uri="{9D8B030D-6E8A-4147-A177-3AD203B41FA5}">
                      <a16:colId xmlns:a16="http://schemas.microsoft.com/office/drawing/2014/main" xmlns="" val="2562934988"/>
                    </a:ext>
                  </a:extLst>
                </a:gridCol>
                <a:gridCol w="1046338">
                  <a:extLst>
                    <a:ext uri="{9D8B030D-6E8A-4147-A177-3AD203B41FA5}">
                      <a16:colId xmlns:a16="http://schemas.microsoft.com/office/drawing/2014/main" xmlns="" val="263274285"/>
                    </a:ext>
                  </a:extLst>
                </a:gridCol>
                <a:gridCol w="956828">
                  <a:extLst>
                    <a:ext uri="{9D8B030D-6E8A-4147-A177-3AD203B41FA5}">
                      <a16:colId xmlns:a16="http://schemas.microsoft.com/office/drawing/2014/main" xmlns="" val="2932181573"/>
                    </a:ext>
                  </a:extLst>
                </a:gridCol>
              </a:tblGrid>
              <a:tr h="215078">
                <a:tc rowSpan="2">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Đường điện</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rowSpan="2">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Điện áp truyền tải</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gridSpan="2">
                  <a:txBody>
                    <a:bodyPr/>
                    <a:lstStyle/>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Cự ly tách biệt tối thiểu  (m)</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hMerge="1">
                  <a:txBody>
                    <a:bodyPr/>
                    <a:lstStyle/>
                    <a:p>
                      <a:endParaRPr kumimoji="1" lang="ja-JP" altLang="en-US"/>
                    </a:p>
                  </a:txBody>
                  <a:tcPr/>
                </a:tc>
                <a:extLst>
                  <a:ext uri="{0D108BD9-81ED-4DB2-BD59-A6C34878D82A}">
                    <a16:rowId xmlns:a16="http://schemas.microsoft.com/office/drawing/2014/main" xmlns="" val="2299736604"/>
                  </a:ext>
                </a:extLst>
              </a:tr>
              <a:tr h="860311">
                <a:tc vMerge="1">
                  <a:txBody>
                    <a:bodyPr/>
                    <a:lstStyle/>
                    <a:p>
                      <a:endParaRPr kumimoji="1" lang="ja-JP" altLang="en-US"/>
                    </a:p>
                  </a:txBody>
                  <a:tcPr/>
                </a:tc>
                <a:tc vMerge="1">
                  <a:txBody>
                    <a:bodyPr/>
                    <a:lstStyle/>
                    <a:p>
                      <a:endParaRPr kumimoji="1" lang="ja-JP" altLang="en-US"/>
                    </a:p>
                  </a:txBody>
                  <a:tcPr/>
                </a:tc>
                <a:tc>
                  <a:txBody>
                    <a:bodyPr/>
                    <a:lstStyle/>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Thông báo của trưởng cục tiêu chuẩn lao động</a:t>
                      </a:r>
                      <a:r>
                        <a:rPr lang="en-US" sz="1100" kern="100" baseline="300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tc>
                  <a:txBody>
                    <a:bodyPr/>
                    <a:lstStyle/>
                    <a:p>
                      <a:pPr algn="ctr"/>
                      <a:r>
                        <a:rPr lang="en-US" sz="11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Mục tiêu của công ty điện lực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9E5"/>
                    </a:solidFill>
                  </a:tcPr>
                </a:tc>
                <a:extLst>
                  <a:ext uri="{0D108BD9-81ED-4DB2-BD59-A6C34878D82A}">
                    <a16:rowId xmlns:a16="http://schemas.microsoft.com/office/drawing/2014/main" xmlns="" val="1801278198"/>
                  </a:ext>
                </a:extLst>
              </a:tr>
              <a:tr h="430157">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Dây phân phối điện</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200 trở xuống</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1.0</a:t>
                      </a:r>
                      <a:r>
                        <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1100" kern="100" dirty="0" err="1">
                          <a:effectLst/>
                          <a:latin typeface="Times New Roman" panose="02020603050405020304" pitchFamily="18" charset="0"/>
                          <a:ea typeface="ＭＳ 明朝" panose="02020609040205080304" pitchFamily="17" charset="-128"/>
                          <a:cs typeface="Times New Roman" panose="02020603050405020304" pitchFamily="18" charset="0"/>
                        </a:rPr>
                        <a:t>trở</a:t>
                      </a: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en-US" sz="1100" kern="100" dirty="0" err="1">
                          <a:effectLst/>
                          <a:latin typeface="Times New Roman" panose="02020603050405020304" pitchFamily="18" charset="0"/>
                          <a:ea typeface="ＭＳ 明朝" panose="02020609040205080304" pitchFamily="17" charset="-128"/>
                          <a:cs typeface="Times New Roman" panose="02020603050405020304" pitchFamily="18" charset="0"/>
                        </a:rPr>
                        <a:t>lên</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2.0 trở lên</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1741247"/>
                  </a:ext>
                </a:extLst>
              </a:tr>
              <a:tr h="215078">
                <a:tc>
                  <a:txBody>
                    <a:bodyPr/>
                    <a:lstStyle/>
                    <a:p>
                      <a:pPr algn="ct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6,600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1.2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22913586"/>
                  </a:ext>
                </a:extLst>
              </a:tr>
              <a:tr h="215078">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Dây tải điện</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22,000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3.0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83399515"/>
                  </a:ext>
                </a:extLst>
              </a:tr>
              <a:tr h="215078">
                <a:tc>
                  <a:txBody>
                    <a:bodyPr/>
                    <a:lstStyle/>
                    <a:p>
                      <a:pPr algn="ct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66,000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2.2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4.0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8237476"/>
                  </a:ext>
                </a:extLst>
              </a:tr>
              <a:tr h="215078">
                <a:tc>
                  <a:txBody>
                    <a:bodyPr/>
                    <a:lstStyle/>
                    <a:p>
                      <a:pPr algn="ct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154,000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4.0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5.0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1175139"/>
                  </a:ext>
                </a:extLst>
              </a:tr>
              <a:tr h="215078">
                <a:tc>
                  <a:txBody>
                    <a:bodyPr/>
                    <a:lstStyle/>
                    <a:p>
                      <a:pPr algn="ct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275,000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6.4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7.0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1311486"/>
                  </a:ext>
                </a:extLst>
              </a:tr>
              <a:tr h="215078">
                <a:tc>
                  <a:txBody>
                    <a:bodyPr/>
                    <a:lstStyle/>
                    <a:p>
                      <a:pPr algn="ct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500,000</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a:effectLst/>
                          <a:latin typeface="Times New Roman" panose="02020603050405020304" pitchFamily="18" charset="0"/>
                          <a:ea typeface="ＭＳ 明朝" panose="02020609040205080304" pitchFamily="17" charset="-128"/>
                          <a:cs typeface="Times New Roman" panose="02020603050405020304" pitchFamily="18" charset="0"/>
                        </a:rPr>
                        <a:t>10.8 </a:t>
                      </a:r>
                      <a:r>
                        <a:rPr lang="ja-JP" sz="1100" kern="10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kern="100" dirty="0">
                          <a:effectLst/>
                          <a:latin typeface="Times New Roman" panose="02020603050405020304" pitchFamily="18" charset="0"/>
                          <a:ea typeface="ＭＳ 明朝" panose="02020609040205080304" pitchFamily="17" charset="-128"/>
                          <a:cs typeface="Times New Roman" panose="02020603050405020304" pitchFamily="18" charset="0"/>
                        </a:rPr>
                        <a:t>11.0 </a:t>
                      </a:r>
                      <a:r>
                        <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7919243"/>
                  </a:ext>
                </a:extLst>
              </a:tr>
            </a:tbl>
          </a:graphicData>
        </a:graphic>
      </p:graphicFrame>
      <p:sp>
        <p:nvSpPr>
          <p:cNvPr id="5" name="Rectangle 1">
            <a:extLst>
              <a:ext uri="{FF2B5EF4-FFF2-40B4-BE49-F238E27FC236}">
                <a16:creationId xmlns:a16="http://schemas.microsoft.com/office/drawing/2014/main" xmlns="" id="{78106C4E-C474-4411-A664-FC01DF9EB0B8}"/>
              </a:ext>
            </a:extLst>
          </p:cNvPr>
          <p:cNvSpPr>
            <a:spLocks noChangeArrowheads="1"/>
          </p:cNvSpPr>
          <p:nvPr/>
        </p:nvSpPr>
        <p:spPr bwMode="auto">
          <a:xfrm>
            <a:off x="-628650" y="5129798"/>
            <a:ext cx="611096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430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18745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Lưu</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ý): </a:t>
            </a:r>
            <a:r>
              <a:rPr kumimoji="0" lang="en-US" altLang="ja-JP" sz="11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t>
            </a:r>
            <a:r>
              <a:rPr kumimoji="0" lang="ja-JP" altLang="en-US"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Điều</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759,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thông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b</a:t>
            </a:r>
            <a:r>
              <a:rPr kumimoji="0" lang="en-US" altLang="ja-JP" sz="1100" b="0" i="0" u="none" strike="noStrike" cap="none" normalizeH="0" baseline="0" dirty="0" err="1">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á</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o</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ng</a:t>
            </a:r>
            <a:r>
              <a:rPr kumimoji="0" lang="en-US" altLang="ja-JP" sz="1100" b="0" i="0" u="none" strike="noStrike" cap="none" normalizeH="0" baseline="0" dirty="0" err="1">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à</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y</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17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th</a:t>
            </a:r>
            <a:r>
              <a:rPr kumimoji="0" lang="en-US" altLang="ja-JP" sz="1100" b="0" i="0" u="none" strike="noStrike" cap="none" normalizeH="0" baseline="0" dirty="0" err="1">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á</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12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năm</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Showa 50</a:t>
            </a:r>
            <a:endParaRPr kumimoji="0" lang="en-US" altLang="ja-JP" sz="800" b="0" i="0" u="none" strike="noStrike" cap="none" normalizeH="0" baseline="0" dirty="0">
              <a:ln>
                <a:noFill/>
              </a:ln>
              <a:solidFill>
                <a:schemeClr val="tx1"/>
              </a:solidFill>
              <a:effectLst/>
            </a:endParaRPr>
          </a:p>
          <a:p>
            <a:pPr marL="0" marR="0" lvl="0" indent="1543050" algn="l"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không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hạn</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chế</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với</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trường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hợp</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được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bảo</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hộ</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a:t>
            </a:r>
            <a:r>
              <a:rPr kumimoji="0" lang="en-US" altLang="ja-JP" sz="1100" b="0" i="0" u="none" strike="noStrike" cap="none" normalizeH="0" baseline="0" dirty="0" err="1">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á</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ch</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điện</a:t>
            </a:r>
            <a:r>
              <a:rPr kumimoji="0" lang="en-US" altLang="ja-JP" sz="11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endParaRPr kumimoji="0" lang="en-US" altLang="ja-JP" sz="800" b="0" i="0" u="none" strike="noStrike" cap="none" normalizeH="0" baseline="0" dirty="0">
              <a:ln>
                <a:noFill/>
              </a:ln>
              <a:solidFill>
                <a:schemeClr val="tx1"/>
              </a:solidFill>
              <a:effectLst/>
            </a:endParaRPr>
          </a:p>
          <a:p>
            <a:pPr marL="0" marR="0" lvl="0" indent="1543050" algn="l"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mục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tiêu</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của</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công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ty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điện</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lực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l</a:t>
            </a:r>
            <a:r>
              <a:rPr kumimoji="0" lang="en-US" altLang="ja-JP" sz="1100" b="0" i="0" u="none" strike="noStrike" cap="none" normalizeH="0" baseline="0" dirty="0" err="1">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à</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trường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hợp</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của</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điện</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lực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Tokyo. </a:t>
            </a:r>
          </a:p>
          <a:p>
            <a:pPr marL="0" marR="0" lvl="0" indent="154305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Sự</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phân</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chia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và</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mục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tiêu</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là</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khác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nhau</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trong</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các</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nhà</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kinh</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doanh</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0" lang="en-US" altLang="ja-JP" sz="1100" b="0" i="0" u="none" strike="noStrike" cap="none" normalizeH="0" baseline="0" dirty="0" err="1">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điện</a:t>
            </a:r>
            <a:r>
              <a:rPr kumimoji="0" lang="en-US" altLang="ja-JP" sz="11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t>
            </a:r>
            <a:r>
              <a:rPr kumimoji="0" lang="en-US" altLang="ja-JP" sz="800" b="0" i="0" u="none" strike="noStrike" cap="none" normalizeH="0" baseline="0" dirty="0">
                <a:ln>
                  <a:noFill/>
                </a:ln>
                <a:solidFill>
                  <a:schemeClr val="tx1"/>
                </a:solidFill>
                <a:effectLst/>
              </a:rPr>
              <a:t> </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89959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err="1">
                <a:latin typeface="Times New Roman" panose="02020603050405020304" pitchFamily="18" charset="0"/>
                <a:ea typeface="Meiryo UI" panose="020B0604030504040204" pitchFamily="50" charset="-128"/>
                <a:cs typeface="Times New Roman" panose="02020603050405020304" pitchFamily="18" charset="0"/>
              </a:rPr>
              <a:t>Kiến</a:t>
            </a:r>
            <a:r>
              <a:rPr lang="en-US" altLang="ja-JP" sz="2400">
                <a:latin typeface="Times New Roman" panose="02020603050405020304" pitchFamily="18" charset="0"/>
                <a:ea typeface="Meiryo UI" panose="020B0604030504040204" pitchFamily="50" charset="-128"/>
                <a:cs typeface="Times New Roman" panose="02020603050405020304" pitchFamily="18" charset="0"/>
              </a:rPr>
              <a:t> thức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về</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400" dirty="0" err="1">
                <a:latin typeface="Times New Roman" panose="02020603050405020304" pitchFamily="18" charset="0"/>
                <a:ea typeface="Meiryo UI" panose="020B0604030504040204" pitchFamily="50" charset="-128"/>
                <a:cs typeface="Times New Roman" panose="02020603050405020304" pitchFamily="18" charset="0"/>
              </a:rPr>
              <a:t>điện</a:t>
            </a:r>
            <a:endParaRPr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64797"/>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127/</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95</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577289" y="5753597"/>
            <a:ext cx="3989422" cy="292388"/>
          </a:xfrm>
          <a:prstGeom prst="rect">
            <a:avLst/>
          </a:prstGeom>
          <a:noFill/>
          <a:ln>
            <a:noFill/>
          </a:ln>
        </p:spPr>
        <p:txBody>
          <a:bodyPr wrap="square" rtlCol="0">
            <a:spAutoFit/>
          </a:bodyPr>
          <a:lstStyle/>
          <a:p>
            <a:pPr algn="ctr"/>
            <a:r>
              <a:rPr lang="en-US" altLang="ja-JP" sz="1300" dirty="0" err="1">
                <a:solidFill>
                  <a:prstClr val="black"/>
                </a:solidFill>
                <a:latin typeface="Times New Roman" panose="02020603050405020304" pitchFamily="18" charset="0"/>
                <a:cs typeface="Times New Roman" panose="02020603050405020304" pitchFamily="18" charset="0"/>
              </a:rPr>
              <a:t>Cách</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đọc</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tỷ</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trọng</a:t>
            </a:r>
            <a:r>
              <a:rPr lang="en-US" altLang="ja-JP" sz="1300" dirty="0">
                <a:solidFill>
                  <a:prstClr val="black"/>
                </a:solidFill>
                <a:latin typeface="Times New Roman" panose="02020603050405020304" pitchFamily="18" charset="0"/>
                <a:cs typeface="Times New Roman" panose="02020603050405020304" pitchFamily="18" charset="0"/>
              </a:rPr>
              <a:t> </a:t>
            </a:r>
            <a:r>
              <a:rPr lang="en-US" altLang="ja-JP" sz="1300" dirty="0" err="1">
                <a:solidFill>
                  <a:prstClr val="black"/>
                </a:solidFill>
                <a:latin typeface="Times New Roman" panose="02020603050405020304" pitchFamily="18" charset="0"/>
                <a:cs typeface="Times New Roman" panose="02020603050405020304" pitchFamily="18" charset="0"/>
              </a:rPr>
              <a:t>kế</a:t>
            </a:r>
            <a:endParaRPr lang="ja-JP" altLang="en-US" sz="1300" dirty="0">
              <a:solidFill>
                <a:prstClr val="black"/>
              </a:solidFill>
              <a:latin typeface="Times New Roman" panose="02020603050405020304" pitchFamily="18" charset="0"/>
              <a:cs typeface="Times New Roman" panose="02020603050405020304" pitchFamily="18" charset="0"/>
            </a:endParaRPr>
          </a:p>
        </p:txBody>
      </p:sp>
      <p:pic>
        <p:nvPicPr>
          <p:cNvPr id="3" name="図 2" descr="ダイアグラム&#10;&#10;自動的に生成された説明">
            <a:extLst>
              <a:ext uri="{FF2B5EF4-FFF2-40B4-BE49-F238E27FC236}">
                <a16:creationId xmlns:a16="http://schemas.microsoft.com/office/drawing/2014/main" xmlns="" id="{8F54263F-5575-4BEF-AEA6-D547CED40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447" y="1512790"/>
            <a:ext cx="6101547" cy="3996400"/>
          </a:xfrm>
          <a:prstGeom prst="rect">
            <a:avLst/>
          </a:prstGeom>
        </p:spPr>
      </p:pic>
    </p:spTree>
    <p:extLst>
      <p:ext uri="{BB962C8B-B14F-4D97-AF65-F5344CB8AC3E}">
        <p14:creationId xmlns:p14="http://schemas.microsoft.com/office/powerpoint/2010/main" val="40826865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 y="2935193"/>
            <a:ext cx="8955741" cy="601663"/>
          </a:xfrm>
        </p:spPr>
        <p:txBody>
          <a:bodyPr lIns="0" rIns="324000" anchor="ctr">
            <a:normAutofit fontScale="90000"/>
          </a:bodyPr>
          <a:lstStyle/>
          <a:p>
            <a:pPr marL="1257300" indent="-1257300"/>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CHƯƠNG 8 </a:t>
            </a:r>
            <a:b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br>
            <a:r>
              <a:rPr lang="en-US" altLang="zh-TW" sz="2800" dirty="0">
                <a:latin typeface="Times New Roman" panose="02020603050405020304" pitchFamily="18" charset="0"/>
                <a:ea typeface="ＭＳ Ｐゴシック" panose="020B0600070205080204" pitchFamily="50" charset="-128"/>
                <a:cs typeface="Times New Roman" panose="02020603050405020304" pitchFamily="18" charset="0"/>
              </a:rPr>
              <a:t>CÁC KIỂU KIẾN TRÚC VÀ PHƯƠNG PHÁP PHÁ DỠ</a:t>
            </a:r>
            <a:endParaRPr kumimoji="1" lang="ja-JP" altLang="en-US" sz="28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494883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bằng</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gỗ</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W)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Moku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kozo</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W (W zo)),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thép</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S)</a:t>
            </a:r>
            <a:r>
              <a:rPr lang="ja-JP" altLang="en-US"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Tekkotsu</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900" dirty="0" err="1">
                <a:latin typeface="Times New Roman" panose="02020603050405020304" pitchFamily="18" charset="0"/>
                <a:ea typeface="Meiryo UI" panose="020B0604030504040204" pitchFamily="50" charset="-128"/>
                <a:cs typeface="Times New Roman" panose="02020603050405020304" pitchFamily="18" charset="0"/>
              </a:rPr>
              <a:t>kozo</a:t>
            </a:r>
            <a:r>
              <a:rPr lang="en-US" altLang="ja-JP" sz="1900" dirty="0">
                <a:latin typeface="Times New Roman" panose="02020603050405020304" pitchFamily="18" charset="0"/>
                <a:ea typeface="Meiryo UI" panose="020B0604030504040204" pitchFamily="50" charset="-128"/>
                <a:cs typeface="Times New Roman" panose="02020603050405020304" pitchFamily="18" charset="0"/>
              </a:rPr>
              <a:t> (S zo))</a:t>
            </a:r>
            <a:endParaRPr kumimoji="1" lang="ja-JP" altLang="en-US" sz="19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129/</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96</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2001920" y="3242656"/>
            <a:ext cx="1758150" cy="461665"/>
          </a:xfrm>
          <a:prstGeom prst="rect">
            <a:avLst/>
          </a:prstGeom>
          <a:noFill/>
          <a:ln>
            <a:noFill/>
          </a:ln>
        </p:spPr>
        <p:txBody>
          <a:bodyPr wrap="square" rtlCol="0">
            <a:spAutoFit/>
          </a:bodyPr>
          <a:lstStyle/>
          <a:p>
            <a:pPr algn="ctr"/>
            <a:r>
              <a:rPr lang="en-US" altLang="ja-JP" sz="1200">
                <a:solidFill>
                  <a:prstClr val="black"/>
                </a:solidFill>
                <a:latin typeface="Times New Roman" panose="02020603050405020304" pitchFamily="18" charset="0"/>
                <a:cs typeface="Times New Roman" panose="02020603050405020304" pitchFamily="18" charset="0"/>
              </a:rPr>
              <a:t>Ví dụ về kết cấu theo khuôn khổ bằng gỗ</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538025" y="3239926"/>
            <a:ext cx="1758150" cy="461665"/>
          </a:xfrm>
          <a:prstGeom prst="rect">
            <a:avLst/>
          </a:prstGeom>
          <a:noFill/>
          <a:ln>
            <a:noFill/>
          </a:ln>
        </p:spPr>
        <p:txBody>
          <a:bodyPr wrap="square" rtlCol="0">
            <a:spAutoFit/>
          </a:bodyPr>
          <a:lstStyle/>
          <a:p>
            <a:pPr algn="ctr"/>
            <a:r>
              <a:rPr lang="en-US" altLang="ja-JP" sz="1200">
                <a:solidFill>
                  <a:prstClr val="black"/>
                </a:solidFill>
                <a:latin typeface="Times New Roman" panose="02020603050405020304" pitchFamily="18" charset="0"/>
                <a:cs typeface="Times New Roman" panose="02020603050405020304" pitchFamily="18" charset="0"/>
              </a:rPr>
              <a:t>Ví dụ về kết cấu có khung bằng gỗ</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854942" y="5868289"/>
            <a:ext cx="2052107"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khung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5538025" y="5865559"/>
            <a:ext cx="1758150"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về</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đối</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xứng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cốt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6049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519426"/>
            <a:ext cx="7886700" cy="701689"/>
          </a:xfrm>
          <a:ln>
            <a:solidFill>
              <a:schemeClr val="tx1"/>
            </a:solidFill>
          </a:ln>
        </p:spPr>
        <p:txBody>
          <a:bodyPr>
            <a:noAutofit/>
          </a:bodyPr>
          <a:lstStyle/>
          <a:p>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thép</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RC)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Tekkin</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konkurito</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kozo</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(RC zo)),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khung</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thép</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và</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bê</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tông</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cốt</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thép</a:t>
            </a:r>
            <a:r>
              <a:rPr lang="ja-JP" altLang="en-US"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kết</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cấu</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SRC)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Tekkotsu</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tekkin</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konkurito</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700" dirty="0" err="1">
                <a:latin typeface="Times New Roman" panose="02020603050405020304" pitchFamily="18" charset="0"/>
                <a:ea typeface="Meiryo UI" panose="020B0604030504040204" pitchFamily="50" charset="-128"/>
                <a:cs typeface="Times New Roman" panose="02020603050405020304" pitchFamily="18" charset="0"/>
              </a:rPr>
              <a:t>kozo</a:t>
            </a:r>
            <a:r>
              <a:rPr lang="en-US" altLang="ja-JP" sz="1700" dirty="0">
                <a:latin typeface="Times New Roman" panose="02020603050405020304" pitchFamily="18" charset="0"/>
                <a:ea typeface="Meiryo UI" panose="020B0604030504040204" pitchFamily="50" charset="-128"/>
                <a:cs typeface="Times New Roman" panose="02020603050405020304" pitchFamily="18" charset="0"/>
              </a:rPr>
              <a:t> (SRC zo))</a:t>
            </a:r>
            <a:endParaRPr kumimoji="1" lang="ja-JP" altLang="en-US" sz="17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132/</a:t>
            </a:r>
            <a:r>
              <a:rPr lang="en-US" altLang="ja-JP" sz="1200" dirty="0" err="1">
                <a:solidFill>
                  <a:prstClr val="black"/>
                </a:solidFill>
                <a:latin typeface="Times New Roman" panose="02020603050405020304" pitchFamily="18" charset="0"/>
                <a:cs typeface="Times New Roman" panose="02020603050405020304" pitchFamily="18" charset="0"/>
              </a:rPr>
              <a:t>Giáo</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trình</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bổ</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trợ</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trang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smtClean="0">
                <a:solidFill>
                  <a:prstClr val="black"/>
                </a:solidFill>
                <a:latin typeface="Times New Roman" panose="02020603050405020304" pitchFamily="18" charset="0"/>
                <a:cs typeface="Times New Roman" panose="02020603050405020304" pitchFamily="18" charset="0"/>
              </a:rPr>
              <a:t>98</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1325072" y="3736041"/>
            <a:ext cx="3319664"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khung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err="1">
                <a:solidFill>
                  <a:prstClr val="black"/>
                </a:solidFill>
                <a:latin typeface="Times New Roman" panose="02020603050405020304" pitchFamily="18" charset="0"/>
                <a:cs typeface="Times New Roman" panose="02020603050405020304" pitchFamily="18" charset="0"/>
              </a:rPr>
              <a:t>cốt</a:t>
            </a:r>
            <a:r>
              <a:rPr lang="en-US" altLang="ja-JP" sz="1200">
                <a:solidFill>
                  <a:prstClr val="black"/>
                </a:solidFill>
                <a:latin typeface="Times New Roman" panose="02020603050405020304" pitchFamily="18" charset="0"/>
                <a:cs typeface="Times New Roman" panose="02020603050405020304" pitchFamily="18" charset="0"/>
              </a:rPr>
              <a:t> thép</a:t>
            </a:r>
          </a:p>
          <a:p>
            <a:pPr algn="ctr"/>
            <a:r>
              <a:rPr lang="en-US" altLang="ja-JP" sz="1200">
                <a:solidFill>
                  <a:prstClr val="black"/>
                </a:solidFill>
                <a:latin typeface="Times New Roman" panose="02020603050405020304" pitchFamily="18" charset="0"/>
                <a:cs typeface="Times New Roman" panose="02020603050405020304" pitchFamily="18" charset="0"/>
              </a:rPr>
              <a:t> Tekkin conkurito zo</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237248" y="3733311"/>
            <a:ext cx="2876367" cy="461665"/>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tường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err="1">
                <a:solidFill>
                  <a:prstClr val="black"/>
                </a:solidFill>
                <a:latin typeface="Times New Roman" panose="02020603050405020304" pitchFamily="18" charset="0"/>
                <a:cs typeface="Times New Roman" panose="02020603050405020304" pitchFamily="18" charset="0"/>
              </a:rPr>
              <a:t>cốt</a:t>
            </a:r>
            <a:r>
              <a:rPr lang="en-US" altLang="ja-JP" sz="1200">
                <a:solidFill>
                  <a:prstClr val="black"/>
                </a:solidFill>
                <a:latin typeface="Times New Roman" panose="02020603050405020304" pitchFamily="18" charset="0"/>
                <a:cs typeface="Times New Roman" panose="02020603050405020304" pitchFamily="18" charset="0"/>
              </a:rPr>
              <a:t> thép Tekkin conkurito zo</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615886" y="6061575"/>
            <a:ext cx="5308914" cy="276999"/>
          </a:xfrm>
          <a:prstGeom prst="rect">
            <a:avLst/>
          </a:prstGeom>
          <a:noFill/>
          <a:ln>
            <a:noFill/>
          </a:ln>
        </p:spPr>
        <p:txBody>
          <a:bodyPr wrap="square" rtlCol="0">
            <a:spAutoFit/>
          </a:bodyPr>
          <a:lstStyle/>
          <a:p>
            <a:pPr algn="ctr"/>
            <a:r>
              <a:rPr lang="en-US" altLang="ja-JP" sz="1200" dirty="0" err="1">
                <a:solidFill>
                  <a:prstClr val="black"/>
                </a:solidFill>
                <a:latin typeface="Times New Roman" panose="02020603050405020304" pitchFamily="18" charset="0"/>
                <a:cs typeface="Times New Roman" panose="02020603050405020304" pitchFamily="18" charset="0"/>
              </a:rPr>
              <a:t>Ví</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dụ</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kết</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cấu</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khung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bằng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thép</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và</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bê</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dirty="0" err="1">
                <a:solidFill>
                  <a:prstClr val="black"/>
                </a:solidFill>
                <a:latin typeface="Times New Roman" panose="02020603050405020304" pitchFamily="18" charset="0"/>
                <a:cs typeface="Times New Roman" panose="02020603050405020304" pitchFamily="18" charset="0"/>
              </a:rPr>
              <a:t>tông</a:t>
            </a:r>
            <a:r>
              <a:rPr lang="en-US" altLang="ja-JP" sz="1200" dirty="0">
                <a:solidFill>
                  <a:prstClr val="black"/>
                </a:solidFill>
                <a:latin typeface="Times New Roman" panose="02020603050405020304" pitchFamily="18" charset="0"/>
                <a:cs typeface="Times New Roman" panose="02020603050405020304" pitchFamily="18" charset="0"/>
              </a:rPr>
              <a:t> </a:t>
            </a:r>
            <a:r>
              <a:rPr lang="en-US" altLang="ja-JP" sz="1200" err="1">
                <a:solidFill>
                  <a:prstClr val="black"/>
                </a:solidFill>
                <a:latin typeface="Times New Roman" panose="02020603050405020304" pitchFamily="18" charset="0"/>
                <a:cs typeface="Times New Roman" panose="02020603050405020304" pitchFamily="18" charset="0"/>
              </a:rPr>
              <a:t>cốt</a:t>
            </a:r>
            <a:r>
              <a:rPr lang="en-US" altLang="ja-JP" sz="1200">
                <a:solidFill>
                  <a:prstClr val="black"/>
                </a:solidFill>
                <a:latin typeface="Times New Roman" panose="02020603050405020304" pitchFamily="18" charset="0"/>
                <a:cs typeface="Times New Roman" panose="02020603050405020304" pitchFamily="18" charset="0"/>
              </a:rPr>
              <a:t> thép Tekkostu tekkin conkurito zo</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089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4688</TotalTime>
  <Words>9543</Words>
  <PresentationFormat>画面に合わせる (4:3)</PresentationFormat>
  <Paragraphs>1650</Paragraphs>
  <Slides>123</Slides>
  <Notes>110</Notes>
  <HiddenSlides>0</HiddenSlides>
  <MMClips>0</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1</vt:i4>
      </vt:variant>
      <vt:variant>
        <vt:lpstr>スライド タイトル</vt:lpstr>
      </vt:variant>
      <vt:variant>
        <vt:i4>123</vt:i4>
      </vt:variant>
    </vt:vector>
  </HeadingPairs>
  <TitlesOfParts>
    <vt:vector size="141" baseType="lpstr">
      <vt:lpstr>Google Sans</vt:lpstr>
      <vt:lpstr>HGP明朝B</vt:lpstr>
      <vt:lpstr>Meiryo UI</vt:lpstr>
      <vt:lpstr>ＭＳ Ｐゴシック</vt:lpstr>
      <vt:lpstr>ＭＳ 明朝</vt:lpstr>
      <vt:lpstr>Times New Roman 見出し</vt:lpstr>
      <vt:lpstr>游ゴシック</vt:lpstr>
      <vt:lpstr>游ゴシック Light</vt:lpstr>
      <vt:lpstr>Arial</vt:lpstr>
      <vt:lpstr>Calibri</vt:lpstr>
      <vt:lpstr>Calibri Light</vt:lpstr>
      <vt:lpstr>Cambria Math</vt:lpstr>
      <vt:lpstr>Century</vt:lpstr>
      <vt:lpstr>Tahoma</vt:lpstr>
      <vt:lpstr>Times New Roman</vt:lpstr>
      <vt:lpstr>Office テーマ</vt:lpstr>
      <vt:lpstr>Office Theme</vt:lpstr>
      <vt:lpstr>Document</vt:lpstr>
      <vt:lpstr>VẬN HÀNH MÁY MÓC XÂY DỰNG DẠNG XE  (DÙNG TRONG PHÁ DỠ) GIÁO TRÌNH BỔ TRỢ ĐÀO TẠO KỸ NĂNG TÀI LIỆU TRÌNH CHIẾU DÙNG CHO ĐÀO TẠO</vt:lpstr>
      <vt:lpstr> CHƯƠNG 1  KIẾN THỨC CƠ BẢN VỀ  MÁY MÓC XÂY DỰNG DẠNG XE</vt:lpstr>
      <vt:lpstr>Phân loại máy móc xây dựng (Đính kèm bảng số 7 Pháp Lệnh thi hành Luật vệ sinh an toàn lao động)</vt:lpstr>
      <vt:lpstr>Chủng loại và công dụng (đặc trưng) máy dùng trong phá dỡ (1) Máy khoan phá đá</vt:lpstr>
      <vt:lpstr> Chủng loại và công dụng (đặc trưng) máy dùng trong phá dỡ (2) Máy cắt cốt thép </vt:lpstr>
      <vt:lpstr>Chủng loại và công dụng (đặc trưng) máy dùng trong phá dỡ (3) Máy phá bê tông</vt:lpstr>
      <vt:lpstr>Chủng loại và công dụng (đặc trưng) máy dùng trong phá dỡ (4) Máy kẹp dùng trong phá dỡ</vt:lpstr>
      <vt:lpstr>Chủng loại phụ tùng của máy dùng trong phá dỡ</vt:lpstr>
      <vt:lpstr>Chủng loại phụ tùng của máy dùng trong phá dỡ</vt:lpstr>
      <vt:lpstr>Chủng loại phụ tùng của máy dùng trong phá dỡ</vt:lpstr>
      <vt:lpstr>Phần thân của máy dùng trong phá dỡ  (1) Thiết bị thao tác</vt:lpstr>
      <vt:lpstr>Phần thân của máy dùng trong phá dỡ (2) Khối lượng của thân máy 　　　　　  (3) Khối lượng của máy              (4) Tổng khối lượng máy</vt:lpstr>
      <vt:lpstr>Phần thân của máy dùng trong phá dỡ (5) Độ ổn định　                                                                (6) Khả năng lên dốc</vt:lpstr>
      <vt:lpstr>Phần thân của máy dùng trong phá dỡ (7) Áp suất tiếp xúc với mặt đất trung bình</vt:lpstr>
      <vt:lpstr>CHƯƠNG 2     ĐỘNG CƠ VÀ THIẾT BỊ THỦY LỰC  CỦA MÁY MÓC XÂY DỰNG DẠNG XE</vt:lpstr>
      <vt:lpstr>Động cơ</vt:lpstr>
      <vt:lpstr>Cấu tạo động cơ diesel</vt:lpstr>
      <vt:lpstr>Cấu tạo động cơ diesel</vt:lpstr>
      <vt:lpstr>Cấu tạo động cơ diesel</vt:lpstr>
      <vt:lpstr>Nhiên liệu ・ Dầu máy</vt:lpstr>
      <vt:lpstr>Thiết bị thủy lực</vt:lpstr>
      <vt:lpstr>Bơm thủy lực ①Bơm bánh răng　　②Pít tông bơm　Trục nghiêng, đĩa nghiêng</vt:lpstr>
      <vt:lpstr>Thiết bị dẫn động thủy lực 　 ①Xi lanh thủy lực 　②Mô tơ thủy lực 　Mô tơ pít tông</vt:lpstr>
      <vt:lpstr>Van một chiều</vt:lpstr>
      <vt:lpstr>Hoạt động của thùng chứa, lõi lọc dầu</vt:lpstr>
      <vt:lpstr>Lõi lọc dầu</vt:lpstr>
      <vt:lpstr>CHƯƠNG 3  CẤU TẠO CÁC TRANG THIẾT BỊ LIÊN QUAN TỚI VẬN HÀNH MÁY MÓC DÙNG ĐỂ PHÁ DỠ </vt:lpstr>
      <vt:lpstr>Cấu tạo trang thiết bị máy phá dỡ dạng bánh xích</vt:lpstr>
      <vt:lpstr>Hệ thống thiết bị truyền tải động lực</vt:lpstr>
      <vt:lpstr>Hệ thống khung gầm</vt:lpstr>
      <vt:lpstr>Cấu tạo hệ thống vận hành máy móc dùng để phá dỡ dạng bánh xích Hệ thống truyền động lực</vt:lpstr>
      <vt:lpstr>Hệ thống khung gầm   Khung đỡ phần dưới</vt:lpstr>
      <vt:lpstr>Hệ thống khung gầm  Lốp xe </vt:lpstr>
      <vt:lpstr>Thiết bị an toàn của máy móc dùng trong phá dỡ</vt:lpstr>
      <vt:lpstr>Hệ thống an toàn của máy dùng trong phá dỡ  (3) Bảng hệ thống điều khiển</vt:lpstr>
      <vt:lpstr>Thiết bị an toàn của máy móc dùng trong phá dỡ</vt:lpstr>
      <vt:lpstr>Thiết bị an toàn của máy móc dùng trong phá dỡ</vt:lpstr>
      <vt:lpstr>PowerPoint プレゼンテーション</vt:lpstr>
      <vt:lpstr>PowerPoint プレゼンテーション</vt:lpstr>
      <vt:lpstr>CHƯƠNG 4 CÁCH DÙNG THIẾT BỊ LIÊN QUAN ĐẾN THAO TÁC CÓ TRANG BỊ PHỤ TÙNG DÙNG TRONG PHÁ DỠ</vt:lpstr>
      <vt:lpstr>Lựa chọn, lắp, đặc trưng của máy khoan phá đá, tên gọi và hoạt động của các bộ phận</vt:lpstr>
      <vt:lpstr>PowerPoint プレゼンテーション</vt:lpstr>
      <vt:lpstr>PowerPoint プレゼンテーション</vt:lpstr>
      <vt:lpstr>Chủng loại máy khoan phá đá</vt:lpstr>
      <vt:lpstr>Các loại khoan phá đá</vt:lpstr>
      <vt:lpstr>Các loại khoan phá đá</vt:lpstr>
      <vt:lpstr>Cách thức thao tác phổ biến của máy khoan phá đá</vt:lpstr>
      <vt:lpstr>Cách thức thao tác phổ biến của máy khoan phá đá</vt:lpstr>
      <vt:lpstr>Cách thức thao tác phổ biến của máy khoan phá đá</vt:lpstr>
      <vt:lpstr>Cách thức thao tác phổ biến của máy khoan phá đá</vt:lpstr>
      <vt:lpstr>Cách thức thao tác phổ biến của máy khoan phá đá</vt:lpstr>
      <vt:lpstr>Cách thức thao tác phổ biến của máy khoan phá đá</vt:lpstr>
      <vt:lpstr>Lưu ý sau khi kết thúc thao tác</vt:lpstr>
      <vt:lpstr>Đặc trưng của máy phá cắt cốt sắt, tên gọi, chức năng, chủng loại, lựa chọn và lắp đặt, vận hành các bộ phận máy</vt:lpstr>
      <vt:lpstr>Cách thức thao tác thông thường của máy cắt cốt thép</vt:lpstr>
      <vt:lpstr>Cách thức thao tác thông thường của máy cắt cốt thép</vt:lpstr>
      <vt:lpstr>Cách thức thao tác thông thường của máy cắt cốt thép</vt:lpstr>
      <vt:lpstr>Cách thức thao tác thông thường của máy cắt cốt thép</vt:lpstr>
      <vt:lpstr>Cách thức thao tác thông thường của máy cắt cốt thép</vt:lpstr>
      <vt:lpstr>Cách thức thao tác thông thường của máy cắt cốt thép</vt:lpstr>
      <vt:lpstr>Lưu ý sau khi kết thúc thao tác</vt:lpstr>
      <vt:lpstr>Đặc trưng của máy phá bê tông, tên gọi, chức năng, chủng loại, lựa chọn và lắp đặt, vận hành các bộ phận máy</vt:lpstr>
      <vt:lpstr>Cách thức thao tác thông thường của máy phá bê tông</vt:lpstr>
      <vt:lpstr>Đặc trưng của máy kẹp, tên gọi, hoạt động của các bộ phận, phân loại gầu kẹp </vt:lpstr>
      <vt:lpstr>Đặc trưng của máy kẹp, tên gọi, hoạt động của các bộ phận, phân loại dụng cụ kẹp </vt:lpstr>
      <vt:lpstr>Lựa chọn, lắp đặt, thao tác dụng cụ kẹp dùng trong phá dỡ</vt:lpstr>
      <vt:lpstr>Cách thức thao tác thông thường của dụng cụ kẹp</vt:lpstr>
      <vt:lpstr>Cách thức thao tác thông thường của dụng cụ kẹp</vt:lpstr>
      <vt:lpstr>Lưu ý sau khi kết thúc thao tác</vt:lpstr>
      <vt:lpstr>Tháo rời phụ tùng</vt:lpstr>
      <vt:lpstr>Tháo rời phụ tùng</vt:lpstr>
      <vt:lpstr>Tháo rời phụ tùng</vt:lpstr>
      <vt:lpstr>Tháo rời phụ tùng</vt:lpstr>
      <vt:lpstr>Vận chuyển máy móc dùng trong phá dỡ</vt:lpstr>
      <vt:lpstr>Vận chuyển máy móc dùng trong phá dỡ</vt:lpstr>
      <vt:lpstr>Vận chuyển máy móc dùng trong phá dỡ</vt:lpstr>
      <vt:lpstr>CHƯƠNG 5　  KIỂM TRA, BẢO TRÌ MÁY MÓC XÂY DỰNG DÙNG TRONG PHÁ DỠ</vt:lpstr>
      <vt:lpstr>Những mục chú ý chung và pháp lệnh liên quan</vt:lpstr>
      <vt:lpstr>Khái quát về kiểm tra hàng ngày   Trước khi khởi động máy</vt:lpstr>
      <vt:lpstr>Khái quát về kiểm tra hàng ngày   Trước khi khởi động máy</vt:lpstr>
      <vt:lpstr>Khái quát về kiểm tra hàng ngày   Trước khi khởi động máy</vt:lpstr>
      <vt:lpstr>Trường hợp phát hiện bất thường trong khi vận hành máy</vt:lpstr>
      <vt:lpstr>CHƯƠNG 6  CÁC VẤN ĐỀ LIÊN QUAN ĐẾN THI CÔNG PHÁ DỠ</vt:lpstr>
      <vt:lpstr> Kế hoạch thi công</vt:lpstr>
      <vt:lpstr>Hiểu biết về vận hành an toàn</vt:lpstr>
      <vt:lpstr>Hiểu biết về vận hành an toàn</vt:lpstr>
      <vt:lpstr>Hiểu biết về vận hành an toàn</vt:lpstr>
      <vt:lpstr>CHƯƠNG 7  KIẾN THỨC VỀ LỰC VÀ ĐIỆN</vt:lpstr>
      <vt:lpstr>Mô-men lực</vt:lpstr>
      <vt:lpstr>Mô-men lực</vt:lpstr>
      <vt:lpstr>Khối lượng và tỷ trọng, trọng tâm</vt:lpstr>
      <vt:lpstr>Khối lượng và tỷ trọng, trọng tâm</vt:lpstr>
      <vt:lpstr>Sự chuyển động của vật thể</vt:lpstr>
      <vt:lpstr>Kiến thức về điện</vt:lpstr>
      <vt:lpstr>Kiến thức về điện</vt:lpstr>
      <vt:lpstr>Kiến thức về điện</vt:lpstr>
      <vt:lpstr>CHƯƠNG 8  CÁC KIỂU KIẾN TRÚC VÀ PHƯƠNG PHÁP PHÁ DỠ</vt:lpstr>
      <vt:lpstr>Kết cấu bằng gỗ (kết cấu W) (Moku kozo W (W zo)), kết cấu cốt thép (kết cấu S) (Tekkotsu kozo (S zo))</vt:lpstr>
      <vt:lpstr>Kết cấu bê tông cốt thép (kết cấu RC) (Tekkin konkurito kozo (RC zo)), Kết cấu khung thép và bê tông cốt thép (kết cấu SRC) (Tekkotsu tekkin konkurito kozo (SRC zo))</vt:lpstr>
      <vt:lpstr>Phương pháp phá dỡ công trình xây dựng</vt:lpstr>
      <vt:lpstr>Phương pháp phá dỡ công trình xây dựng</vt:lpstr>
      <vt:lpstr>Phương pháp phá dỡ công trình xây dựng</vt:lpstr>
      <vt:lpstr>CHƯƠNG 9  CÁC PHÁP LỆNH LIÊN QUAN</vt:lpstr>
      <vt:lpstr>Hệ thống pháp lý liên quan đến vệ sinh an toàn của người lao động</vt:lpstr>
      <vt:lpstr>Luật vệ sinh an toàn lao động (Trích) (1)</vt:lpstr>
      <vt:lpstr>Luật vệ sinh an toàn lao động (Trích ) (2)</vt:lpstr>
      <vt:lpstr>Luật vệ sinh an toàn lao động (Trích) (3)</vt:lpstr>
      <vt:lpstr>Pháp Lệnh thực thi Luật an toàn vệ sinh lao động (Trích)</vt:lpstr>
      <vt:lpstr>Luật vệ sinh an toàn lao động (Trích) (1)</vt:lpstr>
      <vt:lpstr>Luật an toàn vệ sinh lao động (Trích) (2)</vt:lpstr>
      <vt:lpstr>Luật an toàn vệ sinh lao động (Trích) (3)</vt:lpstr>
      <vt:lpstr>Luật an toàn vệ sinh lao động (Trích) (4)</vt:lpstr>
      <vt:lpstr>Luật an toàn vệ sinh lao động (Trích) (5)</vt:lpstr>
      <vt:lpstr>Luật an toàn vệ sinh lao động (Trích) (6)</vt:lpstr>
      <vt:lpstr>Luật an toàn vệ sinh lao động (Trích) (7)</vt:lpstr>
      <vt:lpstr>Luật an toàn vệ sinh lao động (Trích)  (8)</vt:lpstr>
      <vt:lpstr>Luật an toàn vệ sinh lao động (Trích)  (9)</vt:lpstr>
      <vt:lpstr>Luật an toàn vệ sinh lao động (Trích)  (10)</vt:lpstr>
      <vt:lpstr>Tiêu chuẩn cấu tạo của các loại xe dùng trong xây dựng  (Trích)</vt:lpstr>
      <vt:lpstr>CHƯƠNG 10   CÁC VÍ DỤ VỀ TAI NẠN</vt:lpstr>
      <vt:lpstr>Tai nạn thương vong trong ngành xây dựng</vt:lpstr>
      <vt:lpstr>Ví dụ 1. Bị đá rơi trúng khi đang phá đá</vt:lpstr>
      <vt:lpstr>Ví dụ 4. Bị kẹp tay vào giữa phụ tùng máy phá dỡ và quai túi dẫn tới gãy xương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2020-12-21T06:30:33Z</cp:lastPrinted>
  <dcterms:created xsi:type="dcterms:W3CDTF">2020-12-16T12:40:59Z</dcterms:created>
  <dcterms:modified xsi:type="dcterms:W3CDTF">2021-03-15T07:28:15Z</dcterms:modified>
</cp:coreProperties>
</file>