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6"/>
  </p:notesMasterIdLst>
  <p:sldIdLst>
    <p:sldId id="469" r:id="rId3"/>
    <p:sldId id="470" r:id="rId4"/>
    <p:sldId id="471" r:id="rId5"/>
    <p:sldId id="472" r:id="rId6"/>
    <p:sldId id="473" r:id="rId7"/>
    <p:sldId id="474" r:id="rId8"/>
    <p:sldId id="475" r:id="rId9"/>
    <p:sldId id="476" r:id="rId10"/>
    <p:sldId id="477" r:id="rId11"/>
    <p:sldId id="478" r:id="rId12"/>
    <p:sldId id="479"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509" r:id="rId83"/>
    <p:sldId id="510" r:id="rId84"/>
    <p:sldId id="511" r:id="rId85"/>
    <p:sldId id="512" r:id="rId86"/>
    <p:sldId id="513" r:id="rId87"/>
    <p:sldId id="514" r:id="rId88"/>
    <p:sldId id="515" r:id="rId89"/>
    <p:sldId id="516" r:id="rId90"/>
    <p:sldId id="517" r:id="rId91"/>
    <p:sldId id="518" r:id="rId92"/>
    <p:sldId id="519" r:id="rId93"/>
    <p:sldId id="520" r:id="rId94"/>
    <p:sldId id="521" r:id="rId95"/>
    <p:sldId id="522" r:id="rId96"/>
    <p:sldId id="523" r:id="rId97"/>
    <p:sldId id="524" r:id="rId98"/>
    <p:sldId id="525" r:id="rId99"/>
    <p:sldId id="526" r:id="rId100"/>
    <p:sldId id="527" r:id="rId101"/>
    <p:sldId id="528" r:id="rId102"/>
    <p:sldId id="529" r:id="rId103"/>
    <p:sldId id="530" r:id="rId104"/>
    <p:sldId id="531" r:id="rId105"/>
    <p:sldId id="532" r:id="rId106"/>
    <p:sldId id="533" r:id="rId107"/>
    <p:sldId id="534" r:id="rId108"/>
    <p:sldId id="535" r:id="rId109"/>
    <p:sldId id="536" r:id="rId110"/>
    <p:sldId id="537" r:id="rId111"/>
    <p:sldId id="538" r:id="rId112"/>
    <p:sldId id="539" r:id="rId113"/>
    <p:sldId id="540" r:id="rId114"/>
    <p:sldId id="541" r:id="rId115"/>
    <p:sldId id="542" r:id="rId116"/>
    <p:sldId id="543" r:id="rId117"/>
    <p:sldId id="544" r:id="rId118"/>
    <p:sldId id="545" r:id="rId119"/>
    <p:sldId id="546" r:id="rId120"/>
    <p:sldId id="547" r:id="rId121"/>
    <p:sldId id="548" r:id="rId122"/>
    <p:sldId id="549" r:id="rId123"/>
    <p:sldId id="550" r:id="rId124"/>
    <p:sldId id="551" r:id="rId1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7" d="100"/>
          <a:sy n="87" d="100"/>
        </p:scale>
        <p:origin x="10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5.png"/></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70.png"/><Relationship Id="rId4" Type="http://schemas.openxmlformats.org/officeDocument/2006/relationships/image" Target="../media/image169.png"/></Relationships>
</file>

<file path=ppt/slides/_rels/slide1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3.png"/><Relationship Id="rId4" Type="http://schemas.openxmlformats.org/officeDocument/2006/relationships/image" Target="../media/image17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39.png"/><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A5F09D0B-53DE-424B-9B6E-F74E3890C4C4}"/>
              </a:ext>
            </a:extLst>
          </p:cNvPr>
          <p:cNvSpPr txBox="1"/>
          <p:nvPr/>
        </p:nvSpPr>
        <p:spPr>
          <a:xfrm>
            <a:off x="1278835" y="2556594"/>
            <a:ext cx="6586330" cy="1384995"/>
          </a:xfrm>
          <a:prstGeom prst="rect">
            <a:avLst/>
          </a:prstGeom>
          <a:solidFill>
            <a:schemeClr val="bg1"/>
          </a:solidFill>
          <a:ln>
            <a:noFill/>
          </a:ln>
        </p:spPr>
        <p:txBody>
          <a:bodyPr wrap="square" rtlCol="0">
            <a:spAutoFit/>
          </a:bodyPr>
          <a:lstStyle/>
          <a:p>
            <a:pPr algn="ctr"/>
            <a:r>
              <a:rPr lang="zh-CN" altLang="en-US" sz="2800" b="1" dirty="0">
                <a:latin typeface="+mj-ea"/>
                <a:ea typeface="+mj-ea"/>
                <a:cs typeface="Aharoni" panose="02010803020104030203" pitchFamily="2" charset="-79"/>
              </a:rPr>
              <a:t>车辆系工程机械（解体用</a:t>
            </a:r>
            <a:r>
              <a:rPr lang="en-US" altLang="zh-CN" sz="2800" b="1" dirty="0">
                <a:latin typeface="+mj-ea"/>
                <a:ea typeface="+mj-ea"/>
                <a:cs typeface="Aharoni" panose="02010803020104030203" pitchFamily="2" charset="-79"/>
              </a:rPr>
              <a:t>)</a:t>
            </a:r>
          </a:p>
          <a:p>
            <a:pPr algn="ctr"/>
            <a:r>
              <a:rPr lang="zh-CN" altLang="en-US" sz="2800" b="1" dirty="0">
                <a:latin typeface="+mj-ea"/>
                <a:ea typeface="+mj-ea"/>
                <a:cs typeface="Aharoni" panose="02010803020104030203" pitchFamily="2" charset="-79"/>
              </a:rPr>
              <a:t>驾驶技能讲习辅助教材</a:t>
            </a:r>
            <a:endParaRPr lang="en-US" altLang="zh-CN" sz="2800" b="1" dirty="0">
              <a:latin typeface="+mj-ea"/>
              <a:ea typeface="+mj-ea"/>
              <a:cs typeface="Aharoni" panose="02010803020104030203" pitchFamily="2" charset="-79"/>
            </a:endParaRPr>
          </a:p>
          <a:p>
            <a:pPr algn="ctr"/>
            <a:r>
              <a:rPr lang="zh-CN" altLang="en-US" sz="2800" b="1" dirty="0">
                <a:latin typeface="+mj-ea"/>
                <a:ea typeface="+mj-ea"/>
                <a:cs typeface="Aharoni" panose="02010803020104030203" pitchFamily="2" charset="-79"/>
              </a:rPr>
              <a:t>讲习用</a:t>
            </a:r>
            <a:r>
              <a:rPr lang="en-US" altLang="zh-CN" sz="2800" b="1" dirty="0">
                <a:latin typeface="+mj-ea"/>
                <a:ea typeface="+mj-ea"/>
                <a:cs typeface="Aharoni" panose="02010803020104030203" pitchFamily="2" charset="-79"/>
              </a:rPr>
              <a:t>PPT</a:t>
            </a:r>
            <a:r>
              <a:rPr lang="zh-CN" altLang="en-US" sz="2800" b="1" dirty="0">
                <a:latin typeface="+mj-ea"/>
                <a:ea typeface="+mj-ea"/>
                <a:cs typeface="Aharoni" panose="02010803020104030203" pitchFamily="2" charset="-79"/>
              </a:rPr>
              <a:t>资料</a:t>
            </a:r>
            <a:endParaRPr kumimoji="1" lang="ja-JP" altLang="en-US" sz="2800" b="1" dirty="0">
              <a:latin typeface="+mj-ea"/>
              <a:ea typeface="+mj-ea"/>
              <a:cs typeface="Aharoni" panose="02010803020104030203" pitchFamily="2" charset="-79"/>
            </a:endParaRPr>
          </a:p>
        </p:txBody>
      </p:sp>
    </p:spTree>
    <p:extLst>
      <p:ext uri="{BB962C8B-B14F-4D97-AF65-F5344CB8AC3E}">
        <p14:creationId xmlns:p14="http://schemas.microsoft.com/office/powerpoint/2010/main" val="1634979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ja-JP" sz="2400" dirty="0">
                <a:latin typeface="SimSun" panose="02010600030101010101" pitchFamily="2" charset="-122"/>
                <a:ea typeface="SimSun" panose="02010600030101010101" pitchFamily="2" charset="-122"/>
                <a:cs typeface="Times New Roman" panose="02020603050405020304" pitchFamily="18" charset="0"/>
              </a:rPr>
              <a:t>解体用机械的配件的种类</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辅助教材８页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32559" y="2517466"/>
            <a:ext cx="7699663" cy="2244007"/>
          </a:xfrm>
          <a:prstGeom prst="rect">
            <a:avLst/>
          </a:prstGeom>
        </p:spPr>
      </p:pic>
      <p:sp>
        <p:nvSpPr>
          <p:cNvPr id="3" name="テキスト ボックス 2">
            <a:extLst>
              <a:ext uri="{FF2B5EF4-FFF2-40B4-BE49-F238E27FC236}">
                <a16:creationId xmlns:a16="http://schemas.microsoft.com/office/drawing/2014/main" xmlns="" id="{582F71D2-0E09-487A-B106-CDD80C702FBD}"/>
              </a:ext>
            </a:extLst>
          </p:cNvPr>
          <p:cNvSpPr txBox="1"/>
          <p:nvPr/>
        </p:nvSpPr>
        <p:spPr>
          <a:xfrm>
            <a:off x="3882887" y="2576294"/>
            <a:ext cx="927652"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上承梁</a:t>
            </a:r>
            <a:endParaRPr kumimoji="1" lang="ja-JP" altLang="en-US" sz="12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67EA20B7-8990-45AE-9820-D1912D137D61}"/>
              </a:ext>
            </a:extLst>
          </p:cNvPr>
          <p:cNvSpPr txBox="1"/>
          <p:nvPr/>
        </p:nvSpPr>
        <p:spPr>
          <a:xfrm>
            <a:off x="3799759" y="3021496"/>
            <a:ext cx="927652"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旋转</a:t>
            </a:r>
            <a:r>
              <a:rPr kumimoji="1" lang="zh-CN" altLang="en-US" sz="1200" dirty="0">
                <a:latin typeface="SimSun" panose="02010600030101010101" pitchFamily="2" charset="-122"/>
                <a:ea typeface="SimSun" panose="02010600030101010101" pitchFamily="2" charset="-122"/>
              </a:rPr>
              <a:t>装置</a:t>
            </a:r>
            <a:endParaRPr kumimoji="1" lang="ja-JP" altLang="en-US" sz="12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AA53C8DC-5EB4-4A92-879B-EC7A25DFEB3E}"/>
              </a:ext>
            </a:extLst>
          </p:cNvPr>
          <p:cNvSpPr txBox="1"/>
          <p:nvPr/>
        </p:nvSpPr>
        <p:spPr>
          <a:xfrm>
            <a:off x="1219200" y="3021496"/>
            <a:ext cx="927652"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开</a:t>
            </a:r>
            <a:r>
              <a:rPr lang="zh-CN" altLang="en-US" sz="1200" dirty="0">
                <a:latin typeface="SimSun" panose="02010600030101010101" pitchFamily="2" charset="-122"/>
                <a:ea typeface="SimSun" panose="02010600030101010101" pitchFamily="2" charset="-122"/>
              </a:rPr>
              <a:t>合</a:t>
            </a:r>
            <a:r>
              <a:rPr kumimoji="1" lang="zh-CN" altLang="en-US" sz="1200" dirty="0">
                <a:latin typeface="SimSun" panose="02010600030101010101" pitchFamily="2" charset="-122"/>
                <a:ea typeface="SimSun" panose="02010600030101010101" pitchFamily="2" charset="-122"/>
              </a:rPr>
              <a:t>气缸</a:t>
            </a:r>
            <a:endParaRPr kumimoji="1" lang="ja-JP" altLang="en-US" sz="1200" dirty="0">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EABF785A-4B6E-4400-B64E-BA59C1B56E92}"/>
              </a:ext>
            </a:extLst>
          </p:cNvPr>
          <p:cNvSpPr txBox="1"/>
          <p:nvPr/>
        </p:nvSpPr>
        <p:spPr>
          <a:xfrm>
            <a:off x="3799759" y="3429000"/>
            <a:ext cx="101078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下承梁</a:t>
            </a:r>
            <a:endParaRPr kumimoji="1" lang="ja-JP" altLang="en-US" sz="12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55851A96-E755-41A5-A09F-BB399E3FE810}"/>
              </a:ext>
            </a:extLst>
          </p:cNvPr>
          <p:cNvSpPr txBox="1"/>
          <p:nvPr/>
        </p:nvSpPr>
        <p:spPr>
          <a:xfrm>
            <a:off x="1219200" y="3525526"/>
            <a:ext cx="927652"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抓斗连杆</a:t>
            </a:r>
            <a:endParaRPr kumimoji="1"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1F9BE366-A0A0-47F4-B641-07FBE90A56C1}"/>
              </a:ext>
            </a:extLst>
          </p:cNvPr>
          <p:cNvSpPr txBox="1"/>
          <p:nvPr/>
        </p:nvSpPr>
        <p:spPr>
          <a:xfrm>
            <a:off x="874643" y="3988904"/>
            <a:ext cx="927652" cy="261610"/>
          </a:xfrm>
          <a:prstGeom prst="rect">
            <a:avLst/>
          </a:prstGeom>
          <a:solidFill>
            <a:schemeClr val="bg1"/>
          </a:solidFill>
          <a:ln>
            <a:noFill/>
          </a:ln>
        </p:spPr>
        <p:txBody>
          <a:bodyPr wrap="square" rtlCol="0">
            <a:spAutoFit/>
          </a:bodyPr>
          <a:lstStyle/>
          <a:p>
            <a:pPr algn="r"/>
            <a:r>
              <a:rPr lang="zh-CN" altLang="en-US" sz="1100" dirty="0">
                <a:latin typeface="SimSun" panose="02010600030101010101" pitchFamily="2" charset="-122"/>
                <a:ea typeface="SimSun" panose="02010600030101010101" pitchFamily="2" charset="-122"/>
              </a:rPr>
              <a:t>抓斗臂</a:t>
            </a:r>
            <a:endParaRPr kumimoji="1" lang="ja-JP" altLang="en-US" sz="11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4F7481FF-C696-41D5-8B3F-80252A4EF62D}"/>
              </a:ext>
            </a:extLst>
          </p:cNvPr>
          <p:cNvSpPr txBox="1"/>
          <p:nvPr/>
        </p:nvSpPr>
        <p:spPr>
          <a:xfrm>
            <a:off x="2425148" y="4484474"/>
            <a:ext cx="1224894"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抓点</a:t>
            </a:r>
            <a:endParaRPr kumimoji="1" lang="ja-JP" altLang="en-US"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D1C28344-59AC-43C2-ABB9-B70838A0BD62}"/>
              </a:ext>
            </a:extLst>
          </p:cNvPr>
          <p:cNvSpPr txBox="1"/>
          <p:nvPr/>
        </p:nvSpPr>
        <p:spPr>
          <a:xfrm>
            <a:off x="5074960" y="3842710"/>
            <a:ext cx="1086676" cy="276999"/>
          </a:xfrm>
          <a:prstGeom prst="rect">
            <a:avLst/>
          </a:prstGeom>
          <a:solidFill>
            <a:schemeClr val="bg1"/>
          </a:solidFill>
          <a:ln>
            <a:noFill/>
          </a:ln>
        </p:spPr>
        <p:txBody>
          <a:bodyPr wrap="square" rtlCol="0">
            <a:spAutoFit/>
          </a:bodyPr>
          <a:lstStyle/>
          <a:p>
            <a:pPr algn="r"/>
            <a:r>
              <a:rPr kumimoji="1" lang="zh-CN" altLang="en-US" sz="1200" dirty="0">
                <a:latin typeface="SimSun" panose="02010600030101010101" pitchFamily="2" charset="-122"/>
                <a:ea typeface="SimSun" panose="02010600030101010101" pitchFamily="2" charset="-122"/>
              </a:rPr>
              <a:t>抓取点</a:t>
            </a:r>
            <a:endParaRPr kumimoji="1" lang="ja-JP" altLang="en-US"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E662DFA6-E81C-49DB-90E2-123677002E18}"/>
              </a:ext>
            </a:extLst>
          </p:cNvPr>
          <p:cNvSpPr txBox="1"/>
          <p:nvPr/>
        </p:nvSpPr>
        <p:spPr>
          <a:xfrm>
            <a:off x="5074960" y="3268525"/>
            <a:ext cx="1010780" cy="276999"/>
          </a:xfrm>
          <a:prstGeom prst="rect">
            <a:avLst/>
          </a:prstGeom>
          <a:solidFill>
            <a:schemeClr val="bg1"/>
          </a:solidFill>
          <a:ln>
            <a:noFill/>
          </a:ln>
        </p:spPr>
        <p:txBody>
          <a:bodyPr wrap="square" rtlCol="0">
            <a:spAutoFit/>
          </a:bodyPr>
          <a:lstStyle/>
          <a:p>
            <a:pPr algn="r"/>
            <a:r>
              <a:rPr kumimoji="1" lang="zh-CN" altLang="en-US" sz="1200" dirty="0">
                <a:latin typeface="SimSun" panose="02010600030101010101" pitchFamily="2" charset="-122"/>
                <a:ea typeface="SimSun" panose="02010600030101010101" pitchFamily="2" charset="-122"/>
              </a:rPr>
              <a:t>抓斗臂</a:t>
            </a:r>
            <a:endParaRPr kumimoji="1"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7D4AAB89-50B3-4F3E-A144-C90D330B5AA0}"/>
              </a:ext>
            </a:extLst>
          </p:cNvPr>
          <p:cNvSpPr txBox="1"/>
          <p:nvPr/>
        </p:nvSpPr>
        <p:spPr>
          <a:xfrm>
            <a:off x="7512733" y="3639469"/>
            <a:ext cx="804693"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承梁</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847467D3-D699-4BAE-988E-F1F2C1F2C9F3}"/>
              </a:ext>
            </a:extLst>
          </p:cNvPr>
          <p:cNvSpPr txBox="1"/>
          <p:nvPr/>
        </p:nvSpPr>
        <p:spPr>
          <a:xfrm>
            <a:off x="7483789" y="4142360"/>
            <a:ext cx="948433"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抓斗连杆</a:t>
            </a:r>
            <a:endParaRPr kumimoji="1" lang="ja-JP" altLang="en-US" sz="1200" dirty="0">
              <a:latin typeface="SimSun" panose="02010600030101010101" pitchFamily="2" charset="-122"/>
              <a:ea typeface="SimSun" panose="02010600030101010101" pitchFamily="2" charset="-122"/>
            </a:endParaRPr>
          </a:p>
        </p:txBody>
      </p:sp>
      <p:sp>
        <p:nvSpPr>
          <p:cNvPr id="20" name="テキスト ボックス 179">
            <a:extLst>
              <a:ext uri="{FF2B5EF4-FFF2-40B4-BE49-F238E27FC236}">
                <a16:creationId xmlns:a16="http://schemas.microsoft.com/office/drawing/2014/main" xmlns="" id="{0CAA5C39-05EC-423A-85D8-114534B8B498}"/>
              </a:ext>
            </a:extLst>
          </p:cNvPr>
          <p:cNvSpPr txBox="1"/>
          <p:nvPr/>
        </p:nvSpPr>
        <p:spPr>
          <a:xfrm>
            <a:off x="5900738" y="4952417"/>
            <a:ext cx="1857375" cy="29718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zh-CN" sz="1400" kern="100">
                <a:effectLst/>
                <a:latin typeface="SimSun" panose="02010600030101010101" pitchFamily="2" charset="-122"/>
                <a:ea typeface="SimSun" panose="02010600030101010101" pitchFamily="2" charset="-122"/>
                <a:cs typeface="ＭＳ 明朝" panose="02020609040205080304" pitchFamily="17" charset="-128"/>
              </a:rPr>
              <a:t>抓斗器（外缸驱动型）</a:t>
            </a:r>
            <a:endParaRPr lang="ja-JP"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1" name="テキスト ボックス 177">
            <a:extLst>
              <a:ext uri="{FF2B5EF4-FFF2-40B4-BE49-F238E27FC236}">
                <a16:creationId xmlns:a16="http://schemas.microsoft.com/office/drawing/2014/main" xmlns="" id="{53088E26-974F-4E12-B56F-F5E0F2B9F93D}"/>
              </a:ext>
            </a:extLst>
          </p:cNvPr>
          <p:cNvSpPr txBox="1"/>
          <p:nvPr/>
        </p:nvSpPr>
        <p:spPr>
          <a:xfrm>
            <a:off x="1927568" y="4983158"/>
            <a:ext cx="2015160" cy="34867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zh-CN" sz="1400" kern="100" dirty="0">
                <a:effectLst/>
                <a:latin typeface="SimSun" panose="02010600030101010101" pitchFamily="2" charset="-122"/>
                <a:ea typeface="SimSun" panose="02010600030101010101" pitchFamily="2" charset="-122"/>
                <a:cs typeface="ＭＳ 明朝" panose="02020609040205080304" pitchFamily="17" charset="-128"/>
              </a:rPr>
              <a:t>抓斗器（内缸驱动型）</a:t>
            </a:r>
            <a:endParaRPr lang="ja-JP"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36959169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spc="-170" dirty="0">
                <a:latin typeface="SimSun" panose="02010600030101010101" pitchFamily="2" charset="-122"/>
                <a:ea typeface="SimSun" panose="02010600030101010101" pitchFamily="2" charset="-122"/>
              </a:rPr>
              <a:t>建筑物的</a:t>
            </a:r>
            <a:r>
              <a:rPr lang="zh-CN" altLang="en-US" sz="2400" dirty="0">
                <a:latin typeface="SimSun" panose="02010600030101010101" pitchFamily="2" charset="-122"/>
                <a:ea typeface="SimSun" panose="02010600030101010101" pitchFamily="2" charset="-122"/>
              </a:rPr>
              <a:t>解体工法</a:t>
            </a:r>
            <a:endParaRPr kumimoji="1" lang="ja-JP" altLang="en-US" sz="2400" spc="-17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１３７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2912168" y="5433998"/>
            <a:ext cx="3319664" cy="369332"/>
          </a:xfrm>
          <a:prstGeom prst="rect">
            <a:avLst/>
          </a:prstGeom>
          <a:noFill/>
          <a:ln>
            <a:noFill/>
          </a:ln>
        </p:spPr>
        <p:txBody>
          <a:bodyPr wrap="square" rtlCol="0">
            <a:spAutoFit/>
          </a:bodyPr>
          <a:lstStyle/>
          <a:p>
            <a:pPr algn="ctr"/>
            <a:r>
              <a:rPr lang="zh-CN" altLang="ja-JP" dirty="0">
                <a:latin typeface="SimSun" panose="02010600030101010101" pitchFamily="2" charset="-122"/>
                <a:ea typeface="SimSun" panose="02010600030101010101" pitchFamily="2" charset="-122"/>
              </a:rPr>
              <a:t>手</a:t>
            </a:r>
            <a:r>
              <a:rPr lang="zh-CN" altLang="en-US" dirty="0">
                <a:latin typeface="SimSun" panose="02010600030101010101" pitchFamily="2" charset="-122"/>
                <a:ea typeface="SimSun" panose="02010600030101010101" pitchFamily="2" charset="-122"/>
              </a:rPr>
              <a:t>动</a:t>
            </a:r>
            <a:r>
              <a:rPr lang="zh-CN" altLang="ja-JP" dirty="0">
                <a:latin typeface="SimSun" panose="02010600030101010101" pitchFamily="2" charset="-122"/>
                <a:ea typeface="SimSun" panose="02010600030101010101" pitchFamily="2" charset="-122"/>
              </a:rPr>
              <a:t>作业分</a:t>
            </a:r>
            <a:r>
              <a:rPr lang="zh-CN" altLang="en-US" dirty="0">
                <a:latin typeface="SimSun" panose="02010600030101010101" pitchFamily="2" charset="-122"/>
                <a:ea typeface="SimSun" panose="02010600030101010101" pitchFamily="2" charset="-122"/>
              </a:rPr>
              <a:t>类</a:t>
            </a:r>
            <a:r>
              <a:rPr lang="zh-CN" altLang="ja-JP" dirty="0">
                <a:latin typeface="SimSun" panose="02010600030101010101" pitchFamily="2" charset="-122"/>
                <a:ea typeface="SimSun" panose="02010600030101010101" pitchFamily="2" charset="-122"/>
              </a:rPr>
              <a:t>解体</a:t>
            </a:r>
            <a:r>
              <a:rPr lang="zh-CN" altLang="en-US" dirty="0">
                <a:latin typeface="SimSun" panose="02010600030101010101" pitchFamily="2" charset="-122"/>
                <a:ea typeface="SimSun" panose="02010600030101010101" pitchFamily="2" charset="-122"/>
              </a:rPr>
              <a:t>工法</a:t>
            </a:r>
            <a:r>
              <a:rPr lang="zh-CN" altLang="ja-JP" dirty="0">
                <a:latin typeface="SimSun" panose="02010600030101010101" pitchFamily="2" charset="-122"/>
                <a:ea typeface="SimSun" panose="02010600030101010101" pitchFamily="2" charset="-122"/>
              </a:rPr>
              <a:t>示例</a:t>
            </a:r>
            <a:endParaRPr lang="ja-JP" altLang="en-US"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678286" y="2545773"/>
            <a:ext cx="7788243" cy="2792843"/>
          </a:xfrm>
          <a:prstGeom prst="rect">
            <a:avLst/>
          </a:prstGeom>
        </p:spPr>
      </p:pic>
      <p:sp>
        <p:nvSpPr>
          <p:cNvPr id="7" name="テキスト ボックス 6">
            <a:extLst>
              <a:ext uri="{FF2B5EF4-FFF2-40B4-BE49-F238E27FC236}">
                <a16:creationId xmlns:a16="http://schemas.microsoft.com/office/drawing/2014/main" xmlns="" id="{1F7C3B72-B97E-428C-A207-D60C3904352D}"/>
              </a:ext>
            </a:extLst>
          </p:cNvPr>
          <p:cNvSpPr txBox="1"/>
          <p:nvPr/>
        </p:nvSpPr>
        <p:spPr>
          <a:xfrm>
            <a:off x="819804" y="3126374"/>
            <a:ext cx="161365"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事前准备</a:t>
            </a:r>
            <a:endParaRPr lang="ja-JP" altLang="en-US" sz="8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A2023F2F-564B-4B5C-A9DE-F888A59DCFED}"/>
              </a:ext>
            </a:extLst>
          </p:cNvPr>
          <p:cNvSpPr txBox="1"/>
          <p:nvPr/>
        </p:nvSpPr>
        <p:spPr>
          <a:xfrm>
            <a:off x="821781" y="3714199"/>
            <a:ext cx="161365"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事前措施</a:t>
            </a:r>
            <a:endParaRPr lang="ja-JP" altLang="en-US" sz="8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0E8981C7-C961-46AC-BDBB-41B69CC8DFF7}"/>
              </a:ext>
            </a:extLst>
          </p:cNvPr>
          <p:cNvSpPr txBox="1"/>
          <p:nvPr/>
        </p:nvSpPr>
        <p:spPr>
          <a:xfrm>
            <a:off x="1269998" y="3126374"/>
            <a:ext cx="161365" cy="553998"/>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准备</a:t>
            </a:r>
            <a:endParaRPr lang="en-US" altLang="zh-CN" sz="900" dirty="0">
              <a:latin typeface="SimSun" panose="02010600030101010101" pitchFamily="2" charset="-122"/>
              <a:ea typeface="SimSun" panose="02010600030101010101" pitchFamily="2" charset="-122"/>
            </a:endParaRPr>
          </a:p>
          <a:p>
            <a:pPr algn="ctr"/>
            <a:r>
              <a:rPr lang="zh-CN" altLang="en-US" sz="900" dirty="0">
                <a:latin typeface="SimSun" panose="02010600030101010101" pitchFamily="2" charset="-122"/>
                <a:ea typeface="SimSun" panose="02010600030101010101" pitchFamily="2" charset="-122"/>
              </a:rPr>
              <a:t>作业</a:t>
            </a:r>
            <a:endParaRPr lang="ja-JP" altLang="en-US" sz="9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3303E200-02EF-4C32-A38F-170F61072341}"/>
              </a:ext>
            </a:extLst>
          </p:cNvPr>
          <p:cNvSpPr txBox="1"/>
          <p:nvPr/>
        </p:nvSpPr>
        <p:spPr>
          <a:xfrm>
            <a:off x="1718232" y="3126374"/>
            <a:ext cx="161365" cy="969496"/>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鹰架的设置</a:t>
            </a:r>
            <a:endParaRPr lang="en-US" altLang="zh-CN" sz="900" dirty="0">
              <a:latin typeface="SimSun" panose="02010600030101010101" pitchFamily="2" charset="-122"/>
              <a:ea typeface="SimSun" panose="02010600030101010101" pitchFamily="2" charset="-122"/>
            </a:endParaRPr>
          </a:p>
          <a:p>
            <a:pPr algn="ctr"/>
            <a:r>
              <a:rPr lang="zh-CN" altLang="en-US" sz="900" dirty="0">
                <a:latin typeface="SimSun" panose="02010600030101010101" pitchFamily="2" charset="-122"/>
                <a:ea typeface="SimSun" panose="02010600030101010101" pitchFamily="2" charset="-122"/>
              </a:rPr>
              <a:t>作业</a:t>
            </a:r>
            <a:endParaRPr lang="ja-JP" altLang="en-US" sz="9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14D88F51-CD3D-4FD9-87D5-353BAB03F876}"/>
              </a:ext>
            </a:extLst>
          </p:cNvPr>
          <p:cNvSpPr txBox="1"/>
          <p:nvPr/>
        </p:nvSpPr>
        <p:spPr>
          <a:xfrm>
            <a:off x="2278275" y="3243795"/>
            <a:ext cx="161365" cy="969496"/>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撤除建筑设备</a:t>
            </a:r>
            <a:endParaRPr lang="en-US" altLang="zh-CN" sz="900" dirty="0">
              <a:latin typeface="SimSun" panose="02010600030101010101" pitchFamily="2" charset="-122"/>
              <a:ea typeface="SimSun" panose="02010600030101010101" pitchFamily="2" charset="-122"/>
            </a:endParaRPr>
          </a:p>
          <a:p>
            <a:pPr algn="ctr"/>
            <a:endParaRPr lang="en-US" altLang="zh-CN" sz="7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6D0A3FAC-8EFB-483D-85F7-B24AFE130E94}"/>
              </a:ext>
            </a:extLst>
          </p:cNvPr>
          <p:cNvSpPr txBox="1"/>
          <p:nvPr/>
        </p:nvSpPr>
        <p:spPr>
          <a:xfrm>
            <a:off x="2755170" y="3269337"/>
            <a:ext cx="161365"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撤除内饰材料</a:t>
            </a:r>
            <a:endParaRPr lang="en-US" altLang="zh-CN" sz="9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5FCF9C26-816D-4A06-ACA2-2D96DA0FBC54}"/>
              </a:ext>
            </a:extLst>
          </p:cNvPr>
          <p:cNvSpPr txBox="1"/>
          <p:nvPr/>
        </p:nvSpPr>
        <p:spPr>
          <a:xfrm>
            <a:off x="3194865" y="3235121"/>
            <a:ext cx="161365"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撤除內</a:t>
            </a:r>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外部建具</a:t>
            </a:r>
            <a:endParaRPr lang="en-US" altLang="zh-CN" sz="8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97BD4E02-931B-476E-9E8A-1ECE8750BA85}"/>
              </a:ext>
            </a:extLst>
          </p:cNvPr>
          <p:cNvSpPr txBox="1"/>
          <p:nvPr/>
        </p:nvSpPr>
        <p:spPr>
          <a:xfrm>
            <a:off x="3689977" y="3238994"/>
            <a:ext cx="140453"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撤除屋顶设置物品</a:t>
            </a:r>
            <a:endParaRPr lang="en-US" altLang="zh-CN" sz="8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92E6B163-6EDD-435B-89F4-BE66D5636E02}"/>
              </a:ext>
            </a:extLst>
          </p:cNvPr>
          <p:cNvSpPr txBox="1"/>
          <p:nvPr/>
        </p:nvSpPr>
        <p:spPr>
          <a:xfrm>
            <a:off x="4207435" y="3283893"/>
            <a:ext cx="140453" cy="907941"/>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撤除阳台等</a:t>
            </a:r>
            <a:endParaRPr lang="en-US" altLang="zh-CN" sz="900" dirty="0">
              <a:latin typeface="SimSun" panose="02010600030101010101" pitchFamily="2" charset="-122"/>
              <a:ea typeface="SimSun" panose="02010600030101010101" pitchFamily="2" charset="-122"/>
            </a:endParaRPr>
          </a:p>
          <a:p>
            <a:pPr algn="ctr"/>
            <a:endParaRPr lang="en-US" altLang="zh-CN" sz="900" dirty="0">
              <a:latin typeface="SimSun" panose="02010600030101010101" pitchFamily="2" charset="-122"/>
              <a:ea typeface="SimSun" panose="02010600030101010101" pitchFamily="2" charset="-122"/>
            </a:endParaRPr>
          </a:p>
          <a:p>
            <a:pPr algn="ctr"/>
            <a:endParaRPr lang="en-US" altLang="zh-CN" sz="5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C17257BD-D2A6-490D-A2A3-FB1946F84381}"/>
              </a:ext>
            </a:extLst>
          </p:cNvPr>
          <p:cNvSpPr txBox="1"/>
          <p:nvPr/>
        </p:nvSpPr>
        <p:spPr>
          <a:xfrm>
            <a:off x="4745815" y="3268274"/>
            <a:ext cx="161365"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撤除屋顶材料</a:t>
            </a:r>
            <a:endParaRPr lang="en-US" altLang="zh-CN" sz="9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CFCC2D88-9CE2-4DCD-BA09-0684BF204CD5}"/>
              </a:ext>
            </a:extLst>
          </p:cNvPr>
          <p:cNvSpPr txBox="1"/>
          <p:nvPr/>
        </p:nvSpPr>
        <p:spPr>
          <a:xfrm>
            <a:off x="5432931" y="3269683"/>
            <a:ext cx="126575" cy="95410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上部构造部分</a:t>
            </a:r>
            <a:endParaRPr lang="en-US" altLang="zh-CN" sz="1600" dirty="0">
              <a:latin typeface="SimSun" panose="02010600030101010101" pitchFamily="2" charset="-122"/>
              <a:ea typeface="SimSun" panose="02010600030101010101" pitchFamily="2" charset="-122"/>
            </a:endParaRPr>
          </a:p>
          <a:p>
            <a:pPr algn="ctr"/>
            <a:endParaRPr lang="en-US" altLang="zh-CN" sz="8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9F64097C-ADD9-4689-B7C6-DF33029DC1F4}"/>
              </a:ext>
            </a:extLst>
          </p:cNvPr>
          <p:cNvSpPr txBox="1"/>
          <p:nvPr/>
        </p:nvSpPr>
        <p:spPr>
          <a:xfrm>
            <a:off x="5266193" y="3242816"/>
            <a:ext cx="161365" cy="969496"/>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外饰材料的解体</a:t>
            </a:r>
            <a:endParaRPr lang="en-US" altLang="zh-CN" sz="9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23E454ED-E0C2-4B05-8B2A-DB3246A7066A}"/>
              </a:ext>
            </a:extLst>
          </p:cNvPr>
          <p:cNvSpPr txBox="1"/>
          <p:nvPr/>
        </p:nvSpPr>
        <p:spPr>
          <a:xfrm>
            <a:off x="5852250" y="3140965"/>
            <a:ext cx="161365" cy="6924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撤除鹰架</a:t>
            </a:r>
            <a:endParaRPr lang="en-US" altLang="zh-CN" sz="900" dirty="0">
              <a:latin typeface="SimSun" panose="02010600030101010101" pitchFamily="2" charset="-122"/>
              <a:ea typeface="SimSun" panose="02010600030101010101" pitchFamily="2" charset="-122"/>
            </a:endParaRPr>
          </a:p>
          <a:p>
            <a:pPr algn="ctr"/>
            <a:endParaRPr lang="en-US" altLang="zh-CN" sz="9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7279C780-1D70-4516-84FC-58CBF01E2FFE}"/>
              </a:ext>
            </a:extLst>
          </p:cNvPr>
          <p:cNvSpPr txBox="1"/>
          <p:nvPr/>
        </p:nvSpPr>
        <p:spPr>
          <a:xfrm>
            <a:off x="6295431" y="3268274"/>
            <a:ext cx="161365"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解体地基等</a:t>
            </a:r>
            <a:endParaRPr lang="en-US" altLang="zh-CN" sz="900" dirty="0">
              <a:latin typeface="SimSun" panose="02010600030101010101" pitchFamily="2" charset="-122"/>
              <a:ea typeface="SimSun" panose="02010600030101010101" pitchFamily="2" charset="-122"/>
            </a:endParaRPr>
          </a:p>
          <a:p>
            <a:pPr algn="ctr"/>
            <a:endParaRPr lang="en-US" altLang="zh-CN" sz="9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DC40F955-2606-4603-B24F-A76D6FB77402}"/>
              </a:ext>
            </a:extLst>
          </p:cNvPr>
          <p:cNvSpPr txBox="1"/>
          <p:nvPr/>
        </p:nvSpPr>
        <p:spPr>
          <a:xfrm>
            <a:off x="6947757" y="3140965"/>
            <a:ext cx="161365" cy="1038746"/>
          </a:xfrm>
          <a:prstGeom prst="rect">
            <a:avLst/>
          </a:prstGeom>
          <a:solidFill>
            <a:schemeClr val="bg1"/>
          </a:solidFill>
          <a:ln>
            <a:noFill/>
          </a:ln>
        </p:spPr>
        <p:txBody>
          <a:bodyPr wrap="square" lIns="0" tIns="0" rIns="0" bIns="0" rtlCol="0">
            <a:spAutoFit/>
          </a:bodyPr>
          <a:lstStyle/>
          <a:p>
            <a:pPr algn="ctr"/>
            <a:r>
              <a:rPr lang="zh-CN" altLang="en-US" sz="750" dirty="0">
                <a:latin typeface="SimSun" panose="02010600030101010101" pitchFamily="2" charset="-122"/>
                <a:ea typeface="SimSun" panose="02010600030101010101" pitchFamily="2" charset="-122"/>
              </a:rPr>
              <a:t>解体作业完成后作业</a:t>
            </a:r>
            <a:endParaRPr lang="en-US" altLang="zh-CN" sz="75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D9EF6E01-5E92-4508-A8A3-A1ABA0A34FA1}"/>
              </a:ext>
            </a:extLst>
          </p:cNvPr>
          <p:cNvSpPr txBox="1"/>
          <p:nvPr/>
        </p:nvSpPr>
        <p:spPr>
          <a:xfrm>
            <a:off x="7519400" y="3126374"/>
            <a:ext cx="167275" cy="1107996"/>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解体工程完成检查</a:t>
            </a:r>
            <a:endParaRPr lang="en-US" altLang="zh-CN" sz="9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2AE80335-562C-4F34-94A9-E26C9002668A}"/>
              </a:ext>
            </a:extLst>
          </p:cNvPr>
          <p:cNvSpPr txBox="1"/>
          <p:nvPr/>
        </p:nvSpPr>
        <p:spPr>
          <a:xfrm>
            <a:off x="8089794" y="3145164"/>
            <a:ext cx="161365" cy="6924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完成后管理</a:t>
            </a:r>
            <a:endParaRPr lang="en-US" altLang="zh-CN" sz="9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A4CFD562-F8A1-4726-992B-A99AAC48C80D}"/>
              </a:ext>
            </a:extLst>
          </p:cNvPr>
          <p:cNvSpPr txBox="1"/>
          <p:nvPr/>
        </p:nvSpPr>
        <p:spPr>
          <a:xfrm>
            <a:off x="7967919" y="3146572"/>
            <a:ext cx="161365" cy="553998"/>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解体工程</a:t>
            </a:r>
            <a:endParaRPr lang="en-US" altLang="zh-CN" sz="900" dirty="0">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2B8332AB-8643-4E1B-985B-84FC28F60B77}"/>
              </a:ext>
            </a:extLst>
          </p:cNvPr>
          <p:cNvSpPr txBox="1"/>
          <p:nvPr/>
        </p:nvSpPr>
        <p:spPr>
          <a:xfrm>
            <a:off x="990865" y="4572608"/>
            <a:ext cx="626639" cy="2769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残存物品搬出的确认</a:t>
            </a:r>
            <a:endParaRPr lang="en-US" altLang="zh-CN" sz="9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9591EC64-08E0-477D-BBCA-142B039C4614}"/>
              </a:ext>
            </a:extLst>
          </p:cNvPr>
          <p:cNvSpPr txBox="1"/>
          <p:nvPr/>
        </p:nvSpPr>
        <p:spPr>
          <a:xfrm>
            <a:off x="3887790" y="5087118"/>
            <a:ext cx="585847"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手动作业</a:t>
            </a:r>
            <a:endParaRPr lang="en-US" altLang="zh-CN" sz="9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BB7B0087-1743-40EB-B3BE-D7BC4F8D57B6}"/>
              </a:ext>
            </a:extLst>
          </p:cNvPr>
          <p:cNvSpPr txBox="1"/>
          <p:nvPr/>
        </p:nvSpPr>
        <p:spPr>
          <a:xfrm>
            <a:off x="4473638" y="4711107"/>
            <a:ext cx="517003"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现场分类</a:t>
            </a:r>
            <a:endParaRPr lang="en-US" altLang="zh-CN" sz="900" dirty="0">
              <a:latin typeface="SimSun" panose="02010600030101010101" pitchFamily="2" charset="-122"/>
              <a:ea typeface="SimSun" panose="02010600030101010101" pitchFamily="2" charset="-122"/>
            </a:endParaRPr>
          </a:p>
        </p:txBody>
      </p:sp>
      <p:sp>
        <p:nvSpPr>
          <p:cNvPr id="35" name="テキスト ボックス 34">
            <a:extLst>
              <a:ext uri="{FF2B5EF4-FFF2-40B4-BE49-F238E27FC236}">
                <a16:creationId xmlns:a16="http://schemas.microsoft.com/office/drawing/2014/main" xmlns="" id="{61E9ED5B-4606-4D7B-BB82-9BE662C815E6}"/>
              </a:ext>
            </a:extLst>
          </p:cNvPr>
          <p:cNvSpPr txBox="1"/>
          <p:nvPr/>
        </p:nvSpPr>
        <p:spPr>
          <a:xfrm>
            <a:off x="5394283" y="4723931"/>
            <a:ext cx="546408"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分类搬出</a:t>
            </a:r>
            <a:endParaRPr lang="en-US" altLang="zh-CN" sz="900" dirty="0">
              <a:latin typeface="SimSun" panose="02010600030101010101" pitchFamily="2" charset="-122"/>
              <a:ea typeface="SimSun" panose="02010600030101010101" pitchFamily="2" charset="-122"/>
            </a:endParaRPr>
          </a:p>
        </p:txBody>
      </p:sp>
      <p:sp>
        <p:nvSpPr>
          <p:cNvPr id="36" name="テキスト ボックス 35">
            <a:extLst>
              <a:ext uri="{FF2B5EF4-FFF2-40B4-BE49-F238E27FC236}">
                <a16:creationId xmlns:a16="http://schemas.microsoft.com/office/drawing/2014/main" xmlns="" id="{7789EBB6-12BF-4DCB-AC80-9ADD1D72D1D5}"/>
              </a:ext>
            </a:extLst>
          </p:cNvPr>
          <p:cNvSpPr txBox="1"/>
          <p:nvPr/>
        </p:nvSpPr>
        <p:spPr>
          <a:xfrm>
            <a:off x="5852250" y="5018642"/>
            <a:ext cx="839992" cy="215444"/>
          </a:xfrm>
          <a:prstGeom prst="rect">
            <a:avLst/>
          </a:prstGeom>
          <a:solidFill>
            <a:schemeClr val="bg1"/>
          </a:solidFill>
          <a:ln>
            <a:noFill/>
          </a:ln>
        </p:spPr>
        <p:txBody>
          <a:bodyPr wrap="square" lIns="0" tIns="0" rIns="0" bIns="0" rtlCol="0">
            <a:spAutoFit/>
          </a:bodyPr>
          <a:lstStyle/>
          <a:p>
            <a:r>
              <a:rPr lang="zh-CN" altLang="en-US" sz="700" dirty="0">
                <a:latin typeface="SimSun" panose="02010600030101010101" pitchFamily="2" charset="-122"/>
                <a:ea typeface="SimSun" panose="02010600030101010101" pitchFamily="2" charset="-122"/>
              </a:rPr>
              <a:t>手动作业或者手动</a:t>
            </a:r>
            <a:r>
              <a:rPr lang="ja-JP" altLang="en-US" sz="700" dirty="0">
                <a:latin typeface="SimSun" panose="02010600030101010101" pitchFamily="2" charset="-122"/>
                <a:ea typeface="SimSun" panose="02010600030101010101" pitchFamily="2" charset="-122"/>
              </a:rPr>
              <a:t>・</a:t>
            </a:r>
            <a:r>
              <a:rPr lang="zh-CN" altLang="en-US" sz="700" dirty="0">
                <a:latin typeface="SimSun" panose="02010600030101010101" pitchFamily="2" charset="-122"/>
                <a:ea typeface="SimSun" panose="02010600030101010101" pitchFamily="2" charset="-122"/>
              </a:rPr>
              <a:t>机械并用作业</a:t>
            </a:r>
            <a:endParaRPr lang="en-US" altLang="zh-CN" sz="7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88B7A884-73DD-4A77-A537-8D50EDA298AE}"/>
              </a:ext>
            </a:extLst>
          </p:cNvPr>
          <p:cNvSpPr txBox="1"/>
          <p:nvPr/>
        </p:nvSpPr>
        <p:spPr>
          <a:xfrm>
            <a:off x="7096135" y="3154959"/>
            <a:ext cx="123111" cy="984885"/>
          </a:xfrm>
          <a:prstGeom prst="rect">
            <a:avLst/>
          </a:prstGeom>
          <a:solidFill>
            <a:schemeClr val="bg1"/>
          </a:solidFill>
          <a:ln>
            <a:noFill/>
          </a:ln>
        </p:spPr>
        <p:txBody>
          <a:bodyPr vert="eaVert" wrap="square" lIns="0" tIns="0" rIns="0" bIns="0" rtlCol="0">
            <a:spAutoFit/>
          </a:bodyPr>
          <a:lstStyle/>
          <a:p>
            <a:r>
              <a:rPr kumimoji="1" lang="zh-CN" altLang="en-US" sz="800" dirty="0">
                <a:latin typeface="SimSun" panose="02010600030101010101" pitchFamily="2" charset="-122"/>
                <a:ea typeface="SimSun" panose="02010600030101010101" pitchFamily="2" charset="-122"/>
              </a:rPr>
              <a:t>（整地</a:t>
            </a:r>
            <a:r>
              <a:rPr kumimoji="1" lang="ja-JP" altLang="en-US" sz="800" dirty="0">
                <a:latin typeface="SimSun" panose="02010600030101010101" pitchFamily="2" charset="-122"/>
                <a:ea typeface="SimSun" panose="02010600030101010101" pitchFamily="2" charset="-122"/>
              </a:rPr>
              <a:t>・</a:t>
            </a:r>
            <a:r>
              <a:rPr kumimoji="1" lang="zh-CN" altLang="en-US" sz="800" dirty="0">
                <a:latin typeface="SimSun" panose="02010600030101010101" pitchFamily="2" charset="-122"/>
                <a:ea typeface="SimSun" panose="02010600030101010101" pitchFamily="2" charset="-122"/>
              </a:rPr>
              <a:t>清扫）</a:t>
            </a:r>
            <a:endParaRPr kumimoji="1" lang="ja-JP" altLang="en-US" sz="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7596240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spc="-170" dirty="0">
                <a:latin typeface="SimSun" panose="02010600030101010101" pitchFamily="2" charset="-122"/>
                <a:ea typeface="SimSun" panose="02010600030101010101" pitchFamily="2" charset="-122"/>
              </a:rPr>
              <a:t>建筑物的</a:t>
            </a:r>
            <a:r>
              <a:rPr lang="zh-CN" altLang="en-US" sz="2400" dirty="0">
                <a:latin typeface="SimSun" panose="02010600030101010101" pitchFamily="2" charset="-122"/>
                <a:ea typeface="SimSun" panose="02010600030101010101" pitchFamily="2" charset="-122"/>
              </a:rPr>
              <a:t>解体工法</a:t>
            </a:r>
            <a:endParaRPr kumimoji="1" lang="ja-JP" altLang="en-US" sz="2400" spc="-17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１３７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１０１</a:t>
            </a:r>
            <a:r>
              <a:rPr lang="zh-CN" altLang="en-US" sz="1200" dirty="0" smtClean="0">
                <a:solidFill>
                  <a:prstClr val="black"/>
                </a:solidFill>
                <a:latin typeface="SimSun" panose="02010600030101010101" pitchFamily="2" charset="-122"/>
                <a:ea typeface="SimSun" panose="02010600030101010101" pitchFamily="2" charset="-122"/>
              </a:rPr>
              <a:t>页</a:t>
            </a:r>
            <a:endParaRPr lang="en-US" altLang="zh-CN"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35668" y="2544229"/>
            <a:ext cx="7660187" cy="2737662"/>
          </a:xfrm>
          <a:prstGeom prst="rect">
            <a:avLst/>
          </a:prstGeom>
        </p:spPr>
      </p:pic>
      <p:sp>
        <p:nvSpPr>
          <p:cNvPr id="14" name="テキスト ボックス 13"/>
          <p:cNvSpPr txBox="1"/>
          <p:nvPr/>
        </p:nvSpPr>
        <p:spPr>
          <a:xfrm>
            <a:off x="2334933" y="5510256"/>
            <a:ext cx="4712365" cy="369332"/>
          </a:xfrm>
          <a:prstGeom prst="rect">
            <a:avLst/>
          </a:prstGeom>
          <a:noFill/>
          <a:ln>
            <a:noFill/>
          </a:ln>
        </p:spPr>
        <p:txBody>
          <a:bodyPr wrap="square" rtlCol="0">
            <a:spAutoFit/>
          </a:bodyPr>
          <a:lstStyle/>
          <a:p>
            <a:pPr algn="ctr"/>
            <a:r>
              <a:rPr lang="zh-CN" altLang="ja-JP" dirty="0">
                <a:latin typeface="SimSun" panose="02010600030101010101" pitchFamily="2" charset="-122"/>
                <a:ea typeface="SimSun" panose="02010600030101010101" pitchFamily="2" charset="-122"/>
              </a:rPr>
              <a:t>手</a:t>
            </a:r>
            <a:r>
              <a:rPr lang="zh-CN" altLang="en-US" dirty="0">
                <a:latin typeface="SimSun" panose="02010600030101010101" pitchFamily="2" charset="-122"/>
                <a:ea typeface="SimSun" panose="02010600030101010101" pitchFamily="2" charset="-122"/>
              </a:rPr>
              <a:t>动</a:t>
            </a:r>
            <a:r>
              <a:rPr lang="zh-CN" altLang="ja-JP" dirty="0">
                <a:latin typeface="SimSun" panose="02010600030101010101" pitchFamily="2" charset="-122"/>
                <a:ea typeface="SimSun" panose="02010600030101010101" pitchFamily="2" charset="-122"/>
              </a:rPr>
              <a:t>作业和</a:t>
            </a:r>
            <a:r>
              <a:rPr lang="zh-CN" altLang="en-US" dirty="0">
                <a:latin typeface="SimSun" panose="02010600030101010101" pitchFamily="2" charset="-122"/>
                <a:ea typeface="SimSun" panose="02010600030101010101" pitchFamily="2" charset="-122"/>
              </a:rPr>
              <a:t>机械作业</a:t>
            </a:r>
            <a:r>
              <a:rPr lang="zh-CN" altLang="ja-JP" dirty="0">
                <a:latin typeface="SimSun" panose="02010600030101010101" pitchFamily="2" charset="-122"/>
                <a:ea typeface="SimSun" panose="02010600030101010101" pitchFamily="2" charset="-122"/>
              </a:rPr>
              <a:t>并用分类解体</a:t>
            </a:r>
            <a:r>
              <a:rPr lang="zh-CN" altLang="en-US" dirty="0">
                <a:latin typeface="SimSun" panose="02010600030101010101" pitchFamily="2" charset="-122"/>
                <a:ea typeface="SimSun" panose="02010600030101010101" pitchFamily="2" charset="-122"/>
              </a:rPr>
              <a:t>工法</a:t>
            </a:r>
            <a:r>
              <a:rPr lang="zh-CN" altLang="ja-JP" dirty="0">
                <a:latin typeface="SimSun" panose="02010600030101010101" pitchFamily="2" charset="-122"/>
                <a:ea typeface="SimSun" panose="02010600030101010101" pitchFamily="2" charset="-122"/>
              </a:rPr>
              <a:t>示例</a:t>
            </a:r>
            <a:endParaRPr lang="ja-JP" altLang="en-US" dirty="0">
              <a:solidFill>
                <a:prstClr val="black"/>
              </a:solidFill>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6A42F118-65C1-4761-A4FA-0968FEF4B407}"/>
              </a:ext>
            </a:extLst>
          </p:cNvPr>
          <p:cNvSpPr txBox="1"/>
          <p:nvPr/>
        </p:nvSpPr>
        <p:spPr>
          <a:xfrm>
            <a:off x="1658412" y="3051286"/>
            <a:ext cx="161365" cy="923330"/>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鹰架设置</a:t>
            </a:r>
            <a:endParaRPr lang="en-US" altLang="zh-CN" sz="1000" dirty="0">
              <a:latin typeface="SimSun" panose="02010600030101010101" pitchFamily="2" charset="-122"/>
              <a:ea typeface="SimSun" panose="02010600030101010101" pitchFamily="2" charset="-122"/>
            </a:endParaRPr>
          </a:p>
          <a:p>
            <a:pPr algn="ctr"/>
            <a:r>
              <a:rPr lang="zh-CN" altLang="en-US" sz="1000" dirty="0">
                <a:latin typeface="SimSun" panose="02010600030101010101" pitchFamily="2" charset="-122"/>
                <a:ea typeface="SimSun" panose="02010600030101010101" pitchFamily="2" charset="-122"/>
              </a:rPr>
              <a:t>作业</a:t>
            </a:r>
            <a:endParaRPr lang="ja-JP" altLang="en-US" sz="10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42F9D56A-ABB9-4FBF-9EE5-CFBDD998BAFE}"/>
              </a:ext>
            </a:extLst>
          </p:cNvPr>
          <p:cNvSpPr txBox="1"/>
          <p:nvPr/>
        </p:nvSpPr>
        <p:spPr>
          <a:xfrm>
            <a:off x="1227269" y="3051286"/>
            <a:ext cx="161365" cy="615553"/>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准备</a:t>
            </a:r>
            <a:endParaRPr lang="en-US" altLang="zh-CN" sz="1000" dirty="0">
              <a:latin typeface="SimSun" panose="02010600030101010101" pitchFamily="2" charset="-122"/>
              <a:ea typeface="SimSun" panose="02010600030101010101" pitchFamily="2" charset="-122"/>
            </a:endParaRPr>
          </a:p>
          <a:p>
            <a:pPr algn="ctr"/>
            <a:r>
              <a:rPr lang="zh-CN" altLang="en-US" sz="1000" dirty="0">
                <a:latin typeface="SimSun" panose="02010600030101010101" pitchFamily="2" charset="-122"/>
                <a:ea typeface="SimSun" panose="02010600030101010101" pitchFamily="2" charset="-122"/>
              </a:rPr>
              <a:t>作业</a:t>
            </a:r>
            <a:endParaRPr lang="ja-JP" altLang="en-US" sz="10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042572B5-1C6C-4690-8B5D-2A1167DAF5B6}"/>
              </a:ext>
            </a:extLst>
          </p:cNvPr>
          <p:cNvSpPr txBox="1"/>
          <p:nvPr/>
        </p:nvSpPr>
        <p:spPr>
          <a:xfrm>
            <a:off x="796126" y="3112840"/>
            <a:ext cx="161365"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事前准备</a:t>
            </a:r>
            <a:endParaRPr lang="ja-JP" altLang="en-US" sz="8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7A21C2E0-634A-407C-8C13-76BA07629E59}"/>
              </a:ext>
            </a:extLst>
          </p:cNvPr>
          <p:cNvSpPr txBox="1"/>
          <p:nvPr/>
        </p:nvSpPr>
        <p:spPr>
          <a:xfrm>
            <a:off x="796126" y="3704922"/>
            <a:ext cx="161365"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事前措置</a:t>
            </a:r>
            <a:endParaRPr lang="ja-JP" altLang="en-US" sz="8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E2DB4D6D-5AF2-462E-8C6C-C0E50D502F4B}"/>
              </a:ext>
            </a:extLst>
          </p:cNvPr>
          <p:cNvSpPr txBox="1"/>
          <p:nvPr/>
        </p:nvSpPr>
        <p:spPr>
          <a:xfrm>
            <a:off x="2162709" y="3174396"/>
            <a:ext cx="148669"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撤除建筑设备</a:t>
            </a:r>
            <a:endParaRPr lang="en-US" altLang="zh-CN" sz="9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D59CFDDC-E152-41C7-8036-83D332A2408C}"/>
              </a:ext>
            </a:extLst>
          </p:cNvPr>
          <p:cNvSpPr txBox="1"/>
          <p:nvPr/>
        </p:nvSpPr>
        <p:spPr>
          <a:xfrm>
            <a:off x="2581843" y="3183921"/>
            <a:ext cx="161365"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撤除内饰材料</a:t>
            </a:r>
            <a:endParaRPr lang="en-US" altLang="zh-CN" sz="9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39E15991-4CAF-44CE-9789-A7696E5501B2}"/>
              </a:ext>
            </a:extLst>
          </p:cNvPr>
          <p:cNvSpPr txBox="1"/>
          <p:nvPr/>
        </p:nvSpPr>
        <p:spPr>
          <a:xfrm>
            <a:off x="3003275" y="3182091"/>
            <a:ext cx="161365"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撤除內</a:t>
            </a:r>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外部建具</a:t>
            </a:r>
            <a:endParaRPr lang="en-US" altLang="zh-CN" sz="8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54CD2BBB-8B83-436C-A20F-7E8286A1C2A2}"/>
              </a:ext>
            </a:extLst>
          </p:cNvPr>
          <p:cNvSpPr txBox="1"/>
          <p:nvPr/>
        </p:nvSpPr>
        <p:spPr>
          <a:xfrm>
            <a:off x="3489707" y="3196040"/>
            <a:ext cx="140453" cy="969496"/>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撤除屋顶设置物</a:t>
            </a:r>
            <a:endParaRPr lang="en-US" altLang="zh-CN" sz="9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0390D12E-E6B9-42D9-9A3C-CFF4DE95B629}"/>
              </a:ext>
            </a:extLst>
          </p:cNvPr>
          <p:cNvSpPr txBox="1"/>
          <p:nvPr/>
        </p:nvSpPr>
        <p:spPr>
          <a:xfrm>
            <a:off x="3884826" y="3189785"/>
            <a:ext cx="140453" cy="969496"/>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撤除阳台等</a:t>
            </a:r>
            <a:endParaRPr lang="en-US" altLang="zh-CN" sz="900" dirty="0">
              <a:latin typeface="SimSun" panose="02010600030101010101" pitchFamily="2" charset="-122"/>
              <a:ea typeface="SimSun" panose="02010600030101010101" pitchFamily="2" charset="-122"/>
            </a:endParaRPr>
          </a:p>
          <a:p>
            <a:pPr algn="ctr"/>
            <a:endParaRPr lang="en-US" altLang="zh-CN" sz="900" dirty="0">
              <a:latin typeface="SimSun" panose="02010600030101010101" pitchFamily="2" charset="-122"/>
              <a:ea typeface="SimSun" panose="02010600030101010101" pitchFamily="2" charset="-122"/>
            </a:endParaRPr>
          </a:p>
          <a:p>
            <a:pPr algn="ctr"/>
            <a:endParaRPr lang="en-US" altLang="zh-CN" sz="9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37445EF3-BFDF-4C50-998D-1BDD88CC725A}"/>
              </a:ext>
            </a:extLst>
          </p:cNvPr>
          <p:cNvSpPr txBox="1"/>
          <p:nvPr/>
        </p:nvSpPr>
        <p:spPr>
          <a:xfrm>
            <a:off x="4307493" y="3182091"/>
            <a:ext cx="140453" cy="861774"/>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撤除房顶材料</a:t>
            </a:r>
            <a:endParaRPr lang="en-US" altLang="zh-CN" sz="800" dirty="0">
              <a:latin typeface="SimSun" panose="02010600030101010101" pitchFamily="2" charset="-122"/>
              <a:ea typeface="SimSun" panose="02010600030101010101" pitchFamily="2" charset="-122"/>
            </a:endParaRPr>
          </a:p>
          <a:p>
            <a:pPr algn="ctr"/>
            <a:endParaRPr lang="en-US" altLang="zh-CN" sz="8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D9058FC0-E6FF-426B-9D3B-80D3DC55FBCC}"/>
              </a:ext>
            </a:extLst>
          </p:cNvPr>
          <p:cNvSpPr txBox="1"/>
          <p:nvPr/>
        </p:nvSpPr>
        <p:spPr>
          <a:xfrm>
            <a:off x="5237497" y="3174396"/>
            <a:ext cx="126575" cy="738664"/>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上部构造部分</a:t>
            </a:r>
            <a:endParaRPr lang="en-US" altLang="zh-CN" sz="8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8C6BA961-9D38-4293-9F81-4741462955EB}"/>
              </a:ext>
            </a:extLst>
          </p:cNvPr>
          <p:cNvSpPr txBox="1"/>
          <p:nvPr/>
        </p:nvSpPr>
        <p:spPr>
          <a:xfrm>
            <a:off x="5237496" y="3980397"/>
            <a:ext cx="126576"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外</a:t>
            </a:r>
            <a:endParaRPr lang="en-US" altLang="zh-CN" sz="8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76A767EF-98DE-4B1A-87A4-125974055DD7}"/>
              </a:ext>
            </a:extLst>
          </p:cNvPr>
          <p:cNvSpPr txBox="1"/>
          <p:nvPr/>
        </p:nvSpPr>
        <p:spPr>
          <a:xfrm>
            <a:off x="5143490" y="3174396"/>
            <a:ext cx="112049" cy="61555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饰材料解体</a:t>
            </a:r>
            <a:endParaRPr lang="en-US" altLang="zh-CN" sz="8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09C1028D-6377-4F29-87F2-86118E878818}"/>
              </a:ext>
            </a:extLst>
          </p:cNvPr>
          <p:cNvSpPr txBox="1"/>
          <p:nvPr/>
        </p:nvSpPr>
        <p:spPr>
          <a:xfrm>
            <a:off x="4724983" y="3182091"/>
            <a:ext cx="153028" cy="615553"/>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重机搬入</a:t>
            </a:r>
            <a:endParaRPr lang="en-US" altLang="zh-CN" sz="10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05A13086-CB64-4CB7-B49E-FCFA836B8AAD}"/>
              </a:ext>
            </a:extLst>
          </p:cNvPr>
          <p:cNvSpPr txBox="1"/>
          <p:nvPr/>
        </p:nvSpPr>
        <p:spPr>
          <a:xfrm>
            <a:off x="4713504" y="3871426"/>
            <a:ext cx="161365" cy="2769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安装</a:t>
            </a:r>
            <a:endParaRPr lang="en-US" altLang="zh-CN" sz="9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606E9771-A2F0-42D0-8510-E2464FC77341}"/>
              </a:ext>
            </a:extLst>
          </p:cNvPr>
          <p:cNvSpPr txBox="1"/>
          <p:nvPr/>
        </p:nvSpPr>
        <p:spPr>
          <a:xfrm>
            <a:off x="5606688" y="3072539"/>
            <a:ext cx="161365" cy="738664"/>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撤除鹰架</a:t>
            </a:r>
            <a:endParaRPr lang="en-US" altLang="zh-CN" sz="800" dirty="0">
              <a:latin typeface="SimSun" panose="02010600030101010101" pitchFamily="2" charset="-122"/>
              <a:ea typeface="SimSun" panose="02010600030101010101" pitchFamily="2" charset="-122"/>
            </a:endParaRPr>
          </a:p>
          <a:p>
            <a:pPr algn="ctr"/>
            <a:endParaRPr lang="en-US" altLang="zh-CN" sz="800" dirty="0">
              <a:latin typeface="SimSun" panose="02010600030101010101" pitchFamily="2" charset="-122"/>
              <a:ea typeface="SimSun" panose="02010600030101010101" pitchFamily="2" charset="-122"/>
            </a:endParaRPr>
          </a:p>
          <a:p>
            <a:pPr algn="ctr"/>
            <a:endParaRPr lang="en-US" altLang="zh-CN" sz="8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18032CEF-FEFA-424C-AB25-5ACB439387F8}"/>
              </a:ext>
            </a:extLst>
          </p:cNvPr>
          <p:cNvSpPr txBox="1"/>
          <p:nvPr/>
        </p:nvSpPr>
        <p:spPr>
          <a:xfrm>
            <a:off x="6035469" y="3173335"/>
            <a:ext cx="161365" cy="738664"/>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解体地基</a:t>
            </a:r>
            <a:endParaRPr lang="en-US" altLang="zh-CN" sz="800" dirty="0">
              <a:latin typeface="SimSun" panose="02010600030101010101" pitchFamily="2" charset="-122"/>
              <a:ea typeface="SimSun" panose="02010600030101010101" pitchFamily="2" charset="-122"/>
            </a:endParaRPr>
          </a:p>
          <a:p>
            <a:pPr algn="ctr"/>
            <a:endParaRPr lang="en-US" altLang="zh-CN" sz="800" dirty="0">
              <a:latin typeface="SimSun" panose="02010600030101010101" pitchFamily="2" charset="-122"/>
              <a:ea typeface="SimSun" panose="02010600030101010101" pitchFamily="2" charset="-122"/>
            </a:endParaRPr>
          </a:p>
          <a:p>
            <a:pPr algn="ctr"/>
            <a:endParaRPr lang="en-US" altLang="zh-CN" sz="8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5F0FEBFE-43B4-43F4-9255-47882DCF4936}"/>
              </a:ext>
            </a:extLst>
          </p:cNvPr>
          <p:cNvSpPr txBox="1"/>
          <p:nvPr/>
        </p:nvSpPr>
        <p:spPr>
          <a:xfrm>
            <a:off x="6671259" y="3051286"/>
            <a:ext cx="161365" cy="615553"/>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重机搬出</a:t>
            </a:r>
            <a:endParaRPr lang="en-US" altLang="zh-CN" sz="10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1BCC1EB0-5DBB-4697-9701-14BB9743FB96}"/>
              </a:ext>
            </a:extLst>
          </p:cNvPr>
          <p:cNvSpPr txBox="1"/>
          <p:nvPr/>
        </p:nvSpPr>
        <p:spPr>
          <a:xfrm>
            <a:off x="7210839" y="3112840"/>
            <a:ext cx="114554"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整地</a:t>
            </a:r>
            <a:endParaRPr lang="en-US" altLang="zh-CN" sz="8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0B6CCF55-0D73-4423-8A1A-E80E302D0E47}"/>
              </a:ext>
            </a:extLst>
          </p:cNvPr>
          <p:cNvSpPr txBox="1"/>
          <p:nvPr/>
        </p:nvSpPr>
        <p:spPr>
          <a:xfrm>
            <a:off x="7210839" y="3454443"/>
            <a:ext cx="110356"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清扫</a:t>
            </a:r>
            <a:endParaRPr lang="en-US" altLang="zh-CN" sz="8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F6AB213A-B05C-43A0-B347-C44AEF9C6D93}"/>
              </a:ext>
            </a:extLst>
          </p:cNvPr>
          <p:cNvSpPr txBox="1"/>
          <p:nvPr/>
        </p:nvSpPr>
        <p:spPr>
          <a:xfrm>
            <a:off x="7047298" y="3049554"/>
            <a:ext cx="161365" cy="1184940"/>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解体作业完成后作业</a:t>
            </a:r>
            <a:endParaRPr lang="en-US" altLang="zh-CN" sz="800" dirty="0">
              <a:latin typeface="SimSun" panose="02010600030101010101" pitchFamily="2" charset="-122"/>
              <a:ea typeface="SimSun" panose="02010600030101010101" pitchFamily="2" charset="-122"/>
            </a:endParaRPr>
          </a:p>
          <a:p>
            <a:pPr algn="ctr"/>
            <a:endParaRPr lang="en-US" altLang="zh-CN" sz="500" dirty="0">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9141F615-779E-4DE4-AA19-45C7361AAA0A}"/>
              </a:ext>
            </a:extLst>
          </p:cNvPr>
          <p:cNvSpPr txBox="1"/>
          <p:nvPr/>
        </p:nvSpPr>
        <p:spPr>
          <a:xfrm>
            <a:off x="7584704" y="3051286"/>
            <a:ext cx="161365"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解体工程完成检查</a:t>
            </a:r>
            <a:endParaRPr lang="en-US" altLang="zh-CN" sz="8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809EF296-E772-4AEF-BD49-AF1ACD012141}"/>
              </a:ext>
            </a:extLst>
          </p:cNvPr>
          <p:cNvSpPr txBox="1"/>
          <p:nvPr/>
        </p:nvSpPr>
        <p:spPr>
          <a:xfrm>
            <a:off x="8122110" y="3038944"/>
            <a:ext cx="100907" cy="646331"/>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完成后管理</a:t>
            </a:r>
            <a:endParaRPr lang="en-US" altLang="zh-CN" sz="700" dirty="0">
              <a:latin typeface="SimSun" panose="02010600030101010101" pitchFamily="2" charset="-122"/>
              <a:ea typeface="SimSun" panose="02010600030101010101" pitchFamily="2" charset="-122"/>
            </a:endParaRPr>
          </a:p>
          <a:p>
            <a:pPr algn="ctr"/>
            <a:endParaRPr lang="en-US" altLang="zh-CN" sz="7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AFF59E8F-03E2-413A-B816-7780BFE358A1}"/>
              </a:ext>
            </a:extLst>
          </p:cNvPr>
          <p:cNvSpPr txBox="1"/>
          <p:nvPr/>
        </p:nvSpPr>
        <p:spPr>
          <a:xfrm>
            <a:off x="7998447" y="3072539"/>
            <a:ext cx="108386" cy="538609"/>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解体工程</a:t>
            </a:r>
            <a:endParaRPr lang="en-US" altLang="zh-CN" sz="700" dirty="0">
              <a:latin typeface="SimSun" panose="02010600030101010101" pitchFamily="2" charset="-122"/>
              <a:ea typeface="SimSun" panose="02010600030101010101" pitchFamily="2" charset="-122"/>
            </a:endParaRPr>
          </a:p>
          <a:p>
            <a:pPr algn="ctr"/>
            <a:endParaRPr lang="en-US" altLang="zh-CN" sz="700" dirty="0">
              <a:latin typeface="SimSun" panose="02010600030101010101" pitchFamily="2" charset="-122"/>
              <a:ea typeface="SimSun" panose="02010600030101010101" pitchFamily="2" charset="-122"/>
            </a:endParaRPr>
          </a:p>
        </p:txBody>
      </p:sp>
      <p:sp>
        <p:nvSpPr>
          <p:cNvPr id="35" name="テキスト ボックス 34">
            <a:extLst>
              <a:ext uri="{FF2B5EF4-FFF2-40B4-BE49-F238E27FC236}">
                <a16:creationId xmlns:a16="http://schemas.microsoft.com/office/drawing/2014/main" xmlns="" id="{261DDE96-1027-40FA-9410-5D89D3772869}"/>
              </a:ext>
            </a:extLst>
          </p:cNvPr>
          <p:cNvSpPr txBox="1"/>
          <p:nvPr/>
        </p:nvSpPr>
        <p:spPr>
          <a:xfrm>
            <a:off x="913949" y="4587147"/>
            <a:ext cx="626639" cy="2769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残存物品搬出的确认</a:t>
            </a:r>
            <a:endParaRPr lang="en-US" altLang="zh-CN" sz="900" dirty="0">
              <a:latin typeface="SimSun" panose="02010600030101010101" pitchFamily="2" charset="-122"/>
              <a:ea typeface="SimSun" panose="02010600030101010101" pitchFamily="2" charset="-122"/>
            </a:endParaRPr>
          </a:p>
        </p:txBody>
      </p:sp>
      <p:sp>
        <p:nvSpPr>
          <p:cNvPr id="36" name="テキスト ボックス 35">
            <a:extLst>
              <a:ext uri="{FF2B5EF4-FFF2-40B4-BE49-F238E27FC236}">
                <a16:creationId xmlns:a16="http://schemas.microsoft.com/office/drawing/2014/main" xmlns="" id="{48E16D1D-9DE2-450A-AAB8-57B575E07534}"/>
              </a:ext>
            </a:extLst>
          </p:cNvPr>
          <p:cNvSpPr txBox="1"/>
          <p:nvPr/>
        </p:nvSpPr>
        <p:spPr>
          <a:xfrm>
            <a:off x="4231992" y="4723583"/>
            <a:ext cx="517003"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现场分类</a:t>
            </a:r>
            <a:endParaRPr lang="en-US" altLang="zh-CN" sz="900" dirty="0">
              <a:latin typeface="SimSun" panose="02010600030101010101" pitchFamily="2" charset="-122"/>
              <a:ea typeface="SimSun" panose="02010600030101010101" pitchFamily="2" charset="-122"/>
            </a:endParaRPr>
          </a:p>
        </p:txBody>
      </p:sp>
      <p:sp>
        <p:nvSpPr>
          <p:cNvPr id="37" name="テキスト ボックス 36">
            <a:extLst>
              <a:ext uri="{FF2B5EF4-FFF2-40B4-BE49-F238E27FC236}">
                <a16:creationId xmlns:a16="http://schemas.microsoft.com/office/drawing/2014/main" xmlns="" id="{8BEABA01-9403-4B22-BBC0-2919F9226C56}"/>
              </a:ext>
            </a:extLst>
          </p:cNvPr>
          <p:cNvSpPr txBox="1"/>
          <p:nvPr/>
        </p:nvSpPr>
        <p:spPr>
          <a:xfrm>
            <a:off x="5237496" y="4723582"/>
            <a:ext cx="546408"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分类搬出</a:t>
            </a:r>
            <a:endParaRPr lang="en-US" altLang="zh-CN" sz="900" dirty="0">
              <a:latin typeface="SimSun" panose="02010600030101010101" pitchFamily="2" charset="-122"/>
              <a:ea typeface="SimSun" panose="02010600030101010101" pitchFamily="2" charset="-122"/>
            </a:endParaRPr>
          </a:p>
        </p:txBody>
      </p:sp>
      <p:sp>
        <p:nvSpPr>
          <p:cNvPr id="38" name="テキスト ボックス 37">
            <a:extLst>
              <a:ext uri="{FF2B5EF4-FFF2-40B4-BE49-F238E27FC236}">
                <a16:creationId xmlns:a16="http://schemas.microsoft.com/office/drawing/2014/main" xmlns="" id="{F6FE7786-77AB-4FD7-A6CD-52E8AEDAE230}"/>
              </a:ext>
            </a:extLst>
          </p:cNvPr>
          <p:cNvSpPr txBox="1"/>
          <p:nvPr/>
        </p:nvSpPr>
        <p:spPr>
          <a:xfrm>
            <a:off x="4829198" y="5057381"/>
            <a:ext cx="1562077"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手动作业或者手动</a:t>
            </a:r>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机械并用作业</a:t>
            </a:r>
            <a:endParaRPr lang="en-US" altLang="zh-CN" sz="800" dirty="0">
              <a:latin typeface="SimSun" panose="02010600030101010101" pitchFamily="2" charset="-122"/>
              <a:ea typeface="SimSun" panose="02010600030101010101" pitchFamily="2" charset="-122"/>
            </a:endParaRPr>
          </a:p>
        </p:txBody>
      </p:sp>
      <p:sp>
        <p:nvSpPr>
          <p:cNvPr id="39" name="テキスト ボックス 38">
            <a:extLst>
              <a:ext uri="{FF2B5EF4-FFF2-40B4-BE49-F238E27FC236}">
                <a16:creationId xmlns:a16="http://schemas.microsoft.com/office/drawing/2014/main" xmlns="" id="{FD78C8DB-5C01-4D78-96A8-3559FFD7AB63}"/>
              </a:ext>
            </a:extLst>
          </p:cNvPr>
          <p:cNvSpPr txBox="1"/>
          <p:nvPr/>
        </p:nvSpPr>
        <p:spPr>
          <a:xfrm>
            <a:off x="3180952" y="5041993"/>
            <a:ext cx="609998"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手动作业</a:t>
            </a:r>
            <a:endParaRPr lang="en-US" altLang="zh-CN"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546901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spc="-170" dirty="0">
                <a:latin typeface="SimSun" panose="02010600030101010101" pitchFamily="2" charset="-122"/>
                <a:ea typeface="SimSun" panose="02010600030101010101" pitchFamily="2" charset="-122"/>
              </a:rPr>
              <a:t>建筑物的</a:t>
            </a:r>
            <a:r>
              <a:rPr lang="zh-CN" altLang="en-US" sz="2400" dirty="0">
                <a:latin typeface="SimSun" panose="02010600030101010101" pitchFamily="2" charset="-122"/>
                <a:ea typeface="SimSun" panose="02010600030101010101" pitchFamily="2" charset="-122"/>
              </a:rPr>
              <a:t>解体工法</a:t>
            </a:r>
            <a:endParaRPr kumimoji="1" lang="ja-JP" altLang="en-US" sz="2400" spc="-17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１３８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１０２</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764369" y="2406981"/>
            <a:ext cx="7615261" cy="2850207"/>
          </a:xfrm>
          <a:prstGeom prst="rect">
            <a:avLst/>
          </a:prstGeom>
        </p:spPr>
      </p:pic>
      <p:sp>
        <p:nvSpPr>
          <p:cNvPr id="16" name="テキスト ボックス 15"/>
          <p:cNvSpPr txBox="1"/>
          <p:nvPr/>
        </p:nvSpPr>
        <p:spPr>
          <a:xfrm>
            <a:off x="2912167" y="5354186"/>
            <a:ext cx="3319664" cy="369332"/>
          </a:xfrm>
          <a:prstGeom prst="rect">
            <a:avLst/>
          </a:prstGeom>
          <a:noFill/>
          <a:ln>
            <a:noFill/>
          </a:ln>
        </p:spPr>
        <p:txBody>
          <a:bodyPr wrap="square" rtlCol="0">
            <a:spAutoFit/>
          </a:bodyPr>
          <a:lstStyle/>
          <a:p>
            <a:pPr algn="ctr"/>
            <a:r>
              <a:rPr lang="zh-CN" altLang="en-US" dirty="0">
                <a:solidFill>
                  <a:prstClr val="black"/>
                </a:solidFill>
                <a:latin typeface="SimSun" panose="02010600030101010101" pitchFamily="2" charset="-122"/>
                <a:ea typeface="SimSun" panose="02010600030101010101" pitchFamily="2" charset="-122"/>
              </a:rPr>
              <a:t>机械作业分类解体工法</a:t>
            </a:r>
            <a:r>
              <a:rPr lang="zh-CN" altLang="ja-JP" dirty="0">
                <a:latin typeface="SimSun" panose="02010600030101010101" pitchFamily="2" charset="-122"/>
                <a:ea typeface="SimSun" panose="02010600030101010101" pitchFamily="2" charset="-122"/>
              </a:rPr>
              <a:t>示</a:t>
            </a:r>
            <a:r>
              <a:rPr lang="zh-CN" altLang="en-US" dirty="0">
                <a:solidFill>
                  <a:prstClr val="black"/>
                </a:solidFill>
                <a:latin typeface="SimSun" panose="02010600030101010101" pitchFamily="2" charset="-122"/>
                <a:ea typeface="SimSun" panose="02010600030101010101" pitchFamily="2" charset="-122"/>
              </a:rPr>
              <a:t>例</a:t>
            </a:r>
            <a:endParaRPr lang="ja-JP" altLang="en-US" dirty="0">
              <a:solidFill>
                <a:prstClr val="black"/>
              </a:solidFill>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A019DEC7-E8E2-4112-BE04-6F88B8AA6A3E}"/>
              </a:ext>
            </a:extLst>
          </p:cNvPr>
          <p:cNvSpPr txBox="1"/>
          <p:nvPr/>
        </p:nvSpPr>
        <p:spPr>
          <a:xfrm>
            <a:off x="7087003" y="3305889"/>
            <a:ext cx="114554"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清扫</a:t>
            </a:r>
            <a:endParaRPr lang="en-US" altLang="zh-CN" sz="8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8B606CD2-DF53-4E04-8379-4E61A32DFEA7}"/>
              </a:ext>
            </a:extLst>
          </p:cNvPr>
          <p:cNvSpPr txBox="1"/>
          <p:nvPr/>
        </p:nvSpPr>
        <p:spPr>
          <a:xfrm>
            <a:off x="862383" y="2946160"/>
            <a:ext cx="126484"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事前准备</a:t>
            </a:r>
            <a:endParaRPr lang="ja-JP" altLang="en-US" sz="8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12108213-526C-4ED1-B583-005385A3482C}"/>
              </a:ext>
            </a:extLst>
          </p:cNvPr>
          <p:cNvSpPr txBox="1"/>
          <p:nvPr/>
        </p:nvSpPr>
        <p:spPr>
          <a:xfrm>
            <a:off x="862383" y="3547013"/>
            <a:ext cx="126484"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事前措置</a:t>
            </a:r>
            <a:endParaRPr lang="ja-JP" altLang="en-US" sz="8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34F31703-6D89-47A4-B122-22773EB009C1}"/>
              </a:ext>
            </a:extLst>
          </p:cNvPr>
          <p:cNvSpPr txBox="1"/>
          <p:nvPr/>
        </p:nvSpPr>
        <p:spPr>
          <a:xfrm>
            <a:off x="1304109" y="2946160"/>
            <a:ext cx="161365" cy="615553"/>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准备</a:t>
            </a:r>
            <a:endParaRPr lang="en-US" altLang="zh-CN" sz="1000" dirty="0">
              <a:latin typeface="SimSun" panose="02010600030101010101" pitchFamily="2" charset="-122"/>
              <a:ea typeface="SimSun" panose="02010600030101010101" pitchFamily="2" charset="-122"/>
            </a:endParaRPr>
          </a:p>
          <a:p>
            <a:pPr algn="ctr"/>
            <a:r>
              <a:rPr lang="zh-CN" altLang="en-US" sz="1000" dirty="0">
                <a:latin typeface="SimSun" panose="02010600030101010101" pitchFamily="2" charset="-122"/>
                <a:ea typeface="SimSun" panose="02010600030101010101" pitchFamily="2" charset="-122"/>
              </a:rPr>
              <a:t>作业</a:t>
            </a:r>
            <a:endParaRPr lang="ja-JP" altLang="en-US" sz="10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FC7A4E33-2F12-41DB-B1FD-9FFF877BAD65}"/>
              </a:ext>
            </a:extLst>
          </p:cNvPr>
          <p:cNvSpPr txBox="1"/>
          <p:nvPr/>
        </p:nvSpPr>
        <p:spPr>
          <a:xfrm>
            <a:off x="1777864" y="2954921"/>
            <a:ext cx="161365"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临时设置</a:t>
            </a:r>
            <a:endParaRPr lang="en-US" altLang="zh-CN" sz="900" dirty="0">
              <a:latin typeface="SimSun" panose="02010600030101010101" pitchFamily="2" charset="-122"/>
              <a:ea typeface="SimSun" panose="02010600030101010101" pitchFamily="2" charset="-122"/>
            </a:endParaRPr>
          </a:p>
          <a:p>
            <a:pPr algn="ctr"/>
            <a:r>
              <a:rPr lang="zh-CN" altLang="en-US" sz="900" dirty="0">
                <a:latin typeface="SimSun" panose="02010600030101010101" pitchFamily="2" charset="-122"/>
                <a:ea typeface="SimSun" panose="02010600030101010101" pitchFamily="2" charset="-122"/>
              </a:rPr>
              <a:t>作业</a:t>
            </a:r>
            <a:endParaRPr lang="ja-JP" altLang="en-US" sz="9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D05020A6-9E18-4022-A6BF-A08CDBEFBC3E}"/>
              </a:ext>
            </a:extLst>
          </p:cNvPr>
          <p:cNvSpPr txBox="1"/>
          <p:nvPr/>
        </p:nvSpPr>
        <p:spPr>
          <a:xfrm>
            <a:off x="2298000" y="3083650"/>
            <a:ext cx="148669"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撤除建筑设备</a:t>
            </a:r>
            <a:endParaRPr lang="en-US" altLang="zh-CN" sz="9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6CDD1EE7-67FE-470D-B467-92CDE3B38174}"/>
              </a:ext>
            </a:extLst>
          </p:cNvPr>
          <p:cNvSpPr txBox="1"/>
          <p:nvPr/>
        </p:nvSpPr>
        <p:spPr>
          <a:xfrm>
            <a:off x="2757174" y="3064754"/>
            <a:ext cx="161365"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撤除内饰材料</a:t>
            </a:r>
            <a:endParaRPr lang="en-US" altLang="zh-CN" sz="9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A12F6B6E-0113-49E0-B5B0-633863922956}"/>
              </a:ext>
            </a:extLst>
          </p:cNvPr>
          <p:cNvSpPr txBox="1"/>
          <p:nvPr/>
        </p:nvSpPr>
        <p:spPr>
          <a:xfrm>
            <a:off x="3229044" y="3061140"/>
            <a:ext cx="161365"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撤除內</a:t>
            </a:r>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外部建具</a:t>
            </a:r>
            <a:endParaRPr lang="en-US" altLang="zh-CN" sz="8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44C0D414-1474-4BE6-AF28-2FF60BC0BAAE}"/>
              </a:ext>
            </a:extLst>
          </p:cNvPr>
          <p:cNvSpPr txBox="1"/>
          <p:nvPr/>
        </p:nvSpPr>
        <p:spPr>
          <a:xfrm>
            <a:off x="3762017" y="3095535"/>
            <a:ext cx="140453" cy="8309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撤除房顶材料</a:t>
            </a:r>
            <a:endParaRPr lang="en-US" altLang="zh-CN" sz="9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F9B5D8F4-3D94-4722-89E4-E417A5D317A2}"/>
              </a:ext>
            </a:extLst>
          </p:cNvPr>
          <p:cNvSpPr txBox="1"/>
          <p:nvPr/>
        </p:nvSpPr>
        <p:spPr>
          <a:xfrm>
            <a:off x="4280459" y="3083650"/>
            <a:ext cx="161365"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重机的搬入</a:t>
            </a:r>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安装</a:t>
            </a:r>
            <a:endParaRPr lang="en-US" altLang="zh-CN" sz="8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DC92CE03-C4E7-440F-AF0C-9897F2657830}"/>
              </a:ext>
            </a:extLst>
          </p:cNvPr>
          <p:cNvSpPr txBox="1"/>
          <p:nvPr/>
        </p:nvSpPr>
        <p:spPr>
          <a:xfrm>
            <a:off x="4932643" y="3097129"/>
            <a:ext cx="126575" cy="738664"/>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上部构造部分</a:t>
            </a:r>
            <a:endParaRPr lang="en-US" altLang="zh-CN" sz="8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73A1E9CC-56CA-4476-B81F-5F373584B20C}"/>
              </a:ext>
            </a:extLst>
          </p:cNvPr>
          <p:cNvSpPr txBox="1"/>
          <p:nvPr/>
        </p:nvSpPr>
        <p:spPr>
          <a:xfrm>
            <a:off x="4932642" y="3899636"/>
            <a:ext cx="126576"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外</a:t>
            </a:r>
            <a:endParaRPr lang="en-US" altLang="zh-CN" sz="8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6595E6B3-8759-4F13-BDFD-85C353BCBA18}"/>
              </a:ext>
            </a:extLst>
          </p:cNvPr>
          <p:cNvSpPr txBox="1"/>
          <p:nvPr/>
        </p:nvSpPr>
        <p:spPr>
          <a:xfrm>
            <a:off x="4810516" y="3083650"/>
            <a:ext cx="112049" cy="61555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饰材料解体</a:t>
            </a:r>
            <a:endParaRPr lang="en-US" altLang="zh-CN" sz="8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48776050-58E2-4235-BC0E-CB6B0820397A}"/>
              </a:ext>
            </a:extLst>
          </p:cNvPr>
          <p:cNvSpPr txBox="1"/>
          <p:nvPr/>
        </p:nvSpPr>
        <p:spPr>
          <a:xfrm>
            <a:off x="5398735" y="2952845"/>
            <a:ext cx="161365" cy="769441"/>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撤除鹰架</a:t>
            </a:r>
            <a:endParaRPr lang="en-US" altLang="zh-CN" sz="1000" dirty="0">
              <a:latin typeface="SimSun" panose="02010600030101010101" pitchFamily="2" charset="-122"/>
              <a:ea typeface="SimSun" panose="02010600030101010101" pitchFamily="2" charset="-122"/>
            </a:endParaRPr>
          </a:p>
          <a:p>
            <a:pPr algn="ctr"/>
            <a:endParaRPr lang="en-US" altLang="zh-CN" sz="10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7B00E50D-6A81-4D4B-A10F-2614695DCE4B}"/>
              </a:ext>
            </a:extLst>
          </p:cNvPr>
          <p:cNvSpPr txBox="1"/>
          <p:nvPr/>
        </p:nvSpPr>
        <p:spPr>
          <a:xfrm>
            <a:off x="5852070" y="3093421"/>
            <a:ext cx="161365" cy="692497"/>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解体基础等</a:t>
            </a:r>
            <a:endParaRPr lang="en-US" altLang="zh-CN" sz="9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9025241C-DCB4-4CBA-A72A-271D6CBE168A}"/>
              </a:ext>
            </a:extLst>
          </p:cNvPr>
          <p:cNvSpPr txBox="1"/>
          <p:nvPr/>
        </p:nvSpPr>
        <p:spPr>
          <a:xfrm>
            <a:off x="6427062" y="2964633"/>
            <a:ext cx="137289" cy="738664"/>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重机搬出</a:t>
            </a:r>
            <a:endParaRPr lang="en-US" altLang="zh-CN" sz="1200" dirty="0">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9A0C0469-6B4C-4495-AB4A-F608CD293056}"/>
              </a:ext>
            </a:extLst>
          </p:cNvPr>
          <p:cNvSpPr txBox="1"/>
          <p:nvPr/>
        </p:nvSpPr>
        <p:spPr>
          <a:xfrm>
            <a:off x="7110407" y="3007715"/>
            <a:ext cx="114554"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整地</a:t>
            </a:r>
            <a:endParaRPr lang="en-US" altLang="zh-CN" sz="8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B298E1AE-B0EF-489E-988E-32D2084635B6}"/>
              </a:ext>
            </a:extLst>
          </p:cNvPr>
          <p:cNvSpPr txBox="1"/>
          <p:nvPr/>
        </p:nvSpPr>
        <p:spPr>
          <a:xfrm>
            <a:off x="6949042" y="2946160"/>
            <a:ext cx="161365" cy="1107996"/>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解体作业完成后作业</a:t>
            </a:r>
            <a:endParaRPr lang="en-US" altLang="zh-CN" sz="8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3D8CFC50-562E-4D85-9ED3-8F3BB2EBBDDE}"/>
              </a:ext>
            </a:extLst>
          </p:cNvPr>
          <p:cNvSpPr txBox="1"/>
          <p:nvPr/>
        </p:nvSpPr>
        <p:spPr>
          <a:xfrm>
            <a:off x="7536883" y="2941647"/>
            <a:ext cx="161365" cy="984885"/>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解体工程完成检查</a:t>
            </a:r>
            <a:endParaRPr lang="en-US" altLang="zh-CN" sz="800" dirty="0">
              <a:latin typeface="SimSun" panose="02010600030101010101" pitchFamily="2" charset="-122"/>
              <a:ea typeface="SimSun" panose="02010600030101010101" pitchFamily="2" charset="-122"/>
            </a:endParaRPr>
          </a:p>
        </p:txBody>
      </p:sp>
      <p:sp>
        <p:nvSpPr>
          <p:cNvPr id="35" name="テキスト ボックス 34">
            <a:extLst>
              <a:ext uri="{FF2B5EF4-FFF2-40B4-BE49-F238E27FC236}">
                <a16:creationId xmlns:a16="http://schemas.microsoft.com/office/drawing/2014/main" xmlns="" id="{B6B198DD-0EE8-4866-97F9-8ED1D4663466}"/>
              </a:ext>
            </a:extLst>
          </p:cNvPr>
          <p:cNvSpPr txBox="1"/>
          <p:nvPr/>
        </p:nvSpPr>
        <p:spPr>
          <a:xfrm>
            <a:off x="8160440" y="2952904"/>
            <a:ext cx="100907" cy="61555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完成后管理</a:t>
            </a:r>
            <a:endParaRPr lang="en-US" altLang="zh-CN" sz="800" dirty="0">
              <a:latin typeface="SimSun" panose="02010600030101010101" pitchFamily="2" charset="-122"/>
              <a:ea typeface="SimSun" panose="02010600030101010101" pitchFamily="2" charset="-122"/>
            </a:endParaRPr>
          </a:p>
        </p:txBody>
      </p:sp>
      <p:sp>
        <p:nvSpPr>
          <p:cNvPr id="36" name="テキスト ボックス 35">
            <a:extLst>
              <a:ext uri="{FF2B5EF4-FFF2-40B4-BE49-F238E27FC236}">
                <a16:creationId xmlns:a16="http://schemas.microsoft.com/office/drawing/2014/main" xmlns="" id="{B29FE0AE-FE83-4C3D-8B8D-7D44F6F6491E}"/>
              </a:ext>
            </a:extLst>
          </p:cNvPr>
          <p:cNvSpPr txBox="1"/>
          <p:nvPr/>
        </p:nvSpPr>
        <p:spPr>
          <a:xfrm>
            <a:off x="8007338" y="2952845"/>
            <a:ext cx="108386" cy="492443"/>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解体工程</a:t>
            </a:r>
            <a:endParaRPr lang="en-US" altLang="zh-CN" sz="800" dirty="0">
              <a:latin typeface="SimSun" panose="02010600030101010101" pitchFamily="2" charset="-122"/>
              <a:ea typeface="SimSun" panose="02010600030101010101" pitchFamily="2" charset="-122"/>
            </a:endParaRPr>
          </a:p>
        </p:txBody>
      </p:sp>
      <p:sp>
        <p:nvSpPr>
          <p:cNvPr id="37" name="テキスト ボックス 36">
            <a:extLst>
              <a:ext uri="{FF2B5EF4-FFF2-40B4-BE49-F238E27FC236}">
                <a16:creationId xmlns:a16="http://schemas.microsoft.com/office/drawing/2014/main" xmlns="" id="{585EEFAA-E17F-4FE5-9634-E1E4FAC6B5BE}"/>
              </a:ext>
            </a:extLst>
          </p:cNvPr>
          <p:cNvSpPr txBox="1"/>
          <p:nvPr/>
        </p:nvSpPr>
        <p:spPr>
          <a:xfrm>
            <a:off x="1034331" y="4427021"/>
            <a:ext cx="663780" cy="2769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残存物品搬出的确认</a:t>
            </a:r>
            <a:endParaRPr lang="en-US" altLang="zh-CN" sz="900" dirty="0">
              <a:latin typeface="SimSun" panose="02010600030101010101" pitchFamily="2" charset="-122"/>
              <a:ea typeface="SimSun" panose="02010600030101010101" pitchFamily="2" charset="-122"/>
            </a:endParaRPr>
          </a:p>
        </p:txBody>
      </p:sp>
      <p:sp>
        <p:nvSpPr>
          <p:cNvPr id="38" name="テキスト ボックス 37">
            <a:extLst>
              <a:ext uri="{FF2B5EF4-FFF2-40B4-BE49-F238E27FC236}">
                <a16:creationId xmlns:a16="http://schemas.microsoft.com/office/drawing/2014/main" xmlns="" id="{8FBD466C-AD4D-4D35-AAC4-EAFF18E1E8CA}"/>
              </a:ext>
            </a:extLst>
          </p:cNvPr>
          <p:cNvSpPr txBox="1"/>
          <p:nvPr/>
        </p:nvSpPr>
        <p:spPr>
          <a:xfrm>
            <a:off x="3956745" y="4587028"/>
            <a:ext cx="517003"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现场分类</a:t>
            </a:r>
            <a:endParaRPr lang="en-US" altLang="zh-CN" sz="900" dirty="0">
              <a:latin typeface="SimSun" panose="02010600030101010101" pitchFamily="2" charset="-122"/>
              <a:ea typeface="SimSun" panose="02010600030101010101" pitchFamily="2" charset="-122"/>
            </a:endParaRPr>
          </a:p>
        </p:txBody>
      </p:sp>
      <p:sp>
        <p:nvSpPr>
          <p:cNvPr id="39" name="テキスト ボックス 38">
            <a:extLst>
              <a:ext uri="{FF2B5EF4-FFF2-40B4-BE49-F238E27FC236}">
                <a16:creationId xmlns:a16="http://schemas.microsoft.com/office/drawing/2014/main" xmlns="" id="{B2B16ADB-54AD-43DC-82BC-086000E87205}"/>
              </a:ext>
            </a:extLst>
          </p:cNvPr>
          <p:cNvSpPr txBox="1"/>
          <p:nvPr/>
        </p:nvSpPr>
        <p:spPr>
          <a:xfrm>
            <a:off x="5206213" y="4565520"/>
            <a:ext cx="546408"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分类搬出</a:t>
            </a:r>
            <a:endParaRPr lang="en-US" altLang="zh-CN" sz="900" dirty="0">
              <a:latin typeface="SimSun" panose="02010600030101010101" pitchFamily="2" charset="-122"/>
              <a:ea typeface="SimSun" panose="02010600030101010101" pitchFamily="2" charset="-122"/>
            </a:endParaRPr>
          </a:p>
        </p:txBody>
      </p:sp>
      <p:sp>
        <p:nvSpPr>
          <p:cNvPr id="42" name="テキスト ボックス 41">
            <a:extLst>
              <a:ext uri="{FF2B5EF4-FFF2-40B4-BE49-F238E27FC236}">
                <a16:creationId xmlns:a16="http://schemas.microsoft.com/office/drawing/2014/main" xmlns="" id="{6A900BE2-F322-4264-BAFB-A38792147B27}"/>
              </a:ext>
            </a:extLst>
          </p:cNvPr>
          <p:cNvSpPr txBox="1"/>
          <p:nvPr/>
        </p:nvSpPr>
        <p:spPr>
          <a:xfrm>
            <a:off x="2912166" y="4937013"/>
            <a:ext cx="546407" cy="153888"/>
          </a:xfrm>
          <a:prstGeom prst="rect">
            <a:avLst/>
          </a:prstGeom>
          <a:solidFill>
            <a:schemeClr val="bg1"/>
          </a:solidFill>
          <a:ln>
            <a:noFill/>
          </a:ln>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手动作业</a:t>
            </a:r>
            <a:endParaRPr lang="en-US" altLang="zh-CN" sz="1000" dirty="0">
              <a:latin typeface="SimSun" panose="02010600030101010101" pitchFamily="2" charset="-122"/>
              <a:ea typeface="SimSun" panose="02010600030101010101" pitchFamily="2" charset="-122"/>
            </a:endParaRPr>
          </a:p>
        </p:txBody>
      </p:sp>
      <p:sp>
        <p:nvSpPr>
          <p:cNvPr id="43" name="テキスト ボックス 42">
            <a:extLst>
              <a:ext uri="{FF2B5EF4-FFF2-40B4-BE49-F238E27FC236}">
                <a16:creationId xmlns:a16="http://schemas.microsoft.com/office/drawing/2014/main" xmlns="" id="{BC36C069-26CD-4403-BED2-AE9BF9F5A05D}"/>
              </a:ext>
            </a:extLst>
          </p:cNvPr>
          <p:cNvSpPr txBox="1"/>
          <p:nvPr/>
        </p:nvSpPr>
        <p:spPr>
          <a:xfrm>
            <a:off x="5125531" y="4952402"/>
            <a:ext cx="546407" cy="138499"/>
          </a:xfrm>
          <a:prstGeom prst="rect">
            <a:avLst/>
          </a:prstGeom>
          <a:solidFill>
            <a:schemeClr val="bg1"/>
          </a:solidFill>
          <a:ln>
            <a:noFill/>
          </a:ln>
        </p:spPr>
        <p:txBody>
          <a:bodyPr wrap="square" lIns="0" tIns="0" rIns="0" bIns="0" rtlCol="0">
            <a:spAutoFit/>
          </a:bodyPr>
          <a:lstStyle/>
          <a:p>
            <a:r>
              <a:rPr lang="zh-CN" altLang="en-US" sz="900" dirty="0">
                <a:latin typeface="SimSun" panose="02010600030101010101" pitchFamily="2" charset="-122"/>
                <a:ea typeface="SimSun" panose="02010600030101010101" pitchFamily="2" charset="-122"/>
              </a:rPr>
              <a:t>机械作业</a:t>
            </a:r>
            <a:endParaRPr lang="en-US" altLang="zh-CN"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025238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TW" altLang="en-US" sz="3200" b="1">
                <a:latin typeface="SimSun" panose="02010600030101010101" pitchFamily="2" charset="-122"/>
                <a:ea typeface="SimSun" panose="02010600030101010101" pitchFamily="2" charset="-122"/>
              </a:rPr>
              <a:t>第</a:t>
            </a:r>
            <a:r>
              <a:rPr lang="ja-JP" altLang="en-US" sz="3200" b="1">
                <a:latin typeface="SimSun" panose="02010600030101010101" pitchFamily="2" charset="-122"/>
                <a:ea typeface="SimSun" panose="02010600030101010101" pitchFamily="2" charset="-122"/>
              </a:rPr>
              <a:t>９</a:t>
            </a:r>
            <a:r>
              <a:rPr lang="zh-TW" altLang="en-US" sz="3200" b="1">
                <a:latin typeface="SimSun" panose="02010600030101010101" pitchFamily="2" charset="-122"/>
                <a:ea typeface="SimSun" panose="02010600030101010101" pitchFamily="2" charset="-122"/>
              </a:rPr>
              <a:t>章　</a:t>
            </a:r>
            <a:r>
              <a:rPr lang="zh-CN" altLang="en-US" sz="3200" b="1">
                <a:latin typeface="SimSun" panose="02010600030101010101" pitchFamily="2" charset="-122"/>
                <a:ea typeface="SimSun" panose="02010600030101010101" pitchFamily="2" charset="-122"/>
              </a:rPr>
              <a:t>相关法令等</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730965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劳动者的安全卫生相关法律体系</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１０７</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有几项与劳动者的安全卫生相关的法律，包括劳动安全卫生法。尤其是劳动安全卫生法中规定了必须遵守的事项，以确保劳动者的安全和健康并促进舒适工作环境的形成。与政府法令和省颁法令，告示等标示伴随法律实施的具体事项。</a:t>
            </a:r>
          </a:p>
          <a:p>
            <a:pPr marL="0" indent="180975">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如下所示劳动者的安全卫生相关法律体系。</a:t>
            </a:r>
          </a:p>
        </p:txBody>
      </p:sp>
      <p:pic>
        <p:nvPicPr>
          <p:cNvPr id="3" name="図 2"/>
          <p:cNvPicPr>
            <a:picLocks noChangeAspect="1"/>
          </p:cNvPicPr>
          <p:nvPr/>
        </p:nvPicPr>
        <p:blipFill>
          <a:blip r:embed="rId3"/>
          <a:stretch>
            <a:fillRect/>
          </a:stretch>
        </p:blipFill>
        <p:spPr>
          <a:xfrm>
            <a:off x="1701782" y="2499806"/>
            <a:ext cx="6081009" cy="3531097"/>
          </a:xfrm>
          <a:prstGeom prst="rect">
            <a:avLst/>
          </a:prstGeom>
        </p:spPr>
      </p:pic>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zh-CN" altLang="ja-JP" sz="1400" dirty="0">
                <a:latin typeface="SimSun" panose="02010600030101010101" pitchFamily="2" charset="-122"/>
                <a:ea typeface="SimSun" panose="02010600030101010101" pitchFamily="2" charset="-122"/>
              </a:rPr>
              <a:t>图</a:t>
            </a:r>
            <a:r>
              <a:rPr lang="ja-JP" altLang="ja-JP" sz="1400" dirty="0">
                <a:latin typeface="SimSun" panose="02010600030101010101" pitchFamily="2" charset="-122"/>
                <a:ea typeface="SimSun" panose="02010600030101010101" pitchFamily="2" charset="-122"/>
              </a:rPr>
              <a:t>9-1</a:t>
            </a:r>
            <a:r>
              <a:rPr lang="zh-CN" altLang="en-US" sz="1400" dirty="0">
                <a:latin typeface="SimSun" panose="02010600030101010101" pitchFamily="2" charset="-122"/>
                <a:ea typeface="SimSun" panose="02010600030101010101" pitchFamily="2" charset="-122"/>
              </a:rPr>
              <a:t>车辆系工程机械（解体用）驾驶技能的相关法律体系</a:t>
            </a:r>
            <a:endParaRPr lang="en-US" altLang="zh-CN" sz="1400" dirty="0">
              <a:latin typeface="SimSun" panose="02010600030101010101" pitchFamily="2" charset="-122"/>
              <a:ea typeface="SimSun" panose="02010600030101010101" pitchFamily="2" charset="-122"/>
            </a:endParaRPr>
          </a:p>
          <a:p>
            <a:pPr marL="0" indent="0" algn="ctr">
              <a:buNone/>
            </a:pPr>
            <a:r>
              <a:rPr lang="ja-JP" altLang="en-US" sz="1400" dirty="0">
                <a:solidFill>
                  <a:prstClr val="black"/>
                </a:solidFill>
                <a:latin typeface="SimSun" panose="02010600030101010101" pitchFamily="2" charset="-122"/>
                <a:ea typeface="SimSun" panose="02010600030101010101" pitchFamily="2" charset="-122"/>
              </a:rPr>
              <a:t>（参考）</a:t>
            </a:r>
            <a:r>
              <a:rPr lang="zh-CN" altLang="en-US" sz="1400" dirty="0">
                <a:solidFill>
                  <a:prstClr val="black"/>
                </a:solidFill>
                <a:latin typeface="SimSun" panose="02010600030101010101" pitchFamily="2" charset="-122"/>
                <a:ea typeface="SimSun" panose="02010600030101010101" pitchFamily="2" charset="-122"/>
              </a:rPr>
              <a:t>厚生劳动省建筑维修行业风险评估手册</a:t>
            </a: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a16="http://schemas.microsoft.com/office/drawing/2014/main" xmlns="" id="{80B17CB8-7812-4B9C-BF9A-4FC43834E991}"/>
              </a:ext>
            </a:extLst>
          </p:cNvPr>
          <p:cNvSpPr txBox="1"/>
          <p:nvPr/>
        </p:nvSpPr>
        <p:spPr>
          <a:xfrm>
            <a:off x="2713051" y="3416069"/>
            <a:ext cx="491719" cy="246221"/>
          </a:xfrm>
          <a:prstGeom prst="rect">
            <a:avLst/>
          </a:prstGeom>
          <a:solidFill>
            <a:schemeClr val="accent1">
              <a:lumMod val="40000"/>
              <a:lumOff val="60000"/>
            </a:schemeClr>
          </a:solidFill>
          <a:ln>
            <a:noFill/>
          </a:ln>
        </p:spPr>
        <p:txBody>
          <a:bodyPr wrap="square" lIns="0" tIns="0" rIns="0" bIns="0" rtlCol="0">
            <a:spAutoFit/>
          </a:bodyPr>
          <a:lstStyle/>
          <a:p>
            <a:r>
              <a:rPr kumimoji="1" lang="zh-CN" altLang="en-US" sz="1600" dirty="0">
                <a:latin typeface="SimSun" panose="02010600030101010101" pitchFamily="2" charset="-122"/>
                <a:ea typeface="SimSun" panose="02010600030101010101" pitchFamily="2" charset="-122"/>
              </a:rPr>
              <a:t>政令</a:t>
            </a:r>
            <a:endParaRPr kumimoji="1" lang="ja-JP" altLang="en-US" sz="16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D8E90C45-DB1E-437B-B936-E0E3FD740B56}"/>
              </a:ext>
            </a:extLst>
          </p:cNvPr>
          <p:cNvSpPr txBox="1"/>
          <p:nvPr/>
        </p:nvSpPr>
        <p:spPr>
          <a:xfrm>
            <a:off x="2713053" y="3803981"/>
            <a:ext cx="491719" cy="246221"/>
          </a:xfrm>
          <a:prstGeom prst="rect">
            <a:avLst/>
          </a:prstGeom>
          <a:solidFill>
            <a:schemeClr val="accent1">
              <a:lumMod val="60000"/>
              <a:lumOff val="40000"/>
            </a:schemeClr>
          </a:solidFill>
          <a:ln>
            <a:noFill/>
          </a:ln>
        </p:spPr>
        <p:txBody>
          <a:bodyPr wrap="square" lIns="0" tIns="0" rIns="0" bIns="0" rtlCol="0">
            <a:spAutoFit/>
          </a:bodyPr>
          <a:lstStyle/>
          <a:p>
            <a:r>
              <a:rPr lang="zh-CN" altLang="en-US" sz="1600" dirty="0">
                <a:latin typeface="SimSun" panose="02010600030101010101" pitchFamily="2" charset="-122"/>
                <a:ea typeface="SimSun" panose="02010600030101010101" pitchFamily="2" charset="-122"/>
              </a:rPr>
              <a:t>省</a:t>
            </a:r>
            <a:r>
              <a:rPr kumimoji="1" lang="zh-CN" altLang="en-US" sz="1600" dirty="0">
                <a:latin typeface="SimSun" panose="02010600030101010101" pitchFamily="2" charset="-122"/>
                <a:ea typeface="SimSun" panose="02010600030101010101" pitchFamily="2" charset="-122"/>
              </a:rPr>
              <a:t>令</a:t>
            </a:r>
            <a:endParaRPr kumimoji="1" lang="ja-JP" altLang="en-US" sz="1600" dirty="0">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52223DB9-2244-413C-8B16-58C517CC961A}"/>
              </a:ext>
            </a:extLst>
          </p:cNvPr>
          <p:cNvSpPr txBox="1"/>
          <p:nvPr/>
        </p:nvSpPr>
        <p:spPr>
          <a:xfrm>
            <a:off x="2409123" y="4856285"/>
            <a:ext cx="1099577" cy="246221"/>
          </a:xfrm>
          <a:prstGeom prst="rect">
            <a:avLst/>
          </a:prstGeom>
          <a:solidFill>
            <a:schemeClr val="accent1">
              <a:lumMod val="75000"/>
            </a:schemeClr>
          </a:solidFill>
          <a:ln>
            <a:noFill/>
          </a:ln>
        </p:spPr>
        <p:txBody>
          <a:bodyPr wrap="square" lIns="0" tIns="0" rIns="0" bIns="0" rtlCol="0">
            <a:spAutoFit/>
          </a:bodyPr>
          <a:lstStyle/>
          <a:p>
            <a:r>
              <a:rPr kumimoji="1" lang="zh-CN" altLang="en-US" sz="1600" dirty="0">
                <a:solidFill>
                  <a:schemeClr val="bg1"/>
                </a:solidFill>
                <a:latin typeface="SimSun" panose="02010600030101010101" pitchFamily="2" charset="-122"/>
                <a:ea typeface="SimSun" panose="02010600030101010101" pitchFamily="2" charset="-122"/>
              </a:rPr>
              <a:t>公报</a:t>
            </a:r>
            <a:r>
              <a:rPr kumimoji="1" lang="ja-JP" altLang="en-US" sz="1600" dirty="0">
                <a:solidFill>
                  <a:schemeClr val="bg1"/>
                </a:solidFill>
                <a:latin typeface="SimSun" panose="02010600030101010101" pitchFamily="2" charset="-122"/>
                <a:ea typeface="SimSun" panose="02010600030101010101" pitchFamily="2" charset="-122"/>
              </a:rPr>
              <a:t>・</a:t>
            </a:r>
            <a:r>
              <a:rPr kumimoji="1" lang="zh-CN" altLang="en-US" sz="1600" dirty="0">
                <a:solidFill>
                  <a:schemeClr val="bg1"/>
                </a:solidFill>
                <a:latin typeface="SimSun" panose="02010600030101010101" pitchFamily="2" charset="-122"/>
                <a:ea typeface="SimSun" panose="02010600030101010101" pitchFamily="2" charset="-122"/>
              </a:rPr>
              <a:t>布告</a:t>
            </a:r>
            <a:endParaRPr kumimoji="1" lang="ja-JP" altLang="en-US" sz="1600" dirty="0">
              <a:solidFill>
                <a:schemeClr val="bg1"/>
              </a:solidFill>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81DED401-DB99-4D19-B8AF-40F84CBA0D99}"/>
              </a:ext>
            </a:extLst>
          </p:cNvPr>
          <p:cNvSpPr txBox="1"/>
          <p:nvPr/>
        </p:nvSpPr>
        <p:spPr>
          <a:xfrm>
            <a:off x="3868917" y="2855448"/>
            <a:ext cx="1746738" cy="200209"/>
          </a:xfrm>
          <a:prstGeom prst="rect">
            <a:avLst/>
          </a:prstGeom>
          <a:solidFill>
            <a:schemeClr val="accent1">
              <a:lumMod val="20000"/>
              <a:lumOff val="80000"/>
            </a:schemeClr>
          </a:solidFill>
          <a:ln>
            <a:solidFill>
              <a:schemeClr val="accent1">
                <a:lumMod val="20000"/>
                <a:lumOff val="80000"/>
              </a:schemeClr>
            </a:solidFill>
          </a:ln>
        </p:spPr>
        <p:txBody>
          <a:bodyPr wrap="square" lIns="0" tIns="0" rIns="0" bIns="0" rtlCol="0">
            <a:spAutoFit/>
          </a:bodyPr>
          <a:lstStyle/>
          <a:p>
            <a:r>
              <a:rPr lang="zh-CN" altLang="en-US" sz="1300" dirty="0">
                <a:latin typeface="SimSun" panose="02010600030101010101" pitchFamily="2" charset="-122"/>
                <a:ea typeface="SimSun" panose="02010600030101010101" pitchFamily="2" charset="-122"/>
              </a:rPr>
              <a:t>劳动安全卫生法</a:t>
            </a:r>
            <a:r>
              <a:rPr lang="en-US" altLang="zh-CN" sz="1300" dirty="0">
                <a:latin typeface="SimSun" panose="02010600030101010101" pitchFamily="2" charset="-122"/>
                <a:ea typeface="SimSun" panose="02010600030101010101" pitchFamily="2" charset="-122"/>
              </a:rPr>
              <a:t>(</a:t>
            </a:r>
            <a:r>
              <a:rPr lang="zh-CN" altLang="en-US" sz="1300" dirty="0">
                <a:latin typeface="SimSun" panose="02010600030101010101" pitchFamily="2" charset="-122"/>
                <a:ea typeface="SimSun" panose="02010600030101010101" pitchFamily="2" charset="-122"/>
              </a:rPr>
              <a:t>安卫法</a:t>
            </a:r>
            <a:r>
              <a:rPr lang="en-US" altLang="zh-CN" sz="1300" dirty="0">
                <a:latin typeface="SimSun" panose="02010600030101010101" pitchFamily="2" charset="-122"/>
                <a:ea typeface="SimSun" panose="02010600030101010101" pitchFamily="2" charset="-122"/>
              </a:rPr>
              <a:t>)</a:t>
            </a:r>
            <a:endParaRPr kumimoji="1" lang="ja-JP" altLang="en-US" sz="13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753C3B5B-B5F1-4234-97EB-D140D3356980}"/>
              </a:ext>
            </a:extLst>
          </p:cNvPr>
          <p:cNvSpPr txBox="1"/>
          <p:nvPr/>
        </p:nvSpPr>
        <p:spPr>
          <a:xfrm>
            <a:off x="4222634" y="3352056"/>
            <a:ext cx="2067634" cy="184666"/>
          </a:xfrm>
          <a:prstGeom prst="rect">
            <a:avLst/>
          </a:prstGeom>
          <a:solidFill>
            <a:schemeClr val="accent1">
              <a:lumMod val="40000"/>
              <a:lumOff val="60000"/>
            </a:schemeClr>
          </a:solidFill>
          <a:ln>
            <a:noFill/>
          </a:ln>
        </p:spPr>
        <p:txBody>
          <a:bodyPr wrap="square" lIns="0" tIns="0" rIns="0" bIns="0" rtlCol="0">
            <a:spAutoFit/>
          </a:bodyPr>
          <a:lstStyle/>
          <a:p>
            <a:r>
              <a:rPr kumimoji="1" lang="zh-CN" altLang="en-US" sz="1200" dirty="0">
                <a:latin typeface="SimSun" panose="02010600030101010101" pitchFamily="2" charset="-122"/>
                <a:ea typeface="SimSun" panose="02010600030101010101" pitchFamily="2" charset="-122"/>
              </a:rPr>
              <a:t>劳动安全卫生法实施令</a:t>
            </a:r>
            <a:r>
              <a:rPr lang="en-US" altLang="zh-CN"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安卫令</a:t>
            </a:r>
            <a:r>
              <a:rPr lang="en-US" altLang="zh-CN" sz="1200" dirty="0">
                <a:latin typeface="SimSun" panose="02010600030101010101" pitchFamily="2" charset="-122"/>
                <a:ea typeface="SimSun" panose="02010600030101010101" pitchFamily="2" charset="-122"/>
              </a:rPr>
              <a:t>)</a:t>
            </a:r>
            <a:endParaRPr kumimoji="1" lang="ja-JP" altLang="en-US"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8B731F7D-5DCD-4D6E-A74F-C2C55CFC5BFA}"/>
              </a:ext>
            </a:extLst>
          </p:cNvPr>
          <p:cNvSpPr txBox="1"/>
          <p:nvPr/>
        </p:nvSpPr>
        <p:spPr>
          <a:xfrm>
            <a:off x="4622811" y="3816216"/>
            <a:ext cx="2149778" cy="169277"/>
          </a:xfrm>
          <a:prstGeom prst="rect">
            <a:avLst/>
          </a:prstGeom>
          <a:solidFill>
            <a:schemeClr val="accent1">
              <a:lumMod val="60000"/>
              <a:lumOff val="40000"/>
            </a:schemeClr>
          </a:solidFill>
          <a:ln>
            <a:noFill/>
          </a:ln>
        </p:spPr>
        <p:txBody>
          <a:bodyPr wrap="square" lIns="0" tIns="0" rIns="0" bIns="0" rtlCol="0">
            <a:spAutoFit/>
          </a:bodyPr>
          <a:lstStyle/>
          <a:p>
            <a:r>
              <a:rPr kumimoji="1" lang="zh-CN" altLang="en-US" sz="1100" dirty="0">
                <a:latin typeface="SimSun" panose="02010600030101010101" pitchFamily="2" charset="-122"/>
                <a:ea typeface="SimSun" panose="02010600030101010101" pitchFamily="2" charset="-122"/>
              </a:rPr>
              <a:t>劳动安全卫生法</a:t>
            </a:r>
            <a:r>
              <a:rPr lang="zh-CN" altLang="en-US" sz="1100" dirty="0">
                <a:latin typeface="SimSun" panose="02010600030101010101" pitchFamily="2" charset="-122"/>
                <a:ea typeface="SimSun" panose="02010600030101010101" pitchFamily="2" charset="-122"/>
              </a:rPr>
              <a:t>实施规则</a:t>
            </a:r>
            <a:r>
              <a:rPr lang="en-US" altLang="zh-CN" sz="1100" dirty="0">
                <a:latin typeface="SimSun" panose="02010600030101010101" pitchFamily="2" charset="-122"/>
                <a:ea typeface="SimSun" panose="02010600030101010101" pitchFamily="2" charset="-122"/>
              </a:rPr>
              <a:t>(</a:t>
            </a:r>
            <a:r>
              <a:rPr lang="zh-CN" altLang="en-US" sz="1100" dirty="0">
                <a:latin typeface="SimSun" panose="02010600030101010101" pitchFamily="2" charset="-122"/>
                <a:ea typeface="SimSun" panose="02010600030101010101" pitchFamily="2" charset="-122"/>
              </a:rPr>
              <a:t>安卫则</a:t>
            </a:r>
            <a:r>
              <a:rPr lang="en-US" altLang="zh-CN" sz="1100" dirty="0">
                <a:latin typeface="SimSun" panose="02010600030101010101" pitchFamily="2" charset="-122"/>
                <a:ea typeface="SimSun" panose="02010600030101010101" pitchFamily="2" charset="-122"/>
              </a:rPr>
              <a:t>)</a:t>
            </a:r>
            <a:endParaRPr kumimoji="1" lang="ja-JP" altLang="en-US" sz="11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33DD1B29-8E67-4810-9CEA-D2632489A7FC}"/>
              </a:ext>
            </a:extLst>
          </p:cNvPr>
          <p:cNvSpPr txBox="1"/>
          <p:nvPr/>
        </p:nvSpPr>
        <p:spPr>
          <a:xfrm>
            <a:off x="5001682" y="4319722"/>
            <a:ext cx="1503893" cy="138499"/>
          </a:xfrm>
          <a:prstGeom prst="rect">
            <a:avLst/>
          </a:prstGeom>
          <a:solidFill>
            <a:schemeClr val="accent1">
              <a:lumMod val="75000"/>
            </a:schemeClr>
          </a:solidFill>
          <a:ln>
            <a:noFill/>
          </a:ln>
        </p:spPr>
        <p:txBody>
          <a:bodyPr wrap="square" lIns="0" tIns="0" rIns="0" bIns="0" rtlCol="0">
            <a:spAutoFit/>
          </a:bodyPr>
          <a:lstStyle/>
          <a:p>
            <a:r>
              <a:rPr kumimoji="1" lang="zh-CN" altLang="en-US" sz="900" dirty="0">
                <a:solidFill>
                  <a:schemeClr val="bg1"/>
                </a:solidFill>
                <a:latin typeface="SimSun" panose="02010600030101010101" pitchFamily="2" charset="-122"/>
                <a:ea typeface="SimSun" panose="02010600030101010101" pitchFamily="2" charset="-122"/>
              </a:rPr>
              <a:t>车辆系工程机械构造规格</a:t>
            </a:r>
            <a:endParaRPr kumimoji="1" lang="ja-JP" altLang="en-US" sz="900" dirty="0">
              <a:solidFill>
                <a:schemeClr val="bg1"/>
              </a:solidFill>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1C7F1FBB-C3B7-44DD-ADAF-36B8785781A3}"/>
              </a:ext>
            </a:extLst>
          </p:cNvPr>
          <p:cNvSpPr txBox="1"/>
          <p:nvPr/>
        </p:nvSpPr>
        <p:spPr>
          <a:xfrm>
            <a:off x="5001682" y="4902191"/>
            <a:ext cx="2684993" cy="153888"/>
          </a:xfrm>
          <a:prstGeom prst="rect">
            <a:avLst/>
          </a:prstGeom>
          <a:solidFill>
            <a:schemeClr val="accent1">
              <a:lumMod val="75000"/>
            </a:schemeClr>
          </a:solidFill>
          <a:ln>
            <a:noFill/>
          </a:ln>
        </p:spPr>
        <p:txBody>
          <a:bodyPr wrap="square" lIns="0" tIns="0" rIns="0" bIns="0" rtlCol="0">
            <a:spAutoFit/>
          </a:bodyPr>
          <a:lstStyle/>
          <a:p>
            <a:r>
              <a:rPr kumimoji="1" lang="zh-CN" altLang="en-US" sz="1000" dirty="0">
                <a:solidFill>
                  <a:schemeClr val="bg1"/>
                </a:solidFill>
                <a:latin typeface="SimSun" panose="02010600030101010101" pitchFamily="2" charset="-122"/>
                <a:ea typeface="SimSun" panose="02010600030101010101" pitchFamily="2" charset="-122"/>
              </a:rPr>
              <a:t>车辆系工程机械</a:t>
            </a:r>
            <a:r>
              <a:rPr lang="en-US" altLang="zh-CN" sz="1000" dirty="0">
                <a:solidFill>
                  <a:schemeClr val="bg1"/>
                </a:solidFill>
                <a:latin typeface="SimSun" panose="02010600030101010101" pitchFamily="2" charset="-122"/>
                <a:ea typeface="SimSun" panose="02010600030101010101" pitchFamily="2" charset="-122"/>
              </a:rPr>
              <a:t>(</a:t>
            </a:r>
            <a:r>
              <a:rPr lang="zh-CN" altLang="en-US" sz="1000" dirty="0">
                <a:solidFill>
                  <a:schemeClr val="bg1"/>
                </a:solidFill>
                <a:latin typeface="SimSun" panose="02010600030101010101" pitchFamily="2" charset="-122"/>
                <a:ea typeface="SimSun" panose="02010600030101010101" pitchFamily="2" charset="-122"/>
              </a:rPr>
              <a:t>解体用</a:t>
            </a:r>
            <a:r>
              <a:rPr lang="en-US" altLang="zh-CN" sz="1000" dirty="0">
                <a:solidFill>
                  <a:schemeClr val="bg1"/>
                </a:solidFill>
                <a:latin typeface="SimSun" panose="02010600030101010101" pitchFamily="2" charset="-122"/>
                <a:ea typeface="SimSun" panose="02010600030101010101" pitchFamily="2" charset="-122"/>
              </a:rPr>
              <a:t>)</a:t>
            </a:r>
            <a:r>
              <a:rPr lang="zh-CN" altLang="en-US" sz="1000" dirty="0">
                <a:solidFill>
                  <a:schemeClr val="bg1"/>
                </a:solidFill>
                <a:latin typeface="SimSun" panose="02010600030101010101" pitchFamily="2" charset="-122"/>
                <a:ea typeface="SimSun" panose="02010600030101010101" pitchFamily="2" charset="-122"/>
              </a:rPr>
              <a:t>运作技能讲习规程</a:t>
            </a:r>
            <a:endParaRPr kumimoji="1" lang="ja-JP" altLang="en-US" sz="1000" dirty="0">
              <a:solidFill>
                <a:schemeClr val="bg1"/>
              </a:solidFill>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088FAAF5-8422-4F8C-B4AA-A877681FD90D}"/>
              </a:ext>
            </a:extLst>
          </p:cNvPr>
          <p:cNvSpPr txBox="1"/>
          <p:nvPr/>
        </p:nvSpPr>
        <p:spPr>
          <a:xfrm>
            <a:off x="5024461" y="5536760"/>
            <a:ext cx="1346478" cy="161583"/>
          </a:xfrm>
          <a:prstGeom prst="rect">
            <a:avLst/>
          </a:prstGeom>
          <a:solidFill>
            <a:schemeClr val="accent1">
              <a:lumMod val="75000"/>
            </a:schemeClr>
          </a:solidFill>
          <a:ln>
            <a:noFill/>
          </a:ln>
        </p:spPr>
        <p:txBody>
          <a:bodyPr wrap="square" lIns="0" tIns="0" rIns="0" bIns="0" rtlCol="0">
            <a:spAutoFit/>
          </a:bodyPr>
          <a:lstStyle/>
          <a:p>
            <a:r>
              <a:rPr lang="zh-CN" altLang="en-US" sz="1050" dirty="0">
                <a:solidFill>
                  <a:schemeClr val="bg1"/>
                </a:solidFill>
                <a:latin typeface="SimSun" panose="02010600030101010101" pitchFamily="2" charset="-122"/>
                <a:ea typeface="SimSun" panose="02010600030101010101" pitchFamily="2" charset="-122"/>
              </a:rPr>
              <a:t>安全卫生特别教育规程</a:t>
            </a:r>
            <a:endParaRPr kumimoji="1" lang="ja-JP" altLang="en-US" sz="1050" dirty="0">
              <a:solidFill>
                <a:schemeClr val="bg1"/>
              </a:solidFill>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F8BAB1D1-E025-4D0C-BE7E-AFC2B7069FAD}"/>
              </a:ext>
            </a:extLst>
          </p:cNvPr>
          <p:cNvSpPr txBox="1"/>
          <p:nvPr/>
        </p:nvSpPr>
        <p:spPr>
          <a:xfrm>
            <a:off x="2713050" y="3024385"/>
            <a:ext cx="491719" cy="246221"/>
          </a:xfrm>
          <a:prstGeom prst="rect">
            <a:avLst/>
          </a:prstGeom>
          <a:solidFill>
            <a:schemeClr val="accent1">
              <a:lumMod val="20000"/>
              <a:lumOff val="80000"/>
            </a:schemeClr>
          </a:solidFill>
          <a:ln>
            <a:noFill/>
          </a:ln>
        </p:spPr>
        <p:txBody>
          <a:bodyPr wrap="square" lIns="0" tIns="0" rIns="0" bIns="0" rtlCol="0">
            <a:spAutoFit/>
          </a:bodyPr>
          <a:lstStyle/>
          <a:p>
            <a:r>
              <a:rPr lang="zh-CN" altLang="en-US" sz="1600" dirty="0">
                <a:latin typeface="SimSun" panose="02010600030101010101" pitchFamily="2" charset="-122"/>
                <a:ea typeface="SimSun" panose="02010600030101010101" pitchFamily="2" charset="-122"/>
              </a:rPr>
              <a:t>法律</a:t>
            </a:r>
            <a:endParaRPr kumimoji="1" lang="ja-JP" altLang="en-US" sz="1600" dirty="0">
              <a:latin typeface="SimSun" panose="02010600030101010101" pitchFamily="2" charset="-122"/>
              <a:ea typeface="SimSun" panose="02010600030101010101" pitchFamily="2" charset="-122"/>
            </a:endParaRPr>
          </a:p>
        </p:txBody>
      </p:sp>
      <p:cxnSp>
        <p:nvCxnSpPr>
          <p:cNvPr id="13" name="直線コネクタ 12">
            <a:extLst>
              <a:ext uri="{FF2B5EF4-FFF2-40B4-BE49-F238E27FC236}">
                <a16:creationId xmlns:a16="http://schemas.microsoft.com/office/drawing/2014/main" xmlns="" id="{DE400D1C-F727-42CA-9B38-2B7CD996F1EC}"/>
              </a:ext>
            </a:extLst>
          </p:cNvPr>
          <p:cNvCxnSpPr>
            <a:cxnSpLocks/>
          </p:cNvCxnSpPr>
          <p:nvPr/>
        </p:nvCxnSpPr>
        <p:spPr>
          <a:xfrm>
            <a:off x="3000498" y="2750997"/>
            <a:ext cx="353717" cy="94845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xmlns="" id="{5F4134A6-36AE-4A7A-90B2-D2D011575FBE}"/>
              </a:ext>
            </a:extLst>
          </p:cNvPr>
          <p:cNvSpPr txBox="1"/>
          <p:nvPr/>
        </p:nvSpPr>
        <p:spPr>
          <a:xfrm rot="20389173">
            <a:off x="3162265" y="2963513"/>
            <a:ext cx="201317" cy="215356"/>
          </a:xfrm>
          <a:prstGeom prst="rect">
            <a:avLst/>
          </a:prstGeom>
          <a:solidFill>
            <a:schemeClr val="bg1"/>
          </a:solidFill>
          <a:ln>
            <a:noFill/>
          </a:ln>
        </p:spPr>
        <p:txBody>
          <a:bodyPr wrap="square" lIns="0" tIns="0" rIns="0" bIns="0" rtlCol="0">
            <a:spAutoFit/>
          </a:bodyPr>
          <a:lstStyle/>
          <a:p>
            <a:endParaRPr kumimoji="1" lang="ja-JP" altLang="en-US" sz="1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081268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Meiryo UI" panose="020B0604030504040204" pitchFamily="50" charset="-128"/>
                <a:ea typeface="Meiryo UI" panose="020B0604030504040204" pitchFamily="50" charset="-128"/>
              </a:rPr>
              <a:t>劳动安全卫生法</a:t>
            </a:r>
            <a:r>
              <a:rPr lang="zh-TW" altLang="en-US" sz="2400" dirty="0">
                <a:latin typeface="Meiryo UI" panose="020B0604030504040204" pitchFamily="50" charset="-128"/>
                <a:ea typeface="Meiryo UI" panose="020B0604030504040204" pitchFamily="50" charset="-128"/>
              </a:rPr>
              <a:t>（</a:t>
            </a:r>
            <a:r>
              <a:rPr lang="zh-CN" altLang="en-US" sz="2400" dirty="0">
                <a:latin typeface="Meiryo UI" panose="020B0604030504040204" pitchFamily="50" charset="-128"/>
                <a:ea typeface="Meiryo UI" panose="020B0604030504040204" pitchFamily="50" charset="-128"/>
              </a:rPr>
              <a:t>摘录</a:t>
            </a:r>
            <a:r>
              <a:rPr lang="zh-TW" altLang="en-US"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（１）</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smtClean="0">
                <a:solidFill>
                  <a:prstClr val="black"/>
                </a:solidFill>
                <a:latin typeface="SimSun" panose="02010600030101010101" pitchFamily="2" charset="-122"/>
                <a:ea typeface="SimSun" panose="02010600030101010101" pitchFamily="2" charset="-122"/>
              </a:rPr>
              <a:t>１４９</a:t>
            </a:r>
            <a:r>
              <a:rPr lang="zh-CN" altLang="en-US" sz="1200" dirty="0" smtClean="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１０８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en-US" sz="1600" dirty="0">
                <a:latin typeface="SimSun" panose="02010600030101010101" pitchFamily="2" charset="-122"/>
                <a:ea typeface="SimSun" panose="02010600030101010101" pitchFamily="2" charset="-122"/>
              </a:rPr>
              <a:t>第１章总则</a:t>
            </a:r>
          </a:p>
          <a:p>
            <a:pPr marL="0" indent="0">
              <a:buNone/>
            </a:pPr>
            <a:r>
              <a:rPr lang="zh-CN" altLang="en-US" sz="1600" dirty="0">
                <a:latin typeface="SimSun" panose="02010600030101010101" pitchFamily="2" charset="-122"/>
                <a:ea typeface="SimSun" panose="02010600030101010101" pitchFamily="2" charset="-122"/>
              </a:rPr>
              <a:t>第３条</a:t>
            </a:r>
            <a:r>
              <a:rPr lang="en-US" altLang="zh-CN" sz="1600" dirty="0">
                <a:latin typeface="SimSun" panose="02010600030101010101" pitchFamily="2" charset="-122"/>
                <a:ea typeface="SimSun" panose="02010600030101010101" pitchFamily="2" charset="-122"/>
              </a:rPr>
              <a:t>〈</a:t>
            </a:r>
            <a:r>
              <a:rPr lang="zh-CN" altLang="en-US" sz="1600" dirty="0">
                <a:latin typeface="SimSun" panose="02010600030101010101" pitchFamily="2" charset="-122"/>
                <a:ea typeface="SimSun" panose="02010600030101010101" pitchFamily="2" charset="-122"/>
              </a:rPr>
              <a:t>企业等的责任</a:t>
            </a:r>
            <a:r>
              <a:rPr lang="en-US" altLang="zh-CN" sz="1600" dirty="0">
                <a:latin typeface="SimSun" panose="02010600030101010101" pitchFamily="2" charset="-122"/>
                <a:ea typeface="SimSun" panose="02010600030101010101" pitchFamily="2" charset="-122"/>
              </a:rPr>
              <a:t>〉</a:t>
            </a:r>
          </a:p>
          <a:p>
            <a:pPr marL="0" indent="0">
              <a:buNone/>
            </a:pPr>
            <a:r>
              <a:rPr lang="zh-CN" altLang="en-US" sz="1600" dirty="0">
                <a:latin typeface="SimSun" panose="02010600030101010101" pitchFamily="2" charset="-122"/>
                <a:ea typeface="SimSun" panose="02010600030101010101" pitchFamily="2" charset="-122"/>
              </a:rPr>
              <a:t>企业不仅要遵守本法所规定的防止劳动灾害的最低标准，而且要通过实现舒适的工作环境和改善工作条件来确保劳动者在工作场所的安全与健康。此外，企业必须配合国家实施的防止劳动灾害的相关措施。</a:t>
            </a:r>
          </a:p>
          <a:p>
            <a:pPr marL="0" indent="0">
              <a:buNone/>
            </a:pPr>
            <a:r>
              <a:rPr lang="en-US" altLang="zh-CN" sz="1600" dirty="0">
                <a:latin typeface="SimSun" panose="02010600030101010101" pitchFamily="2" charset="-122"/>
                <a:ea typeface="SimSun" panose="02010600030101010101" pitchFamily="2" charset="-122"/>
              </a:rPr>
              <a:t>2 </a:t>
            </a:r>
            <a:r>
              <a:rPr lang="zh-CN" altLang="en-US" sz="1600" dirty="0">
                <a:latin typeface="SimSun" panose="02010600030101010101" pitchFamily="2" charset="-122"/>
                <a:ea typeface="SimSun" panose="02010600030101010101" pitchFamily="2" charset="-122"/>
              </a:rPr>
              <a:t>设计和制造或进口机械和器具及其他设备的人，制造或进口原材料的人，或者建造或者设计建筑物的人，在设计，制造和进口，建设时，必须做出努力，以防止因使用这些物品而引起的劳动灾害。</a:t>
            </a:r>
          </a:p>
          <a:p>
            <a:pPr marL="0" indent="0">
              <a:buNone/>
            </a:pPr>
            <a:r>
              <a:rPr lang="en-US" altLang="zh-CN" sz="1600" dirty="0">
                <a:latin typeface="SimSun" panose="02010600030101010101" pitchFamily="2" charset="-122"/>
                <a:ea typeface="SimSun" panose="02010600030101010101" pitchFamily="2" charset="-122"/>
              </a:rPr>
              <a:t>3</a:t>
            </a:r>
            <a:r>
              <a:rPr lang="zh-CN" altLang="en-US" sz="1600" dirty="0">
                <a:latin typeface="SimSun" panose="02010600030101010101" pitchFamily="2" charset="-122"/>
                <a:ea typeface="SimSun" panose="02010600030101010101" pitchFamily="2" charset="-122"/>
              </a:rPr>
              <a:t>将工作外包的人，例如建筑工程的订购者，必须注意不要强加可能影响安全卫生作业执行的条件，例如施工方法和工期。</a:t>
            </a:r>
          </a:p>
          <a:p>
            <a:pPr marL="0" indent="0">
              <a:buNone/>
            </a:pPr>
            <a:r>
              <a:rPr lang="zh-CN" altLang="en-US" sz="1600" dirty="0">
                <a:latin typeface="SimSun" panose="02010600030101010101" pitchFamily="2" charset="-122"/>
                <a:ea typeface="SimSun" panose="02010600030101010101" pitchFamily="2" charset="-122"/>
              </a:rPr>
              <a:t>第</a:t>
            </a:r>
            <a:r>
              <a:rPr lang="en-US" altLang="zh-CN" sz="1600" dirty="0">
                <a:latin typeface="SimSun" panose="02010600030101010101" pitchFamily="2" charset="-122"/>
                <a:ea typeface="SimSun" panose="02010600030101010101" pitchFamily="2" charset="-122"/>
              </a:rPr>
              <a:t>4</a:t>
            </a:r>
            <a:r>
              <a:rPr lang="zh-CN" altLang="en-US" sz="1600" dirty="0">
                <a:latin typeface="SimSun" panose="02010600030101010101" pitchFamily="2" charset="-122"/>
                <a:ea typeface="SimSun" panose="02010600030101010101" pitchFamily="2" charset="-122"/>
              </a:rPr>
              <a:t>条劳动者必须遵守防止劳动灾害的必要事项外，并需要努力配合企业和其他有关方面实施的防止劳动灾害的措施。</a:t>
            </a:r>
          </a:p>
        </p:txBody>
      </p:sp>
    </p:spTree>
    <p:extLst>
      <p:ext uri="{BB962C8B-B14F-4D97-AF65-F5344CB8AC3E}">
        <p14:creationId xmlns:p14="http://schemas.microsoft.com/office/powerpoint/2010/main" val="15499579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劳动安全卫生法</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a:t>
            </a:r>
            <a:r>
              <a:rPr lang="ja-JP" altLang="en-US" sz="2400" dirty="0">
                <a:latin typeface="SimSun" panose="02010600030101010101" pitchFamily="2" charset="-122"/>
                <a:ea typeface="SimSun" panose="02010600030101010101" pitchFamily="2" charset="-122"/>
              </a:rPr>
              <a:t>（２）</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501390"/>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１５４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１０８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a:t>
            </a:r>
            <a:r>
              <a:rPr lang="zh-CN" altLang="en-US" sz="1600" dirty="0">
                <a:solidFill>
                  <a:prstClr val="black"/>
                </a:solidFill>
                <a:latin typeface="SimSun" panose="02010600030101010101" pitchFamily="2" charset="-122"/>
                <a:ea typeface="SimSun" panose="02010600030101010101" pitchFamily="2" charset="-122"/>
              </a:rPr>
              <a:t>章 机械等以及有害物相关的规则</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45</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定期自主检查</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企业应按照厚生劳动省条例的规定，定期对政令中规定的锅炉及其他机械等进行自主检查，并必须记录结果。</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企业在根据对前项所诉的机械等政令规定的事项相同的规定进行自主检查，在进行其中厚生劳动省令中规定的自主检查（以下称为「特定的自主检查」。）时，需要让具有厚生劳动省条例中规定的资格的人员，或已获得第</a:t>
            </a:r>
            <a:r>
              <a:rPr lang="en-US" altLang="zh-CN" sz="1600" dirty="0">
                <a:solidFill>
                  <a:prstClr val="black"/>
                </a:solidFill>
                <a:latin typeface="SimSun" panose="02010600030101010101" pitchFamily="2" charset="-122"/>
                <a:ea typeface="SimSun" panose="02010600030101010101" pitchFamily="2" charset="-122"/>
              </a:rPr>
              <a:t>54-3</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项规定注册的人员，应他人的要求对该机械进行特定自主检查的人（以下称为「检查业者」。）实施。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厚生劳动大臣应根据第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项的规定，为了正确并且可以有效实施自主检查，发布了所需的自主检查方针。</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省略</a:t>
            </a:r>
          </a:p>
        </p:txBody>
      </p:sp>
      <p:pic>
        <p:nvPicPr>
          <p:cNvPr id="2" name="図 1"/>
          <p:cNvPicPr>
            <a:picLocks noChangeAspect="1"/>
          </p:cNvPicPr>
          <p:nvPr/>
        </p:nvPicPr>
        <p:blipFill>
          <a:blip r:embed="rId3"/>
          <a:stretch>
            <a:fillRect/>
          </a:stretch>
        </p:blipFill>
        <p:spPr>
          <a:xfrm>
            <a:off x="2213580" y="4231559"/>
            <a:ext cx="5111074" cy="2225283"/>
          </a:xfrm>
          <a:prstGeom prst="rect">
            <a:avLst/>
          </a:prstGeom>
        </p:spPr>
      </p:pic>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400" dirty="0">
                <a:solidFill>
                  <a:prstClr val="black"/>
                </a:solidFill>
                <a:latin typeface="SimSun" panose="02010600030101010101" pitchFamily="2" charset="-122"/>
                <a:ea typeface="SimSun" panose="02010600030101010101" pitchFamily="2" charset="-122"/>
              </a:rPr>
              <a:t>表</a:t>
            </a:r>
            <a:r>
              <a:rPr lang="en-US" altLang="zh-TW" sz="1400" dirty="0">
                <a:solidFill>
                  <a:prstClr val="black"/>
                </a:solidFill>
                <a:latin typeface="SimSun" panose="02010600030101010101" pitchFamily="2" charset="-122"/>
                <a:ea typeface="SimSun" panose="02010600030101010101" pitchFamily="2" charset="-122"/>
              </a:rPr>
              <a:t>5</a:t>
            </a:r>
            <a:r>
              <a:rPr lang="zh-TW" altLang="en-US" sz="1400" dirty="0">
                <a:solidFill>
                  <a:prstClr val="black"/>
                </a:solidFill>
                <a:latin typeface="SimSun" panose="02010600030101010101" pitchFamily="2" charset="-122"/>
                <a:ea typeface="SimSun" panose="02010600030101010101" pitchFamily="2" charset="-122"/>
              </a:rPr>
              <a:t>－</a:t>
            </a:r>
            <a:r>
              <a:rPr lang="en-US" altLang="zh-TW" sz="1400" dirty="0">
                <a:solidFill>
                  <a:prstClr val="black"/>
                </a:solidFill>
                <a:latin typeface="SimSun" panose="02010600030101010101" pitchFamily="2" charset="-122"/>
                <a:ea typeface="SimSun" panose="02010600030101010101" pitchFamily="2" charset="-122"/>
              </a:rPr>
              <a:t>1 </a:t>
            </a:r>
            <a:r>
              <a:rPr lang="zh-CN" altLang="en-US" sz="1400" dirty="0">
                <a:solidFill>
                  <a:prstClr val="black"/>
                </a:solidFill>
                <a:latin typeface="SimSun" panose="02010600030101010101" pitchFamily="2" charset="-122"/>
                <a:ea typeface="SimSun" panose="02010600030101010101" pitchFamily="2" charset="-122"/>
              </a:rPr>
              <a:t>相关法令</a:t>
            </a: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87E22146-DE32-4173-AEBA-D79090DD27CE}"/>
              </a:ext>
            </a:extLst>
          </p:cNvPr>
          <p:cNvSpPr txBox="1"/>
          <p:nvPr/>
        </p:nvSpPr>
        <p:spPr>
          <a:xfrm>
            <a:off x="2288677" y="4293114"/>
            <a:ext cx="814119"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点检检查区分</a:t>
            </a:r>
            <a:endParaRPr lang="en-US" altLang="zh-CN" sz="10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98F46962-13E8-47AD-87DF-3A41DA76CBB8}"/>
              </a:ext>
            </a:extLst>
          </p:cNvPr>
          <p:cNvSpPr txBox="1"/>
          <p:nvPr/>
        </p:nvSpPr>
        <p:spPr>
          <a:xfrm>
            <a:off x="4572001" y="4276107"/>
            <a:ext cx="1243172"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实施者资格</a:t>
            </a:r>
            <a:endParaRPr lang="en-US" altLang="zh-CN" sz="10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E5E7DAC4-55DB-4207-9F11-CE5E0844D036}"/>
              </a:ext>
            </a:extLst>
          </p:cNvPr>
          <p:cNvSpPr txBox="1"/>
          <p:nvPr/>
        </p:nvSpPr>
        <p:spPr>
          <a:xfrm>
            <a:off x="6029341" y="4297853"/>
            <a:ext cx="1243172"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检查表的保管期间</a:t>
            </a:r>
            <a:endParaRPr lang="en-US" altLang="zh-CN" sz="10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6BE2EDB5-707E-4983-BA63-FF408E65680C}"/>
              </a:ext>
            </a:extLst>
          </p:cNvPr>
          <p:cNvSpPr txBox="1"/>
          <p:nvPr/>
        </p:nvSpPr>
        <p:spPr>
          <a:xfrm>
            <a:off x="2234607" y="4652657"/>
            <a:ext cx="937639"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作业开始前点检</a:t>
            </a:r>
            <a:endParaRPr lang="en-US" altLang="zh-CN" sz="10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3BF5EB89-58F5-48AD-AC9E-72D95EF46B81}"/>
              </a:ext>
            </a:extLst>
          </p:cNvPr>
          <p:cNvSpPr txBox="1"/>
          <p:nvPr/>
        </p:nvSpPr>
        <p:spPr>
          <a:xfrm>
            <a:off x="3227777" y="4534592"/>
            <a:ext cx="560573"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安卫规则</a:t>
            </a:r>
            <a:endParaRPr lang="en-US" altLang="zh-CN" sz="10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3575DC73-753F-4E61-9511-35A15B2C34F7}"/>
              </a:ext>
            </a:extLst>
          </p:cNvPr>
          <p:cNvSpPr txBox="1"/>
          <p:nvPr/>
        </p:nvSpPr>
        <p:spPr>
          <a:xfrm>
            <a:off x="3253217" y="4991513"/>
            <a:ext cx="509694"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安卫规则</a:t>
            </a:r>
            <a:endParaRPr lang="en-US" altLang="zh-CN" sz="10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8BDE4F8C-A86A-45AF-B7C7-7A5058C6A5FB}"/>
              </a:ext>
            </a:extLst>
          </p:cNvPr>
          <p:cNvSpPr txBox="1"/>
          <p:nvPr/>
        </p:nvSpPr>
        <p:spPr>
          <a:xfrm>
            <a:off x="3253216" y="5654927"/>
            <a:ext cx="509693"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安卫规则</a:t>
            </a:r>
            <a:endParaRPr lang="en-US" altLang="zh-CN" sz="10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7C3FD385-BD78-496E-96C6-5213DD1A43A6}"/>
              </a:ext>
            </a:extLst>
          </p:cNvPr>
          <p:cNvSpPr txBox="1"/>
          <p:nvPr/>
        </p:nvSpPr>
        <p:spPr>
          <a:xfrm>
            <a:off x="4086217" y="6020657"/>
            <a:ext cx="362494"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的 </a:t>
            </a:r>
            <a:r>
              <a:rPr lang="en-US" altLang="zh-CN" sz="900" dirty="0">
                <a:latin typeface="SimSun" panose="02010600030101010101" pitchFamily="2" charset="-122"/>
                <a:ea typeface="SimSun" panose="02010600030101010101" pitchFamily="2" charset="-122"/>
              </a:rPr>
              <a:t>2</a:t>
            </a:r>
          </a:p>
        </p:txBody>
      </p:sp>
      <p:sp>
        <p:nvSpPr>
          <p:cNvPr id="18" name="テキスト ボックス 17">
            <a:extLst>
              <a:ext uri="{FF2B5EF4-FFF2-40B4-BE49-F238E27FC236}">
                <a16:creationId xmlns:a16="http://schemas.microsoft.com/office/drawing/2014/main" xmlns="" id="{F72D9660-FECB-4231-9EB6-5EBE5F4E64AF}"/>
              </a:ext>
            </a:extLst>
          </p:cNvPr>
          <p:cNvSpPr txBox="1"/>
          <p:nvPr/>
        </p:nvSpPr>
        <p:spPr>
          <a:xfrm>
            <a:off x="334759" y="5353699"/>
            <a:ext cx="937639" cy="153888"/>
          </a:xfrm>
          <a:prstGeom prst="rect">
            <a:avLst/>
          </a:prstGeom>
          <a:solidFill>
            <a:schemeClr val="bg1"/>
          </a:solidFill>
          <a:ln>
            <a:noFill/>
          </a:ln>
        </p:spPr>
        <p:txBody>
          <a:bodyPr wrap="square" lIns="0" tIns="0" rIns="0" bIns="0" rtlCol="0">
            <a:spAutoFit/>
          </a:bodyPr>
          <a:lstStyle/>
          <a:p>
            <a:pPr algn="ctr"/>
            <a:endParaRPr lang="en-US" altLang="zh-CN" sz="10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0ACAB2B8-D236-489D-854D-A1FEFE6B5066}"/>
              </a:ext>
            </a:extLst>
          </p:cNvPr>
          <p:cNvSpPr txBox="1"/>
          <p:nvPr/>
        </p:nvSpPr>
        <p:spPr>
          <a:xfrm>
            <a:off x="2254061" y="5107478"/>
            <a:ext cx="937639" cy="323165"/>
          </a:xfrm>
          <a:prstGeom prst="rect">
            <a:avLst/>
          </a:prstGeom>
          <a:solidFill>
            <a:schemeClr val="bg1"/>
          </a:solidFill>
          <a:ln>
            <a:noFill/>
          </a:ln>
        </p:spPr>
        <p:txBody>
          <a:bodyPr wrap="square" lIns="0" tIns="0" rIns="0" bIns="0" rtlCol="0">
            <a:spAutoFit/>
          </a:bodyPr>
          <a:lstStyle/>
          <a:p>
            <a:pPr algn="ctr"/>
            <a:r>
              <a:rPr lang="zh-CN" altLang="en-US" sz="1050" dirty="0">
                <a:latin typeface="SimSun" panose="02010600030101010101" pitchFamily="2" charset="-122"/>
                <a:ea typeface="SimSun" panose="02010600030101010101" pitchFamily="2" charset="-122"/>
              </a:rPr>
              <a:t>定期主动检查</a:t>
            </a:r>
            <a:endParaRPr lang="en-US" altLang="zh-CN" sz="1050" dirty="0">
              <a:latin typeface="SimSun" panose="02010600030101010101" pitchFamily="2" charset="-122"/>
              <a:ea typeface="SimSun" panose="02010600030101010101" pitchFamily="2" charset="-122"/>
            </a:endParaRPr>
          </a:p>
          <a:p>
            <a:pPr algn="ctr"/>
            <a:r>
              <a:rPr lang="zh-CN" altLang="en-US" sz="1050" dirty="0">
                <a:latin typeface="SimSun" panose="02010600030101010101" pitchFamily="2" charset="-122"/>
                <a:ea typeface="SimSun" panose="02010600030101010101" pitchFamily="2" charset="-122"/>
              </a:rPr>
              <a:t>（月</a:t>
            </a:r>
            <a:r>
              <a:rPr lang="en-US" altLang="zh-CN" sz="1050" dirty="0">
                <a:latin typeface="SimSun" panose="02010600030101010101" pitchFamily="2" charset="-122"/>
                <a:ea typeface="SimSun" panose="02010600030101010101" pitchFamily="2" charset="-122"/>
              </a:rPr>
              <a:t>1</a:t>
            </a:r>
            <a:r>
              <a:rPr lang="zh-CN" altLang="en-US" sz="1050" dirty="0">
                <a:latin typeface="SimSun" panose="02010600030101010101" pitchFamily="2" charset="-122"/>
                <a:ea typeface="SimSun" panose="02010600030101010101" pitchFamily="2" charset="-122"/>
              </a:rPr>
              <a:t>次）</a:t>
            </a:r>
            <a:endParaRPr lang="en-US" altLang="zh-CN" sz="105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A86C8E84-BA85-4DAF-8639-A8EFFAABCEDF}"/>
              </a:ext>
            </a:extLst>
          </p:cNvPr>
          <p:cNvSpPr txBox="1"/>
          <p:nvPr/>
        </p:nvSpPr>
        <p:spPr>
          <a:xfrm>
            <a:off x="2265849" y="5851379"/>
            <a:ext cx="937639" cy="307777"/>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特定主动检查</a:t>
            </a:r>
            <a:endParaRPr lang="en-US" altLang="zh-CN" sz="1000" dirty="0">
              <a:latin typeface="SimSun" panose="02010600030101010101" pitchFamily="2" charset="-122"/>
              <a:ea typeface="SimSun" panose="02010600030101010101" pitchFamily="2" charset="-122"/>
            </a:endParaRPr>
          </a:p>
          <a:p>
            <a:pPr algn="ctr"/>
            <a:r>
              <a:rPr lang="zh-CN" altLang="en-US" sz="1000" dirty="0">
                <a:latin typeface="SimSun" panose="02010600030101010101" pitchFamily="2" charset="-122"/>
                <a:ea typeface="SimSun" panose="02010600030101010101" pitchFamily="2" charset="-122"/>
              </a:rPr>
              <a:t>（年</a:t>
            </a:r>
            <a:r>
              <a:rPr lang="en-US" altLang="zh-CN" sz="1000" dirty="0">
                <a:latin typeface="SimSun" panose="02010600030101010101" pitchFamily="2" charset="-122"/>
                <a:ea typeface="SimSun" panose="02010600030101010101" pitchFamily="2" charset="-122"/>
              </a:rPr>
              <a:t>1</a:t>
            </a:r>
            <a:r>
              <a:rPr lang="zh-CN" altLang="en-US" sz="1000" dirty="0">
                <a:latin typeface="SimSun" panose="02010600030101010101" pitchFamily="2" charset="-122"/>
                <a:ea typeface="SimSun" panose="02010600030101010101" pitchFamily="2" charset="-122"/>
              </a:rPr>
              <a:t>次）</a:t>
            </a:r>
            <a:endParaRPr lang="en-US" altLang="zh-CN" sz="10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C1784FA6-C43D-4474-97D7-B345D796C5A2}"/>
              </a:ext>
            </a:extLst>
          </p:cNvPr>
          <p:cNvSpPr txBox="1"/>
          <p:nvPr/>
        </p:nvSpPr>
        <p:spPr>
          <a:xfrm>
            <a:off x="4501675" y="4552114"/>
            <a:ext cx="495619" cy="153888"/>
          </a:xfrm>
          <a:prstGeom prst="rect">
            <a:avLst/>
          </a:prstGeom>
          <a:solidFill>
            <a:schemeClr val="bg1"/>
          </a:solidFill>
          <a:ln>
            <a:noFill/>
          </a:ln>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驾驶员</a:t>
            </a:r>
            <a:endParaRPr lang="en-US" altLang="zh-CN" sz="10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19A306FC-DAB4-460F-B716-1564358DA295}"/>
              </a:ext>
            </a:extLst>
          </p:cNvPr>
          <p:cNvSpPr txBox="1"/>
          <p:nvPr/>
        </p:nvSpPr>
        <p:spPr>
          <a:xfrm>
            <a:off x="6006759" y="4552113"/>
            <a:ext cx="710560" cy="323165"/>
          </a:xfrm>
          <a:prstGeom prst="rect">
            <a:avLst/>
          </a:prstGeom>
          <a:solidFill>
            <a:schemeClr val="bg1"/>
          </a:solidFill>
          <a:ln>
            <a:noFill/>
          </a:ln>
        </p:spPr>
        <p:txBody>
          <a:bodyPr wrap="square" lIns="0" tIns="0" rIns="0" bIns="0" rtlCol="0">
            <a:spAutoFit/>
          </a:bodyPr>
          <a:lstStyle/>
          <a:p>
            <a:pPr algn="ctr"/>
            <a:r>
              <a:rPr lang="zh-CN" altLang="en-US" sz="1050" dirty="0">
                <a:latin typeface="SimSun" panose="02010600030101010101" pitchFamily="2" charset="-122"/>
                <a:ea typeface="SimSun" panose="02010600030101010101" pitchFamily="2" charset="-122"/>
              </a:rPr>
              <a:t>机械开动时的点检表</a:t>
            </a:r>
            <a:r>
              <a:rPr lang="ja-JP" altLang="en-US" sz="1050" dirty="0">
                <a:latin typeface="SimSun" panose="02010600030101010101" pitchFamily="2" charset="-122"/>
                <a:ea typeface="SimSun" panose="02010600030101010101" pitchFamily="2" charset="-122"/>
              </a:rPr>
              <a:t>*</a:t>
            </a:r>
            <a:endParaRPr lang="en-US" altLang="zh-CN" sz="105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675A76C4-C865-4EE6-ACFB-3FAB848B52AD}"/>
              </a:ext>
            </a:extLst>
          </p:cNvPr>
          <p:cNvSpPr txBox="1"/>
          <p:nvPr/>
        </p:nvSpPr>
        <p:spPr>
          <a:xfrm>
            <a:off x="6717319" y="4552327"/>
            <a:ext cx="522673" cy="307777"/>
          </a:xfrm>
          <a:prstGeom prst="rect">
            <a:avLst/>
          </a:prstGeom>
          <a:solidFill>
            <a:schemeClr val="bg1"/>
          </a:solidFill>
          <a:ln>
            <a:noFill/>
          </a:ln>
        </p:spPr>
        <p:txBody>
          <a:bodyPr wrap="square" lIns="0" tIns="0" rIns="0" bIns="0" rtlCol="0">
            <a:spAutoFit/>
          </a:bodyPr>
          <a:lstStyle/>
          <a:p>
            <a:pPr algn="ctr"/>
            <a:r>
              <a:rPr lang="zh-CN" altLang="en-US" sz="1000" dirty="0">
                <a:solidFill>
                  <a:schemeClr val="bg1"/>
                </a:solidFill>
                <a:latin typeface="SimSun" panose="02010600030101010101" pitchFamily="2" charset="-122"/>
                <a:ea typeface="SimSun" panose="02010600030101010101" pitchFamily="2" charset="-122"/>
              </a:rPr>
              <a:t>机械开动时的点</a:t>
            </a:r>
            <a:endParaRPr lang="en-US" altLang="zh-CN" sz="10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B9364C06-3C52-46E2-AB38-FC8686C4CCB3}"/>
              </a:ext>
            </a:extLst>
          </p:cNvPr>
          <p:cNvSpPr txBox="1"/>
          <p:nvPr/>
        </p:nvSpPr>
        <p:spPr>
          <a:xfrm>
            <a:off x="5989094" y="4999156"/>
            <a:ext cx="1016541" cy="161583"/>
          </a:xfrm>
          <a:prstGeom prst="rect">
            <a:avLst/>
          </a:prstGeom>
          <a:solidFill>
            <a:schemeClr val="bg1"/>
          </a:solidFill>
          <a:ln>
            <a:noFill/>
          </a:ln>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检查表 </a:t>
            </a:r>
            <a:r>
              <a:rPr lang="en-US" altLang="zh-CN" sz="1050" dirty="0">
                <a:latin typeface="SimSun" panose="02010600030101010101" pitchFamily="2" charset="-122"/>
                <a:ea typeface="SimSun" panose="02010600030101010101" pitchFamily="2" charset="-122"/>
              </a:rPr>
              <a:t>3 </a:t>
            </a:r>
            <a:r>
              <a:rPr lang="zh-CN" altLang="en-US" sz="1050" dirty="0">
                <a:latin typeface="SimSun" panose="02010600030101010101" pitchFamily="2" charset="-122"/>
                <a:ea typeface="SimSun" panose="02010600030101010101" pitchFamily="2" charset="-122"/>
              </a:rPr>
              <a:t>年期间</a:t>
            </a:r>
            <a:endParaRPr lang="en-US" altLang="zh-CN" sz="105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D854A344-548E-4781-A39D-B9F790CFEE91}"/>
              </a:ext>
            </a:extLst>
          </p:cNvPr>
          <p:cNvSpPr txBox="1"/>
          <p:nvPr/>
        </p:nvSpPr>
        <p:spPr>
          <a:xfrm>
            <a:off x="6009833" y="5660158"/>
            <a:ext cx="1233233" cy="323165"/>
          </a:xfrm>
          <a:prstGeom prst="rect">
            <a:avLst/>
          </a:prstGeom>
          <a:solidFill>
            <a:schemeClr val="bg1"/>
          </a:solidFill>
          <a:ln>
            <a:noFill/>
          </a:ln>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检查表 </a:t>
            </a:r>
            <a:r>
              <a:rPr lang="en-US" altLang="zh-CN" sz="1050" dirty="0">
                <a:latin typeface="SimSun" panose="02010600030101010101" pitchFamily="2" charset="-122"/>
                <a:ea typeface="SimSun" panose="02010600030101010101" pitchFamily="2" charset="-122"/>
              </a:rPr>
              <a:t>3 </a:t>
            </a:r>
            <a:r>
              <a:rPr lang="zh-CN" altLang="en-US" sz="1050" dirty="0">
                <a:latin typeface="SimSun" panose="02010600030101010101" pitchFamily="2" charset="-122"/>
                <a:ea typeface="SimSun" panose="02010600030101010101" pitchFamily="2" charset="-122"/>
              </a:rPr>
              <a:t>年期间</a:t>
            </a:r>
            <a:endParaRPr lang="en-US" altLang="zh-CN" sz="1050" dirty="0">
              <a:latin typeface="SimSun" panose="02010600030101010101" pitchFamily="2" charset="-122"/>
              <a:ea typeface="SimSun" panose="02010600030101010101" pitchFamily="2" charset="-122"/>
            </a:endParaRPr>
          </a:p>
          <a:p>
            <a:r>
              <a:rPr lang="zh-CN" altLang="en-US" sz="1050" dirty="0">
                <a:latin typeface="SimSun" panose="02010600030101010101" pitchFamily="2" charset="-122"/>
                <a:ea typeface="SimSun" panose="02010600030101010101" pitchFamily="2" charset="-122"/>
              </a:rPr>
              <a:t>（检查完要盖章）</a:t>
            </a:r>
            <a:endParaRPr lang="en-US" altLang="zh-CN" sz="105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924CFEA1-A2B3-442A-9F2D-05D46DD14B48}"/>
              </a:ext>
            </a:extLst>
          </p:cNvPr>
          <p:cNvSpPr txBox="1"/>
          <p:nvPr/>
        </p:nvSpPr>
        <p:spPr>
          <a:xfrm>
            <a:off x="4518256" y="5013837"/>
            <a:ext cx="1409322" cy="323165"/>
          </a:xfrm>
          <a:prstGeom prst="rect">
            <a:avLst/>
          </a:prstGeom>
          <a:solidFill>
            <a:schemeClr val="bg1"/>
          </a:solidFill>
          <a:ln>
            <a:noFill/>
          </a:ln>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经营者（安全管理者）指定的人</a:t>
            </a:r>
            <a:endParaRPr lang="en-US" altLang="zh-CN" sz="105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0DD30DBC-6F16-4623-8181-FE1857DE9827}"/>
              </a:ext>
            </a:extLst>
          </p:cNvPr>
          <p:cNvSpPr txBox="1"/>
          <p:nvPr/>
        </p:nvSpPr>
        <p:spPr>
          <a:xfrm>
            <a:off x="4518256" y="5649291"/>
            <a:ext cx="1392896" cy="323165"/>
          </a:xfrm>
          <a:prstGeom prst="rect">
            <a:avLst/>
          </a:prstGeom>
          <a:solidFill>
            <a:schemeClr val="bg1"/>
          </a:solidFill>
          <a:ln>
            <a:noFill/>
          </a:ln>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经营內检查者和检查经营的检查者</a:t>
            </a:r>
            <a:endParaRPr lang="en-US" altLang="zh-CN" sz="1050" dirty="0">
              <a:latin typeface="SimSun" panose="02010600030101010101" pitchFamily="2" charset="-122"/>
              <a:ea typeface="SimSun" panose="02010600030101010101" pitchFamily="2" charset="-122"/>
            </a:endParaRPr>
          </a:p>
        </p:txBody>
      </p:sp>
      <p:sp>
        <p:nvSpPr>
          <p:cNvPr id="51" name="テキスト ボックス 50">
            <a:extLst>
              <a:ext uri="{FF2B5EF4-FFF2-40B4-BE49-F238E27FC236}">
                <a16:creationId xmlns:a16="http://schemas.microsoft.com/office/drawing/2014/main" xmlns="" id="{BA01C951-FDC7-4A22-AB03-A1C75C6C80E1}"/>
              </a:ext>
            </a:extLst>
          </p:cNvPr>
          <p:cNvSpPr txBox="1"/>
          <p:nvPr/>
        </p:nvSpPr>
        <p:spPr>
          <a:xfrm>
            <a:off x="3372477" y="4273012"/>
            <a:ext cx="814119"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条文</a:t>
            </a:r>
            <a:endParaRPr lang="en-US" altLang="zh-CN" sz="1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159508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劳动安全卫生法</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（３）</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１５５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１０９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章　劳动者就业时的措施</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61</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就业限制</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关于起重机的驾驶以及一起业务，如果不是获得了都道府县劳动局局长颁发的有关驾驶证的人，或在都道府县劳动局注册的人，有关业务的技能讲习中结业的人和获得厚生劳动省规定的资格的人，企业不可以让其从事该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除依照前项规定从事相关业务的人员外，任何人均不得从事该业务。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根据第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项的规定中可以从事该业务的人，在从事该业务时必须携带驾驶证或其他证明该业务的资格文件。</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省略</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115002" y="3822958"/>
            <a:ext cx="852917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ja-JP" sz="1200" dirty="0">
                <a:solidFill>
                  <a:prstClr val="black"/>
                </a:solidFill>
                <a:latin typeface="SimSun" panose="02010600030101010101" pitchFamily="2" charset="-122"/>
                <a:ea typeface="SimSun" panose="02010600030101010101" pitchFamily="2" charset="-122"/>
              </a:rPr>
              <a:t>机</a:t>
            </a:r>
            <a:r>
              <a:rPr lang="zh-CN" altLang="en-US" sz="1200" dirty="0">
                <a:solidFill>
                  <a:prstClr val="black"/>
                </a:solidFill>
                <a:latin typeface="SimSun" panose="02010600030101010101" pitchFamily="2" charset="-122"/>
                <a:ea typeface="SimSun" panose="02010600030101010101" pitchFamily="2" charset="-122"/>
              </a:rPr>
              <a:t>械</a:t>
            </a:r>
            <a:r>
              <a:rPr lang="ja-JP" altLang="ja-JP" sz="1200" dirty="0">
                <a:solidFill>
                  <a:prstClr val="black"/>
                </a:solidFill>
                <a:latin typeface="SimSun" panose="02010600030101010101" pitchFamily="2" charset="-122"/>
                <a:ea typeface="SimSun" panose="02010600030101010101" pitchFamily="2" charset="-122"/>
              </a:rPr>
              <a:t>驾驶员所需的资</a:t>
            </a:r>
            <a:r>
              <a:rPr lang="zh-CN" altLang="en-US" sz="1200" dirty="0">
                <a:solidFill>
                  <a:prstClr val="black"/>
                </a:solidFill>
                <a:latin typeface="SimSun" panose="02010600030101010101" pitchFamily="2" charset="-122"/>
                <a:ea typeface="SimSun" panose="02010600030101010101" pitchFamily="2" charset="-122"/>
              </a:rPr>
              <a:t>格   </a:t>
            </a:r>
            <a:r>
              <a:rPr lang="ja-JP" altLang="en-US" sz="1200" dirty="0">
                <a:solidFill>
                  <a:prstClr val="black"/>
                </a:solidFill>
                <a:latin typeface="SimSun" panose="02010600030101010101" pitchFamily="2" charset="-122"/>
                <a:ea typeface="SimSun" panose="02010600030101010101" pitchFamily="2" charset="-122"/>
              </a:rPr>
              <a:t>　　　　　　       　　　　　　　　　　　　　　　　</a:t>
            </a:r>
            <a:r>
              <a:rPr lang="ja-JP" altLang="en-US" sz="1200" dirty="0">
                <a:latin typeface="SimSun" panose="02010600030101010101" pitchFamily="2" charset="-122"/>
                <a:ea typeface="SimSun" panose="02010600030101010101" pitchFamily="2" charset="-122"/>
              </a:rPr>
              <a:t>作业员</a:t>
            </a:r>
            <a:r>
              <a:rPr lang="ja-JP" altLang="ja-JP" sz="1200" dirty="0">
                <a:latin typeface="SimSun" panose="02010600030101010101" pitchFamily="2" charset="-122"/>
                <a:ea typeface="SimSun" panose="02010600030101010101" pitchFamily="2" charset="-122"/>
              </a:rPr>
              <a:t>所需的资格</a:t>
            </a:r>
          </a:p>
          <a:p>
            <a:pPr marL="0" indent="180975" algn="ctr">
              <a:lnSpc>
                <a:spcPct val="100000"/>
              </a:lnSpc>
              <a:spcBef>
                <a:spcPts val="0"/>
              </a:spcBef>
              <a:buNone/>
            </a:pP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BD701CCF-1F99-41BF-A18F-31C3D8DE294B}"/>
              </a:ext>
            </a:extLst>
          </p:cNvPr>
          <p:cNvSpPr txBox="1"/>
          <p:nvPr/>
        </p:nvSpPr>
        <p:spPr>
          <a:xfrm>
            <a:off x="736427" y="4098052"/>
            <a:ext cx="814119"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机械名</a:t>
            </a:r>
            <a:endParaRPr lang="en-US" altLang="zh-CN" sz="10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FDCE2EAC-7238-490A-ADE7-54F0FDF1A124}"/>
              </a:ext>
            </a:extLst>
          </p:cNvPr>
          <p:cNvSpPr txBox="1"/>
          <p:nvPr/>
        </p:nvSpPr>
        <p:spPr>
          <a:xfrm>
            <a:off x="2150636" y="4098052"/>
            <a:ext cx="814119"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机械的能力</a:t>
            </a:r>
            <a:endParaRPr lang="en-US" altLang="zh-CN" sz="10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7D660BBF-72C3-425F-A08B-E0D4B10EF568}"/>
              </a:ext>
            </a:extLst>
          </p:cNvPr>
          <p:cNvSpPr txBox="1"/>
          <p:nvPr/>
        </p:nvSpPr>
        <p:spPr>
          <a:xfrm>
            <a:off x="3573197" y="4081447"/>
            <a:ext cx="485278" cy="76944"/>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资格的种类</a:t>
            </a:r>
            <a:endParaRPr lang="en-US" altLang="zh-CN" sz="5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D196B4D9-8121-49E7-9482-E9B4BC8550BB}"/>
              </a:ext>
            </a:extLst>
          </p:cNvPr>
          <p:cNvSpPr txBox="1"/>
          <p:nvPr/>
        </p:nvSpPr>
        <p:spPr>
          <a:xfrm>
            <a:off x="3180844" y="4191243"/>
            <a:ext cx="319730"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驾驶执照</a:t>
            </a:r>
            <a:endParaRPr lang="en-US" altLang="zh-CN" sz="6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1EE64B32-C541-419C-9E70-3988D44DE1A2}"/>
              </a:ext>
            </a:extLst>
          </p:cNvPr>
          <p:cNvSpPr txBox="1"/>
          <p:nvPr/>
        </p:nvSpPr>
        <p:spPr>
          <a:xfrm>
            <a:off x="3607439" y="4191244"/>
            <a:ext cx="354670"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技能讲习</a:t>
            </a:r>
            <a:endParaRPr lang="en-US" altLang="zh-CN" sz="6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13733115-319B-4A59-95C6-03573603617A}"/>
              </a:ext>
            </a:extLst>
          </p:cNvPr>
          <p:cNvSpPr txBox="1"/>
          <p:nvPr/>
        </p:nvSpPr>
        <p:spPr>
          <a:xfrm>
            <a:off x="4068974" y="4191244"/>
            <a:ext cx="354670"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特别教育</a:t>
            </a:r>
            <a:endParaRPr lang="en-US" altLang="zh-CN" sz="6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E646E05E-2A42-4F0B-8AE8-24386C52AD99}"/>
              </a:ext>
            </a:extLst>
          </p:cNvPr>
          <p:cNvSpPr txBox="1"/>
          <p:nvPr/>
        </p:nvSpPr>
        <p:spPr>
          <a:xfrm>
            <a:off x="189589" y="4468407"/>
            <a:ext cx="362494"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起重机</a:t>
            </a:r>
            <a:endParaRPr lang="en-US" altLang="zh-CN" sz="9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F7B2DF7F-8E3B-4C34-9E05-9CA94952D633}"/>
              </a:ext>
            </a:extLst>
          </p:cNvPr>
          <p:cNvSpPr txBox="1"/>
          <p:nvPr/>
        </p:nvSpPr>
        <p:spPr>
          <a:xfrm>
            <a:off x="617384" y="4344036"/>
            <a:ext cx="362494"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起重机</a:t>
            </a:r>
            <a:endParaRPr lang="en-US" altLang="zh-CN" sz="8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3D24BABE-F5B2-421E-88A8-05725C07C9AF}"/>
              </a:ext>
            </a:extLst>
          </p:cNvPr>
          <p:cNvSpPr txBox="1"/>
          <p:nvPr/>
        </p:nvSpPr>
        <p:spPr>
          <a:xfrm>
            <a:off x="614395" y="4542673"/>
            <a:ext cx="1000441" cy="184666"/>
          </a:xfrm>
          <a:prstGeom prst="rect">
            <a:avLst/>
          </a:prstGeom>
          <a:solidFill>
            <a:schemeClr val="bg1"/>
          </a:solidFill>
          <a:ln>
            <a:noFill/>
          </a:ln>
        </p:spPr>
        <p:txBody>
          <a:bodyPr wrap="square" lIns="0" tIns="0" rIns="0" bIns="0" rtlCol="0">
            <a:spAutoFit/>
          </a:bodyPr>
          <a:lstStyle/>
          <a:p>
            <a:r>
              <a:rPr lang="zh-CN" altLang="en-US" sz="600" dirty="0">
                <a:latin typeface="SimSun" panose="02010600030101010101" pitchFamily="2" charset="-122"/>
                <a:ea typeface="SimSun" panose="02010600030101010101" pitchFamily="2" charset="-122"/>
              </a:rPr>
              <a:t>地板上操作式起重机</a:t>
            </a:r>
            <a:endParaRPr lang="en-US" altLang="zh-CN" sz="600" dirty="0">
              <a:latin typeface="SimSun" panose="02010600030101010101" pitchFamily="2" charset="-122"/>
              <a:ea typeface="SimSun" panose="02010600030101010101" pitchFamily="2" charset="-122"/>
            </a:endParaRPr>
          </a:p>
          <a:p>
            <a:r>
              <a:rPr lang="zh-CN" altLang="en-US" sz="600" dirty="0">
                <a:latin typeface="SimSun" panose="02010600030101010101" pitchFamily="2" charset="-122"/>
                <a:ea typeface="SimSun" panose="02010600030101010101" pitchFamily="2" charset="-122"/>
              </a:rPr>
              <a:t>（和货物一齐移动）</a:t>
            </a:r>
            <a:endParaRPr lang="en-US" altLang="zh-CN" sz="6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4F5610C0-0534-4703-A4A3-B1F7DBF93848}"/>
              </a:ext>
            </a:extLst>
          </p:cNvPr>
          <p:cNvSpPr txBox="1"/>
          <p:nvPr/>
        </p:nvSpPr>
        <p:spPr>
          <a:xfrm>
            <a:off x="155648" y="4912678"/>
            <a:ext cx="923471"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移动式起重机</a:t>
            </a:r>
            <a:endParaRPr lang="en-US" altLang="zh-CN" sz="8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7F612D3E-B878-474B-8CB1-796BF4F0CA84}"/>
              </a:ext>
            </a:extLst>
          </p:cNvPr>
          <p:cNvSpPr txBox="1"/>
          <p:nvPr/>
        </p:nvSpPr>
        <p:spPr>
          <a:xfrm>
            <a:off x="162279" y="5335711"/>
            <a:ext cx="417113"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车辆系</a:t>
            </a:r>
            <a:endParaRPr lang="en-US" altLang="zh-CN" sz="800" dirty="0">
              <a:latin typeface="SimSun" panose="02010600030101010101" pitchFamily="2" charset="-122"/>
              <a:ea typeface="SimSun" panose="02010600030101010101" pitchFamily="2" charset="-122"/>
            </a:endParaRPr>
          </a:p>
          <a:p>
            <a:pPr algn="ctr"/>
            <a:r>
              <a:rPr lang="zh-CN" altLang="en-US" sz="800" dirty="0">
                <a:latin typeface="SimSun" panose="02010600030101010101" pitchFamily="2" charset="-122"/>
                <a:ea typeface="SimSun" panose="02010600030101010101" pitchFamily="2" charset="-122"/>
              </a:rPr>
              <a:t>工程机械</a:t>
            </a:r>
            <a:endParaRPr lang="en-US" altLang="zh-CN" sz="8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61C44619-3288-439C-A42C-82D10D2BA8C1}"/>
              </a:ext>
            </a:extLst>
          </p:cNvPr>
          <p:cNvSpPr txBox="1"/>
          <p:nvPr/>
        </p:nvSpPr>
        <p:spPr>
          <a:xfrm>
            <a:off x="609016" y="5258765"/>
            <a:ext cx="1361829"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整地</a:t>
            </a:r>
            <a:r>
              <a:rPr lang="zh-CN" altLang="en-US" sz="800" dirty="0">
                <a:solidFill>
                  <a:prstClr val="black"/>
                </a:solidFill>
                <a:latin typeface="SimSun" panose="02010600030101010101" pitchFamily="2" charset="-122"/>
                <a:ea typeface="SimSun" panose="02010600030101010101" pitchFamily="2" charset="-122"/>
              </a:rPr>
              <a:t>，搬运，装载用及挖掘用</a:t>
            </a:r>
            <a:endParaRPr lang="en-US" altLang="zh-CN" sz="8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680D8318-88E2-4EC1-B5D5-05582D2083E9}"/>
              </a:ext>
            </a:extLst>
          </p:cNvPr>
          <p:cNvSpPr txBox="1"/>
          <p:nvPr/>
        </p:nvSpPr>
        <p:spPr>
          <a:xfrm>
            <a:off x="609651" y="5452119"/>
            <a:ext cx="1272705"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压实（碾轧机）</a:t>
            </a:r>
            <a:endParaRPr lang="en-US" altLang="zh-CN" sz="8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FAF925C5-28C8-45C1-A0DE-163867FC776B}"/>
              </a:ext>
            </a:extLst>
          </p:cNvPr>
          <p:cNvSpPr txBox="1"/>
          <p:nvPr/>
        </p:nvSpPr>
        <p:spPr>
          <a:xfrm>
            <a:off x="609652" y="5602178"/>
            <a:ext cx="1272705"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解体用</a:t>
            </a:r>
            <a:endParaRPr lang="en-US" altLang="zh-CN" sz="8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F6C606BC-C1A8-4F8A-8546-F1C1E2C142F9}"/>
              </a:ext>
            </a:extLst>
          </p:cNvPr>
          <p:cNvSpPr txBox="1"/>
          <p:nvPr/>
        </p:nvSpPr>
        <p:spPr>
          <a:xfrm>
            <a:off x="152483" y="5828827"/>
            <a:ext cx="1272705"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挖掘装载机，</a:t>
            </a:r>
            <a:r>
              <a:rPr lang="zh-CN" altLang="en-US" sz="800" dirty="0">
                <a:solidFill>
                  <a:prstClr val="black"/>
                </a:solidFill>
                <a:latin typeface="SimSun" panose="02010600030101010101" pitchFamily="2" charset="-122"/>
                <a:ea typeface="SimSun" panose="02010600030101010101" pitchFamily="2" charset="-122"/>
              </a:rPr>
              <a:t>叉式装卸机</a:t>
            </a:r>
            <a:endParaRPr lang="en-US" altLang="zh-CN" sz="8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DE929359-F647-4717-9F5A-DEBD8CA3DF84}"/>
              </a:ext>
            </a:extLst>
          </p:cNvPr>
          <p:cNvSpPr txBox="1"/>
          <p:nvPr/>
        </p:nvSpPr>
        <p:spPr>
          <a:xfrm>
            <a:off x="152483" y="6055476"/>
            <a:ext cx="1361829"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不平整地</a:t>
            </a:r>
            <a:r>
              <a:rPr lang="zh-CN" altLang="en-US" sz="800" dirty="0">
                <a:solidFill>
                  <a:prstClr val="black"/>
                </a:solidFill>
                <a:latin typeface="SimSun" panose="02010600030101010101" pitchFamily="2" charset="-122"/>
                <a:ea typeface="SimSun" panose="02010600030101010101" pitchFamily="2" charset="-122"/>
              </a:rPr>
              <a:t>搬运车</a:t>
            </a:r>
            <a:endParaRPr lang="en-US" altLang="zh-CN" sz="8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58F3FDDE-4285-4976-BCE6-52E7ED04D35F}"/>
              </a:ext>
            </a:extLst>
          </p:cNvPr>
          <p:cNvSpPr txBox="1"/>
          <p:nvPr/>
        </p:nvSpPr>
        <p:spPr>
          <a:xfrm>
            <a:off x="2012952" y="4304652"/>
            <a:ext cx="421664"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吊起的货物重量</a:t>
            </a:r>
            <a:endParaRPr lang="en-US" altLang="zh-CN" sz="8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4CD66F42-07BC-40B5-A7F4-44D4DBB97B3B}"/>
              </a:ext>
            </a:extLst>
          </p:cNvPr>
          <p:cNvSpPr txBox="1"/>
          <p:nvPr/>
        </p:nvSpPr>
        <p:spPr>
          <a:xfrm>
            <a:off x="2574693" y="4320862"/>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5</a:t>
            </a:r>
            <a:r>
              <a:rPr lang="zh-CN" altLang="en-US" sz="500" dirty="0">
                <a:latin typeface="SimSun" panose="02010600030101010101" pitchFamily="2" charset="-122"/>
                <a:ea typeface="SimSun" panose="02010600030101010101" pitchFamily="2" charset="-122"/>
              </a:rPr>
              <a:t>吨以上</a:t>
            </a:r>
            <a:endParaRPr lang="en-US" altLang="zh-CN" sz="5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5D54195B-3E7F-4410-BA92-414E06E3DB54}"/>
              </a:ext>
            </a:extLst>
          </p:cNvPr>
          <p:cNvSpPr txBox="1"/>
          <p:nvPr/>
        </p:nvSpPr>
        <p:spPr>
          <a:xfrm>
            <a:off x="2586178" y="4416520"/>
            <a:ext cx="362494" cy="323165"/>
          </a:xfrm>
          <a:prstGeom prst="rect">
            <a:avLst/>
          </a:prstGeom>
          <a:solidFill>
            <a:schemeClr val="bg1"/>
          </a:solidFill>
          <a:ln>
            <a:noFill/>
          </a:ln>
        </p:spPr>
        <p:txBody>
          <a:bodyPr wrap="square" lIns="0" tIns="0" rIns="0" bIns="0" rtlCol="0">
            <a:spAutoFit/>
          </a:bodyPr>
          <a:lstStyle/>
          <a:p>
            <a:pPr algn="ctr"/>
            <a:r>
              <a:rPr lang="en-US" altLang="zh-CN" sz="700" dirty="0">
                <a:latin typeface="SimSun" panose="02010600030101010101" pitchFamily="2" charset="-122"/>
                <a:ea typeface="SimSun" panose="02010600030101010101" pitchFamily="2" charset="-122"/>
              </a:rPr>
              <a:t>5</a:t>
            </a:r>
            <a:r>
              <a:rPr lang="zh-CN" altLang="en-US" sz="700" dirty="0">
                <a:latin typeface="SimSun" panose="02010600030101010101" pitchFamily="2" charset="-122"/>
                <a:ea typeface="SimSun" panose="02010600030101010101" pitchFamily="2" charset="-122"/>
              </a:rPr>
              <a:t>吨未满</a:t>
            </a:r>
            <a:endParaRPr lang="en-US" altLang="zh-CN" sz="700" dirty="0">
              <a:latin typeface="SimSun" panose="02010600030101010101" pitchFamily="2" charset="-122"/>
              <a:ea typeface="SimSun" panose="02010600030101010101" pitchFamily="2" charset="-122"/>
            </a:endParaRPr>
          </a:p>
          <a:p>
            <a:pPr algn="ctr"/>
            <a:r>
              <a:rPr lang="en-US" altLang="zh-CN" sz="700" dirty="0">
                <a:latin typeface="SimSun" panose="02010600030101010101" pitchFamily="2" charset="-122"/>
                <a:ea typeface="SimSun" panose="02010600030101010101" pitchFamily="2" charset="-122"/>
              </a:rPr>
              <a:t>5</a:t>
            </a:r>
            <a:r>
              <a:rPr lang="zh-CN" altLang="en-US" sz="700" dirty="0">
                <a:latin typeface="SimSun" panose="02010600030101010101" pitchFamily="2" charset="-122"/>
                <a:ea typeface="SimSun" panose="02010600030101010101" pitchFamily="2" charset="-122"/>
              </a:rPr>
              <a:t>吨以上</a:t>
            </a:r>
            <a:endParaRPr lang="en-US" altLang="zh-CN" sz="700" dirty="0">
              <a:latin typeface="SimSun" panose="02010600030101010101" pitchFamily="2" charset="-122"/>
              <a:ea typeface="SimSun" panose="02010600030101010101" pitchFamily="2" charset="-122"/>
            </a:endParaRPr>
          </a:p>
          <a:p>
            <a:pPr algn="ctr"/>
            <a:r>
              <a:rPr lang="en-US" altLang="zh-CN" sz="700" dirty="0">
                <a:latin typeface="SimSun" panose="02010600030101010101" pitchFamily="2" charset="-122"/>
                <a:ea typeface="SimSun" panose="02010600030101010101" pitchFamily="2" charset="-122"/>
              </a:rPr>
              <a:t>5</a:t>
            </a:r>
            <a:r>
              <a:rPr lang="zh-CN" altLang="en-US" sz="700" dirty="0">
                <a:latin typeface="SimSun" panose="02010600030101010101" pitchFamily="2" charset="-122"/>
                <a:ea typeface="SimSun" panose="02010600030101010101" pitchFamily="2" charset="-122"/>
              </a:rPr>
              <a:t>吨未满</a:t>
            </a:r>
            <a:endParaRPr lang="en-US" altLang="zh-CN" sz="7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31B637DA-0204-45E9-A8CE-3435C6A863D6}"/>
              </a:ext>
            </a:extLst>
          </p:cNvPr>
          <p:cNvSpPr txBox="1"/>
          <p:nvPr/>
        </p:nvSpPr>
        <p:spPr>
          <a:xfrm>
            <a:off x="2557694" y="4767131"/>
            <a:ext cx="390977" cy="92333"/>
          </a:xfrm>
          <a:prstGeom prst="rect">
            <a:avLst/>
          </a:prstGeom>
          <a:solidFill>
            <a:schemeClr val="bg1"/>
          </a:solidFill>
          <a:ln>
            <a:noFill/>
          </a:ln>
        </p:spPr>
        <p:txBody>
          <a:bodyPr wrap="square" lIns="0" tIns="0" rIns="0" bIns="0" rtlCol="0">
            <a:spAutoFit/>
          </a:bodyPr>
          <a:lstStyle/>
          <a:p>
            <a:pPr algn="ctr"/>
            <a:r>
              <a:rPr lang="en-US" altLang="zh-CN" sz="600" dirty="0">
                <a:latin typeface="SimSun" panose="02010600030101010101" pitchFamily="2" charset="-122"/>
                <a:ea typeface="SimSun" panose="02010600030101010101" pitchFamily="2" charset="-122"/>
              </a:rPr>
              <a:t>5</a:t>
            </a:r>
            <a:r>
              <a:rPr lang="zh-CN" altLang="en-US" sz="600" dirty="0">
                <a:latin typeface="SimSun" panose="02010600030101010101" pitchFamily="2" charset="-122"/>
                <a:ea typeface="SimSun" panose="02010600030101010101" pitchFamily="2" charset="-122"/>
              </a:rPr>
              <a:t>吨以上</a:t>
            </a:r>
            <a:endParaRPr lang="en-US" altLang="zh-CN" sz="6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CA1B623C-3DBC-4BAE-B549-591C1F305F37}"/>
              </a:ext>
            </a:extLst>
          </p:cNvPr>
          <p:cNvSpPr txBox="1"/>
          <p:nvPr/>
        </p:nvSpPr>
        <p:spPr>
          <a:xfrm>
            <a:off x="2580212" y="4893771"/>
            <a:ext cx="362494" cy="184666"/>
          </a:xfrm>
          <a:prstGeom prst="rect">
            <a:avLst/>
          </a:prstGeom>
          <a:solidFill>
            <a:schemeClr val="bg1"/>
          </a:solidFill>
          <a:ln>
            <a:noFill/>
          </a:ln>
        </p:spPr>
        <p:txBody>
          <a:bodyPr wrap="square" lIns="0" tIns="0" rIns="0" bIns="0" rtlCol="0">
            <a:spAutoFit/>
          </a:bodyPr>
          <a:lstStyle/>
          <a:p>
            <a:pPr algn="ctr"/>
            <a:r>
              <a:rPr lang="en-US" altLang="zh-CN" sz="600" dirty="0">
                <a:latin typeface="SimSun" panose="02010600030101010101" pitchFamily="2" charset="-122"/>
                <a:ea typeface="SimSun" panose="02010600030101010101" pitchFamily="2" charset="-122"/>
              </a:rPr>
              <a:t>1</a:t>
            </a:r>
            <a:r>
              <a:rPr lang="zh-CN" altLang="en-US" sz="600" dirty="0">
                <a:latin typeface="SimSun" panose="02010600030101010101" pitchFamily="2" charset="-122"/>
                <a:ea typeface="SimSun" panose="02010600030101010101" pitchFamily="2" charset="-122"/>
              </a:rPr>
              <a:t>吨以上</a:t>
            </a:r>
            <a:endParaRPr lang="en-US" altLang="zh-CN" sz="600" dirty="0">
              <a:latin typeface="SimSun" panose="02010600030101010101" pitchFamily="2" charset="-122"/>
              <a:ea typeface="SimSun" panose="02010600030101010101" pitchFamily="2" charset="-122"/>
            </a:endParaRPr>
          </a:p>
          <a:p>
            <a:pPr algn="ctr"/>
            <a:r>
              <a:rPr lang="en-US" altLang="zh-CN" sz="600" dirty="0">
                <a:latin typeface="SimSun" panose="02010600030101010101" pitchFamily="2" charset="-122"/>
                <a:ea typeface="SimSun" panose="02010600030101010101" pitchFamily="2" charset="-122"/>
              </a:rPr>
              <a:t>5</a:t>
            </a:r>
            <a:r>
              <a:rPr lang="zh-CN" altLang="en-US" sz="600" dirty="0">
                <a:latin typeface="SimSun" panose="02010600030101010101" pitchFamily="2" charset="-122"/>
                <a:ea typeface="SimSun" panose="02010600030101010101" pitchFamily="2" charset="-122"/>
              </a:rPr>
              <a:t>吨未满</a:t>
            </a:r>
            <a:endParaRPr lang="en-US" altLang="zh-CN" sz="6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8F8BAA65-5969-4A0D-AC8F-78212F28120C}"/>
              </a:ext>
            </a:extLst>
          </p:cNvPr>
          <p:cNvSpPr txBox="1"/>
          <p:nvPr/>
        </p:nvSpPr>
        <p:spPr>
          <a:xfrm>
            <a:off x="2012951" y="4856464"/>
            <a:ext cx="421665"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吊起的货物重量</a:t>
            </a:r>
            <a:endParaRPr lang="en-US" altLang="zh-CN" sz="800" dirty="0">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85EFC2C1-FCBF-4BC1-BF08-A27E0ED1EE56}"/>
              </a:ext>
            </a:extLst>
          </p:cNvPr>
          <p:cNvSpPr txBox="1"/>
          <p:nvPr/>
        </p:nvSpPr>
        <p:spPr>
          <a:xfrm>
            <a:off x="2574693" y="5119262"/>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1</a:t>
            </a:r>
            <a:r>
              <a:rPr lang="zh-CN" altLang="en-US" sz="500" dirty="0">
                <a:latin typeface="SimSun" panose="02010600030101010101" pitchFamily="2" charset="-122"/>
                <a:ea typeface="SimSun" panose="02010600030101010101" pitchFamily="2" charset="-122"/>
              </a:rPr>
              <a:t>吨未满</a:t>
            </a:r>
            <a:endParaRPr lang="en-US" altLang="zh-CN" sz="5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51FE45F6-BE81-445B-9626-59FFCDE1C373}"/>
              </a:ext>
            </a:extLst>
          </p:cNvPr>
          <p:cNvSpPr txBox="1"/>
          <p:nvPr/>
        </p:nvSpPr>
        <p:spPr>
          <a:xfrm>
            <a:off x="2018652" y="5274104"/>
            <a:ext cx="362494"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机体质量</a:t>
            </a:r>
            <a:endParaRPr lang="en-US" altLang="zh-CN" sz="6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55CCA96F-2CC9-4995-8DE0-D2FED8AC8938}"/>
              </a:ext>
            </a:extLst>
          </p:cNvPr>
          <p:cNvSpPr txBox="1"/>
          <p:nvPr/>
        </p:nvSpPr>
        <p:spPr>
          <a:xfrm>
            <a:off x="2038034" y="5612559"/>
            <a:ext cx="396582" cy="92333"/>
          </a:xfrm>
          <a:prstGeom prst="rect">
            <a:avLst/>
          </a:prstGeom>
          <a:solidFill>
            <a:schemeClr val="bg1"/>
          </a:solidFill>
          <a:ln>
            <a:noFill/>
          </a:ln>
        </p:spPr>
        <p:txBody>
          <a:bodyPr wrap="square" lIns="0" tIns="0" rIns="0" bIns="0" rtlCol="0">
            <a:spAutoFit/>
          </a:bodyPr>
          <a:lstStyle/>
          <a:p>
            <a:r>
              <a:rPr lang="zh-CN" altLang="en-US" sz="600" dirty="0">
                <a:latin typeface="SimSun" panose="02010600030101010101" pitchFamily="2" charset="-122"/>
                <a:ea typeface="SimSun" panose="02010600030101010101" pitchFamily="2" charset="-122"/>
              </a:rPr>
              <a:t>机体质量</a:t>
            </a:r>
            <a:endParaRPr lang="en-US" altLang="zh-CN" sz="600" dirty="0">
              <a:latin typeface="SimSun" panose="02010600030101010101" pitchFamily="2" charset="-122"/>
              <a:ea typeface="SimSun" panose="02010600030101010101" pitchFamily="2" charset="-122"/>
            </a:endParaRPr>
          </a:p>
        </p:txBody>
      </p:sp>
      <p:sp>
        <p:nvSpPr>
          <p:cNvPr id="35" name="テキスト ボックス 34">
            <a:extLst>
              <a:ext uri="{FF2B5EF4-FFF2-40B4-BE49-F238E27FC236}">
                <a16:creationId xmlns:a16="http://schemas.microsoft.com/office/drawing/2014/main" xmlns="" id="{2FF4D1DF-E80F-449C-B02F-21054D880B77}"/>
              </a:ext>
            </a:extLst>
          </p:cNvPr>
          <p:cNvSpPr txBox="1"/>
          <p:nvPr/>
        </p:nvSpPr>
        <p:spPr>
          <a:xfrm>
            <a:off x="2332378" y="5448524"/>
            <a:ext cx="451303"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没限制</a:t>
            </a:r>
            <a:endParaRPr lang="en-US" altLang="zh-CN" sz="600" dirty="0">
              <a:latin typeface="SimSun" panose="02010600030101010101" pitchFamily="2" charset="-122"/>
              <a:ea typeface="SimSun" panose="02010600030101010101" pitchFamily="2" charset="-122"/>
            </a:endParaRPr>
          </a:p>
        </p:txBody>
      </p:sp>
      <p:sp>
        <p:nvSpPr>
          <p:cNvPr id="36" name="テキスト ボックス 35">
            <a:extLst>
              <a:ext uri="{FF2B5EF4-FFF2-40B4-BE49-F238E27FC236}">
                <a16:creationId xmlns:a16="http://schemas.microsoft.com/office/drawing/2014/main" xmlns="" id="{3CF9F232-1B6B-434C-92B8-DB1DDA0A7058}"/>
              </a:ext>
            </a:extLst>
          </p:cNvPr>
          <p:cNvSpPr txBox="1"/>
          <p:nvPr/>
        </p:nvSpPr>
        <p:spPr>
          <a:xfrm>
            <a:off x="2602261" y="5223652"/>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3</a:t>
            </a:r>
            <a:r>
              <a:rPr lang="zh-CN" altLang="en-US" sz="500" dirty="0">
                <a:latin typeface="SimSun" panose="02010600030101010101" pitchFamily="2" charset="-122"/>
                <a:ea typeface="SimSun" panose="02010600030101010101" pitchFamily="2" charset="-122"/>
              </a:rPr>
              <a:t>吨以上</a:t>
            </a:r>
            <a:endParaRPr lang="en-US" altLang="zh-CN" sz="500" dirty="0">
              <a:latin typeface="SimSun" panose="02010600030101010101" pitchFamily="2" charset="-122"/>
              <a:ea typeface="SimSun" panose="02010600030101010101" pitchFamily="2" charset="-122"/>
            </a:endParaRPr>
          </a:p>
        </p:txBody>
      </p:sp>
      <p:sp>
        <p:nvSpPr>
          <p:cNvPr id="37" name="テキスト ボックス 36">
            <a:extLst>
              <a:ext uri="{FF2B5EF4-FFF2-40B4-BE49-F238E27FC236}">
                <a16:creationId xmlns:a16="http://schemas.microsoft.com/office/drawing/2014/main" xmlns="" id="{0D707489-DBED-470E-8ABA-0B0AA1786104}"/>
              </a:ext>
            </a:extLst>
          </p:cNvPr>
          <p:cNvSpPr txBox="1"/>
          <p:nvPr/>
        </p:nvSpPr>
        <p:spPr>
          <a:xfrm>
            <a:off x="2596563" y="5337045"/>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3</a:t>
            </a:r>
            <a:r>
              <a:rPr lang="zh-CN" altLang="en-US" sz="500" dirty="0">
                <a:latin typeface="SimSun" panose="02010600030101010101" pitchFamily="2" charset="-122"/>
                <a:ea typeface="SimSun" panose="02010600030101010101" pitchFamily="2" charset="-122"/>
              </a:rPr>
              <a:t>吨未满</a:t>
            </a:r>
            <a:endParaRPr lang="en-US" altLang="zh-CN" sz="500" dirty="0">
              <a:latin typeface="SimSun" panose="02010600030101010101" pitchFamily="2" charset="-122"/>
              <a:ea typeface="SimSun" panose="02010600030101010101" pitchFamily="2" charset="-122"/>
            </a:endParaRPr>
          </a:p>
        </p:txBody>
      </p:sp>
      <p:sp>
        <p:nvSpPr>
          <p:cNvPr id="38" name="テキスト ボックス 37">
            <a:extLst>
              <a:ext uri="{FF2B5EF4-FFF2-40B4-BE49-F238E27FC236}">
                <a16:creationId xmlns:a16="http://schemas.microsoft.com/office/drawing/2014/main" xmlns="" id="{5AECC2A5-7A10-49F3-B290-749339A2DB49}"/>
              </a:ext>
            </a:extLst>
          </p:cNvPr>
          <p:cNvSpPr txBox="1"/>
          <p:nvPr/>
        </p:nvSpPr>
        <p:spPr>
          <a:xfrm>
            <a:off x="2596563" y="5571306"/>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3</a:t>
            </a:r>
            <a:r>
              <a:rPr lang="zh-CN" altLang="en-US" sz="500" dirty="0">
                <a:latin typeface="SimSun" panose="02010600030101010101" pitchFamily="2" charset="-122"/>
                <a:ea typeface="SimSun" panose="02010600030101010101" pitchFamily="2" charset="-122"/>
              </a:rPr>
              <a:t>吨以上</a:t>
            </a:r>
            <a:endParaRPr lang="en-US" altLang="zh-CN" sz="500" dirty="0">
              <a:latin typeface="SimSun" panose="02010600030101010101" pitchFamily="2" charset="-122"/>
              <a:ea typeface="SimSun" panose="02010600030101010101" pitchFamily="2" charset="-122"/>
            </a:endParaRPr>
          </a:p>
        </p:txBody>
      </p:sp>
      <p:sp>
        <p:nvSpPr>
          <p:cNvPr id="39" name="テキスト ボックス 38">
            <a:extLst>
              <a:ext uri="{FF2B5EF4-FFF2-40B4-BE49-F238E27FC236}">
                <a16:creationId xmlns:a16="http://schemas.microsoft.com/office/drawing/2014/main" xmlns="" id="{DCCB4F85-7324-4616-A9A2-F821AF80B451}"/>
              </a:ext>
            </a:extLst>
          </p:cNvPr>
          <p:cNvSpPr txBox="1"/>
          <p:nvPr/>
        </p:nvSpPr>
        <p:spPr>
          <a:xfrm>
            <a:off x="2596640" y="5691848"/>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3</a:t>
            </a:r>
            <a:r>
              <a:rPr lang="zh-CN" altLang="en-US" sz="500" dirty="0">
                <a:latin typeface="SimSun" panose="02010600030101010101" pitchFamily="2" charset="-122"/>
                <a:ea typeface="SimSun" panose="02010600030101010101" pitchFamily="2" charset="-122"/>
              </a:rPr>
              <a:t>吨未满</a:t>
            </a:r>
            <a:endParaRPr lang="en-US" altLang="zh-CN" sz="500" dirty="0">
              <a:latin typeface="SimSun" panose="02010600030101010101" pitchFamily="2" charset="-122"/>
              <a:ea typeface="SimSun" panose="02010600030101010101" pitchFamily="2" charset="-122"/>
            </a:endParaRPr>
          </a:p>
        </p:txBody>
      </p:sp>
      <p:sp>
        <p:nvSpPr>
          <p:cNvPr id="40" name="テキスト ボックス 39">
            <a:extLst>
              <a:ext uri="{FF2B5EF4-FFF2-40B4-BE49-F238E27FC236}">
                <a16:creationId xmlns:a16="http://schemas.microsoft.com/office/drawing/2014/main" xmlns="" id="{586DFA56-2C3E-47F4-B70F-E1D6DEA68FD9}"/>
              </a:ext>
            </a:extLst>
          </p:cNvPr>
          <p:cNvSpPr txBox="1"/>
          <p:nvPr/>
        </p:nvSpPr>
        <p:spPr>
          <a:xfrm>
            <a:off x="2595971" y="5796178"/>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1</a:t>
            </a:r>
            <a:r>
              <a:rPr lang="zh-CN" altLang="en-US" sz="500" dirty="0">
                <a:latin typeface="SimSun" panose="02010600030101010101" pitchFamily="2" charset="-122"/>
                <a:ea typeface="SimSun" panose="02010600030101010101" pitchFamily="2" charset="-122"/>
              </a:rPr>
              <a:t>吨以上</a:t>
            </a:r>
            <a:endParaRPr lang="en-US" altLang="zh-CN" sz="500" dirty="0">
              <a:latin typeface="SimSun" panose="02010600030101010101" pitchFamily="2" charset="-122"/>
              <a:ea typeface="SimSun" panose="02010600030101010101" pitchFamily="2" charset="-122"/>
            </a:endParaRPr>
          </a:p>
        </p:txBody>
      </p:sp>
      <p:sp>
        <p:nvSpPr>
          <p:cNvPr id="41" name="テキスト ボックス 40">
            <a:extLst>
              <a:ext uri="{FF2B5EF4-FFF2-40B4-BE49-F238E27FC236}">
                <a16:creationId xmlns:a16="http://schemas.microsoft.com/office/drawing/2014/main" xmlns="" id="{050AFD43-509B-4AAA-A2E0-4D900690808C}"/>
              </a:ext>
            </a:extLst>
          </p:cNvPr>
          <p:cNvSpPr txBox="1"/>
          <p:nvPr/>
        </p:nvSpPr>
        <p:spPr>
          <a:xfrm>
            <a:off x="2595971" y="5913466"/>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1</a:t>
            </a:r>
            <a:r>
              <a:rPr lang="zh-CN" altLang="en-US" sz="500" dirty="0">
                <a:latin typeface="SimSun" panose="02010600030101010101" pitchFamily="2" charset="-122"/>
                <a:ea typeface="SimSun" panose="02010600030101010101" pitchFamily="2" charset="-122"/>
              </a:rPr>
              <a:t>吨未满</a:t>
            </a:r>
            <a:endParaRPr lang="en-US" altLang="zh-CN" sz="500" dirty="0">
              <a:latin typeface="SimSun" panose="02010600030101010101" pitchFamily="2" charset="-122"/>
              <a:ea typeface="SimSun" panose="02010600030101010101" pitchFamily="2" charset="-122"/>
            </a:endParaRPr>
          </a:p>
        </p:txBody>
      </p:sp>
      <p:sp>
        <p:nvSpPr>
          <p:cNvPr id="42" name="テキスト ボックス 41">
            <a:extLst>
              <a:ext uri="{FF2B5EF4-FFF2-40B4-BE49-F238E27FC236}">
                <a16:creationId xmlns:a16="http://schemas.microsoft.com/office/drawing/2014/main" xmlns="" id="{DE0E2766-188A-4525-BB58-ED0CA6BD3E12}"/>
              </a:ext>
            </a:extLst>
          </p:cNvPr>
          <p:cNvSpPr txBox="1"/>
          <p:nvPr/>
        </p:nvSpPr>
        <p:spPr>
          <a:xfrm>
            <a:off x="2595971" y="6138227"/>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1</a:t>
            </a:r>
            <a:r>
              <a:rPr lang="zh-CN" altLang="en-US" sz="500" dirty="0">
                <a:latin typeface="SimSun" panose="02010600030101010101" pitchFamily="2" charset="-122"/>
                <a:ea typeface="SimSun" panose="02010600030101010101" pitchFamily="2" charset="-122"/>
              </a:rPr>
              <a:t>吨未满</a:t>
            </a:r>
            <a:endParaRPr lang="en-US" altLang="zh-CN" sz="500" dirty="0">
              <a:latin typeface="SimSun" panose="02010600030101010101" pitchFamily="2" charset="-122"/>
              <a:ea typeface="SimSun" panose="02010600030101010101" pitchFamily="2" charset="-122"/>
            </a:endParaRPr>
          </a:p>
        </p:txBody>
      </p:sp>
      <p:sp>
        <p:nvSpPr>
          <p:cNvPr id="43" name="テキスト ボックス 42">
            <a:extLst>
              <a:ext uri="{FF2B5EF4-FFF2-40B4-BE49-F238E27FC236}">
                <a16:creationId xmlns:a16="http://schemas.microsoft.com/office/drawing/2014/main" xmlns="" id="{022F78FC-0274-474E-A7D2-0D74695627B2}"/>
              </a:ext>
            </a:extLst>
          </p:cNvPr>
          <p:cNvSpPr txBox="1"/>
          <p:nvPr/>
        </p:nvSpPr>
        <p:spPr>
          <a:xfrm>
            <a:off x="2595971" y="6032360"/>
            <a:ext cx="362494" cy="76944"/>
          </a:xfrm>
          <a:prstGeom prst="rect">
            <a:avLst/>
          </a:prstGeom>
          <a:solidFill>
            <a:schemeClr val="bg1"/>
          </a:solidFill>
          <a:ln>
            <a:noFill/>
          </a:ln>
        </p:spPr>
        <p:txBody>
          <a:bodyPr wrap="square" lIns="0" tIns="0" rIns="0" bIns="0" rtlCol="0">
            <a:spAutoFit/>
          </a:bodyPr>
          <a:lstStyle/>
          <a:p>
            <a:pPr algn="ctr"/>
            <a:r>
              <a:rPr lang="en-US" altLang="zh-CN" sz="500" dirty="0">
                <a:latin typeface="SimSun" panose="02010600030101010101" pitchFamily="2" charset="-122"/>
                <a:ea typeface="SimSun" panose="02010600030101010101" pitchFamily="2" charset="-122"/>
              </a:rPr>
              <a:t>1</a:t>
            </a:r>
            <a:r>
              <a:rPr lang="zh-CN" altLang="en-US" sz="500" dirty="0">
                <a:latin typeface="SimSun" panose="02010600030101010101" pitchFamily="2" charset="-122"/>
                <a:ea typeface="SimSun" panose="02010600030101010101" pitchFamily="2" charset="-122"/>
              </a:rPr>
              <a:t>吨以上</a:t>
            </a:r>
            <a:endParaRPr lang="en-US" altLang="zh-CN" sz="500" dirty="0">
              <a:latin typeface="SimSun" panose="02010600030101010101" pitchFamily="2" charset="-122"/>
              <a:ea typeface="SimSun" panose="02010600030101010101" pitchFamily="2" charset="-122"/>
            </a:endParaRPr>
          </a:p>
        </p:txBody>
      </p:sp>
      <p:sp>
        <p:nvSpPr>
          <p:cNvPr id="44" name="テキスト ボックス 43">
            <a:extLst>
              <a:ext uri="{FF2B5EF4-FFF2-40B4-BE49-F238E27FC236}">
                <a16:creationId xmlns:a16="http://schemas.microsoft.com/office/drawing/2014/main" xmlns="" id="{ED4C5555-11F1-4803-88BE-965D5B4FA24D}"/>
              </a:ext>
            </a:extLst>
          </p:cNvPr>
          <p:cNvSpPr txBox="1"/>
          <p:nvPr/>
        </p:nvSpPr>
        <p:spPr>
          <a:xfrm>
            <a:off x="2018652" y="5840147"/>
            <a:ext cx="362494"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最大重量</a:t>
            </a:r>
            <a:endParaRPr lang="en-US" altLang="zh-CN" sz="600" dirty="0">
              <a:latin typeface="SimSun" panose="02010600030101010101" pitchFamily="2" charset="-122"/>
              <a:ea typeface="SimSun" panose="02010600030101010101" pitchFamily="2" charset="-122"/>
            </a:endParaRPr>
          </a:p>
        </p:txBody>
      </p:sp>
      <p:sp>
        <p:nvSpPr>
          <p:cNvPr id="45" name="テキスト ボックス 44">
            <a:extLst>
              <a:ext uri="{FF2B5EF4-FFF2-40B4-BE49-F238E27FC236}">
                <a16:creationId xmlns:a16="http://schemas.microsoft.com/office/drawing/2014/main" xmlns="" id="{CBF150D7-BEEF-40DB-9F03-3A84382FF56D}"/>
              </a:ext>
            </a:extLst>
          </p:cNvPr>
          <p:cNvSpPr txBox="1"/>
          <p:nvPr/>
        </p:nvSpPr>
        <p:spPr>
          <a:xfrm>
            <a:off x="2018652" y="6070516"/>
            <a:ext cx="419336"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最大装载量</a:t>
            </a:r>
            <a:endParaRPr lang="en-US" altLang="zh-CN" sz="600" dirty="0">
              <a:latin typeface="SimSun" panose="02010600030101010101" pitchFamily="2" charset="-122"/>
              <a:ea typeface="SimSun" panose="02010600030101010101" pitchFamily="2" charset="-122"/>
            </a:endParaRPr>
          </a:p>
        </p:txBody>
      </p:sp>
      <p:sp>
        <p:nvSpPr>
          <p:cNvPr id="46" name="テキスト ボックス 45">
            <a:extLst>
              <a:ext uri="{FF2B5EF4-FFF2-40B4-BE49-F238E27FC236}">
                <a16:creationId xmlns:a16="http://schemas.microsoft.com/office/drawing/2014/main" xmlns="" id="{9B063710-19E8-4314-BDA1-26DDAFE4F626}"/>
              </a:ext>
            </a:extLst>
          </p:cNvPr>
          <p:cNvSpPr txBox="1"/>
          <p:nvPr/>
        </p:nvSpPr>
        <p:spPr>
          <a:xfrm>
            <a:off x="4888920" y="4091500"/>
            <a:ext cx="814119"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作业名</a:t>
            </a:r>
            <a:endParaRPr lang="en-US" altLang="zh-CN" sz="1000" dirty="0">
              <a:latin typeface="SimSun" panose="02010600030101010101" pitchFamily="2" charset="-122"/>
              <a:ea typeface="SimSun" panose="02010600030101010101" pitchFamily="2" charset="-122"/>
            </a:endParaRPr>
          </a:p>
        </p:txBody>
      </p:sp>
      <p:sp>
        <p:nvSpPr>
          <p:cNvPr id="47" name="テキスト ボックス 46">
            <a:extLst>
              <a:ext uri="{FF2B5EF4-FFF2-40B4-BE49-F238E27FC236}">
                <a16:creationId xmlns:a16="http://schemas.microsoft.com/office/drawing/2014/main" xmlns="" id="{97BCDEF2-74CB-4031-823D-2AC9A696BADD}"/>
              </a:ext>
            </a:extLst>
          </p:cNvPr>
          <p:cNvSpPr txBox="1"/>
          <p:nvPr/>
        </p:nvSpPr>
        <p:spPr>
          <a:xfrm>
            <a:off x="6300821" y="4109492"/>
            <a:ext cx="814119" cy="153888"/>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作业內容</a:t>
            </a:r>
            <a:endParaRPr lang="en-US" altLang="zh-CN" sz="1000" dirty="0">
              <a:latin typeface="SimSun" panose="02010600030101010101" pitchFamily="2" charset="-122"/>
              <a:ea typeface="SimSun" panose="02010600030101010101" pitchFamily="2" charset="-122"/>
            </a:endParaRPr>
          </a:p>
        </p:txBody>
      </p:sp>
      <p:sp>
        <p:nvSpPr>
          <p:cNvPr id="48" name="テキスト ボックス 47">
            <a:extLst>
              <a:ext uri="{FF2B5EF4-FFF2-40B4-BE49-F238E27FC236}">
                <a16:creationId xmlns:a16="http://schemas.microsoft.com/office/drawing/2014/main" xmlns="" id="{043B05AF-2D84-4A87-8553-65F1B6ED1F65}"/>
              </a:ext>
            </a:extLst>
          </p:cNvPr>
          <p:cNvSpPr txBox="1"/>
          <p:nvPr/>
        </p:nvSpPr>
        <p:spPr>
          <a:xfrm>
            <a:off x="4663164" y="4352175"/>
            <a:ext cx="1102636"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吊索（</a:t>
            </a:r>
            <a:r>
              <a:rPr lang="en-US" altLang="zh-CN" sz="800" dirty="0" err="1">
                <a:latin typeface="SimSun" panose="02010600030101010101" pitchFamily="2" charset="-122"/>
                <a:ea typeface="SimSun" panose="02010600030101010101" pitchFamily="2" charset="-122"/>
              </a:rPr>
              <a:t>tamagake</a:t>
            </a:r>
            <a:r>
              <a:rPr lang="zh-CN" altLang="en-US" sz="800" dirty="0">
                <a:latin typeface="SimSun" panose="02010600030101010101" pitchFamily="2" charset="-122"/>
                <a:ea typeface="SimSun" panose="02010600030101010101" pitchFamily="2" charset="-122"/>
              </a:rPr>
              <a:t>）作业</a:t>
            </a:r>
            <a:endParaRPr lang="en-US" altLang="zh-CN" sz="800" dirty="0">
              <a:latin typeface="SimSun" panose="02010600030101010101" pitchFamily="2" charset="-122"/>
              <a:ea typeface="SimSun" panose="02010600030101010101" pitchFamily="2" charset="-122"/>
            </a:endParaRPr>
          </a:p>
        </p:txBody>
      </p:sp>
      <p:sp>
        <p:nvSpPr>
          <p:cNvPr id="49" name="テキスト ボックス 48">
            <a:extLst>
              <a:ext uri="{FF2B5EF4-FFF2-40B4-BE49-F238E27FC236}">
                <a16:creationId xmlns:a16="http://schemas.microsoft.com/office/drawing/2014/main" xmlns="" id="{423A3697-5FBE-497C-86C4-9BAC63656306}"/>
              </a:ext>
            </a:extLst>
          </p:cNvPr>
          <p:cNvSpPr txBox="1"/>
          <p:nvPr/>
        </p:nvSpPr>
        <p:spPr>
          <a:xfrm>
            <a:off x="4665233" y="4572671"/>
            <a:ext cx="618054"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石棉处理作业</a:t>
            </a:r>
            <a:endParaRPr lang="en-US" altLang="zh-CN" sz="800" dirty="0">
              <a:latin typeface="SimSun" panose="02010600030101010101" pitchFamily="2" charset="-122"/>
              <a:ea typeface="SimSun" panose="02010600030101010101" pitchFamily="2" charset="-122"/>
            </a:endParaRPr>
          </a:p>
        </p:txBody>
      </p:sp>
      <p:sp>
        <p:nvSpPr>
          <p:cNvPr id="50" name="テキスト ボックス 49">
            <a:extLst>
              <a:ext uri="{FF2B5EF4-FFF2-40B4-BE49-F238E27FC236}">
                <a16:creationId xmlns:a16="http://schemas.microsoft.com/office/drawing/2014/main" xmlns="" id="{D62466D2-2B86-4A76-887F-4EF338C1786D}"/>
              </a:ext>
            </a:extLst>
          </p:cNvPr>
          <p:cNvSpPr txBox="1"/>
          <p:nvPr/>
        </p:nvSpPr>
        <p:spPr>
          <a:xfrm>
            <a:off x="5876043" y="4352175"/>
            <a:ext cx="730366"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吊起的货物重量</a:t>
            </a:r>
            <a:endParaRPr lang="en-US" altLang="zh-CN" sz="800" dirty="0">
              <a:latin typeface="SimSun" panose="02010600030101010101" pitchFamily="2" charset="-122"/>
              <a:ea typeface="SimSun" panose="02010600030101010101" pitchFamily="2" charset="-122"/>
            </a:endParaRPr>
          </a:p>
        </p:txBody>
      </p:sp>
      <p:sp>
        <p:nvSpPr>
          <p:cNvPr id="51" name="テキスト ボックス 50">
            <a:extLst>
              <a:ext uri="{FF2B5EF4-FFF2-40B4-BE49-F238E27FC236}">
                <a16:creationId xmlns:a16="http://schemas.microsoft.com/office/drawing/2014/main" xmlns="" id="{73E70789-38EB-43A6-BC76-0D1DD35FCDA8}"/>
              </a:ext>
            </a:extLst>
          </p:cNvPr>
          <p:cNvSpPr txBox="1"/>
          <p:nvPr/>
        </p:nvSpPr>
        <p:spPr>
          <a:xfrm>
            <a:off x="7088922" y="4311353"/>
            <a:ext cx="362494" cy="92333"/>
          </a:xfrm>
          <a:prstGeom prst="rect">
            <a:avLst/>
          </a:prstGeom>
          <a:solidFill>
            <a:schemeClr val="bg1"/>
          </a:solidFill>
          <a:ln>
            <a:noFill/>
          </a:ln>
        </p:spPr>
        <p:txBody>
          <a:bodyPr wrap="square" lIns="0" tIns="0" rIns="0" bIns="0" rtlCol="0">
            <a:spAutoFit/>
          </a:bodyPr>
          <a:lstStyle/>
          <a:p>
            <a:pPr algn="ctr"/>
            <a:r>
              <a:rPr lang="en-US" altLang="zh-CN" sz="600" dirty="0">
                <a:latin typeface="SimSun" panose="02010600030101010101" pitchFamily="2" charset="-122"/>
                <a:ea typeface="SimSun" panose="02010600030101010101" pitchFamily="2" charset="-122"/>
              </a:rPr>
              <a:t>1</a:t>
            </a:r>
            <a:r>
              <a:rPr lang="zh-CN" altLang="en-US" sz="600" dirty="0">
                <a:latin typeface="SimSun" panose="02010600030101010101" pitchFamily="2" charset="-122"/>
                <a:ea typeface="SimSun" panose="02010600030101010101" pitchFamily="2" charset="-122"/>
              </a:rPr>
              <a:t>吨以上</a:t>
            </a:r>
            <a:endParaRPr lang="en-US" altLang="zh-CN" sz="600" dirty="0">
              <a:latin typeface="SimSun" panose="02010600030101010101" pitchFamily="2" charset="-122"/>
              <a:ea typeface="SimSun" panose="02010600030101010101" pitchFamily="2" charset="-122"/>
            </a:endParaRPr>
          </a:p>
        </p:txBody>
      </p:sp>
      <p:sp>
        <p:nvSpPr>
          <p:cNvPr id="52" name="テキスト ボックス 51">
            <a:extLst>
              <a:ext uri="{FF2B5EF4-FFF2-40B4-BE49-F238E27FC236}">
                <a16:creationId xmlns:a16="http://schemas.microsoft.com/office/drawing/2014/main" xmlns="" id="{CE5DF321-80EE-4B1F-8F1A-664B76672914}"/>
              </a:ext>
            </a:extLst>
          </p:cNvPr>
          <p:cNvSpPr txBox="1"/>
          <p:nvPr/>
        </p:nvSpPr>
        <p:spPr>
          <a:xfrm>
            <a:off x="7088922" y="4422240"/>
            <a:ext cx="362494" cy="92333"/>
          </a:xfrm>
          <a:prstGeom prst="rect">
            <a:avLst/>
          </a:prstGeom>
          <a:solidFill>
            <a:schemeClr val="bg1"/>
          </a:solidFill>
          <a:ln>
            <a:noFill/>
          </a:ln>
        </p:spPr>
        <p:txBody>
          <a:bodyPr wrap="square" lIns="0" tIns="0" rIns="0" bIns="0" rtlCol="0">
            <a:spAutoFit/>
          </a:bodyPr>
          <a:lstStyle/>
          <a:p>
            <a:pPr algn="ctr"/>
            <a:r>
              <a:rPr lang="en-US" altLang="zh-CN" sz="600" dirty="0">
                <a:latin typeface="SimSun" panose="02010600030101010101" pitchFamily="2" charset="-122"/>
                <a:ea typeface="SimSun" panose="02010600030101010101" pitchFamily="2" charset="-122"/>
              </a:rPr>
              <a:t>1</a:t>
            </a:r>
            <a:r>
              <a:rPr lang="zh-CN" altLang="en-US" sz="600" dirty="0">
                <a:latin typeface="SimSun" panose="02010600030101010101" pitchFamily="2" charset="-122"/>
                <a:ea typeface="SimSun" panose="02010600030101010101" pitchFamily="2" charset="-122"/>
              </a:rPr>
              <a:t>吨未满</a:t>
            </a:r>
            <a:endParaRPr lang="en-US" altLang="zh-CN" sz="600" dirty="0">
              <a:latin typeface="SimSun" panose="02010600030101010101" pitchFamily="2" charset="-122"/>
              <a:ea typeface="SimSun" panose="02010600030101010101" pitchFamily="2" charset="-122"/>
            </a:endParaRPr>
          </a:p>
        </p:txBody>
      </p:sp>
      <p:sp>
        <p:nvSpPr>
          <p:cNvPr id="53" name="テキスト ボックス 52">
            <a:extLst>
              <a:ext uri="{FF2B5EF4-FFF2-40B4-BE49-F238E27FC236}">
                <a16:creationId xmlns:a16="http://schemas.microsoft.com/office/drawing/2014/main" xmlns="" id="{5AF4C162-54FB-45C8-AC5E-54220E747E8E}"/>
              </a:ext>
            </a:extLst>
          </p:cNvPr>
          <p:cNvSpPr txBox="1"/>
          <p:nvPr/>
        </p:nvSpPr>
        <p:spPr>
          <a:xfrm>
            <a:off x="5876043" y="4567544"/>
            <a:ext cx="1575373" cy="12311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用石棉制造的建筑物解体等作业</a:t>
            </a:r>
            <a:endParaRPr lang="en-US" altLang="zh-CN" sz="800" dirty="0">
              <a:latin typeface="SimSun" panose="02010600030101010101" pitchFamily="2" charset="-122"/>
              <a:ea typeface="SimSun" panose="02010600030101010101" pitchFamily="2" charset="-122"/>
            </a:endParaRPr>
          </a:p>
        </p:txBody>
      </p:sp>
      <p:sp>
        <p:nvSpPr>
          <p:cNvPr id="54" name="テキスト ボックス 53">
            <a:extLst>
              <a:ext uri="{FF2B5EF4-FFF2-40B4-BE49-F238E27FC236}">
                <a16:creationId xmlns:a16="http://schemas.microsoft.com/office/drawing/2014/main" xmlns="" id="{8C387A75-9823-4A34-B298-5FDD61E13A13}"/>
              </a:ext>
            </a:extLst>
          </p:cNvPr>
          <p:cNvSpPr txBox="1"/>
          <p:nvPr/>
        </p:nvSpPr>
        <p:spPr>
          <a:xfrm>
            <a:off x="8119257" y="4073753"/>
            <a:ext cx="446931"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资格种类</a:t>
            </a:r>
            <a:endParaRPr lang="en-US" altLang="zh-CN" sz="600" dirty="0">
              <a:latin typeface="SimSun" panose="02010600030101010101" pitchFamily="2" charset="-122"/>
              <a:ea typeface="SimSun" panose="02010600030101010101" pitchFamily="2" charset="-122"/>
            </a:endParaRPr>
          </a:p>
        </p:txBody>
      </p:sp>
      <p:sp>
        <p:nvSpPr>
          <p:cNvPr id="55" name="テキスト ボックス 54">
            <a:extLst>
              <a:ext uri="{FF2B5EF4-FFF2-40B4-BE49-F238E27FC236}">
                <a16:creationId xmlns:a16="http://schemas.microsoft.com/office/drawing/2014/main" xmlns="" id="{F25E89B8-E13B-4A31-A504-5048095DC86B}"/>
              </a:ext>
            </a:extLst>
          </p:cNvPr>
          <p:cNvSpPr txBox="1"/>
          <p:nvPr/>
        </p:nvSpPr>
        <p:spPr>
          <a:xfrm>
            <a:off x="7661755" y="4191245"/>
            <a:ext cx="402355"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驾照执照</a:t>
            </a:r>
            <a:endParaRPr lang="en-US" altLang="zh-CN" sz="600" dirty="0">
              <a:latin typeface="SimSun" panose="02010600030101010101" pitchFamily="2" charset="-122"/>
              <a:ea typeface="SimSun" panose="02010600030101010101" pitchFamily="2" charset="-122"/>
            </a:endParaRPr>
          </a:p>
        </p:txBody>
      </p:sp>
      <p:sp>
        <p:nvSpPr>
          <p:cNvPr id="56" name="テキスト ボックス 55">
            <a:extLst>
              <a:ext uri="{FF2B5EF4-FFF2-40B4-BE49-F238E27FC236}">
                <a16:creationId xmlns:a16="http://schemas.microsoft.com/office/drawing/2014/main" xmlns="" id="{E52CF598-7525-4F70-9B30-C9AA4D394182}"/>
              </a:ext>
            </a:extLst>
          </p:cNvPr>
          <p:cNvSpPr txBox="1"/>
          <p:nvPr/>
        </p:nvSpPr>
        <p:spPr>
          <a:xfrm>
            <a:off x="8142648" y="4192367"/>
            <a:ext cx="381321"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技能讲习</a:t>
            </a:r>
            <a:endParaRPr lang="en-US" altLang="zh-CN" sz="600" dirty="0">
              <a:latin typeface="SimSun" panose="02010600030101010101" pitchFamily="2" charset="-122"/>
              <a:ea typeface="SimSun" panose="02010600030101010101" pitchFamily="2" charset="-122"/>
            </a:endParaRPr>
          </a:p>
        </p:txBody>
      </p:sp>
      <p:sp>
        <p:nvSpPr>
          <p:cNvPr id="57" name="テキスト ボックス 56">
            <a:extLst>
              <a:ext uri="{FF2B5EF4-FFF2-40B4-BE49-F238E27FC236}">
                <a16:creationId xmlns:a16="http://schemas.microsoft.com/office/drawing/2014/main" xmlns="" id="{69295A4C-6343-4DE5-B8B5-91F429ABA866}"/>
              </a:ext>
            </a:extLst>
          </p:cNvPr>
          <p:cNvSpPr txBox="1"/>
          <p:nvPr/>
        </p:nvSpPr>
        <p:spPr>
          <a:xfrm>
            <a:off x="8608730" y="4193749"/>
            <a:ext cx="339268" cy="92333"/>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特别教育</a:t>
            </a:r>
            <a:endParaRPr lang="en-US" altLang="zh-CN" sz="600" dirty="0">
              <a:latin typeface="SimSun" panose="02010600030101010101" pitchFamily="2" charset="-122"/>
              <a:ea typeface="SimSun" panose="02010600030101010101" pitchFamily="2" charset="-122"/>
            </a:endParaRPr>
          </a:p>
        </p:txBody>
      </p:sp>
      <p:sp>
        <p:nvSpPr>
          <p:cNvPr id="58" name="テキスト ボックス 57">
            <a:extLst>
              <a:ext uri="{FF2B5EF4-FFF2-40B4-BE49-F238E27FC236}">
                <a16:creationId xmlns:a16="http://schemas.microsoft.com/office/drawing/2014/main" xmlns="" id="{8C462DE5-212B-4C54-B94F-56327297C483}"/>
              </a:ext>
            </a:extLst>
          </p:cNvPr>
          <p:cNvSpPr txBox="1"/>
          <p:nvPr/>
        </p:nvSpPr>
        <p:spPr>
          <a:xfrm>
            <a:off x="8384940" y="4542673"/>
            <a:ext cx="419665"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作业负责人</a:t>
            </a:r>
            <a:endParaRPr lang="en-US" altLang="zh-CN" sz="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435764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劳动安全卫生法实施令</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１５６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１１０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20</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就业限制有关的业务</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如下所示，该法第</a:t>
            </a:r>
            <a:r>
              <a:rPr lang="en-US" altLang="zh-CN" sz="1600" dirty="0">
                <a:solidFill>
                  <a:prstClr val="black"/>
                </a:solidFill>
                <a:latin typeface="SimSun" panose="02010600030101010101" pitchFamily="2" charset="-122"/>
                <a:ea typeface="SimSun" panose="02010600030101010101" pitchFamily="2" charset="-122"/>
              </a:rPr>
              <a:t>61</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项的政令规定的业务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1-11 </a:t>
            </a:r>
            <a:r>
              <a:rPr lang="zh-CN" altLang="en-US" sz="1600" dirty="0">
                <a:solidFill>
                  <a:prstClr val="black"/>
                </a:solidFill>
                <a:latin typeface="SimSun" panose="02010600030101010101" pitchFamily="2" charset="-122"/>
                <a:ea typeface="SimSun" panose="02010600030101010101" pitchFamily="2" charset="-122"/>
              </a:rPr>
              <a:t>省略</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12   </a:t>
            </a:r>
            <a:r>
              <a:rPr lang="zh-CN" altLang="en-US" sz="1600" dirty="0">
                <a:solidFill>
                  <a:prstClr val="black"/>
                </a:solidFill>
                <a:latin typeface="SimSun" panose="02010600030101010101" pitchFamily="2" charset="-122"/>
                <a:ea typeface="SimSun" panose="02010600030101010101" pitchFamily="2" charset="-122"/>
              </a:rPr>
              <a:t>附表</a:t>
            </a:r>
            <a:r>
              <a:rPr lang="en-US" altLang="zh-CN" sz="1600" dirty="0">
                <a:solidFill>
                  <a:prstClr val="black"/>
                </a:solidFill>
                <a:latin typeface="SimSun" panose="02010600030101010101" pitchFamily="2" charset="-122"/>
                <a:ea typeface="SimSun" panose="02010600030101010101" pitchFamily="2" charset="-122"/>
              </a:rPr>
              <a:t>7</a:t>
            </a: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号，第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号，第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号或第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号中列出的机体重量为</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吨或以上的工程机械，使用动力并可以自行行驶到不特定场地的驾驶（除去在路上驾驶。）业务</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13</a:t>
            </a:r>
            <a:r>
              <a:rPr lang="zh-CN" altLang="en-US" sz="1600" dirty="0">
                <a:solidFill>
                  <a:prstClr val="black"/>
                </a:solidFill>
                <a:latin typeface="SimSun" panose="02010600030101010101" pitchFamily="2" charset="-122"/>
                <a:ea typeface="SimSun" panose="02010600030101010101" pitchFamily="2" charset="-122"/>
              </a:rPr>
              <a:t>以下省略</a:t>
            </a:r>
          </a:p>
        </p:txBody>
      </p:sp>
      <p:sp>
        <p:nvSpPr>
          <p:cNvPr id="9" name="テキスト ボックス 8">
            <a:extLst>
              <a:ext uri="{FF2B5EF4-FFF2-40B4-BE49-F238E27FC236}">
                <a16:creationId xmlns:a16="http://schemas.microsoft.com/office/drawing/2014/main" xmlns="" id="{416DDB78-293E-4CD3-BF47-33948D67EBB3}"/>
              </a:ext>
            </a:extLst>
          </p:cNvPr>
          <p:cNvSpPr txBox="1"/>
          <p:nvPr/>
        </p:nvSpPr>
        <p:spPr>
          <a:xfrm>
            <a:off x="3992845" y="1014586"/>
            <a:ext cx="4522505" cy="738664"/>
          </a:xfrm>
          <a:prstGeom prst="rect">
            <a:avLst/>
          </a:prstGeom>
          <a:solidFill>
            <a:schemeClr val="bg1"/>
          </a:solidFill>
          <a:ln>
            <a:noFill/>
          </a:ln>
        </p:spPr>
        <p:txBody>
          <a:bodyPr wrap="square" lIns="0" tIns="0" rIns="0" bIns="0" rtlCol="0">
            <a:spAutoFit/>
          </a:bodyPr>
          <a:lstStyle/>
          <a:p>
            <a:r>
              <a:rPr lang="zh-CN" altLang="ja-JP" sz="1600" dirty="0">
                <a:latin typeface="SimSun" panose="02010600030101010101" pitchFamily="2" charset="-122"/>
                <a:ea typeface="SimSun" panose="02010600030101010101" pitchFamily="2" charset="-122"/>
              </a:rPr>
              <a:t>劳动安全卫生法以及基于此命令登记和指定有关省令第</a:t>
            </a:r>
            <a:r>
              <a:rPr lang="es-MX" altLang="ja-JP" sz="1600" dirty="0">
                <a:latin typeface="SimSun" panose="02010600030101010101" pitchFamily="2" charset="-122"/>
                <a:ea typeface="SimSun" panose="02010600030101010101" pitchFamily="2" charset="-122"/>
              </a:rPr>
              <a:t>83</a:t>
            </a:r>
            <a:r>
              <a:rPr lang="zh-CN" altLang="ja-JP" sz="1600" dirty="0">
                <a:latin typeface="SimSun" panose="02010600030101010101" pitchFamily="2" charset="-122"/>
                <a:ea typeface="SimSun" panose="02010600030101010101" pitchFamily="2" charset="-122"/>
              </a:rPr>
              <a:t>条第１项３号 根据厚生劳动省大臣规定限制</a:t>
            </a:r>
            <a:r>
              <a:rPr lang="zh-CN" altLang="en-US" sz="1600" dirty="0">
                <a:latin typeface="SimSun" panose="02010600030101010101" pitchFamily="2" charset="-122"/>
                <a:ea typeface="SimSun" panose="02010600030101010101" pitchFamily="2" charset="-122"/>
              </a:rPr>
              <a:t>作业</a:t>
            </a:r>
            <a:r>
              <a:rPr lang="zh-CN" altLang="ja-JP" sz="1600" dirty="0">
                <a:latin typeface="SimSun" panose="02010600030101010101" pitchFamily="2" charset="-122"/>
                <a:ea typeface="SimSun" panose="02010600030101010101" pitchFamily="2" charset="-122"/>
              </a:rPr>
              <a:t>员工课程的范围和时间</a:t>
            </a:r>
            <a:endParaRPr lang="ja-JP" altLang="ja-JP" sz="16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E6DED970-9D98-49C2-BEB3-D609D52200FF}"/>
              </a:ext>
            </a:extLst>
          </p:cNvPr>
          <p:cNvSpPr txBox="1"/>
          <p:nvPr/>
        </p:nvSpPr>
        <p:spPr>
          <a:xfrm>
            <a:off x="5524100" y="1753091"/>
            <a:ext cx="2807937"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厚生劳动省告示第</a:t>
            </a:r>
            <a:r>
              <a:rPr lang="en-US" altLang="zh-CN" sz="1200" dirty="0">
                <a:latin typeface="SimSun" panose="02010600030101010101" pitchFamily="2" charset="-122"/>
                <a:ea typeface="SimSun" panose="02010600030101010101" pitchFamily="2" charset="-122"/>
              </a:rPr>
              <a:t>144</a:t>
            </a:r>
            <a:r>
              <a:rPr lang="zh-CN" altLang="en-US" sz="1200" dirty="0">
                <a:latin typeface="SimSun" panose="02010600030101010101" pitchFamily="2" charset="-122"/>
                <a:ea typeface="SimSun" panose="02010600030101010101" pitchFamily="2" charset="-122"/>
              </a:rPr>
              <a:t>号（</a:t>
            </a:r>
            <a:r>
              <a:rPr lang="en-US" altLang="zh-CN" sz="1200" dirty="0">
                <a:latin typeface="SimSun" panose="02010600030101010101" pitchFamily="2" charset="-122"/>
                <a:ea typeface="SimSun" panose="02010600030101010101" pitchFamily="2" charset="-122"/>
              </a:rPr>
              <a:t>2009</a:t>
            </a:r>
            <a:r>
              <a:rPr lang="zh-CN" altLang="en-US" sz="1200" dirty="0">
                <a:latin typeface="SimSun" panose="02010600030101010101" pitchFamily="2" charset="-122"/>
                <a:ea typeface="SimSun" panose="02010600030101010101" pitchFamily="2" charset="-122"/>
              </a:rPr>
              <a:t>年</a:t>
            </a:r>
            <a:r>
              <a:rPr lang="en-US" altLang="zh-CN" sz="1200" dirty="0">
                <a:latin typeface="SimSun" panose="02010600030101010101" pitchFamily="2" charset="-122"/>
                <a:ea typeface="SimSun" panose="02010600030101010101" pitchFamily="2" charset="-122"/>
              </a:rPr>
              <a:t>3</a:t>
            </a:r>
            <a:r>
              <a:rPr lang="zh-CN" altLang="en-US" sz="1200" dirty="0">
                <a:latin typeface="SimSun" panose="02010600030101010101" pitchFamily="2" charset="-122"/>
                <a:ea typeface="SimSun" panose="02010600030101010101" pitchFamily="2" charset="-122"/>
              </a:rPr>
              <a:t>月</a:t>
            </a:r>
            <a:r>
              <a:rPr lang="en-US" altLang="zh-CN" sz="1200" dirty="0">
                <a:latin typeface="SimSun" panose="02010600030101010101" pitchFamily="2" charset="-122"/>
                <a:ea typeface="SimSun" panose="02010600030101010101" pitchFamily="2" charset="-122"/>
              </a:rPr>
              <a:t>30</a:t>
            </a:r>
            <a:r>
              <a:rPr lang="zh-CN" altLang="en-US" sz="1200" dirty="0">
                <a:latin typeface="SimSun" panose="02010600030101010101" pitchFamily="2" charset="-122"/>
                <a:ea typeface="SimSun" panose="02010600030101010101" pitchFamily="2" charset="-122"/>
              </a:rPr>
              <a:t>日）</a:t>
            </a:r>
            <a:endParaRPr lang="en-US" altLang="zh-CN" sz="12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0218F492-ECD6-4BC4-B962-4EF0DAE3398C}"/>
              </a:ext>
            </a:extLst>
          </p:cNvPr>
          <p:cNvSpPr txBox="1"/>
          <p:nvPr/>
        </p:nvSpPr>
        <p:spPr>
          <a:xfrm>
            <a:off x="4191892" y="2391945"/>
            <a:ext cx="3924692"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（为车辆系工程机械驾驶</a:t>
            </a:r>
            <a:r>
              <a:rPr lang="zh-CN" altLang="ja-JP" sz="1200" dirty="0">
                <a:latin typeface="SimSun" panose="02010600030101010101" pitchFamily="2" charset="-122"/>
                <a:ea typeface="SimSun" panose="02010600030101010101" pitchFamily="2" charset="-122"/>
              </a:rPr>
              <a:t>业务</a:t>
            </a:r>
            <a:r>
              <a:rPr lang="zh-CN" altLang="en-US" sz="1200" dirty="0">
                <a:latin typeface="SimSun" panose="02010600030101010101" pitchFamily="2" charset="-122"/>
                <a:ea typeface="SimSun" panose="02010600030101010101" pitchFamily="2" charset="-122"/>
              </a:rPr>
              <a:t>从业者</a:t>
            </a:r>
            <a:r>
              <a:rPr lang="zh-CN" altLang="ja-JP" sz="1200" dirty="0">
                <a:latin typeface="SimSun" panose="02010600030101010101" pitchFamily="2" charset="-122"/>
                <a:ea typeface="SimSun" panose="02010600030101010101" pitchFamily="2" charset="-122"/>
              </a:rPr>
              <a:t>提供课程</a:t>
            </a:r>
            <a:r>
              <a:rPr lang="zh-CN" altLang="en-US" sz="1200" dirty="0">
                <a:latin typeface="SimSun" panose="02010600030101010101" pitchFamily="2" charset="-122"/>
                <a:ea typeface="SimSun" panose="02010600030101010101" pitchFamily="2" charset="-122"/>
              </a:rPr>
              <a:t>）</a:t>
            </a:r>
            <a:endParaRPr lang="en-US" altLang="zh-CN"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DD710898-926F-468E-89B2-4162E277E6C6}"/>
              </a:ext>
            </a:extLst>
          </p:cNvPr>
          <p:cNvSpPr txBox="1"/>
          <p:nvPr/>
        </p:nvSpPr>
        <p:spPr>
          <a:xfrm>
            <a:off x="3992844" y="2611025"/>
            <a:ext cx="4522505" cy="923330"/>
          </a:xfrm>
          <a:prstGeom prst="rect">
            <a:avLst/>
          </a:prstGeom>
          <a:solidFill>
            <a:schemeClr val="bg1"/>
          </a:solidFill>
          <a:ln>
            <a:noFill/>
          </a:ln>
        </p:spPr>
        <p:txBody>
          <a:bodyPr wrap="square" lIns="0" tIns="0" rIns="0" bIns="0" rtlCol="0">
            <a:spAutoFit/>
          </a:bodyPr>
          <a:lstStyle/>
          <a:p>
            <a:r>
              <a:rPr lang="zh-CN" altLang="en-US" sz="1500" dirty="0">
                <a:latin typeface="SimSun" panose="02010600030101010101" pitchFamily="2" charset="-122"/>
                <a:ea typeface="SimSun" panose="02010600030101010101" pitchFamily="2" charset="-122"/>
              </a:rPr>
              <a:t>第</a:t>
            </a:r>
            <a:r>
              <a:rPr lang="en-US" altLang="zh-CN" sz="1500" dirty="0">
                <a:latin typeface="SimSun" panose="02010600030101010101" pitchFamily="2" charset="-122"/>
                <a:ea typeface="SimSun" panose="02010600030101010101" pitchFamily="2" charset="-122"/>
              </a:rPr>
              <a:t>3</a:t>
            </a:r>
            <a:r>
              <a:rPr lang="zh-CN" altLang="en-US" sz="1500" dirty="0">
                <a:latin typeface="SimSun" panose="02010600030101010101" pitchFamily="2" charset="-122"/>
                <a:ea typeface="SimSun" panose="02010600030101010101" pitchFamily="2" charset="-122"/>
              </a:rPr>
              <a:t>条  令第</a:t>
            </a:r>
            <a:r>
              <a:rPr lang="en-US" altLang="zh-CN" sz="1500" dirty="0">
                <a:latin typeface="SimSun" panose="02010600030101010101" pitchFamily="2" charset="-122"/>
                <a:ea typeface="SimSun" panose="02010600030101010101" pitchFamily="2" charset="-122"/>
              </a:rPr>
              <a:t>20</a:t>
            </a:r>
            <a:r>
              <a:rPr lang="zh-CN" altLang="en-US" sz="1500" dirty="0">
                <a:latin typeface="SimSun" panose="02010600030101010101" pitchFamily="2" charset="-122"/>
                <a:ea typeface="SimSun" panose="02010600030101010101" pitchFamily="2" charset="-122"/>
              </a:rPr>
              <a:t>条第</a:t>
            </a:r>
            <a:r>
              <a:rPr lang="en-US" altLang="zh-CN" sz="1500" dirty="0">
                <a:latin typeface="SimSun" panose="02010600030101010101" pitchFamily="2" charset="-122"/>
                <a:ea typeface="SimSun" panose="02010600030101010101" pitchFamily="2" charset="-122"/>
              </a:rPr>
              <a:t>12</a:t>
            </a:r>
            <a:r>
              <a:rPr lang="zh-CN" altLang="en-US" sz="1500" dirty="0">
                <a:latin typeface="SimSun" panose="02010600030101010101" pitchFamily="2" charset="-122"/>
                <a:ea typeface="SimSun" panose="02010600030101010101" pitchFamily="2" charset="-122"/>
              </a:rPr>
              <a:t>号</a:t>
            </a:r>
            <a:r>
              <a:rPr lang="zh-CN" altLang="ja-JP" sz="1500" dirty="0">
                <a:latin typeface="SimSun" panose="02010600030101010101" pitchFamily="2" charset="-122"/>
                <a:ea typeface="SimSun" panose="02010600030101010101" pitchFamily="2" charset="-122"/>
              </a:rPr>
              <a:t>对能够从事业务的人的法第</a:t>
            </a:r>
            <a:r>
              <a:rPr lang="ja-JP" altLang="ja-JP" sz="1500" dirty="0">
                <a:latin typeface="SimSun" panose="02010600030101010101" pitchFamily="2" charset="-122"/>
                <a:ea typeface="SimSun" panose="02010600030101010101" pitchFamily="2" charset="-122"/>
              </a:rPr>
              <a:t>99</a:t>
            </a:r>
            <a:r>
              <a:rPr lang="en-US" altLang="ja-JP" sz="1500" dirty="0">
                <a:latin typeface="SimSun" panose="02010600030101010101" pitchFamily="2" charset="-122"/>
                <a:ea typeface="SimSun" panose="02010600030101010101" pitchFamily="2" charset="-122"/>
              </a:rPr>
              <a:t>  </a:t>
            </a:r>
            <a:r>
              <a:rPr lang="zh-CN" altLang="ja-JP" sz="1500" dirty="0">
                <a:latin typeface="SimSun" panose="02010600030101010101" pitchFamily="2" charset="-122"/>
                <a:ea typeface="SimSun" panose="02010600030101010101" pitchFamily="2" charset="-122"/>
              </a:rPr>
              <a:t>条的</a:t>
            </a:r>
            <a:r>
              <a:rPr lang="ja-JP" altLang="ja-JP" sz="1500" dirty="0">
                <a:latin typeface="SimSun" panose="02010600030101010101" pitchFamily="2" charset="-122"/>
                <a:ea typeface="SimSun" panose="02010600030101010101" pitchFamily="2" charset="-122"/>
              </a:rPr>
              <a:t>3</a:t>
            </a:r>
            <a:r>
              <a:rPr lang="zh-CN" altLang="ja-JP" sz="1500" dirty="0">
                <a:latin typeface="SimSun" panose="02010600030101010101" pitchFamily="2" charset="-122"/>
                <a:ea typeface="SimSun" panose="02010600030101010101" pitchFamily="2" charset="-122"/>
              </a:rPr>
              <a:t>第</a:t>
            </a:r>
            <a:r>
              <a:rPr lang="ja-JP" altLang="ja-JP" sz="1500" dirty="0">
                <a:latin typeface="SimSun" panose="02010600030101010101" pitchFamily="2" charset="-122"/>
                <a:ea typeface="SimSun" panose="02010600030101010101" pitchFamily="2" charset="-122"/>
              </a:rPr>
              <a:t>1</a:t>
            </a:r>
            <a:r>
              <a:rPr lang="zh-CN" altLang="ja-JP" sz="1500" dirty="0">
                <a:latin typeface="SimSun" panose="02010600030101010101" pitchFamily="2" charset="-122"/>
                <a:ea typeface="SimSun" panose="02010600030101010101" pitchFamily="2" charset="-122"/>
              </a:rPr>
              <a:t>项的讲习，根据下表的上栏列的讲习科目，分别针对列于同表的中栏的范围，在同表下栏进行的时间以上</a:t>
            </a:r>
            <a:r>
              <a:rPr lang="zh-CN" altLang="en-US" sz="1500" dirty="0">
                <a:latin typeface="SimSun" panose="02010600030101010101" pitchFamily="2" charset="-122"/>
                <a:ea typeface="SimSun" panose="02010600030101010101" pitchFamily="2" charset="-122"/>
              </a:rPr>
              <a:t>。</a:t>
            </a:r>
            <a:endParaRPr lang="en-US" altLang="zh-CN" sz="15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C42A6310-D0A1-4AE8-959C-0E23B50C39F2}"/>
              </a:ext>
            </a:extLst>
          </p:cNvPr>
          <p:cNvSpPr txBox="1"/>
          <p:nvPr/>
        </p:nvSpPr>
        <p:spPr>
          <a:xfrm>
            <a:off x="4354863" y="3597282"/>
            <a:ext cx="814119" cy="153888"/>
          </a:xfrm>
          <a:prstGeom prst="rect">
            <a:avLst/>
          </a:prstGeom>
          <a:solidFill>
            <a:schemeClr val="accent1">
              <a:lumMod val="20000"/>
              <a:lumOff val="80000"/>
            </a:schemeClr>
          </a:solidFill>
          <a:ln>
            <a:noFill/>
          </a:ln>
        </p:spPr>
        <p:txBody>
          <a:bodyPr wrap="square" lIns="0" tIns="0" rIns="0" bIns="0" rtlCol="0">
            <a:spAutoFit/>
          </a:bodyPr>
          <a:lstStyle/>
          <a:p>
            <a:pPr algn="ctr"/>
            <a:r>
              <a:rPr lang="zh-CN" altLang="en-US" sz="1000" b="1" dirty="0">
                <a:latin typeface="SimSun" panose="02010600030101010101" pitchFamily="2" charset="-122"/>
                <a:ea typeface="SimSun" panose="02010600030101010101" pitchFamily="2" charset="-122"/>
              </a:rPr>
              <a:t>讲习科目</a:t>
            </a:r>
            <a:endParaRPr lang="en-US" altLang="zh-CN" sz="1000" b="1"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692CAC3D-C2C0-4229-B1B3-CD67BC9085E8}"/>
              </a:ext>
            </a:extLst>
          </p:cNvPr>
          <p:cNvSpPr txBox="1"/>
          <p:nvPr/>
        </p:nvSpPr>
        <p:spPr>
          <a:xfrm>
            <a:off x="6100524" y="3597282"/>
            <a:ext cx="1020467" cy="153888"/>
          </a:xfrm>
          <a:prstGeom prst="rect">
            <a:avLst/>
          </a:prstGeom>
          <a:solidFill>
            <a:schemeClr val="accent1">
              <a:lumMod val="20000"/>
              <a:lumOff val="80000"/>
            </a:schemeClr>
          </a:solidFill>
          <a:ln>
            <a:noFill/>
          </a:ln>
        </p:spPr>
        <p:txBody>
          <a:bodyPr wrap="square" lIns="0" tIns="0" rIns="0" bIns="0" rtlCol="0">
            <a:spAutoFit/>
          </a:bodyPr>
          <a:lstStyle/>
          <a:p>
            <a:pPr algn="ctr"/>
            <a:r>
              <a:rPr lang="zh-CN" altLang="en-US" sz="1000" b="1" dirty="0">
                <a:latin typeface="SimSun" panose="02010600030101010101" pitchFamily="2" charset="-122"/>
                <a:ea typeface="SimSun" panose="02010600030101010101" pitchFamily="2" charset="-122"/>
              </a:rPr>
              <a:t>范围</a:t>
            </a:r>
            <a:endParaRPr lang="en-US" altLang="zh-CN" sz="1000" b="1"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5649A278-1DBA-4FFB-99B0-3C6330693B6E}"/>
              </a:ext>
            </a:extLst>
          </p:cNvPr>
          <p:cNvSpPr txBox="1"/>
          <p:nvPr/>
        </p:nvSpPr>
        <p:spPr>
          <a:xfrm>
            <a:off x="7878030" y="3597282"/>
            <a:ext cx="349005" cy="153888"/>
          </a:xfrm>
          <a:prstGeom prst="rect">
            <a:avLst/>
          </a:prstGeom>
          <a:solidFill>
            <a:schemeClr val="accent1">
              <a:lumMod val="20000"/>
              <a:lumOff val="80000"/>
            </a:schemeClr>
          </a:solidFill>
          <a:ln>
            <a:noFill/>
          </a:ln>
        </p:spPr>
        <p:txBody>
          <a:bodyPr wrap="square" lIns="0" tIns="0" rIns="0" bIns="0" rtlCol="0">
            <a:spAutoFit/>
          </a:bodyPr>
          <a:lstStyle/>
          <a:p>
            <a:pPr algn="ctr"/>
            <a:r>
              <a:rPr lang="zh-CN" altLang="en-US" sz="1000" b="1" dirty="0">
                <a:latin typeface="SimSun" panose="02010600030101010101" pitchFamily="2" charset="-122"/>
                <a:ea typeface="SimSun" panose="02010600030101010101" pitchFamily="2" charset="-122"/>
              </a:rPr>
              <a:t>时间</a:t>
            </a:r>
            <a:endParaRPr lang="en-US" altLang="zh-CN" sz="1000" b="1"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36655FA2-F63B-4E6B-B56F-76FEC8887EBF}"/>
              </a:ext>
            </a:extLst>
          </p:cNvPr>
          <p:cNvSpPr txBox="1"/>
          <p:nvPr/>
        </p:nvSpPr>
        <p:spPr>
          <a:xfrm>
            <a:off x="4229789" y="3792042"/>
            <a:ext cx="1183781" cy="276999"/>
          </a:xfrm>
          <a:prstGeom prst="rect">
            <a:avLst/>
          </a:prstGeom>
          <a:solidFill>
            <a:schemeClr val="bg1"/>
          </a:solidFill>
          <a:ln>
            <a:noFill/>
          </a:ln>
        </p:spPr>
        <p:txBody>
          <a:bodyPr wrap="square" lIns="0" tIns="0" rIns="0" bIns="0" rtlCol="0">
            <a:spAutoFit/>
          </a:bodyPr>
          <a:lstStyle/>
          <a:p>
            <a:r>
              <a:rPr lang="zh-CN" altLang="en-US" sz="900" b="1" dirty="0">
                <a:latin typeface="SimSun" panose="02010600030101010101" pitchFamily="2" charset="-122"/>
                <a:ea typeface="SimSun" panose="02010600030101010101" pitchFamily="2" charset="-122"/>
              </a:rPr>
              <a:t>作业</a:t>
            </a:r>
            <a:r>
              <a:rPr lang="zh-CN" altLang="ja-JP" sz="900" b="1" dirty="0">
                <a:latin typeface="SimSun" panose="02010600030101010101" pitchFamily="2" charset="-122"/>
                <a:ea typeface="SimSun" panose="02010600030101010101" pitchFamily="2" charset="-122"/>
              </a:rPr>
              <a:t>限制业务</a:t>
            </a:r>
            <a:r>
              <a:rPr lang="zh-CN" altLang="en-US" sz="900" b="1" dirty="0">
                <a:latin typeface="SimSun" panose="02010600030101010101" pitchFamily="2" charset="-122"/>
                <a:ea typeface="SimSun" panose="02010600030101010101" pitchFamily="2" charset="-122"/>
              </a:rPr>
              <a:t>机械</a:t>
            </a:r>
            <a:r>
              <a:rPr lang="zh-CN" altLang="ja-JP" sz="900" b="1" dirty="0">
                <a:latin typeface="SimSun" panose="02010600030101010101" pitchFamily="2" charset="-122"/>
                <a:ea typeface="SimSun" panose="02010600030101010101" pitchFamily="2" charset="-122"/>
              </a:rPr>
              <a:t>的结构</a:t>
            </a:r>
            <a:endParaRPr lang="ja-JP" altLang="ja-JP" sz="900" b="1"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2414902F-9F16-496D-BC7A-5230E037B878}"/>
              </a:ext>
            </a:extLst>
          </p:cNvPr>
          <p:cNvSpPr txBox="1"/>
          <p:nvPr/>
        </p:nvSpPr>
        <p:spPr>
          <a:xfrm>
            <a:off x="4203657" y="4101208"/>
            <a:ext cx="1183781" cy="415498"/>
          </a:xfrm>
          <a:prstGeom prst="rect">
            <a:avLst/>
          </a:prstGeom>
          <a:solidFill>
            <a:schemeClr val="bg1"/>
          </a:solidFill>
          <a:ln>
            <a:noFill/>
          </a:ln>
        </p:spPr>
        <p:txBody>
          <a:bodyPr wrap="square" lIns="0" tIns="0" rIns="0" bIns="0" rtlCol="0">
            <a:spAutoFit/>
          </a:bodyPr>
          <a:lstStyle/>
          <a:p>
            <a:r>
              <a:rPr lang="zh-CN" altLang="ja-JP" sz="900" b="1" dirty="0">
                <a:latin typeface="SimSun" panose="02010600030101010101" pitchFamily="2" charset="-122"/>
                <a:ea typeface="SimSun" panose="02010600030101010101" pitchFamily="2" charset="-122"/>
              </a:rPr>
              <a:t>与限</a:t>
            </a:r>
            <a:r>
              <a:rPr lang="zh-CN" altLang="en-US" sz="900" b="1" dirty="0">
                <a:latin typeface="SimSun" panose="02010600030101010101" pitchFamily="2" charset="-122"/>
                <a:ea typeface="SimSun" panose="02010600030101010101" pitchFamily="2" charset="-122"/>
              </a:rPr>
              <a:t>作业机械</a:t>
            </a:r>
            <a:r>
              <a:rPr lang="zh-CN" altLang="ja-JP" sz="900" b="1" dirty="0">
                <a:latin typeface="SimSun" panose="02010600030101010101" pitchFamily="2" charset="-122"/>
                <a:ea typeface="SimSun" panose="02010600030101010101" pitchFamily="2" charset="-122"/>
              </a:rPr>
              <a:t>等</a:t>
            </a:r>
            <a:endParaRPr lang="en-US" altLang="zh-CN"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相关的安全装置等</a:t>
            </a:r>
            <a:endParaRPr lang="en-US" altLang="zh-CN"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的功能</a:t>
            </a:r>
            <a:endParaRPr lang="ja-JP" altLang="ja-JP" sz="900" b="1"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D2FDD192-C7C4-45E3-813B-AF0E0DF2F430}"/>
              </a:ext>
            </a:extLst>
          </p:cNvPr>
          <p:cNvSpPr txBox="1"/>
          <p:nvPr/>
        </p:nvSpPr>
        <p:spPr>
          <a:xfrm>
            <a:off x="4211643" y="4535442"/>
            <a:ext cx="1183781" cy="276999"/>
          </a:xfrm>
          <a:prstGeom prst="rect">
            <a:avLst/>
          </a:prstGeom>
          <a:solidFill>
            <a:schemeClr val="bg1"/>
          </a:solidFill>
          <a:ln>
            <a:noFill/>
          </a:ln>
        </p:spPr>
        <p:txBody>
          <a:bodyPr wrap="square" lIns="0" tIns="0" rIns="0" bIns="0" rtlCol="0">
            <a:spAutoFit/>
          </a:bodyPr>
          <a:lstStyle/>
          <a:p>
            <a:r>
              <a:rPr lang="zh-CN" altLang="en-US" sz="900" b="1" dirty="0">
                <a:latin typeface="SimSun" panose="02010600030101010101" pitchFamily="2" charset="-122"/>
                <a:ea typeface="SimSun" panose="02010600030101010101" pitchFamily="2" charset="-122"/>
              </a:rPr>
              <a:t>作业</a:t>
            </a:r>
            <a:r>
              <a:rPr lang="zh-CN" altLang="ja-JP" sz="900" b="1" dirty="0">
                <a:latin typeface="SimSun" panose="02010600030101010101" pitchFamily="2" charset="-122"/>
                <a:ea typeface="SimSun" panose="02010600030101010101" pitchFamily="2" charset="-122"/>
              </a:rPr>
              <a:t>限制业务</a:t>
            </a:r>
            <a:r>
              <a:rPr lang="zh-CN" altLang="en-US" sz="900" b="1" dirty="0">
                <a:latin typeface="SimSun" panose="02010600030101010101" pitchFamily="2" charset="-122"/>
                <a:ea typeface="SimSun" panose="02010600030101010101" pitchFamily="2" charset="-122"/>
              </a:rPr>
              <a:t>机械</a:t>
            </a:r>
            <a:r>
              <a:rPr lang="zh-CN" altLang="ja-JP" sz="900" b="1" dirty="0">
                <a:latin typeface="SimSun" panose="02010600030101010101" pitchFamily="2" charset="-122"/>
                <a:ea typeface="SimSun" panose="02010600030101010101" pitchFamily="2" charset="-122"/>
              </a:rPr>
              <a:t>的维护管理</a:t>
            </a:r>
            <a:endParaRPr lang="ja-JP" altLang="ja-JP" sz="900" b="1"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F21D4D2A-CFA6-4726-B3C2-721874389EDB}"/>
              </a:ext>
            </a:extLst>
          </p:cNvPr>
          <p:cNvSpPr txBox="1"/>
          <p:nvPr/>
        </p:nvSpPr>
        <p:spPr>
          <a:xfrm>
            <a:off x="4203657" y="4854433"/>
            <a:ext cx="1183781" cy="276999"/>
          </a:xfrm>
          <a:prstGeom prst="rect">
            <a:avLst/>
          </a:prstGeom>
          <a:solidFill>
            <a:schemeClr val="bg1"/>
          </a:solidFill>
          <a:ln>
            <a:noFill/>
          </a:ln>
        </p:spPr>
        <p:txBody>
          <a:bodyPr wrap="square" lIns="0" tIns="0" rIns="0" bIns="0" rtlCol="0">
            <a:spAutoFit/>
          </a:bodyPr>
          <a:lstStyle/>
          <a:p>
            <a:r>
              <a:rPr lang="zh-CN" altLang="ja-JP" sz="900" b="1" dirty="0">
                <a:latin typeface="SimSun" panose="02010600030101010101" pitchFamily="2" charset="-122"/>
                <a:ea typeface="SimSun" panose="02010600030101010101" pitchFamily="2" charset="-122"/>
              </a:rPr>
              <a:t>与</a:t>
            </a:r>
            <a:r>
              <a:rPr lang="zh-CN" altLang="en-US" sz="900" b="1" dirty="0">
                <a:latin typeface="SimSun" panose="02010600030101010101" pitchFamily="2" charset="-122"/>
                <a:ea typeface="SimSun" panose="02010600030101010101" pitchFamily="2" charset="-122"/>
              </a:rPr>
              <a:t>作业</a:t>
            </a:r>
            <a:r>
              <a:rPr lang="zh-CN" altLang="ja-JP" sz="900" b="1" dirty="0">
                <a:latin typeface="SimSun" panose="02010600030101010101" pitchFamily="2" charset="-122"/>
                <a:ea typeface="SimSun" panose="02010600030101010101" pitchFamily="2" charset="-122"/>
              </a:rPr>
              <a:t>限制</a:t>
            </a:r>
            <a:r>
              <a:rPr lang="zh-CN" altLang="en-US" sz="900" b="1" dirty="0">
                <a:latin typeface="SimSun" panose="02010600030101010101" pitchFamily="2" charset="-122"/>
                <a:ea typeface="SimSun" panose="02010600030101010101" pitchFamily="2" charset="-122"/>
              </a:rPr>
              <a:t>作业机械</a:t>
            </a:r>
            <a:r>
              <a:rPr lang="zh-CN" altLang="ja-JP" sz="900" b="1" dirty="0">
                <a:latin typeface="SimSun" panose="02010600030101010101" pitchFamily="2" charset="-122"/>
                <a:ea typeface="SimSun" panose="02010600030101010101" pitchFamily="2" charset="-122"/>
              </a:rPr>
              <a:t>等相关的</a:t>
            </a:r>
            <a:r>
              <a:rPr lang="zh-CN" altLang="en-US" sz="900" b="1" dirty="0">
                <a:latin typeface="SimSun" panose="02010600030101010101" pitchFamily="2" charset="-122"/>
                <a:ea typeface="SimSun" panose="02010600030101010101" pitchFamily="2" charset="-122"/>
              </a:rPr>
              <a:t>作业</a:t>
            </a:r>
            <a:r>
              <a:rPr lang="zh-CN" altLang="ja-JP" sz="900" b="1" dirty="0">
                <a:latin typeface="SimSun" panose="02010600030101010101" pitchFamily="2" charset="-122"/>
                <a:ea typeface="SimSun" panose="02010600030101010101" pitchFamily="2" charset="-122"/>
              </a:rPr>
              <a:t>方法</a:t>
            </a:r>
            <a:endParaRPr lang="en-US" altLang="zh-CN" sz="900" b="1"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1F0E02E9-011A-441C-9FE2-596E782802A8}"/>
              </a:ext>
            </a:extLst>
          </p:cNvPr>
          <p:cNvSpPr txBox="1"/>
          <p:nvPr/>
        </p:nvSpPr>
        <p:spPr>
          <a:xfrm>
            <a:off x="4219263" y="5252028"/>
            <a:ext cx="1171447" cy="138499"/>
          </a:xfrm>
          <a:prstGeom prst="rect">
            <a:avLst/>
          </a:prstGeom>
          <a:solidFill>
            <a:schemeClr val="bg1"/>
          </a:solidFill>
          <a:ln>
            <a:noFill/>
          </a:ln>
        </p:spPr>
        <p:txBody>
          <a:bodyPr wrap="square" lIns="0" tIns="0" rIns="0" bIns="0" rtlCol="0">
            <a:spAutoFit/>
          </a:bodyPr>
          <a:lstStyle/>
          <a:p>
            <a:r>
              <a:rPr lang="zh-CN" altLang="ja-JP" sz="900" b="1" dirty="0">
                <a:latin typeface="SimSun" panose="02010600030101010101" pitchFamily="2" charset="-122"/>
                <a:ea typeface="SimSun" panose="02010600030101010101" pitchFamily="2" charset="-122"/>
              </a:rPr>
              <a:t>安全</a:t>
            </a:r>
            <a:r>
              <a:rPr lang="zh-CN" altLang="en-US" sz="900" b="1" dirty="0">
                <a:latin typeface="SimSun" panose="02010600030101010101" pitchFamily="2" charset="-122"/>
                <a:ea typeface="SimSun" panose="02010600030101010101" pitchFamily="2" charset="-122"/>
              </a:rPr>
              <a:t>卫生</a:t>
            </a:r>
            <a:r>
              <a:rPr lang="zh-CN" altLang="ja-JP" sz="900" b="1" dirty="0">
                <a:latin typeface="SimSun" panose="02010600030101010101" pitchFamily="2" charset="-122"/>
                <a:ea typeface="SimSun" panose="02010600030101010101" pitchFamily="2" charset="-122"/>
              </a:rPr>
              <a:t>相关法律法规</a:t>
            </a:r>
            <a:endParaRPr lang="ja-JP" altLang="ja-JP" sz="900" b="1"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80259625-3E6A-44B0-8DAB-CE53647A9CEB}"/>
              </a:ext>
            </a:extLst>
          </p:cNvPr>
          <p:cNvSpPr txBox="1"/>
          <p:nvPr/>
        </p:nvSpPr>
        <p:spPr>
          <a:xfrm>
            <a:off x="4203657" y="5478074"/>
            <a:ext cx="1183781" cy="276999"/>
          </a:xfrm>
          <a:prstGeom prst="rect">
            <a:avLst/>
          </a:prstGeom>
          <a:solidFill>
            <a:schemeClr val="bg1"/>
          </a:solidFill>
          <a:ln>
            <a:noFill/>
          </a:ln>
        </p:spPr>
        <p:txBody>
          <a:bodyPr wrap="square" lIns="0" tIns="0" rIns="0" bIns="0" rtlCol="0">
            <a:spAutoFit/>
          </a:bodyPr>
          <a:lstStyle/>
          <a:p>
            <a:r>
              <a:rPr lang="zh-CN" altLang="ja-JP" sz="900" b="1" dirty="0">
                <a:latin typeface="SimSun" panose="02010600030101010101" pitchFamily="2" charset="-122"/>
                <a:ea typeface="SimSun" panose="02010600030101010101" pitchFamily="2" charset="-122"/>
              </a:rPr>
              <a:t>工伤事故案例及其预防</a:t>
            </a:r>
            <a:endParaRPr lang="en-US" altLang="zh-CN"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措施</a:t>
            </a:r>
            <a:endParaRPr lang="ja-JP" altLang="ja-JP" sz="900" b="1"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9439C0CB-8C61-46A7-BE8E-EF619F29F811}"/>
              </a:ext>
            </a:extLst>
          </p:cNvPr>
          <p:cNvSpPr txBox="1"/>
          <p:nvPr/>
        </p:nvSpPr>
        <p:spPr>
          <a:xfrm>
            <a:off x="5524100" y="3796708"/>
            <a:ext cx="2132390" cy="246221"/>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车辆系工程机械行驶和作业中</a:t>
            </a:r>
            <a:endParaRPr lang="en-US" altLang="zh-CN" sz="800" dirty="0">
              <a:latin typeface="SimSun" panose="02010600030101010101" pitchFamily="2" charset="-122"/>
              <a:ea typeface="SimSun" panose="02010600030101010101" pitchFamily="2" charset="-122"/>
            </a:endParaRPr>
          </a:p>
          <a:p>
            <a:r>
              <a:rPr lang="zh-CN" altLang="en-US" sz="800" dirty="0">
                <a:latin typeface="SimSun" panose="02010600030101010101" pitchFamily="2" charset="-122"/>
                <a:ea typeface="SimSun" panose="02010600030101010101" pitchFamily="2" charset="-122"/>
              </a:rPr>
              <a:t>有关装置构造</a:t>
            </a:r>
            <a:endParaRPr lang="en-US" altLang="zh-CN" sz="8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66D53521-186F-42DB-8373-663AD06E93DF}"/>
              </a:ext>
            </a:extLst>
          </p:cNvPr>
          <p:cNvSpPr txBox="1"/>
          <p:nvPr/>
        </p:nvSpPr>
        <p:spPr>
          <a:xfrm>
            <a:off x="5500145" y="3771218"/>
            <a:ext cx="2132390" cy="276999"/>
          </a:xfrm>
          <a:prstGeom prst="rect">
            <a:avLst/>
          </a:prstGeom>
          <a:solidFill>
            <a:schemeClr val="bg1"/>
          </a:solidFill>
          <a:ln>
            <a:noFill/>
          </a:ln>
        </p:spPr>
        <p:txBody>
          <a:bodyPr wrap="square" lIns="0" tIns="0" rIns="0" bIns="0" rtlCol="0">
            <a:spAutoFit/>
          </a:bodyPr>
          <a:lstStyle/>
          <a:p>
            <a:r>
              <a:rPr lang="zh-CN" altLang="ja-JP" sz="900" b="1" dirty="0">
                <a:latin typeface="SimSun" panose="02010600030101010101" pitchFamily="2" charset="-122"/>
                <a:ea typeface="SimSun" panose="02010600030101010101" pitchFamily="2" charset="-122"/>
              </a:rPr>
              <a:t>车辆</a:t>
            </a:r>
            <a:r>
              <a:rPr lang="zh-CN" altLang="en-US" sz="900" b="1" dirty="0">
                <a:latin typeface="SimSun" panose="02010600030101010101" pitchFamily="2" charset="-122"/>
                <a:ea typeface="SimSun" panose="02010600030101010101" pitchFamily="2" charset="-122"/>
              </a:rPr>
              <a:t>系工程机械</a:t>
            </a:r>
            <a:r>
              <a:rPr lang="zh-CN" altLang="ja-JP" sz="900" b="1" dirty="0">
                <a:latin typeface="SimSun" panose="02010600030101010101" pitchFamily="2" charset="-122"/>
                <a:ea typeface="SimSun" panose="02010600030101010101" pitchFamily="2" charset="-122"/>
              </a:rPr>
              <a:t>行驶和作业</a:t>
            </a:r>
            <a:endParaRPr lang="en-US" altLang="zh-CN"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有关的装置结构</a:t>
            </a:r>
            <a:endParaRPr lang="ja-JP" altLang="ja-JP" sz="900" b="1"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BB56913E-D721-47D8-B4FD-DF8F37FC0AA0}"/>
              </a:ext>
            </a:extLst>
          </p:cNvPr>
          <p:cNvSpPr txBox="1"/>
          <p:nvPr/>
        </p:nvSpPr>
        <p:spPr>
          <a:xfrm>
            <a:off x="5508130" y="4174072"/>
            <a:ext cx="2132390" cy="276999"/>
          </a:xfrm>
          <a:prstGeom prst="rect">
            <a:avLst/>
          </a:prstGeom>
          <a:solidFill>
            <a:schemeClr val="bg1"/>
          </a:solidFill>
          <a:ln>
            <a:noFill/>
          </a:ln>
        </p:spPr>
        <p:txBody>
          <a:bodyPr wrap="square" lIns="0" tIns="0" rIns="0" bIns="0" rtlCol="0">
            <a:spAutoFit/>
          </a:bodyPr>
          <a:lstStyle/>
          <a:p>
            <a:r>
              <a:rPr lang="zh-CN" altLang="en-US" sz="900" b="1" dirty="0">
                <a:latin typeface="SimSun" panose="02010600030101010101" pitchFamily="2" charset="-122"/>
                <a:ea typeface="SimSun" panose="02010600030101010101" pitchFamily="2" charset="-122"/>
              </a:rPr>
              <a:t>车辆系工程机械的</a:t>
            </a:r>
            <a:r>
              <a:rPr lang="ja-JP" altLang="ja-JP" sz="900" b="1" dirty="0">
                <a:latin typeface="SimSun" panose="02010600030101010101" pitchFamily="2" charset="-122"/>
                <a:ea typeface="SimSun" panose="02010600030101010101" pitchFamily="2" charset="-122"/>
              </a:rPr>
              <a:t>安全装置和</a:t>
            </a:r>
            <a:endParaRPr lang="en-US" altLang="ja-JP"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刹车</a:t>
            </a:r>
            <a:r>
              <a:rPr lang="ja-JP" altLang="ja-JP" sz="900" b="1" dirty="0">
                <a:latin typeface="SimSun" panose="02010600030101010101" pitchFamily="2" charset="-122"/>
                <a:ea typeface="SimSun" panose="02010600030101010101" pitchFamily="2" charset="-122"/>
              </a:rPr>
              <a:t>的功能</a:t>
            </a:r>
          </a:p>
        </p:txBody>
      </p:sp>
      <p:sp>
        <p:nvSpPr>
          <p:cNvPr id="27" name="テキスト ボックス 26">
            <a:extLst>
              <a:ext uri="{FF2B5EF4-FFF2-40B4-BE49-F238E27FC236}">
                <a16:creationId xmlns:a16="http://schemas.microsoft.com/office/drawing/2014/main" xmlns="" id="{6FF89FB2-FBE0-4459-8479-F2FDDA290F9B}"/>
              </a:ext>
            </a:extLst>
          </p:cNvPr>
          <p:cNvSpPr txBox="1"/>
          <p:nvPr/>
        </p:nvSpPr>
        <p:spPr>
          <a:xfrm>
            <a:off x="5508130" y="4535442"/>
            <a:ext cx="2132390" cy="276999"/>
          </a:xfrm>
          <a:prstGeom prst="rect">
            <a:avLst/>
          </a:prstGeom>
          <a:solidFill>
            <a:schemeClr val="bg1"/>
          </a:solidFill>
          <a:ln>
            <a:noFill/>
          </a:ln>
        </p:spPr>
        <p:txBody>
          <a:bodyPr wrap="square" lIns="0" tIns="0" rIns="0" bIns="0" rtlCol="0">
            <a:spAutoFit/>
          </a:bodyPr>
          <a:lstStyle/>
          <a:p>
            <a:r>
              <a:rPr lang="zh-CN" altLang="en-US" sz="900" b="1" dirty="0">
                <a:latin typeface="SimSun" panose="02010600030101010101" pitchFamily="2" charset="-122"/>
                <a:ea typeface="SimSun" panose="02010600030101010101" pitchFamily="2" charset="-122"/>
              </a:rPr>
              <a:t>车辆系工程机械的点检和</a:t>
            </a:r>
            <a:endParaRPr lang="en-US" altLang="zh-CN"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维护</a:t>
            </a:r>
            <a:endParaRPr lang="ja-JP" altLang="ja-JP" sz="900" b="1"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DF289676-F52B-4514-91B5-1B3CEEDE86A4}"/>
              </a:ext>
            </a:extLst>
          </p:cNvPr>
          <p:cNvSpPr txBox="1"/>
          <p:nvPr/>
        </p:nvSpPr>
        <p:spPr>
          <a:xfrm>
            <a:off x="5492161" y="4854433"/>
            <a:ext cx="2148359" cy="276999"/>
          </a:xfrm>
          <a:prstGeom prst="rect">
            <a:avLst/>
          </a:prstGeom>
          <a:solidFill>
            <a:schemeClr val="bg1"/>
          </a:solidFill>
          <a:ln>
            <a:noFill/>
          </a:ln>
        </p:spPr>
        <p:txBody>
          <a:bodyPr wrap="square" lIns="0" tIns="0" rIns="0" bIns="0" rtlCol="0">
            <a:spAutoFit/>
          </a:bodyPr>
          <a:lstStyle/>
          <a:p>
            <a:r>
              <a:rPr lang="zh-CN" altLang="en-US" sz="900" b="1" dirty="0">
                <a:latin typeface="SimSun" panose="02010600030101010101" pitchFamily="2" charset="-122"/>
                <a:ea typeface="SimSun" panose="02010600030101010101" pitchFamily="2" charset="-122"/>
              </a:rPr>
              <a:t>车辆系工程机械</a:t>
            </a:r>
            <a:r>
              <a:rPr lang="zh-CN" altLang="ja-JP" sz="900" b="1" dirty="0">
                <a:latin typeface="SimSun" panose="02010600030101010101" pitchFamily="2" charset="-122"/>
                <a:ea typeface="SimSun" panose="02010600030101010101" pitchFamily="2" charset="-122"/>
              </a:rPr>
              <a:t>与</a:t>
            </a:r>
            <a:r>
              <a:rPr lang="zh-CN" altLang="en-US" sz="900" b="1" dirty="0">
                <a:latin typeface="SimSun" panose="02010600030101010101" pitchFamily="2" charset="-122"/>
                <a:ea typeface="SimSun" panose="02010600030101010101" pitchFamily="2" charset="-122"/>
              </a:rPr>
              <a:t>作业</a:t>
            </a:r>
            <a:r>
              <a:rPr lang="zh-CN" altLang="ja-JP" sz="900" b="1" dirty="0">
                <a:latin typeface="SimSun" panose="02010600030101010101" pitchFamily="2" charset="-122"/>
                <a:ea typeface="SimSun" panose="02010600030101010101" pitchFamily="2" charset="-122"/>
              </a:rPr>
              <a:t>方法</a:t>
            </a:r>
            <a:endParaRPr lang="en-US" altLang="zh-CN" sz="900" b="1" dirty="0">
              <a:latin typeface="SimSun" panose="02010600030101010101" pitchFamily="2" charset="-122"/>
              <a:ea typeface="SimSun" panose="02010600030101010101" pitchFamily="2" charset="-122"/>
            </a:endParaRPr>
          </a:p>
          <a:p>
            <a:r>
              <a:rPr lang="zh-CN" altLang="ja-JP" sz="900" b="1" dirty="0">
                <a:latin typeface="SimSun" panose="02010600030101010101" pitchFamily="2" charset="-122"/>
                <a:ea typeface="SimSun" panose="02010600030101010101" pitchFamily="2" charset="-122"/>
              </a:rPr>
              <a:t>相关的安全措施</a:t>
            </a:r>
            <a:endParaRPr lang="en-US" altLang="zh-CN" sz="900" b="1"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13D3FE80-801A-478D-99AC-70D00BFCB4B6}"/>
              </a:ext>
            </a:extLst>
          </p:cNvPr>
          <p:cNvSpPr txBox="1"/>
          <p:nvPr/>
        </p:nvSpPr>
        <p:spPr>
          <a:xfrm>
            <a:off x="5524100" y="5243546"/>
            <a:ext cx="2132390" cy="138499"/>
          </a:xfrm>
          <a:prstGeom prst="rect">
            <a:avLst/>
          </a:prstGeom>
          <a:solidFill>
            <a:schemeClr val="bg1"/>
          </a:solidFill>
          <a:ln>
            <a:noFill/>
          </a:ln>
        </p:spPr>
        <p:txBody>
          <a:bodyPr wrap="square" lIns="0" tIns="0" rIns="0" bIns="0" rtlCol="0">
            <a:spAutoFit/>
          </a:bodyPr>
          <a:lstStyle/>
          <a:p>
            <a:r>
              <a:rPr lang="zh-CN" altLang="en-US" sz="900" b="1" dirty="0">
                <a:latin typeface="SimSun" panose="02010600030101010101" pitchFamily="2" charset="-122"/>
                <a:ea typeface="SimSun" panose="02010600030101010101" pitchFamily="2" charset="-122"/>
              </a:rPr>
              <a:t>法和令以及</a:t>
            </a:r>
            <a:r>
              <a:rPr lang="ja-JP" altLang="ja-JP" sz="900" b="1" dirty="0">
                <a:latin typeface="SimSun" panose="02010600030101010101" pitchFamily="2" charset="-122"/>
                <a:ea typeface="SimSun" panose="02010600030101010101" pitchFamily="2" charset="-122"/>
              </a:rPr>
              <a:t>安卫法中有关条</a:t>
            </a:r>
            <a:r>
              <a:rPr lang="zh-CN" altLang="ja-JP" sz="900" b="1" dirty="0">
                <a:latin typeface="SimSun" panose="02010600030101010101" pitchFamily="2" charset="-122"/>
                <a:ea typeface="SimSun" panose="02010600030101010101" pitchFamily="2" charset="-122"/>
              </a:rPr>
              <a:t>项</a:t>
            </a:r>
            <a:endParaRPr lang="en-US" altLang="zh-CN" sz="900" b="1"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3ED56CD3-F48F-4056-9115-B2838CF79FF2}"/>
              </a:ext>
            </a:extLst>
          </p:cNvPr>
          <p:cNvSpPr txBox="1"/>
          <p:nvPr/>
        </p:nvSpPr>
        <p:spPr>
          <a:xfrm>
            <a:off x="5492161" y="5546162"/>
            <a:ext cx="2132390" cy="138499"/>
          </a:xfrm>
          <a:prstGeom prst="rect">
            <a:avLst/>
          </a:prstGeom>
          <a:solidFill>
            <a:schemeClr val="bg1"/>
          </a:solidFill>
          <a:ln>
            <a:noFill/>
          </a:ln>
        </p:spPr>
        <p:txBody>
          <a:bodyPr wrap="square" lIns="0" tIns="0" rIns="0" bIns="0" rtlCol="0">
            <a:spAutoFit/>
          </a:bodyPr>
          <a:lstStyle/>
          <a:p>
            <a:r>
              <a:rPr lang="ja-JP" altLang="ja-JP" sz="900" b="1" dirty="0">
                <a:latin typeface="SimSun" panose="02010600030101010101" pitchFamily="2" charset="-122"/>
                <a:ea typeface="SimSun" panose="02010600030101010101" pitchFamily="2" charset="-122"/>
              </a:rPr>
              <a:t>工伤案例研究</a:t>
            </a:r>
          </a:p>
        </p:txBody>
      </p:sp>
      <p:sp>
        <p:nvSpPr>
          <p:cNvPr id="31" name="テキスト ボックス 30">
            <a:extLst>
              <a:ext uri="{FF2B5EF4-FFF2-40B4-BE49-F238E27FC236}">
                <a16:creationId xmlns:a16="http://schemas.microsoft.com/office/drawing/2014/main" xmlns="" id="{1EAB3818-5973-49DC-935A-FCC42015966F}"/>
              </a:ext>
            </a:extLst>
          </p:cNvPr>
          <p:cNvSpPr txBox="1"/>
          <p:nvPr/>
        </p:nvSpPr>
        <p:spPr>
          <a:xfrm>
            <a:off x="7878030" y="3858757"/>
            <a:ext cx="400006" cy="123111"/>
          </a:xfrm>
          <a:prstGeom prst="rect">
            <a:avLst/>
          </a:prstGeom>
          <a:solidFill>
            <a:schemeClr val="bg1"/>
          </a:solidFill>
          <a:ln>
            <a:noFill/>
          </a:ln>
        </p:spPr>
        <p:txBody>
          <a:bodyPr wrap="square" lIns="0" tIns="0" rIns="0" bIns="0" rtlCol="0">
            <a:spAutoFit/>
          </a:bodyPr>
          <a:lstStyle/>
          <a:p>
            <a:r>
              <a:rPr lang="en-US" altLang="ja-JP" sz="800" b="1" dirty="0">
                <a:solidFill>
                  <a:prstClr val="black"/>
                </a:solidFill>
                <a:latin typeface="SimSun" panose="02010600030101010101" pitchFamily="2" charset="-122"/>
                <a:ea typeface="SimSun" panose="02010600030101010101" pitchFamily="2" charset="-122"/>
              </a:rPr>
              <a:t>1</a:t>
            </a:r>
            <a:r>
              <a:rPr lang="zh-CN" altLang="en-US" sz="800" b="1" dirty="0">
                <a:solidFill>
                  <a:prstClr val="black"/>
                </a:solidFill>
                <a:latin typeface="SimSun" panose="02010600030101010101" pitchFamily="2" charset="-122"/>
                <a:ea typeface="SimSun" panose="02010600030101010101" pitchFamily="2" charset="-122"/>
              </a:rPr>
              <a:t>个小时</a:t>
            </a:r>
            <a:endParaRPr lang="en-US" altLang="zh-CN" sz="800" b="1" dirty="0">
              <a:solidFill>
                <a:prstClr val="black"/>
              </a:solidFill>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C5B2B48E-7E45-409A-8398-53E83205F7A0}"/>
              </a:ext>
            </a:extLst>
          </p:cNvPr>
          <p:cNvSpPr txBox="1"/>
          <p:nvPr/>
        </p:nvSpPr>
        <p:spPr>
          <a:xfrm>
            <a:off x="7881904" y="4239652"/>
            <a:ext cx="400006" cy="123111"/>
          </a:xfrm>
          <a:prstGeom prst="rect">
            <a:avLst/>
          </a:prstGeom>
          <a:solidFill>
            <a:schemeClr val="bg1"/>
          </a:solidFill>
          <a:ln>
            <a:noFill/>
          </a:ln>
        </p:spPr>
        <p:txBody>
          <a:bodyPr wrap="square" lIns="0" tIns="0" rIns="0" bIns="0" rtlCol="0">
            <a:spAutoFit/>
          </a:bodyPr>
          <a:lstStyle/>
          <a:p>
            <a:r>
              <a:rPr lang="en-US" altLang="ja-JP" sz="800" b="1" dirty="0">
                <a:solidFill>
                  <a:prstClr val="black"/>
                </a:solidFill>
                <a:latin typeface="SimSun" panose="02010600030101010101" pitchFamily="2" charset="-122"/>
                <a:ea typeface="SimSun" panose="02010600030101010101" pitchFamily="2" charset="-122"/>
              </a:rPr>
              <a:t>1</a:t>
            </a:r>
            <a:r>
              <a:rPr lang="zh-CN" altLang="en-US" sz="800" b="1" dirty="0">
                <a:solidFill>
                  <a:prstClr val="black"/>
                </a:solidFill>
                <a:latin typeface="SimSun" panose="02010600030101010101" pitchFamily="2" charset="-122"/>
                <a:ea typeface="SimSun" panose="02010600030101010101" pitchFamily="2" charset="-122"/>
              </a:rPr>
              <a:t>个小时</a:t>
            </a:r>
            <a:endParaRPr lang="en-US" altLang="zh-CN" sz="800" b="1" dirty="0">
              <a:solidFill>
                <a:prstClr val="black"/>
              </a:solidFill>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2157889B-56E6-41D6-9B20-1396D940C60B}"/>
              </a:ext>
            </a:extLst>
          </p:cNvPr>
          <p:cNvSpPr txBox="1"/>
          <p:nvPr/>
        </p:nvSpPr>
        <p:spPr>
          <a:xfrm>
            <a:off x="7883329" y="4615851"/>
            <a:ext cx="400006" cy="123111"/>
          </a:xfrm>
          <a:prstGeom prst="rect">
            <a:avLst/>
          </a:prstGeom>
          <a:solidFill>
            <a:schemeClr val="bg1"/>
          </a:solidFill>
          <a:ln>
            <a:noFill/>
          </a:ln>
        </p:spPr>
        <p:txBody>
          <a:bodyPr wrap="square" lIns="0" tIns="0" rIns="0" bIns="0" rtlCol="0">
            <a:spAutoFit/>
          </a:bodyPr>
          <a:lstStyle/>
          <a:p>
            <a:r>
              <a:rPr lang="en-US" altLang="ja-JP" sz="800" b="1" dirty="0">
                <a:solidFill>
                  <a:prstClr val="black"/>
                </a:solidFill>
                <a:latin typeface="SimSun" panose="02010600030101010101" pitchFamily="2" charset="-122"/>
                <a:ea typeface="SimSun" panose="02010600030101010101" pitchFamily="2" charset="-122"/>
              </a:rPr>
              <a:t>1</a:t>
            </a:r>
            <a:r>
              <a:rPr lang="zh-CN" altLang="en-US" sz="800" b="1" dirty="0">
                <a:solidFill>
                  <a:prstClr val="black"/>
                </a:solidFill>
                <a:latin typeface="SimSun" panose="02010600030101010101" pitchFamily="2" charset="-122"/>
                <a:ea typeface="SimSun" panose="02010600030101010101" pitchFamily="2" charset="-122"/>
              </a:rPr>
              <a:t>个小时</a:t>
            </a:r>
            <a:endParaRPr lang="en-US" altLang="zh-CN" sz="800" b="1" dirty="0">
              <a:solidFill>
                <a:prstClr val="black"/>
              </a:solidFill>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151C01A3-18EB-48F5-85FC-3090734342F2}"/>
              </a:ext>
            </a:extLst>
          </p:cNvPr>
          <p:cNvSpPr txBox="1"/>
          <p:nvPr/>
        </p:nvSpPr>
        <p:spPr>
          <a:xfrm>
            <a:off x="7833692" y="4931379"/>
            <a:ext cx="484919" cy="123111"/>
          </a:xfrm>
          <a:prstGeom prst="rect">
            <a:avLst/>
          </a:prstGeom>
          <a:solidFill>
            <a:schemeClr val="bg1"/>
          </a:solidFill>
          <a:ln>
            <a:noFill/>
          </a:ln>
        </p:spPr>
        <p:txBody>
          <a:bodyPr wrap="square" lIns="0" tIns="0" rIns="0" bIns="0" rtlCol="0">
            <a:spAutoFit/>
          </a:bodyPr>
          <a:lstStyle/>
          <a:p>
            <a:r>
              <a:rPr lang="en-US" altLang="ja-JP" sz="800" b="1" dirty="0">
                <a:solidFill>
                  <a:prstClr val="black"/>
                </a:solidFill>
                <a:latin typeface="SimSun" panose="02010600030101010101" pitchFamily="2" charset="-122"/>
                <a:ea typeface="SimSun" panose="02010600030101010101" pitchFamily="2" charset="-122"/>
              </a:rPr>
              <a:t>1.5</a:t>
            </a:r>
            <a:r>
              <a:rPr lang="zh-CN" altLang="en-US" sz="800" b="1" dirty="0">
                <a:solidFill>
                  <a:prstClr val="black"/>
                </a:solidFill>
                <a:latin typeface="SimSun" panose="02010600030101010101" pitchFamily="2" charset="-122"/>
                <a:ea typeface="SimSun" panose="02010600030101010101" pitchFamily="2" charset="-122"/>
              </a:rPr>
              <a:t>个小时</a:t>
            </a:r>
            <a:endParaRPr lang="en-US" altLang="zh-CN" sz="800" b="1" dirty="0">
              <a:solidFill>
                <a:prstClr val="black"/>
              </a:solidFill>
              <a:latin typeface="SimSun" panose="02010600030101010101" pitchFamily="2" charset="-122"/>
              <a:ea typeface="SimSun" panose="02010600030101010101" pitchFamily="2" charset="-122"/>
            </a:endParaRPr>
          </a:p>
        </p:txBody>
      </p:sp>
      <p:sp>
        <p:nvSpPr>
          <p:cNvPr id="35" name="テキスト ボックス 34">
            <a:extLst>
              <a:ext uri="{FF2B5EF4-FFF2-40B4-BE49-F238E27FC236}">
                <a16:creationId xmlns:a16="http://schemas.microsoft.com/office/drawing/2014/main" xmlns="" id="{62CE898E-F698-49B7-92BD-A998708E03FB}"/>
              </a:ext>
            </a:extLst>
          </p:cNvPr>
          <p:cNvSpPr txBox="1"/>
          <p:nvPr/>
        </p:nvSpPr>
        <p:spPr>
          <a:xfrm>
            <a:off x="7833693" y="5246907"/>
            <a:ext cx="484919" cy="123111"/>
          </a:xfrm>
          <a:prstGeom prst="rect">
            <a:avLst/>
          </a:prstGeom>
          <a:solidFill>
            <a:schemeClr val="bg1"/>
          </a:solidFill>
          <a:ln>
            <a:noFill/>
          </a:ln>
        </p:spPr>
        <p:txBody>
          <a:bodyPr wrap="square" lIns="0" tIns="0" rIns="0" bIns="0" rtlCol="0">
            <a:spAutoFit/>
          </a:bodyPr>
          <a:lstStyle/>
          <a:p>
            <a:r>
              <a:rPr lang="en-US" altLang="ja-JP" sz="800" b="1" dirty="0">
                <a:solidFill>
                  <a:prstClr val="black"/>
                </a:solidFill>
                <a:latin typeface="SimSun" panose="02010600030101010101" pitchFamily="2" charset="-122"/>
                <a:ea typeface="SimSun" panose="02010600030101010101" pitchFamily="2" charset="-122"/>
              </a:rPr>
              <a:t>1.5</a:t>
            </a:r>
            <a:r>
              <a:rPr lang="zh-CN" altLang="en-US" sz="800" b="1" dirty="0">
                <a:solidFill>
                  <a:prstClr val="black"/>
                </a:solidFill>
                <a:latin typeface="SimSun" panose="02010600030101010101" pitchFamily="2" charset="-122"/>
                <a:ea typeface="SimSun" panose="02010600030101010101" pitchFamily="2" charset="-122"/>
              </a:rPr>
              <a:t>个小时</a:t>
            </a:r>
            <a:endParaRPr lang="en-US" altLang="zh-CN" sz="800" b="1" dirty="0">
              <a:solidFill>
                <a:prstClr val="black"/>
              </a:solidFill>
              <a:latin typeface="SimSun" panose="02010600030101010101" pitchFamily="2" charset="-122"/>
              <a:ea typeface="SimSun" panose="02010600030101010101" pitchFamily="2" charset="-122"/>
            </a:endParaRPr>
          </a:p>
        </p:txBody>
      </p:sp>
      <p:sp>
        <p:nvSpPr>
          <p:cNvPr id="36" name="テキスト ボックス 35">
            <a:extLst>
              <a:ext uri="{FF2B5EF4-FFF2-40B4-BE49-F238E27FC236}">
                <a16:creationId xmlns:a16="http://schemas.microsoft.com/office/drawing/2014/main" xmlns="" id="{D3554554-75DA-472B-A779-24A284B628B6}"/>
              </a:ext>
            </a:extLst>
          </p:cNvPr>
          <p:cNvSpPr txBox="1"/>
          <p:nvPr/>
        </p:nvSpPr>
        <p:spPr>
          <a:xfrm>
            <a:off x="7891873" y="5561550"/>
            <a:ext cx="386163" cy="123111"/>
          </a:xfrm>
          <a:prstGeom prst="rect">
            <a:avLst/>
          </a:prstGeom>
          <a:solidFill>
            <a:schemeClr val="bg1"/>
          </a:solidFill>
          <a:ln>
            <a:noFill/>
          </a:ln>
        </p:spPr>
        <p:txBody>
          <a:bodyPr wrap="square" lIns="0" tIns="0" rIns="0" bIns="0" rtlCol="0">
            <a:spAutoFit/>
          </a:bodyPr>
          <a:lstStyle/>
          <a:p>
            <a:r>
              <a:rPr lang="en-US" altLang="zh-CN" sz="800" b="1" dirty="0">
                <a:solidFill>
                  <a:prstClr val="black"/>
                </a:solidFill>
                <a:latin typeface="SimSun" panose="02010600030101010101" pitchFamily="2" charset="-122"/>
                <a:ea typeface="SimSun" panose="02010600030101010101" pitchFamily="2" charset="-122"/>
              </a:rPr>
              <a:t>2</a:t>
            </a:r>
            <a:r>
              <a:rPr lang="zh-CN" altLang="en-US" sz="800" b="1" dirty="0">
                <a:solidFill>
                  <a:prstClr val="black"/>
                </a:solidFill>
                <a:latin typeface="SimSun" panose="02010600030101010101" pitchFamily="2" charset="-122"/>
                <a:ea typeface="SimSun" panose="02010600030101010101" pitchFamily="2" charset="-122"/>
              </a:rPr>
              <a:t>个小时</a:t>
            </a:r>
            <a:endParaRPr lang="en-US" altLang="zh-CN" sz="800" b="1" dirty="0">
              <a:solidFill>
                <a:prstClr val="black"/>
              </a:solidFill>
              <a:latin typeface="SimSun" panose="02010600030101010101" pitchFamily="2" charset="-122"/>
              <a:ea typeface="SimSun" panose="02010600030101010101" pitchFamily="2" charset="-122"/>
            </a:endParaRPr>
          </a:p>
        </p:txBody>
      </p:sp>
      <p:sp>
        <p:nvSpPr>
          <p:cNvPr id="37" name="テキスト ボックス 36">
            <a:extLst>
              <a:ext uri="{FF2B5EF4-FFF2-40B4-BE49-F238E27FC236}">
                <a16:creationId xmlns:a16="http://schemas.microsoft.com/office/drawing/2014/main" xmlns="" id="{7ADB5E67-A422-4B1B-A5AC-41C027783FF6}"/>
              </a:ext>
            </a:extLst>
          </p:cNvPr>
          <p:cNvSpPr txBox="1"/>
          <p:nvPr/>
        </p:nvSpPr>
        <p:spPr>
          <a:xfrm>
            <a:off x="3992844" y="2145477"/>
            <a:ext cx="4522505" cy="230832"/>
          </a:xfrm>
          <a:prstGeom prst="rect">
            <a:avLst/>
          </a:prstGeom>
          <a:solidFill>
            <a:schemeClr val="bg1"/>
          </a:solidFill>
          <a:ln>
            <a:noFill/>
          </a:ln>
        </p:spPr>
        <p:txBody>
          <a:bodyPr wrap="square" lIns="0" tIns="0" rIns="0" bIns="0" rtlCol="0">
            <a:spAutoFit/>
          </a:bodyPr>
          <a:lstStyle/>
          <a:p>
            <a:r>
              <a:rPr lang="zh-CN" altLang="en-US" sz="1500" dirty="0">
                <a:latin typeface="SimSun" panose="02010600030101010101" pitchFamily="2" charset="-122"/>
                <a:ea typeface="SimSun" panose="02010600030101010101" pitchFamily="2" charset="-122"/>
              </a:rPr>
              <a:t>第</a:t>
            </a:r>
            <a:r>
              <a:rPr lang="en-US" altLang="zh-CN" sz="1500" dirty="0">
                <a:latin typeface="SimSun" panose="02010600030101010101" pitchFamily="2" charset="-122"/>
                <a:ea typeface="SimSun" panose="02010600030101010101" pitchFamily="2" charset="-122"/>
              </a:rPr>
              <a:t>1</a:t>
            </a:r>
            <a:r>
              <a:rPr lang="zh-CN" altLang="en-US" sz="1500" dirty="0">
                <a:latin typeface="SimSun" panose="02010600030101010101" pitchFamily="2" charset="-122"/>
                <a:ea typeface="SimSun" panose="02010600030101010101" pitchFamily="2" charset="-122"/>
              </a:rPr>
              <a:t>条</a:t>
            </a:r>
            <a:r>
              <a:rPr lang="ja-JP" altLang="en-US" sz="1500" dirty="0">
                <a:latin typeface="SimSun" panose="02010600030101010101" pitchFamily="2" charset="-122"/>
                <a:ea typeface="SimSun" panose="02010600030101010101" pitchFamily="2" charset="-122"/>
              </a:rPr>
              <a:t>～</a:t>
            </a:r>
            <a:r>
              <a:rPr lang="zh-CN" altLang="en-US" sz="1500" dirty="0">
                <a:latin typeface="SimSun" panose="02010600030101010101" pitchFamily="2" charset="-122"/>
                <a:ea typeface="SimSun" panose="02010600030101010101" pitchFamily="2" charset="-122"/>
              </a:rPr>
              <a:t>第</a:t>
            </a:r>
            <a:r>
              <a:rPr lang="en-US" altLang="zh-CN" sz="1500" dirty="0">
                <a:latin typeface="SimSun" panose="02010600030101010101" pitchFamily="2" charset="-122"/>
                <a:ea typeface="SimSun" panose="02010600030101010101" pitchFamily="2" charset="-122"/>
              </a:rPr>
              <a:t>2</a:t>
            </a:r>
            <a:r>
              <a:rPr lang="zh-CN" altLang="en-US" sz="1500" dirty="0">
                <a:latin typeface="SimSun" panose="02010600030101010101" pitchFamily="2" charset="-122"/>
                <a:ea typeface="SimSun" panose="02010600030101010101" pitchFamily="2" charset="-122"/>
              </a:rPr>
              <a:t>条 省略</a:t>
            </a:r>
            <a:endParaRPr lang="en-US" altLang="zh-CN" sz="1500" dirty="0">
              <a:latin typeface="SimSun" panose="02010600030101010101" pitchFamily="2" charset="-122"/>
              <a:ea typeface="SimSun" panose="02010600030101010101" pitchFamily="2" charset="-122"/>
            </a:endParaRPr>
          </a:p>
        </p:txBody>
      </p:sp>
      <p:sp>
        <p:nvSpPr>
          <p:cNvPr id="38" name="テキスト ボックス 37">
            <a:extLst>
              <a:ext uri="{FF2B5EF4-FFF2-40B4-BE49-F238E27FC236}">
                <a16:creationId xmlns:a16="http://schemas.microsoft.com/office/drawing/2014/main" xmlns="" id="{E908A18E-818E-43CB-9A94-346E44C444F0}"/>
              </a:ext>
            </a:extLst>
          </p:cNvPr>
          <p:cNvSpPr txBox="1"/>
          <p:nvPr/>
        </p:nvSpPr>
        <p:spPr>
          <a:xfrm>
            <a:off x="3992844" y="5809605"/>
            <a:ext cx="4522505" cy="230832"/>
          </a:xfrm>
          <a:prstGeom prst="rect">
            <a:avLst/>
          </a:prstGeom>
          <a:solidFill>
            <a:schemeClr val="bg1"/>
          </a:solidFill>
          <a:ln>
            <a:noFill/>
          </a:ln>
        </p:spPr>
        <p:txBody>
          <a:bodyPr wrap="square" lIns="0" tIns="0" rIns="0" bIns="0" rtlCol="0">
            <a:spAutoFit/>
          </a:bodyPr>
          <a:lstStyle/>
          <a:p>
            <a:r>
              <a:rPr lang="zh-CN" altLang="en-US" sz="1500" dirty="0">
                <a:latin typeface="SimSun" panose="02010600030101010101" pitchFamily="2" charset="-122"/>
                <a:ea typeface="SimSun" panose="02010600030101010101" pitchFamily="2" charset="-122"/>
              </a:rPr>
              <a:t>第</a:t>
            </a:r>
            <a:r>
              <a:rPr lang="en-US" altLang="zh-CN" sz="1500" dirty="0">
                <a:latin typeface="SimSun" panose="02010600030101010101" pitchFamily="2" charset="-122"/>
                <a:ea typeface="SimSun" panose="02010600030101010101" pitchFamily="2" charset="-122"/>
              </a:rPr>
              <a:t>4</a:t>
            </a:r>
            <a:r>
              <a:rPr lang="zh-CN" altLang="en-US" sz="1500" dirty="0">
                <a:latin typeface="SimSun" panose="02010600030101010101" pitchFamily="2" charset="-122"/>
                <a:ea typeface="SimSun" panose="02010600030101010101" pitchFamily="2" charset="-122"/>
              </a:rPr>
              <a:t>条 省略</a:t>
            </a:r>
            <a:endParaRPr lang="en-US" altLang="zh-CN" sz="15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029555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a:t>
            </a:r>
            <a:r>
              <a:rPr lang="ja-JP" altLang="en-US" sz="2400" dirty="0">
                <a:latin typeface="SimSun" panose="02010600030101010101" pitchFamily="2" charset="-122"/>
                <a:ea typeface="SimSun" panose="02010600030101010101" pitchFamily="2" charset="-122"/>
              </a:rPr>
              <a:t>（１）</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１６０</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１１１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卷 总则</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7</a:t>
            </a:r>
            <a:r>
              <a:rPr lang="zh-CN" altLang="en-US" sz="1600" dirty="0">
                <a:solidFill>
                  <a:prstClr val="black"/>
                </a:solidFill>
                <a:latin typeface="SimSun" panose="02010600030101010101" pitchFamily="2" charset="-122"/>
                <a:ea typeface="SimSun" panose="02010600030101010101" pitchFamily="2" charset="-122"/>
              </a:rPr>
              <a:t>章 许可证等</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节 技能讲习</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82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技能讲习结业证书等的补发</a:t>
            </a:r>
            <a:r>
              <a:rPr lang="en-US" altLang="zh-CN" sz="1600" dirty="0">
                <a:solidFill>
                  <a:prstClr val="black"/>
                </a:solidFill>
                <a:latin typeface="SimSun" panose="02010600030101010101" pitchFamily="2" charset="-122"/>
                <a:ea typeface="SimSun" panose="02010600030101010101" pitchFamily="2" charset="-122"/>
              </a:rPr>
              <a:t>&gt;	</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　已经领取了技能讲习结业证，且正在从事或正打算从事技能培训相关工作的人员，在遗失或损坏该证时，除第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项规定的情况以外，必须要将技能讲习结业证补发申请书（第</a:t>
            </a:r>
            <a:r>
              <a:rPr lang="en-US" altLang="zh-CN" sz="1600" dirty="0">
                <a:solidFill>
                  <a:prstClr val="black"/>
                </a:solidFill>
                <a:latin typeface="SimSun" panose="02010600030101010101" pitchFamily="2" charset="-122"/>
                <a:ea typeface="SimSun" panose="02010600030101010101" pitchFamily="2" charset="-122"/>
              </a:rPr>
              <a:t>18</a:t>
            </a:r>
            <a:r>
              <a:rPr lang="zh-CN" altLang="en-US" sz="1600" dirty="0">
                <a:solidFill>
                  <a:prstClr val="black"/>
                </a:solidFill>
                <a:latin typeface="SimSun" panose="02010600030101010101" pitchFamily="2" charset="-122"/>
                <a:ea typeface="SimSun" panose="02010600030101010101" pitchFamily="2" charset="-122"/>
              </a:rPr>
              <a:t>条式样）提交到领取技能讲习结业证的登陆培训机构，重新领取补发的技能讲习结业证。</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前项规定的人员更换姓名时，除第</a:t>
            </a: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项规定的情况外，必须将技能讲习结业证书更换申请书（第</a:t>
            </a:r>
            <a:r>
              <a:rPr lang="en-US" altLang="zh-CN" sz="1600" dirty="0">
                <a:solidFill>
                  <a:prstClr val="black"/>
                </a:solidFill>
                <a:latin typeface="SimSun" panose="02010600030101010101" pitchFamily="2" charset="-122"/>
                <a:ea typeface="SimSun" panose="02010600030101010101" pitchFamily="2" charset="-122"/>
              </a:rPr>
              <a:t>18</a:t>
            </a:r>
            <a:r>
              <a:rPr lang="zh-CN" altLang="en-US" sz="1600" dirty="0">
                <a:solidFill>
                  <a:prstClr val="black"/>
                </a:solidFill>
                <a:latin typeface="SimSun" panose="02010600030101010101" pitchFamily="2" charset="-122"/>
                <a:ea typeface="SimSun" panose="02010600030101010101" pitchFamily="2" charset="-122"/>
              </a:rPr>
              <a:t>号式样）提交到领取技能讲习结业证的登陆培训机构，进行技能讲习结业证书的改写。</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以下省略</a:t>
            </a:r>
            <a:endParaRPr lang="ja-JP"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卷 安全标准</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章工程机械等</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节车辆系工程机械</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项的</a:t>
            </a: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构造</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前照灯的设置</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企业必须为车辆系工程机械配备前照灯。但是，在为确保安全安全作业需要保持一定照度的场所使用车辆系工程机械时，并不适用本规定。</a:t>
            </a:r>
          </a:p>
        </p:txBody>
      </p:sp>
    </p:spTree>
    <p:extLst>
      <p:ext uri="{BB962C8B-B14F-4D97-AF65-F5344CB8AC3E}">
        <p14:creationId xmlns:p14="http://schemas.microsoft.com/office/powerpoint/2010/main" val="26512461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的机械主体</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1</a:t>
            </a:r>
            <a:r>
              <a:rPr lang="ja-JP" altLang="en-US" sz="2400" dirty="0">
                <a:latin typeface="SimSun" panose="02010600030101010101" pitchFamily="2" charset="-122"/>
                <a:ea typeface="SimSun" panose="02010600030101010101" pitchFamily="2" charset="-122"/>
              </a:rPr>
              <a:t>）作</a:t>
            </a:r>
            <a:r>
              <a:rPr lang="zh-CN" altLang="en-US" sz="2400" dirty="0">
                <a:latin typeface="SimSun" panose="02010600030101010101" pitchFamily="2" charset="-122"/>
                <a:ea typeface="SimSun" panose="02010600030101010101" pitchFamily="2" charset="-122"/>
              </a:rPr>
              <a:t>业</a:t>
            </a:r>
            <a:r>
              <a:rPr lang="ja-JP" altLang="en-US" sz="2400" dirty="0">
                <a:latin typeface="SimSun" panose="02010600030101010101" pitchFamily="2" charset="-122"/>
                <a:ea typeface="SimSun" panose="02010600030101010101" pitchFamily="2" charset="-122"/>
              </a:rPr>
              <a:t>装置</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辅助教材９页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2" name="テキスト ボックス 1">
            <a:extLst>
              <a:ext uri="{FF2B5EF4-FFF2-40B4-BE49-F238E27FC236}">
                <a16:creationId xmlns:a16="http://schemas.microsoft.com/office/drawing/2014/main" xmlns="" id="{CFBF1A6E-9BF5-4FB9-BEB4-3EEF46D013F7}"/>
              </a:ext>
            </a:extLst>
          </p:cNvPr>
          <p:cNvSpPr txBox="1"/>
          <p:nvPr/>
        </p:nvSpPr>
        <p:spPr>
          <a:xfrm>
            <a:off x="2968488" y="3798148"/>
            <a:ext cx="1510747" cy="400110"/>
          </a:xfrm>
          <a:prstGeom prst="rect">
            <a:avLst/>
          </a:prstGeom>
          <a:solidFill>
            <a:schemeClr val="bg1"/>
          </a:solidFill>
          <a:ln>
            <a:noFill/>
          </a:ln>
        </p:spPr>
        <p:txBody>
          <a:bodyPr wrap="square" rtlCol="0">
            <a:spAutoFit/>
          </a:bodyPr>
          <a:lstStyle/>
          <a:p>
            <a:r>
              <a:rPr kumimoji="1" lang="zh-CN" altLang="en-US" sz="2000" b="1" dirty="0">
                <a:latin typeface="SimSun" panose="02010600030101010101" pitchFamily="2" charset="-122"/>
                <a:ea typeface="SimSun" panose="02010600030101010101" pitchFamily="2" charset="-122"/>
              </a:rPr>
              <a:t>作业装置</a:t>
            </a:r>
            <a:endParaRPr kumimoji="1" lang="ja-JP" altLang="en-US" sz="2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643908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（２）</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１６３</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１１１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153</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护面罩</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在因掉落的岩石等而对劳动者可能造成危险的</a:t>
            </a:r>
            <a:r>
              <a:rPr lang="zh-CN" altLang="en-US" sz="1600" dirty="0" smtClean="0">
                <a:solidFill>
                  <a:prstClr val="black"/>
                </a:solidFill>
                <a:latin typeface="SimSun" panose="02010600030101010101" pitchFamily="2" charset="-122"/>
                <a:ea typeface="SimSun" panose="02010600030101010101" pitchFamily="2" charset="-122"/>
              </a:rPr>
              <a:t>地方</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使用车辆系工程机械（限于推土机，牵引挖掘机，渣土装载机，动力挖掘机，拖曳挖掘机以及解体用机械）时，企业必须为相应车辆系工程机械配备坚固</a:t>
            </a:r>
            <a:r>
              <a:rPr lang="zh-CN" altLang="en-US" sz="1600" dirty="0" smtClean="0">
                <a:solidFill>
                  <a:prstClr val="black"/>
                </a:solidFill>
                <a:latin typeface="SimSun" panose="02010600030101010101" pitchFamily="2" charset="-122"/>
                <a:ea typeface="SimSun" panose="02010600030101010101" pitchFamily="2" charset="-122"/>
              </a:rPr>
              <a:t>的护面罩</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endParaRPr lang="ja-JP" altLang="en-US" sz="1600" dirty="0">
              <a:solidFill>
                <a:prstClr val="black"/>
              </a:solidFill>
              <a:latin typeface="SimSun" panose="02010600030101010101" pitchFamily="2" charset="-122"/>
              <a:ea typeface="SimSun" panose="02010600030101010101" pitchFamily="2" charset="-122"/>
            </a:endParaRP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）所谓「岩石可能掉落的地方</a:t>
            </a:r>
            <a:r>
              <a:rPr lang="en-US" altLang="zh-CN" sz="1200" dirty="0">
                <a:solidFill>
                  <a:srgbClr val="0070C0"/>
                </a:solidFill>
                <a:latin typeface="SimSun" panose="02010600030101010101" pitchFamily="2" charset="-122"/>
                <a:ea typeface="SimSun" panose="02010600030101010101" pitchFamily="2" charset="-122"/>
              </a:rPr>
              <a:t>……</a:t>
            </a:r>
            <a:r>
              <a:rPr lang="zh-CN" altLang="en-US" sz="1200" dirty="0">
                <a:solidFill>
                  <a:srgbClr val="0070C0"/>
                </a:solidFill>
                <a:latin typeface="SimSun" panose="02010600030101010101" pitchFamily="2" charset="-122"/>
                <a:ea typeface="SimSun" panose="02010600030101010101" pitchFamily="2" charset="-122"/>
              </a:rPr>
              <a:t>」是指在进行照明挖掘作业，采石挖掘作业，隧道建设等需要用到相应机械的场所，由于机械作业等原因可能会造成岩石掉落的场所。</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）关于护面罩，其结构标准由昭和</a:t>
            </a:r>
            <a:r>
              <a:rPr lang="en-US" altLang="zh-CN" sz="1200" dirty="0">
                <a:solidFill>
                  <a:srgbClr val="0070C0"/>
                </a:solidFill>
                <a:latin typeface="SimSun" panose="02010600030101010101" pitchFamily="2" charset="-122"/>
                <a:ea typeface="SimSun" panose="02010600030101010101" pitchFamily="2" charset="-122"/>
              </a:rPr>
              <a:t>50.9.26</a:t>
            </a:r>
            <a:r>
              <a:rPr lang="zh-CN" altLang="en-US" sz="1200" dirty="0">
                <a:solidFill>
                  <a:srgbClr val="0070C0"/>
                </a:solidFill>
                <a:latin typeface="SimSun" panose="02010600030101010101" pitchFamily="2" charset="-122"/>
                <a:ea typeface="SimSun" panose="02010600030101010101" pitchFamily="2" charset="-122"/>
              </a:rPr>
              <a:t>基发第</a:t>
            </a:r>
            <a:r>
              <a:rPr lang="en-US" altLang="zh-CN" sz="1200" dirty="0">
                <a:solidFill>
                  <a:srgbClr val="0070C0"/>
                </a:solidFill>
                <a:latin typeface="SimSun" panose="02010600030101010101" pitchFamily="2" charset="-122"/>
                <a:ea typeface="SimSun" panose="02010600030101010101" pitchFamily="2" charset="-122"/>
              </a:rPr>
              <a:t>559</a:t>
            </a:r>
            <a:r>
              <a:rPr lang="zh-CN" altLang="en-US" sz="1200" dirty="0">
                <a:solidFill>
                  <a:srgbClr val="0070C0"/>
                </a:solidFill>
                <a:latin typeface="SimSun" panose="02010600030101010101" pitchFamily="2" charset="-122"/>
                <a:ea typeface="SimSun" panose="02010600030101010101" pitchFamily="2" charset="-122"/>
              </a:rPr>
              <a:t>号告表示。</a:t>
            </a:r>
          </a:p>
          <a:p>
            <a:pPr marL="543600" indent="0">
              <a:lnSpc>
                <a:spcPct val="100000"/>
              </a:lnSpc>
              <a:spcBef>
                <a:spcPts val="0"/>
              </a:spcBef>
              <a:buNone/>
            </a:pPr>
            <a:endParaRPr lang="en-US" altLang="ja-JP" sz="1200" dirty="0">
              <a:solidFill>
                <a:srgbClr val="0070C0"/>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款 使用车辆系工程机械相关危险的防止</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154</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调查以及记录</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企业在使用车辆系工程机械进行作业时，为防止因车辆系工程机械的跌落，地面坍塌等对劳动者造成危险，必须事先对进行该作业的场所做好地形，地质的状态等调查，并记录结果。</a:t>
            </a: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155</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作业计划</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企业使用车辆系工程机械进行作业时，必须要基于前条规定的调查结果制定相应的作业计划，且要按照该作业计划进行作业。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前项的作业计划中必须注明以下内容。</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1</a:t>
            </a:r>
            <a:r>
              <a:rPr lang="zh-CN" altLang="en-US" sz="1600" dirty="0">
                <a:solidFill>
                  <a:prstClr val="black"/>
                </a:solidFill>
                <a:latin typeface="SimSun" panose="02010600030101010101" pitchFamily="2" charset="-122"/>
                <a:ea typeface="SimSun" panose="02010600030101010101" pitchFamily="2" charset="-122"/>
              </a:rPr>
              <a:t>所使用的车辆系工程机械的种类和能力</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2</a:t>
            </a:r>
            <a:r>
              <a:rPr lang="zh-CN" altLang="en-US" sz="1600" dirty="0">
                <a:solidFill>
                  <a:prstClr val="black"/>
                </a:solidFill>
                <a:latin typeface="SimSun" panose="02010600030101010101" pitchFamily="2" charset="-122"/>
                <a:ea typeface="SimSun" panose="02010600030101010101" pitchFamily="2" charset="-122"/>
              </a:rPr>
              <a:t>车辆系工程机械的运行路线</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3</a:t>
            </a:r>
            <a:r>
              <a:rPr lang="zh-CN" altLang="en-US" sz="1600" dirty="0">
                <a:solidFill>
                  <a:prstClr val="black"/>
                </a:solidFill>
                <a:latin typeface="SimSun" panose="02010600030101010101" pitchFamily="2" charset="-122"/>
                <a:ea typeface="SimSun" panose="02010600030101010101" pitchFamily="2" charset="-122"/>
              </a:rPr>
              <a:t>使用车辆系工程机械的作业方法</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企业在制定第一项作业计划时，必须要通知相关劳动者关于前项第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号及第三号的事项。</a:t>
            </a:r>
            <a:endParaRPr lang="en-US" altLang="ja-JP" sz="16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529435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（３）</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１６３</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１１２</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156</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速度限制</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使用车辆系工程机械（最高时速</a:t>
            </a:r>
            <a:r>
              <a:rPr lang="en-US" altLang="zh-CN" sz="1600" dirty="0">
                <a:solidFill>
                  <a:prstClr val="black"/>
                </a:solidFill>
                <a:latin typeface="SimSun" panose="02010600030101010101" pitchFamily="2" charset="-122"/>
                <a:ea typeface="SimSun" panose="02010600030101010101" pitchFamily="2" charset="-122"/>
              </a:rPr>
              <a:t>10 km </a:t>
            </a:r>
            <a:r>
              <a:rPr lang="zh-CN" altLang="en-US" sz="1600" dirty="0">
                <a:solidFill>
                  <a:prstClr val="black"/>
                </a:solidFill>
                <a:latin typeface="SimSun" panose="02010600030101010101" pitchFamily="2" charset="-122"/>
                <a:ea typeface="SimSun" panose="02010600030101010101" pitchFamily="2" charset="-122"/>
              </a:rPr>
              <a:t>的除外）进行作业时，企业必须根据作业场所的地形，地质的状态</a:t>
            </a:r>
            <a:r>
              <a:rPr lang="zh-CN" altLang="en-US" sz="1600" dirty="0" smtClean="0">
                <a:solidFill>
                  <a:prstClr val="black"/>
                </a:solidFill>
                <a:latin typeface="SimSun" panose="02010600030101010101" pitchFamily="2" charset="-122"/>
                <a:ea typeface="SimSun" panose="02010600030101010101" pitchFamily="2" charset="-122"/>
              </a:rPr>
              <a:t>等</a:t>
            </a:r>
            <a:r>
              <a:rPr lang="en-US" altLang="ja-JP" sz="1600" dirty="0" smtClean="0">
                <a:solidFill>
                  <a:prstClr val="black"/>
                </a:solidFill>
                <a:latin typeface="SimSun" panose="02010600030101010101" pitchFamily="2" charset="-122"/>
                <a:ea typeface="SimSun" panose="02010600030101010101" pitchFamily="2" charset="-122"/>
              </a:rPr>
              <a:t>※</a:t>
            </a:r>
            <a:r>
              <a:rPr lang="zh-CN" altLang="en-US" sz="1600" dirty="0" smtClean="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对车辆系工程机械做出恰当的时速限制规定，并且要依此规定进行作业。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前项的车辆系工程机械的驾驶员，驾驶车辆系工程机械时不允许超过前项的限制速度。</a:t>
            </a: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a:t>
            </a:r>
            <a:r>
              <a:rPr lang="zh-CN" altLang="en-US" sz="1200" dirty="0">
                <a:solidFill>
                  <a:schemeClr val="accent1">
                    <a:lumMod val="75000"/>
                  </a:schemeClr>
                </a:solidFill>
                <a:latin typeface="SimSun" panose="02010600030101010101" pitchFamily="2" charset="-122"/>
                <a:ea typeface="SimSun" panose="02010600030101010101" pitchFamily="2" charset="-122"/>
              </a:rPr>
              <a:t>注）「地形，地质的状态等」中的「等」包括安装了其他机械设备的情况。</a:t>
            </a:r>
            <a:endParaRPr lang="ja-JP" altLang="en-US" sz="1600" dirty="0">
              <a:solidFill>
                <a:schemeClr val="accent1">
                  <a:lumMod val="75000"/>
                </a:schemeClr>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157</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滚落等的防止等</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在使用车辆系工程机械进行作业时，为防止车辆系工程机械由于翻倒或滚落对劳动者造成危险，对相应车辆系工程机械的运行线路要注意防止路肩的坍塌，防止地面部均匀沉降，保持必要的宽度等</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必须要阐述必要措施。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在路肩，坡地等处使用车辆系工程机械进行作业中，如有因车辆系工程机械的翻倒到或滚落对劳动者造成危险的可能性时，企业要设置指挥员</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，必须要让指挥员指挥相应的车辆系工程机械。</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前项中的车辆系工程机械的驾驶员必须遵循同项指导员的指导。</a:t>
            </a:r>
          </a:p>
          <a:p>
            <a:pPr marL="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       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）「保持规定的宽度等」中的「等」包括护栏的安装，标志的设置等。</a:t>
            </a:r>
          </a:p>
          <a:p>
            <a:pPr marL="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       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）如果安装了护栏并且正确设置了指示牌，以确保没有翻倒，滚落等的危险时，则无需设置第</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项中的指挥员。</a:t>
            </a:r>
          </a:p>
          <a:p>
            <a:pPr marL="0" indent="0">
              <a:lnSpc>
                <a:spcPct val="100000"/>
              </a:lnSpc>
              <a:spcBef>
                <a:spcPts val="0"/>
              </a:spcBef>
              <a:buNone/>
            </a:pP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157-2</a:t>
            </a:r>
            <a:r>
              <a:rPr lang="zh-CN" altLang="en-US" sz="1600" dirty="0">
                <a:solidFill>
                  <a:prstClr val="black"/>
                </a:solidFill>
                <a:latin typeface="SimSun" panose="02010600030101010101" pitchFamily="2" charset="-122"/>
                <a:ea typeface="SimSun" panose="02010600030101010101" pitchFamily="2" charset="-122"/>
              </a:rPr>
              <a:t>条</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在路肩，坡地等处，如有因车辆系工程机械的翻倒或滚落对劳动者造成危险的可能性时，在尽量不使用设有翻倒时保护构造，且装置了安全带以外的车辆系工程机械的同时，必须努力让驾驶员使用安全带。</a:t>
            </a:r>
          </a:p>
        </p:txBody>
      </p:sp>
    </p:spTree>
    <p:extLst>
      <p:ext uri="{BB962C8B-B14F-4D97-AF65-F5344CB8AC3E}">
        <p14:creationId xmlns:p14="http://schemas.microsoft.com/office/powerpoint/2010/main" val="823974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（４）</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１１３</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158</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防止碰撞</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在使用车辆系工程机械进行作业时，在有可能发生由于与行驶中的车辆系工程机械碰撞给劳动者带来危险性的场所</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不允许劳动者进入。但，如果设置了指挥员，并由他指挥相应的车辆系工程机械时并不适用。</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前项车辆工程机械的驾驶员必须遵循同项中的指挥员给出的指导。</a:t>
            </a:r>
            <a:endParaRPr lang="en-US" altLang="zh-CN" sz="1200" dirty="0">
              <a:solidFill>
                <a:srgbClr val="0070C0"/>
              </a:solidFill>
              <a:latin typeface="SimSun" panose="02010600030101010101" pitchFamily="2" charset="-122"/>
              <a:ea typeface="SimSun" panose="02010600030101010101" pitchFamily="2" charset="-122"/>
            </a:endParaRPr>
          </a:p>
          <a:p>
            <a:pPr marL="809625" indent="-26670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注）「可能发生危险的场所」不仅包括机械的行驶范围，还包括伸臂和动臂等作业设备的操作范围。</a:t>
            </a:r>
            <a:endParaRPr lang="en-US" altLang="zh-CN" sz="1200" dirty="0">
              <a:solidFill>
                <a:srgbClr val="0070C0"/>
              </a:solidFill>
              <a:latin typeface="SimSun" panose="02010600030101010101" pitchFamily="2" charset="-122"/>
              <a:ea typeface="SimSun" panose="02010600030101010101" pitchFamily="2" charset="-122"/>
            </a:endParaRPr>
          </a:p>
          <a:p>
            <a:pPr marL="809625" indent="-266700">
              <a:lnSpc>
                <a:spcPct val="100000"/>
              </a:lnSpc>
              <a:spcBef>
                <a:spcPts val="0"/>
              </a:spcBef>
              <a:buNone/>
            </a:pPr>
            <a:endParaRPr lang="en-US" altLang="zh-CN" sz="1200" dirty="0">
              <a:solidFill>
                <a:srgbClr val="0070C0"/>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159</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信号</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当企业为车辆系工程机械分配指挥员时，设置特定信号，并必须让指挥员做出相应的信号。</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前项中的车辆系工程机械的驾驶员必须遵循同项的信号。</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160</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离开驾驶位置时的措施</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车辆系工程机械的驾驶员离开驾驶位置时，企业必须使驾驶员采取以下措施。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1</a:t>
            </a:r>
            <a:r>
              <a:rPr lang="zh-CN" altLang="en-US" sz="1600" dirty="0">
                <a:solidFill>
                  <a:prstClr val="black"/>
                </a:solidFill>
                <a:latin typeface="SimSun" panose="02010600030101010101" pitchFamily="2" charset="-122"/>
                <a:ea typeface="SimSun" panose="02010600030101010101" pitchFamily="2" charset="-122"/>
              </a:rPr>
              <a:t>将铲斗，底板可以打开的铲斗等</a:t>
            </a:r>
            <a:r>
              <a:rPr lang="en-US" altLang="zh-CN" sz="1600" dirty="0" smtClean="0">
                <a:solidFill>
                  <a:prstClr val="black"/>
                </a:solidFill>
                <a:latin typeface="SimSun" panose="02010600030101010101" pitchFamily="2" charset="-122"/>
                <a:ea typeface="SimSun" panose="02010600030101010101" pitchFamily="2" charset="-122"/>
              </a:rPr>
              <a:t>※1</a:t>
            </a:r>
            <a:r>
              <a:rPr lang="zh-CN" altLang="en-US" sz="1600" dirty="0" smtClean="0">
                <a:solidFill>
                  <a:prstClr val="black"/>
                </a:solidFill>
                <a:latin typeface="SimSun" panose="02010600030101010101" pitchFamily="2" charset="-122"/>
                <a:ea typeface="SimSun" panose="02010600030101010101" pitchFamily="2" charset="-122"/>
              </a:rPr>
              <a:t>作</a:t>
            </a:r>
            <a:r>
              <a:rPr lang="zh-CN" altLang="en-US" sz="1600" dirty="0">
                <a:solidFill>
                  <a:prstClr val="black"/>
                </a:solidFill>
                <a:latin typeface="SimSun" panose="02010600030101010101" pitchFamily="2" charset="-122"/>
                <a:ea typeface="SimSun" panose="02010600030101010101" pitchFamily="2" charset="-122"/>
              </a:rPr>
              <a:t>业装置下降到地面。</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2</a:t>
            </a:r>
            <a:r>
              <a:rPr lang="zh-CN" altLang="en-US" sz="1600" dirty="0">
                <a:solidFill>
                  <a:prstClr val="black"/>
                </a:solidFill>
                <a:latin typeface="SimSun" panose="02010600030101010101" pitchFamily="2" charset="-122"/>
                <a:ea typeface="SimSun" panose="02010600030101010101" pitchFamily="2" charset="-122"/>
              </a:rPr>
              <a:t>要讲明关停原动机，且刹好行驶刹车等</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以防止车辆系工程机械滑走的措施。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必须讲明前项中的驾驶员离开车辆系工程机械的驾驶位置时，要采取同项各号中阐述的措施。</a:t>
            </a:r>
            <a:endParaRPr lang="en-US" altLang="ja-JP" sz="1600" dirty="0">
              <a:solidFill>
                <a:prstClr val="black"/>
              </a:solidFill>
              <a:latin typeface="SimSun" panose="02010600030101010101" pitchFamily="2" charset="-122"/>
              <a:ea typeface="SimSun" panose="02010600030101010101" pitchFamily="2" charset="-122"/>
            </a:endParaRPr>
          </a:p>
          <a:p>
            <a:pPr marL="542925"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）「铲斗，底板可以打开的铲斗等」的「等」包括挖掘机，排土板等。</a:t>
            </a:r>
          </a:p>
          <a:p>
            <a:pPr marL="542925"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）「刹行车刹车等」中的「等」包括用楔块，止滑块等停止。</a:t>
            </a:r>
          </a:p>
        </p:txBody>
      </p:sp>
    </p:spTree>
    <p:extLst>
      <p:ext uri="{BB962C8B-B14F-4D97-AF65-F5344CB8AC3E}">
        <p14:creationId xmlns:p14="http://schemas.microsoft.com/office/powerpoint/2010/main" val="10536819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（５）</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161</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车辆系工程机械的移送</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当企业以移送车辆系工程机械为目的，要使用自行式或牵引式装卸到货运车辆上等</a:t>
            </a:r>
            <a:r>
              <a:rPr lang="en-US" altLang="zh-CN" sz="1600" dirty="0" smtClean="0">
                <a:solidFill>
                  <a:prstClr val="black"/>
                </a:solidFill>
                <a:latin typeface="SimSun" panose="02010600030101010101" pitchFamily="2" charset="-122"/>
                <a:ea typeface="SimSun" panose="02010600030101010101" pitchFamily="2" charset="-122"/>
              </a:rPr>
              <a:t>※1</a:t>
            </a:r>
            <a:r>
              <a:rPr lang="zh-CN" altLang="en-US" sz="1600" dirty="0" smtClean="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使用道路垫板，填土（</a:t>
            </a:r>
            <a:r>
              <a:rPr lang="en-US" altLang="zh-CN" sz="1600" dirty="0" err="1">
                <a:solidFill>
                  <a:prstClr val="black"/>
                </a:solidFill>
                <a:latin typeface="SimSun" panose="02010600030101010101" pitchFamily="2" charset="-122"/>
                <a:ea typeface="SimSun" panose="02010600030101010101" pitchFamily="2" charset="-122"/>
              </a:rPr>
              <a:t>morido</a:t>
            </a:r>
            <a:r>
              <a:rPr lang="zh-CN" altLang="en-US" sz="1600" dirty="0">
                <a:solidFill>
                  <a:prstClr val="black"/>
                </a:solidFill>
                <a:latin typeface="SimSun" panose="02010600030101010101" pitchFamily="2" charset="-122"/>
                <a:ea typeface="SimSun" panose="02010600030101010101" pitchFamily="2" charset="-122"/>
              </a:rPr>
              <a:t>）以防止车辆系工程机械翻倒和滑落等时，请遵循以下规定。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在平坦，坚固的地方进行装卸。</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使用道路垫板时，请使用长度，宽度和强</a:t>
            </a:r>
            <a:r>
              <a:rPr lang="zh-CN" altLang="en-US" sz="1600" dirty="0" smtClean="0">
                <a:solidFill>
                  <a:prstClr val="black"/>
                </a:solidFill>
                <a:latin typeface="SimSun" panose="02010600030101010101" pitchFamily="2" charset="-122"/>
                <a:ea typeface="SimSun" panose="02010600030101010101" pitchFamily="2" charset="-122"/>
              </a:rPr>
              <a:t>度足够的</a:t>
            </a:r>
            <a:r>
              <a:rPr lang="en-US" altLang="ja-JP" sz="1600" dirty="0">
                <a:solidFill>
                  <a:prstClr val="black"/>
                </a:solidFill>
                <a:latin typeface="SimSun" panose="02010600030101010101" pitchFamily="2" charset="-122"/>
                <a:ea typeface="SimSun" panose="02010600030101010101" pitchFamily="2" charset="-122"/>
              </a:rPr>
              <a:t>※2</a:t>
            </a:r>
            <a:r>
              <a:rPr lang="zh-CN" altLang="en-US" sz="1600" dirty="0" smtClean="0">
                <a:solidFill>
                  <a:prstClr val="black"/>
                </a:solidFill>
                <a:latin typeface="SimSun" panose="02010600030101010101" pitchFamily="2" charset="-122"/>
                <a:ea typeface="SimSun" panose="02010600030101010101" pitchFamily="2" charset="-122"/>
              </a:rPr>
              <a:t>路板</a:t>
            </a:r>
            <a:r>
              <a:rPr lang="zh-CN" altLang="en-US" sz="1600" dirty="0">
                <a:solidFill>
                  <a:prstClr val="black"/>
                </a:solidFill>
                <a:latin typeface="SimSun" panose="02010600030101010101" pitchFamily="2" charset="-122"/>
                <a:ea typeface="SimSun" panose="02010600030101010101" pitchFamily="2" charset="-122"/>
              </a:rPr>
              <a:t>，并以适</a:t>
            </a:r>
            <a:r>
              <a:rPr lang="zh-CN" altLang="en-US" sz="1600" dirty="0" smtClean="0">
                <a:solidFill>
                  <a:prstClr val="black"/>
                </a:solidFill>
                <a:latin typeface="SimSun" panose="02010600030101010101" pitchFamily="2" charset="-122"/>
                <a:ea typeface="SimSun" panose="02010600030101010101" pitchFamily="2" charset="-122"/>
              </a:rPr>
              <a:t>当的坡度</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牢固地安装。</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a:t>
            </a:r>
            <a:r>
              <a:rPr lang="zh-CN" altLang="en-US" sz="1600" dirty="0">
                <a:solidFill>
                  <a:prstClr val="black"/>
                </a:solidFill>
                <a:latin typeface="SimSun" panose="02010600030101010101" pitchFamily="2" charset="-122"/>
                <a:ea typeface="SimSun" panose="02010600030101010101" pitchFamily="2" charset="-122"/>
              </a:rPr>
              <a:t>使用填土（</a:t>
            </a:r>
            <a:r>
              <a:rPr lang="en-US" altLang="zh-CN" sz="1600" dirty="0" err="1">
                <a:solidFill>
                  <a:prstClr val="black"/>
                </a:solidFill>
                <a:latin typeface="SimSun" panose="02010600030101010101" pitchFamily="2" charset="-122"/>
                <a:ea typeface="SimSun" panose="02010600030101010101" pitchFamily="2" charset="-122"/>
              </a:rPr>
              <a:t>morido</a:t>
            </a:r>
            <a:r>
              <a:rPr lang="zh-CN" altLang="en-US" sz="1600" dirty="0">
                <a:solidFill>
                  <a:prstClr val="black"/>
                </a:solidFill>
                <a:latin typeface="SimSun" panose="02010600030101010101" pitchFamily="2" charset="-122"/>
                <a:ea typeface="SimSun" panose="02010600030101010101" pitchFamily="2" charset="-122"/>
              </a:rPr>
              <a:t>）和临时的台子等时，请确保足够</a:t>
            </a:r>
            <a:r>
              <a:rPr lang="zh-CN" altLang="en-US" sz="1600" dirty="0" smtClean="0">
                <a:solidFill>
                  <a:prstClr val="black"/>
                </a:solidFill>
                <a:latin typeface="SimSun" panose="02010600030101010101" pitchFamily="2" charset="-122"/>
                <a:ea typeface="SimSun" panose="02010600030101010101" pitchFamily="2" charset="-122"/>
              </a:rPr>
              <a:t>的宽度和强度</a:t>
            </a:r>
            <a:r>
              <a:rPr lang="en-US" altLang="ja-JP" sz="1600" dirty="0">
                <a:solidFill>
                  <a:prstClr val="black"/>
                </a:solidFill>
                <a:latin typeface="SimSun" panose="02010600030101010101" pitchFamily="2" charset="-122"/>
                <a:ea typeface="SimSun" panose="02010600030101010101" pitchFamily="2" charset="-122"/>
              </a:rPr>
              <a:t>※</a:t>
            </a:r>
            <a:r>
              <a:rPr lang="en-US" altLang="zh-CN" sz="1600" dirty="0" smtClean="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以及适当的坡度。</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）「货运车辆等」中的「等」包括拖车。</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）「足够长」的「足够」应根据车辆系工程机械的装卸重量和尺寸来确定。</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3</a:t>
            </a:r>
            <a:r>
              <a:rPr lang="zh-CN" altLang="en-US" sz="1200" dirty="0">
                <a:solidFill>
                  <a:srgbClr val="0070C0"/>
                </a:solidFill>
                <a:latin typeface="SimSun" panose="02010600030101010101" pitchFamily="2" charset="-122"/>
                <a:ea typeface="SimSun" panose="02010600030101010101" pitchFamily="2" charset="-122"/>
              </a:rPr>
              <a:t>）「适当的坡度」是指在考虑爬坡力等机械性能的安全范围内的坡度。</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4</a:t>
            </a:r>
            <a:r>
              <a:rPr lang="zh-CN" altLang="en-US" sz="1200" dirty="0">
                <a:solidFill>
                  <a:srgbClr val="0070C0"/>
                </a:solidFill>
                <a:latin typeface="SimSun" panose="02010600030101010101" pitchFamily="2" charset="-122"/>
                <a:ea typeface="SimSun" panose="02010600030101010101" pitchFamily="2" charset="-122"/>
              </a:rPr>
              <a:t>）「填土（</a:t>
            </a:r>
            <a:r>
              <a:rPr lang="en-US" altLang="zh-CN" sz="1200" dirty="0" err="1">
                <a:solidFill>
                  <a:srgbClr val="0070C0"/>
                </a:solidFill>
                <a:latin typeface="SimSun" panose="02010600030101010101" pitchFamily="2" charset="-122"/>
                <a:ea typeface="SimSun" panose="02010600030101010101" pitchFamily="2" charset="-122"/>
              </a:rPr>
              <a:t>morido</a:t>
            </a:r>
            <a:r>
              <a:rPr lang="zh-CN" altLang="en-US" sz="1200" dirty="0">
                <a:solidFill>
                  <a:srgbClr val="0070C0"/>
                </a:solidFill>
                <a:latin typeface="SimSun" panose="02010600030101010101" pitchFamily="2" charset="-122"/>
                <a:ea typeface="SimSun" panose="02010600030101010101" pitchFamily="2" charset="-122"/>
              </a:rPr>
              <a:t>）强度」是通过对填土（</a:t>
            </a:r>
            <a:r>
              <a:rPr lang="en-US" altLang="zh-CN" sz="1200" dirty="0" err="1">
                <a:solidFill>
                  <a:srgbClr val="0070C0"/>
                </a:solidFill>
                <a:latin typeface="SimSun" panose="02010600030101010101" pitchFamily="2" charset="-122"/>
                <a:ea typeface="SimSun" panose="02010600030101010101" pitchFamily="2" charset="-122"/>
              </a:rPr>
              <a:t>morido</a:t>
            </a:r>
            <a:r>
              <a:rPr lang="zh-CN" altLang="en-US" sz="1200" dirty="0">
                <a:solidFill>
                  <a:srgbClr val="0070C0"/>
                </a:solidFill>
                <a:latin typeface="SimSun" panose="02010600030101010101" pitchFamily="2" charset="-122"/>
                <a:ea typeface="SimSun" panose="02010600030101010101" pitchFamily="2" charset="-122"/>
              </a:rPr>
              <a:t>）实施打桩并将其充分硬化来确保的。</a:t>
            </a: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乘坐的限制</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在使用车辆系工程机械进行作业时，企业不得将劳动者</a:t>
            </a:r>
            <a:r>
              <a:rPr lang="zh-CN" altLang="en-US" sz="1600" dirty="0" smtClean="0">
                <a:solidFill>
                  <a:prstClr val="black"/>
                </a:solidFill>
                <a:latin typeface="SimSun" panose="02010600030101010101" pitchFamily="2" charset="-122"/>
                <a:ea typeface="SimSun" panose="02010600030101010101" pitchFamily="2" charset="-122"/>
              </a:rPr>
              <a:t>安置在除乘车席</a:t>
            </a:r>
            <a:r>
              <a:rPr lang="en-US" altLang="ja-JP" sz="1600" dirty="0">
                <a:solidFill>
                  <a:prstClr val="black"/>
                </a:solidFill>
                <a:latin typeface="SimSun" panose="02010600030101010101" pitchFamily="2" charset="-122"/>
                <a:ea typeface="SimSun" panose="02010600030101010101" pitchFamily="2" charset="-122"/>
              </a:rPr>
              <a:t>※</a:t>
            </a:r>
            <a:r>
              <a:rPr lang="zh-CN" altLang="en-US" sz="1600" dirty="0" smtClean="0">
                <a:solidFill>
                  <a:prstClr val="black"/>
                </a:solidFill>
                <a:latin typeface="SimSun" panose="02010600030101010101" pitchFamily="2" charset="-122"/>
                <a:ea typeface="SimSun" panose="02010600030101010101" pitchFamily="2" charset="-122"/>
              </a:rPr>
              <a:t>以外的</a:t>
            </a:r>
            <a:r>
              <a:rPr lang="zh-CN" altLang="en-US" sz="1600" dirty="0">
                <a:solidFill>
                  <a:prstClr val="black"/>
                </a:solidFill>
                <a:latin typeface="SimSun" panose="02010600030101010101" pitchFamily="2" charset="-122"/>
                <a:ea typeface="SimSun" panose="02010600030101010101" pitchFamily="2" charset="-122"/>
              </a:rPr>
              <a:t>任何地方。   </a:t>
            </a:r>
            <a:r>
              <a:rPr lang="en-US" altLang="zh-CN" sz="1600" dirty="0">
                <a:solidFill>
                  <a:prstClr val="black"/>
                </a:solidFill>
                <a:latin typeface="SimSun" panose="02010600030101010101" pitchFamily="2" charset="-122"/>
                <a:ea typeface="SimSun" panose="02010600030101010101" pitchFamily="2" charset="-122"/>
              </a:rPr>
              <a:t>         </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     </a:t>
            </a:r>
            <a:r>
              <a:rPr lang="zh-CN" altLang="en-US" sz="1200" dirty="0">
                <a:solidFill>
                  <a:srgbClr val="0070C0"/>
                </a:solidFill>
                <a:latin typeface="SimSun" panose="02010600030101010101" pitchFamily="2" charset="-122"/>
                <a:ea typeface="SimSun" panose="02010600030101010101" pitchFamily="2" charset="-122"/>
              </a:rPr>
              <a:t>注）「乘车席」是指驾驶员座位，乘客座位和其他用于乘车的座位。</a:t>
            </a:r>
            <a:endParaRPr lang="en-US" altLang="zh-CN" sz="1200" dirty="0">
              <a:solidFill>
                <a:srgbClr val="0070C0"/>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163</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使用限制</a:t>
            </a:r>
            <a:r>
              <a:rPr lang="en-US" altLang="zh-CN"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在使用车辆系工程机械进行作业时，为了防止由于翻倒以及和动臂，伸臂等作业设备的破坏而对作业人员造成危险，企业对相应的车辆系工程机械，在构造上规定了必须遵守的</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安定度和最大装载量等。</a:t>
            </a: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注）「构造上的规定」是指，车辆系工程机械标示的构造规定。</a:t>
            </a:r>
            <a:endParaRPr lang="ja-JP" altLang="en-US" sz="1200" dirty="0">
              <a:solidFill>
                <a:srgbClr val="0070C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941006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（６）</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１１５</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第</a:t>
            </a:r>
            <a:r>
              <a:rPr lang="en-US" altLang="zh-CN" sz="1600" spc="-20" dirty="0">
                <a:solidFill>
                  <a:prstClr val="black"/>
                </a:solidFill>
                <a:latin typeface="SimSun" panose="02010600030101010101" pitchFamily="2" charset="-122"/>
                <a:ea typeface="SimSun" panose="02010600030101010101" pitchFamily="2" charset="-122"/>
              </a:rPr>
              <a:t>164</a:t>
            </a:r>
            <a:r>
              <a:rPr lang="zh-CN" altLang="en-US" sz="1600" spc="-20" dirty="0">
                <a:solidFill>
                  <a:prstClr val="black"/>
                </a:solidFill>
                <a:latin typeface="SimSun" panose="02010600030101010101" pitchFamily="2" charset="-122"/>
                <a:ea typeface="SimSun" panose="02010600030101010101" pitchFamily="2" charset="-122"/>
              </a:rPr>
              <a:t>条</a:t>
            </a:r>
            <a:r>
              <a:rPr lang="en-US" altLang="zh-CN" sz="1600" spc="-20" dirty="0">
                <a:solidFill>
                  <a:prstClr val="black"/>
                </a:solidFill>
                <a:latin typeface="SimSun" panose="02010600030101010101" pitchFamily="2" charset="-122"/>
                <a:ea typeface="SimSun" panose="02010600030101010101" pitchFamily="2" charset="-122"/>
              </a:rPr>
              <a:t>〈</a:t>
            </a:r>
            <a:r>
              <a:rPr lang="zh-CN" altLang="en-US" sz="1600" spc="-20" dirty="0">
                <a:solidFill>
                  <a:prstClr val="black"/>
                </a:solidFill>
                <a:latin typeface="SimSun" panose="02010600030101010101" pitchFamily="2" charset="-122"/>
                <a:ea typeface="SimSun" panose="02010600030101010101" pitchFamily="2" charset="-122"/>
              </a:rPr>
              <a:t>主要用途以外的使用限制</a:t>
            </a:r>
            <a:r>
              <a:rPr lang="en-US" altLang="zh-CN"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企业者不得将车辆系工程机械用于除车辆系工程机械的主要用途以外的任何目的，例如用动力挖掘机</a:t>
            </a:r>
            <a:r>
              <a:rPr lang="zh-CN" altLang="en-US" sz="1600" spc="-20" dirty="0" smtClean="0">
                <a:solidFill>
                  <a:prstClr val="black"/>
                </a:solidFill>
                <a:latin typeface="SimSun" panose="02010600030101010101" pitchFamily="2" charset="-122"/>
                <a:ea typeface="SimSun" panose="02010600030101010101" pitchFamily="2" charset="-122"/>
              </a:rPr>
              <a:t>提起重物或用蛤壳式挖掘机升降劳动者</a:t>
            </a:r>
            <a:r>
              <a:rPr lang="en-US" altLang="ja-JP" sz="1600" spc="-20" dirty="0" smtClean="0">
                <a:solidFill>
                  <a:prstClr val="black"/>
                </a:solidFill>
                <a:latin typeface="SimSun" panose="02010600030101010101" pitchFamily="2" charset="-122"/>
                <a:ea typeface="SimSun" panose="02010600030101010101" pitchFamily="2" charset="-122"/>
              </a:rPr>
              <a:t>※</a:t>
            </a:r>
            <a:r>
              <a:rPr lang="en-US" altLang="zh-CN" sz="1600" spc="-20" dirty="0" smtClean="0">
                <a:solidFill>
                  <a:prstClr val="black"/>
                </a:solidFill>
                <a:latin typeface="SimSun" panose="02010600030101010101" pitchFamily="2" charset="-122"/>
                <a:ea typeface="SimSun" panose="02010600030101010101" pitchFamily="2" charset="-122"/>
              </a:rPr>
              <a:t>1</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2 </a:t>
            </a:r>
            <a:r>
              <a:rPr lang="zh-CN" altLang="en-US" sz="1600" spc="-20" dirty="0">
                <a:solidFill>
                  <a:prstClr val="black"/>
                </a:solidFill>
                <a:latin typeface="SimSun" panose="02010600030101010101" pitchFamily="2" charset="-122"/>
                <a:ea typeface="SimSun" panose="02010600030101010101" pitchFamily="2" charset="-122"/>
              </a:rPr>
              <a:t>如果下列任何一项适用，则前项的规定不适用。</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 1</a:t>
            </a:r>
            <a:r>
              <a:rPr lang="zh-CN" altLang="en-US" sz="1600" spc="-20" dirty="0">
                <a:solidFill>
                  <a:prstClr val="black"/>
                </a:solidFill>
                <a:latin typeface="SimSun" panose="02010600030101010101" pitchFamily="2" charset="-122"/>
                <a:ea typeface="SimSun" panose="02010600030101010101" pitchFamily="2" charset="-122"/>
              </a:rPr>
              <a:t>进行起吊负载</a:t>
            </a:r>
            <a:r>
              <a:rPr lang="en-US" altLang="zh-CN" sz="1600" spc="-20" dirty="0">
                <a:solidFill>
                  <a:prstClr val="black"/>
                </a:solidFill>
                <a:latin typeface="SimSun" panose="02010600030101010101" pitchFamily="2" charset="-122"/>
                <a:ea typeface="SimSun" panose="02010600030101010101" pitchFamily="2" charset="-122"/>
              </a:rPr>
              <a:t>※2</a:t>
            </a:r>
            <a:r>
              <a:rPr lang="zh-CN" altLang="en-US" sz="1600" spc="-20" dirty="0">
                <a:solidFill>
                  <a:prstClr val="black"/>
                </a:solidFill>
                <a:latin typeface="SimSun" panose="02010600030101010101" pitchFamily="2" charset="-122"/>
                <a:ea typeface="SimSun" panose="02010600030101010101" pitchFamily="2" charset="-122"/>
              </a:rPr>
              <a:t>的工作时，适用于以下任何一项时。</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  a</a:t>
            </a:r>
            <a:r>
              <a:rPr lang="zh-CN" altLang="en-US" sz="1600" spc="-20" dirty="0">
                <a:solidFill>
                  <a:prstClr val="black"/>
                </a:solidFill>
                <a:latin typeface="SimSun" panose="02010600030101010101" pitchFamily="2" charset="-122"/>
                <a:ea typeface="SimSun" panose="02010600030101010101" pitchFamily="2" charset="-122"/>
              </a:rPr>
              <a:t>因工作性质而不可避免时或进行安全作业有必要时</a:t>
            </a:r>
            <a:r>
              <a:rPr lang="en-US" altLang="zh-CN" sz="1600" spc="-20" dirty="0">
                <a:solidFill>
                  <a:prstClr val="black"/>
                </a:solidFill>
                <a:latin typeface="SimSun" panose="02010600030101010101" pitchFamily="2" charset="-122"/>
                <a:ea typeface="SimSun" panose="02010600030101010101" pitchFamily="2" charset="-122"/>
              </a:rPr>
              <a:t>※3</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  b</a:t>
            </a:r>
            <a:r>
              <a:rPr lang="zh-CN" altLang="en-US" sz="1600" spc="-20" dirty="0">
                <a:solidFill>
                  <a:prstClr val="black"/>
                </a:solidFill>
                <a:latin typeface="SimSun" panose="02010600030101010101" pitchFamily="2" charset="-122"/>
                <a:ea typeface="SimSun" panose="02010600030101010101" pitchFamily="2" charset="-122"/>
              </a:rPr>
              <a:t>当在伸臂和铲斗等作业装置上，安装相应的钩子和卸扣等金属配件及其     他起吊器具后使用时</a:t>
            </a:r>
            <a:r>
              <a:rPr lang="en-US" altLang="zh-CN" sz="1600" spc="-20" dirty="0">
                <a:solidFill>
                  <a:prstClr val="black"/>
                </a:solidFill>
                <a:latin typeface="SimSun" panose="02010600030101010101" pitchFamily="2" charset="-122"/>
                <a:ea typeface="SimSun" panose="02010600030101010101" pitchFamily="2" charset="-122"/>
              </a:rPr>
              <a:t>※4</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   （</a:t>
            </a:r>
            <a:r>
              <a:rPr lang="en-US" altLang="zh-CN" sz="1600" spc="-20" dirty="0">
                <a:solidFill>
                  <a:prstClr val="black"/>
                </a:solidFill>
                <a:latin typeface="SimSun" panose="02010600030101010101" pitchFamily="2" charset="-122"/>
                <a:ea typeface="SimSun" panose="02010600030101010101" pitchFamily="2" charset="-122"/>
              </a:rPr>
              <a:t>1</a:t>
            </a:r>
            <a:r>
              <a:rPr lang="zh-CN" altLang="en-US" sz="1600" spc="-20" dirty="0">
                <a:solidFill>
                  <a:prstClr val="black"/>
                </a:solidFill>
                <a:latin typeface="SimSun" panose="02010600030101010101" pitchFamily="2" charset="-122"/>
                <a:ea typeface="SimSun" panose="02010600030101010101" pitchFamily="2" charset="-122"/>
              </a:rPr>
              <a:t>）要有与荷载重量相匹配的足够强度</a:t>
            </a:r>
            <a:r>
              <a:rPr lang="en-US" altLang="zh-CN" sz="1600" spc="-20" dirty="0">
                <a:solidFill>
                  <a:prstClr val="black"/>
                </a:solidFill>
                <a:latin typeface="SimSun" panose="02010600030101010101" pitchFamily="2" charset="-122"/>
                <a:ea typeface="SimSun" panose="02010600030101010101" pitchFamily="2" charset="-122"/>
              </a:rPr>
              <a:t>※5</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   （</a:t>
            </a:r>
            <a:r>
              <a:rPr lang="en-US" altLang="zh-CN" sz="1600" spc="-20" dirty="0">
                <a:solidFill>
                  <a:prstClr val="black"/>
                </a:solidFill>
                <a:latin typeface="SimSun" panose="02010600030101010101" pitchFamily="2" charset="-122"/>
                <a:ea typeface="SimSun" panose="02010600030101010101" pitchFamily="2" charset="-122"/>
              </a:rPr>
              <a:t>2</a:t>
            </a:r>
            <a:r>
              <a:rPr lang="zh-CN" altLang="en-US" sz="1600" spc="-20" dirty="0">
                <a:solidFill>
                  <a:prstClr val="black"/>
                </a:solidFill>
                <a:latin typeface="SimSun" panose="02010600030101010101" pitchFamily="2" charset="-122"/>
                <a:ea typeface="SimSun" panose="02010600030101010101" pitchFamily="2" charset="-122"/>
              </a:rPr>
              <a:t>）要使用防脱装置等，使相应器具上起吊的货物没有掉下的危险性。</a:t>
            </a:r>
          </a:p>
          <a:p>
            <a:pPr marL="0" indent="0">
              <a:lnSpc>
                <a:spcPct val="100000"/>
              </a:lnSpc>
              <a:spcBef>
                <a:spcPts val="0"/>
              </a:spcBef>
              <a:buNone/>
            </a:pPr>
            <a:r>
              <a:rPr lang="zh-CN" altLang="en-US" sz="1600" spc="-20" dirty="0">
                <a:solidFill>
                  <a:prstClr val="black"/>
                </a:solidFill>
                <a:latin typeface="SimSun" panose="02010600030101010101" pitchFamily="2" charset="-122"/>
                <a:ea typeface="SimSun" panose="02010600030101010101" pitchFamily="2" charset="-122"/>
              </a:rPr>
              <a:t>   （</a:t>
            </a:r>
            <a:r>
              <a:rPr lang="en-US" altLang="zh-CN" sz="1600" spc="-20" dirty="0">
                <a:solidFill>
                  <a:prstClr val="black"/>
                </a:solidFill>
                <a:latin typeface="SimSun" panose="02010600030101010101" pitchFamily="2" charset="-122"/>
                <a:ea typeface="SimSun" panose="02010600030101010101" pitchFamily="2" charset="-122"/>
              </a:rPr>
              <a:t>3</a:t>
            </a:r>
            <a:r>
              <a:rPr lang="zh-CN" altLang="en-US" sz="1600" spc="-20" dirty="0">
                <a:solidFill>
                  <a:prstClr val="black"/>
                </a:solidFill>
                <a:latin typeface="SimSun" panose="02010600030101010101" pitchFamily="2" charset="-122"/>
                <a:ea typeface="SimSun" panose="02010600030101010101" pitchFamily="2" charset="-122"/>
              </a:rPr>
              <a:t>）要使用没有从作业装置上脱落危险性的器具</a:t>
            </a:r>
            <a:r>
              <a:rPr lang="en-US" altLang="zh-CN" sz="1600" spc="-20" dirty="0">
                <a:solidFill>
                  <a:prstClr val="black"/>
                </a:solidFill>
                <a:latin typeface="SimSun" panose="02010600030101010101" pitchFamily="2" charset="-122"/>
                <a:ea typeface="SimSun" panose="02010600030101010101" pitchFamily="2" charset="-122"/>
              </a:rPr>
              <a:t>※6</a:t>
            </a:r>
            <a:r>
              <a:rPr lang="zh-CN" altLang="en-US" sz="1600" spc="-2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en-US" altLang="zh-CN" sz="1600" spc="-20" dirty="0">
                <a:solidFill>
                  <a:prstClr val="black"/>
                </a:solidFill>
                <a:latin typeface="SimSun" panose="02010600030101010101" pitchFamily="2" charset="-122"/>
                <a:ea typeface="SimSun" panose="02010600030101010101" pitchFamily="2" charset="-122"/>
              </a:rPr>
              <a:t>2</a:t>
            </a:r>
            <a:r>
              <a:rPr lang="zh-CN" altLang="en-US" sz="1600" spc="-20" dirty="0">
                <a:solidFill>
                  <a:prstClr val="black"/>
                </a:solidFill>
                <a:latin typeface="SimSun" panose="02010600030101010101" pitchFamily="2" charset="-122"/>
                <a:ea typeface="SimSun" panose="02010600030101010101" pitchFamily="2" charset="-122"/>
              </a:rPr>
              <a:t>进行起重作业以外的作业，不会对劳动者造成危险时。</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1</a:t>
            </a:r>
            <a:r>
              <a:rPr lang="zh-CN" altLang="en-US" sz="1100" dirty="0">
                <a:solidFill>
                  <a:srgbClr val="0070C0"/>
                </a:solidFill>
                <a:latin typeface="SimSun" panose="02010600030101010101" pitchFamily="2" charset="-122"/>
                <a:ea typeface="SimSun" panose="02010600030101010101" pitchFamily="2" charset="-122"/>
              </a:rPr>
              <a:t>）在「通过蛤壳式挖掘机进行作业者的升降等」的「等」中，也可以使用动臂，臂等代替舷梯。</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2</a:t>
            </a:r>
            <a:r>
              <a:rPr lang="zh-CN" altLang="en-US" sz="1100" dirty="0">
                <a:solidFill>
                  <a:srgbClr val="0070C0"/>
                </a:solidFill>
                <a:latin typeface="SimSun" panose="02010600030101010101" pitchFamily="2" charset="-122"/>
                <a:ea typeface="SimSun" panose="02010600030101010101" pitchFamily="2" charset="-122"/>
              </a:rPr>
              <a:t>）「起吊货物的作业」包括吊物的动臂转动和吊物行驶。</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3</a:t>
            </a:r>
            <a:r>
              <a:rPr lang="zh-CN" altLang="en-US" sz="1100" dirty="0">
                <a:solidFill>
                  <a:srgbClr val="0070C0"/>
                </a:solidFill>
                <a:latin typeface="SimSun" panose="02010600030101010101" pitchFamily="2" charset="-122"/>
                <a:ea typeface="SimSun" panose="02010600030101010101" pitchFamily="2" charset="-122"/>
              </a:rPr>
              <a:t>）在「因工作性质而不可避免时或进行安全作业有必要时」中，包括了作为在使用车辆系工程机械进行挖掘机械的一环，为了减少泥沙崩塌的危险，在临时挡土用钢板桩，休姆管等的起吊作业中，由于作业场所狭窄，如果采用移动式起重机进行搬运作业的话，作业场所会更加错综复杂，增加危险的情况。</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4</a:t>
            </a:r>
            <a:r>
              <a:rPr lang="zh-CN" altLang="en-US" sz="1100" dirty="0">
                <a:solidFill>
                  <a:srgbClr val="0070C0"/>
                </a:solidFill>
                <a:latin typeface="SimSun" panose="02010600030101010101" pitchFamily="2" charset="-122"/>
                <a:ea typeface="SimSun" panose="02010600030101010101" pitchFamily="2" charset="-122"/>
              </a:rPr>
              <a:t>）「在作业装置上安装起吊用器具后使用时」是指，将钩，卸扣，钢绳，吊链等安装在作业装置上，并以使其不易脱落，也是指使用这个进行起重作业。并不包括将钢缆挂在铲斗的斗齿上起吊货物的情况，和将钢缆直接缠绕在动臂，伸臂上，起吊货物的情况。</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5</a:t>
            </a:r>
            <a:r>
              <a:rPr lang="zh-CN" altLang="en-US" sz="1100" dirty="0">
                <a:solidFill>
                  <a:srgbClr val="0070C0"/>
                </a:solidFill>
                <a:latin typeface="SimSun" panose="02010600030101010101" pitchFamily="2" charset="-122"/>
                <a:ea typeface="SimSun" panose="02010600030101010101" pitchFamily="2" charset="-122"/>
              </a:rPr>
              <a:t>）起重设备的强度应具有等于或大于</a:t>
            </a:r>
            <a:r>
              <a:rPr lang="en-US" altLang="zh-CN" sz="1100" dirty="0">
                <a:solidFill>
                  <a:srgbClr val="0070C0"/>
                </a:solidFill>
                <a:latin typeface="SimSun" panose="02010600030101010101" pitchFamily="2" charset="-122"/>
                <a:ea typeface="SimSun" panose="02010600030101010101" pitchFamily="2" charset="-122"/>
              </a:rPr>
              <a:t>5</a:t>
            </a:r>
            <a:r>
              <a:rPr lang="zh-CN" altLang="en-US" sz="1100" dirty="0">
                <a:solidFill>
                  <a:srgbClr val="0070C0"/>
                </a:solidFill>
                <a:latin typeface="SimSun" panose="02010600030101010101" pitchFamily="2" charset="-122"/>
                <a:ea typeface="SimSun" panose="02010600030101010101" pitchFamily="2" charset="-122"/>
              </a:rPr>
              <a:t>的安全系数（即起重设备的切削负荷值除以第</a:t>
            </a:r>
            <a:r>
              <a:rPr lang="en-US" altLang="zh-CN" sz="1100" dirty="0">
                <a:solidFill>
                  <a:srgbClr val="0070C0"/>
                </a:solidFill>
                <a:latin typeface="SimSun" panose="02010600030101010101" pitchFamily="2" charset="-122"/>
                <a:ea typeface="SimSun" panose="02010600030101010101" pitchFamily="2" charset="-122"/>
              </a:rPr>
              <a:t>3</a:t>
            </a:r>
            <a:r>
              <a:rPr lang="zh-CN" altLang="en-US" sz="1100" dirty="0">
                <a:solidFill>
                  <a:srgbClr val="0070C0"/>
                </a:solidFill>
                <a:latin typeface="SimSun" panose="02010600030101010101" pitchFamily="2" charset="-122"/>
                <a:ea typeface="SimSun" panose="02010600030101010101" pitchFamily="2" charset="-122"/>
              </a:rPr>
              <a:t>项第</a:t>
            </a:r>
            <a:r>
              <a:rPr lang="en-US" altLang="zh-CN" sz="1100" dirty="0">
                <a:solidFill>
                  <a:srgbClr val="0070C0"/>
                </a:solidFill>
                <a:latin typeface="SimSun" panose="02010600030101010101" pitchFamily="2" charset="-122"/>
                <a:ea typeface="SimSun" panose="02010600030101010101" pitchFamily="2" charset="-122"/>
              </a:rPr>
              <a:t>4</a:t>
            </a:r>
            <a:r>
              <a:rPr lang="zh-CN" altLang="en-US" sz="1100" dirty="0">
                <a:solidFill>
                  <a:srgbClr val="0070C0"/>
                </a:solidFill>
                <a:latin typeface="SimSun" panose="02010600030101010101" pitchFamily="2" charset="-122"/>
                <a:ea typeface="SimSun" panose="02010600030101010101" pitchFamily="2" charset="-122"/>
              </a:rPr>
              <a:t>号中的负荷值而获得的值）。</a:t>
            </a:r>
          </a:p>
          <a:p>
            <a:pPr marL="542925" indent="-187325">
              <a:lnSpc>
                <a:spcPct val="100000"/>
              </a:lnSpc>
              <a:spcBef>
                <a:spcPts val="0"/>
              </a:spcBef>
              <a:buNone/>
            </a:pPr>
            <a:r>
              <a:rPr lang="zh-CN" altLang="en-US" sz="1100" dirty="0">
                <a:solidFill>
                  <a:srgbClr val="0070C0"/>
                </a:solidFill>
                <a:latin typeface="SimSun" panose="02010600030101010101" pitchFamily="2" charset="-122"/>
                <a:ea typeface="SimSun" panose="02010600030101010101" pitchFamily="2" charset="-122"/>
              </a:rPr>
              <a:t>注</a:t>
            </a:r>
            <a:r>
              <a:rPr lang="en-US" altLang="zh-CN" sz="1100" dirty="0">
                <a:solidFill>
                  <a:srgbClr val="0070C0"/>
                </a:solidFill>
                <a:latin typeface="SimSun" panose="02010600030101010101" pitchFamily="2" charset="-122"/>
                <a:ea typeface="SimSun" panose="02010600030101010101" pitchFamily="2" charset="-122"/>
              </a:rPr>
              <a:t>6</a:t>
            </a:r>
            <a:r>
              <a:rPr lang="zh-CN" altLang="en-US" sz="1100" dirty="0">
                <a:solidFill>
                  <a:srgbClr val="0070C0"/>
                </a:solidFill>
                <a:latin typeface="SimSun" panose="02010600030101010101" pitchFamily="2" charset="-122"/>
                <a:ea typeface="SimSun" panose="02010600030101010101" pitchFamily="2" charset="-122"/>
              </a:rPr>
              <a:t>）「不会从作业设备上脱落的东西」是指，通过焊接将钩子等安装的，熔合及角焊缝厚度等都充分的，且相应的安装部分的整个圆周都溶合的。</a:t>
            </a:r>
          </a:p>
        </p:txBody>
      </p:sp>
    </p:spTree>
    <p:extLst>
      <p:ext uri="{BB962C8B-B14F-4D97-AF65-F5344CB8AC3E}">
        <p14:creationId xmlns:p14="http://schemas.microsoft.com/office/powerpoint/2010/main" val="25321961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（７）</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smtClean="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a:t>
            </a:r>
            <a:r>
              <a:rPr lang="zh-CN" altLang="en-US" sz="1200" dirty="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１１６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第</a:t>
            </a:r>
            <a:r>
              <a:rPr lang="en-US" altLang="zh-CN" sz="1600" spc="-40" dirty="0">
                <a:solidFill>
                  <a:prstClr val="black"/>
                </a:solidFill>
                <a:latin typeface="SimSun" panose="02010600030101010101" pitchFamily="2" charset="-122"/>
                <a:ea typeface="SimSun" panose="02010600030101010101" pitchFamily="2" charset="-122"/>
              </a:rPr>
              <a:t>165</a:t>
            </a:r>
            <a:r>
              <a:rPr lang="zh-CN" altLang="en-US" sz="1600" spc="-40" dirty="0">
                <a:solidFill>
                  <a:prstClr val="black"/>
                </a:solidFill>
                <a:latin typeface="SimSun" panose="02010600030101010101" pitchFamily="2" charset="-122"/>
                <a:ea typeface="SimSun" panose="02010600030101010101" pitchFamily="2" charset="-122"/>
              </a:rPr>
              <a:t>条</a:t>
            </a:r>
            <a:r>
              <a:rPr lang="en-US" altLang="zh-CN" sz="1600" spc="-40" dirty="0">
                <a:solidFill>
                  <a:prstClr val="black"/>
                </a:solidFill>
                <a:latin typeface="SimSun" panose="02010600030101010101" pitchFamily="2" charset="-122"/>
                <a:ea typeface="SimSun" panose="02010600030101010101" pitchFamily="2" charset="-122"/>
              </a:rPr>
              <a:t>&lt;</a:t>
            </a:r>
            <a:r>
              <a:rPr lang="zh-CN" altLang="en-US" sz="1600" spc="-40" dirty="0">
                <a:solidFill>
                  <a:prstClr val="black"/>
                </a:solidFill>
                <a:latin typeface="SimSun" panose="02010600030101010101" pitchFamily="2" charset="-122"/>
                <a:ea typeface="SimSun" panose="02010600030101010101" pitchFamily="2" charset="-122"/>
              </a:rPr>
              <a:t>修理等</a:t>
            </a:r>
            <a:r>
              <a:rPr lang="en-US" altLang="zh-CN" sz="1600" spc="-4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在进行车辆系工程机械的修理或安装拆卸配件的工作时，企业必须任命负责相应作业的指挥员，并对其讲授如下措施。</a:t>
            </a:r>
          </a:p>
          <a:p>
            <a:pPr marL="0" indent="0">
              <a:lnSpc>
                <a:spcPct val="100000"/>
              </a:lnSpc>
              <a:spcBef>
                <a:spcPts val="0"/>
              </a:spcBef>
              <a:buNone/>
            </a:pPr>
            <a:r>
              <a:rPr lang="en-US" altLang="zh-CN" sz="1600" spc="-40" dirty="0">
                <a:solidFill>
                  <a:prstClr val="black"/>
                </a:solidFill>
                <a:latin typeface="SimSun" panose="02010600030101010101" pitchFamily="2" charset="-122"/>
                <a:ea typeface="SimSun" panose="02010600030101010101" pitchFamily="2" charset="-122"/>
              </a:rPr>
              <a:t>1</a:t>
            </a:r>
            <a:r>
              <a:rPr lang="zh-CN" altLang="en-US" sz="1600" spc="-40" dirty="0">
                <a:solidFill>
                  <a:prstClr val="black"/>
                </a:solidFill>
                <a:latin typeface="SimSun" panose="02010600030101010101" pitchFamily="2" charset="-122"/>
                <a:ea typeface="SimSun" panose="02010600030101010101" pitchFamily="2" charset="-122"/>
              </a:rPr>
              <a:t>确定工作程序并指导作业。</a:t>
            </a:r>
          </a:p>
          <a:p>
            <a:pPr marL="0" indent="0">
              <a:lnSpc>
                <a:spcPct val="100000"/>
              </a:lnSpc>
              <a:spcBef>
                <a:spcPts val="0"/>
              </a:spcBef>
              <a:buNone/>
            </a:pPr>
            <a:r>
              <a:rPr lang="en-US" altLang="zh-CN" sz="1600" spc="-40" dirty="0">
                <a:solidFill>
                  <a:prstClr val="black"/>
                </a:solidFill>
                <a:latin typeface="SimSun" panose="02010600030101010101" pitchFamily="2" charset="-122"/>
                <a:ea typeface="SimSun" panose="02010600030101010101" pitchFamily="2" charset="-122"/>
              </a:rPr>
              <a:t>2</a:t>
            </a:r>
            <a:r>
              <a:rPr lang="zh-CN" altLang="en-US" sz="1600" spc="-40" dirty="0">
                <a:solidFill>
                  <a:prstClr val="black"/>
                </a:solidFill>
                <a:latin typeface="SimSun" panose="02010600030101010101" pitchFamily="2" charset="-122"/>
                <a:ea typeface="SimSun" panose="02010600030101010101" pitchFamily="2" charset="-122"/>
              </a:rPr>
              <a:t>对下一条第</a:t>
            </a:r>
            <a:r>
              <a:rPr lang="en-US" altLang="zh-CN" sz="1600" spc="-40" dirty="0">
                <a:solidFill>
                  <a:prstClr val="black"/>
                </a:solidFill>
                <a:latin typeface="SimSun" panose="02010600030101010101" pitchFamily="2" charset="-122"/>
                <a:ea typeface="SimSun" panose="02010600030101010101" pitchFamily="2" charset="-122"/>
              </a:rPr>
              <a:t>1</a:t>
            </a:r>
            <a:r>
              <a:rPr lang="zh-CN" altLang="en-US" sz="1600" spc="-40" dirty="0">
                <a:solidFill>
                  <a:prstClr val="black"/>
                </a:solidFill>
                <a:latin typeface="SimSun" panose="02010600030101010101" pitchFamily="2" charset="-122"/>
                <a:ea typeface="SimSun" panose="02010600030101010101" pitchFamily="2" charset="-122"/>
              </a:rPr>
              <a:t>项中规定的安全支柱，安全块等以及第</a:t>
            </a:r>
            <a:r>
              <a:rPr lang="en-US" altLang="zh-CN" sz="1600" spc="-40" dirty="0">
                <a:solidFill>
                  <a:prstClr val="black"/>
                </a:solidFill>
                <a:latin typeface="SimSun" panose="02010600030101010101" pitchFamily="2" charset="-122"/>
                <a:ea typeface="SimSun" panose="02010600030101010101" pitchFamily="2" charset="-122"/>
              </a:rPr>
              <a:t>166-2</a:t>
            </a:r>
            <a:r>
              <a:rPr lang="zh-CN" altLang="en-US" sz="1600" spc="-40" dirty="0">
                <a:solidFill>
                  <a:prstClr val="black"/>
                </a:solidFill>
                <a:latin typeface="SimSun" panose="02010600030101010101" pitchFamily="2" charset="-122"/>
                <a:ea typeface="SimSun" panose="02010600030101010101" pitchFamily="2" charset="-122"/>
              </a:rPr>
              <a:t>条第</a:t>
            </a:r>
            <a:r>
              <a:rPr lang="en-US" altLang="zh-CN" sz="1600" spc="-40" dirty="0">
                <a:solidFill>
                  <a:prstClr val="black"/>
                </a:solidFill>
                <a:latin typeface="SimSun" panose="02010600030101010101" pitchFamily="2" charset="-122"/>
                <a:ea typeface="SimSun" panose="02010600030101010101" pitchFamily="2" charset="-122"/>
              </a:rPr>
              <a:t>1</a:t>
            </a:r>
            <a:r>
              <a:rPr lang="zh-CN" altLang="en-US" sz="1600" spc="-40" dirty="0">
                <a:solidFill>
                  <a:prstClr val="black"/>
                </a:solidFill>
                <a:latin typeface="SimSun" panose="02010600030101010101" pitchFamily="2" charset="-122"/>
                <a:ea typeface="SimSun" panose="02010600030101010101" pitchFamily="2" charset="-122"/>
              </a:rPr>
              <a:t>项中规定的脚手架的使用状况进行监视。</a:t>
            </a:r>
          </a:p>
          <a:p>
            <a:pPr marL="0" indent="0">
              <a:lnSpc>
                <a:spcPct val="100000"/>
              </a:lnSpc>
              <a:spcBef>
                <a:spcPts val="0"/>
              </a:spcBef>
              <a:buNone/>
            </a:pPr>
            <a:endParaRPr lang="zh-CN" altLang="en-US" sz="1600" spc="-4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第</a:t>
            </a:r>
            <a:r>
              <a:rPr lang="en-US" altLang="zh-CN" sz="1600" spc="-40" dirty="0">
                <a:solidFill>
                  <a:prstClr val="black"/>
                </a:solidFill>
                <a:latin typeface="SimSun" panose="02010600030101010101" pitchFamily="2" charset="-122"/>
                <a:ea typeface="SimSun" panose="02010600030101010101" pitchFamily="2" charset="-122"/>
              </a:rPr>
              <a:t>166</a:t>
            </a:r>
            <a:r>
              <a:rPr lang="zh-CN" altLang="en-US" sz="1600" spc="-40" dirty="0">
                <a:solidFill>
                  <a:prstClr val="black"/>
                </a:solidFill>
                <a:latin typeface="SimSun" panose="02010600030101010101" pitchFamily="2" charset="-122"/>
                <a:ea typeface="SimSun" panose="02010600030101010101" pitchFamily="2" charset="-122"/>
              </a:rPr>
              <a:t>条</a:t>
            </a:r>
            <a:r>
              <a:rPr lang="en-US" altLang="zh-CN" sz="1600" spc="-40" dirty="0">
                <a:solidFill>
                  <a:prstClr val="black"/>
                </a:solidFill>
                <a:latin typeface="SimSun" panose="02010600030101010101" pitchFamily="2" charset="-122"/>
                <a:ea typeface="SimSun" panose="02010600030101010101" pitchFamily="2" charset="-122"/>
              </a:rPr>
              <a:t>&lt;</a:t>
            </a:r>
            <a:r>
              <a:rPr lang="zh-CN" altLang="en-US" sz="1600" spc="-40" dirty="0">
                <a:solidFill>
                  <a:prstClr val="black"/>
                </a:solidFill>
                <a:latin typeface="SimSun" panose="02010600030101010101" pitchFamily="2" charset="-122"/>
                <a:ea typeface="SimSun" panose="02010600030101010101" pitchFamily="2" charset="-122"/>
              </a:rPr>
              <a:t>防止由于动臂下降等引起的危险</a:t>
            </a:r>
            <a:r>
              <a:rPr lang="en-US" altLang="zh-CN" sz="1600" spc="-4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spc="-40" dirty="0">
                <a:solidFill>
                  <a:prstClr val="black"/>
                </a:solidFill>
                <a:latin typeface="SimSun" panose="02010600030101010101" pitchFamily="2" charset="-122"/>
                <a:ea typeface="SimSun" panose="02010600030101010101" pitchFamily="2" charset="-122"/>
              </a:rPr>
              <a:t>企业抬高车辆系工程机械的动臂，伸臂等，并对其进行修理，检查等时，为了防止由于动臂，伸臂等突然掉落而造成的危险。必须让从事这项工作的劳动者使用安全柱，安全块等。</a:t>
            </a:r>
          </a:p>
          <a:p>
            <a:pPr marL="0" indent="0">
              <a:lnSpc>
                <a:spcPct val="100000"/>
              </a:lnSpc>
              <a:spcBef>
                <a:spcPts val="0"/>
              </a:spcBef>
              <a:buNone/>
            </a:pPr>
            <a:r>
              <a:rPr lang="en-US" altLang="zh-CN" sz="1600" spc="-40" dirty="0">
                <a:solidFill>
                  <a:prstClr val="black"/>
                </a:solidFill>
                <a:latin typeface="SimSun" panose="02010600030101010101" pitchFamily="2" charset="-122"/>
                <a:ea typeface="SimSun" panose="02010600030101010101" pitchFamily="2" charset="-122"/>
              </a:rPr>
              <a:t>2 </a:t>
            </a:r>
            <a:r>
              <a:rPr lang="zh-CN" altLang="en-US" sz="1600" spc="-40" dirty="0">
                <a:solidFill>
                  <a:prstClr val="black"/>
                </a:solidFill>
                <a:latin typeface="SimSun" panose="02010600030101010101" pitchFamily="2" charset="-122"/>
                <a:ea typeface="SimSun" panose="02010600030101010101" pitchFamily="2" charset="-122"/>
              </a:rPr>
              <a:t>从事前段所述工作的劳动者必须使用同一段所述的安全栏，安全块</a:t>
            </a:r>
            <a:r>
              <a:rPr lang="zh-CN" altLang="en-US" sz="1600" spc="-40" dirty="0" smtClean="0">
                <a:solidFill>
                  <a:prstClr val="black"/>
                </a:solidFill>
                <a:latin typeface="SimSun" panose="02010600030101010101" pitchFamily="2" charset="-122"/>
                <a:ea typeface="SimSun" panose="02010600030101010101" pitchFamily="2" charset="-122"/>
              </a:rPr>
              <a:t>等</a:t>
            </a:r>
            <a:r>
              <a:rPr lang="en-US" altLang="ja-JP" sz="1600" spc="-40" dirty="0" smtClean="0">
                <a:solidFill>
                  <a:prstClr val="black"/>
                </a:solidFill>
                <a:latin typeface="SimSun" panose="02010600030101010101" pitchFamily="2" charset="-122"/>
                <a:ea typeface="SimSun" panose="02010600030101010101" pitchFamily="2" charset="-122"/>
              </a:rPr>
              <a:t>※</a:t>
            </a:r>
            <a:r>
              <a:rPr lang="zh-CN" altLang="en-US" sz="1600" spc="-40" dirty="0" smtClean="0">
                <a:solidFill>
                  <a:prstClr val="black"/>
                </a:solidFill>
                <a:latin typeface="SimSun" panose="02010600030101010101" pitchFamily="2" charset="-122"/>
                <a:ea typeface="SimSun" panose="02010600030101010101" pitchFamily="2" charset="-122"/>
              </a:rPr>
              <a:t>。</a:t>
            </a:r>
            <a:endParaRPr lang="zh-CN" altLang="en-US" sz="1600" spc="-40" dirty="0">
              <a:solidFill>
                <a:prstClr val="black"/>
              </a:solidFill>
              <a:latin typeface="SimSun" panose="02010600030101010101" pitchFamily="2" charset="-122"/>
              <a:ea typeface="SimSun" panose="02010600030101010101" pitchFamily="2" charset="-122"/>
            </a:endParaRPr>
          </a:p>
          <a:p>
            <a:pPr marL="543600" indent="0">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注）「安全块等」的「等」包括脚手架等。</a:t>
            </a:r>
            <a:endParaRPr lang="ja-JP"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166-2</a:t>
            </a:r>
            <a:r>
              <a:rPr lang="zh-CN" altLang="en-US" sz="1600" dirty="0">
                <a:solidFill>
                  <a:prstClr val="black"/>
                </a:solidFill>
                <a:latin typeface="SimSun" panose="02010600030101010101" pitchFamily="2" charset="-122"/>
                <a:ea typeface="SimSun" panose="02010600030101010101" pitchFamily="2" charset="-122"/>
              </a:rPr>
              <a:t>条 </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防止因配件坍塌而造成的危险</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在安装或拆卸车辆系工程机械的配件时，企业必须要让从事作业的劳动者使用脚手架，以防止由于配件坍塌等原因而造成的危险。</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从事前项作业的劳动者必须使用同项所述的脚手架。</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166-3</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配件的安装限制</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企业不得将超过构造上规定重量的配件安装到车辆系工程机械上。</a:t>
            </a:r>
          </a:p>
        </p:txBody>
      </p:sp>
    </p:spTree>
    <p:extLst>
      <p:ext uri="{BB962C8B-B14F-4D97-AF65-F5344CB8AC3E}">
        <p14:creationId xmlns:p14="http://schemas.microsoft.com/office/powerpoint/2010/main" val="17601829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（８）</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１６７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166-4</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&lt;</a:t>
            </a:r>
            <a:r>
              <a:rPr lang="zh-CN" altLang="en-US" sz="1600" dirty="0">
                <a:solidFill>
                  <a:prstClr val="black"/>
                </a:solidFill>
                <a:latin typeface="SimSun" panose="02010600030101010101" pitchFamily="2" charset="-122"/>
                <a:ea typeface="SimSun" panose="02010600030101010101" pitchFamily="2" charset="-122"/>
              </a:rPr>
              <a:t>配件重量等的标示等</a:t>
            </a:r>
            <a:r>
              <a:rPr lang="en-US" altLang="zh-CN" sz="1600" dirty="0">
                <a:solidFill>
                  <a:prstClr val="black"/>
                </a:solidFill>
                <a:latin typeface="SimSun" panose="02010600030101010101" pitchFamily="2" charset="-122"/>
                <a:ea typeface="SimSun" panose="02010600030101010101" pitchFamily="2" charset="-122"/>
              </a:rPr>
              <a:t>&gt;</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更换车辆系工程机械的配件时，企业必须要将配件的重量（包括安装了铲斗，底板可以打开的铲斗等时，铲斗，底板可以打开的铲斗等的容量或最大负载重量。在下文中也应同样适用）标示在驾驶员容易看见的位置上，或者在该车辆系工程机械上配备驾驶员容易确定的配件重量的书面文件。</a:t>
            </a:r>
          </a:p>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8</a:t>
            </a:r>
            <a:r>
              <a:rPr lang="zh-CN" altLang="en-US" sz="1600" dirty="0">
                <a:solidFill>
                  <a:prstClr val="black"/>
                </a:solidFill>
                <a:latin typeface="SimSun" panose="02010600030101010101" pitchFamily="2" charset="-122"/>
                <a:ea typeface="SimSun" panose="02010600030101010101" pitchFamily="2" charset="-122"/>
              </a:rPr>
              <a:t>章</a:t>
            </a:r>
            <a:r>
              <a:rPr lang="en-US" altLang="zh-CN" sz="1600" dirty="0">
                <a:solidFill>
                  <a:prstClr val="black"/>
                </a:solidFill>
                <a:latin typeface="SimSun" panose="02010600030101010101" pitchFamily="2" charset="-122"/>
                <a:ea typeface="SimSun" panose="02010600030101010101" pitchFamily="2" charset="-122"/>
              </a:rPr>
              <a:t>5 </a:t>
            </a:r>
            <a:r>
              <a:rPr lang="zh-CN" altLang="en-US" sz="1600" dirty="0">
                <a:solidFill>
                  <a:prstClr val="black"/>
                </a:solidFill>
                <a:latin typeface="SimSun" panose="02010600030101010101" pitchFamily="2" charset="-122"/>
                <a:ea typeface="SimSun" panose="02010600030101010101" pitchFamily="2" charset="-122"/>
              </a:rPr>
              <a:t>防止在混凝土造建筑物解体等作业中的危险</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517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15 </a:t>
            </a:r>
            <a:r>
              <a:rPr lang="zh-CN" altLang="en-US" sz="1600" dirty="0">
                <a:solidFill>
                  <a:prstClr val="black"/>
                </a:solidFill>
                <a:latin typeface="SimSun" panose="02010600030101010101" pitchFamily="2" charset="-122"/>
                <a:ea typeface="SimSun" panose="02010600030101010101" pitchFamily="2" charset="-122"/>
              </a:rPr>
              <a:t>＜混凝土造建筑物等的解体等作业＞</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企业在进行 令第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15</a:t>
            </a:r>
            <a:r>
              <a:rPr lang="zh-CN" altLang="en-US" sz="1600" dirty="0">
                <a:solidFill>
                  <a:prstClr val="black"/>
                </a:solidFill>
                <a:latin typeface="SimSun" panose="02010600030101010101" pitchFamily="2" charset="-122"/>
                <a:ea typeface="SimSun" panose="02010600030101010101" pitchFamily="2" charset="-122"/>
              </a:rPr>
              <a:t>号</a:t>
            </a:r>
            <a:r>
              <a:rPr lang="en-US" altLang="zh-CN" sz="1600" dirty="0">
                <a:solidFill>
                  <a:prstClr val="black"/>
                </a:solidFill>
                <a:latin typeface="SimSun" panose="02010600030101010101" pitchFamily="2" charset="-122"/>
                <a:ea typeface="SimSun" panose="02010600030101010101" pitchFamily="2" charset="-122"/>
              </a:rPr>
              <a:t>5</a:t>
            </a:r>
            <a:r>
              <a:rPr lang="zh-CN" altLang="en-US" sz="1600" dirty="0">
                <a:solidFill>
                  <a:prstClr val="black"/>
                </a:solidFill>
                <a:latin typeface="SimSun" panose="02010600030101010101" pitchFamily="2" charset="-122"/>
                <a:ea typeface="SimSun" panose="02010600030101010101" pitchFamily="2" charset="-122"/>
              </a:rPr>
              <a:t>作业时，必须采取以下措施。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 </a:t>
            </a:r>
            <a:r>
              <a:rPr lang="zh-CN" altLang="en-US" sz="1600" dirty="0">
                <a:solidFill>
                  <a:prstClr val="black"/>
                </a:solidFill>
                <a:latin typeface="SimSun" panose="02010600030101010101" pitchFamily="2" charset="-122"/>
                <a:ea typeface="SimSun" panose="02010600030101010101" pitchFamily="2" charset="-122"/>
              </a:rPr>
              <a:t>在作业的区域内，禁止非相关工作人员进入。</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由于大风，大雨，大雪等恶劣天气，在预测到实施作业有危险时，要停止该作业。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在抬高或降低器具和工具等时，让工人使用吊网和吊袋等。</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517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16 </a:t>
            </a:r>
            <a:r>
              <a:rPr lang="zh-CN" altLang="en-US" sz="1600" dirty="0">
                <a:solidFill>
                  <a:prstClr val="black"/>
                </a:solidFill>
                <a:latin typeface="SimSun" panose="02010600030101010101" pitchFamily="2" charset="-122"/>
                <a:ea typeface="SimSun" panose="02010600030101010101" pitchFamily="2" charset="-122"/>
              </a:rPr>
              <a:t>＜拉倒等作业的信号＞</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在进行令第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15</a:t>
            </a:r>
            <a:r>
              <a:rPr lang="zh-CN" altLang="en-US" sz="1600" dirty="0">
                <a:solidFill>
                  <a:prstClr val="black"/>
                </a:solidFill>
                <a:latin typeface="SimSun" panose="02010600030101010101" pitchFamily="2" charset="-122"/>
                <a:ea typeface="SimSun" panose="02010600030101010101" pitchFamily="2" charset="-122"/>
              </a:rPr>
              <a:t>号</a:t>
            </a:r>
            <a:r>
              <a:rPr lang="en-US" altLang="zh-CN" sz="1600" dirty="0">
                <a:solidFill>
                  <a:prstClr val="black"/>
                </a:solidFill>
                <a:latin typeface="SimSun" panose="02010600030101010101" pitchFamily="2" charset="-122"/>
                <a:ea typeface="SimSun" panose="02010600030101010101" pitchFamily="2" charset="-122"/>
              </a:rPr>
              <a:t>5</a:t>
            </a:r>
            <a:r>
              <a:rPr lang="zh-CN" altLang="en-US" sz="1600" dirty="0">
                <a:solidFill>
                  <a:prstClr val="black"/>
                </a:solidFill>
                <a:latin typeface="SimSun" panose="02010600030101010101" pitchFamily="2" charset="-122"/>
                <a:ea typeface="SimSun" panose="02010600030101010101" pitchFamily="2" charset="-122"/>
              </a:rPr>
              <a:t>的作业的情况下，在进行外壁，柱子等拉倒作业时，关于拉倒等，企业必须要规定一定的信号，并通知相关劳动者。</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企业在进行前项的拉倒等作业中，对从事该拉倒等作业的劳动者以外的劳动者（以下简称</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其他劳动者</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。）由于拉倒作业造成危险时，对从事该拉倒作业的劳动者，使用预先设置好的同项信号，如果没有确认其他劳动者已经撤离以后，不允许进行该项拉倒作业。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根据第</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项从事拉倒等作业的劳动者，在预测有发生前项的危险时，除非使用预先设置好的信号确认其他劳动者已经撤离，否则不得进行该项拉倒等作业。</a:t>
            </a:r>
          </a:p>
        </p:txBody>
      </p:sp>
    </p:spTree>
    <p:extLst>
      <p:ext uri="{BB962C8B-B14F-4D97-AF65-F5344CB8AC3E}">
        <p14:creationId xmlns:p14="http://schemas.microsoft.com/office/powerpoint/2010/main" val="25394676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（９）</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１７２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１１７</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517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17</a:t>
            </a:r>
            <a:r>
              <a:rPr lang="zh-CN" altLang="en-US" sz="1600" dirty="0">
                <a:solidFill>
                  <a:prstClr val="black"/>
                </a:solidFill>
                <a:latin typeface="SimSun" panose="02010600030101010101" pitchFamily="2" charset="-122"/>
                <a:ea typeface="SimSun" panose="02010600030101010101" pitchFamily="2" charset="-122"/>
              </a:rPr>
              <a:t>　＜混凝土造建筑物解体等作业负责人的任命＞</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 关于令第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15</a:t>
            </a:r>
            <a:r>
              <a:rPr lang="zh-CN" altLang="en-US" sz="1600" dirty="0">
                <a:solidFill>
                  <a:prstClr val="black"/>
                </a:solidFill>
                <a:latin typeface="SimSun" panose="02010600030101010101" pitchFamily="2" charset="-122"/>
                <a:ea typeface="SimSun" panose="02010600030101010101" pitchFamily="2" charset="-122"/>
              </a:rPr>
              <a:t>号</a:t>
            </a:r>
            <a:r>
              <a:rPr lang="en-US" altLang="zh-CN" sz="1600" dirty="0">
                <a:solidFill>
                  <a:prstClr val="black"/>
                </a:solidFill>
                <a:latin typeface="SimSun" panose="02010600030101010101" pitchFamily="2" charset="-122"/>
                <a:ea typeface="SimSun" panose="02010600030101010101" pitchFamily="2" charset="-122"/>
              </a:rPr>
              <a:t>5</a:t>
            </a:r>
            <a:r>
              <a:rPr lang="zh-CN" altLang="en-US" sz="1600" dirty="0">
                <a:solidFill>
                  <a:prstClr val="black"/>
                </a:solidFill>
                <a:latin typeface="SimSun" panose="02010600030101010101" pitchFamily="2" charset="-122"/>
                <a:ea typeface="SimSun" panose="02010600030101010101" pitchFamily="2" charset="-122"/>
              </a:rPr>
              <a:t>的作业，企业必须从完成混凝土建筑物解体等作业负责技能课程的人中，选择任命混凝土建筑物解体等作业负责人。</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517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18 </a:t>
            </a:r>
            <a:r>
              <a:rPr lang="zh-CN" altLang="en-US" sz="1600" dirty="0">
                <a:solidFill>
                  <a:prstClr val="black"/>
                </a:solidFill>
                <a:latin typeface="SimSun" panose="02010600030101010101" pitchFamily="2" charset="-122"/>
                <a:ea typeface="SimSun" panose="02010600030101010101" pitchFamily="2" charset="-122"/>
              </a:rPr>
              <a:t>＜解体混凝土建筑物等作业负责人的职责＞</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企业必须要让混凝土造建筑物解体等工作负责人，必须做以下工作。</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 </a:t>
            </a:r>
            <a:r>
              <a:rPr lang="zh-CN" altLang="en-US" sz="1600" dirty="0">
                <a:solidFill>
                  <a:prstClr val="black"/>
                </a:solidFill>
                <a:latin typeface="SimSun" panose="02010600030101010101" pitchFamily="2" charset="-122"/>
                <a:ea typeface="SimSun" panose="02010600030101010101" pitchFamily="2" charset="-122"/>
              </a:rPr>
              <a:t>决定作业的方法及劳动者配置，直接指挥作业。</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点检器具，工具，安全带等和安全帽的功能，并剔除不良产品。</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3 </a:t>
            </a:r>
            <a:r>
              <a:rPr lang="zh-CN" altLang="en-US" sz="1600" dirty="0">
                <a:solidFill>
                  <a:prstClr val="black"/>
                </a:solidFill>
                <a:latin typeface="SimSun" panose="02010600030101010101" pitchFamily="2" charset="-122"/>
                <a:ea typeface="SimSun" panose="02010600030101010101" pitchFamily="2" charset="-122"/>
              </a:rPr>
              <a:t>监视安全带及安全帽的使用状况。</a:t>
            </a:r>
          </a:p>
          <a:p>
            <a:pPr marL="0" indent="0">
              <a:lnSpc>
                <a:spcPct val="100000"/>
              </a:lnSpc>
              <a:spcBef>
                <a:spcPts val="0"/>
              </a:spcBef>
              <a:buNone/>
            </a:pPr>
            <a:endParaRPr lang="zh-CN"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517</a:t>
            </a:r>
            <a:r>
              <a:rPr lang="zh-CN" altLang="en-US" sz="1600" dirty="0">
                <a:solidFill>
                  <a:prstClr val="black"/>
                </a:solidFill>
                <a:latin typeface="SimSun" panose="02010600030101010101" pitchFamily="2" charset="-122"/>
                <a:ea typeface="SimSun" panose="02010600030101010101" pitchFamily="2" charset="-122"/>
              </a:rPr>
              <a:t>条</a:t>
            </a:r>
            <a:r>
              <a:rPr lang="en-US" altLang="zh-CN" sz="1600" dirty="0">
                <a:solidFill>
                  <a:prstClr val="black"/>
                </a:solidFill>
                <a:latin typeface="SimSun" panose="02010600030101010101" pitchFamily="2" charset="-122"/>
                <a:ea typeface="SimSun" panose="02010600030101010101" pitchFamily="2" charset="-122"/>
              </a:rPr>
              <a:t>19 </a:t>
            </a:r>
            <a:r>
              <a:rPr lang="zh-CN" altLang="en-US" sz="1600" dirty="0">
                <a:solidFill>
                  <a:prstClr val="black"/>
                </a:solidFill>
                <a:latin typeface="SimSun" panose="02010600030101010101" pitchFamily="2" charset="-122"/>
                <a:ea typeface="SimSun" panose="02010600030101010101" pitchFamily="2" charset="-122"/>
              </a:rPr>
              <a:t>＜佩戴安全帽＞</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在进行令第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15</a:t>
            </a:r>
            <a:r>
              <a:rPr lang="zh-CN" altLang="en-US" sz="1600" dirty="0">
                <a:solidFill>
                  <a:prstClr val="black"/>
                </a:solidFill>
                <a:latin typeface="SimSun" panose="02010600030101010101" pitchFamily="2" charset="-122"/>
                <a:ea typeface="SimSun" panose="02010600030101010101" pitchFamily="2" charset="-122"/>
              </a:rPr>
              <a:t>号</a:t>
            </a:r>
            <a:r>
              <a:rPr lang="en-US" altLang="zh-CN" sz="1600" dirty="0">
                <a:solidFill>
                  <a:prstClr val="black"/>
                </a:solidFill>
                <a:latin typeface="SimSun" panose="02010600030101010101" pitchFamily="2" charset="-122"/>
                <a:ea typeface="SimSun" panose="02010600030101010101" pitchFamily="2" charset="-122"/>
              </a:rPr>
              <a:t>5</a:t>
            </a:r>
            <a:r>
              <a:rPr lang="zh-CN" altLang="en-US" sz="1600" dirty="0">
                <a:solidFill>
                  <a:prstClr val="black"/>
                </a:solidFill>
                <a:latin typeface="SimSun" panose="02010600030101010101" pitchFamily="2" charset="-122"/>
                <a:ea typeface="SimSun" panose="02010600030101010101" pitchFamily="2" charset="-122"/>
              </a:rPr>
              <a:t>的作业时，企业为了防止因物体崩射或坠落而对工作人员造成危险，必须让从事该作业的劳动者佩戴安全帽。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 </a:t>
            </a:r>
            <a:r>
              <a:rPr lang="zh-CN" altLang="en-US" sz="1600" dirty="0">
                <a:solidFill>
                  <a:prstClr val="black"/>
                </a:solidFill>
                <a:latin typeface="SimSun" panose="02010600030101010101" pitchFamily="2" charset="-122"/>
                <a:ea typeface="SimSun" panose="02010600030101010101" pitchFamily="2" charset="-122"/>
              </a:rPr>
              <a:t>从事前项作业的劳动者，必须佩戴同项安全帽。</a:t>
            </a:r>
          </a:p>
        </p:txBody>
      </p:sp>
    </p:spTree>
    <p:extLst>
      <p:ext uri="{BB962C8B-B14F-4D97-AF65-F5344CB8AC3E}">
        <p14:creationId xmlns:p14="http://schemas.microsoft.com/office/powerpoint/2010/main" val="11963609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劳动安全卫生规则</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 </a:t>
            </a:r>
            <a:r>
              <a:rPr lang="ja-JP" altLang="en-US" sz="2400" dirty="0">
                <a:latin typeface="SimSun" panose="02010600030101010101" pitchFamily="2" charset="-122"/>
                <a:ea typeface="SimSun" panose="02010600030101010101" pitchFamily="2" charset="-122"/>
              </a:rPr>
              <a:t>（１０）</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１７３</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ja-JP" altLang="en-US"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编　特别规则</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章　关于机械等出借人等的特别规定</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第</a:t>
            </a:r>
            <a:r>
              <a:rPr lang="en-US" altLang="zh-CN" sz="1600" dirty="0">
                <a:solidFill>
                  <a:prstClr val="black"/>
                </a:solidFill>
                <a:latin typeface="SimSun" panose="02010600030101010101" pitchFamily="2" charset="-122"/>
                <a:ea typeface="SimSun" panose="02010600030101010101" pitchFamily="2" charset="-122"/>
              </a:rPr>
              <a:t>666</a:t>
            </a:r>
            <a:r>
              <a:rPr lang="zh-CN" altLang="en-US" sz="1600" dirty="0">
                <a:solidFill>
                  <a:prstClr val="black"/>
                </a:solidFill>
                <a:latin typeface="SimSun" panose="02010600030101010101" pitchFamily="2" charset="-122"/>
                <a:ea typeface="SimSun" panose="02010600030101010101" pitchFamily="2" charset="-122"/>
              </a:rPr>
              <a:t>条　＜机械等出借人应阐明的措施＞</a:t>
            </a:r>
          </a:p>
          <a:p>
            <a:pPr marL="0" indent="0">
              <a:lnSpc>
                <a:spcPct val="100000"/>
              </a:lnSpc>
              <a:spcBef>
                <a:spcPts val="0"/>
              </a:spcBef>
              <a:buNone/>
            </a:pPr>
            <a:r>
              <a:rPr lang="zh-CN" altLang="en-US" sz="1600" dirty="0">
                <a:solidFill>
                  <a:prstClr val="black"/>
                </a:solidFill>
                <a:latin typeface="SimSun" panose="02010600030101010101" pitchFamily="2" charset="-122"/>
                <a:ea typeface="SimSun" panose="02010600030101010101" pitchFamily="2" charset="-122"/>
              </a:rPr>
              <a:t>前项规定者（以下简称</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机械等出借人</a:t>
            </a:r>
            <a:r>
              <a:rPr lang="en-US" altLang="zh-CN" sz="1600" dirty="0">
                <a:solidFill>
                  <a:prstClr val="black"/>
                </a:solidFill>
                <a:latin typeface="SimSun" panose="02010600030101010101" pitchFamily="2" charset="-122"/>
                <a:ea typeface="SimSun" panose="02010600030101010101" pitchFamily="2" charset="-122"/>
              </a:rPr>
              <a:t>"</a:t>
            </a:r>
            <a:r>
              <a:rPr lang="zh-CN" altLang="en-US" sz="1600" dirty="0">
                <a:solidFill>
                  <a:prstClr val="black"/>
                </a:solidFill>
                <a:latin typeface="SimSun" panose="02010600030101010101" pitchFamily="2" charset="-122"/>
                <a:ea typeface="SimSun" panose="02010600030101010101" pitchFamily="2" charset="-122"/>
              </a:rPr>
              <a:t>。） 将机械出借给其他企业时，必须阐明下列措施。</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　事先点检该机械等</a:t>
            </a:r>
            <a:r>
              <a:rPr lang="en-US" altLang="zh-CN" sz="1600" dirty="0">
                <a:solidFill>
                  <a:prstClr val="black"/>
                </a:solidFill>
                <a:latin typeface="SimSun" panose="02010600030101010101" pitchFamily="2" charset="-122"/>
                <a:ea typeface="SimSun" panose="02010600030101010101" pitchFamily="2" charset="-122"/>
              </a:rPr>
              <a:t>※1</a:t>
            </a:r>
            <a:r>
              <a:rPr lang="zh-CN" altLang="en-US" sz="1600" dirty="0">
                <a:solidFill>
                  <a:prstClr val="black"/>
                </a:solidFill>
                <a:latin typeface="SimSun" panose="02010600030101010101" pitchFamily="2" charset="-122"/>
                <a:ea typeface="SimSun" panose="02010600030101010101" pitchFamily="2" charset="-122"/>
              </a:rPr>
              <a:t>，发现异常时，进行修理和其他必要的整备。</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　向接受该机械出借的企业，要提供包含以下事项的书面文件。</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a</a:t>
            </a:r>
            <a:r>
              <a:rPr lang="zh-CN" altLang="en-US" sz="1600" dirty="0">
                <a:solidFill>
                  <a:prstClr val="black"/>
                </a:solidFill>
                <a:latin typeface="SimSun" panose="02010600030101010101" pitchFamily="2" charset="-122"/>
                <a:ea typeface="SimSun" panose="02010600030101010101" pitchFamily="2" charset="-122"/>
              </a:rPr>
              <a:t>　该机械等的能力</a:t>
            </a:r>
            <a:r>
              <a:rPr lang="en-US" altLang="zh-CN" sz="1600" dirty="0">
                <a:solidFill>
                  <a:prstClr val="black"/>
                </a:solidFill>
                <a:latin typeface="SimSun" panose="02010600030101010101" pitchFamily="2" charset="-122"/>
                <a:ea typeface="SimSun" panose="02010600030101010101" pitchFamily="2" charset="-122"/>
              </a:rPr>
              <a:t>※2</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b</a:t>
            </a:r>
            <a:r>
              <a:rPr lang="zh-CN" altLang="en-US" sz="1600" dirty="0">
                <a:solidFill>
                  <a:prstClr val="black"/>
                </a:solidFill>
                <a:latin typeface="SimSun" panose="02010600030101010101" pitchFamily="2" charset="-122"/>
                <a:ea typeface="SimSun" panose="02010600030101010101" pitchFamily="2" charset="-122"/>
              </a:rPr>
              <a:t>　该机械的特性和其他使用注意事项</a:t>
            </a:r>
            <a:r>
              <a:rPr lang="en-US" altLang="zh-CN" sz="1600" dirty="0">
                <a:solidFill>
                  <a:prstClr val="black"/>
                </a:solidFill>
                <a:latin typeface="SimSun" panose="02010600030101010101" pitchFamily="2" charset="-122"/>
                <a:ea typeface="SimSun" panose="02010600030101010101" pitchFamily="2" charset="-122"/>
              </a:rPr>
              <a:t>※3</a:t>
            </a:r>
          </a:p>
          <a:p>
            <a:pPr marL="0" indent="0">
              <a:lnSpc>
                <a:spcPct val="100000"/>
              </a:lnSpc>
              <a:spcBef>
                <a:spcPts val="0"/>
              </a:spcBef>
              <a:buNone/>
            </a:pP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　前项规定的机械等的出借中，对于出借的机械等，购买机种的选择，出借后的保养等，本该由该设备所有者承担的业务由该机械等的出借接受者进行时，（小规模企业等设备引进资金补贴法（昭和</a:t>
            </a:r>
            <a:r>
              <a:rPr lang="en-US" altLang="zh-CN" sz="1600" dirty="0">
                <a:solidFill>
                  <a:prstClr val="black"/>
                </a:solidFill>
                <a:latin typeface="SimSun" panose="02010600030101010101" pitchFamily="2" charset="-122"/>
                <a:ea typeface="SimSun" panose="02010600030101010101" pitchFamily="2" charset="-122"/>
              </a:rPr>
              <a:t>31</a:t>
            </a:r>
            <a:r>
              <a:rPr lang="zh-CN" altLang="en-US" sz="1600" dirty="0">
                <a:solidFill>
                  <a:prstClr val="black"/>
                </a:solidFill>
                <a:latin typeface="SimSun" panose="02010600030101010101" pitchFamily="2" charset="-122"/>
                <a:ea typeface="SimSun" panose="02010600030101010101" pitchFamily="2" charset="-122"/>
              </a:rPr>
              <a:t>年第</a:t>
            </a:r>
            <a:r>
              <a:rPr lang="en-US" altLang="zh-CN" sz="1600" dirty="0">
                <a:solidFill>
                  <a:prstClr val="black"/>
                </a:solidFill>
                <a:latin typeface="SimSun" panose="02010600030101010101" pitchFamily="2" charset="-122"/>
                <a:ea typeface="SimSun" panose="02010600030101010101" pitchFamily="2" charset="-122"/>
              </a:rPr>
              <a:t>115</a:t>
            </a:r>
            <a:r>
              <a:rPr lang="zh-CN" altLang="en-US" sz="1600" dirty="0">
                <a:solidFill>
                  <a:prstClr val="black"/>
                </a:solidFill>
                <a:latin typeface="SimSun" panose="02010600030101010101" pitchFamily="2" charset="-122"/>
                <a:ea typeface="SimSun" panose="02010600030101010101" pitchFamily="2" charset="-122"/>
              </a:rPr>
              <a:t>号法律）包括第</a:t>
            </a:r>
            <a:r>
              <a:rPr lang="en-US" altLang="zh-CN" sz="1600" dirty="0">
                <a:solidFill>
                  <a:prstClr val="black"/>
                </a:solidFill>
                <a:latin typeface="SimSun" panose="02010600030101010101" pitchFamily="2" charset="-122"/>
                <a:ea typeface="SimSun" panose="02010600030101010101" pitchFamily="2" charset="-122"/>
              </a:rPr>
              <a:t>2</a:t>
            </a:r>
            <a:r>
              <a:rPr lang="zh-CN" altLang="en-US" sz="1600" dirty="0">
                <a:solidFill>
                  <a:prstClr val="black"/>
                </a:solidFill>
                <a:latin typeface="SimSun" panose="02010600030101010101" pitchFamily="2" charset="-122"/>
                <a:ea typeface="SimSun" panose="02010600030101010101" pitchFamily="2" charset="-122"/>
              </a:rPr>
              <a:t>条第</a:t>
            </a:r>
            <a:r>
              <a:rPr lang="en-US" altLang="zh-CN" sz="1600" dirty="0">
                <a:solidFill>
                  <a:prstClr val="black"/>
                </a:solidFill>
                <a:latin typeface="SimSun" panose="02010600030101010101" pitchFamily="2" charset="-122"/>
                <a:ea typeface="SimSun" panose="02010600030101010101" pitchFamily="2" charset="-122"/>
              </a:rPr>
              <a:t>6</a:t>
            </a:r>
            <a:r>
              <a:rPr lang="zh-CN" altLang="en-US" sz="1600" dirty="0">
                <a:solidFill>
                  <a:prstClr val="black"/>
                </a:solidFill>
                <a:latin typeface="SimSun" panose="02010600030101010101" pitchFamily="2" charset="-122"/>
                <a:ea typeface="SimSun" panose="02010600030101010101" pitchFamily="2" charset="-122"/>
              </a:rPr>
              <a:t>项规定的都道府县设备租赁机构进行的设备出借项目）。不适用</a:t>
            </a:r>
            <a:r>
              <a:rPr lang="en-US" altLang="zh-CN" sz="1600" dirty="0">
                <a:solidFill>
                  <a:prstClr val="black"/>
                </a:solidFill>
                <a:latin typeface="SimSun" panose="02010600030101010101" pitchFamily="2" charset="-122"/>
                <a:ea typeface="SimSun" panose="02010600030101010101" pitchFamily="2" charset="-122"/>
              </a:rPr>
              <a:t>※4</a:t>
            </a:r>
            <a:r>
              <a:rPr lang="zh-CN" altLang="en-US" sz="1600" dirty="0">
                <a:solidFill>
                  <a:prstClr val="black"/>
                </a:solidFill>
                <a:latin typeface="SimSun" panose="02010600030101010101" pitchFamily="2" charset="-122"/>
                <a:ea typeface="SimSun" panose="02010600030101010101" pitchFamily="2" charset="-122"/>
              </a:rPr>
              <a:t>。</a:t>
            </a:r>
          </a:p>
          <a:p>
            <a:pPr marL="893763" indent="-354013">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1</a:t>
            </a:r>
            <a:r>
              <a:rPr lang="zh-CN" altLang="en-US" sz="1200" dirty="0">
                <a:solidFill>
                  <a:srgbClr val="0070C0"/>
                </a:solidFill>
                <a:latin typeface="SimSun" panose="02010600030101010101" pitchFamily="2" charset="-122"/>
                <a:ea typeface="SimSun" panose="02010600030101010101" pitchFamily="2" charset="-122"/>
              </a:rPr>
              <a:t>　所谓「事先」，并不是出借时都要进行全部点检，可以根据使用状况只点检必要部分。</a:t>
            </a:r>
          </a:p>
          <a:p>
            <a:pPr marL="893763" indent="-354013">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　「该机械等能力」是指，在使用上对车辆系工程机械特别需要的能力，比如，稳定性，铲斗容量等主要事项。</a:t>
            </a:r>
          </a:p>
          <a:p>
            <a:pPr marL="893763" indent="-354013">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3</a:t>
            </a:r>
            <a:r>
              <a:rPr lang="zh-CN" altLang="en-US" sz="1200" dirty="0">
                <a:solidFill>
                  <a:srgbClr val="0070C0"/>
                </a:solidFill>
                <a:latin typeface="SimSun" panose="02010600030101010101" pitchFamily="2" charset="-122"/>
                <a:ea typeface="SimSun" panose="02010600030101010101" pitchFamily="2" charset="-122"/>
              </a:rPr>
              <a:t>　「其他使用注意事项」是指，使用燃料，调整方法等关于该机械在使用上需要注意的事项。</a:t>
            </a:r>
          </a:p>
          <a:p>
            <a:pPr marL="893763" indent="-354013">
              <a:lnSpc>
                <a:spcPct val="100000"/>
              </a:lnSpc>
              <a:spcBef>
                <a:spcPts val="0"/>
              </a:spcBef>
              <a:buNone/>
            </a:pPr>
            <a:r>
              <a:rPr lang="zh-CN" altLang="en-US" sz="1200" dirty="0">
                <a:solidFill>
                  <a:srgbClr val="0070C0"/>
                </a:solidFill>
                <a:latin typeface="SimSun" panose="02010600030101010101" pitchFamily="2" charset="-122"/>
                <a:ea typeface="SimSun" panose="02010600030101010101" pitchFamily="2" charset="-122"/>
              </a:rPr>
              <a:t>注</a:t>
            </a:r>
            <a:r>
              <a:rPr lang="en-US" altLang="zh-CN" sz="1200" dirty="0">
                <a:solidFill>
                  <a:srgbClr val="0070C0"/>
                </a:solidFill>
                <a:latin typeface="SimSun" panose="02010600030101010101" pitchFamily="2" charset="-122"/>
                <a:ea typeface="SimSun" panose="02010600030101010101" pitchFamily="2" charset="-122"/>
              </a:rPr>
              <a:t>4   </a:t>
            </a:r>
            <a:r>
              <a:rPr lang="zh-CN" altLang="en-US" sz="1200" dirty="0">
                <a:solidFill>
                  <a:srgbClr val="0070C0"/>
                </a:solidFill>
                <a:latin typeface="SimSun" panose="02010600030101010101" pitchFamily="2" charset="-122"/>
                <a:ea typeface="SimSun" panose="02010600030101010101" pitchFamily="2" charset="-122"/>
              </a:rPr>
              <a:t>第</a:t>
            </a:r>
            <a:r>
              <a:rPr lang="en-US" altLang="zh-CN" sz="1200" dirty="0">
                <a:solidFill>
                  <a:srgbClr val="0070C0"/>
                </a:solidFill>
                <a:latin typeface="SimSun" panose="02010600030101010101" pitchFamily="2" charset="-122"/>
                <a:ea typeface="SimSun" panose="02010600030101010101" pitchFamily="2" charset="-122"/>
              </a:rPr>
              <a:t>2</a:t>
            </a:r>
            <a:r>
              <a:rPr lang="zh-CN" altLang="en-US" sz="1200" dirty="0">
                <a:solidFill>
                  <a:srgbClr val="0070C0"/>
                </a:solidFill>
                <a:latin typeface="SimSun" panose="02010600030101010101" pitchFamily="2" charset="-122"/>
                <a:ea typeface="SimSun" panose="02010600030101010101" pitchFamily="2" charset="-122"/>
              </a:rPr>
              <a:t>项的主要内容是，对于作为金融手段以租赁形式的，并不适用本条款。</a:t>
            </a:r>
          </a:p>
        </p:txBody>
      </p:sp>
    </p:spTree>
    <p:extLst>
      <p:ext uri="{BB962C8B-B14F-4D97-AF65-F5344CB8AC3E}">
        <p14:creationId xmlns:p14="http://schemas.microsoft.com/office/powerpoint/2010/main" val="3010686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车辆系工程机械构造规格</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摘录</a:t>
            </a:r>
            <a:r>
              <a:rPr lang="zh-TW"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１７７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１１９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a:t>
            </a:r>
            <a:r>
              <a:rPr lang="ja-JP" altLang="en-US" sz="1600" dirty="0">
                <a:solidFill>
                  <a:prstClr val="black"/>
                </a:solidFill>
                <a:latin typeface="SimSun" panose="02010600030101010101" pitchFamily="2" charset="-122"/>
                <a:ea typeface="SimSun" panose="02010600030101010101" pitchFamily="2" charset="-122"/>
              </a:rPr>
              <a:t>条 ＜強度等＞</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2</a:t>
            </a:r>
            <a:r>
              <a:rPr lang="ja-JP" altLang="en-US" sz="1600" dirty="0">
                <a:solidFill>
                  <a:prstClr val="black"/>
                </a:solidFill>
                <a:latin typeface="SimSun" panose="02010600030101010101" pitchFamily="2" charset="-122"/>
                <a:ea typeface="SimSun" panose="02010600030101010101" pitchFamily="2" charset="-122"/>
              </a:rPr>
              <a:t>条 ＜安定度＞</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3</a:t>
            </a:r>
            <a:r>
              <a:rPr lang="ja-JP" altLang="en-US" sz="1600" dirty="0">
                <a:solidFill>
                  <a:prstClr val="black"/>
                </a:solidFill>
                <a:latin typeface="SimSun" panose="02010600030101010101" pitchFamily="2" charset="-122"/>
                <a:ea typeface="SimSun" panose="02010600030101010101" pitchFamily="2" charset="-122"/>
              </a:rPr>
              <a:t>条（</a:t>
            </a:r>
            <a:r>
              <a:rPr lang="zh-CN" altLang="ja-JP" sz="1600" dirty="0">
                <a:solidFill>
                  <a:prstClr val="black"/>
                </a:solidFill>
                <a:latin typeface="SimSun" panose="02010600030101010101" pitchFamily="2" charset="-122"/>
                <a:ea typeface="SimSun" panose="02010600030101010101" pitchFamily="2" charset="-122"/>
              </a:rPr>
              <a:t>打桩机和抜桩机的稳定性</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4</a:t>
            </a:r>
            <a:r>
              <a:rPr lang="ja-JP" altLang="en-US" sz="1600" dirty="0">
                <a:solidFill>
                  <a:prstClr val="black"/>
                </a:solidFill>
                <a:latin typeface="SimSun" panose="02010600030101010101" pitchFamily="2" charset="-122"/>
                <a:ea typeface="SimSun" panose="02010600030101010101" pitchFamily="2" charset="-122"/>
              </a:rPr>
              <a:t>条</a:t>
            </a:r>
            <a:r>
              <a:rPr lang="zh-CN" altLang="ja-JP" sz="1600" dirty="0">
                <a:solidFill>
                  <a:prstClr val="black"/>
                </a:solidFill>
                <a:latin typeface="SimSun" panose="02010600030101010101" pitchFamily="2" charset="-122"/>
                <a:ea typeface="SimSun" panose="02010600030101010101" pitchFamily="2" charset="-122"/>
              </a:rPr>
              <a:t>（挖掘用机（履带式除外） 和解体机（履带式除外） 的后方稳定性）</a:t>
            </a:r>
            <a:endParaRPr lang="en-US" altLang="zh-CN" sz="16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5</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行车用制动</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6</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作业装置用制动</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7</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行车装置等操作部分</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8</a:t>
            </a:r>
            <a:r>
              <a:rPr lang="ja-JP" altLang="en-US" sz="1600" dirty="0">
                <a:solidFill>
                  <a:prstClr val="black"/>
                </a:solidFill>
                <a:latin typeface="SimSun" panose="02010600030101010101" pitchFamily="2" charset="-122"/>
                <a:ea typeface="SimSun" panose="02010600030101010101" pitchFamily="2" charset="-122"/>
              </a:rPr>
              <a:t>条（</a:t>
            </a:r>
            <a:r>
              <a:rPr lang="zh-CN" altLang="ja-JP" sz="1600" dirty="0">
                <a:solidFill>
                  <a:prstClr val="black"/>
                </a:solidFill>
                <a:latin typeface="SimSun" panose="02010600030101010101" pitchFamily="2" charset="-122"/>
                <a:ea typeface="SimSun" panose="02010600030101010101" pitchFamily="2" charset="-122"/>
              </a:rPr>
              <a:t>该操作部分功能</a:t>
            </a:r>
            <a:r>
              <a:rPr lang="zh-CN" altLang="en-US" sz="1600" dirty="0">
                <a:solidFill>
                  <a:prstClr val="black"/>
                </a:solidFill>
                <a:latin typeface="SimSun" panose="02010600030101010101" pitchFamily="2" charset="-122"/>
                <a:ea typeface="SimSun" panose="02010600030101010101" pitchFamily="2" charset="-122"/>
              </a:rPr>
              <a:t>，</a:t>
            </a:r>
            <a:r>
              <a:rPr lang="zh-CN" altLang="ja-JP" sz="1600" dirty="0">
                <a:solidFill>
                  <a:prstClr val="black"/>
                </a:solidFill>
                <a:latin typeface="SimSun" panose="02010600030101010101" pitchFamily="2" charset="-122"/>
                <a:ea typeface="SimSun" panose="02010600030101010101" pitchFamily="2" charset="-122"/>
              </a:rPr>
              <a:t>操作方法等与该操作相关的必要事项</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9</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驾驶所需的视野等</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10</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升降设备</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11</a:t>
            </a:r>
            <a:r>
              <a:rPr lang="ja-JP" altLang="en-US" sz="1600" dirty="0">
                <a:solidFill>
                  <a:prstClr val="black"/>
                </a:solidFill>
                <a:latin typeface="SimSun" panose="02010600030101010101" pitchFamily="2" charset="-122"/>
                <a:ea typeface="SimSun" panose="02010600030101010101" pitchFamily="2" charset="-122"/>
              </a:rPr>
              <a:t>条 ＜伸臂等</a:t>
            </a:r>
            <a:r>
              <a:rPr lang="zh-CN" altLang="en-US" sz="1600" dirty="0">
                <a:solidFill>
                  <a:prstClr val="black"/>
                </a:solidFill>
                <a:latin typeface="SimSun" panose="02010600030101010101" pitchFamily="2" charset="-122"/>
                <a:ea typeface="SimSun" panose="02010600030101010101" pitchFamily="2" charset="-122"/>
              </a:rPr>
              <a:t>由于升降而引起的危险防止设备</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12</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方向指示器</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13</a:t>
            </a:r>
            <a:r>
              <a:rPr lang="ja-JP" altLang="en-US" sz="1600" dirty="0">
                <a:solidFill>
                  <a:prstClr val="black"/>
                </a:solidFill>
                <a:latin typeface="SimSun" panose="02010600030101010101" pitchFamily="2" charset="-122"/>
                <a:ea typeface="SimSun" panose="02010600030101010101" pitchFamily="2" charset="-122"/>
              </a:rPr>
              <a:t>条 ＜</a:t>
            </a:r>
            <a:r>
              <a:rPr lang="ja-JP" altLang="ja-JP" sz="1600" dirty="0">
                <a:solidFill>
                  <a:prstClr val="black"/>
                </a:solidFill>
                <a:latin typeface="SimSun" panose="02010600030101010101" pitchFamily="2" charset="-122"/>
                <a:ea typeface="SimSun" panose="02010600030101010101" pitchFamily="2" charset="-122"/>
              </a:rPr>
              <a:t>报警装置</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13</a:t>
            </a:r>
            <a:r>
              <a:rPr lang="ja-JP" altLang="en-US" sz="1600" dirty="0">
                <a:solidFill>
                  <a:prstClr val="black"/>
                </a:solidFill>
                <a:latin typeface="SimSun" panose="02010600030101010101" pitchFamily="2" charset="-122"/>
                <a:ea typeface="SimSun" panose="02010600030101010101" pitchFamily="2" charset="-122"/>
              </a:rPr>
              <a:t>条</a:t>
            </a:r>
            <a:r>
              <a:rPr lang="en-US" altLang="ja-JP" sz="1600" dirty="0">
                <a:solidFill>
                  <a:prstClr val="black"/>
                </a:solidFill>
                <a:latin typeface="SimSun" panose="02010600030101010101" pitchFamily="2" charset="-122"/>
                <a:ea typeface="SimSun" panose="02010600030101010101" pitchFamily="2" charset="-122"/>
              </a:rPr>
              <a:t>2 </a:t>
            </a:r>
            <a:r>
              <a:rPr lang="ja-JP" altLang="en-US" sz="1600" dirty="0">
                <a:solidFill>
                  <a:prstClr val="black"/>
                </a:solidFill>
                <a:latin typeface="SimSun" panose="02010600030101010101" pitchFamily="2" charset="-122"/>
                <a:ea typeface="SimSun" panose="02010600030101010101" pitchFamily="2" charset="-122"/>
              </a:rPr>
              <a:t>＜</a:t>
            </a:r>
            <a:r>
              <a:rPr lang="zh-CN" altLang="ja-JP" sz="1600" dirty="0">
                <a:solidFill>
                  <a:prstClr val="black"/>
                </a:solidFill>
                <a:latin typeface="SimSun" panose="02010600030101010101" pitchFamily="2" charset="-122"/>
                <a:ea typeface="SimSun" panose="02010600030101010101" pitchFamily="2" charset="-122"/>
              </a:rPr>
              <a:t>超过作业范围时自动停止装置等</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14</a:t>
            </a:r>
            <a:r>
              <a:rPr lang="ja-JP" altLang="en-US" sz="1600" dirty="0">
                <a:solidFill>
                  <a:prstClr val="black"/>
                </a:solidFill>
                <a:latin typeface="SimSun" panose="02010600030101010101" pitchFamily="2" charset="-122"/>
                <a:ea typeface="SimSun" panose="02010600030101010101" pitchFamily="2" charset="-122"/>
              </a:rPr>
              <a:t>条 ＜</a:t>
            </a:r>
            <a:r>
              <a:rPr lang="ja-JP" altLang="ja-JP" sz="1600" dirty="0">
                <a:solidFill>
                  <a:prstClr val="black"/>
                </a:solidFill>
                <a:latin typeface="SimSun" panose="02010600030101010101" pitchFamily="2" charset="-122"/>
                <a:ea typeface="SimSun" panose="02010600030101010101" pitchFamily="2" charset="-122"/>
              </a:rPr>
              <a:t>安全阀等</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15</a:t>
            </a:r>
            <a:r>
              <a:rPr lang="ja-JP" altLang="en-US" sz="1600" dirty="0">
                <a:solidFill>
                  <a:prstClr val="black"/>
                </a:solidFill>
                <a:latin typeface="SimSun" panose="02010600030101010101" pitchFamily="2" charset="-122"/>
                <a:ea typeface="SimSun" panose="02010600030101010101" pitchFamily="2" charset="-122"/>
              </a:rPr>
              <a:t>条 ＜表示＞</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16</a:t>
            </a:r>
            <a:r>
              <a:rPr lang="ja-JP" altLang="en-US" sz="1600" dirty="0">
                <a:solidFill>
                  <a:prstClr val="black"/>
                </a:solidFill>
                <a:latin typeface="SimSun" panose="02010600030101010101" pitchFamily="2" charset="-122"/>
                <a:ea typeface="SimSun" panose="02010600030101010101" pitchFamily="2" charset="-122"/>
              </a:rPr>
              <a:t>条 ＜</a:t>
            </a:r>
            <a:r>
              <a:rPr lang="zh-CN" altLang="ja-JP" sz="1600" dirty="0">
                <a:solidFill>
                  <a:prstClr val="black"/>
                </a:solidFill>
                <a:latin typeface="SimSun" panose="02010600030101010101" pitchFamily="2" charset="-122"/>
                <a:ea typeface="SimSun" panose="02010600030101010101" pitchFamily="2" charset="-122"/>
              </a:rPr>
              <a:t>特殊结构车辆系工程机械</a:t>
            </a:r>
            <a:r>
              <a:rPr lang="ja-JP" altLang="en-US" sz="1600" dirty="0">
                <a:solidFill>
                  <a:prstClr val="black"/>
                </a:solidFill>
                <a:latin typeface="SimSun" panose="02010600030101010101" pitchFamily="2" charset="-122"/>
                <a:ea typeface="SimSun" panose="02010600030101010101" pitchFamily="2" charset="-122"/>
              </a:rPr>
              <a:t>＞</a:t>
            </a:r>
          </a:p>
          <a:p>
            <a:pPr marL="0" indent="0">
              <a:lnSpc>
                <a:spcPct val="100000"/>
              </a:lnSpc>
              <a:spcBef>
                <a:spcPts val="0"/>
              </a:spcBef>
              <a:buNone/>
            </a:pPr>
            <a:r>
              <a:rPr lang="ja-JP" altLang="en-US" sz="1600" dirty="0">
                <a:solidFill>
                  <a:prstClr val="black"/>
                </a:solidFill>
                <a:latin typeface="SimSun" panose="02010600030101010101" pitchFamily="2" charset="-122"/>
                <a:ea typeface="SimSun" panose="02010600030101010101" pitchFamily="2" charset="-122"/>
              </a:rPr>
              <a:t>第</a:t>
            </a:r>
            <a:r>
              <a:rPr lang="en-US" altLang="ja-JP" sz="1600" dirty="0">
                <a:solidFill>
                  <a:prstClr val="black"/>
                </a:solidFill>
                <a:latin typeface="SimSun" panose="02010600030101010101" pitchFamily="2" charset="-122"/>
                <a:ea typeface="SimSun" panose="02010600030101010101" pitchFamily="2" charset="-122"/>
              </a:rPr>
              <a:t>17</a:t>
            </a:r>
            <a:r>
              <a:rPr lang="ja-JP" altLang="en-US" sz="1600" dirty="0">
                <a:solidFill>
                  <a:prstClr val="black"/>
                </a:solidFill>
                <a:latin typeface="SimSun" panose="02010600030101010101" pitchFamily="2" charset="-122"/>
                <a:ea typeface="SimSun" panose="02010600030101010101" pitchFamily="2" charset="-122"/>
              </a:rPr>
              <a:t>条 ＜適用除外＞</a:t>
            </a:r>
          </a:p>
        </p:txBody>
      </p:sp>
    </p:spTree>
    <p:extLst>
      <p:ext uri="{BB962C8B-B14F-4D97-AF65-F5344CB8AC3E}">
        <p14:creationId xmlns:p14="http://schemas.microsoft.com/office/powerpoint/2010/main" val="555957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rmAutofit/>
          </a:bodyPr>
          <a:lstStyle/>
          <a:p>
            <a:pPr marL="3409950" indent="-3409950"/>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机械机械主体    </a:t>
            </a:r>
            <a:r>
              <a:rPr lang="zh-TW" altLang="en-US" sz="2400" dirty="0">
                <a:latin typeface="SimSun" panose="02010600030101010101" pitchFamily="2" charset="-122"/>
                <a:ea typeface="SimSun" panose="02010600030101010101" pitchFamily="2" charset="-122"/>
              </a:rPr>
              <a:t>（</a:t>
            </a:r>
            <a:r>
              <a:rPr lang="en-US" altLang="zh-TW" sz="2400" dirty="0">
                <a:latin typeface="SimSun" panose="02010600030101010101" pitchFamily="2" charset="-122"/>
                <a:ea typeface="SimSun" panose="02010600030101010101" pitchFamily="2" charset="-122"/>
              </a:rPr>
              <a:t>2</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机身质量</a:t>
            </a:r>
            <a:r>
              <a:rPr lang="en-US" altLang="zh-TW" sz="2400" dirty="0">
                <a:latin typeface="SimSun" panose="02010600030101010101" pitchFamily="2" charset="-122"/>
                <a:ea typeface="SimSun" panose="02010600030101010101" pitchFamily="2" charset="-122"/>
              </a:rPr>
              <a:t/>
            </a:r>
            <a:br>
              <a:rPr lang="en-US" altLang="zh-TW" sz="2400" dirty="0">
                <a:latin typeface="SimSun" panose="02010600030101010101" pitchFamily="2" charset="-122"/>
                <a:ea typeface="SimSun" panose="02010600030101010101" pitchFamily="2" charset="-122"/>
              </a:rPr>
            </a:br>
            <a:r>
              <a:rPr lang="zh-TW" altLang="en-US" sz="2400" dirty="0">
                <a:latin typeface="SimSun" panose="02010600030101010101" pitchFamily="2" charset="-122"/>
                <a:ea typeface="SimSun" panose="02010600030101010101" pitchFamily="2" charset="-122"/>
              </a:rPr>
              <a:t>（</a:t>
            </a:r>
            <a:r>
              <a:rPr lang="en-US" altLang="zh-TW" sz="2400" dirty="0">
                <a:latin typeface="SimSun" panose="02010600030101010101" pitchFamily="2" charset="-122"/>
                <a:ea typeface="SimSun" panose="02010600030101010101" pitchFamily="2" charset="-122"/>
              </a:rPr>
              <a:t>3</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机械质量</a:t>
            </a:r>
            <a:r>
              <a:rPr lang="en-US" altLang="zh-TW" sz="2400" dirty="0">
                <a:latin typeface="SimSun" panose="02010600030101010101" pitchFamily="2" charset="-122"/>
                <a:ea typeface="SimSun" panose="02010600030101010101" pitchFamily="2" charset="-122"/>
              </a:rPr>
              <a:t/>
            </a:r>
            <a:br>
              <a:rPr lang="en-US" altLang="zh-TW" sz="2400" dirty="0">
                <a:latin typeface="SimSun" panose="02010600030101010101" pitchFamily="2" charset="-122"/>
                <a:ea typeface="SimSun" panose="02010600030101010101" pitchFamily="2" charset="-122"/>
              </a:rPr>
            </a:br>
            <a:r>
              <a:rPr lang="zh-TW" altLang="en-US" sz="2400" dirty="0">
                <a:latin typeface="SimSun" panose="02010600030101010101" pitchFamily="2" charset="-122"/>
                <a:ea typeface="SimSun" panose="02010600030101010101" pitchFamily="2" charset="-122"/>
              </a:rPr>
              <a:t>（</a:t>
            </a:r>
            <a:r>
              <a:rPr lang="en-US" altLang="zh-TW" sz="2400" dirty="0">
                <a:latin typeface="SimSun" panose="02010600030101010101" pitchFamily="2" charset="-122"/>
                <a:ea typeface="SimSun" panose="02010600030101010101" pitchFamily="2" charset="-122"/>
              </a:rPr>
              <a:t>4</a:t>
            </a:r>
            <a:r>
              <a:rPr lang="zh-TW"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机械总质量</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辅助教材９页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机身质量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1287250" y="6016875"/>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机械质量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5316232" y="6074401"/>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机械质量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a16="http://schemas.microsoft.com/office/drawing/2014/main" xmlns="" id="{87ADE5A9-4A69-41A7-A87B-ABCE78D79CC8}"/>
              </a:ext>
            </a:extLst>
          </p:cNvPr>
          <p:cNvSpPr txBox="1"/>
          <p:nvPr/>
        </p:nvSpPr>
        <p:spPr>
          <a:xfrm>
            <a:off x="3379431" y="4344606"/>
            <a:ext cx="1163710"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机械</a:t>
            </a:r>
            <a:r>
              <a:rPr kumimoji="1" lang="zh-CN" altLang="en-US" sz="1200" dirty="0">
                <a:latin typeface="SimSun" panose="02010600030101010101" pitchFamily="2" charset="-122"/>
                <a:ea typeface="SimSun" panose="02010600030101010101" pitchFamily="2" charset="-122"/>
              </a:rPr>
              <a:t>质量</a:t>
            </a:r>
            <a:endParaRPr kumimoji="1" lang="ja-JP" altLang="en-US" sz="12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C563548C-C098-4579-BE64-83D16AD4622E}"/>
              </a:ext>
            </a:extLst>
          </p:cNvPr>
          <p:cNvSpPr txBox="1"/>
          <p:nvPr/>
        </p:nvSpPr>
        <p:spPr>
          <a:xfrm>
            <a:off x="5112016" y="1980537"/>
            <a:ext cx="114300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机身质量</a:t>
            </a:r>
            <a:endParaRPr kumimoji="1"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024F8B79-6C3A-4243-8B90-CBC16D502E7D}"/>
              </a:ext>
            </a:extLst>
          </p:cNvPr>
          <p:cNvSpPr txBox="1"/>
          <p:nvPr/>
        </p:nvSpPr>
        <p:spPr>
          <a:xfrm>
            <a:off x="7091197" y="4448972"/>
            <a:ext cx="1160584"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机械</a:t>
            </a:r>
            <a:r>
              <a:rPr kumimoji="1" lang="zh-CN" altLang="en-US" sz="1200" dirty="0">
                <a:latin typeface="SimSun" panose="02010600030101010101" pitchFamily="2" charset="-122"/>
                <a:ea typeface="SimSun" panose="02010600030101010101" pitchFamily="2" charset="-122"/>
              </a:rPr>
              <a:t>总质量</a:t>
            </a:r>
            <a:endParaRPr kumimoji="1" lang="ja-JP" altLang="en-US" sz="1200" dirty="0">
              <a:latin typeface="SimSun" panose="02010600030101010101" pitchFamily="2" charset="-122"/>
              <a:ea typeface="SimSun" panose="02010600030101010101" pitchFamily="2" charset="-122"/>
            </a:endParaRPr>
          </a:p>
        </p:txBody>
      </p:sp>
      <p:sp>
        <p:nvSpPr>
          <p:cNvPr id="14" name="テキスト ボックス 873">
            <a:extLst>
              <a:ext uri="{FF2B5EF4-FFF2-40B4-BE49-F238E27FC236}">
                <a16:creationId xmlns:a16="http://schemas.microsoft.com/office/drawing/2014/main" xmlns="" id="{7995991C-9B1B-489F-81A5-CF56A143CD41}"/>
              </a:ext>
            </a:extLst>
          </p:cNvPr>
          <p:cNvSpPr txBox="1"/>
          <p:nvPr/>
        </p:nvSpPr>
        <p:spPr>
          <a:xfrm>
            <a:off x="5050103" y="5397678"/>
            <a:ext cx="123825"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900" kern="100">
                <a:effectLst/>
                <a:latin typeface="SimSun" panose="02010600030101010101" pitchFamily="2" charset="-122"/>
                <a:ea typeface="SimSun" panose="02010600030101010101" pitchFamily="2" charset="-122"/>
                <a:cs typeface="ＭＳ 明朝" panose="02020609040205080304" pitchFamily="17" charset="-128"/>
              </a:rPr>
              <a:t>员</a:t>
            </a:r>
            <a:endParaRPr lang="ja-JP" sz="1050"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15" name="テキスト ボックス 872">
            <a:extLst>
              <a:ext uri="{FF2B5EF4-FFF2-40B4-BE49-F238E27FC236}">
                <a16:creationId xmlns:a16="http://schemas.microsoft.com/office/drawing/2014/main" xmlns="" id="{E6F9D80C-E5D4-41CF-ACD9-7E801DA20CAD}"/>
              </a:ext>
            </a:extLst>
          </p:cNvPr>
          <p:cNvSpPr txBox="1"/>
          <p:nvPr/>
        </p:nvSpPr>
        <p:spPr>
          <a:xfrm>
            <a:off x="5491260" y="5420721"/>
            <a:ext cx="192255"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900" kern="100">
                <a:effectLst/>
                <a:latin typeface="SimSun" panose="02010600030101010101" pitchFamily="2" charset="-122"/>
                <a:ea typeface="SimSun" panose="02010600030101010101" pitchFamily="2" charset="-122"/>
                <a:cs typeface="ＭＳ 明朝" panose="02020609040205080304" pitchFamily="17" charset="-128"/>
              </a:rPr>
              <a:t>类</a:t>
            </a:r>
            <a:endParaRPr lang="ja-JP" sz="1050"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16" name="テキスト ボックス 872">
            <a:extLst>
              <a:ext uri="{FF2B5EF4-FFF2-40B4-BE49-F238E27FC236}">
                <a16:creationId xmlns:a16="http://schemas.microsoft.com/office/drawing/2014/main" xmlns="" id="{B6935D60-0104-4B05-866C-89CA0E198C5B}"/>
              </a:ext>
            </a:extLst>
          </p:cNvPr>
          <p:cNvSpPr txBox="1"/>
          <p:nvPr/>
        </p:nvSpPr>
        <p:spPr>
          <a:xfrm>
            <a:off x="1656968" y="5420721"/>
            <a:ext cx="192255"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900" kern="100" dirty="0">
                <a:effectLst/>
                <a:latin typeface="SimSun" panose="02010600030101010101" pitchFamily="2" charset="-122"/>
                <a:ea typeface="SimSun" panose="02010600030101010101" pitchFamily="2" charset="-122"/>
                <a:cs typeface="ＭＳ 明朝" panose="02020609040205080304" pitchFamily="17" charset="-128"/>
              </a:rPr>
              <a:t>类</a:t>
            </a:r>
            <a:endParaRPr lang="ja-JP" sz="105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6653984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１０</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灾害事例</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8208493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CN" altLang="ja-JP" sz="2400" dirty="0">
                <a:latin typeface="SimSun" panose="02010600030101010101" pitchFamily="2" charset="-122"/>
                <a:ea typeface="SimSun" panose="02010600030101010101" pitchFamily="2" charset="-122"/>
              </a:rPr>
              <a:t>建筑</a:t>
            </a:r>
            <a:r>
              <a:rPr lang="zh-CN" altLang="en-US" sz="2400" dirty="0">
                <a:latin typeface="SimSun" panose="02010600030101010101" pitchFamily="2" charset="-122"/>
                <a:ea typeface="SimSun" panose="02010600030101010101" pitchFamily="2" charset="-122"/>
              </a:rPr>
              <a:t>业中的伤亡灾害</a:t>
            </a:r>
            <a:endParaRPr kumimoji="1" lang="ja-JP" altLang="en-US" sz="24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ja-JP" sz="2000" dirty="0">
                <a:latin typeface="SimSun" panose="02010600030101010101" pitchFamily="2" charset="-122"/>
                <a:ea typeface="SimSun" panose="02010600030101010101" pitchFamily="2" charset="-122"/>
              </a:rPr>
              <a:t>图</a:t>
            </a:r>
            <a:r>
              <a:rPr lang="ja-JP" altLang="ja-JP" sz="2000" dirty="0">
                <a:latin typeface="SimSun" panose="02010600030101010101" pitchFamily="2" charset="-122"/>
                <a:ea typeface="SimSun" panose="02010600030101010101" pitchFamily="2" charset="-122"/>
              </a:rPr>
              <a:t>10-1</a:t>
            </a:r>
            <a:r>
              <a:rPr lang="zh-CN" altLang="ja-JP" sz="2000" dirty="0">
                <a:latin typeface="SimSun" panose="02010600030101010101" pitchFamily="2" charset="-122"/>
                <a:ea typeface="SimSun" panose="02010600030101010101" pitchFamily="2" charset="-122"/>
              </a:rPr>
              <a:t>所示</a:t>
            </a:r>
            <a:r>
              <a:rPr lang="zh-CN" altLang="en-US" sz="2000" dirty="0">
                <a:latin typeface="SimSun" panose="02010600030101010101" pitchFamily="2" charset="-122"/>
                <a:ea typeface="SimSun" panose="02010600030101010101" pitchFamily="2" charset="-122"/>
              </a:rPr>
              <a:t>为建筑业中休业四天以上的伤亡灾害的推移</a:t>
            </a:r>
            <a:r>
              <a:rPr lang="zh-CN" altLang="ja-JP" dirty="0">
                <a:latin typeface="SimSun" panose="02010600030101010101" pitchFamily="2" charset="-122"/>
                <a:ea typeface="SimSun" panose="02010600030101010101" pitchFamily="2" charset="-122"/>
              </a:rPr>
              <a:t>。</a:t>
            </a:r>
            <a:endParaRPr lang="ja-JP" altLang="ja-JP" dirty="0">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gn="ctr">
              <a:lnSpc>
                <a:spcPct val="100000"/>
              </a:lnSpc>
              <a:spcBef>
                <a:spcPts val="0"/>
              </a:spcBef>
              <a:buNone/>
            </a:pPr>
            <a:r>
              <a:rPr lang="zh-CN" altLang="ja-JP" sz="1600" dirty="0">
                <a:latin typeface="SimSun" panose="02010600030101010101" pitchFamily="2" charset="-122"/>
                <a:ea typeface="SimSun" panose="02010600030101010101" pitchFamily="2" charset="-122"/>
              </a:rPr>
              <a:t>图</a:t>
            </a:r>
            <a:r>
              <a:rPr lang="ja-JP" altLang="ja-JP" sz="1600" dirty="0">
                <a:latin typeface="SimSun" panose="02010600030101010101" pitchFamily="2" charset="-122"/>
                <a:ea typeface="SimSun" panose="02010600030101010101" pitchFamily="2" charset="-122"/>
              </a:rPr>
              <a:t>10-1</a:t>
            </a:r>
            <a:r>
              <a:rPr lang="zh-CN" altLang="en-US" sz="1600" dirty="0">
                <a:latin typeface="SimSun" panose="02010600030101010101" pitchFamily="2" charset="-122"/>
                <a:ea typeface="SimSun" panose="02010600030101010101" pitchFamily="2" charset="-122"/>
              </a:rPr>
              <a:t>建筑业中休业四天以上的伤亡灾害的推移</a:t>
            </a:r>
          </a:p>
          <a:p>
            <a:pPr marL="0" indent="0" algn="ctr">
              <a:lnSpc>
                <a:spcPct val="100000"/>
              </a:lnSpc>
              <a:spcBef>
                <a:spcPts val="0"/>
              </a:spcBef>
              <a:buNone/>
            </a:pPr>
            <a:r>
              <a:rPr lang="zh-CN" altLang="en-US" sz="1600" dirty="0">
                <a:latin typeface="SimSun" panose="02010600030101010101" pitchFamily="2" charset="-122"/>
                <a:ea typeface="SimSun" panose="02010600030101010101" pitchFamily="2" charset="-122"/>
              </a:rPr>
              <a:t>（不包括因为东日本大地震直接造成的伤亡）</a:t>
            </a:r>
          </a:p>
          <a:p>
            <a:pPr marL="0" indent="0">
              <a:buNone/>
            </a:pPr>
            <a:r>
              <a:rPr lang="zh-CN" altLang="en-US" sz="1800" dirty="0">
                <a:latin typeface="SimSun" panose="02010600030101010101" pitchFamily="2" charset="-122"/>
                <a:ea typeface="SimSun" panose="02010600030101010101" pitchFamily="2" charset="-122"/>
              </a:rPr>
              <a:t>此外，如果按起因分别收集从</a:t>
            </a:r>
            <a:r>
              <a:rPr lang="en-US" altLang="zh-CN" sz="1800" dirty="0">
                <a:latin typeface="SimSun" panose="02010600030101010101" pitchFamily="2" charset="-122"/>
                <a:ea typeface="SimSun" panose="02010600030101010101" pitchFamily="2" charset="-122"/>
              </a:rPr>
              <a:t>2017</a:t>
            </a:r>
            <a:r>
              <a:rPr lang="zh-CN" altLang="en-US" sz="1800" dirty="0">
                <a:latin typeface="SimSun" panose="02010600030101010101" pitchFamily="2" charset="-122"/>
                <a:ea typeface="SimSun" panose="02010600030101010101" pitchFamily="2" charset="-122"/>
              </a:rPr>
              <a:t>年（平成</a:t>
            </a:r>
            <a:r>
              <a:rPr lang="en-US" altLang="zh-CN" sz="1800" dirty="0">
                <a:latin typeface="SimSun" panose="02010600030101010101" pitchFamily="2" charset="-122"/>
                <a:ea typeface="SimSun" panose="02010600030101010101" pitchFamily="2" charset="-122"/>
              </a:rPr>
              <a:t>29</a:t>
            </a:r>
            <a:r>
              <a:rPr lang="zh-CN" altLang="en-US" sz="1800" dirty="0">
                <a:latin typeface="SimSun" panose="02010600030101010101" pitchFamily="2" charset="-122"/>
                <a:ea typeface="SimSun" panose="02010600030101010101" pitchFamily="2" charset="-122"/>
              </a:rPr>
              <a:t>年）中发生的休业</a:t>
            </a:r>
            <a:r>
              <a:rPr lang="en-US" altLang="zh-CN" sz="1800" dirty="0">
                <a:latin typeface="SimSun" panose="02010600030101010101" pitchFamily="2" charset="-122"/>
                <a:ea typeface="SimSun" panose="02010600030101010101" pitchFamily="2" charset="-122"/>
              </a:rPr>
              <a:t>4</a:t>
            </a:r>
            <a:r>
              <a:rPr lang="zh-CN" altLang="en-US" sz="1800" dirty="0">
                <a:latin typeface="SimSun" panose="02010600030101010101" pitchFamily="2" charset="-122"/>
                <a:ea typeface="SimSun" panose="02010600030101010101" pitchFamily="2" charset="-122"/>
              </a:rPr>
              <a:t>天以上的伤亡中提取的灾难发生原因时，由工程机械等为原因导致的伤亡灾害中，约有</a:t>
            </a:r>
            <a:r>
              <a:rPr lang="en-US" altLang="zh-CN" sz="1800" dirty="0">
                <a:latin typeface="SimSun" panose="02010600030101010101" pitchFamily="2" charset="-122"/>
                <a:ea typeface="SimSun" panose="02010600030101010101" pitchFamily="2" charset="-122"/>
              </a:rPr>
              <a:t>56</a:t>
            </a:r>
            <a:r>
              <a:rPr lang="zh-CN" altLang="en-US" sz="1800" dirty="0">
                <a:latin typeface="SimSun" panose="02010600030101010101" pitchFamily="2" charset="-122"/>
                <a:ea typeface="SimSun" panose="02010600030101010101" pitchFamily="2" charset="-122"/>
              </a:rPr>
              <a:t>％是整地，搬运，装载用以及挖掘用的死伤，还有约</a:t>
            </a:r>
            <a:r>
              <a:rPr lang="en-US" altLang="zh-CN" sz="1800" dirty="0">
                <a:latin typeface="SimSun" panose="02010600030101010101" pitchFamily="2" charset="-122"/>
                <a:ea typeface="SimSun" panose="02010600030101010101" pitchFamily="2" charset="-122"/>
              </a:rPr>
              <a:t>15</a:t>
            </a:r>
            <a:r>
              <a:rPr lang="zh-CN" altLang="en-US" sz="1800" dirty="0">
                <a:latin typeface="SimSun" panose="02010600030101010101" pitchFamily="2" charset="-122"/>
                <a:ea typeface="SimSun" panose="02010600030101010101" pitchFamily="2" charset="-122"/>
              </a:rPr>
              <a:t>％是解体用。</a:t>
            </a:r>
          </a:p>
          <a:p>
            <a:pPr marL="0" indent="0">
              <a:buNone/>
            </a:pPr>
            <a:r>
              <a:rPr lang="zh-CN" altLang="en-US" sz="1800" dirty="0">
                <a:latin typeface="SimSun" panose="02010600030101010101" pitchFamily="2" charset="-122"/>
                <a:ea typeface="SimSun" panose="02010600030101010101" pitchFamily="2" charset="-122"/>
              </a:rPr>
              <a:t>（参考）厚生劳动省 劳动灾害发生状况，职场的安全网站：劳动灾害原因要素的分析（</a:t>
            </a:r>
            <a:r>
              <a:rPr lang="en-US" altLang="zh-CN" sz="1800" dirty="0">
                <a:latin typeface="SimSun" panose="02010600030101010101" pitchFamily="2" charset="-122"/>
                <a:ea typeface="SimSun" panose="02010600030101010101" pitchFamily="2" charset="-122"/>
              </a:rPr>
              <a:t>2009</a:t>
            </a:r>
            <a:r>
              <a:rPr lang="zh-CN" altLang="en-US" sz="1800" dirty="0">
                <a:latin typeface="SimSun" panose="02010600030101010101" pitchFamily="2" charset="-122"/>
                <a:ea typeface="SimSun" panose="02010600030101010101" pitchFamily="2" charset="-122"/>
              </a:rPr>
              <a:t>年 建筑业）</a:t>
            </a: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301115" y="1493944"/>
            <a:ext cx="4581525" cy="2743200"/>
          </a:xfrm>
          <a:prstGeom prst="rect">
            <a:avLst/>
          </a:prstGeom>
        </p:spPr>
      </p:pic>
      <p:sp>
        <p:nvSpPr>
          <p:cNvPr id="8" name="テキスト ボックス 39">
            <a:extLst>
              <a:ext uri="{FF2B5EF4-FFF2-40B4-BE49-F238E27FC236}">
                <a16:creationId xmlns:a16="http://schemas.microsoft.com/office/drawing/2014/main" xmlns="" id="{B89E2A5E-7936-4A3C-A883-FFD025282C6F}"/>
              </a:ext>
            </a:extLst>
          </p:cNvPr>
          <p:cNvSpPr txBox="1"/>
          <p:nvPr/>
        </p:nvSpPr>
        <p:spPr>
          <a:xfrm>
            <a:off x="2442898" y="2349924"/>
            <a:ext cx="210185" cy="1031240"/>
          </a:xfrm>
          <a:prstGeom prst="rect">
            <a:avLst/>
          </a:prstGeom>
          <a:solidFill>
            <a:schemeClr val="bg1"/>
          </a:solidFill>
          <a:ln w="6350">
            <a:solidFill>
              <a:schemeClr val="bg1"/>
            </a:solidFill>
          </a:ln>
        </p:spPr>
        <p:txBody>
          <a:bodyPr rot="0" spcFirstLastPara="0" vert="eaVert" wrap="square" lIns="0" tIns="0" rIns="0" bIns="0" numCol="1" spcCol="0" rtlCol="0" fromWordArt="0" anchor="t" anchorCtr="0" forceAA="0" compatLnSpc="1">
            <a:prstTxWarp prst="textNoShape">
              <a:avLst/>
            </a:prstTxWarp>
            <a:noAutofit/>
          </a:bodyPr>
          <a:lstStyle/>
          <a:p>
            <a:pPr algn="ctr"/>
            <a:r>
              <a:rPr lang="zh-CN" sz="1200" b="1" kern="100" dirty="0">
                <a:effectLst/>
                <a:latin typeface="SimSun" panose="02010600030101010101" pitchFamily="2" charset="-122"/>
                <a:ea typeface="SimSun" panose="02010600030101010101" pitchFamily="2" charset="-122"/>
                <a:cs typeface="Cordia New" panose="020B0304020202020204" pitchFamily="34" charset="-34"/>
              </a:rPr>
              <a:t>发生件数（人）</a:t>
            </a:r>
            <a:endParaRPr lang="ja-JP" sz="1200" kern="100" dirty="0">
              <a:effectLst/>
              <a:latin typeface="SimSun" panose="02010600030101010101" pitchFamily="2" charset="-122"/>
              <a:ea typeface="SimSun" panose="02010600030101010101" pitchFamily="2" charset="-122"/>
              <a:cs typeface="Cordia New" panose="020B0304020202020204" pitchFamily="34" charset="-34"/>
            </a:endParaRPr>
          </a:p>
        </p:txBody>
      </p:sp>
    </p:spTree>
    <p:extLst>
      <p:ext uri="{BB962C8B-B14F-4D97-AF65-F5344CB8AC3E}">
        <p14:creationId xmlns:p14="http://schemas.microsoft.com/office/powerpoint/2010/main" val="38484592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a:normAutofit/>
          </a:bodyPr>
          <a:lstStyle/>
          <a:p>
            <a:r>
              <a:rPr lang="ja-JP" altLang="en-US" sz="2000" dirty="0">
                <a:latin typeface="SimSun" panose="02010600030101010101" pitchFamily="2" charset="-122"/>
                <a:ea typeface="SimSun" panose="02010600030101010101" pitchFamily="2" charset="-122"/>
              </a:rPr>
              <a:t>事例</a:t>
            </a:r>
            <a:r>
              <a:rPr lang="en-US" altLang="ja-JP" sz="2000" dirty="0">
                <a:latin typeface="SimSun" panose="02010600030101010101" pitchFamily="2" charset="-122"/>
                <a:ea typeface="SimSun" panose="02010600030101010101" pitchFamily="2" charset="-122"/>
              </a:rPr>
              <a:t>1</a:t>
            </a:r>
            <a:r>
              <a:rPr lang="ja-JP" altLang="en-US" sz="2000" dirty="0">
                <a:latin typeface="SimSun" panose="02010600030101010101" pitchFamily="2" charset="-122"/>
                <a:ea typeface="SimSun" panose="02010600030101010101" pitchFamily="2" charset="-122"/>
              </a:rPr>
              <a:t>．</a:t>
            </a:r>
            <a:r>
              <a:rPr lang="zh-CN" altLang="ja-JP" sz="2000" dirty="0">
                <a:latin typeface="SimSun" panose="02010600030101010101" pitchFamily="2" charset="-122"/>
                <a:ea typeface="SimSun" panose="02010600030101010101" pitchFamily="2" charset="-122"/>
              </a:rPr>
              <a:t>在粉碎</a:t>
            </a:r>
            <a:r>
              <a:rPr lang="zh-CN" altLang="en-US" sz="2000" dirty="0">
                <a:latin typeface="SimSun" panose="02010600030101010101" pitchFamily="2" charset="-122"/>
                <a:ea typeface="SimSun" panose="02010600030101010101" pitchFamily="2" charset="-122"/>
              </a:rPr>
              <a:t>作业</a:t>
            </a:r>
            <a:r>
              <a:rPr lang="zh-CN" altLang="ja-JP" sz="2000" dirty="0">
                <a:latin typeface="SimSun" panose="02010600030101010101" pitchFamily="2" charset="-122"/>
                <a:ea typeface="SimSun" panose="02010600030101010101" pitchFamily="2" charset="-122"/>
              </a:rPr>
              <a:t>中，浮石掉落</a:t>
            </a:r>
            <a:endParaRPr kumimoji="1"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１９２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8" name="タイトル 3"/>
          <p:cNvSpPr txBox="1">
            <a:spLocks/>
          </p:cNvSpPr>
          <p:nvPr/>
        </p:nvSpPr>
        <p:spPr>
          <a:xfrm>
            <a:off x="628650" y="3465257"/>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latin typeface="SimSun" panose="02010600030101010101" pitchFamily="2" charset="-122"/>
                <a:ea typeface="SimSun" panose="02010600030101010101" pitchFamily="2" charset="-122"/>
              </a:rPr>
              <a:t>事例</a:t>
            </a:r>
            <a:r>
              <a:rPr lang="en-US" altLang="ja-JP" sz="2000" dirty="0">
                <a:latin typeface="SimSun" panose="02010600030101010101" pitchFamily="2" charset="-122"/>
                <a:ea typeface="SimSun" panose="02010600030101010101" pitchFamily="2" charset="-122"/>
              </a:rPr>
              <a:t>3</a:t>
            </a:r>
            <a:r>
              <a:rPr lang="ja-JP" altLang="en-US" sz="2000" dirty="0">
                <a:latin typeface="SimSun" panose="02010600030101010101" pitchFamily="2" charset="-122"/>
                <a:ea typeface="SimSun" panose="02010600030101010101" pitchFamily="2" charset="-122"/>
              </a:rPr>
              <a:t>．</a:t>
            </a:r>
            <a:r>
              <a:rPr lang="zh-CN" altLang="ja-JP" sz="2000" dirty="0">
                <a:latin typeface="SimSun" panose="02010600030101010101" pitchFamily="2" charset="-122"/>
                <a:ea typeface="SimSun" panose="02010600030101010101" pitchFamily="2" charset="-122"/>
              </a:rPr>
              <a:t>进入</a:t>
            </a:r>
            <a:r>
              <a:rPr lang="zh-CN" altLang="en-US" sz="2000" dirty="0">
                <a:latin typeface="SimSun" panose="02010600030101010101" pitchFamily="2" charset="-122"/>
                <a:ea typeface="SimSun" panose="02010600030101010101" pitchFamily="2" charset="-122"/>
              </a:rPr>
              <a:t>作业</a:t>
            </a:r>
            <a:r>
              <a:rPr lang="zh-CN" altLang="ja-JP" sz="2000" dirty="0">
                <a:latin typeface="SimSun" panose="02010600030101010101" pitchFamily="2" charset="-122"/>
                <a:ea typeface="SimSun" panose="02010600030101010101" pitchFamily="2" charset="-122"/>
              </a:rPr>
              <a:t>半径内钢筋被</a:t>
            </a:r>
            <a:r>
              <a:rPr lang="zh-CN" altLang="en-US" sz="2000" dirty="0">
                <a:latin typeface="SimSun" panose="02010600030101010101" pitchFamily="2" charset="-122"/>
                <a:ea typeface="SimSun" panose="02010600030101010101" pitchFamily="2" charset="-122"/>
              </a:rPr>
              <a:t>撞到</a:t>
            </a:r>
            <a:endParaRPr lang="ja-JP" altLang="ja-JP" sz="2000" b="1"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latin typeface="SimSun" panose="02010600030101010101" pitchFamily="2" charset="-122"/>
                <a:ea typeface="SimSun" panose="02010600030101010101" pitchFamily="2" charset="-122"/>
              </a:rPr>
              <a:t>事例</a:t>
            </a:r>
            <a:r>
              <a:rPr lang="en-US" altLang="ja-JP" sz="2000" dirty="0">
                <a:latin typeface="SimSun" panose="02010600030101010101" pitchFamily="2" charset="-122"/>
                <a:ea typeface="SimSun" panose="02010600030101010101" pitchFamily="2" charset="-122"/>
              </a:rPr>
              <a:t>2</a:t>
            </a:r>
            <a:r>
              <a:rPr lang="ja-JP" altLang="en-US" sz="2000" dirty="0">
                <a:latin typeface="SimSun" panose="02010600030101010101" pitchFamily="2" charset="-122"/>
                <a:ea typeface="SimSun" panose="02010600030101010101" pitchFamily="2" charset="-122"/>
              </a:rPr>
              <a:t>．</a:t>
            </a:r>
            <a:r>
              <a:rPr lang="zh-CN" altLang="ja-JP" sz="2000" dirty="0">
                <a:latin typeface="SimSun" panose="02010600030101010101" pitchFamily="2" charset="-122"/>
                <a:ea typeface="SimSun" panose="02010600030101010101" pitchFamily="2" charset="-122"/>
              </a:rPr>
              <a:t>在解体</a:t>
            </a:r>
            <a:r>
              <a:rPr lang="zh-CN" altLang="en-US" sz="2000" dirty="0">
                <a:latin typeface="SimSun" panose="02010600030101010101" pitchFamily="2" charset="-122"/>
                <a:ea typeface="SimSun" panose="02010600030101010101" pitchFamily="2" charset="-122"/>
              </a:rPr>
              <a:t>作业</a:t>
            </a:r>
            <a:r>
              <a:rPr lang="zh-CN" altLang="ja-JP" sz="2000" dirty="0">
                <a:latin typeface="SimSun" panose="02010600030101010101" pitchFamily="2" charset="-122"/>
                <a:ea typeface="SimSun" panose="02010600030101010101" pitchFamily="2" charset="-122"/>
              </a:rPr>
              <a:t>中撞击</a:t>
            </a:r>
            <a:r>
              <a:rPr lang="zh-CN" altLang="en-US" sz="2000" dirty="0">
                <a:latin typeface="SimSun" panose="02010600030101010101" pitchFamily="2" charset="-122"/>
                <a:ea typeface="SimSun" panose="02010600030101010101" pitchFamily="2" charset="-122"/>
              </a:rPr>
              <a:t>到</a:t>
            </a:r>
            <a:r>
              <a:rPr lang="zh-CN" altLang="ja-JP" sz="2000" dirty="0">
                <a:latin typeface="SimSun" panose="02010600030101010101" pitchFamily="2" charset="-122"/>
                <a:ea typeface="SimSun" panose="02010600030101010101" pitchFamily="2" charset="-122"/>
              </a:rPr>
              <a:t>掉落物</a:t>
            </a:r>
            <a:endParaRPr lang="ja-JP" altLang="ja-JP" sz="2000" b="1" dirty="0">
              <a:latin typeface="SimSun" panose="02010600030101010101" pitchFamily="2" charset="-122"/>
              <a:ea typeface="SimSun" panose="02010600030101010101" pitchFamily="2" charset="-122"/>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39258786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a:normAutofit/>
          </a:bodyPr>
          <a:lstStyle/>
          <a:p>
            <a:pPr marL="987425" indent="-987425"/>
            <a:r>
              <a:rPr lang="ja-JP" altLang="en-US" sz="2000" dirty="0">
                <a:latin typeface="SimSun" panose="02010600030101010101" pitchFamily="2" charset="-122"/>
                <a:ea typeface="SimSun" panose="02010600030101010101" pitchFamily="2" charset="-122"/>
              </a:rPr>
              <a:t>事例</a:t>
            </a:r>
            <a:r>
              <a:rPr lang="en-US" altLang="ja-JP" sz="2000" dirty="0">
                <a:latin typeface="SimSun" panose="02010600030101010101" pitchFamily="2" charset="-122"/>
                <a:ea typeface="SimSun" panose="02010600030101010101" pitchFamily="2" charset="-122"/>
              </a:rPr>
              <a:t>4</a:t>
            </a:r>
            <a:r>
              <a:rPr lang="ja-JP" altLang="en-US" sz="2000" dirty="0">
                <a:latin typeface="SimSun" panose="02010600030101010101" pitchFamily="2" charset="-122"/>
                <a:ea typeface="SimSun" panose="02010600030101010101" pitchFamily="2" charset="-122"/>
              </a:rPr>
              <a:t>．</a:t>
            </a:r>
            <a:r>
              <a:rPr lang="zh-CN" altLang="ja-JP" sz="2000" dirty="0">
                <a:latin typeface="SimSun" panose="02010600030101010101" pitchFamily="2" charset="-122"/>
                <a:ea typeface="SimSun" panose="02010600030101010101" pitchFamily="2" charset="-122"/>
              </a:rPr>
              <a:t>右手</a:t>
            </a:r>
            <a:r>
              <a:rPr lang="zh-CN" altLang="en-US" sz="2000" dirty="0">
                <a:latin typeface="SimSun" panose="02010600030101010101" pitchFamily="2" charset="-122"/>
                <a:ea typeface="SimSun" panose="02010600030101010101" pitchFamily="2" charset="-122"/>
              </a:rPr>
              <a:t>被</a:t>
            </a:r>
            <a:r>
              <a:rPr lang="zh-CN" altLang="ja-JP" sz="2000" dirty="0">
                <a:latin typeface="SimSun" panose="02010600030101010101" pitchFamily="2" charset="-122"/>
                <a:ea typeface="SimSun" panose="02010600030101010101" pitchFamily="2" charset="-122"/>
              </a:rPr>
              <a:t>夹在解体</a:t>
            </a:r>
            <a:r>
              <a:rPr lang="zh-CN" altLang="en-US" sz="2000" dirty="0">
                <a:latin typeface="SimSun" panose="02010600030101010101" pitchFamily="2" charset="-122"/>
                <a:ea typeface="SimSun" panose="02010600030101010101" pitchFamily="2" charset="-122"/>
              </a:rPr>
              <a:t>用</a:t>
            </a:r>
            <a:r>
              <a:rPr lang="zh-CN" altLang="ja-JP" sz="2000" dirty="0">
                <a:latin typeface="SimSun" panose="02010600030101010101" pitchFamily="2" charset="-122"/>
                <a:ea typeface="SimSun" panose="02010600030101010101" pitchFamily="2" charset="-122"/>
              </a:rPr>
              <a:t>配件和</a:t>
            </a:r>
            <a:r>
              <a:rPr lang="zh-CN" altLang="en-US" sz="2000" dirty="0">
                <a:latin typeface="SimSun" panose="02010600030101010101" pitchFamily="2" charset="-122"/>
                <a:ea typeface="SimSun" panose="02010600030101010101" pitchFamily="2" charset="-122"/>
              </a:rPr>
              <a:t>带子</a:t>
            </a:r>
            <a:r>
              <a:rPr lang="zh-CN" altLang="ja-JP" sz="2000" dirty="0">
                <a:latin typeface="SimSun" panose="02010600030101010101" pitchFamily="2" charset="-122"/>
                <a:ea typeface="SimSun" panose="02010600030101010101" pitchFamily="2" charset="-122"/>
              </a:rPr>
              <a:t>之间</a:t>
            </a:r>
            <a:r>
              <a:rPr lang="zh-CN" altLang="en-US" sz="2000" dirty="0">
                <a:latin typeface="SimSun" panose="02010600030101010101" pitchFamily="2" charset="-122"/>
                <a:ea typeface="SimSun" panose="02010600030101010101" pitchFamily="2" charset="-122"/>
              </a:rPr>
              <a:t>后</a:t>
            </a:r>
            <a:r>
              <a:rPr lang="zh-CN" altLang="ja-JP" sz="2000" dirty="0">
                <a:latin typeface="SimSun" panose="02010600030101010101" pitchFamily="2" charset="-122"/>
                <a:ea typeface="SimSun" panose="02010600030101010101" pitchFamily="2" charset="-122"/>
              </a:rPr>
              <a:t>骨折</a:t>
            </a:r>
            <a:endParaRPr kumimoji="1"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１９５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１２４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latin typeface="SimSun" panose="02010600030101010101" pitchFamily="2" charset="-122"/>
                <a:ea typeface="SimSun" panose="02010600030101010101" pitchFamily="2" charset="-122"/>
              </a:rPr>
              <a:t>事例</a:t>
            </a:r>
            <a:r>
              <a:rPr lang="en-US" altLang="ja-JP" sz="2000" dirty="0">
                <a:latin typeface="SimSun" panose="02010600030101010101" pitchFamily="2" charset="-122"/>
                <a:ea typeface="SimSun" panose="02010600030101010101" pitchFamily="2" charset="-122"/>
              </a:rPr>
              <a:t>6</a:t>
            </a:r>
            <a:r>
              <a:rPr lang="ja-JP" altLang="en-US"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旋转</a:t>
            </a:r>
            <a:r>
              <a:rPr lang="zh-CN" altLang="ja-JP" sz="2000" dirty="0">
                <a:latin typeface="SimSun" panose="02010600030101010101" pitchFamily="2" charset="-122"/>
                <a:ea typeface="SimSun" panose="02010600030101010101" pitchFamily="2" charset="-122"/>
              </a:rPr>
              <a:t>时失去平衡而</a:t>
            </a:r>
            <a:r>
              <a:rPr lang="zh-CN" altLang="en-US" sz="2000" dirty="0">
                <a:latin typeface="SimSun" panose="02010600030101010101" pitchFamily="2" charset="-122"/>
                <a:ea typeface="SimSun" panose="02010600030101010101" pitchFamily="2" charset="-122"/>
              </a:rPr>
              <a:t>跌</a:t>
            </a:r>
            <a:r>
              <a:rPr lang="zh-CN" altLang="ja-JP" sz="2000" dirty="0">
                <a:latin typeface="SimSun" panose="02010600030101010101" pitchFamily="2" charset="-122"/>
                <a:ea typeface="SimSun" panose="02010600030101010101" pitchFamily="2" charset="-122"/>
              </a:rPr>
              <a:t>落</a:t>
            </a:r>
            <a:endParaRPr lang="ja-JP" altLang="ja-JP" sz="2000" dirty="0">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a:r>
              <a:rPr lang="ja-JP" altLang="en-US" sz="2000" dirty="0">
                <a:latin typeface="SimSun" panose="02010600030101010101" pitchFamily="2" charset="-122"/>
                <a:ea typeface="SimSun" panose="02010600030101010101" pitchFamily="2" charset="-122"/>
              </a:rPr>
              <a:t>事例</a:t>
            </a:r>
            <a:r>
              <a:rPr lang="en-US" altLang="ja-JP" sz="2000" dirty="0">
                <a:latin typeface="SimSun" panose="02010600030101010101" pitchFamily="2" charset="-122"/>
                <a:ea typeface="SimSun" panose="02010600030101010101" pitchFamily="2" charset="-122"/>
              </a:rPr>
              <a:t>5</a:t>
            </a:r>
            <a:r>
              <a:rPr lang="ja-JP" altLang="en-US" sz="2000" dirty="0">
                <a:latin typeface="SimSun" panose="02010600030101010101" pitchFamily="2" charset="-122"/>
                <a:ea typeface="SimSun" panose="02010600030101010101" pitchFamily="2" charset="-122"/>
              </a:rPr>
              <a:t>．</a:t>
            </a:r>
            <a:r>
              <a:rPr lang="zh-CN" altLang="ja-JP" sz="2000" dirty="0">
                <a:latin typeface="SimSun" panose="02010600030101010101" pitchFamily="2" charset="-122"/>
                <a:ea typeface="SimSun" panose="02010600030101010101" pitchFamily="2" charset="-122"/>
              </a:rPr>
              <a:t>配件更换作业中腿被夹住</a:t>
            </a:r>
            <a:endParaRPr lang="ja-JP" altLang="ja-JP" sz="2000" dirty="0">
              <a:latin typeface="SimSun" panose="02010600030101010101" pitchFamily="2" charset="-122"/>
              <a:ea typeface="SimSun" panose="02010600030101010101" pitchFamily="2" charset="-122"/>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en-US" altLang="ja-JP" sz="1800" dirty="0">
              <a:solidFill>
                <a:prstClr val="black"/>
              </a:solidFill>
              <a:latin typeface="SimSun" panose="02010600030101010101" pitchFamily="2" charset="-122"/>
              <a:ea typeface="SimSun" panose="02010600030101010101" pitchFamily="2" charset="-122"/>
            </a:endParaRPr>
          </a:p>
          <a:p>
            <a:pPr marL="0" indent="0">
              <a:lnSpc>
                <a:spcPct val="100000"/>
              </a:lnSpc>
              <a:spcBef>
                <a:spcPts val="0"/>
              </a:spcBef>
              <a:buNone/>
            </a:pPr>
            <a:endParaRPr lang="ja-JP" altLang="en-US" sz="18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3"/>
          <a:stretch>
            <a:fillRect/>
          </a:stretch>
        </p:blipFill>
        <p:spPr>
          <a:xfrm>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2166469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机械机械主体</a:t>
            </a:r>
            <a:r>
              <a:rPr lang="zh-TW" altLang="en-US" sz="2400" dirty="0">
                <a:latin typeface="SimSun" panose="02010600030101010101" pitchFamily="2" charset="-122"/>
                <a:ea typeface="SimSun" panose="02010600030101010101" pitchFamily="2" charset="-122"/>
              </a:rPr>
              <a:t>（</a:t>
            </a:r>
            <a:r>
              <a:rPr lang="en-US" altLang="zh-TW" sz="2400" dirty="0">
                <a:latin typeface="SimSun" panose="02010600030101010101" pitchFamily="2" charset="-122"/>
                <a:ea typeface="SimSun" panose="02010600030101010101" pitchFamily="2" charset="-122"/>
              </a:rPr>
              <a:t>5</a:t>
            </a:r>
            <a:r>
              <a:rPr lang="zh-TW" altLang="en-US" sz="2400" dirty="0">
                <a:latin typeface="SimSun" panose="02010600030101010101" pitchFamily="2" charset="-122"/>
                <a:ea typeface="SimSun" panose="02010600030101010101" pitchFamily="2" charset="-122"/>
              </a:rPr>
              <a:t>）安定度</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a:t>
            </a:r>
            <a:r>
              <a:rPr lang="en-US" altLang="zh-CN" sz="2400" dirty="0">
                <a:latin typeface="SimSun" panose="02010600030101010101" pitchFamily="2" charset="-122"/>
                <a:ea typeface="SimSun" panose="02010600030101010101" pitchFamily="2" charset="-122"/>
              </a:rPr>
              <a:t>6</a:t>
            </a:r>
            <a:r>
              <a:rPr lang="zh-CN" altLang="en-US" sz="2400" dirty="0">
                <a:latin typeface="SimSun" panose="02010600030101010101" pitchFamily="2" charset="-122"/>
                <a:ea typeface="SimSun" panose="02010600030101010101" pitchFamily="2" charset="-122"/>
              </a:rPr>
              <a:t>）爬坡能力</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辅助教材１０页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稳定</a:t>
            </a:r>
            <a:r>
              <a:rPr lang="ja-JP" altLang="en-US" sz="1200" dirty="0">
                <a:solidFill>
                  <a:prstClr val="black"/>
                </a:solidFill>
                <a:latin typeface="SimSun" panose="02010600030101010101" pitchFamily="2" charset="-122"/>
                <a:ea typeface="SimSun" panose="02010600030101010101" pitchFamily="2" charset="-122"/>
              </a:rPr>
              <a:t>度</a:t>
            </a:r>
          </a:p>
        </p:txBody>
      </p:sp>
      <p:sp>
        <p:nvSpPr>
          <p:cNvPr id="9" name="テキスト ボックス 8"/>
          <p:cNvSpPr txBox="1"/>
          <p:nvPr/>
        </p:nvSpPr>
        <p:spPr>
          <a:xfrm>
            <a:off x="5331702" y="5068841"/>
            <a:ext cx="2674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爬坡</a:t>
            </a:r>
            <a:r>
              <a:rPr lang="ja-JP" altLang="en-US" sz="1200" dirty="0">
                <a:solidFill>
                  <a:prstClr val="black"/>
                </a:solidFill>
                <a:latin typeface="SimSun" panose="02010600030101010101" pitchFamily="2" charset="-122"/>
                <a:ea typeface="SimSun" panose="02010600030101010101" pitchFamily="2" charset="-122"/>
              </a:rPr>
              <a:t>能力</a:t>
            </a:r>
          </a:p>
        </p:txBody>
      </p:sp>
      <p:sp>
        <p:nvSpPr>
          <p:cNvPr id="11" name="テキスト ボックス 10">
            <a:extLst>
              <a:ext uri="{FF2B5EF4-FFF2-40B4-BE49-F238E27FC236}">
                <a16:creationId xmlns:a16="http://schemas.microsoft.com/office/drawing/2014/main" xmlns="" id="{9F5CC6AF-7BB9-41CE-8EB2-3E3BC4BEF556}"/>
              </a:ext>
            </a:extLst>
          </p:cNvPr>
          <p:cNvSpPr txBox="1"/>
          <p:nvPr/>
        </p:nvSpPr>
        <p:spPr>
          <a:xfrm>
            <a:off x="5331702" y="4575241"/>
            <a:ext cx="1174606" cy="261610"/>
          </a:xfrm>
          <a:prstGeom prst="rect">
            <a:avLst/>
          </a:prstGeom>
          <a:solidFill>
            <a:schemeClr val="bg1"/>
          </a:solidFill>
          <a:ln>
            <a:noFill/>
          </a:ln>
        </p:spPr>
        <p:txBody>
          <a:bodyPr wrap="square" rtlCol="0">
            <a:spAutoFit/>
          </a:bodyPr>
          <a:lstStyle/>
          <a:p>
            <a:r>
              <a:rPr lang="en-US" altLang="zh-CN" sz="1100" dirty="0">
                <a:latin typeface="SimSun" panose="02010600030101010101" pitchFamily="2" charset="-122"/>
                <a:ea typeface="SimSun" panose="02010600030101010101" pitchFamily="2" charset="-122"/>
              </a:rPr>
              <a:t>(</a:t>
            </a:r>
            <a:r>
              <a:rPr lang="zh-CN" altLang="en-US" sz="1100" dirty="0">
                <a:latin typeface="SimSun" panose="02010600030101010101" pitchFamily="2" charset="-122"/>
                <a:ea typeface="SimSun" panose="02010600030101010101" pitchFamily="2" charset="-122"/>
              </a:rPr>
              <a:t>爬坡</a:t>
            </a:r>
            <a:r>
              <a:rPr kumimoji="1" lang="zh-CN" altLang="en-US" sz="1100" dirty="0">
                <a:latin typeface="SimSun" panose="02010600030101010101" pitchFamily="2" charset="-122"/>
                <a:ea typeface="SimSun" panose="02010600030101010101" pitchFamily="2" charset="-122"/>
              </a:rPr>
              <a:t>角度</a:t>
            </a:r>
            <a:r>
              <a:rPr kumimoji="1" lang="en-US" altLang="zh-CN" sz="1100" dirty="0">
                <a:latin typeface="SimSun" panose="02010600030101010101" pitchFamily="2" charset="-122"/>
                <a:ea typeface="SimSun" panose="02010600030101010101" pitchFamily="2" charset="-122"/>
              </a:rPr>
              <a:t>)</a:t>
            </a:r>
            <a:endParaRPr kumimoji="1" lang="ja-JP" altLang="en-US" sz="1100" dirty="0">
              <a:latin typeface="SimSun" panose="02010600030101010101" pitchFamily="2" charset="-122"/>
              <a:ea typeface="SimSun" panose="02010600030101010101" pitchFamily="2" charset="-122"/>
            </a:endParaRPr>
          </a:p>
        </p:txBody>
      </p:sp>
      <p:sp>
        <p:nvSpPr>
          <p:cNvPr id="10" name="テキスト ボックス 874">
            <a:extLst>
              <a:ext uri="{FF2B5EF4-FFF2-40B4-BE49-F238E27FC236}">
                <a16:creationId xmlns:a16="http://schemas.microsoft.com/office/drawing/2014/main" xmlns="" id="{EE9BA5A6-2261-4D1D-8868-DCDC507024E1}"/>
              </a:ext>
            </a:extLst>
          </p:cNvPr>
          <p:cNvSpPr txBox="1"/>
          <p:nvPr/>
        </p:nvSpPr>
        <p:spPr>
          <a:xfrm>
            <a:off x="2032563" y="4610795"/>
            <a:ext cx="839225" cy="226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200" kern="100" dirty="0">
                <a:effectLst/>
                <a:latin typeface="SimSun" panose="02010600030101010101" pitchFamily="2" charset="-122"/>
                <a:ea typeface="SimSun" panose="02010600030101010101" pitchFamily="2" charset="-122"/>
                <a:cs typeface="ＭＳ 明朝" panose="02020609040205080304" pitchFamily="17" charset="-128"/>
              </a:rPr>
              <a:t>（稳定度）</a:t>
            </a:r>
            <a:endParaRPr lang="ja-JP" sz="16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1117549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机械机械主体（</a:t>
            </a:r>
            <a:r>
              <a:rPr lang="en-US" altLang="zh-CN" sz="2400" dirty="0">
                <a:latin typeface="SimSun" panose="02010600030101010101" pitchFamily="2" charset="-122"/>
                <a:ea typeface="SimSun" panose="02010600030101010101" pitchFamily="2" charset="-122"/>
              </a:rPr>
              <a:t>7</a:t>
            </a:r>
            <a:r>
              <a:rPr lang="zh-CN" altLang="en-US" sz="2400" dirty="0">
                <a:latin typeface="SimSun" panose="02010600030101010101" pitchFamily="2" charset="-122"/>
                <a:ea typeface="SimSun" panose="02010600030101010101" pitchFamily="2" charset="-122"/>
              </a:rPr>
              <a:t>）平均接地圧</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辅助教材１１页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① クローラ式</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② ホイール式</a:t>
            </a:r>
          </a:p>
        </p:txBody>
      </p:sp>
      <p:pic>
        <p:nvPicPr>
          <p:cNvPr id="2" name="図 1"/>
          <p:cNvPicPr>
            <a:picLocks noChangeAspect="1"/>
          </p:cNvPicPr>
          <p:nvPr/>
        </p:nvPicPr>
        <p:blipFill>
          <a:blip r:embed="rId3"/>
          <a:stretch>
            <a:fillRect/>
          </a:stretch>
        </p:blipFill>
        <p:spPr>
          <a:xfrm>
            <a:off x="731328" y="3828738"/>
            <a:ext cx="4004559" cy="1686130"/>
          </a:xfrm>
          <a:prstGeom prst="rect">
            <a:avLst/>
          </a:prstGeom>
        </p:spPr>
      </p:pic>
      <p:pic>
        <p:nvPicPr>
          <p:cNvPr id="9" name="図 8"/>
          <p:cNvPicPr>
            <a:picLocks noChangeAspect="1"/>
          </p:cNvPicPr>
          <p:nvPr/>
        </p:nvPicPr>
        <p:blipFill>
          <a:blip r:embed="rId4"/>
          <a:stretch>
            <a:fillRect/>
          </a:stretch>
        </p:blipFill>
        <p:spPr>
          <a:xfrm>
            <a:off x="5017673" y="3620471"/>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191066" cy="4042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latin typeface="SimSun" panose="02010600030101010101" pitchFamily="2" charset="-122"/>
                  <a:ea typeface="SimSun" panose="02010600030101010101" pitchFamily="2" charset="-122"/>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191066" cy="404278"/>
              </a:xfrm>
              <a:prstGeom prst="rect">
                <a:avLst/>
              </a:prstGeom>
              <a:blipFill>
                <a:blip r:embed="rId5"/>
                <a:stretch>
                  <a:fillRect l="-765" t="-1515" r="-574" b="-15152"/>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15663"/>
          </a:xfrm>
          <a:prstGeom prst="rect">
            <a:avLst/>
          </a:prstGeom>
          <a:noFill/>
          <a:ln>
            <a:noFill/>
          </a:ln>
        </p:spPr>
        <p:txBody>
          <a:bodyPr wrap="square" rtlCol="0">
            <a:spAutoFit/>
          </a:bodyPr>
          <a:lstStyle/>
          <a:p>
            <a:r>
              <a:rPr lang="ja-JP" altLang="en-US" sz="1200" dirty="0">
                <a:solidFill>
                  <a:prstClr val="black"/>
                </a:solidFill>
                <a:latin typeface="SimSun" panose="02010600030101010101" pitchFamily="2" charset="-122"/>
                <a:ea typeface="SimSun" panose="02010600030101010101" pitchFamily="2" charset="-122"/>
              </a:rPr>
              <a:t>Ｗ：</a:t>
            </a:r>
            <a:r>
              <a:rPr lang="zh-CN" altLang="en-US" sz="1200" dirty="0">
                <a:solidFill>
                  <a:prstClr val="black"/>
                </a:solidFill>
                <a:latin typeface="SimSun" panose="02010600030101010101" pitchFamily="2" charset="-122"/>
                <a:ea typeface="SimSun" panose="02010600030101010101" pitchFamily="2" charset="-122"/>
              </a:rPr>
              <a:t>机身总质</a:t>
            </a:r>
            <a:r>
              <a:rPr lang="ja-JP" altLang="en-US" sz="1200" dirty="0">
                <a:solidFill>
                  <a:prstClr val="black"/>
                </a:solidFill>
                <a:latin typeface="SimSun" panose="02010600030101010101" pitchFamily="2" charset="-122"/>
                <a:ea typeface="SimSun" panose="02010600030101010101" pitchFamily="2" charset="-122"/>
              </a:rPr>
              <a:t>量（ｔ）</a:t>
            </a:r>
          </a:p>
          <a:p>
            <a:r>
              <a:rPr lang="ja-JP" altLang="en-US" sz="1200" dirty="0">
                <a:solidFill>
                  <a:prstClr val="black"/>
                </a:solidFill>
                <a:latin typeface="SimSun" panose="02010600030101010101" pitchFamily="2" charset="-122"/>
                <a:ea typeface="SimSun" panose="02010600030101010101" pitchFamily="2" charset="-122"/>
              </a:rPr>
              <a:t>Ｓ：</a:t>
            </a:r>
            <a:r>
              <a:rPr lang="zh-CN" altLang="en-US" sz="1200" dirty="0">
                <a:solidFill>
                  <a:prstClr val="black"/>
                </a:solidFill>
                <a:latin typeface="SimSun" panose="02010600030101010101" pitchFamily="2" charset="-122"/>
                <a:ea typeface="SimSun" panose="02010600030101010101" pitchFamily="2" charset="-122"/>
              </a:rPr>
              <a:t>总</a:t>
            </a:r>
            <a:r>
              <a:rPr lang="ja-JP" altLang="en-US" sz="1200" dirty="0">
                <a:solidFill>
                  <a:prstClr val="black"/>
                </a:solidFill>
                <a:latin typeface="SimSun" panose="02010600030101010101" pitchFamily="2" charset="-122"/>
                <a:ea typeface="SimSun" panose="02010600030101010101" pitchFamily="2" charset="-122"/>
              </a:rPr>
              <a:t>接地面</a:t>
            </a:r>
            <a:r>
              <a:rPr lang="zh-CN" altLang="en-US" sz="1200" dirty="0">
                <a:solidFill>
                  <a:prstClr val="black"/>
                </a:solidFill>
                <a:latin typeface="SimSun" panose="02010600030101010101" pitchFamily="2" charset="-122"/>
                <a:ea typeface="SimSun" panose="02010600030101010101" pitchFamily="2" charset="-122"/>
              </a:rPr>
              <a:t>积</a:t>
            </a:r>
            <a:r>
              <a:rPr lang="ja-JP" altLang="en-US" sz="1200" dirty="0">
                <a:solidFill>
                  <a:prstClr val="black"/>
                </a:solidFill>
                <a:latin typeface="SimSun" panose="02010600030101010101" pitchFamily="2" charset="-122"/>
                <a:ea typeface="SimSun" panose="02010600030101010101" pitchFamily="2" charset="-122"/>
              </a:rPr>
              <a:t>＝</a:t>
            </a:r>
            <a:r>
              <a:rPr lang="en-US" altLang="ja-JP" sz="1200" dirty="0">
                <a:solidFill>
                  <a:prstClr val="black"/>
                </a:solidFill>
                <a:latin typeface="SimSun" panose="02010600030101010101" pitchFamily="2" charset="-122"/>
                <a:ea typeface="SimSun" panose="02010600030101010101" pitchFamily="2" charset="-122"/>
              </a:rPr>
              <a:t>2</a:t>
            </a:r>
            <a:r>
              <a:rPr lang="ja-JP" altLang="en-US" sz="1200" dirty="0">
                <a:solidFill>
                  <a:prstClr val="black"/>
                </a:solidFill>
                <a:latin typeface="SimSun" panose="02010600030101010101" pitchFamily="2" charset="-122"/>
                <a:ea typeface="SimSun" panose="02010600030101010101" pitchFamily="2" charset="-122"/>
              </a:rPr>
              <a:t>Ｂ</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Ｌ（㎡）</a:t>
            </a:r>
          </a:p>
          <a:p>
            <a:r>
              <a:rPr lang="ja-JP" altLang="en-US" sz="1200" dirty="0">
                <a:solidFill>
                  <a:prstClr val="black"/>
                </a:solidFill>
                <a:latin typeface="SimSun" panose="02010600030101010101" pitchFamily="2" charset="-122"/>
                <a:ea typeface="SimSun" panose="02010600030101010101" pitchFamily="2" charset="-122"/>
              </a:rPr>
              <a:t>Ｌ：</a:t>
            </a:r>
            <a:r>
              <a:rPr lang="zh-CN" altLang="en-US" sz="1200" dirty="0">
                <a:solidFill>
                  <a:prstClr val="black"/>
                </a:solidFill>
                <a:latin typeface="SimSun" panose="02010600030101010101" pitchFamily="2" charset="-122"/>
                <a:ea typeface="SimSun" panose="02010600030101010101" pitchFamily="2" charset="-122"/>
              </a:rPr>
              <a:t>总质</a:t>
            </a:r>
            <a:r>
              <a:rPr lang="ja-JP" altLang="en-US" sz="1200" dirty="0">
                <a:solidFill>
                  <a:prstClr val="black"/>
                </a:solidFill>
                <a:latin typeface="SimSun" panose="02010600030101010101" pitchFamily="2" charset="-122"/>
                <a:ea typeface="SimSun" panose="02010600030101010101" pitchFamily="2" charset="-122"/>
              </a:rPr>
              <a:t>量状</a:t>
            </a:r>
            <a:r>
              <a:rPr lang="zh-CN" altLang="en-US" sz="1200" dirty="0">
                <a:solidFill>
                  <a:prstClr val="black"/>
                </a:solidFill>
                <a:latin typeface="SimSun" panose="02010600030101010101" pitchFamily="2" charset="-122"/>
                <a:ea typeface="SimSun" panose="02010600030101010101" pitchFamily="2" charset="-122"/>
              </a:rPr>
              <a:t>态下的</a:t>
            </a:r>
            <a:r>
              <a:rPr lang="ja-JP" altLang="en-US" sz="1200" dirty="0">
                <a:solidFill>
                  <a:prstClr val="black"/>
                </a:solidFill>
                <a:latin typeface="SimSun" panose="02010600030101010101" pitchFamily="2" charset="-122"/>
                <a:ea typeface="SimSun" panose="02010600030101010101" pitchFamily="2" charset="-122"/>
              </a:rPr>
              <a:t>履</a:t>
            </a:r>
            <a:r>
              <a:rPr lang="zh-CN" altLang="en-US" sz="1200" dirty="0">
                <a:solidFill>
                  <a:prstClr val="black"/>
                </a:solidFill>
                <a:latin typeface="SimSun" panose="02010600030101010101" pitchFamily="2" charset="-122"/>
                <a:ea typeface="SimSun" panose="02010600030101010101" pitchFamily="2" charset="-122"/>
              </a:rPr>
              <a:t>带轮</a:t>
            </a:r>
            <a:r>
              <a:rPr lang="ja-JP" altLang="en-US" sz="1200" dirty="0">
                <a:solidFill>
                  <a:prstClr val="black"/>
                </a:solidFill>
                <a:latin typeface="SimSun" panose="02010600030101010101" pitchFamily="2" charset="-122"/>
                <a:ea typeface="SimSun" panose="02010600030101010101" pitchFamily="2" charset="-122"/>
              </a:rPr>
              <a:t>（遊</a:t>
            </a:r>
            <a:r>
              <a:rPr lang="zh-CN" altLang="en-US" sz="1200" dirty="0">
                <a:solidFill>
                  <a:prstClr val="black"/>
                </a:solidFill>
                <a:latin typeface="SimSun" panose="02010600030101010101" pitchFamily="2" charset="-122"/>
                <a:ea typeface="SimSun" panose="02010600030101010101" pitchFamily="2" charset="-122"/>
              </a:rPr>
              <a:t>动轮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和链轮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起动轮</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a:t>
            </a:r>
            <a:r>
              <a:rPr lang="ja-JP" altLang="en-US" sz="1200" dirty="0">
                <a:solidFill>
                  <a:prstClr val="black"/>
                </a:solidFill>
                <a:latin typeface="SimSun" panose="02010600030101010101" pitchFamily="2" charset="-122"/>
                <a:ea typeface="SimSun" panose="02010600030101010101" pitchFamily="2" charset="-122"/>
              </a:rPr>
              <a:t>中心距</a:t>
            </a:r>
            <a:r>
              <a:rPr lang="zh-CN" altLang="en-US" sz="1200" dirty="0">
                <a:solidFill>
                  <a:prstClr val="black"/>
                </a:solidFill>
                <a:latin typeface="SimSun" panose="02010600030101010101" pitchFamily="2" charset="-122"/>
                <a:ea typeface="SimSun" panose="02010600030101010101" pitchFamily="2" charset="-122"/>
              </a:rPr>
              <a:t>离</a:t>
            </a:r>
            <a:r>
              <a:rPr lang="ja-JP" altLang="en-US" sz="1200" dirty="0">
                <a:solidFill>
                  <a:prstClr val="black"/>
                </a:solidFill>
                <a:latin typeface="SimSun" panose="02010600030101010101" pitchFamily="2" charset="-122"/>
                <a:ea typeface="SimSun" panose="02010600030101010101" pitchFamily="2" charset="-122"/>
              </a:rPr>
              <a:t>（ｍ）</a:t>
            </a:r>
          </a:p>
          <a:p>
            <a:r>
              <a:rPr lang="ja-JP" altLang="en-US" sz="1200" dirty="0">
                <a:solidFill>
                  <a:prstClr val="black"/>
                </a:solidFill>
                <a:latin typeface="SimSun" panose="02010600030101010101" pitchFamily="2" charset="-122"/>
                <a:ea typeface="SimSun" panose="02010600030101010101" pitchFamily="2" charset="-122"/>
              </a:rPr>
              <a:t>Ｂ：履</a:t>
            </a:r>
            <a:r>
              <a:rPr lang="zh-CN" altLang="en-US" sz="1200" dirty="0">
                <a:solidFill>
                  <a:prstClr val="black"/>
                </a:solidFill>
                <a:latin typeface="SimSun" panose="02010600030101010101" pitchFamily="2" charset="-122"/>
                <a:ea typeface="SimSun" panose="02010600030101010101" pitchFamily="2" charset="-122"/>
              </a:rPr>
              <a:t>带的宽度</a:t>
            </a:r>
            <a:r>
              <a:rPr lang="ja-JP" altLang="en-US" sz="1200" dirty="0">
                <a:solidFill>
                  <a:prstClr val="black"/>
                </a:solidFill>
                <a:latin typeface="SimSun" panose="02010600030101010101" pitchFamily="2" charset="-122"/>
                <a:ea typeface="SimSun" panose="02010600030101010101" pitchFamily="2" charset="-122"/>
              </a:rPr>
              <a:t>（ｍ）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2963824" cy="4487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軸荷重</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ja-JP" altLang="en-US" sz="1400" i="1">
                              <a:latin typeface="Cambria Math" panose="02040503050406030204" pitchFamily="18" charset="0"/>
                            </a:rPr>
                            <m:t>見かけ接地面積</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latin typeface="SimSun" panose="02010600030101010101" pitchFamily="2" charset="-122"/>
                  <a:ea typeface="SimSun" panose="02010600030101010101" pitchFamily="2" charset="-122"/>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2963824" cy="448713"/>
              </a:xfrm>
              <a:prstGeom prst="rect">
                <a:avLst/>
              </a:prstGeom>
              <a:blipFill>
                <a:blip r:embed="rId6"/>
                <a:stretch>
                  <a:fillRect l="-823" t="-4054" r="-823" b="-18919"/>
                </a:stretch>
              </a:blipFill>
            </p:spPr>
            <p:txBody>
              <a:bodyPr/>
              <a:lstStyle/>
              <a:p>
                <a:r>
                  <a:rPr lang="ja-JP" altLang="en-US">
                    <a:noFill/>
                  </a:rPr>
                  <a:t> </a:t>
                </a:r>
              </a:p>
            </p:txBody>
          </p:sp>
        </mc:Fallback>
      </mc:AlternateContent>
      <p:sp>
        <p:nvSpPr>
          <p:cNvPr id="12" name="テキスト ボックス 11">
            <a:extLst>
              <a:ext uri="{FF2B5EF4-FFF2-40B4-BE49-F238E27FC236}">
                <a16:creationId xmlns:a16="http://schemas.microsoft.com/office/drawing/2014/main" xmlns="" id="{E7165557-7146-4D6D-8CFF-A43A0921DBEC}"/>
              </a:ext>
            </a:extLst>
          </p:cNvPr>
          <p:cNvSpPr txBox="1"/>
          <p:nvPr/>
        </p:nvSpPr>
        <p:spPr>
          <a:xfrm>
            <a:off x="2162908" y="1544632"/>
            <a:ext cx="1509533" cy="338554"/>
          </a:xfrm>
          <a:prstGeom prst="rect">
            <a:avLst/>
          </a:prstGeom>
          <a:solidFill>
            <a:schemeClr val="bg1"/>
          </a:solidFill>
          <a:ln>
            <a:noFill/>
          </a:ln>
        </p:spPr>
        <p:txBody>
          <a:bodyPr wrap="square" rtlCol="0">
            <a:spAutoFit/>
          </a:bodyPr>
          <a:lstStyle/>
          <a:p>
            <a:r>
              <a:rPr lang="ja-JP" altLang="en-US" sz="1600" dirty="0">
                <a:latin typeface="SimSun" panose="02010600030101010101" pitchFamily="2" charset="-122"/>
                <a:ea typeface="SimSun" panose="02010600030101010101" pitchFamily="2" charset="-122"/>
              </a:rPr>
              <a:t>①履</a:t>
            </a:r>
            <a:r>
              <a:rPr lang="zh-CN" altLang="en-US" sz="1600" dirty="0">
                <a:latin typeface="SimSun" panose="02010600030101010101" pitchFamily="2" charset="-122"/>
                <a:ea typeface="SimSun" panose="02010600030101010101" pitchFamily="2" charset="-122"/>
              </a:rPr>
              <a:t>带式</a:t>
            </a:r>
            <a:endParaRPr kumimoji="1" lang="ja-JP" altLang="en-US" sz="16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F8CC586E-CF9C-4FF1-A0D2-68849E985997}"/>
              </a:ext>
            </a:extLst>
          </p:cNvPr>
          <p:cNvSpPr txBox="1"/>
          <p:nvPr/>
        </p:nvSpPr>
        <p:spPr>
          <a:xfrm>
            <a:off x="6078071" y="1551039"/>
            <a:ext cx="1558236" cy="338554"/>
          </a:xfrm>
          <a:prstGeom prst="rect">
            <a:avLst/>
          </a:prstGeom>
          <a:solidFill>
            <a:schemeClr val="bg1"/>
          </a:solidFill>
          <a:ln>
            <a:noFill/>
          </a:ln>
        </p:spPr>
        <p:txBody>
          <a:bodyPr wrap="square" rtlCol="0">
            <a:spAutoFit/>
          </a:bodyPr>
          <a:lstStyle/>
          <a:p>
            <a:r>
              <a:rPr kumimoji="1" lang="ja-JP" altLang="en-US" sz="1600" dirty="0">
                <a:latin typeface="SimSun" panose="02010600030101010101" pitchFamily="2" charset="-122"/>
                <a:ea typeface="SimSun" panose="02010600030101010101" pitchFamily="2" charset="-122"/>
              </a:rPr>
              <a:t>②</a:t>
            </a:r>
            <a:r>
              <a:rPr kumimoji="1" lang="zh-CN" altLang="en-US" sz="1600" dirty="0">
                <a:latin typeface="SimSun" panose="02010600030101010101" pitchFamily="2" charset="-122"/>
                <a:ea typeface="SimSun" panose="02010600030101010101" pitchFamily="2" charset="-122"/>
              </a:rPr>
              <a:t>舵轮式</a:t>
            </a:r>
            <a:endParaRPr kumimoji="1" lang="ja-JP" altLang="en-US" sz="16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40954C36-74D8-413B-B3C5-157C37228413}"/>
              </a:ext>
            </a:extLst>
          </p:cNvPr>
          <p:cNvSpPr txBox="1"/>
          <p:nvPr/>
        </p:nvSpPr>
        <p:spPr>
          <a:xfrm>
            <a:off x="2022438" y="3885745"/>
            <a:ext cx="914400" cy="253916"/>
          </a:xfrm>
          <a:prstGeom prst="rect">
            <a:avLst/>
          </a:prstGeom>
          <a:solidFill>
            <a:schemeClr val="bg1"/>
          </a:solidFill>
          <a:ln>
            <a:noFill/>
          </a:ln>
        </p:spPr>
        <p:txBody>
          <a:bodyPr wrap="square" rtlCol="0">
            <a:spAutoFit/>
          </a:bodyPr>
          <a:lstStyle/>
          <a:p>
            <a:r>
              <a:rPr kumimoji="1" lang="ja-JP" altLang="en-US" sz="1050" dirty="0">
                <a:latin typeface="SimSun" panose="02010600030101010101" pitchFamily="2" charset="-122"/>
                <a:ea typeface="SimSun" panose="02010600030101010101" pitchFamily="2" charset="-122"/>
              </a:rPr>
              <a:t>履</a:t>
            </a:r>
            <a:r>
              <a:rPr kumimoji="1" lang="zh-CN" altLang="en-US" sz="1050" dirty="0">
                <a:latin typeface="SimSun" panose="02010600030101010101" pitchFamily="2" charset="-122"/>
                <a:ea typeface="SimSun" panose="02010600030101010101" pitchFamily="2" charset="-122"/>
              </a:rPr>
              <a:t>带</a:t>
            </a:r>
            <a:endParaRPr kumimoji="1" lang="ja-JP" altLang="en-US" sz="105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75CD98E7-DFCB-4C38-BF78-6F0A9AC9841E}"/>
              </a:ext>
            </a:extLst>
          </p:cNvPr>
          <p:cNvSpPr txBox="1"/>
          <p:nvPr/>
        </p:nvSpPr>
        <p:spPr>
          <a:xfrm>
            <a:off x="2366419" y="4672187"/>
            <a:ext cx="696341" cy="253916"/>
          </a:xfrm>
          <a:prstGeom prst="rect">
            <a:avLst/>
          </a:prstGeom>
          <a:solidFill>
            <a:schemeClr val="bg1"/>
          </a:solidFill>
          <a:ln>
            <a:noFill/>
          </a:ln>
        </p:spPr>
        <p:txBody>
          <a:bodyPr wrap="square" rtlCol="0">
            <a:spAutoFit/>
          </a:bodyPr>
          <a:lstStyle/>
          <a:p>
            <a:r>
              <a:rPr lang="zh-CN" altLang="en-US" sz="1050">
                <a:solidFill>
                  <a:prstClr val="black"/>
                </a:solidFill>
                <a:latin typeface="SimSun" panose="02010600030101010101" pitchFamily="2" charset="-122"/>
                <a:ea typeface="SimSun" panose="02010600030101010101" pitchFamily="2" charset="-122"/>
              </a:rPr>
              <a:t>链轮</a:t>
            </a:r>
            <a:endParaRPr kumimoji="1" lang="ja-JP" altLang="en-US" sz="105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422D5E9D-02ED-4754-BE89-6DAFFD4ED6BD}"/>
              </a:ext>
            </a:extLst>
          </p:cNvPr>
          <p:cNvSpPr txBox="1"/>
          <p:nvPr/>
        </p:nvSpPr>
        <p:spPr>
          <a:xfrm>
            <a:off x="7272339" y="5322707"/>
            <a:ext cx="1154956"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外表</a:t>
            </a:r>
            <a:r>
              <a:rPr lang="zh-CN" altLang="ja-JP" sz="1200" dirty="0">
                <a:latin typeface="SimSun" panose="02010600030101010101" pitchFamily="2" charset="-122"/>
                <a:ea typeface="SimSun" panose="02010600030101010101" pitchFamily="2" charset="-122"/>
              </a:rPr>
              <a:t>接地面积</a:t>
            </a:r>
            <a:endParaRPr lang="ja-JP" altLang="ja-JP"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FDE40BBD-D4DC-4628-88E8-893D4BD62710}"/>
              </a:ext>
            </a:extLst>
          </p:cNvPr>
          <p:cNvSpPr txBox="1"/>
          <p:nvPr/>
        </p:nvSpPr>
        <p:spPr>
          <a:xfrm>
            <a:off x="7498080" y="3828738"/>
            <a:ext cx="690866" cy="253916"/>
          </a:xfrm>
          <a:prstGeom prst="rect">
            <a:avLst/>
          </a:prstGeom>
          <a:solidFill>
            <a:schemeClr val="bg1"/>
          </a:solidFill>
          <a:ln>
            <a:noFill/>
          </a:ln>
        </p:spPr>
        <p:txBody>
          <a:bodyPr wrap="square" rtlCol="0">
            <a:spAutoFit/>
          </a:bodyPr>
          <a:lstStyle/>
          <a:p>
            <a:r>
              <a:rPr lang="zh-CN" altLang="ja-JP" sz="1050" dirty="0">
                <a:latin typeface="SimSun" panose="02010600030101010101" pitchFamily="2" charset="-122"/>
                <a:ea typeface="SimSun" panose="02010600030101010101" pitchFamily="2" charset="-122"/>
              </a:rPr>
              <a:t>轮胎</a:t>
            </a:r>
            <a:endParaRPr lang="ja-JP" altLang="ja-JP" sz="105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7EDEEEC8-747C-4CCC-9A2C-16EB8A44548A}"/>
              </a:ext>
            </a:extLst>
          </p:cNvPr>
          <p:cNvSpPr txBox="1"/>
          <p:nvPr/>
        </p:nvSpPr>
        <p:spPr>
          <a:xfrm>
            <a:off x="1509486" y="4671803"/>
            <a:ext cx="69634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惰轮</a:t>
            </a:r>
            <a:endParaRPr kumimoji="1" lang="ja-JP" altLang="en-US" sz="1200" dirty="0">
              <a:latin typeface="SimSun" panose="02010600030101010101" pitchFamily="2" charset="-122"/>
              <a:ea typeface="SimSun" panose="02010600030101010101" pitchFamily="2" charset="-122"/>
            </a:endParaRPr>
          </a:p>
        </p:txBody>
      </p:sp>
      <p:sp>
        <p:nvSpPr>
          <p:cNvPr id="22" name="テキスト ボックス 184">
            <a:extLst>
              <a:ext uri="{FF2B5EF4-FFF2-40B4-BE49-F238E27FC236}">
                <a16:creationId xmlns:a16="http://schemas.microsoft.com/office/drawing/2014/main" xmlns="" id="{6CDA3DE8-A42A-464B-9F1E-C504F56EF1CF}"/>
              </a:ext>
            </a:extLst>
          </p:cNvPr>
          <p:cNvSpPr txBox="1"/>
          <p:nvPr/>
        </p:nvSpPr>
        <p:spPr>
          <a:xfrm>
            <a:off x="4502846" y="3730487"/>
            <a:ext cx="914399" cy="31051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zh-CN" sz="1050" kern="100" dirty="0">
                <a:effectLst/>
                <a:latin typeface="SimSun" panose="02010600030101010101" pitchFamily="2" charset="-122"/>
                <a:ea typeface="SimSun" panose="02010600030101010101" pitchFamily="2" charset="-122"/>
                <a:cs typeface="ＭＳ 明朝" panose="02020609040205080304" pitchFamily="17" charset="-128"/>
              </a:rPr>
              <a:t>车轴负荷重</a:t>
            </a:r>
            <a:endParaRPr lang="ja-JP" sz="14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1246077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799" y="2908299"/>
            <a:ext cx="8101013" cy="601663"/>
          </a:xfrm>
        </p:spPr>
        <p:txBody>
          <a:bodyPr>
            <a:normAutofit fontScale="90000"/>
          </a:bodyPr>
          <a:lstStyle/>
          <a:p>
            <a:r>
              <a:rPr lang="ja-JP" altLang="en-US" sz="3200" b="1" dirty="0">
                <a:latin typeface="SimSun" panose="02010600030101010101" pitchFamily="2" charset="-122"/>
                <a:ea typeface="SimSun" panose="02010600030101010101" pitchFamily="2" charset="-122"/>
              </a:rPr>
              <a:t>第２章　</a:t>
            </a:r>
            <a:r>
              <a:rPr lang="zh-CN" altLang="en-US" sz="3200" b="1" dirty="0">
                <a:latin typeface="SimSun" panose="02010600030101010101" pitchFamily="2" charset="-122"/>
                <a:ea typeface="SimSun" panose="02010600030101010101" pitchFamily="2" charset="-122"/>
              </a:rPr>
              <a:t>车辆系工程机械的原动机以及液压装置</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3751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原动机</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2965763" y="203238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柴油发动机和汽油发动机的对比</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a:extLst>
              <a:ext uri="{FF2B5EF4-FFF2-40B4-BE49-F238E27FC236}">
                <a16:creationId xmlns:a16="http://schemas.microsoft.com/office/drawing/2014/main" xmlns="" id="{465DB960-5631-42A0-95D8-8A693C6A0814}"/>
              </a:ext>
            </a:extLst>
          </p:cNvPr>
          <p:cNvPicPr/>
          <p:nvPr/>
        </p:nvPicPr>
        <p:blipFill>
          <a:blip r:embed="rId3"/>
          <a:stretch>
            <a:fillRect/>
          </a:stretch>
        </p:blipFill>
        <p:spPr>
          <a:xfrm>
            <a:off x="1271587" y="2519798"/>
            <a:ext cx="6743701" cy="2966602"/>
          </a:xfrm>
          <a:prstGeom prst="rect">
            <a:avLst/>
          </a:prstGeom>
        </p:spPr>
      </p:pic>
    </p:spTree>
    <p:extLst>
      <p:ext uri="{BB962C8B-B14F-4D97-AF65-F5344CB8AC3E}">
        <p14:creationId xmlns:p14="http://schemas.microsoft.com/office/powerpoint/2010/main" val="861291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zh-CN" sz="2400" dirty="0">
                <a:latin typeface="SimSun" panose="02010600030101010101" pitchFamily="2" charset="-122"/>
                <a:ea typeface="SimSun" panose="02010600030101010101" pitchFamily="2" charset="-122"/>
              </a:rPr>
              <a:t/>
            </a:r>
            <a:br>
              <a:rPr lang="en-US" altLang="zh-CN" sz="2400" dirty="0">
                <a:latin typeface="SimSun" panose="02010600030101010101" pitchFamily="2" charset="-122"/>
                <a:ea typeface="SimSun" panose="02010600030101010101" pitchFamily="2" charset="-122"/>
              </a:rPr>
            </a:br>
            <a:r>
              <a:rPr lang="zh-CN" altLang="en-US" sz="2400" dirty="0">
                <a:latin typeface="SimSun" panose="02010600030101010101" pitchFamily="2" charset="-122"/>
                <a:ea typeface="SimSun" panose="02010600030101010101" pitchFamily="2" charset="-122"/>
              </a:rPr>
              <a:t>柴油发动机的构造</a:t>
            </a:r>
            <a:r>
              <a:rPr lang="en-US" altLang="zh-CN" sz="2400" dirty="0">
                <a:latin typeface="SimSun" panose="02010600030101010101" pitchFamily="2" charset="-122"/>
                <a:ea typeface="SimSun" panose="02010600030101010101" pitchFamily="2" charset="-122"/>
              </a:rPr>
              <a:t/>
            </a:r>
            <a:br>
              <a:rPr lang="en-US" altLang="zh-CN" sz="2400" dirty="0">
                <a:latin typeface="SimSun" panose="02010600030101010101" pitchFamily="2" charset="-122"/>
                <a:ea typeface="SimSun" panose="02010600030101010101" pitchFamily="2" charset="-122"/>
              </a:rPr>
            </a:b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400" dirty="0">
              <a:latin typeface="SimSun" panose="02010600030101010101" pitchFamily="2" charset="-122"/>
              <a:ea typeface="SimSun" panose="02010600030101010101" pitchFamily="2" charset="-122"/>
            </a:endParaRPr>
          </a:p>
          <a:p>
            <a:pPr marL="0" indent="0">
              <a:buNone/>
            </a:pPr>
            <a:endParaRPr lang="en-US" altLang="ja-JP"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１３页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p:cNvSpPr txBox="1"/>
          <p:nvPr/>
        </p:nvSpPr>
        <p:spPr>
          <a:xfrm>
            <a:off x="1044119" y="5428445"/>
            <a:ext cx="3237610"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吸</a:t>
            </a:r>
            <a:r>
              <a:rPr lang="ja-JP" altLang="en-US" sz="1400" dirty="0">
                <a:solidFill>
                  <a:prstClr val="black"/>
                </a:solidFill>
                <a:latin typeface="SimSun" panose="02010600030101010101" pitchFamily="2" charset="-122"/>
                <a:ea typeface="SimSun" panose="02010600030101010101" pitchFamily="2" charset="-122"/>
              </a:rPr>
              <a:t>・</a:t>
            </a:r>
            <a:r>
              <a:rPr lang="zh-CN" altLang="en-US" sz="1400" dirty="0">
                <a:solidFill>
                  <a:prstClr val="black"/>
                </a:solidFill>
                <a:latin typeface="SimSun" panose="02010600030101010101" pitchFamily="2" charset="-122"/>
                <a:ea typeface="SimSun" panose="02010600030101010101" pitchFamily="2" charset="-122"/>
              </a:rPr>
              <a:t>排气</a:t>
            </a:r>
            <a:r>
              <a:rPr lang="ja-JP" altLang="en-US" sz="1400" dirty="0">
                <a:solidFill>
                  <a:prstClr val="black"/>
                </a:solidFill>
                <a:latin typeface="SimSun" panose="02010600030101010101" pitchFamily="2" charset="-122"/>
                <a:ea typeface="SimSun" panose="02010600030101010101" pitchFamily="2" charset="-122"/>
              </a:rPr>
              <a:t>装置</a:t>
            </a:r>
            <a:r>
              <a:rPr lang="zh-CN" altLang="en-US" sz="1400" dirty="0">
                <a:solidFill>
                  <a:prstClr val="black"/>
                </a:solidFill>
                <a:latin typeface="SimSun" panose="02010600030101010101" pitchFamily="2" charset="-122"/>
                <a:ea typeface="SimSun" panose="02010600030101010101" pitchFamily="2" charset="-122"/>
              </a:rPr>
              <a:t>的示例</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5193" y="2223925"/>
            <a:ext cx="3461056" cy="3148445"/>
          </a:xfrm>
          <a:prstGeom prst="rect">
            <a:avLst/>
          </a:prstGeom>
        </p:spPr>
      </p:pic>
      <p:sp>
        <p:nvSpPr>
          <p:cNvPr id="9" name="テキスト ボックス 8"/>
          <p:cNvSpPr txBox="1"/>
          <p:nvPr/>
        </p:nvSpPr>
        <p:spPr>
          <a:xfrm>
            <a:off x="4953929" y="5462112"/>
            <a:ext cx="3237610"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润滑装置系统的示例</a:t>
            </a: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3B6B51D6-5AA4-40BA-8A2A-6C87A5E18C32}"/>
              </a:ext>
            </a:extLst>
          </p:cNvPr>
          <p:cNvSpPr txBox="1"/>
          <p:nvPr/>
        </p:nvSpPr>
        <p:spPr>
          <a:xfrm>
            <a:off x="1016000" y="1902664"/>
            <a:ext cx="856343" cy="253916"/>
          </a:xfrm>
          <a:prstGeom prst="rect">
            <a:avLst/>
          </a:prstGeom>
          <a:solidFill>
            <a:schemeClr val="bg1"/>
          </a:solidFill>
          <a:ln>
            <a:noFill/>
          </a:ln>
        </p:spPr>
        <p:txBody>
          <a:bodyPr wrap="square" rtlCol="0">
            <a:spAutoFit/>
          </a:bodyPr>
          <a:lstStyle/>
          <a:p>
            <a:r>
              <a:rPr kumimoji="1" lang="zh-CN" altLang="en-US" sz="1050" dirty="0">
                <a:latin typeface="SimSun" panose="02010600030101010101" pitchFamily="2" charset="-122"/>
                <a:ea typeface="SimSun" panose="02010600030101010101" pitchFamily="2" charset="-122"/>
              </a:rPr>
              <a:t>涡轮叶轮</a:t>
            </a:r>
            <a:endParaRPr kumimoji="1" lang="ja-JP" altLang="en-US" sz="105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059B936D-4830-4AC1-A9A1-6D7D3B216625}"/>
              </a:ext>
            </a:extLst>
          </p:cNvPr>
          <p:cNvSpPr txBox="1"/>
          <p:nvPr/>
        </p:nvSpPr>
        <p:spPr>
          <a:xfrm>
            <a:off x="812800" y="2179200"/>
            <a:ext cx="856343" cy="253916"/>
          </a:xfrm>
          <a:prstGeom prst="rect">
            <a:avLst/>
          </a:prstGeom>
          <a:solidFill>
            <a:schemeClr val="bg1"/>
          </a:solidFill>
          <a:ln>
            <a:noFill/>
          </a:ln>
        </p:spPr>
        <p:txBody>
          <a:bodyPr wrap="square" rtlCol="0">
            <a:spAutoFit/>
          </a:bodyPr>
          <a:lstStyle/>
          <a:p>
            <a:r>
              <a:rPr kumimoji="1" lang="zh-CN" altLang="en-US" sz="1050" dirty="0">
                <a:latin typeface="SimSun" panose="02010600030101010101" pitchFamily="2" charset="-122"/>
                <a:ea typeface="SimSun" panose="02010600030101010101" pitchFamily="2" charset="-122"/>
              </a:rPr>
              <a:t>排气</a:t>
            </a:r>
            <a:r>
              <a:rPr lang="zh-CN" altLang="en-US" sz="1050" dirty="0">
                <a:latin typeface="SimSun" panose="02010600030101010101" pitchFamily="2" charset="-122"/>
                <a:ea typeface="SimSun" panose="02010600030101010101" pitchFamily="2" charset="-122"/>
              </a:rPr>
              <a:t>管</a:t>
            </a:r>
            <a:endParaRPr kumimoji="1" lang="ja-JP" altLang="en-US" sz="105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1A4E9148-4D49-4BF8-98AD-686B0A2A38B3}"/>
              </a:ext>
            </a:extLst>
          </p:cNvPr>
          <p:cNvSpPr txBox="1"/>
          <p:nvPr/>
        </p:nvSpPr>
        <p:spPr>
          <a:xfrm>
            <a:off x="709472" y="2425421"/>
            <a:ext cx="727442"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消音器</a:t>
            </a:r>
            <a:endParaRPr kumimoji="1" lang="ja-JP" altLang="en-US"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565D0CBE-5DE9-4742-A1E8-3D4003518C35}"/>
              </a:ext>
            </a:extLst>
          </p:cNvPr>
          <p:cNvSpPr txBox="1"/>
          <p:nvPr/>
        </p:nvSpPr>
        <p:spPr>
          <a:xfrm>
            <a:off x="2062515" y="2063637"/>
            <a:ext cx="667657"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增压器</a:t>
            </a:r>
            <a:endParaRPr kumimoji="1"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DFE0FCDF-477F-4D1C-BA56-C0C04343FEAC}"/>
              </a:ext>
            </a:extLst>
          </p:cNvPr>
          <p:cNvSpPr txBox="1"/>
          <p:nvPr/>
        </p:nvSpPr>
        <p:spPr>
          <a:xfrm>
            <a:off x="3817257" y="2372351"/>
            <a:ext cx="100575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空气净化器</a:t>
            </a:r>
            <a:endParaRPr kumimoji="1" lang="ja-JP" altLang="en-US"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29DD496B-91E7-49E9-BBC3-5C1D00E5697E}"/>
              </a:ext>
            </a:extLst>
          </p:cNvPr>
          <p:cNvSpPr txBox="1"/>
          <p:nvPr/>
        </p:nvSpPr>
        <p:spPr>
          <a:xfrm>
            <a:off x="3817257" y="2859314"/>
            <a:ext cx="1451429"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尘埃指示器</a:t>
            </a:r>
            <a:endParaRPr kumimoji="1" lang="ja-JP" altLang="en-US" sz="11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A801AB35-CA37-4C31-981E-E8C23E5BDC53}"/>
              </a:ext>
            </a:extLst>
          </p:cNvPr>
          <p:cNvSpPr txBox="1"/>
          <p:nvPr/>
        </p:nvSpPr>
        <p:spPr>
          <a:xfrm>
            <a:off x="3759572" y="3343388"/>
            <a:ext cx="934050"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气缸盖</a:t>
            </a:r>
            <a:endParaRPr kumimoji="1"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D5C089A4-4AD5-4570-BE16-FAE312052640}"/>
              </a:ext>
            </a:extLst>
          </p:cNvPr>
          <p:cNvSpPr txBox="1"/>
          <p:nvPr/>
        </p:nvSpPr>
        <p:spPr>
          <a:xfrm>
            <a:off x="3766165" y="3632586"/>
            <a:ext cx="954228" cy="276999"/>
          </a:xfrm>
          <a:prstGeom prst="rect">
            <a:avLst/>
          </a:prstGeom>
          <a:solidFill>
            <a:schemeClr val="bg1"/>
          </a:solidFill>
        </p:spPr>
        <p:txBody>
          <a:bodyPr wrap="square" rtlCol="0">
            <a:spAutoFit/>
          </a:bodyPr>
          <a:lstStyle/>
          <a:p>
            <a:r>
              <a:rPr kumimoji="1" lang="zh-CN" altLang="en-US" sz="1200" dirty="0">
                <a:latin typeface="SimSun" panose="02010600030101010101" pitchFamily="2" charset="-122"/>
                <a:ea typeface="SimSun" panose="02010600030101010101" pitchFamily="2" charset="-122"/>
              </a:rPr>
              <a:t>排气多歧管</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29B0F28F-ED71-4202-975F-2B6893F5D194}"/>
              </a:ext>
            </a:extLst>
          </p:cNvPr>
          <p:cNvSpPr txBox="1"/>
          <p:nvPr/>
        </p:nvSpPr>
        <p:spPr>
          <a:xfrm>
            <a:off x="3778850" y="3915963"/>
            <a:ext cx="100575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气缸体</a:t>
            </a:r>
            <a:endParaRPr kumimoji="1"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DD5528FB-16BC-4603-9E99-DE0C7C9C86B5}"/>
              </a:ext>
            </a:extLst>
          </p:cNvPr>
          <p:cNvSpPr txBox="1"/>
          <p:nvPr/>
        </p:nvSpPr>
        <p:spPr>
          <a:xfrm>
            <a:off x="3808142" y="4224040"/>
            <a:ext cx="76385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活塞</a:t>
            </a:r>
            <a:endParaRPr kumimoji="1"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FD08BCB5-5A70-46E4-B381-E211CE967709}"/>
              </a:ext>
            </a:extLst>
          </p:cNvPr>
          <p:cNvSpPr txBox="1"/>
          <p:nvPr/>
        </p:nvSpPr>
        <p:spPr>
          <a:xfrm>
            <a:off x="7272075" y="2649350"/>
            <a:ext cx="99136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机油滤清器</a:t>
            </a:r>
            <a:endParaRPr kumimoji="1"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81887825-F4FF-4463-899D-CC129D2523DE}"/>
              </a:ext>
            </a:extLst>
          </p:cNvPr>
          <p:cNvSpPr txBox="1"/>
          <p:nvPr/>
        </p:nvSpPr>
        <p:spPr>
          <a:xfrm>
            <a:off x="7339838" y="4786942"/>
            <a:ext cx="1043025"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机油冷却器</a:t>
            </a:r>
            <a:endParaRPr kumimoji="1"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837BBF49-C948-472E-8919-369EE0130418}"/>
              </a:ext>
            </a:extLst>
          </p:cNvPr>
          <p:cNvSpPr txBox="1"/>
          <p:nvPr/>
        </p:nvSpPr>
        <p:spPr>
          <a:xfrm>
            <a:off x="6914821" y="5033277"/>
            <a:ext cx="964872"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机油</a:t>
            </a:r>
            <a:r>
              <a:rPr lang="zh-CN" altLang="ja-JP" sz="1200" dirty="0">
                <a:latin typeface="SimSun" panose="02010600030101010101" pitchFamily="2" charset="-122"/>
                <a:ea typeface="SimSun" panose="02010600030101010101" pitchFamily="2" charset="-122"/>
              </a:rPr>
              <a:t>滤油器</a:t>
            </a:r>
            <a:endParaRPr lang="ja-JP" altLang="ja-JP" sz="12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E133DD4C-EF29-4EA6-AABB-2184A4392D0E}"/>
              </a:ext>
            </a:extLst>
          </p:cNvPr>
          <p:cNvSpPr txBox="1"/>
          <p:nvPr/>
        </p:nvSpPr>
        <p:spPr>
          <a:xfrm>
            <a:off x="4572000" y="4485650"/>
            <a:ext cx="76385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机油泵</a:t>
            </a:r>
            <a:endParaRPr kumimoji="1" lang="ja-JP" altLang="en-US" sz="12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61498D77-1E18-4CED-8EC3-1F3A7B5B88D5}"/>
              </a:ext>
            </a:extLst>
          </p:cNvPr>
          <p:cNvSpPr txBox="1"/>
          <p:nvPr/>
        </p:nvSpPr>
        <p:spPr>
          <a:xfrm>
            <a:off x="2730172" y="1854722"/>
            <a:ext cx="1005758"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增压器叶轮</a:t>
            </a:r>
            <a:endParaRPr kumimoji="1" lang="ja-JP" altLang="en-US" sz="12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35A773D8-53BE-4B1A-8FD8-558C418B1357}"/>
              </a:ext>
            </a:extLst>
          </p:cNvPr>
          <p:cNvSpPr txBox="1"/>
          <p:nvPr/>
        </p:nvSpPr>
        <p:spPr>
          <a:xfrm>
            <a:off x="3754982" y="1966045"/>
            <a:ext cx="100575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预净器</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99485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柴油发动机的构造</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400" dirty="0">
              <a:latin typeface="SimSun" panose="02010600030101010101" pitchFamily="2" charset="-122"/>
              <a:ea typeface="SimSun" panose="02010600030101010101" pitchFamily="2" charset="-122"/>
            </a:endParaRPr>
          </a:p>
          <a:p>
            <a:pPr marL="0" indent="0">
              <a:buNone/>
            </a:pPr>
            <a:endParaRPr lang="en-US" altLang="ja-JP"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１４页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30135"/>
            <a:ext cx="3926978" cy="3178173"/>
          </a:xfrm>
          <a:prstGeom prst="rect">
            <a:avLst/>
          </a:prstGeom>
        </p:spPr>
      </p:pic>
      <p:sp>
        <p:nvSpPr>
          <p:cNvPr id="11" name="テキスト ボックス 10"/>
          <p:cNvSpPr txBox="1"/>
          <p:nvPr/>
        </p:nvSpPr>
        <p:spPr>
          <a:xfrm>
            <a:off x="900900" y="5513961"/>
            <a:ext cx="3237610"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燃料装置系统的示例</a:t>
            </a: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4877552" y="5425342"/>
            <a:ext cx="3237610" cy="307777"/>
          </a:xfrm>
          <a:prstGeom prst="rect">
            <a:avLst/>
          </a:prstGeom>
          <a:noFill/>
          <a:ln>
            <a:noFill/>
          </a:ln>
        </p:spPr>
        <p:txBody>
          <a:bodyPr wrap="square" rtlCol="0">
            <a:spAutoFit/>
          </a:bodyPr>
          <a:lstStyle/>
          <a:p>
            <a:pPr algn="ctr"/>
            <a:r>
              <a:rPr lang="ja-JP" altLang="en-US" sz="1400" dirty="0">
                <a:solidFill>
                  <a:prstClr val="black"/>
                </a:solidFill>
                <a:latin typeface="SimSun" panose="02010600030101010101" pitchFamily="2" charset="-122"/>
                <a:ea typeface="SimSun" panose="02010600030101010101" pitchFamily="2" charset="-122"/>
              </a:rPr>
              <a:t>水冷式</a:t>
            </a:r>
            <a:r>
              <a:rPr lang="zh-CN" altLang="en-US" sz="1400" dirty="0">
                <a:solidFill>
                  <a:prstClr val="black"/>
                </a:solidFill>
                <a:latin typeface="SimSun" panose="02010600030101010101" pitchFamily="2" charset="-122"/>
                <a:ea typeface="SimSun" panose="02010600030101010101" pitchFamily="2" charset="-122"/>
              </a:rPr>
              <a:t>发电机</a:t>
            </a:r>
            <a:r>
              <a:rPr lang="ja-JP" altLang="en-US" sz="1400" dirty="0">
                <a:solidFill>
                  <a:prstClr val="black"/>
                </a:solidFill>
                <a:latin typeface="SimSun" panose="02010600030101010101" pitchFamily="2" charset="-122"/>
                <a:ea typeface="SimSun" panose="02010600030101010101" pitchFamily="2" charset="-122"/>
              </a:rPr>
              <a:t>冷却装置系統</a:t>
            </a:r>
            <a:r>
              <a:rPr lang="zh-CN" altLang="en-US" sz="1400" dirty="0">
                <a:solidFill>
                  <a:prstClr val="black"/>
                </a:solidFill>
                <a:latin typeface="SimSun" panose="02010600030101010101" pitchFamily="2" charset="-122"/>
                <a:ea typeface="SimSun" panose="02010600030101010101" pitchFamily="2" charset="-122"/>
              </a:rPr>
              <a:t>图</a:t>
            </a: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a16="http://schemas.microsoft.com/office/drawing/2014/main" xmlns="" id="{341364AE-36DC-4F25-A8F4-BCC2D4A082E4}"/>
              </a:ext>
            </a:extLst>
          </p:cNvPr>
          <p:cNvSpPr txBox="1"/>
          <p:nvPr/>
        </p:nvSpPr>
        <p:spPr>
          <a:xfrm>
            <a:off x="1756229" y="2130135"/>
            <a:ext cx="1046650" cy="569387"/>
          </a:xfrm>
          <a:prstGeom prst="rect">
            <a:avLst/>
          </a:prstGeom>
          <a:solidFill>
            <a:schemeClr val="bg1"/>
          </a:solidFill>
          <a:ln>
            <a:noFill/>
          </a:ln>
        </p:spPr>
        <p:txBody>
          <a:bodyPr wrap="square" rtlCol="0">
            <a:spAutoFit/>
          </a:bodyPr>
          <a:lstStyle/>
          <a:p>
            <a:r>
              <a:rPr lang="zh-CN" altLang="ja-JP" sz="1100" dirty="0">
                <a:latin typeface="SimSun" panose="02010600030101010101" pitchFamily="2" charset="-122"/>
                <a:ea typeface="SimSun" panose="02010600030101010101" pitchFamily="2" charset="-122"/>
              </a:rPr>
              <a:t>燃料喷射嘴</a:t>
            </a:r>
            <a:endParaRPr lang="ja-JP" altLang="ja-JP" sz="1100" dirty="0">
              <a:latin typeface="SimSun" panose="02010600030101010101" pitchFamily="2" charset="-122"/>
              <a:ea typeface="SimSun" panose="02010600030101010101" pitchFamily="2" charset="-122"/>
            </a:endParaRPr>
          </a:p>
          <a:p>
            <a:endParaRPr kumimoji="1" lang="ja-JP" altLang="en-US" sz="20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F14FCFC6-CE2E-4927-837B-1EF3F7C12AFC}"/>
              </a:ext>
            </a:extLst>
          </p:cNvPr>
          <p:cNvSpPr txBox="1"/>
          <p:nvPr/>
        </p:nvSpPr>
        <p:spPr>
          <a:xfrm>
            <a:off x="2802879" y="2254827"/>
            <a:ext cx="869235" cy="584775"/>
          </a:xfrm>
          <a:prstGeom prst="rect">
            <a:avLst/>
          </a:prstGeom>
          <a:solidFill>
            <a:schemeClr val="bg1"/>
          </a:solidFill>
          <a:ln>
            <a:noFill/>
          </a:ln>
        </p:spPr>
        <p:txBody>
          <a:bodyPr wrap="square" rtlCol="0">
            <a:spAutoFit/>
          </a:bodyPr>
          <a:lstStyle/>
          <a:p>
            <a:pPr algn="r"/>
            <a:r>
              <a:rPr lang="zh-CN" altLang="ja-JP" sz="1200" dirty="0">
                <a:latin typeface="SimSun" panose="02010600030101010101" pitchFamily="2" charset="-122"/>
                <a:ea typeface="SimSun" panose="02010600030101010101" pitchFamily="2" charset="-122"/>
              </a:rPr>
              <a:t>燃料箱</a:t>
            </a:r>
            <a:endParaRPr lang="ja-JP" altLang="ja-JP" sz="1200" dirty="0">
              <a:latin typeface="SimSun" panose="02010600030101010101" pitchFamily="2" charset="-122"/>
              <a:ea typeface="SimSun" panose="02010600030101010101" pitchFamily="2" charset="-122"/>
            </a:endParaRPr>
          </a:p>
          <a:p>
            <a:pPr algn="r"/>
            <a:endParaRPr kumimoji="1" lang="ja-JP" altLang="en-US" sz="20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F5850E07-2077-45BD-B5D4-79F4089DDD0F}"/>
              </a:ext>
            </a:extLst>
          </p:cNvPr>
          <p:cNvSpPr txBox="1"/>
          <p:nvPr/>
        </p:nvSpPr>
        <p:spPr>
          <a:xfrm>
            <a:off x="1612852" y="3860219"/>
            <a:ext cx="1046650" cy="276999"/>
          </a:xfrm>
          <a:prstGeom prst="rect">
            <a:avLst/>
          </a:prstGeom>
          <a:solidFill>
            <a:schemeClr val="bg1"/>
          </a:solidFill>
          <a:ln>
            <a:noFill/>
          </a:ln>
        </p:spPr>
        <p:txBody>
          <a:bodyPr wrap="square" rtlCol="0">
            <a:spAutoFit/>
          </a:bodyPr>
          <a:lstStyle/>
          <a:p>
            <a:r>
              <a:rPr lang="zh-CN" altLang="ja-JP" sz="1200" dirty="0">
                <a:latin typeface="SimSun" panose="02010600030101010101" pitchFamily="2" charset="-122"/>
                <a:ea typeface="SimSun" panose="02010600030101010101" pitchFamily="2" charset="-122"/>
              </a:rPr>
              <a:t>燃料喷射泵</a:t>
            </a:r>
            <a:endParaRPr lang="ja-JP" altLang="ja-JP" sz="1200" dirty="0">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93D3291E-5DA4-42C2-A33D-3C0886A55989}"/>
              </a:ext>
            </a:extLst>
          </p:cNvPr>
          <p:cNvSpPr txBox="1"/>
          <p:nvPr/>
        </p:nvSpPr>
        <p:spPr>
          <a:xfrm>
            <a:off x="2802879" y="4557486"/>
            <a:ext cx="1026171" cy="276999"/>
          </a:xfrm>
          <a:prstGeom prst="rect">
            <a:avLst/>
          </a:prstGeom>
          <a:solidFill>
            <a:schemeClr val="bg1"/>
          </a:solidFill>
          <a:ln>
            <a:noFill/>
          </a:ln>
        </p:spPr>
        <p:txBody>
          <a:bodyPr wrap="square" rtlCol="0">
            <a:spAutoFit/>
          </a:bodyPr>
          <a:lstStyle/>
          <a:p>
            <a:r>
              <a:rPr lang="zh-CN" altLang="ja-JP" sz="1200" dirty="0">
                <a:latin typeface="SimSun" panose="02010600030101010101" pitchFamily="2" charset="-122"/>
                <a:ea typeface="SimSun" panose="02010600030101010101" pitchFamily="2" charset="-122"/>
              </a:rPr>
              <a:t>燃料过滤器</a:t>
            </a:r>
            <a:endParaRPr lang="ja-JP" altLang="ja-JP"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C9C49DE5-EC01-4161-96AD-B324C9C44433}"/>
              </a:ext>
            </a:extLst>
          </p:cNvPr>
          <p:cNvSpPr txBox="1"/>
          <p:nvPr/>
        </p:nvSpPr>
        <p:spPr>
          <a:xfrm>
            <a:off x="845730" y="5297916"/>
            <a:ext cx="910499" cy="461665"/>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燃料提供泵</a:t>
            </a:r>
            <a:endParaRPr kumimoji="1"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4A2A75FF-AC2C-4A6C-933C-ABB9D39F5D21}"/>
              </a:ext>
            </a:extLst>
          </p:cNvPr>
          <p:cNvSpPr txBox="1"/>
          <p:nvPr/>
        </p:nvSpPr>
        <p:spPr>
          <a:xfrm>
            <a:off x="2659502" y="5242306"/>
            <a:ext cx="855329"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调节器</a:t>
            </a:r>
            <a:endParaRPr kumimoji="1" lang="ja-JP" altLang="en-US"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63A0134B-44FB-4A51-9BCE-5975AE34116F}"/>
              </a:ext>
            </a:extLst>
          </p:cNvPr>
          <p:cNvSpPr txBox="1"/>
          <p:nvPr/>
        </p:nvSpPr>
        <p:spPr>
          <a:xfrm>
            <a:off x="4383755" y="2058633"/>
            <a:ext cx="78333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散热器</a:t>
            </a:r>
            <a:endParaRPr kumimoji="1"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0562B831-10A3-45D0-858C-AEEB443C0187}"/>
              </a:ext>
            </a:extLst>
          </p:cNvPr>
          <p:cNvSpPr txBox="1"/>
          <p:nvPr/>
        </p:nvSpPr>
        <p:spPr>
          <a:xfrm>
            <a:off x="4973818" y="1990174"/>
            <a:ext cx="51643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风扇</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931C8B5D-4653-45F4-8B3A-3CFEDD598263}"/>
              </a:ext>
            </a:extLst>
          </p:cNvPr>
          <p:cNvSpPr txBox="1"/>
          <p:nvPr/>
        </p:nvSpPr>
        <p:spPr>
          <a:xfrm>
            <a:off x="5429907" y="2155209"/>
            <a:ext cx="789855"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恒温器</a:t>
            </a:r>
            <a:endParaRPr kumimoji="1"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DB24B151-C94D-4522-80A0-0492A4E88DC3}"/>
              </a:ext>
            </a:extLst>
          </p:cNvPr>
          <p:cNvSpPr txBox="1"/>
          <p:nvPr/>
        </p:nvSpPr>
        <p:spPr>
          <a:xfrm>
            <a:off x="5718188" y="2395014"/>
            <a:ext cx="710433"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水泵</a:t>
            </a:r>
            <a:endParaRPr kumimoji="1"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CA288368-9722-4FA7-B3B7-8170F7607F17}"/>
              </a:ext>
            </a:extLst>
          </p:cNvPr>
          <p:cNvSpPr txBox="1"/>
          <p:nvPr/>
        </p:nvSpPr>
        <p:spPr>
          <a:xfrm>
            <a:off x="6245225" y="2172552"/>
            <a:ext cx="1094614"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水温计</a:t>
            </a:r>
            <a:endParaRPr kumimoji="1"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EE4A89F6-4810-40C7-B9DD-76A915891400}"/>
              </a:ext>
            </a:extLst>
          </p:cNvPr>
          <p:cNvSpPr txBox="1"/>
          <p:nvPr/>
        </p:nvSpPr>
        <p:spPr>
          <a:xfrm>
            <a:off x="6792532" y="2335917"/>
            <a:ext cx="132263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水歧管</a:t>
            </a:r>
            <a:endParaRPr kumimoji="1"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A4357EFC-B76A-4197-9F30-5F9F3915E09D}"/>
              </a:ext>
            </a:extLst>
          </p:cNvPr>
          <p:cNvSpPr txBox="1"/>
          <p:nvPr/>
        </p:nvSpPr>
        <p:spPr>
          <a:xfrm>
            <a:off x="7453847" y="3323771"/>
            <a:ext cx="931609"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气缸盖</a:t>
            </a:r>
            <a:endParaRPr kumimoji="1" lang="ja-JP" altLang="en-US" sz="1200" dirty="0">
              <a:latin typeface="SimSun" panose="02010600030101010101" pitchFamily="2" charset="-122"/>
              <a:ea typeface="SimSun" panose="02010600030101010101" pitchFamily="2" charset="-122"/>
            </a:endParaRPr>
          </a:p>
        </p:txBody>
      </p:sp>
      <p:sp>
        <p:nvSpPr>
          <p:cNvPr id="25" name="テキスト ボックス 311">
            <a:extLst>
              <a:ext uri="{FF2B5EF4-FFF2-40B4-BE49-F238E27FC236}">
                <a16:creationId xmlns:a16="http://schemas.microsoft.com/office/drawing/2014/main" xmlns="" id="{82DCA29D-7B72-4EA0-A445-3E251C99E34C}"/>
              </a:ext>
            </a:extLst>
          </p:cNvPr>
          <p:cNvSpPr txBox="1"/>
          <p:nvPr/>
        </p:nvSpPr>
        <p:spPr>
          <a:xfrm>
            <a:off x="7600150" y="3892932"/>
            <a:ext cx="838028" cy="2616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400"/>
              </a:spcAft>
            </a:pPr>
            <a:r>
              <a:rPr lang="zh-CN" sz="1200" kern="100" dirty="0">
                <a:effectLst/>
                <a:latin typeface="SimSun" panose="02010600030101010101" pitchFamily="2" charset="-122"/>
                <a:ea typeface="SimSun" panose="02010600030101010101" pitchFamily="2" charset="-122"/>
                <a:cs typeface="Times New Roman" panose="02020603050405020304" pitchFamily="18" charset="0"/>
              </a:rPr>
              <a:t>气缸</a:t>
            </a:r>
            <a:r>
              <a:rPr lang="zh-CN" altLang="en-US" sz="1200" kern="100" dirty="0">
                <a:effectLst/>
                <a:latin typeface="SimSun" panose="02010600030101010101" pitchFamily="2" charset="-122"/>
                <a:ea typeface="SimSun" panose="02010600030101010101" pitchFamily="2" charset="-122"/>
                <a:cs typeface="Times New Roman" panose="02020603050405020304" pitchFamily="18" charset="0"/>
              </a:rPr>
              <a:t>衬筒</a:t>
            </a:r>
            <a:endParaRPr 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26" name="テキスト ボックス 313">
            <a:extLst>
              <a:ext uri="{FF2B5EF4-FFF2-40B4-BE49-F238E27FC236}">
                <a16:creationId xmlns:a16="http://schemas.microsoft.com/office/drawing/2014/main" xmlns="" id="{2B51B9C3-AB68-4FF2-9795-FA8B89CC9F21}"/>
              </a:ext>
            </a:extLst>
          </p:cNvPr>
          <p:cNvSpPr txBox="1"/>
          <p:nvPr/>
        </p:nvSpPr>
        <p:spPr>
          <a:xfrm>
            <a:off x="5528006" y="5072785"/>
            <a:ext cx="1514475" cy="2571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400"/>
              </a:spcAft>
            </a:pPr>
            <a:r>
              <a:rPr lang="zh-CN" sz="1200" kern="100" dirty="0">
                <a:effectLst/>
                <a:latin typeface="SimSun" panose="02010600030101010101" pitchFamily="2" charset="-122"/>
                <a:ea typeface="SimSun" panose="02010600030101010101" pitchFamily="2" charset="-122"/>
                <a:cs typeface="Times New Roman" panose="02020603050405020304" pitchFamily="18" charset="0"/>
              </a:rPr>
              <a:t>机油冷却器</a:t>
            </a:r>
            <a:endParaRPr 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27" name="テキスト ボックス 312">
            <a:extLst>
              <a:ext uri="{FF2B5EF4-FFF2-40B4-BE49-F238E27FC236}">
                <a16:creationId xmlns:a16="http://schemas.microsoft.com/office/drawing/2014/main" xmlns="" id="{B26E37F0-C81A-4D04-92D7-F2AC0BEDE712}"/>
              </a:ext>
            </a:extLst>
          </p:cNvPr>
          <p:cNvSpPr txBox="1"/>
          <p:nvPr/>
        </p:nvSpPr>
        <p:spPr>
          <a:xfrm>
            <a:off x="6390759" y="4939474"/>
            <a:ext cx="1524000" cy="2857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400"/>
              </a:spcAft>
            </a:pPr>
            <a:r>
              <a:rPr lang="zh-CN" sz="1050" kern="100" dirty="0">
                <a:effectLst/>
                <a:latin typeface="SimSun" panose="02010600030101010101" pitchFamily="2" charset="-122"/>
                <a:ea typeface="SimSun" panose="02010600030101010101" pitchFamily="2" charset="-122"/>
                <a:cs typeface="Times New Roman" panose="02020603050405020304" pitchFamily="18" charset="0"/>
              </a:rPr>
              <a:t>油泵</a:t>
            </a:r>
            <a:endParaRPr lang="ja-JP" sz="14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205083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柴油发动机的构造</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3180406" y="5688350"/>
            <a:ext cx="3237610" cy="369332"/>
          </a:xfrm>
          <a:prstGeom prst="rect">
            <a:avLst/>
          </a:prstGeom>
          <a:noFill/>
          <a:ln>
            <a:noFill/>
          </a:ln>
        </p:spPr>
        <p:txBody>
          <a:bodyPr wrap="square" rtlCol="0">
            <a:spAutoFit/>
          </a:bodyPr>
          <a:lstStyle/>
          <a:p>
            <a:pPr algn="ctr"/>
            <a:r>
              <a:rPr lang="zh-CN" altLang="en-US" dirty="0">
                <a:solidFill>
                  <a:prstClr val="black"/>
                </a:solidFill>
                <a:latin typeface="SimSun" panose="02010600030101010101" pitchFamily="2" charset="-122"/>
                <a:ea typeface="SimSun" panose="02010600030101010101" pitchFamily="2" charset="-122"/>
              </a:rPr>
              <a:t>交流发电机的示例</a:t>
            </a:r>
            <a:endParaRPr lang="ja-JP" altLang="en-US"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236519" y="1381668"/>
            <a:ext cx="7106838" cy="4208096"/>
          </a:xfrm>
          <a:prstGeom prst="rect">
            <a:avLst/>
          </a:prstGeom>
        </p:spPr>
      </p:pic>
      <p:sp>
        <p:nvSpPr>
          <p:cNvPr id="7" name="テキスト ボックス 6">
            <a:extLst>
              <a:ext uri="{FF2B5EF4-FFF2-40B4-BE49-F238E27FC236}">
                <a16:creationId xmlns:a16="http://schemas.microsoft.com/office/drawing/2014/main" xmlns="" id="{5FE86CF3-004C-4916-BE32-01219D028B9C}"/>
              </a:ext>
            </a:extLst>
          </p:cNvPr>
          <p:cNvSpPr txBox="1"/>
          <p:nvPr/>
        </p:nvSpPr>
        <p:spPr>
          <a:xfrm>
            <a:off x="1236519" y="2436269"/>
            <a:ext cx="1248508" cy="307777"/>
          </a:xfrm>
          <a:prstGeom prst="rect">
            <a:avLst/>
          </a:prstGeom>
          <a:solidFill>
            <a:schemeClr val="bg1"/>
          </a:solidFill>
          <a:ln>
            <a:noFill/>
          </a:ln>
        </p:spPr>
        <p:txBody>
          <a:bodyPr wrap="square" rtlCol="0">
            <a:spAutoFit/>
          </a:bodyPr>
          <a:lstStyle/>
          <a:p>
            <a:r>
              <a:rPr lang="zh-CN" altLang="en-US" sz="1400" dirty="0">
                <a:latin typeface="SimSun" panose="02010600030101010101" pitchFamily="2" charset="-122"/>
                <a:ea typeface="SimSun" panose="02010600030101010101" pitchFamily="2" charset="-122"/>
              </a:rPr>
              <a:t>交流发电机</a:t>
            </a:r>
            <a:endParaRPr kumimoji="1" lang="ja-JP" altLang="en-US" sz="14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2007998B-6292-43C6-B05C-9AF4BABD05E9}"/>
              </a:ext>
            </a:extLst>
          </p:cNvPr>
          <p:cNvSpPr txBox="1"/>
          <p:nvPr/>
        </p:nvSpPr>
        <p:spPr>
          <a:xfrm>
            <a:off x="6403729" y="4976446"/>
            <a:ext cx="1210409"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电池</a:t>
            </a:r>
            <a:endParaRPr kumimoji="1" lang="ja-JP" altLang="en-US" sz="1400" dirty="0">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407F043B-1D2B-4D55-A213-DA4D4998EA23}"/>
              </a:ext>
            </a:extLst>
          </p:cNvPr>
          <p:cNvSpPr txBox="1"/>
          <p:nvPr/>
        </p:nvSpPr>
        <p:spPr>
          <a:xfrm>
            <a:off x="5180133" y="1540758"/>
            <a:ext cx="1828800" cy="360000"/>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点火开关</a:t>
            </a:r>
            <a:endParaRPr kumimoji="1"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34230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83354DB4-E920-4223-AC3E-90B875A10EC2}"/>
              </a:ext>
            </a:extLst>
          </p:cNvPr>
          <p:cNvSpPr txBox="1"/>
          <p:nvPr/>
        </p:nvSpPr>
        <p:spPr>
          <a:xfrm>
            <a:off x="1195753" y="2613853"/>
            <a:ext cx="7104186" cy="523220"/>
          </a:xfrm>
          <a:prstGeom prst="rect">
            <a:avLst/>
          </a:prstGeom>
          <a:solidFill>
            <a:schemeClr val="bg1"/>
          </a:solidFill>
          <a:ln>
            <a:noFill/>
          </a:ln>
        </p:spPr>
        <p:txBody>
          <a:bodyPr wrap="square" rtlCol="0">
            <a:spAutoFit/>
          </a:bodyPr>
          <a:lstStyle/>
          <a:p>
            <a:pPr lvl="0" algn="just">
              <a:spcAft>
                <a:spcPts val="400"/>
              </a:spcAft>
            </a:pPr>
            <a:r>
              <a:rPr lang="zh-CN" altLang="en-US" sz="2800" b="1" kern="100" dirty="0">
                <a:latin typeface="SimSun" panose="02010600030101010101" pitchFamily="2" charset="-122"/>
                <a:ea typeface="SimSun" panose="02010600030101010101" pitchFamily="2" charset="-122"/>
                <a:cs typeface="Times New Roman" panose="02020603050405020304" pitchFamily="18" charset="0"/>
              </a:rPr>
              <a:t>第</a:t>
            </a:r>
            <a:r>
              <a:rPr lang="en-US" altLang="zh-CN" sz="2800" b="1" kern="100" dirty="0">
                <a:latin typeface="SimSun" panose="02010600030101010101" pitchFamily="2" charset="-122"/>
                <a:ea typeface="SimSun" panose="02010600030101010101" pitchFamily="2" charset="-122"/>
                <a:cs typeface="Times New Roman" panose="02020603050405020304" pitchFamily="18" charset="0"/>
              </a:rPr>
              <a:t>1</a:t>
            </a:r>
            <a:r>
              <a:rPr lang="zh-CN" altLang="en-US" sz="2800" b="1" kern="100" dirty="0">
                <a:latin typeface="SimSun" panose="02010600030101010101" pitchFamily="2" charset="-122"/>
                <a:ea typeface="SimSun" panose="02010600030101010101" pitchFamily="2" charset="-122"/>
                <a:cs typeface="Times New Roman" panose="02020603050405020304" pitchFamily="18" charset="0"/>
              </a:rPr>
              <a:t>章 车辆系工程机械的相关基础知识</a:t>
            </a:r>
            <a:endParaRPr lang="ja-JP" altLang="ja-JP" sz="2800" b="1" kern="100" dirty="0">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10744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燃料・</a:t>
            </a:r>
            <a:r>
              <a:rPr lang="zh-CN" altLang="en-US" sz="2400" dirty="0">
                <a:latin typeface="SimSun" panose="02010600030101010101" pitchFamily="2" charset="-122"/>
                <a:ea typeface="SimSun" panose="02010600030101010101" pitchFamily="2" charset="-122"/>
              </a:rPr>
              <a:t>机油</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zh-CN" altLang="en-US" sz="2000" dirty="0">
                <a:latin typeface="SimSun" panose="02010600030101010101" pitchFamily="2" charset="-122"/>
                <a:ea typeface="SimSun" panose="02010600030101010101" pitchFamily="2" charset="-122"/>
              </a:rPr>
              <a:t>机油</a:t>
            </a:r>
            <a:r>
              <a:rPr lang="ja-JP" altLang="en-US" sz="2000" dirty="0">
                <a:latin typeface="SimSun" panose="02010600030101010101" pitchFamily="2" charset="-122"/>
                <a:ea typeface="SimSun" panose="02010600030101010101" pitchFamily="2" charset="-122"/>
              </a:rPr>
              <a:t>，</a:t>
            </a:r>
            <a:r>
              <a:rPr lang="zh-CN" altLang="en-US" sz="2000" dirty="0">
                <a:latin typeface="SimSun" panose="02010600030101010101" pitchFamily="2" charset="-122"/>
                <a:ea typeface="SimSun" panose="02010600030101010101" pitchFamily="2" charset="-122"/>
              </a:rPr>
              <a:t>具有以下几种作用</a:t>
            </a:r>
            <a:r>
              <a:rPr lang="ja-JP" altLang="en-US" sz="2000" dirty="0">
                <a:latin typeface="SimSun" panose="02010600030101010101" pitchFamily="2" charset="-122"/>
                <a:ea typeface="SimSun" panose="02010600030101010101" pitchFamily="2" charset="-122"/>
              </a:rPr>
              <a:t>。</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①</a:t>
            </a:r>
            <a:r>
              <a:rPr lang="ja-JP" altLang="en-US"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润滑</a:t>
            </a:r>
            <a:r>
              <a:rPr lang="zh-TW" altLang="en-US" sz="2000" dirty="0">
                <a:latin typeface="SimSun" panose="02010600030101010101" pitchFamily="2" charset="-122"/>
                <a:ea typeface="SimSun" panose="02010600030101010101" pitchFamily="2" charset="-122"/>
              </a:rPr>
              <a:t>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②</a:t>
            </a:r>
            <a:r>
              <a:rPr lang="ja-JP" altLang="en-US" sz="2000" dirty="0">
                <a:latin typeface="SimSun" panose="02010600030101010101" pitchFamily="2" charset="-122"/>
                <a:ea typeface="SimSun" panose="02010600030101010101" pitchFamily="2" charset="-122"/>
              </a:rPr>
              <a:t>　</a:t>
            </a:r>
            <a:r>
              <a:rPr lang="zh-TW" altLang="en-US" sz="2000" dirty="0">
                <a:latin typeface="SimSun" panose="02010600030101010101" pitchFamily="2" charset="-122"/>
                <a:ea typeface="SimSun" panose="02010600030101010101" pitchFamily="2" charset="-122"/>
              </a:rPr>
              <a:t>冷却作用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③</a:t>
            </a:r>
            <a:r>
              <a:rPr lang="ja-JP" altLang="en-US" sz="2000" dirty="0">
                <a:latin typeface="SimSun" panose="02010600030101010101" pitchFamily="2" charset="-122"/>
                <a:ea typeface="SimSun" panose="02010600030101010101" pitchFamily="2" charset="-122"/>
              </a:rPr>
              <a:t>　</a:t>
            </a:r>
            <a:r>
              <a:rPr lang="zh-TW" altLang="en-US" sz="2000" dirty="0">
                <a:latin typeface="SimSun" panose="02010600030101010101" pitchFamily="2" charset="-122"/>
                <a:ea typeface="SimSun" panose="02010600030101010101" pitchFamily="2" charset="-122"/>
              </a:rPr>
              <a:t>密封作用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④</a:t>
            </a:r>
            <a:r>
              <a:rPr lang="ja-JP" altLang="en-US" sz="2000" dirty="0">
                <a:latin typeface="SimSun" panose="02010600030101010101" pitchFamily="2" charset="-122"/>
                <a:ea typeface="SimSun" panose="02010600030101010101" pitchFamily="2" charset="-122"/>
              </a:rPr>
              <a:t>　清</a:t>
            </a:r>
            <a:r>
              <a:rPr lang="zh-CN" altLang="en-US" sz="2000" dirty="0">
                <a:latin typeface="SimSun" panose="02010600030101010101" pitchFamily="2" charset="-122"/>
                <a:ea typeface="SimSun" panose="02010600030101010101" pitchFamily="2" charset="-122"/>
              </a:rPr>
              <a:t>洁</a:t>
            </a:r>
            <a:r>
              <a:rPr lang="zh-TW" altLang="en-US" sz="2000" dirty="0">
                <a:latin typeface="SimSun" panose="02010600030101010101" pitchFamily="2" charset="-122"/>
                <a:ea typeface="SimSun" panose="02010600030101010101" pitchFamily="2" charset="-122"/>
              </a:rPr>
              <a:t>作用</a:t>
            </a:r>
            <a:endParaRPr lang="en-US" altLang="zh-TW" sz="2000" dirty="0">
              <a:latin typeface="SimSun" panose="02010600030101010101" pitchFamily="2" charset="-122"/>
              <a:ea typeface="SimSun" panose="02010600030101010101" pitchFamily="2" charset="-122"/>
            </a:endParaRPr>
          </a:p>
          <a:p>
            <a:pPr marL="0" indent="0">
              <a:buNone/>
            </a:pPr>
            <a:r>
              <a:rPr lang="zh-TW" altLang="en-US" sz="2000" dirty="0">
                <a:latin typeface="SimSun" panose="02010600030101010101" pitchFamily="2" charset="-122"/>
                <a:ea typeface="SimSun" panose="02010600030101010101" pitchFamily="2" charset="-122"/>
              </a:rPr>
              <a:t>⑤</a:t>
            </a:r>
            <a:r>
              <a:rPr lang="ja-JP" altLang="en-US" sz="2000" dirty="0">
                <a:latin typeface="SimSun" panose="02010600030101010101" pitchFamily="2" charset="-122"/>
                <a:ea typeface="SimSun" panose="02010600030101010101" pitchFamily="2" charset="-122"/>
              </a:rPr>
              <a:t>　防</a:t>
            </a:r>
            <a:r>
              <a:rPr lang="zh-CN" altLang="en-US" sz="2000" dirty="0">
                <a:latin typeface="SimSun" panose="02010600030101010101" pitchFamily="2" charset="-122"/>
                <a:ea typeface="SimSun" panose="02010600030101010101" pitchFamily="2" charset="-122"/>
              </a:rPr>
              <a:t>锈</a:t>
            </a:r>
            <a:r>
              <a:rPr lang="zh-TW" altLang="en-US" sz="2000" dirty="0">
                <a:latin typeface="SimSun" panose="02010600030101010101" pitchFamily="2" charset="-122"/>
                <a:ea typeface="SimSun" panose="02010600030101010101" pitchFamily="2" charset="-122"/>
              </a:rPr>
              <a:t>作用</a:t>
            </a:r>
            <a:endParaRPr lang="en-US" altLang="zh-TW"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a:p>
            <a:pPr marL="0" indent="0">
              <a:buNone/>
            </a:pPr>
            <a:r>
              <a:rPr lang="zh-CN" altLang="en-US" sz="2000" dirty="0">
                <a:latin typeface="SimSun" panose="02010600030101010101" pitchFamily="2" charset="-122"/>
                <a:ea typeface="SimSun" panose="02010600030101010101" pitchFamily="2" charset="-122"/>
              </a:rPr>
              <a:t>虽有多种不同的名称，但必须要使用工程机械说明书等指定的规格</a:t>
            </a:r>
            <a:r>
              <a:rPr lang="zh-CN" altLang="ja-JP" sz="2000" dirty="0">
                <a:latin typeface="SimSun" panose="02010600030101010101" pitchFamily="2" charset="-122"/>
                <a:ea typeface="SimSun" panose="02010600030101010101" pitchFamily="2" charset="-122"/>
              </a:rPr>
              <a:t>。</a:t>
            </a:r>
            <a:endParaRPr lang="ja-JP" alt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64548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a:t>
            </a:r>
            <a:r>
              <a:rPr lang="ja-JP" altLang="en-US" sz="2400" dirty="0">
                <a:latin typeface="SimSun" panose="02010600030101010101" pitchFamily="2" charset="-122"/>
                <a:ea typeface="SimSun" panose="02010600030101010101" pitchFamily="2" charset="-122"/>
              </a:rPr>
              <a:t>装置</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687737" y="1702510"/>
            <a:ext cx="7768526" cy="3449782"/>
          </a:xfrm>
          <a:prstGeom prst="rect">
            <a:avLst/>
          </a:prstGeom>
        </p:spPr>
      </p:pic>
      <p:sp>
        <p:nvSpPr>
          <p:cNvPr id="5" name="テキスト ボックス 4">
            <a:extLst>
              <a:ext uri="{FF2B5EF4-FFF2-40B4-BE49-F238E27FC236}">
                <a16:creationId xmlns:a16="http://schemas.microsoft.com/office/drawing/2014/main" xmlns="" id="{B857B8EC-8824-442D-9CAE-1DA8B66610BB}"/>
              </a:ext>
            </a:extLst>
          </p:cNvPr>
          <p:cNvSpPr txBox="1"/>
          <p:nvPr/>
        </p:nvSpPr>
        <p:spPr>
          <a:xfrm>
            <a:off x="2356340" y="1789475"/>
            <a:ext cx="1248508"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高压液压油</a:t>
            </a:r>
            <a:endParaRPr kumimoji="1" lang="ja-JP" altLang="en-US" sz="14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33AC8501-B439-4EEC-9D02-EFDBA705C747}"/>
              </a:ext>
            </a:extLst>
          </p:cNvPr>
          <p:cNvSpPr txBox="1"/>
          <p:nvPr/>
        </p:nvSpPr>
        <p:spPr>
          <a:xfrm>
            <a:off x="5328138" y="1769651"/>
            <a:ext cx="1248508"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高压液压油</a:t>
            </a:r>
            <a:endParaRPr kumimoji="1" lang="ja-JP" altLang="en-US" sz="14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904D708B-2C35-4635-A59A-244D189B7C39}"/>
              </a:ext>
            </a:extLst>
          </p:cNvPr>
          <p:cNvSpPr txBox="1"/>
          <p:nvPr/>
        </p:nvSpPr>
        <p:spPr>
          <a:xfrm>
            <a:off x="2497017" y="4720230"/>
            <a:ext cx="1107831"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低压液压油</a:t>
            </a:r>
            <a:endParaRPr kumimoji="1" lang="ja-JP" altLang="en-US" sz="1400" dirty="0">
              <a:latin typeface="SimSun" panose="02010600030101010101" pitchFamily="2" charset="-122"/>
              <a:ea typeface="SimSun" panose="02010600030101010101" pitchFamily="2" charset="-122"/>
            </a:endParaRPr>
          </a:p>
        </p:txBody>
      </p:sp>
      <p:sp>
        <p:nvSpPr>
          <p:cNvPr id="22" name="テキスト ボックス 578">
            <a:extLst>
              <a:ext uri="{FF2B5EF4-FFF2-40B4-BE49-F238E27FC236}">
                <a16:creationId xmlns:a16="http://schemas.microsoft.com/office/drawing/2014/main" xmlns="" id="{28544A31-0672-4A33-976B-B06D3E10A90F}"/>
              </a:ext>
            </a:extLst>
          </p:cNvPr>
          <p:cNvSpPr txBox="1"/>
          <p:nvPr/>
        </p:nvSpPr>
        <p:spPr>
          <a:xfrm>
            <a:off x="3724275" y="1789475"/>
            <a:ext cx="1376363" cy="7679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just"/>
            <a:r>
              <a:rPr lang="zh-CN" sz="1400" kern="100" dirty="0">
                <a:effectLst/>
                <a:latin typeface="SimSun" panose="02010600030101010101" pitchFamily="2" charset="-122"/>
                <a:ea typeface="SimSun" panose="02010600030101010101" pitchFamily="2" charset="-122"/>
                <a:cs typeface="ＭＳ 明朝" panose="02020609040205080304" pitchFamily="17" charset="-128"/>
              </a:rPr>
              <a:t>液压控制阀</a:t>
            </a:r>
            <a:endParaRPr lang="ja-JP" sz="2000" kern="100" dirty="0">
              <a:effectLst/>
              <a:latin typeface="SimSun" panose="02010600030101010101" pitchFamily="2" charset="-122"/>
              <a:ea typeface="SimSun" panose="02010600030101010101" pitchFamily="2" charset="-122"/>
              <a:cs typeface="ＭＳ 明朝" panose="02020609040205080304" pitchFamily="17" charset="-128"/>
            </a:endParaRPr>
          </a:p>
          <a:p>
            <a:pPr algn="just"/>
            <a:r>
              <a:rPr lang="zh-CN" sz="1400" kern="100" dirty="0">
                <a:effectLst/>
                <a:latin typeface="SimSun" panose="02010600030101010101" pitchFamily="2" charset="-122"/>
                <a:ea typeface="SimSun" panose="02010600030101010101" pitchFamily="2" charset="-122"/>
                <a:cs typeface="ＭＳ 明朝" panose="02020609040205080304" pitchFamily="17" charset="-128"/>
              </a:rPr>
              <a:t>（控制液压油的压力</a:t>
            </a:r>
            <a:r>
              <a:rPr lang="en-US" altLang="zh-CN" sz="1400" kern="100" dirty="0">
                <a:effectLst/>
                <a:latin typeface="SimSun" panose="02010600030101010101" pitchFamily="2" charset="-122"/>
                <a:ea typeface="SimSun" panose="02010600030101010101" pitchFamily="2" charset="-122"/>
                <a:cs typeface="ＭＳ 明朝" panose="02020609040205080304" pitchFamily="17" charset="-128"/>
              </a:rPr>
              <a:t>,</a:t>
            </a:r>
            <a:r>
              <a:rPr lang="zh-CN" sz="1400" kern="100" dirty="0">
                <a:effectLst/>
                <a:latin typeface="SimSun" panose="02010600030101010101" pitchFamily="2" charset="-122"/>
                <a:ea typeface="SimSun" panose="02010600030101010101" pitchFamily="2" charset="-122"/>
                <a:cs typeface="ＭＳ 明朝" panose="02020609040205080304" pitchFamily="17" charset="-128"/>
              </a:rPr>
              <a:t>流量方向）</a:t>
            </a:r>
            <a:endParaRPr lang="ja-JP" sz="20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3" name="テキスト ボックス 880">
            <a:extLst>
              <a:ext uri="{FF2B5EF4-FFF2-40B4-BE49-F238E27FC236}">
                <a16:creationId xmlns:a16="http://schemas.microsoft.com/office/drawing/2014/main" xmlns="" id="{96E734B5-778B-41A0-8F92-5DB12613F3D4}"/>
              </a:ext>
            </a:extLst>
          </p:cNvPr>
          <p:cNvSpPr txBox="1"/>
          <p:nvPr/>
        </p:nvSpPr>
        <p:spPr>
          <a:xfrm>
            <a:off x="5700345" y="2991265"/>
            <a:ext cx="1414829" cy="7520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just"/>
            <a:r>
              <a:rPr lang="zh-CN" sz="1400" kern="100" dirty="0">
                <a:effectLst/>
                <a:latin typeface="SimSun" panose="02010600030101010101" pitchFamily="2" charset="-122"/>
                <a:ea typeface="SimSun" panose="02010600030101010101" pitchFamily="2" charset="-122"/>
                <a:cs typeface="ＭＳ 明朝" panose="02020609040205080304" pitchFamily="17" charset="-128"/>
              </a:rPr>
              <a:t>液压驱动装置</a:t>
            </a:r>
            <a:endParaRPr lang="ja-JP" sz="2000" kern="100" dirty="0">
              <a:effectLst/>
              <a:latin typeface="SimSun" panose="02010600030101010101" pitchFamily="2" charset="-122"/>
              <a:ea typeface="SimSun" panose="02010600030101010101" pitchFamily="2" charset="-122"/>
              <a:cs typeface="ＭＳ 明朝" panose="02020609040205080304" pitchFamily="17" charset="-128"/>
            </a:endParaRPr>
          </a:p>
          <a:p>
            <a:pPr algn="just"/>
            <a:r>
              <a:rPr lang="zh-CN" sz="1400" kern="100" dirty="0">
                <a:effectLst/>
                <a:latin typeface="SimSun" panose="02010600030101010101" pitchFamily="2" charset="-122"/>
                <a:ea typeface="SimSun" panose="02010600030101010101" pitchFamily="2" charset="-122"/>
                <a:cs typeface="ＭＳ 明朝" panose="02020609040205080304" pitchFamily="17" charset="-128"/>
              </a:rPr>
              <a:t>（液压转变成机械能）</a:t>
            </a:r>
            <a:endParaRPr lang="ja-JP" sz="20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4" name="テキスト ボックス 883">
            <a:extLst>
              <a:ext uri="{FF2B5EF4-FFF2-40B4-BE49-F238E27FC236}">
                <a16:creationId xmlns:a16="http://schemas.microsoft.com/office/drawing/2014/main" xmlns="" id="{CC7974B2-F6BE-4FC4-94C1-E8AE8AE1C9F8}"/>
              </a:ext>
            </a:extLst>
          </p:cNvPr>
          <p:cNvSpPr txBox="1"/>
          <p:nvPr/>
        </p:nvSpPr>
        <p:spPr>
          <a:xfrm>
            <a:off x="3736181" y="4300537"/>
            <a:ext cx="1364457" cy="600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ctr"/>
            <a:r>
              <a:rPr lang="zh-CN" sz="1400" kern="100">
                <a:effectLst/>
                <a:latin typeface="SimSun" panose="02010600030101010101" pitchFamily="2" charset="-122"/>
                <a:ea typeface="SimSun" panose="02010600030101010101" pitchFamily="2" charset="-122"/>
                <a:cs typeface="ＭＳ 明朝" panose="02020609040205080304" pitchFamily="17" charset="-128"/>
              </a:rPr>
              <a:t>液压油箱</a:t>
            </a:r>
            <a:endParaRPr lang="ja-JP" sz="2000" kern="100">
              <a:effectLst/>
              <a:latin typeface="SimSun" panose="02010600030101010101" pitchFamily="2" charset="-122"/>
              <a:ea typeface="SimSun" panose="02010600030101010101" pitchFamily="2" charset="-122"/>
              <a:cs typeface="ＭＳ 明朝" panose="02020609040205080304" pitchFamily="17" charset="-128"/>
            </a:endParaRPr>
          </a:p>
          <a:p>
            <a:pPr indent="101600" algn="ctr"/>
            <a:r>
              <a:rPr lang="zh-CN" sz="1400" kern="100">
                <a:effectLst/>
                <a:latin typeface="SimSun" panose="02010600030101010101" pitchFamily="2" charset="-122"/>
                <a:ea typeface="SimSun" panose="02010600030101010101" pitchFamily="2" charset="-122"/>
                <a:cs typeface="ＭＳ 明朝" panose="02020609040205080304" pitchFamily="17" charset="-128"/>
              </a:rPr>
              <a:t>附属机器</a:t>
            </a:r>
            <a:endParaRPr lang="ja-JP" sz="2000"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5" name="テキスト ボックス 884">
            <a:extLst>
              <a:ext uri="{FF2B5EF4-FFF2-40B4-BE49-F238E27FC236}">
                <a16:creationId xmlns:a16="http://schemas.microsoft.com/office/drawing/2014/main" xmlns="" id="{FFF75347-E987-4C54-9AD8-F30DC9E83865}"/>
              </a:ext>
            </a:extLst>
          </p:cNvPr>
          <p:cNvSpPr txBox="1"/>
          <p:nvPr/>
        </p:nvSpPr>
        <p:spPr>
          <a:xfrm>
            <a:off x="7450446" y="2991265"/>
            <a:ext cx="836304" cy="752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just"/>
            <a:r>
              <a:rPr lang="ja-JP" sz="1200" kern="100">
                <a:effectLst/>
                <a:latin typeface="SimSun" panose="02010600030101010101" pitchFamily="2" charset="-122"/>
                <a:ea typeface="SimSun" panose="02010600030101010101" pitchFamily="2" charset="-122"/>
                <a:cs typeface="ＭＳ 明朝" panose="02020609040205080304" pitchFamily="17" charset="-128"/>
              </a:rPr>
              <a:t>工作</a:t>
            </a:r>
            <a:endParaRPr lang="ja-JP" kern="100">
              <a:effectLst/>
              <a:latin typeface="SimSun" panose="02010600030101010101" pitchFamily="2" charset="-122"/>
              <a:ea typeface="SimSun" panose="02010600030101010101" pitchFamily="2" charset="-122"/>
              <a:cs typeface="ＭＳ 明朝" panose="02020609040205080304" pitchFamily="17" charset="-128"/>
            </a:endParaRPr>
          </a:p>
          <a:p>
            <a:pPr indent="101600" algn="just"/>
            <a:r>
              <a:rPr lang="ja-JP" sz="1200" kern="100">
                <a:effectLst/>
                <a:latin typeface="SimSun" panose="02010600030101010101" pitchFamily="2" charset="-122"/>
                <a:ea typeface="SimSun" panose="02010600030101010101" pitchFamily="2" charset="-122"/>
                <a:cs typeface="ＭＳ 明朝" panose="02020609040205080304" pitchFamily="17" charset="-128"/>
              </a:rPr>
              <a:t>（大小</a:t>
            </a:r>
            <a:r>
              <a:rPr lang="ja-JP" sz="1200" kern="100">
                <a:effectLst/>
                <a:latin typeface="SimSun" panose="02010600030101010101" pitchFamily="2" charset="-122"/>
                <a:ea typeface="ＭＳ 明朝" panose="02020609040205080304" pitchFamily="17" charset="-128"/>
                <a:cs typeface="ＭＳ 明朝" panose="02020609040205080304" pitchFamily="17" charset="-128"/>
              </a:rPr>
              <a:t>・</a:t>
            </a:r>
            <a:r>
              <a:rPr lang="ja-JP" sz="1200" kern="100">
                <a:effectLst/>
                <a:latin typeface="SimSun" panose="02010600030101010101" pitchFamily="2" charset="-122"/>
                <a:ea typeface="SimSun" panose="02010600030101010101" pitchFamily="2" charset="-122"/>
                <a:cs typeface="ＭＳ 明朝" panose="02020609040205080304" pitchFamily="17" charset="-128"/>
              </a:rPr>
              <a:t>速度</a:t>
            </a:r>
            <a:r>
              <a:rPr lang="ja-JP" sz="1200" kern="100">
                <a:effectLst/>
                <a:latin typeface="SimSun" panose="02010600030101010101" pitchFamily="2" charset="-122"/>
                <a:ea typeface="ＭＳ 明朝" panose="02020609040205080304" pitchFamily="17" charset="-128"/>
                <a:cs typeface="ＭＳ 明朝" panose="02020609040205080304" pitchFamily="17" charset="-128"/>
              </a:rPr>
              <a:t>・</a:t>
            </a:r>
            <a:r>
              <a:rPr lang="ja-JP" sz="1200" kern="100">
                <a:effectLst/>
                <a:latin typeface="SimSun" panose="02010600030101010101" pitchFamily="2" charset="-122"/>
                <a:ea typeface="SimSun" panose="02010600030101010101" pitchFamily="2" charset="-122"/>
                <a:cs typeface="ＭＳ 明朝" panose="02020609040205080304" pitchFamily="17" charset="-128"/>
              </a:rPr>
              <a:t>方向</a:t>
            </a:r>
            <a:endParaRPr lang="ja-JP"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6" name="テキスト ボックス 882">
            <a:extLst>
              <a:ext uri="{FF2B5EF4-FFF2-40B4-BE49-F238E27FC236}">
                <a16:creationId xmlns:a16="http://schemas.microsoft.com/office/drawing/2014/main" xmlns="" id="{D2D10F2E-0265-4C82-804F-BED69598E426}"/>
              </a:ext>
            </a:extLst>
          </p:cNvPr>
          <p:cNvSpPr txBox="1"/>
          <p:nvPr/>
        </p:nvSpPr>
        <p:spPr>
          <a:xfrm>
            <a:off x="857250" y="3139108"/>
            <a:ext cx="728663" cy="5522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just"/>
            <a:r>
              <a:rPr lang="zh-CN" sz="1400" kern="100">
                <a:effectLst/>
                <a:latin typeface="SimSun" panose="02010600030101010101" pitchFamily="2" charset="-122"/>
                <a:ea typeface="SimSun" panose="02010600030101010101" pitchFamily="2" charset="-122"/>
                <a:cs typeface="ＭＳ 明朝" panose="02020609040205080304" pitchFamily="17" charset="-128"/>
              </a:rPr>
              <a:t>发动机</a:t>
            </a:r>
            <a:endParaRPr lang="ja-JP" sz="2000"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7" name="テキスト ボックス 881">
            <a:extLst>
              <a:ext uri="{FF2B5EF4-FFF2-40B4-BE49-F238E27FC236}">
                <a16:creationId xmlns:a16="http://schemas.microsoft.com/office/drawing/2014/main" xmlns="" id="{17D6414E-8814-41F1-8F01-D1ED798CA5E6}"/>
              </a:ext>
            </a:extLst>
          </p:cNvPr>
          <p:cNvSpPr txBox="1"/>
          <p:nvPr/>
        </p:nvSpPr>
        <p:spPr>
          <a:xfrm>
            <a:off x="1902271" y="2991265"/>
            <a:ext cx="1248508" cy="7520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indent="101600" algn="just"/>
            <a:r>
              <a:rPr lang="zh-CN" sz="1400" kern="100">
                <a:effectLst/>
                <a:latin typeface="SimSun" panose="02010600030101010101" pitchFamily="2" charset="-122"/>
                <a:ea typeface="SimSun" panose="02010600030101010101" pitchFamily="2" charset="-122"/>
                <a:cs typeface="ＭＳ 明朝" panose="02020609040205080304" pitchFamily="17" charset="-128"/>
              </a:rPr>
              <a:t>液压泵</a:t>
            </a:r>
            <a:endParaRPr lang="ja-JP" sz="2000" kern="100">
              <a:effectLst/>
              <a:latin typeface="SimSun" panose="02010600030101010101" pitchFamily="2" charset="-122"/>
              <a:ea typeface="SimSun" panose="02010600030101010101" pitchFamily="2" charset="-122"/>
              <a:cs typeface="ＭＳ 明朝" panose="02020609040205080304" pitchFamily="17" charset="-128"/>
            </a:endParaRPr>
          </a:p>
          <a:p>
            <a:pPr indent="101600" algn="just"/>
            <a:r>
              <a:rPr lang="zh-CN" sz="1400" kern="100">
                <a:effectLst/>
                <a:latin typeface="SimSun" panose="02010600030101010101" pitchFamily="2" charset="-122"/>
                <a:ea typeface="SimSun" panose="02010600030101010101" pitchFamily="2" charset="-122"/>
                <a:cs typeface="ＭＳ 明朝" panose="02020609040205080304" pitchFamily="17" charset="-128"/>
              </a:rPr>
              <a:t>（用高压送出液压油）</a:t>
            </a:r>
            <a:endParaRPr lang="ja-JP" sz="2000"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9" name="テキスト ボックス 885">
            <a:extLst>
              <a:ext uri="{FF2B5EF4-FFF2-40B4-BE49-F238E27FC236}">
                <a16:creationId xmlns:a16="http://schemas.microsoft.com/office/drawing/2014/main" xmlns="" id="{D0CB7383-D4A4-4D17-A001-B7C55855D567}"/>
              </a:ext>
            </a:extLst>
          </p:cNvPr>
          <p:cNvSpPr txBox="1"/>
          <p:nvPr/>
        </p:nvSpPr>
        <p:spPr>
          <a:xfrm>
            <a:off x="5193688" y="2612635"/>
            <a:ext cx="1013313"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400" kern="100">
                <a:effectLst/>
                <a:latin typeface="SimSun" panose="02010600030101010101" pitchFamily="2" charset="-122"/>
                <a:ea typeface="SimSun" panose="02010600030101010101" pitchFamily="2" charset="-122"/>
                <a:cs typeface="ＭＳ 明朝" panose="02020609040205080304" pitchFamily="17" charset="-128"/>
              </a:rPr>
              <a:t>低压液压油</a:t>
            </a:r>
            <a:endParaRPr lang="ja-JP" sz="2000" kern="10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377522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液压泵</a:t>
            </a:r>
            <a:r>
              <a:rPr lang="ja-JP" altLang="en-US" sz="2400" dirty="0">
                <a:latin typeface="SimSun" panose="02010600030101010101" pitchFamily="2" charset="-122"/>
                <a:ea typeface="SimSun" panose="02010600030101010101" pitchFamily="2" charset="-122"/>
              </a:rPr>
              <a:t>　①</a:t>
            </a:r>
            <a:r>
              <a:rPr lang="zh-CN" altLang="en-US" sz="2400" dirty="0">
                <a:latin typeface="SimSun" panose="02010600030101010101" pitchFamily="2" charset="-122"/>
                <a:ea typeface="SimSun" panose="02010600030101010101" pitchFamily="2" charset="-122"/>
              </a:rPr>
              <a:t>齿轮泵</a:t>
            </a:r>
            <a:r>
              <a:rPr lang="ja-JP" altLang="en-US" sz="2400" dirty="0">
                <a:latin typeface="SimSun" panose="02010600030101010101" pitchFamily="2" charset="-122"/>
                <a:ea typeface="SimSun" panose="02010600030101010101" pitchFamily="2" charset="-122"/>
              </a:rPr>
              <a:t>　　②</a:t>
            </a:r>
            <a:r>
              <a:rPr lang="zh-CN" altLang="en-US" sz="2400" dirty="0">
                <a:latin typeface="SimSun" panose="02010600030101010101" pitchFamily="2" charset="-122"/>
                <a:ea typeface="SimSun" panose="02010600030101010101" pitchFamily="2" charset="-122"/>
              </a:rPr>
              <a:t>活塞泵</a:t>
            </a:r>
            <a:r>
              <a:rPr lang="ja-JP" altLang="en-US" sz="2400" dirty="0">
                <a:latin typeface="SimSun" panose="02010600030101010101" pitchFamily="2" charset="-122"/>
                <a:ea typeface="SimSun" panose="02010600030101010101" pitchFamily="2" charset="-122"/>
              </a:rPr>
              <a:t>　斜</a:t>
            </a:r>
            <a:r>
              <a:rPr lang="zh-CN" altLang="en-US" sz="2400" dirty="0">
                <a:latin typeface="SimSun" panose="02010600030101010101" pitchFamily="2" charset="-122"/>
                <a:ea typeface="SimSun" panose="02010600030101010101" pitchFamily="2" charset="-122"/>
              </a:rPr>
              <a:t>轴</a:t>
            </a:r>
            <a:r>
              <a:rPr lang="ja-JP" altLang="en-US" sz="2400" dirty="0">
                <a:latin typeface="SimSun" panose="02010600030101010101" pitchFamily="2" charset="-122"/>
                <a:ea typeface="SimSun" panose="02010600030101010101" pitchFamily="2" charset="-122"/>
              </a:rPr>
              <a:t>式，斜</a:t>
            </a:r>
            <a:r>
              <a:rPr lang="zh-CN" altLang="en-US" sz="2400" dirty="0">
                <a:latin typeface="SimSun" panose="02010600030101010101" pitchFamily="2" charset="-122"/>
                <a:ea typeface="SimSun" panose="02010600030101010101" pitchFamily="2" charset="-122"/>
              </a:rPr>
              <a:t>盘</a:t>
            </a:r>
            <a:r>
              <a:rPr lang="ja-JP" altLang="en-US" sz="2400" dirty="0">
                <a:latin typeface="SimSun" panose="02010600030101010101" pitchFamily="2" charset="-122"/>
                <a:ea typeface="SimSun" panose="02010600030101010101" pitchFamily="2" charset="-122"/>
              </a:rPr>
              <a:t>式</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0" name="テキスト ボックス 9"/>
          <p:cNvSpPr txBox="1"/>
          <p:nvPr/>
        </p:nvSpPr>
        <p:spPr>
          <a:xfrm>
            <a:off x="653786" y="6063320"/>
            <a:ext cx="786156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活塞泵  斜轴式</a:t>
            </a:r>
            <a:r>
              <a:rPr lang="ja-JP" altLang="en-US" sz="1200" dirty="0">
                <a:solidFill>
                  <a:prstClr val="black"/>
                </a:solidFill>
                <a:latin typeface="SimSun" panose="02010600030101010101" pitchFamily="2" charset="-122"/>
                <a:ea typeface="SimSun" panose="02010600030101010101" pitchFamily="2" charset="-122"/>
              </a:rPr>
              <a:t>　　　　　　　　　　　　　　　　　　　　　　　　　</a:t>
            </a:r>
            <a:r>
              <a:rPr lang="zh-CN" altLang="en-US" sz="1200" dirty="0">
                <a:solidFill>
                  <a:prstClr val="black"/>
                </a:solidFill>
                <a:latin typeface="SimSun" panose="02010600030101010101" pitchFamily="2" charset="-122"/>
                <a:ea typeface="SimSun" panose="02010600030101010101" pitchFamily="2" charset="-122"/>
              </a:rPr>
              <a:t>活塞泵  斜盘式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653786" y="3623221"/>
            <a:ext cx="786156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齿轮泵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テキスト ボックス 1">
            <a:extLst>
              <a:ext uri="{FF2B5EF4-FFF2-40B4-BE49-F238E27FC236}">
                <a16:creationId xmlns:a16="http://schemas.microsoft.com/office/drawing/2014/main" xmlns="" id="{A842E837-4F96-4E46-9095-391C3B796A7B}"/>
              </a:ext>
            </a:extLst>
          </p:cNvPr>
          <p:cNvSpPr txBox="1"/>
          <p:nvPr/>
        </p:nvSpPr>
        <p:spPr>
          <a:xfrm>
            <a:off x="1544348" y="1705708"/>
            <a:ext cx="372375" cy="1600438"/>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液压油的吸入口</a:t>
            </a:r>
            <a:endParaRPr kumimoji="1" lang="ja-JP" altLang="en-US" sz="14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a16="http://schemas.microsoft.com/office/drawing/2014/main" xmlns="" id="{38278895-AD85-40E8-9C1F-486549D7F916}"/>
              </a:ext>
            </a:extLst>
          </p:cNvPr>
          <p:cNvSpPr txBox="1"/>
          <p:nvPr/>
        </p:nvSpPr>
        <p:spPr>
          <a:xfrm>
            <a:off x="6963508" y="1705708"/>
            <a:ext cx="372375" cy="1600438"/>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液压油的吐出口</a:t>
            </a:r>
            <a:endParaRPr kumimoji="1" lang="ja-JP" altLang="en-US" sz="14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62E163B5-1232-42AB-B154-46733BB43C2F}"/>
              </a:ext>
            </a:extLst>
          </p:cNvPr>
          <p:cNvSpPr txBox="1"/>
          <p:nvPr/>
        </p:nvSpPr>
        <p:spPr>
          <a:xfrm>
            <a:off x="1389184" y="4045986"/>
            <a:ext cx="1055077"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驱动法兰</a:t>
            </a:r>
            <a:endParaRPr kumimoji="1"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A2019A28-114E-4B75-8B51-A1FC921EF16F}"/>
              </a:ext>
            </a:extLst>
          </p:cNvPr>
          <p:cNvSpPr txBox="1"/>
          <p:nvPr/>
        </p:nvSpPr>
        <p:spPr>
          <a:xfrm>
            <a:off x="1252651" y="4260206"/>
            <a:ext cx="49237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轴</a:t>
            </a:r>
            <a:endParaRPr kumimoji="1"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CC5112A2-BB60-4B27-AC3A-78AD529DCC66}"/>
              </a:ext>
            </a:extLst>
          </p:cNvPr>
          <p:cNvSpPr txBox="1"/>
          <p:nvPr/>
        </p:nvSpPr>
        <p:spPr>
          <a:xfrm>
            <a:off x="2499213" y="3995602"/>
            <a:ext cx="1459524"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气缸体</a:t>
            </a:r>
            <a:endParaRPr kumimoji="1"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C7BD1A8C-3CE0-4E68-B2E5-1E092EF00A49}"/>
              </a:ext>
            </a:extLst>
          </p:cNvPr>
          <p:cNvSpPr txBox="1"/>
          <p:nvPr/>
        </p:nvSpPr>
        <p:spPr>
          <a:xfrm>
            <a:off x="2145323" y="5660984"/>
            <a:ext cx="931985"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活塞</a:t>
            </a:r>
            <a:endParaRPr kumimoji="1" lang="ja-JP" altLang="en-US"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984C0B8E-D632-4910-8EDF-58A6921C1D1E}"/>
              </a:ext>
            </a:extLst>
          </p:cNvPr>
          <p:cNvSpPr txBox="1"/>
          <p:nvPr/>
        </p:nvSpPr>
        <p:spPr>
          <a:xfrm>
            <a:off x="3341077" y="4663365"/>
            <a:ext cx="617660"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出入口</a:t>
            </a:r>
            <a:endParaRPr kumimoji="1" lang="ja-JP" altLang="en-US" sz="11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3DBDE1C1-801A-4068-904A-6AAAB6BE2A58}"/>
              </a:ext>
            </a:extLst>
          </p:cNvPr>
          <p:cNvSpPr txBox="1"/>
          <p:nvPr/>
        </p:nvSpPr>
        <p:spPr>
          <a:xfrm>
            <a:off x="3958737" y="4567983"/>
            <a:ext cx="764478"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出入口</a:t>
            </a:r>
            <a:endParaRPr kumimoji="1" lang="ja-JP" altLang="en-US" sz="11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0BCCF3ED-1F22-4CE1-8CAE-8A4B6A28236C}"/>
              </a:ext>
            </a:extLst>
          </p:cNvPr>
          <p:cNvSpPr txBox="1"/>
          <p:nvPr/>
        </p:nvSpPr>
        <p:spPr>
          <a:xfrm>
            <a:off x="5978769" y="4164824"/>
            <a:ext cx="1213339"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气缸体</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38728250-F664-4F2D-8AA3-52FB87E227D5}"/>
              </a:ext>
            </a:extLst>
          </p:cNvPr>
          <p:cNvSpPr txBox="1"/>
          <p:nvPr/>
        </p:nvSpPr>
        <p:spPr>
          <a:xfrm>
            <a:off x="4859748" y="4497966"/>
            <a:ext cx="609067"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轴</a:t>
            </a:r>
            <a:endParaRPr kumimoji="1"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F856BEEC-7D2E-46E7-B72A-2E51489BDDEC}"/>
              </a:ext>
            </a:extLst>
          </p:cNvPr>
          <p:cNvSpPr txBox="1"/>
          <p:nvPr/>
        </p:nvSpPr>
        <p:spPr>
          <a:xfrm>
            <a:off x="5044786" y="5469246"/>
            <a:ext cx="63873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斜板</a:t>
            </a:r>
            <a:endParaRPr kumimoji="1"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6B1E3306-0B7E-41FD-8651-DB19F2AB8926}"/>
              </a:ext>
            </a:extLst>
          </p:cNvPr>
          <p:cNvSpPr txBox="1"/>
          <p:nvPr/>
        </p:nvSpPr>
        <p:spPr>
          <a:xfrm>
            <a:off x="5625446" y="5644558"/>
            <a:ext cx="85796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活塞</a:t>
            </a:r>
            <a:endParaRPr kumimoji="1"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63E7DD18-FB50-4E3C-8379-BC9CF2E72FC5}"/>
              </a:ext>
            </a:extLst>
          </p:cNvPr>
          <p:cNvSpPr txBox="1"/>
          <p:nvPr/>
        </p:nvSpPr>
        <p:spPr>
          <a:xfrm>
            <a:off x="7010910" y="5710245"/>
            <a:ext cx="85796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阀板</a:t>
            </a:r>
            <a:endParaRPr kumimoji="1"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05B02AFF-A057-4037-9B4D-2613F94D8227}"/>
              </a:ext>
            </a:extLst>
          </p:cNvPr>
          <p:cNvSpPr txBox="1"/>
          <p:nvPr/>
        </p:nvSpPr>
        <p:spPr>
          <a:xfrm>
            <a:off x="7010910" y="4485356"/>
            <a:ext cx="69014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出入口</a:t>
            </a:r>
            <a:endParaRPr kumimoji="1" lang="ja-JP" altLang="en-US" sz="12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65FC7ADB-D7A1-451C-B7EF-8806D43A4CA6}"/>
              </a:ext>
            </a:extLst>
          </p:cNvPr>
          <p:cNvSpPr txBox="1"/>
          <p:nvPr/>
        </p:nvSpPr>
        <p:spPr>
          <a:xfrm>
            <a:off x="7868871" y="4537886"/>
            <a:ext cx="646479"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出入口</a:t>
            </a:r>
            <a:endParaRPr kumimoji="1" lang="ja-JP" altLang="en-US" sz="1200" dirty="0">
              <a:latin typeface="SimSun" panose="02010600030101010101" pitchFamily="2" charset="-122"/>
              <a:ea typeface="SimSun" panose="02010600030101010101" pitchFamily="2" charset="-122"/>
            </a:endParaRPr>
          </a:p>
        </p:txBody>
      </p:sp>
      <p:sp>
        <p:nvSpPr>
          <p:cNvPr id="25" name="テキスト ボックス 591">
            <a:extLst>
              <a:ext uri="{FF2B5EF4-FFF2-40B4-BE49-F238E27FC236}">
                <a16:creationId xmlns:a16="http://schemas.microsoft.com/office/drawing/2014/main" xmlns="" id="{1563930B-2C65-4771-B144-4FC67744DB49}"/>
              </a:ext>
            </a:extLst>
          </p:cNvPr>
          <p:cNvSpPr txBox="1"/>
          <p:nvPr/>
        </p:nvSpPr>
        <p:spPr>
          <a:xfrm>
            <a:off x="3179151" y="6034013"/>
            <a:ext cx="392723" cy="12468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050" kern="100">
                <a:effectLst/>
                <a:latin typeface="SimSun" panose="02010600030101010101" pitchFamily="2" charset="-122"/>
                <a:ea typeface="SimSun" panose="02010600030101010101" pitchFamily="2" charset="-122"/>
                <a:cs typeface="ＭＳ 明朝" panose="02020609040205080304" pitchFamily="17" charset="-128"/>
              </a:rPr>
              <a:t>阀板</a:t>
            </a:r>
            <a:endParaRPr lang="ja-JP" sz="1400" kern="10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1056221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液压驱动</a:t>
            </a:r>
            <a:r>
              <a:rPr lang="ja-JP" altLang="en-US" sz="2400" dirty="0">
                <a:latin typeface="SimSun" panose="02010600030101010101" pitchFamily="2" charset="-122"/>
                <a:ea typeface="SimSun" panose="02010600030101010101" pitchFamily="2" charset="-122"/>
              </a:rPr>
              <a:t>装置　①</a:t>
            </a:r>
            <a:r>
              <a:rPr lang="zh-CN" altLang="en-US" sz="2400" dirty="0">
                <a:latin typeface="SimSun" panose="02010600030101010101" pitchFamily="2" charset="-122"/>
                <a:ea typeface="SimSun" panose="02010600030101010101" pitchFamily="2" charset="-122"/>
              </a:rPr>
              <a:t>液压气缸</a:t>
            </a:r>
            <a:r>
              <a:rPr lang="ja-JP" altLang="en-US" sz="2400" dirty="0">
                <a:latin typeface="SimSun" panose="02010600030101010101" pitchFamily="2" charset="-122"/>
                <a:ea typeface="SimSun" panose="02010600030101010101" pitchFamily="2" charset="-122"/>
              </a:rPr>
              <a:t>　②</a:t>
            </a:r>
            <a:r>
              <a:rPr lang="zh-CN" altLang="en-US" sz="2400" dirty="0">
                <a:latin typeface="SimSun" panose="02010600030101010101" pitchFamily="2" charset="-122"/>
                <a:ea typeface="SimSun" panose="02010600030101010101" pitchFamily="2" charset="-122"/>
              </a:rPr>
              <a:t>液压马达</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活塞马达</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338554"/>
          </a:xfrm>
          <a:prstGeom prst="rect">
            <a:avLst/>
          </a:prstGeom>
          <a:noFill/>
          <a:ln>
            <a:noFill/>
          </a:ln>
        </p:spPr>
        <p:txBody>
          <a:bodyPr wrap="square" rtlCol="0">
            <a:spAutoFit/>
          </a:bodyPr>
          <a:lstStyle/>
          <a:p>
            <a:pPr algn="ctr"/>
            <a:r>
              <a:rPr lang="zh-CN" altLang="en-US" sz="1600" dirty="0">
                <a:solidFill>
                  <a:prstClr val="black"/>
                </a:solidFill>
                <a:latin typeface="SimSun" panose="02010600030101010101" pitchFamily="2" charset="-122"/>
                <a:ea typeface="SimSun" panose="02010600030101010101" pitchFamily="2" charset="-122"/>
              </a:rPr>
              <a:t>液压气缸</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10" name="テキスト ボックス 9"/>
          <p:cNvSpPr txBox="1"/>
          <p:nvPr/>
        </p:nvSpPr>
        <p:spPr>
          <a:xfrm>
            <a:off x="653786" y="6051564"/>
            <a:ext cx="7861564"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液压马达    活塞马达</a:t>
            </a:r>
            <a:endParaRPr lang="ja-JP" altLang="en-US" sz="1400" dirty="0">
              <a:solidFill>
                <a:prstClr val="black"/>
              </a:solidFill>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6B0A752A-BA4B-4253-855B-E0DF8289C92F}"/>
              </a:ext>
            </a:extLst>
          </p:cNvPr>
          <p:cNvSpPr txBox="1"/>
          <p:nvPr/>
        </p:nvSpPr>
        <p:spPr>
          <a:xfrm>
            <a:off x="1624178" y="2110154"/>
            <a:ext cx="1406770"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气缸盖</a:t>
            </a:r>
            <a:endParaRPr kumimoji="1" lang="ja-JP" altLang="en-US" sz="14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a16="http://schemas.microsoft.com/office/drawing/2014/main" xmlns="" id="{56425404-4433-4C02-86C3-0FCD6478CFD8}"/>
              </a:ext>
            </a:extLst>
          </p:cNvPr>
          <p:cNvSpPr txBox="1"/>
          <p:nvPr/>
        </p:nvSpPr>
        <p:spPr>
          <a:xfrm rot="20203749">
            <a:off x="3546861" y="1642839"/>
            <a:ext cx="1143000"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气缸</a:t>
            </a:r>
            <a:endParaRPr kumimoji="1" lang="ja-JP" altLang="en-US" sz="14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3AE1E518-6EA4-464B-BE91-9B6FE90C889E}"/>
              </a:ext>
            </a:extLst>
          </p:cNvPr>
          <p:cNvSpPr txBox="1"/>
          <p:nvPr/>
        </p:nvSpPr>
        <p:spPr>
          <a:xfrm rot="20728603">
            <a:off x="4571999" y="1468086"/>
            <a:ext cx="1362854"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机油</a:t>
            </a:r>
            <a:r>
              <a:rPr kumimoji="1" lang="zh-CN" altLang="en-US" sz="1200" dirty="0">
                <a:latin typeface="SimSun" panose="02010600030101010101" pitchFamily="2" charset="-122"/>
                <a:ea typeface="SimSun" panose="02010600030101010101" pitchFamily="2" charset="-122"/>
              </a:rPr>
              <a:t>出入口</a:t>
            </a:r>
            <a:endParaRPr kumimoji="1" lang="ja-JP" altLang="en-US"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F4424E25-4C8A-4A0A-8317-6A593C9A434C}"/>
              </a:ext>
            </a:extLst>
          </p:cNvPr>
          <p:cNvSpPr txBox="1"/>
          <p:nvPr/>
        </p:nvSpPr>
        <p:spPr>
          <a:xfrm rot="20415486">
            <a:off x="3532555" y="2004913"/>
            <a:ext cx="1171612"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机油出入口</a:t>
            </a:r>
            <a:endParaRPr kumimoji="1"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68BF2117-0C08-475B-AA89-F1D5DB5FC092}"/>
              </a:ext>
            </a:extLst>
          </p:cNvPr>
          <p:cNvSpPr txBox="1"/>
          <p:nvPr/>
        </p:nvSpPr>
        <p:spPr>
          <a:xfrm>
            <a:off x="4149969" y="3310263"/>
            <a:ext cx="1196316"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活塞</a:t>
            </a:r>
            <a:endParaRPr kumimoji="1"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37D17351-BB9F-4224-904F-1D07CBAA94DE}"/>
              </a:ext>
            </a:extLst>
          </p:cNvPr>
          <p:cNvSpPr txBox="1"/>
          <p:nvPr/>
        </p:nvSpPr>
        <p:spPr>
          <a:xfrm>
            <a:off x="3532555" y="4181905"/>
            <a:ext cx="863599"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活塞</a:t>
            </a:r>
            <a:endParaRPr kumimoji="1"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C284FC6C-692C-4400-959C-B6701465C5E5}"/>
              </a:ext>
            </a:extLst>
          </p:cNvPr>
          <p:cNvSpPr txBox="1"/>
          <p:nvPr/>
        </p:nvSpPr>
        <p:spPr>
          <a:xfrm>
            <a:off x="3763108" y="4613655"/>
            <a:ext cx="795933"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轴</a:t>
            </a:r>
            <a:endParaRPr kumimoji="1" lang="ja-JP" altLang="en-US" sz="14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DB90E9E4-AA95-40FD-8AC3-98FAE7A70666}"/>
              </a:ext>
            </a:extLst>
          </p:cNvPr>
          <p:cNvSpPr txBox="1"/>
          <p:nvPr/>
        </p:nvSpPr>
        <p:spPr>
          <a:xfrm>
            <a:off x="2597290" y="5926947"/>
            <a:ext cx="935265"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放射</a:t>
            </a:r>
            <a:r>
              <a:rPr kumimoji="1" lang="zh-CN" altLang="en-US" sz="1200" dirty="0">
                <a:latin typeface="SimSun" panose="02010600030101010101" pitchFamily="2" charset="-122"/>
                <a:ea typeface="SimSun" panose="02010600030101010101" pitchFamily="2" charset="-122"/>
              </a:rPr>
              <a:t>形</a:t>
            </a:r>
            <a:endParaRPr kumimoji="1" lang="ja-JP" altLang="en-US"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30284D34-C55E-44D5-AC7C-3C0FB35D58C4}"/>
              </a:ext>
            </a:extLst>
          </p:cNvPr>
          <p:cNvSpPr txBox="1"/>
          <p:nvPr/>
        </p:nvSpPr>
        <p:spPr>
          <a:xfrm>
            <a:off x="5374719" y="5872242"/>
            <a:ext cx="1318284"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轴线形</a:t>
            </a:r>
            <a:endParaRPr kumimoji="1"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EEE9FA58-16DA-410A-870D-1F705CCC2C15}"/>
              </a:ext>
            </a:extLst>
          </p:cNvPr>
          <p:cNvSpPr txBox="1"/>
          <p:nvPr/>
        </p:nvSpPr>
        <p:spPr>
          <a:xfrm>
            <a:off x="4821380" y="4181906"/>
            <a:ext cx="779766"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盖子</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43FC38A3-D268-4301-BBAE-33E45A43F4BA}"/>
              </a:ext>
            </a:extLst>
          </p:cNvPr>
          <p:cNvSpPr txBox="1"/>
          <p:nvPr/>
        </p:nvSpPr>
        <p:spPr>
          <a:xfrm>
            <a:off x="4977874" y="3949699"/>
            <a:ext cx="112643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气缸体</a:t>
            </a:r>
            <a:endParaRPr kumimoji="1"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5D6F41C3-5BA6-42E4-B603-471CC55DEBD3}"/>
              </a:ext>
            </a:extLst>
          </p:cNvPr>
          <p:cNvSpPr txBox="1"/>
          <p:nvPr/>
        </p:nvSpPr>
        <p:spPr>
          <a:xfrm>
            <a:off x="5908846" y="3955458"/>
            <a:ext cx="1098654"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活塞</a:t>
            </a:r>
            <a:endParaRPr kumimoji="1"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82C3314D-7436-433B-970A-9577667DBD4B}"/>
              </a:ext>
            </a:extLst>
          </p:cNvPr>
          <p:cNvSpPr txBox="1"/>
          <p:nvPr/>
        </p:nvSpPr>
        <p:spPr>
          <a:xfrm>
            <a:off x="6676810" y="4612031"/>
            <a:ext cx="795933"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轴</a:t>
            </a:r>
            <a:endParaRPr kumimoji="1" lang="ja-JP" altLang="en-US" sz="14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D0BD82F1-7E25-4EC5-8A05-0FB41A8C0168}"/>
              </a:ext>
            </a:extLst>
          </p:cNvPr>
          <p:cNvSpPr txBox="1"/>
          <p:nvPr/>
        </p:nvSpPr>
        <p:spPr>
          <a:xfrm>
            <a:off x="6104305" y="4226698"/>
            <a:ext cx="572505"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斜盘</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91873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止回阀</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１８页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2273432" y="5063661"/>
            <a:ext cx="4597136" cy="338554"/>
          </a:xfrm>
          <a:prstGeom prst="rect">
            <a:avLst/>
          </a:prstGeom>
          <a:noFill/>
          <a:ln>
            <a:noFill/>
          </a:ln>
        </p:spPr>
        <p:txBody>
          <a:bodyPr wrap="square" rtlCol="0">
            <a:spAutoFit/>
          </a:bodyPr>
          <a:lstStyle/>
          <a:p>
            <a:pPr algn="ctr"/>
            <a:r>
              <a:rPr lang="zh-CN" altLang="en-US" sz="1600" dirty="0">
                <a:solidFill>
                  <a:prstClr val="black"/>
                </a:solidFill>
                <a:latin typeface="SimSun" panose="02010600030101010101" pitchFamily="2" charset="-122"/>
                <a:ea typeface="SimSun" panose="02010600030101010101" pitchFamily="2" charset="-122"/>
              </a:rPr>
              <a:t>止回阀</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C27C885E-D1FF-47BB-86A8-639C411BE3CB}"/>
              </a:ext>
            </a:extLst>
          </p:cNvPr>
          <p:cNvSpPr txBox="1"/>
          <p:nvPr/>
        </p:nvSpPr>
        <p:spPr>
          <a:xfrm>
            <a:off x="773723" y="4220308"/>
            <a:ext cx="826477"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记号</a:t>
            </a:r>
            <a:endParaRPr kumimoji="1" lang="ja-JP" altLang="en-US" sz="1400" dirty="0">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a16="http://schemas.microsoft.com/office/drawing/2014/main" xmlns="" id="{E70F9A6A-DFAB-4E08-ACA0-C0CC19FB6320}"/>
              </a:ext>
            </a:extLst>
          </p:cNvPr>
          <p:cNvSpPr txBox="1"/>
          <p:nvPr/>
        </p:nvSpPr>
        <p:spPr>
          <a:xfrm>
            <a:off x="2602524" y="4137038"/>
            <a:ext cx="826477"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停止</a:t>
            </a:r>
            <a:endParaRPr kumimoji="1" lang="ja-JP" altLang="en-US" sz="14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B22F46D1-A4AB-4C10-9D7D-E686086DCA2E}"/>
              </a:ext>
            </a:extLst>
          </p:cNvPr>
          <p:cNvSpPr txBox="1"/>
          <p:nvPr/>
        </p:nvSpPr>
        <p:spPr>
          <a:xfrm>
            <a:off x="3692769" y="4137038"/>
            <a:ext cx="879231"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流动</a:t>
            </a:r>
            <a:endParaRPr kumimoji="1" lang="ja-JP" altLang="en-US" sz="14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13446249-93C6-4234-89C2-A4D312459778}"/>
              </a:ext>
            </a:extLst>
          </p:cNvPr>
          <p:cNvSpPr txBox="1"/>
          <p:nvPr/>
        </p:nvSpPr>
        <p:spPr>
          <a:xfrm>
            <a:off x="2461846" y="4528085"/>
            <a:ext cx="1740877" cy="30777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动作示意图</a:t>
            </a:r>
            <a:endParaRPr kumimoji="1"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319548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267304"/>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液压</a:t>
            </a:r>
            <a:r>
              <a:rPr lang="ja-JP" altLang="en-US" sz="2400" dirty="0">
                <a:latin typeface="SimSun" panose="02010600030101010101" pitchFamily="2" charset="-122"/>
                <a:ea typeface="SimSun" panose="02010600030101010101" pitchFamily="2" charset="-122"/>
              </a:rPr>
              <a:t>油</a:t>
            </a:r>
            <a:r>
              <a:rPr lang="zh-CN" altLang="en-US" sz="2400" dirty="0">
                <a:latin typeface="SimSun" panose="02010600030101010101" pitchFamily="2" charset="-122"/>
                <a:ea typeface="SimSun" panose="02010600030101010101" pitchFamily="2" charset="-122"/>
              </a:rPr>
              <a:t>箱</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机油过滤器</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1965615" y="6088924"/>
            <a:ext cx="4597136" cy="338554"/>
          </a:xfrm>
          <a:prstGeom prst="rect">
            <a:avLst/>
          </a:prstGeom>
          <a:noFill/>
          <a:ln>
            <a:noFill/>
          </a:ln>
        </p:spPr>
        <p:txBody>
          <a:bodyPr wrap="square" rtlCol="0">
            <a:spAutoFit/>
          </a:bodyPr>
          <a:lstStyle/>
          <a:p>
            <a:pPr algn="ctr"/>
            <a:r>
              <a:rPr lang="zh-CN" altLang="en-US" sz="1600" dirty="0">
                <a:solidFill>
                  <a:prstClr val="black"/>
                </a:solidFill>
                <a:latin typeface="SimSun" panose="02010600030101010101" pitchFamily="2" charset="-122"/>
                <a:ea typeface="SimSun" panose="02010600030101010101" pitchFamily="2" charset="-122"/>
              </a:rPr>
              <a:t>液压油箱</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2" name="正方形/長方形 1">
            <a:extLst>
              <a:ext uri="{FF2B5EF4-FFF2-40B4-BE49-F238E27FC236}">
                <a16:creationId xmlns:a16="http://schemas.microsoft.com/office/drawing/2014/main" xmlns="" id="{F27DE5E9-7AE8-4CBB-ADB3-E3733104E6FA}"/>
              </a:ext>
            </a:extLst>
          </p:cNvPr>
          <p:cNvSpPr/>
          <p:nvPr/>
        </p:nvSpPr>
        <p:spPr>
          <a:xfrm>
            <a:off x="3319919" y="1981591"/>
            <a:ext cx="646331" cy="276999"/>
          </a:xfrm>
          <a:prstGeom prst="rect">
            <a:avLst/>
          </a:prstGeom>
          <a:solidFill>
            <a:schemeClr val="bg1"/>
          </a:solidFill>
        </p:spPr>
        <p:txBody>
          <a:bodyPr wrap="non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过滤器</a:t>
            </a:r>
            <a:endParaRPr lang="ja-JP" alt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3" name="正方形/長方形 2">
            <a:extLst>
              <a:ext uri="{FF2B5EF4-FFF2-40B4-BE49-F238E27FC236}">
                <a16:creationId xmlns:a16="http://schemas.microsoft.com/office/drawing/2014/main" xmlns="" id="{967C4843-431D-438B-9CAA-A4101398AF0D}"/>
              </a:ext>
            </a:extLst>
          </p:cNvPr>
          <p:cNvSpPr/>
          <p:nvPr/>
        </p:nvSpPr>
        <p:spPr>
          <a:xfrm>
            <a:off x="5806584" y="1596871"/>
            <a:ext cx="879966" cy="276999"/>
          </a:xfrm>
          <a:prstGeom prst="rect">
            <a:avLst/>
          </a:prstGeom>
          <a:solidFill>
            <a:schemeClr val="bg1"/>
          </a:solidFill>
        </p:spPr>
        <p:txBody>
          <a:bodyPr wrap="square">
            <a:spAutoFit/>
          </a:bodyPr>
          <a:lstStyle/>
          <a:p>
            <a:pPr algn="just">
              <a:spcAft>
                <a:spcPts val="400"/>
              </a:spcAft>
            </a:pPr>
            <a:r>
              <a:rPr lang="zh-CN" altLang="en-US" sz="1200" kern="100" dirty="0">
                <a:effectLst/>
                <a:latin typeface="SimSun" panose="02010600030101010101" pitchFamily="2" charset="-122"/>
                <a:ea typeface="SimSun" panose="02010600030101010101" pitchFamily="2" charset="-122"/>
                <a:cs typeface="Times New Roman" panose="02020603050405020304" pitchFamily="18" charset="0"/>
              </a:rPr>
              <a:t>空气阀</a:t>
            </a:r>
            <a:endParaRPr lang="ja-JP" alt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0" name="テキスト ボックス 353">
            <a:extLst>
              <a:ext uri="{FF2B5EF4-FFF2-40B4-BE49-F238E27FC236}">
                <a16:creationId xmlns:a16="http://schemas.microsoft.com/office/drawing/2014/main" xmlns="" id="{F0202770-F843-4A31-B91A-0AA87281D2C7}"/>
              </a:ext>
            </a:extLst>
          </p:cNvPr>
          <p:cNvSpPr txBox="1"/>
          <p:nvPr/>
        </p:nvSpPr>
        <p:spPr>
          <a:xfrm>
            <a:off x="5806584" y="3258779"/>
            <a:ext cx="1232846" cy="17022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400"/>
              </a:spcAft>
            </a:pPr>
            <a:r>
              <a:rPr lang="zh-CN" sz="1200" kern="100" dirty="0">
                <a:effectLst/>
                <a:latin typeface="SimSun" panose="02010600030101010101" pitchFamily="2" charset="-122"/>
                <a:ea typeface="SimSun" panose="02010600030101010101" pitchFamily="2" charset="-122"/>
                <a:cs typeface="Times New Roman" panose="02020603050405020304" pitchFamily="18" charset="0"/>
              </a:rPr>
              <a:t>油位计</a:t>
            </a:r>
            <a:endParaRPr 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7" name="正方形/長方形 6">
            <a:extLst>
              <a:ext uri="{FF2B5EF4-FFF2-40B4-BE49-F238E27FC236}">
                <a16:creationId xmlns:a16="http://schemas.microsoft.com/office/drawing/2014/main" xmlns="" id="{6145F428-2FA2-4E3A-A41D-0C92F5C13D16}"/>
              </a:ext>
            </a:extLst>
          </p:cNvPr>
          <p:cNvSpPr/>
          <p:nvPr/>
        </p:nvSpPr>
        <p:spPr>
          <a:xfrm>
            <a:off x="4941005" y="3738458"/>
            <a:ext cx="742511"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滤网</a:t>
            </a:r>
            <a:endParaRPr lang="ja-JP" alt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2" name="テキスト ボックス 357">
            <a:extLst>
              <a:ext uri="{FF2B5EF4-FFF2-40B4-BE49-F238E27FC236}">
                <a16:creationId xmlns:a16="http://schemas.microsoft.com/office/drawing/2014/main" xmlns="" id="{562FA729-5283-4100-B83E-9E8A83259A5F}"/>
              </a:ext>
            </a:extLst>
          </p:cNvPr>
          <p:cNvSpPr txBox="1"/>
          <p:nvPr/>
        </p:nvSpPr>
        <p:spPr>
          <a:xfrm>
            <a:off x="4892941" y="5423883"/>
            <a:ext cx="790575" cy="24443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400"/>
              </a:spcAft>
            </a:pPr>
            <a:r>
              <a:rPr lang="zh-CN" altLang="en-US" sz="1100" kern="100" dirty="0">
                <a:latin typeface="SimSun" panose="02010600030101010101" pitchFamily="2" charset="-122"/>
                <a:ea typeface="SimSun" panose="02010600030101010101" pitchFamily="2" charset="-122"/>
                <a:cs typeface="Times New Roman" panose="02020603050405020304" pitchFamily="18" charset="0"/>
              </a:rPr>
              <a:t>捕捉器</a:t>
            </a:r>
            <a:endParaRPr lang="ja-JP" sz="16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8" name="正方形/長方形 7">
            <a:extLst>
              <a:ext uri="{FF2B5EF4-FFF2-40B4-BE49-F238E27FC236}">
                <a16:creationId xmlns:a16="http://schemas.microsoft.com/office/drawing/2014/main" xmlns="" id="{26967E53-086D-4AE1-B933-A6C3AC319499}"/>
              </a:ext>
            </a:extLst>
          </p:cNvPr>
          <p:cNvSpPr/>
          <p:nvPr/>
        </p:nvSpPr>
        <p:spPr>
          <a:xfrm>
            <a:off x="4294838" y="5703505"/>
            <a:ext cx="790574" cy="276999"/>
          </a:xfrm>
          <a:prstGeom prst="rect">
            <a:avLst/>
          </a:prstGeom>
          <a:solidFill>
            <a:schemeClr val="bg1"/>
          </a:solidFill>
        </p:spPr>
        <p:txBody>
          <a:bodyPr wrap="square">
            <a:spAutoFit/>
          </a:bodyPr>
          <a:lstStyle/>
          <a:p>
            <a:pPr algn="just">
              <a:spcAft>
                <a:spcPts val="400"/>
              </a:spcAft>
            </a:pP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进入</a:t>
            </a: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泵</a:t>
            </a:r>
            <a:endParaRPr lang="ja-JP" altLang="ja-JP"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CD30DD68-4ECE-462C-A08C-B7A04F8290CA}"/>
              </a:ext>
            </a:extLst>
          </p:cNvPr>
          <p:cNvSpPr/>
          <p:nvPr/>
        </p:nvSpPr>
        <p:spPr>
          <a:xfrm rot="19624301">
            <a:off x="1750649" y="5257251"/>
            <a:ext cx="1082348" cy="307777"/>
          </a:xfrm>
          <a:prstGeom prst="rect">
            <a:avLst/>
          </a:prstGeom>
          <a:solidFill>
            <a:schemeClr val="bg1"/>
          </a:solidFill>
        </p:spPr>
        <p:txBody>
          <a:bodyPr wrap="none">
            <a:spAutoFit/>
          </a:bodyPr>
          <a:lstStyle/>
          <a:p>
            <a:pPr algn="just">
              <a:spcAft>
                <a:spcPts val="400"/>
              </a:spcAft>
            </a:pPr>
            <a:r>
              <a:rPr lang="zh-CN" altLang="ja-JP" sz="1400" kern="100" dirty="0">
                <a:latin typeface="SimSun" panose="02010600030101010101" pitchFamily="2" charset="-122"/>
                <a:ea typeface="SimSun" panose="02010600030101010101" pitchFamily="2" charset="-122"/>
                <a:cs typeface="Times New Roman" panose="02020603050405020304" pitchFamily="18" charset="0"/>
              </a:rPr>
              <a:t>操作阀</a:t>
            </a:r>
            <a:r>
              <a:rPr lang="zh-CN" altLang="en-US" sz="1400" kern="100" dirty="0">
                <a:latin typeface="SimSun" panose="02010600030101010101" pitchFamily="2" charset="-122"/>
                <a:ea typeface="SimSun" panose="02010600030101010101" pitchFamily="2" charset="-122"/>
                <a:cs typeface="Times New Roman" panose="02020603050405020304" pitchFamily="18" charset="0"/>
              </a:rPr>
              <a:t>开始</a:t>
            </a:r>
            <a:endParaRPr lang="ja-JP" altLang="ja-JP" sz="20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16" name="テキスト ボックス 610">
            <a:extLst>
              <a:ext uri="{FF2B5EF4-FFF2-40B4-BE49-F238E27FC236}">
                <a16:creationId xmlns:a16="http://schemas.microsoft.com/office/drawing/2014/main" xmlns="" id="{FB5CF09D-1302-440D-8087-10B58251AE32}"/>
              </a:ext>
            </a:extLst>
          </p:cNvPr>
          <p:cNvSpPr txBox="1"/>
          <p:nvPr/>
        </p:nvSpPr>
        <p:spPr>
          <a:xfrm rot="19857024">
            <a:off x="2814474" y="3346649"/>
            <a:ext cx="738786" cy="22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ja-JP" sz="1200" kern="100" dirty="0">
                <a:effectLst/>
                <a:latin typeface="SimSun" panose="02010600030101010101" pitchFamily="2" charset="-122"/>
                <a:ea typeface="SimSun" panose="02010600030101010101" pitchFamily="2" charset="-122"/>
                <a:cs typeface="ＭＳ 明朝" panose="02020609040205080304" pitchFamily="17" charset="-128"/>
              </a:rPr>
              <a:t> </a:t>
            </a:r>
            <a:r>
              <a:rPr lang="zh-CN" sz="1200" kern="100" dirty="0">
                <a:effectLst/>
                <a:latin typeface="SimSun" panose="02010600030101010101" pitchFamily="2" charset="-122"/>
                <a:ea typeface="SimSun" panose="02010600030101010101" pitchFamily="2" charset="-122"/>
                <a:cs typeface="ＭＳ 明朝" panose="02020609040205080304" pitchFamily="17" charset="-128"/>
              </a:rPr>
              <a:t>回路开始</a:t>
            </a:r>
            <a:endParaRPr lang="ja-JP" sz="14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979545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机油过滤器</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10" name="テキスト ボックス 9"/>
          <p:cNvSpPr txBox="1"/>
          <p:nvPr/>
        </p:nvSpPr>
        <p:spPr>
          <a:xfrm>
            <a:off x="2736888" y="5147361"/>
            <a:ext cx="3686407" cy="369332"/>
          </a:xfrm>
          <a:prstGeom prst="rect">
            <a:avLst/>
          </a:prstGeom>
          <a:noFill/>
          <a:ln>
            <a:noFill/>
          </a:ln>
        </p:spPr>
        <p:txBody>
          <a:bodyPr wrap="square" rtlCol="0">
            <a:spAutoFit/>
          </a:bodyPr>
          <a:lstStyle/>
          <a:p>
            <a:pPr algn="ctr"/>
            <a:r>
              <a:rPr lang="zh-CN" altLang="en-US" dirty="0">
                <a:solidFill>
                  <a:prstClr val="black"/>
                </a:solidFill>
                <a:latin typeface="SimSun" panose="02010600030101010101" pitchFamily="2" charset="-122"/>
                <a:ea typeface="SimSun" panose="02010600030101010101" pitchFamily="2" charset="-122"/>
              </a:rPr>
              <a:t>机油过滤器</a:t>
            </a:r>
            <a:endParaRPr lang="ja-JP" altLang="en-US"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693718" y="2490646"/>
            <a:ext cx="5746173" cy="2656715"/>
          </a:xfrm>
          <a:prstGeom prst="rect">
            <a:avLst/>
          </a:prstGeom>
        </p:spPr>
      </p:pic>
      <p:sp>
        <p:nvSpPr>
          <p:cNvPr id="5" name="テキスト ボックス 4">
            <a:extLst>
              <a:ext uri="{FF2B5EF4-FFF2-40B4-BE49-F238E27FC236}">
                <a16:creationId xmlns:a16="http://schemas.microsoft.com/office/drawing/2014/main" xmlns="" id="{9F8E396B-0B72-454F-85ED-3A7D38413732}"/>
              </a:ext>
            </a:extLst>
          </p:cNvPr>
          <p:cNvSpPr txBox="1"/>
          <p:nvPr/>
        </p:nvSpPr>
        <p:spPr>
          <a:xfrm>
            <a:off x="1704109" y="3757690"/>
            <a:ext cx="294739" cy="954107"/>
          </a:xfrm>
          <a:prstGeom prst="rect">
            <a:avLst/>
          </a:prstGeom>
          <a:solidFill>
            <a:schemeClr val="bg1"/>
          </a:solidFill>
          <a:ln>
            <a:noFill/>
          </a:ln>
        </p:spPr>
        <p:txBody>
          <a:bodyPr wrap="square" rtlCol="0">
            <a:spAutoFit/>
          </a:bodyPr>
          <a:lstStyle/>
          <a:p>
            <a:r>
              <a:rPr kumimoji="1" lang="zh-CN" altLang="en-US" sz="1400" dirty="0">
                <a:latin typeface="SimSun" panose="02010600030101010101" pitchFamily="2" charset="-122"/>
                <a:ea typeface="SimSun" panose="02010600030101010101" pitchFamily="2" charset="-122"/>
              </a:rPr>
              <a:t>机油出口</a:t>
            </a:r>
            <a:endParaRPr kumimoji="1" lang="ja-JP" altLang="en-US" sz="1400" dirty="0">
              <a:latin typeface="SimSun" panose="02010600030101010101" pitchFamily="2" charset="-122"/>
              <a:ea typeface="SimSun" panose="02010600030101010101" pitchFamily="2" charset="-122"/>
            </a:endParaRPr>
          </a:p>
        </p:txBody>
      </p:sp>
      <p:sp>
        <p:nvSpPr>
          <p:cNvPr id="7" name="正方形/長方形 6">
            <a:extLst>
              <a:ext uri="{FF2B5EF4-FFF2-40B4-BE49-F238E27FC236}">
                <a16:creationId xmlns:a16="http://schemas.microsoft.com/office/drawing/2014/main" xmlns="" id="{A1DEE313-E616-494B-9AC8-F581185A8832}"/>
              </a:ext>
            </a:extLst>
          </p:cNvPr>
          <p:cNvSpPr/>
          <p:nvPr/>
        </p:nvSpPr>
        <p:spPr>
          <a:xfrm>
            <a:off x="4064102" y="2634734"/>
            <a:ext cx="1005403" cy="338554"/>
          </a:xfrm>
          <a:prstGeom prst="rect">
            <a:avLst/>
          </a:prstGeom>
          <a:solidFill>
            <a:schemeClr val="bg1"/>
          </a:solidFill>
          <a:ln>
            <a:noFill/>
          </a:ln>
        </p:spPr>
        <p:txBody>
          <a:bodyPr wrap="none">
            <a:spAutoFit/>
          </a:bodyPr>
          <a:lstStyle/>
          <a:p>
            <a:pPr algn="ctr">
              <a:spcAft>
                <a:spcPts val="400"/>
              </a:spcAft>
            </a:pPr>
            <a:r>
              <a:rPr lang="zh-CN" altLang="ja-JP" sz="1600" kern="100" dirty="0">
                <a:latin typeface="SimSun" panose="02010600030101010101" pitchFamily="2" charset="-122"/>
                <a:ea typeface="SimSun" panose="02010600030101010101" pitchFamily="2" charset="-122"/>
                <a:cs typeface="Times New Roman" panose="02020603050405020304" pitchFamily="18" charset="0"/>
              </a:rPr>
              <a:t>机油入口</a:t>
            </a:r>
            <a:endParaRPr lang="ja-JP" altLang="ja-JP" sz="20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8" name="正方形/長方形 7">
            <a:extLst>
              <a:ext uri="{FF2B5EF4-FFF2-40B4-BE49-F238E27FC236}">
                <a16:creationId xmlns:a16="http://schemas.microsoft.com/office/drawing/2014/main" xmlns="" id="{08D28511-BBFF-41F2-BA1E-22594DBA4333}"/>
              </a:ext>
            </a:extLst>
          </p:cNvPr>
          <p:cNvSpPr/>
          <p:nvPr/>
        </p:nvSpPr>
        <p:spPr>
          <a:xfrm>
            <a:off x="5350469" y="2634734"/>
            <a:ext cx="1568207" cy="338554"/>
          </a:xfrm>
          <a:prstGeom prst="rect">
            <a:avLst/>
          </a:prstGeom>
          <a:solidFill>
            <a:schemeClr val="bg1"/>
          </a:solidFill>
          <a:ln>
            <a:noFill/>
          </a:ln>
        </p:spPr>
        <p:txBody>
          <a:bodyPr wrap="square">
            <a:spAutoFit/>
          </a:bodyPr>
          <a:lstStyle/>
          <a:p>
            <a:pPr algn="ctr">
              <a:spcAft>
                <a:spcPts val="400"/>
              </a:spcAft>
            </a:pPr>
            <a:r>
              <a:rPr lang="zh-CN" altLang="en-US" sz="1600" kern="100" dirty="0">
                <a:effectLst/>
                <a:latin typeface="SimSun" panose="02010600030101010101" pitchFamily="2" charset="-122"/>
                <a:ea typeface="SimSun" panose="02010600030101010101" pitchFamily="2" charset="-122"/>
                <a:cs typeface="Times New Roman" panose="02020603050405020304" pitchFamily="18" charset="0"/>
              </a:rPr>
              <a:t>凹口线</a:t>
            </a:r>
            <a:endParaRPr lang="ja-JP" altLang="ja-JP" sz="24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12038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zh-TW" altLang="en-US" sz="3200" b="1" dirty="0">
                <a:latin typeface="SimSun" panose="02010600030101010101" pitchFamily="2" charset="-122"/>
                <a:ea typeface="SimSun" panose="02010600030101010101" pitchFamily="2" charset="-122"/>
              </a:rPr>
              <a:t>第３章　</a:t>
            </a:r>
            <a:r>
              <a:rPr lang="zh-CN" altLang="en-US" sz="3200" b="1" dirty="0">
                <a:latin typeface="SimSun" panose="02010600030101010101" pitchFamily="2" charset="-122"/>
                <a:ea typeface="SimSun" panose="02010600030101010101" pitchFamily="2" charset="-122"/>
              </a:rPr>
              <a:t>解体用机械行车的相关装置的构造</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507532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ja-JP" sz="2400" dirty="0">
                <a:latin typeface="SimSun" panose="02010600030101010101" pitchFamily="2" charset="-122"/>
                <a:ea typeface="SimSun" panose="02010600030101010101" pitchFamily="2" charset="-122"/>
                <a:cs typeface="Microsoft YaHei" panose="020B0503020204020204" pitchFamily="34" charset="-122"/>
              </a:rPr>
              <a:t>履带</a:t>
            </a:r>
            <a:r>
              <a:rPr lang="zh-CN" altLang="ja-JP" sz="2400" dirty="0">
                <a:latin typeface="SimSun" panose="02010600030101010101" pitchFamily="2" charset="-122"/>
                <a:ea typeface="SimSun" panose="02010600030101010101" pitchFamily="2" charset="-122"/>
                <a:cs typeface="Times New Roman" panose="02020603050405020304" pitchFamily="18" charset="0"/>
              </a:rPr>
              <a:t>式解体用机械运行装置的构造</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754426" y="6018132"/>
            <a:ext cx="1915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液压式履带的构造</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a:extLst>
              <a:ext uri="{FF2B5EF4-FFF2-40B4-BE49-F238E27FC236}">
                <a16:creationId xmlns:a16="http://schemas.microsoft.com/office/drawing/2014/main" xmlns="" id="{5258533F-9FAB-4BD2-9393-34F099681A6C}"/>
              </a:ext>
            </a:extLst>
          </p:cNvPr>
          <p:cNvPicPr>
            <a:picLocks noChangeAspect="1"/>
          </p:cNvPicPr>
          <p:nvPr/>
        </p:nvPicPr>
        <p:blipFill>
          <a:blip r:embed="rId3"/>
          <a:stretch>
            <a:fillRect/>
          </a:stretch>
        </p:blipFill>
        <p:spPr>
          <a:xfrm>
            <a:off x="1679390" y="1343017"/>
            <a:ext cx="5660449" cy="4600620"/>
          </a:xfrm>
          <a:prstGeom prst="rect">
            <a:avLst/>
          </a:prstGeom>
        </p:spPr>
      </p:pic>
    </p:spTree>
    <p:extLst>
      <p:ext uri="{BB962C8B-B14F-4D97-AF65-F5344CB8AC3E}">
        <p14:creationId xmlns:p14="http://schemas.microsoft.com/office/powerpoint/2010/main" val="31883053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800" dirty="0">
                <a:latin typeface="SimSun" panose="02010600030101010101" pitchFamily="2" charset="-122"/>
                <a:ea typeface="SimSun" panose="02010600030101010101" pitchFamily="2" charset="-122"/>
              </a:rPr>
              <a:t>动力传达系统</a:t>
            </a:r>
            <a:r>
              <a:rPr lang="ja-JP" altLang="en-US" sz="3200" dirty="0">
                <a:latin typeface="SimSun" panose="02010600030101010101" pitchFamily="2" charset="-122"/>
                <a:ea typeface="SimSun" panose="02010600030101010101" pitchFamily="2" charset="-122"/>
              </a:rPr>
              <a:t>装置</a:t>
            </a:r>
            <a:endParaRPr kumimoji="1" lang="ja-JP" altLang="en-US" sz="32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１９页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353588" y="6010164"/>
            <a:ext cx="2627324" cy="338554"/>
          </a:xfrm>
          <a:prstGeom prst="rect">
            <a:avLst/>
          </a:prstGeom>
          <a:noFill/>
          <a:ln>
            <a:noFill/>
          </a:ln>
        </p:spPr>
        <p:txBody>
          <a:bodyPr wrap="square" rtlCol="0">
            <a:spAutoFit/>
          </a:bodyPr>
          <a:lstStyle/>
          <a:p>
            <a:pPr algn="ctr"/>
            <a:r>
              <a:rPr lang="zh-CN" altLang="en-US" sz="1600" dirty="0">
                <a:solidFill>
                  <a:prstClr val="black"/>
                </a:solidFill>
                <a:latin typeface="SimSun" panose="02010600030101010101" pitchFamily="2" charset="-122"/>
                <a:ea typeface="SimSun" panose="02010600030101010101" pitchFamily="2" charset="-122"/>
              </a:rPr>
              <a:t>动力传达系统装置的示例</a:t>
            </a:r>
            <a:endParaRPr lang="ja-JP" altLang="en-US" sz="16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963266" y="1391874"/>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zh-CN" altLang="en-US" sz="1000" kern="100" dirty="0">
                <a:effectLst/>
                <a:latin typeface="SimSun" panose="02010600030101010101" pitchFamily="2" charset="-122"/>
                <a:ea typeface="SimSun" panose="02010600030101010101" pitchFamily="2" charset="-122"/>
                <a:cs typeface="Times New Roman" panose="02020603050405020304" pitchFamily="18" charset="0"/>
              </a:rPr>
              <a:t>发动机</a:t>
            </a:r>
            <a:endParaRPr lang="ja-JP" sz="1000" kern="100" dirty="0">
              <a:effectLst/>
              <a:latin typeface="SimSun" panose="02010600030101010101" pitchFamily="2" charset="-122"/>
              <a:ea typeface="SimSun" panose="02010600030101010101" pitchFamily="2" charset="-122"/>
              <a:cs typeface="Times New Roman" panose="02020603050405020304" pitchFamily="18" charset="0"/>
            </a:endParaRP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972" y="3920751"/>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1200" kern="100" dirty="0">
                <a:effectLst/>
                <a:latin typeface="SimSun" panose="02010600030101010101" pitchFamily="2" charset="-122"/>
                <a:ea typeface="SimSun" panose="02010600030101010101" pitchFamily="2" charset="-122"/>
                <a:cs typeface="Times New Roman" panose="02020603050405020304" pitchFamily="18" charset="0"/>
              </a:rPr>
              <a:t>旋回モータ</a:t>
            </a:r>
            <a:endParaRPr lang="ja-JP" sz="1600" kern="1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3" name="正方形/長方形 2">
            <a:extLst>
              <a:ext uri="{FF2B5EF4-FFF2-40B4-BE49-F238E27FC236}">
                <a16:creationId xmlns:a16="http://schemas.microsoft.com/office/drawing/2014/main" xmlns="" id="{62B5C5E0-814D-47B6-B74E-0BA50C81179C}"/>
              </a:ext>
            </a:extLst>
          </p:cNvPr>
          <p:cNvSpPr/>
          <p:nvPr/>
        </p:nvSpPr>
        <p:spPr>
          <a:xfrm>
            <a:off x="1530972" y="3920751"/>
            <a:ext cx="761365" cy="246221"/>
          </a:xfrm>
          <a:prstGeom prst="rect">
            <a:avLst/>
          </a:prstGeom>
          <a:solidFill>
            <a:schemeClr val="bg1"/>
          </a:solidFill>
        </p:spPr>
        <p:txBody>
          <a:bodyPr wrap="square">
            <a:spAutoFit/>
          </a:bodyPr>
          <a:lstStyle/>
          <a:p>
            <a:pPr algn="just">
              <a:spcAft>
                <a:spcPts val="400"/>
              </a:spcAft>
            </a:pPr>
            <a:r>
              <a:rPr lang="zh-CN" altLang="en-US" sz="1000" kern="100" dirty="0">
                <a:latin typeface="SimSun" panose="02010600030101010101" pitchFamily="2" charset="-122"/>
                <a:ea typeface="SimSun" panose="02010600030101010101" pitchFamily="2" charset="-122"/>
                <a:cs typeface="Times New Roman" panose="02020603050405020304" pitchFamily="18" charset="0"/>
              </a:rPr>
              <a:t>旋转</a:t>
            </a: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马达</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5" name="正方形/長方形 4">
            <a:extLst>
              <a:ext uri="{FF2B5EF4-FFF2-40B4-BE49-F238E27FC236}">
                <a16:creationId xmlns:a16="http://schemas.microsoft.com/office/drawing/2014/main" xmlns="" id="{5B209206-EBB2-4AAC-88A0-0D15DB1211AD}"/>
              </a:ext>
            </a:extLst>
          </p:cNvPr>
          <p:cNvSpPr/>
          <p:nvPr/>
        </p:nvSpPr>
        <p:spPr>
          <a:xfrm>
            <a:off x="2419351" y="5745981"/>
            <a:ext cx="1428750" cy="246221"/>
          </a:xfrm>
          <a:prstGeom prst="rect">
            <a:avLst/>
          </a:prstGeom>
          <a:solidFill>
            <a:schemeClr val="bg1"/>
          </a:solidFill>
        </p:spPr>
        <p:txBody>
          <a:bodyPr wrap="square">
            <a:spAutoFit/>
          </a:bodyPr>
          <a:lstStyle/>
          <a:p>
            <a:pPr algn="just">
              <a:spcAft>
                <a:spcPts val="400"/>
              </a:spcAft>
            </a:pPr>
            <a:r>
              <a:rPr lang="zh-CN" altLang="en-US" sz="1000" kern="100" dirty="0">
                <a:latin typeface="SimSun" panose="02010600030101010101" pitchFamily="2" charset="-122"/>
                <a:ea typeface="SimSun" panose="02010600030101010101" pitchFamily="2" charset="-122"/>
                <a:cs typeface="Times New Roman" panose="02020603050405020304" pitchFamily="18" charset="0"/>
              </a:rPr>
              <a:t>旋转</a:t>
            </a: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接头</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6B1829F7-D282-4578-81DC-D75DD08C0767}"/>
              </a:ext>
            </a:extLst>
          </p:cNvPr>
          <p:cNvSpPr/>
          <p:nvPr/>
        </p:nvSpPr>
        <p:spPr>
          <a:xfrm>
            <a:off x="2419351" y="1983279"/>
            <a:ext cx="830024" cy="246221"/>
          </a:xfrm>
          <a:prstGeom prst="rect">
            <a:avLst/>
          </a:prstGeom>
          <a:solidFill>
            <a:schemeClr val="bg1"/>
          </a:solidFill>
        </p:spPr>
        <p:txBody>
          <a:bodyPr wrap="square">
            <a:spAutoFit/>
          </a:bodyPr>
          <a:lstStyle/>
          <a:p>
            <a:pPr algn="just">
              <a:spcAft>
                <a:spcPts val="400"/>
              </a:spcAft>
            </a:pP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燃料箱</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DA6DC182-2B48-45CE-8C04-2C20B618F4F4}"/>
              </a:ext>
            </a:extLst>
          </p:cNvPr>
          <p:cNvSpPr/>
          <p:nvPr/>
        </p:nvSpPr>
        <p:spPr>
          <a:xfrm>
            <a:off x="4759134" y="1503376"/>
            <a:ext cx="1603566" cy="246221"/>
          </a:xfrm>
          <a:prstGeom prst="rect">
            <a:avLst/>
          </a:prstGeom>
          <a:solidFill>
            <a:schemeClr val="bg1"/>
          </a:solidFill>
        </p:spPr>
        <p:txBody>
          <a:bodyPr wrap="square">
            <a:spAutoFit/>
          </a:bodyPr>
          <a:lstStyle/>
          <a:p>
            <a:pPr algn="just">
              <a:spcAft>
                <a:spcPts val="400"/>
              </a:spcAft>
            </a:pP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控制阀</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5" name="テキスト ボックス 14">
            <a:extLst>
              <a:ext uri="{FF2B5EF4-FFF2-40B4-BE49-F238E27FC236}">
                <a16:creationId xmlns:a16="http://schemas.microsoft.com/office/drawing/2014/main" xmlns="" id="{30C77CAD-FBB5-41BB-97F8-B29894D3FF41}"/>
              </a:ext>
            </a:extLst>
          </p:cNvPr>
          <p:cNvSpPr txBox="1"/>
          <p:nvPr/>
        </p:nvSpPr>
        <p:spPr>
          <a:xfrm>
            <a:off x="6346914" y="2209339"/>
            <a:ext cx="833820" cy="253916"/>
          </a:xfrm>
          <a:prstGeom prst="rect">
            <a:avLst/>
          </a:prstGeom>
          <a:solidFill>
            <a:schemeClr val="bg1"/>
          </a:solidFill>
          <a:ln>
            <a:noFill/>
          </a:ln>
        </p:spPr>
        <p:txBody>
          <a:bodyPr wrap="square" rtlCol="0">
            <a:spAutoFit/>
          </a:bodyPr>
          <a:lstStyle/>
          <a:p>
            <a:r>
              <a:rPr kumimoji="1" lang="zh-CN" altLang="en-US" sz="1050" dirty="0">
                <a:latin typeface="SimSun" panose="02010600030101010101" pitchFamily="2" charset="-122"/>
                <a:ea typeface="SimSun" panose="02010600030101010101" pitchFamily="2" charset="-122"/>
              </a:rPr>
              <a:t>液压泵</a:t>
            </a:r>
            <a:endParaRPr kumimoji="1" lang="ja-JP" altLang="en-US" sz="105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13888A09-3875-4D67-B942-6B0C3DC582C1}"/>
              </a:ext>
            </a:extLst>
          </p:cNvPr>
          <p:cNvSpPr txBox="1"/>
          <p:nvPr/>
        </p:nvSpPr>
        <p:spPr>
          <a:xfrm>
            <a:off x="6630035" y="4202056"/>
            <a:ext cx="761365" cy="253916"/>
          </a:xfrm>
          <a:prstGeom prst="rect">
            <a:avLst/>
          </a:prstGeom>
          <a:solidFill>
            <a:schemeClr val="bg1"/>
          </a:solidFill>
          <a:ln>
            <a:noFill/>
          </a:ln>
        </p:spPr>
        <p:txBody>
          <a:bodyPr wrap="square" rtlCol="0">
            <a:spAutoFit/>
          </a:bodyPr>
          <a:lstStyle/>
          <a:p>
            <a:r>
              <a:rPr kumimoji="1" lang="zh-CN" altLang="en-US" sz="1050" dirty="0">
                <a:latin typeface="SimSun" panose="02010600030101010101" pitchFamily="2" charset="-122"/>
                <a:ea typeface="SimSun" panose="02010600030101010101" pitchFamily="2" charset="-122"/>
              </a:rPr>
              <a:t>行驶马达</a:t>
            </a:r>
            <a:endParaRPr kumimoji="1" lang="ja-JP" altLang="en-US" sz="1050" dirty="0">
              <a:latin typeface="SimSun" panose="02010600030101010101" pitchFamily="2" charset="-122"/>
              <a:ea typeface="SimSun" panose="02010600030101010101" pitchFamily="2" charset="-122"/>
            </a:endParaRPr>
          </a:p>
        </p:txBody>
      </p:sp>
      <p:sp>
        <p:nvSpPr>
          <p:cNvPr id="17" name="正方形/長方形 16">
            <a:extLst>
              <a:ext uri="{FF2B5EF4-FFF2-40B4-BE49-F238E27FC236}">
                <a16:creationId xmlns:a16="http://schemas.microsoft.com/office/drawing/2014/main" xmlns="" id="{E55ECEEA-8FA3-43AC-887C-04668C31CE91}"/>
              </a:ext>
            </a:extLst>
          </p:cNvPr>
          <p:cNvSpPr/>
          <p:nvPr/>
        </p:nvSpPr>
        <p:spPr>
          <a:xfrm>
            <a:off x="6381750" y="5481895"/>
            <a:ext cx="681737" cy="253916"/>
          </a:xfrm>
          <a:prstGeom prst="rect">
            <a:avLst/>
          </a:prstGeom>
          <a:solidFill>
            <a:schemeClr val="bg1"/>
          </a:solidFill>
        </p:spPr>
        <p:txBody>
          <a:bodyPr wrap="square">
            <a:spAutoFit/>
          </a:bodyPr>
          <a:lstStyle/>
          <a:p>
            <a:pPr algn="just">
              <a:spcAft>
                <a:spcPts val="400"/>
              </a:spcAft>
            </a:pPr>
            <a:r>
              <a:rPr lang="ja-JP" altLang="ja-JP" sz="1050" kern="100" dirty="0">
                <a:latin typeface="SimSun" panose="02010600030101010101" pitchFamily="2" charset="-122"/>
                <a:ea typeface="SimSun" panose="02010600030101010101" pitchFamily="2" charset="-122"/>
                <a:cs typeface="Times New Roman" panose="02020603050405020304" pitchFamily="18" charset="0"/>
              </a:rPr>
              <a:t>履</a:t>
            </a:r>
            <a:r>
              <a:rPr lang="zh-CN" altLang="ja-JP" sz="1050" kern="100" dirty="0">
                <a:latin typeface="SimSun" panose="02010600030101010101" pitchFamily="2" charset="-122"/>
                <a:ea typeface="SimSun" panose="02010600030101010101" pitchFamily="2" charset="-122"/>
                <a:cs typeface="Times New Roman" panose="02020603050405020304" pitchFamily="18" charset="0"/>
              </a:rPr>
              <a:t>带</a:t>
            </a:r>
            <a:endParaRPr lang="ja-JP" altLang="ja-JP" sz="14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8" name="テキスト ボックス 17">
            <a:extLst>
              <a:ext uri="{FF2B5EF4-FFF2-40B4-BE49-F238E27FC236}">
                <a16:creationId xmlns:a16="http://schemas.microsoft.com/office/drawing/2014/main" xmlns="" id="{CF4F8757-35C6-44C2-BE21-40BD91807D08}"/>
              </a:ext>
            </a:extLst>
          </p:cNvPr>
          <p:cNvSpPr txBox="1"/>
          <p:nvPr/>
        </p:nvSpPr>
        <p:spPr>
          <a:xfrm>
            <a:off x="4667250" y="5757102"/>
            <a:ext cx="1016266"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链轮</a:t>
            </a:r>
            <a:endParaRPr kumimoji="1"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07993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27538"/>
            <a:ext cx="7886700" cy="645463"/>
          </a:xfrm>
          <a:ln>
            <a:solidFill>
              <a:schemeClr val="tx1"/>
            </a:solidFill>
          </a:ln>
        </p:spPr>
        <p:txBody>
          <a:bodyPr>
            <a:normAutofit/>
          </a:bodyPr>
          <a:lstStyle/>
          <a:p>
            <a:pPr indent="133350">
              <a:spcAft>
                <a:spcPts val="400"/>
              </a:spcAft>
            </a:pPr>
            <a:r>
              <a:rPr lang="zh-CN" altLang="ja-JP" sz="2400" kern="100" dirty="0">
                <a:latin typeface="SimSun" panose="02010600030101010101" pitchFamily="2" charset="-122"/>
                <a:ea typeface="SimSun" panose="02010600030101010101" pitchFamily="2" charset="-122"/>
                <a:cs typeface="Times New Roman" panose="02020603050405020304" pitchFamily="18" charset="0"/>
              </a:rPr>
              <a:t>工程机械的分类（</a:t>
            </a:r>
            <a:r>
              <a:rPr lang="zh-CN" altLang="ja-JP" sz="2400" kern="100" dirty="0">
                <a:latin typeface="SimSun" panose="02010600030101010101" pitchFamily="2" charset="-122"/>
                <a:ea typeface="SimSun" panose="02010600030101010101" pitchFamily="2" charset="-122"/>
                <a:cs typeface="SimSun" panose="02010600030101010101" pitchFamily="2" charset="-122"/>
              </a:rPr>
              <a:t>劳动安全卫生法实</a:t>
            </a:r>
            <a:r>
              <a:rPr lang="zh-CN" altLang="ja-JP" sz="2400" kern="100" dirty="0">
                <a:latin typeface="SimSun" panose="02010600030101010101" pitchFamily="2" charset="-122"/>
                <a:ea typeface="SimSun" panose="02010600030101010101" pitchFamily="2" charset="-122"/>
                <a:cs typeface="Times New Roman" panose="02020603050405020304" pitchFamily="18" charset="0"/>
              </a:rPr>
              <a:t>施令附表第</a:t>
            </a:r>
            <a:r>
              <a:rPr lang="en-US" altLang="ja-JP" sz="2400" kern="100" dirty="0">
                <a:latin typeface="SimSun" panose="02010600030101010101" pitchFamily="2" charset="-122"/>
                <a:ea typeface="SimSun" panose="02010600030101010101" pitchFamily="2" charset="-122"/>
                <a:cs typeface="Times New Roman" panose="02020603050405020304" pitchFamily="18" charset="0"/>
              </a:rPr>
              <a:t>7</a:t>
            </a:r>
            <a:r>
              <a:rPr lang="zh-CN" altLang="ja-JP" sz="2400" kern="100" dirty="0">
                <a:latin typeface="SimSun" panose="02010600030101010101" pitchFamily="2" charset="-122"/>
                <a:ea typeface="SimSun" panose="02010600030101010101" pitchFamily="2" charset="-122"/>
                <a:cs typeface="Times New Roman" panose="02020603050405020304" pitchFamily="18" charset="0"/>
              </a:rPr>
              <a:t>）</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lvl="0" indent="0" algn="just">
              <a:spcAft>
                <a:spcPts val="400"/>
              </a:spcAft>
              <a:buNone/>
            </a:pPr>
            <a:r>
              <a:rPr lang="ja-JP" altLang="en-US" sz="2000" dirty="0">
                <a:latin typeface="SimSun" panose="02010600030101010101" pitchFamily="2" charset="-122"/>
                <a:ea typeface="SimSun" panose="02010600030101010101" pitchFamily="2" charset="-122"/>
              </a:rPr>
              <a:t>①</a:t>
            </a:r>
            <a:r>
              <a:rPr lang="ja-JP" altLang="ja-JP" sz="2000" kern="100" dirty="0">
                <a:latin typeface="SimSun" panose="02010600030101010101" pitchFamily="2" charset="-122"/>
                <a:ea typeface="SimSun" panose="02010600030101010101" pitchFamily="2" charset="-122"/>
                <a:cs typeface="Times New Roman" panose="02020603050405020304" pitchFamily="18" charset="0"/>
              </a:rPr>
              <a:t>整地・搬运・装载用机械（推土机</a:t>
            </a:r>
            <a:r>
              <a:rPr lang="ja-JP"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牵引</a:t>
            </a:r>
            <a:r>
              <a:rPr lang="ja-JP" altLang="ja-JP" sz="2000" kern="100" dirty="0">
                <a:latin typeface="SimSun" panose="02010600030101010101" pitchFamily="2" charset="-122"/>
                <a:ea typeface="SimSun" panose="02010600030101010101" pitchFamily="2" charset="-122"/>
                <a:cs typeface="Times New Roman" panose="02020603050405020304" pitchFamily="18" charset="0"/>
              </a:rPr>
              <a:t>挖掘机</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en-US" altLang="zh-CN" sz="2000" kern="100" dirty="0" err="1">
                <a:latin typeface="SimSun" panose="02010600030101010101" pitchFamily="2" charset="-122"/>
                <a:ea typeface="SimSun" panose="02010600030101010101" pitchFamily="2" charset="-122"/>
                <a:cs typeface="Times New Roman" panose="02020603050405020304" pitchFamily="18" charset="0"/>
              </a:rPr>
              <a:t>shoberu</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ja-JP" altLang="ja-JP" sz="2000" kern="100" dirty="0">
                <a:latin typeface="SimSun" panose="02010600030101010101" pitchFamily="2" charset="-122"/>
                <a:ea typeface="SimSun" panose="02010600030101010101" pitchFamily="2" charset="-122"/>
                <a:cs typeface="Times New Roman" panose="02020603050405020304" pitchFamily="18" charset="0"/>
              </a:rPr>
              <a:t>等）</a:t>
            </a:r>
          </a:p>
          <a:p>
            <a:pPr marL="342900" indent="-342900" algn="just">
              <a:spcAft>
                <a:spcPts val="400"/>
              </a:spcAft>
              <a:buFont typeface="+mj-ea"/>
              <a:buAutoNum type="circleNumDbPlain"/>
            </a:pPr>
            <a:r>
              <a:rPr lang="ja-JP" altLang="ja-JP" sz="2000" kern="100" dirty="0">
                <a:latin typeface="SimSun" panose="02010600030101010101" pitchFamily="2" charset="-122"/>
                <a:ea typeface="SimSun" panose="02010600030101010101" pitchFamily="2" charset="-122"/>
                <a:cs typeface="Times New Roman" panose="02020603050405020304" pitchFamily="18" charset="0"/>
              </a:rPr>
              <a:t>整地・搬运・装载用机械（推土机</a:t>
            </a:r>
            <a:r>
              <a:rPr lang="ja-JP"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牵引</a:t>
            </a:r>
            <a:r>
              <a:rPr lang="ja-JP" altLang="ja-JP" sz="2000" kern="100" dirty="0">
                <a:latin typeface="SimSun" panose="02010600030101010101" pitchFamily="2" charset="-122"/>
                <a:ea typeface="SimSun" panose="02010600030101010101" pitchFamily="2" charset="-122"/>
                <a:cs typeface="Times New Roman" panose="02020603050405020304" pitchFamily="18" charset="0"/>
              </a:rPr>
              <a:t>挖掘机</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en-US" altLang="zh-CN" sz="2000" kern="100" dirty="0" err="1">
                <a:latin typeface="SimSun" panose="02010600030101010101" pitchFamily="2" charset="-122"/>
                <a:ea typeface="SimSun" panose="02010600030101010101" pitchFamily="2" charset="-122"/>
                <a:cs typeface="Times New Roman" panose="02020603050405020304" pitchFamily="18" charset="0"/>
              </a:rPr>
              <a:t>shoberu</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ja-JP" altLang="ja-JP" sz="2000" kern="100" dirty="0">
                <a:latin typeface="SimSun" panose="02010600030101010101" pitchFamily="2" charset="-122"/>
                <a:ea typeface="SimSun" panose="02010600030101010101" pitchFamily="2" charset="-122"/>
                <a:cs typeface="Times New Roman" panose="02020603050405020304" pitchFamily="18" charset="0"/>
              </a:rPr>
              <a:t>等）</a:t>
            </a:r>
          </a:p>
          <a:p>
            <a:pPr marL="342900" lvl="0" indent="-342900" algn="just">
              <a:spcAft>
                <a:spcPts val="400"/>
              </a:spcAft>
              <a:buFont typeface="+mj-ea"/>
              <a:buAutoNum type="circleNumDbPlain"/>
            </a:pP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挖掘用机械（</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拖曳</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挖土机等）</a:t>
            </a:r>
            <a:endParaRPr lang="ja-JP" altLang="ja-JP" sz="2000" kern="100" dirty="0">
              <a:latin typeface="SimSun" panose="02010600030101010101" pitchFamily="2" charset="-122"/>
              <a:ea typeface="SimSun" panose="02010600030101010101" pitchFamily="2" charset="-122"/>
              <a:cs typeface="Times New Roman" panose="02020603050405020304" pitchFamily="18" charset="0"/>
            </a:endParaRPr>
          </a:p>
          <a:p>
            <a:pPr marL="342900" lvl="0" indent="-342900" algn="just">
              <a:spcAft>
                <a:spcPts val="400"/>
              </a:spcAft>
              <a:buFont typeface="+mj-ea"/>
              <a:buAutoNum type="circleNumDbPlain"/>
            </a:pP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基础工程</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机械（打桩机</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拔桩机等）</a:t>
            </a:r>
            <a:endParaRPr lang="ja-JP" altLang="ja-JP" sz="2000" kern="100" dirty="0">
              <a:latin typeface="SimSun" panose="02010600030101010101" pitchFamily="2" charset="-122"/>
              <a:ea typeface="SimSun" panose="02010600030101010101" pitchFamily="2" charset="-122"/>
              <a:cs typeface="Times New Roman" panose="02020603050405020304" pitchFamily="18" charset="0"/>
            </a:endParaRPr>
          </a:p>
          <a:p>
            <a:pPr marL="342900" lvl="0" indent="-342900" algn="just">
              <a:spcAft>
                <a:spcPts val="400"/>
              </a:spcAft>
              <a:buFont typeface="+mj-ea"/>
              <a:buAutoNum type="circleNumDbPlain"/>
            </a:pPr>
            <a:r>
              <a:rPr lang="zh-CN" altLang="ja-JP" sz="2000" kern="100" dirty="0">
                <a:latin typeface="SimSun" panose="02010600030101010101" pitchFamily="2" charset="-122"/>
                <a:ea typeface="SimSun" panose="02010600030101010101" pitchFamily="2" charset="-122"/>
                <a:cs typeface="SimSun" panose="02010600030101010101" pitchFamily="2" charset="-122"/>
              </a:rPr>
              <a:t>压实用</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机械（</a:t>
            </a:r>
            <a:r>
              <a:rPr lang="zh-CN" altLang="en-US" sz="2000" kern="100" dirty="0">
                <a:latin typeface="SimSun" panose="02010600030101010101" pitchFamily="2" charset="-122"/>
                <a:ea typeface="SimSun" panose="02010600030101010101" pitchFamily="2" charset="-122"/>
                <a:cs typeface="SimSun" panose="02010600030101010101" pitchFamily="2" charset="-122"/>
              </a:rPr>
              <a:t>碾轧机</a:t>
            </a:r>
            <a:r>
              <a:rPr lang="zh-CN" altLang="ja-JP" sz="2000" kern="100" dirty="0">
                <a:latin typeface="SimSun" panose="02010600030101010101" pitchFamily="2" charset="-122"/>
                <a:ea typeface="SimSun" panose="02010600030101010101" pitchFamily="2" charset="-122"/>
                <a:cs typeface="SimSun" panose="02010600030101010101" pitchFamily="2" charset="-122"/>
              </a:rPr>
              <a:t>等</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a:t>
            </a:r>
            <a:endParaRPr lang="ja-JP" altLang="ja-JP" sz="2000" kern="100" dirty="0">
              <a:latin typeface="SimSun" panose="02010600030101010101" pitchFamily="2" charset="-122"/>
              <a:ea typeface="SimSun" panose="02010600030101010101" pitchFamily="2" charset="-122"/>
              <a:cs typeface="Times New Roman" panose="02020603050405020304" pitchFamily="18" charset="0"/>
            </a:endParaRPr>
          </a:p>
          <a:p>
            <a:pPr marL="342900" lvl="0" indent="-342900" algn="just">
              <a:spcAft>
                <a:spcPts val="400"/>
              </a:spcAft>
              <a:buFont typeface="+mj-ea"/>
              <a:buAutoNum type="circleNumDbPlain"/>
            </a:pP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混凝土</a:t>
            </a:r>
            <a:r>
              <a:rPr lang="zh-CN" altLang="ja-JP" sz="2000" kern="100" dirty="0">
                <a:latin typeface="SimSun" panose="02010600030101010101" pitchFamily="2" charset="-122"/>
                <a:ea typeface="SimSun" panose="02010600030101010101" pitchFamily="2" charset="-122"/>
                <a:cs typeface="SimSun" panose="02010600030101010101" pitchFamily="2" charset="-122"/>
              </a:rPr>
              <a:t>浇注</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用机械（</a:t>
            </a:r>
            <a:r>
              <a:rPr lang="zh-CN" altLang="en-US" sz="2000" kern="100" dirty="0">
                <a:latin typeface="SimSun" panose="02010600030101010101" pitchFamily="2" charset="-122"/>
                <a:ea typeface="SimSun" panose="02010600030101010101" pitchFamily="2" charset="-122"/>
                <a:cs typeface="Times New Roman" panose="02020603050405020304" pitchFamily="18" charset="0"/>
              </a:rPr>
              <a:t>混凝土泵车</a:t>
            </a:r>
            <a:r>
              <a:rPr lang="zh-CN" altLang="ja-JP" sz="2000" kern="100" dirty="0">
                <a:latin typeface="SimSun" panose="02010600030101010101" pitchFamily="2" charset="-122"/>
                <a:ea typeface="SimSun" panose="02010600030101010101" pitchFamily="2" charset="-122"/>
                <a:cs typeface="SimSun" panose="02010600030101010101" pitchFamily="2" charset="-122"/>
              </a:rPr>
              <a:t>等</a:t>
            </a:r>
            <a:r>
              <a:rPr lang="zh-CN" altLang="ja-JP" sz="2000" kern="100" dirty="0">
                <a:latin typeface="SimSun" panose="02010600030101010101" pitchFamily="2" charset="-122"/>
                <a:ea typeface="SimSun" panose="02010600030101010101" pitchFamily="2" charset="-122"/>
                <a:cs typeface="Times New Roman" panose="02020603050405020304" pitchFamily="18" charset="0"/>
              </a:rPr>
              <a:t>）</a:t>
            </a:r>
            <a:endParaRPr lang="en-US" altLang="zh-CN" sz="2000" kern="100" dirty="0">
              <a:latin typeface="SimSun" panose="02010600030101010101" pitchFamily="2" charset="-122"/>
              <a:ea typeface="SimSun" panose="02010600030101010101" pitchFamily="2" charset="-122"/>
              <a:cs typeface="Times New Roman" panose="02020603050405020304" pitchFamily="18" charset="0"/>
            </a:endParaRPr>
          </a:p>
          <a:p>
            <a:pPr marL="0" lvl="0" indent="0" algn="just">
              <a:spcAft>
                <a:spcPts val="400"/>
              </a:spcAft>
              <a:buNone/>
            </a:pPr>
            <a:r>
              <a:rPr lang="ja-JP" altLang="en-US" sz="2000" kern="100" dirty="0">
                <a:latin typeface="SimSun" panose="02010600030101010101" pitchFamily="2" charset="-122"/>
                <a:ea typeface="SimSun" panose="02010600030101010101" pitchFamily="2" charset="-122"/>
                <a:cs typeface="Times New Roman" panose="02020603050405020304" pitchFamily="18" charset="0"/>
              </a:rPr>
              <a:t>⑥ </a:t>
            </a:r>
            <a:r>
              <a:rPr lang="zh-CN" altLang="en-US"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解</a:t>
            </a:r>
            <a:r>
              <a:rPr lang="zh-CN" altLang="ja-JP"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体用机械（断路器</a:t>
            </a:r>
            <a:r>
              <a:rPr lang="zh-CN" altLang="en-US"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a:t>
            </a:r>
            <a:r>
              <a:rPr lang="zh-CN" altLang="ja-JP" sz="2000" kern="100" dirty="0">
                <a:solidFill>
                  <a:srgbClr val="FF0000"/>
                </a:solidFill>
                <a:latin typeface="SimSun" panose="02010600030101010101" pitchFamily="2" charset="-122"/>
                <a:ea typeface="SimSun" panose="02010600030101010101" pitchFamily="2" charset="-122"/>
                <a:cs typeface="SimSun" panose="02010600030101010101" pitchFamily="2" charset="-122"/>
              </a:rPr>
              <a:t>钢</a:t>
            </a:r>
            <a:r>
              <a:rPr lang="zh-CN" altLang="en-US" sz="2000" kern="100" dirty="0">
                <a:solidFill>
                  <a:srgbClr val="FF0000"/>
                </a:solidFill>
                <a:latin typeface="SimSun" panose="02010600030101010101" pitchFamily="2" charset="-122"/>
                <a:ea typeface="SimSun" panose="02010600030101010101" pitchFamily="2" charset="-122"/>
                <a:cs typeface="SimSun" panose="02010600030101010101" pitchFamily="2" charset="-122"/>
              </a:rPr>
              <a:t>骨</a:t>
            </a:r>
            <a:r>
              <a:rPr lang="zh-CN" altLang="ja-JP" sz="2000" kern="100" dirty="0">
                <a:solidFill>
                  <a:srgbClr val="FF0000"/>
                </a:solidFill>
                <a:latin typeface="SimSun" panose="02010600030101010101" pitchFamily="2" charset="-122"/>
                <a:ea typeface="SimSun" panose="02010600030101010101" pitchFamily="2" charset="-122"/>
                <a:cs typeface="SimSun" panose="02010600030101010101" pitchFamily="2" charset="-122"/>
              </a:rPr>
              <a:t>切断机</a:t>
            </a:r>
            <a:r>
              <a:rPr lang="zh-CN" altLang="ja-JP"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等</a:t>
            </a:r>
            <a:r>
              <a:rPr lang="zh-CN" altLang="en-US"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a:t>
            </a:r>
            <a:r>
              <a:rPr lang="zh-CN" altLang="ja-JP"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混凝土</a:t>
            </a:r>
            <a:r>
              <a:rPr lang="zh-CN" altLang="en-US"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压碎机，</a:t>
            </a:r>
            <a:r>
              <a:rPr lang="zh-CN" altLang="ja-JP" sz="2000" kern="100" dirty="0">
                <a:solidFill>
                  <a:srgbClr val="FF0000"/>
                </a:solidFill>
                <a:latin typeface="SimSun" panose="02010600030101010101" pitchFamily="2" charset="-122"/>
                <a:ea typeface="SimSun" panose="02010600030101010101" pitchFamily="2" charset="-122"/>
                <a:cs typeface="Times New Roman" panose="02020603050405020304" pitchFamily="18" charset="0"/>
              </a:rPr>
              <a:t>解体用抓斗机）</a:t>
            </a:r>
            <a:r>
              <a:rPr lang="ja-JP" altLang="en-US" sz="2000" dirty="0">
                <a:solidFill>
                  <a:srgbClr val="FF0000"/>
                </a:solidFill>
                <a:latin typeface="SimSun" panose="02010600030101010101" pitchFamily="2" charset="-122"/>
                <a:ea typeface="SimSun" panose="02010600030101010101" pitchFamily="2" charset="-122"/>
              </a:rPr>
              <a:t>　</a:t>
            </a: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４</a:t>
            </a:r>
            <a:r>
              <a:rPr lang="ja-JP"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755530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800" dirty="0">
                <a:latin typeface="SimSun" panose="02010600030101010101" pitchFamily="2" charset="-122"/>
                <a:ea typeface="SimSun" panose="02010600030101010101" pitchFamily="2" charset="-122"/>
              </a:rPr>
              <a:t>车轴装置</a:t>
            </a:r>
            <a:endParaRPr kumimoji="1" lang="ja-JP" altLang="en-US" sz="28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辅助教材２０页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2140911" y="5089838"/>
            <a:ext cx="1915702" cy="338554"/>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车轴</a:t>
            </a:r>
            <a:r>
              <a:rPr lang="zh-CN" altLang="en-US" sz="1600" dirty="0">
                <a:solidFill>
                  <a:prstClr val="black"/>
                </a:solidFill>
                <a:latin typeface="SimSun" panose="02010600030101010101" pitchFamily="2" charset="-122"/>
                <a:ea typeface="SimSun" panose="02010600030101010101" pitchFamily="2" charset="-122"/>
              </a:rPr>
              <a:t>装置的示例</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5721746" y="3867798"/>
            <a:ext cx="2268098"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橡胶履带的断面示</a:t>
            </a:r>
            <a:r>
              <a:rPr lang="ja-JP" altLang="en-US" sz="1400" dirty="0">
                <a:solidFill>
                  <a:prstClr val="black"/>
                </a:solidFill>
                <a:latin typeface="SimSun" panose="02010600030101010101" pitchFamily="2" charset="-122"/>
                <a:ea typeface="SimSun" panose="02010600030101010101" pitchFamily="2" charset="-122"/>
              </a:rPr>
              <a:t>例</a:t>
            </a:r>
          </a:p>
        </p:txBody>
      </p:sp>
      <p:sp>
        <p:nvSpPr>
          <p:cNvPr id="14" name="テキスト ボックス 13"/>
          <p:cNvSpPr txBox="1"/>
          <p:nvPr/>
        </p:nvSpPr>
        <p:spPr>
          <a:xfrm>
            <a:off x="5697583" y="6067307"/>
            <a:ext cx="1915702" cy="307777"/>
          </a:xfrm>
          <a:prstGeom prst="rect">
            <a:avLst/>
          </a:prstGeom>
          <a:noFill/>
          <a:ln>
            <a:noFill/>
          </a:ln>
        </p:spPr>
        <p:txBody>
          <a:bodyPr wrap="square" rtlCol="0">
            <a:spAutoFit/>
          </a:bodyPr>
          <a:lstStyle/>
          <a:p>
            <a:pPr algn="ctr"/>
            <a:r>
              <a:rPr lang="zh-CN" altLang="ja-JP" sz="1400">
                <a:latin typeface="SimSun" panose="02010600030101010101" pitchFamily="2" charset="-122"/>
                <a:ea typeface="SimSun" panose="02010600030101010101" pitchFamily="2" charset="-122"/>
                <a:cs typeface="Times New Roman" panose="02020603050405020304" pitchFamily="18" charset="0"/>
              </a:rPr>
              <a:t>橡胶</a:t>
            </a:r>
            <a:r>
              <a:rPr lang="ja-JP" altLang="ja-JP" sz="1400">
                <a:latin typeface="SimSun" panose="02010600030101010101" pitchFamily="2" charset="-122"/>
                <a:ea typeface="SimSun" panose="02010600030101010101" pitchFamily="2" charset="-122"/>
                <a:cs typeface="Times New Roman" panose="02020603050405020304" pitchFamily="18" charset="0"/>
              </a:rPr>
              <a:t>履</a:t>
            </a:r>
            <a:r>
              <a:rPr lang="zh-CN" altLang="ja-JP" sz="1400">
                <a:latin typeface="SimSun" panose="02010600030101010101" pitchFamily="2" charset="-122"/>
                <a:ea typeface="SimSun" panose="02010600030101010101" pitchFamily="2" charset="-122"/>
                <a:cs typeface="Microsoft YaHei" panose="020B0503020204020204" pitchFamily="34" charset="-122"/>
              </a:rPr>
              <a:t>带的断面</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55315" y="1759113"/>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78250" y="4382854"/>
            <a:ext cx="3837100" cy="1735508"/>
          </a:xfrm>
          <a:prstGeom prst="rect">
            <a:avLst/>
          </a:prstGeom>
        </p:spPr>
      </p:pic>
      <p:sp>
        <p:nvSpPr>
          <p:cNvPr id="2" name="正方形/長方形 1">
            <a:extLst>
              <a:ext uri="{FF2B5EF4-FFF2-40B4-BE49-F238E27FC236}">
                <a16:creationId xmlns:a16="http://schemas.microsoft.com/office/drawing/2014/main" xmlns="" id="{05BA9DC2-1C30-488C-9F47-45BE426FFE3D}"/>
              </a:ext>
            </a:extLst>
          </p:cNvPr>
          <p:cNvSpPr/>
          <p:nvPr/>
        </p:nvSpPr>
        <p:spPr>
          <a:xfrm>
            <a:off x="1900574" y="1895474"/>
            <a:ext cx="480675" cy="246221"/>
          </a:xfrm>
          <a:prstGeom prst="rect">
            <a:avLst/>
          </a:prstGeom>
          <a:solidFill>
            <a:schemeClr val="bg1"/>
          </a:solidFill>
          <a:ln>
            <a:noFill/>
          </a:ln>
        </p:spPr>
        <p:txBody>
          <a:bodyPr wrap="square">
            <a:spAutoFit/>
          </a:bodyPr>
          <a:lstStyle/>
          <a:p>
            <a:pPr algn="just">
              <a:spcAft>
                <a:spcPts val="400"/>
              </a:spcAft>
            </a:pPr>
            <a:r>
              <a:rPr lang="ja-JP" altLang="ja-JP" sz="1000" kern="100" dirty="0">
                <a:latin typeface="SimSun" panose="02010600030101010101" pitchFamily="2" charset="-122"/>
                <a:ea typeface="SimSun" panose="02010600030101010101" pitchFamily="2" charset="-122"/>
                <a:cs typeface="Times New Roman" panose="02020603050405020304" pitchFamily="18" charset="0"/>
              </a:rPr>
              <a:t>履</a:t>
            </a: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带</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8" name="正方形/長方形 7">
            <a:extLst>
              <a:ext uri="{FF2B5EF4-FFF2-40B4-BE49-F238E27FC236}">
                <a16:creationId xmlns:a16="http://schemas.microsoft.com/office/drawing/2014/main" xmlns="" id="{F0E28204-D9D6-4C07-893A-8B01E92C1838}"/>
              </a:ext>
            </a:extLst>
          </p:cNvPr>
          <p:cNvSpPr/>
          <p:nvPr/>
        </p:nvSpPr>
        <p:spPr>
          <a:xfrm>
            <a:off x="900450" y="2714625"/>
            <a:ext cx="452100" cy="246221"/>
          </a:xfrm>
          <a:prstGeom prst="rect">
            <a:avLst/>
          </a:prstGeom>
          <a:solidFill>
            <a:schemeClr val="bg1"/>
          </a:solidFill>
        </p:spPr>
        <p:txBody>
          <a:bodyPr wrap="square">
            <a:spAutoFit/>
          </a:bodyPr>
          <a:lstStyle/>
          <a:p>
            <a:pPr algn="just">
              <a:spcAft>
                <a:spcPts val="400"/>
              </a:spcAft>
            </a:pP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惰轮</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0" name="正方形/長方形 9">
            <a:extLst>
              <a:ext uri="{FF2B5EF4-FFF2-40B4-BE49-F238E27FC236}">
                <a16:creationId xmlns:a16="http://schemas.microsoft.com/office/drawing/2014/main" xmlns="" id="{4711F9C8-748D-4F30-9F35-BAEAAB1E9AD0}"/>
              </a:ext>
            </a:extLst>
          </p:cNvPr>
          <p:cNvSpPr/>
          <p:nvPr/>
        </p:nvSpPr>
        <p:spPr>
          <a:xfrm>
            <a:off x="3752850" y="2220585"/>
            <a:ext cx="1002367" cy="246221"/>
          </a:xfrm>
          <a:prstGeom prst="rect">
            <a:avLst/>
          </a:prstGeom>
          <a:solidFill>
            <a:schemeClr val="bg1"/>
          </a:solidFill>
        </p:spPr>
        <p:txBody>
          <a:bodyPr wrap="square">
            <a:spAutoFit/>
          </a:bodyPr>
          <a:lstStyle/>
          <a:p>
            <a:pPr algn="just">
              <a:spcAft>
                <a:spcPts val="400"/>
              </a:spcAft>
            </a:pPr>
            <a:r>
              <a:rPr lang="zh-CN" altLang="en-US" sz="1000" kern="100" dirty="0">
                <a:latin typeface="SimSun" panose="02010600030101010101" pitchFamily="2" charset="-122"/>
                <a:ea typeface="SimSun" panose="02010600030101010101" pitchFamily="2" charset="-122"/>
                <a:cs typeface="Times New Roman" panose="02020603050405020304" pitchFamily="18" charset="0"/>
              </a:rPr>
              <a:t>托带轮</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B32A45F0-890D-46A6-835F-4C70B9AD2079}"/>
              </a:ext>
            </a:extLst>
          </p:cNvPr>
          <p:cNvSpPr/>
          <p:nvPr/>
        </p:nvSpPr>
        <p:spPr>
          <a:xfrm>
            <a:off x="791940" y="3872448"/>
            <a:ext cx="1108634" cy="246221"/>
          </a:xfrm>
          <a:prstGeom prst="rect">
            <a:avLst/>
          </a:prstGeom>
          <a:solidFill>
            <a:schemeClr val="bg1"/>
          </a:solidFill>
        </p:spPr>
        <p:txBody>
          <a:bodyPr wrap="square">
            <a:spAutoFit/>
          </a:bodyPr>
          <a:lstStyle/>
          <a:p>
            <a:pPr algn="just">
              <a:spcAft>
                <a:spcPts val="400"/>
              </a:spcAft>
            </a:pPr>
            <a:r>
              <a:rPr lang="zh-CN" altLang="en-US" sz="1000" kern="100" dirty="0">
                <a:latin typeface="SimSun" panose="02010600030101010101" pitchFamily="2" charset="-122"/>
                <a:ea typeface="SimSun" panose="02010600030101010101" pitchFamily="2" charset="-122"/>
                <a:cs typeface="Times New Roman" panose="02020603050405020304" pitchFamily="18" charset="0"/>
              </a:rPr>
              <a:t>反冲</a:t>
            </a: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弹簧</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2" name="テキスト ボックス 11">
            <a:extLst>
              <a:ext uri="{FF2B5EF4-FFF2-40B4-BE49-F238E27FC236}">
                <a16:creationId xmlns:a16="http://schemas.microsoft.com/office/drawing/2014/main" xmlns="" id="{176F3989-2630-4818-B486-A3891F27B1A3}"/>
              </a:ext>
            </a:extLst>
          </p:cNvPr>
          <p:cNvSpPr txBox="1"/>
          <p:nvPr/>
        </p:nvSpPr>
        <p:spPr>
          <a:xfrm>
            <a:off x="2876550" y="4665744"/>
            <a:ext cx="1143000" cy="253916"/>
          </a:xfrm>
          <a:prstGeom prst="rect">
            <a:avLst/>
          </a:prstGeom>
          <a:solidFill>
            <a:schemeClr val="bg1"/>
          </a:solidFill>
          <a:ln>
            <a:noFill/>
          </a:ln>
        </p:spPr>
        <p:txBody>
          <a:bodyPr wrap="square" rtlCol="0">
            <a:spAutoFit/>
          </a:bodyPr>
          <a:lstStyle/>
          <a:p>
            <a:r>
              <a:rPr lang="zh-CN" altLang="en-US" sz="1050" dirty="0">
                <a:latin typeface="SimSun" panose="02010600030101010101" pitchFamily="2" charset="-122"/>
                <a:ea typeface="SimSun" panose="02010600030101010101" pitchFamily="2" charset="-122"/>
              </a:rPr>
              <a:t>前保险杆</a:t>
            </a:r>
            <a:endParaRPr kumimoji="1" lang="ja-JP" altLang="en-US" sz="105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D6137616-C8B3-4B76-A2E3-E95F4DF8D943}"/>
              </a:ext>
            </a:extLst>
          </p:cNvPr>
          <p:cNvSpPr txBox="1"/>
          <p:nvPr/>
        </p:nvSpPr>
        <p:spPr>
          <a:xfrm>
            <a:off x="3752849" y="4324384"/>
            <a:ext cx="1002367" cy="253916"/>
          </a:xfrm>
          <a:prstGeom prst="rect">
            <a:avLst/>
          </a:prstGeom>
          <a:solidFill>
            <a:schemeClr val="bg1"/>
          </a:solidFill>
          <a:ln>
            <a:noFill/>
          </a:ln>
        </p:spPr>
        <p:txBody>
          <a:bodyPr wrap="square" rtlCol="0">
            <a:spAutoFit/>
          </a:bodyPr>
          <a:lstStyle/>
          <a:p>
            <a:r>
              <a:rPr lang="zh-CN" altLang="en-US" sz="1050" dirty="0">
                <a:latin typeface="SimSun" panose="02010600030101010101" pitchFamily="2" charset="-122"/>
                <a:ea typeface="SimSun" panose="02010600030101010101" pitchFamily="2" charset="-122"/>
              </a:rPr>
              <a:t>中心保险杆</a:t>
            </a:r>
            <a:endParaRPr kumimoji="1" lang="ja-JP" altLang="en-US" sz="105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05607507-D1F3-456E-9044-0293ECC777C4}"/>
              </a:ext>
            </a:extLst>
          </p:cNvPr>
          <p:cNvSpPr txBox="1"/>
          <p:nvPr/>
        </p:nvSpPr>
        <p:spPr>
          <a:xfrm>
            <a:off x="4254033" y="3872448"/>
            <a:ext cx="1002367" cy="253916"/>
          </a:xfrm>
          <a:prstGeom prst="rect">
            <a:avLst/>
          </a:prstGeom>
          <a:solidFill>
            <a:schemeClr val="bg1"/>
          </a:solidFill>
          <a:ln>
            <a:noFill/>
          </a:ln>
        </p:spPr>
        <p:txBody>
          <a:bodyPr wrap="square" rtlCol="0">
            <a:spAutoFit/>
          </a:bodyPr>
          <a:lstStyle/>
          <a:p>
            <a:r>
              <a:rPr lang="zh-CN" altLang="en-US" sz="1050" dirty="0">
                <a:latin typeface="SimSun" panose="02010600030101010101" pitchFamily="2" charset="-122"/>
                <a:ea typeface="SimSun" panose="02010600030101010101" pitchFamily="2" charset="-122"/>
              </a:rPr>
              <a:t>支重轮</a:t>
            </a:r>
            <a:endParaRPr kumimoji="1" lang="ja-JP" altLang="en-US" sz="105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3F76E123-090A-4BE8-A44A-812244DDB1D9}"/>
              </a:ext>
            </a:extLst>
          </p:cNvPr>
          <p:cNvSpPr txBox="1"/>
          <p:nvPr/>
        </p:nvSpPr>
        <p:spPr>
          <a:xfrm>
            <a:off x="4532380" y="3613240"/>
            <a:ext cx="1002366" cy="253916"/>
          </a:xfrm>
          <a:prstGeom prst="rect">
            <a:avLst/>
          </a:prstGeom>
          <a:solidFill>
            <a:schemeClr val="bg1"/>
          </a:solidFill>
          <a:ln>
            <a:noFill/>
          </a:ln>
        </p:spPr>
        <p:txBody>
          <a:bodyPr wrap="square" rtlCol="0">
            <a:spAutoFit/>
          </a:bodyPr>
          <a:lstStyle/>
          <a:p>
            <a:r>
              <a:rPr kumimoji="1" lang="zh-CN" altLang="en-US" sz="1050" dirty="0">
                <a:latin typeface="SimSun" panose="02010600030101010101" pitchFamily="2" charset="-122"/>
                <a:ea typeface="SimSun" panose="02010600030101010101" pitchFamily="2" charset="-122"/>
              </a:rPr>
              <a:t>主减速器</a:t>
            </a:r>
            <a:endParaRPr kumimoji="1" lang="ja-JP" altLang="en-US" sz="105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1064C554-27B4-48C4-98EF-607A2082C2E4}"/>
              </a:ext>
            </a:extLst>
          </p:cNvPr>
          <p:cNvSpPr txBox="1"/>
          <p:nvPr/>
        </p:nvSpPr>
        <p:spPr>
          <a:xfrm>
            <a:off x="4465751" y="2436029"/>
            <a:ext cx="639649" cy="253916"/>
          </a:xfrm>
          <a:prstGeom prst="rect">
            <a:avLst/>
          </a:prstGeom>
          <a:solidFill>
            <a:schemeClr val="bg1"/>
          </a:solidFill>
          <a:ln>
            <a:noFill/>
          </a:ln>
        </p:spPr>
        <p:txBody>
          <a:bodyPr wrap="square" rtlCol="0">
            <a:spAutoFit/>
          </a:bodyPr>
          <a:lstStyle/>
          <a:p>
            <a:r>
              <a:rPr kumimoji="1" lang="zh-CN" altLang="en-US" sz="1050" dirty="0">
                <a:latin typeface="SimSun" panose="02010600030101010101" pitchFamily="2" charset="-122"/>
                <a:ea typeface="SimSun" panose="02010600030101010101" pitchFamily="2" charset="-122"/>
              </a:rPr>
              <a:t>链轮</a:t>
            </a:r>
            <a:endParaRPr kumimoji="1" lang="ja-JP" altLang="en-US" sz="1050" dirty="0">
              <a:latin typeface="SimSun" panose="02010600030101010101" pitchFamily="2" charset="-122"/>
              <a:ea typeface="SimSun" panose="02010600030101010101" pitchFamily="2" charset="-122"/>
            </a:endParaRPr>
          </a:p>
        </p:txBody>
      </p:sp>
      <p:sp>
        <p:nvSpPr>
          <p:cNvPr id="20" name="正方形/長方形 19">
            <a:extLst>
              <a:ext uri="{FF2B5EF4-FFF2-40B4-BE49-F238E27FC236}">
                <a16:creationId xmlns:a16="http://schemas.microsoft.com/office/drawing/2014/main" xmlns="" id="{AB6C9CBA-3864-4F56-8AF7-7F1B4E5F2D85}"/>
              </a:ext>
            </a:extLst>
          </p:cNvPr>
          <p:cNvSpPr/>
          <p:nvPr/>
        </p:nvSpPr>
        <p:spPr>
          <a:xfrm>
            <a:off x="5951600" y="2528993"/>
            <a:ext cx="438097" cy="246221"/>
          </a:xfrm>
          <a:prstGeom prst="rect">
            <a:avLst/>
          </a:prstGeom>
          <a:solidFill>
            <a:schemeClr val="bg1"/>
          </a:solidFill>
        </p:spPr>
        <p:txBody>
          <a:bodyPr wrap="square">
            <a:spAutoFit/>
          </a:bodyPr>
          <a:lstStyle/>
          <a:p>
            <a:pPr algn="just">
              <a:spcAft>
                <a:spcPts val="400"/>
              </a:spcAft>
            </a:pPr>
            <a:r>
              <a:rPr lang="zh-CN" altLang="ja-JP" sz="1000" kern="100" dirty="0">
                <a:latin typeface="SimSun" panose="02010600030101010101" pitchFamily="2" charset="-122"/>
                <a:ea typeface="SimSun" panose="02010600030101010101" pitchFamily="2" charset="-122"/>
                <a:cs typeface="Times New Roman" panose="02020603050405020304" pitchFamily="18" charset="0"/>
              </a:rPr>
              <a:t>橡胶</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21" name="テキスト ボックス 20">
            <a:extLst>
              <a:ext uri="{FF2B5EF4-FFF2-40B4-BE49-F238E27FC236}">
                <a16:creationId xmlns:a16="http://schemas.microsoft.com/office/drawing/2014/main" xmlns="" id="{0B553BC9-BE62-4F56-9F99-AB242B578351}"/>
              </a:ext>
            </a:extLst>
          </p:cNvPr>
          <p:cNvSpPr txBox="1"/>
          <p:nvPr/>
        </p:nvSpPr>
        <p:spPr>
          <a:xfrm>
            <a:off x="7500799" y="2475146"/>
            <a:ext cx="538301"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芯</a:t>
            </a:r>
            <a:endParaRPr kumimoji="1" lang="ja-JP" altLang="en-US" sz="11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48CAD72F-BC52-426A-A7DA-50C8F208C878}"/>
              </a:ext>
            </a:extLst>
          </p:cNvPr>
          <p:cNvSpPr txBox="1"/>
          <p:nvPr/>
        </p:nvSpPr>
        <p:spPr>
          <a:xfrm>
            <a:off x="6039514" y="3542826"/>
            <a:ext cx="2349171" cy="253916"/>
          </a:xfrm>
          <a:prstGeom prst="rect">
            <a:avLst/>
          </a:prstGeom>
          <a:solidFill>
            <a:schemeClr val="bg1"/>
          </a:solidFill>
          <a:ln>
            <a:noFill/>
          </a:ln>
        </p:spPr>
        <p:txBody>
          <a:bodyPr wrap="square" rtlCol="0">
            <a:spAutoFit/>
          </a:bodyPr>
          <a:lstStyle/>
          <a:p>
            <a:r>
              <a:rPr lang="en-US" altLang="ja-JP" sz="1050" dirty="0">
                <a:latin typeface="SimSun" panose="02010600030101010101" pitchFamily="2" charset="-122"/>
                <a:ea typeface="SimSun" panose="02010600030101010101" pitchFamily="2" charset="-122"/>
              </a:rPr>
              <a:t> </a:t>
            </a:r>
            <a:r>
              <a:rPr lang="zh-CN" altLang="en-US" sz="1050" dirty="0">
                <a:latin typeface="SimSun" panose="02010600030101010101" pitchFamily="2" charset="-122"/>
                <a:ea typeface="SimSun" panose="02010600030101010101" pitchFamily="2" charset="-122"/>
              </a:rPr>
              <a:t>    铁线</a:t>
            </a:r>
            <a:endParaRPr kumimoji="1" lang="ja-JP" altLang="en-US" sz="105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14240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ja-JP" sz="2400" dirty="0">
                <a:latin typeface="SimSun" panose="02010600030101010101" pitchFamily="2" charset="-122"/>
                <a:ea typeface="SimSun" panose="02010600030101010101" pitchFamily="2" charset="-122"/>
                <a:cs typeface="Times New Roman" panose="02020603050405020304" pitchFamily="18" charset="0"/>
              </a:rPr>
              <a:t>舵轮式解体用机械的行驶装置构造</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动力传达系统装置</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辅助教材２１页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614149" y="5242908"/>
            <a:ext cx="2331891"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动力传达系统装置的示例</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96309" y="1741773"/>
            <a:ext cx="7495563" cy="3475403"/>
          </a:xfrm>
          <a:prstGeom prst="rect">
            <a:avLst/>
          </a:prstGeom>
        </p:spPr>
      </p:pic>
      <p:sp>
        <p:nvSpPr>
          <p:cNvPr id="2" name="正方形/長方形 1">
            <a:extLst>
              <a:ext uri="{FF2B5EF4-FFF2-40B4-BE49-F238E27FC236}">
                <a16:creationId xmlns:a16="http://schemas.microsoft.com/office/drawing/2014/main" xmlns="" id="{4DE4922F-FCD5-4E4C-A3E5-B738AD525ADF}"/>
              </a:ext>
            </a:extLst>
          </p:cNvPr>
          <p:cNvSpPr/>
          <p:nvPr/>
        </p:nvSpPr>
        <p:spPr>
          <a:xfrm>
            <a:off x="1103087" y="1915886"/>
            <a:ext cx="1465942"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前轮</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8" name="正方形/長方形 7">
            <a:extLst>
              <a:ext uri="{FF2B5EF4-FFF2-40B4-BE49-F238E27FC236}">
                <a16:creationId xmlns:a16="http://schemas.microsoft.com/office/drawing/2014/main" xmlns="" id="{4FCC4FC7-445C-4B9B-ADA8-03582CA0BE98}"/>
              </a:ext>
            </a:extLst>
          </p:cNvPr>
          <p:cNvSpPr/>
          <p:nvPr/>
        </p:nvSpPr>
        <p:spPr>
          <a:xfrm>
            <a:off x="4570601" y="1654276"/>
            <a:ext cx="1375440"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变速器</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0" name="正方形/長方形 9">
            <a:extLst>
              <a:ext uri="{FF2B5EF4-FFF2-40B4-BE49-F238E27FC236}">
                <a16:creationId xmlns:a16="http://schemas.microsoft.com/office/drawing/2014/main" xmlns="" id="{7FADBAA9-C82D-497F-AB15-442B98078B06}"/>
              </a:ext>
            </a:extLst>
          </p:cNvPr>
          <p:cNvSpPr/>
          <p:nvPr/>
        </p:nvSpPr>
        <p:spPr>
          <a:xfrm>
            <a:off x="5216240" y="1855051"/>
            <a:ext cx="2123599"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中心旋转接头</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1" name="正方形/長方形 10">
            <a:extLst>
              <a:ext uri="{FF2B5EF4-FFF2-40B4-BE49-F238E27FC236}">
                <a16:creationId xmlns:a16="http://schemas.microsoft.com/office/drawing/2014/main" xmlns="" id="{18FDBE36-F1AD-4C24-8D1A-6A712E7CCAFD}"/>
              </a:ext>
            </a:extLst>
          </p:cNvPr>
          <p:cNvSpPr/>
          <p:nvPr/>
        </p:nvSpPr>
        <p:spPr>
          <a:xfrm>
            <a:off x="5529852" y="2101126"/>
            <a:ext cx="1001578"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发动机</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E49E9653-D72F-407B-973C-2DBDF332A435}"/>
              </a:ext>
            </a:extLst>
          </p:cNvPr>
          <p:cNvSpPr/>
          <p:nvPr/>
        </p:nvSpPr>
        <p:spPr>
          <a:xfrm>
            <a:off x="6531430" y="2111403"/>
            <a:ext cx="1001578"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后轮</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3D57B814-3120-4E50-8FE4-24C634F9DFC9}"/>
              </a:ext>
            </a:extLst>
          </p:cNvPr>
          <p:cNvSpPr/>
          <p:nvPr/>
        </p:nvSpPr>
        <p:spPr>
          <a:xfrm>
            <a:off x="2387976" y="4549700"/>
            <a:ext cx="1419411" cy="261609"/>
          </a:xfrm>
          <a:prstGeom prst="rect">
            <a:avLst/>
          </a:prstGeom>
          <a:solidFill>
            <a:schemeClr val="bg1"/>
          </a:solidFill>
        </p:spPr>
        <p:txBody>
          <a:bodyPr wrap="square">
            <a:spAutoFit/>
          </a:bodyPr>
          <a:lstStyle/>
          <a:p>
            <a:pPr algn="r">
              <a:spcAft>
                <a:spcPts val="400"/>
              </a:spcAft>
            </a:pPr>
            <a:r>
              <a:rPr lang="zh-CN" altLang="en-US" sz="1100" kern="100" dirty="0">
                <a:latin typeface="SimSun" panose="02010600030101010101" pitchFamily="2" charset="-122"/>
                <a:ea typeface="SimSun" panose="02010600030101010101" pitchFamily="2" charset="-122"/>
                <a:cs typeface="Times New Roman" panose="02020603050405020304" pitchFamily="18" charset="0"/>
              </a:rPr>
              <a:t>驻车刹车</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FA7F77DB-1150-4BF5-8139-B29F4F976ADD}"/>
              </a:ext>
            </a:extLst>
          </p:cNvPr>
          <p:cNvSpPr/>
          <p:nvPr/>
        </p:nvSpPr>
        <p:spPr>
          <a:xfrm>
            <a:off x="4418860" y="4652169"/>
            <a:ext cx="980194" cy="559127"/>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控制液压泵</a:t>
            </a:r>
            <a:endParaRPr lang="en-US" altLang="zh-CN" sz="1100" kern="100" dirty="0">
              <a:latin typeface="SimSun" panose="02010600030101010101" pitchFamily="2" charset="-122"/>
              <a:ea typeface="SimSun" panose="02010600030101010101" pitchFamily="2" charset="-122"/>
              <a:cs typeface="Times New Roman" panose="02020603050405020304" pitchFamily="18" charset="0"/>
            </a:endParaRPr>
          </a:p>
          <a:p>
            <a:pPr algn="just">
              <a:spcAft>
                <a:spcPts val="400"/>
              </a:spcAft>
            </a:pP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6" name="正方形/長方形 15">
            <a:extLst>
              <a:ext uri="{FF2B5EF4-FFF2-40B4-BE49-F238E27FC236}">
                <a16:creationId xmlns:a16="http://schemas.microsoft.com/office/drawing/2014/main" xmlns="" id="{5102864F-69FD-492B-918E-8A6E5CAD98AA}"/>
              </a:ext>
            </a:extLst>
          </p:cNvPr>
          <p:cNvSpPr/>
          <p:nvPr/>
        </p:nvSpPr>
        <p:spPr>
          <a:xfrm>
            <a:off x="5511826" y="4814586"/>
            <a:ext cx="1484240"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主液压泵</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7" name="テキスト ボックス 420">
            <a:extLst>
              <a:ext uri="{FF2B5EF4-FFF2-40B4-BE49-F238E27FC236}">
                <a16:creationId xmlns:a16="http://schemas.microsoft.com/office/drawing/2014/main" xmlns="" id="{5ACD656D-F877-46EF-8430-B73F9D703F96}"/>
              </a:ext>
            </a:extLst>
          </p:cNvPr>
          <p:cNvSpPr txBox="1"/>
          <p:nvPr/>
        </p:nvSpPr>
        <p:spPr>
          <a:xfrm>
            <a:off x="6030641" y="4549700"/>
            <a:ext cx="1484239" cy="233274"/>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400"/>
              </a:spcAft>
              <a:buClrTx/>
              <a:buSzTx/>
              <a:buFontTx/>
              <a:buNone/>
              <a:tabLst/>
              <a:defRPr/>
            </a:pPr>
            <a:r>
              <a:rPr kumimoji="0" lang="zh-CN" altLang="en-US" sz="1100" kern="100" dirty="0">
                <a:solidFill>
                  <a:sysClr val="windowText" lastClr="000000"/>
                </a:solidFill>
                <a:latin typeface="SimSun" panose="02010600030101010101" pitchFamily="2" charset="-122"/>
                <a:ea typeface="SimSun" panose="02010600030101010101" pitchFamily="2" charset="-122"/>
                <a:cs typeface="Times New Roman" panose="02020603050405020304" pitchFamily="18" charset="0"/>
              </a:rPr>
              <a:t>驱动</a:t>
            </a:r>
            <a:r>
              <a:rPr kumimoji="0" lang="zh-CN" altLang="en-US" sz="1100"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rPr>
              <a:t>轴</a:t>
            </a:r>
            <a:endParaRPr kumimoji="0" lang="ja-JP" altLang="en-US" sz="1600"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endParaRPr>
          </a:p>
        </p:txBody>
      </p:sp>
      <p:sp>
        <p:nvSpPr>
          <p:cNvPr id="18" name="正方形/長方形 17">
            <a:extLst>
              <a:ext uri="{FF2B5EF4-FFF2-40B4-BE49-F238E27FC236}">
                <a16:creationId xmlns:a16="http://schemas.microsoft.com/office/drawing/2014/main" xmlns="" id="{0CBE7CC9-C124-4AD6-B2EC-B9C7016FC7BF}"/>
              </a:ext>
            </a:extLst>
          </p:cNvPr>
          <p:cNvSpPr/>
          <p:nvPr/>
        </p:nvSpPr>
        <p:spPr>
          <a:xfrm>
            <a:off x="6644053" y="3871648"/>
            <a:ext cx="1647819" cy="261610"/>
          </a:xfrm>
          <a:prstGeom prst="rect">
            <a:avLst/>
          </a:prstGeom>
          <a:solidFill>
            <a:schemeClr val="bg1"/>
          </a:solidFill>
        </p:spPr>
        <p:txBody>
          <a:bodyPr wrap="square">
            <a:spAutoFit/>
          </a:bodyPr>
          <a:lstStyle/>
          <a:p>
            <a:pPr algn="just">
              <a:spcAft>
                <a:spcPts val="400"/>
              </a:spcAft>
            </a:pPr>
            <a:r>
              <a:rPr lang="zh-CN" altLang="ja-JP" sz="1100" kern="100" dirty="0">
                <a:latin typeface="SimSun" panose="02010600030101010101" pitchFamily="2" charset="-122"/>
                <a:ea typeface="SimSun" panose="02010600030101010101" pitchFamily="2" charset="-122"/>
                <a:cs typeface="Times New Roman" panose="02020603050405020304" pitchFamily="18" charset="0"/>
              </a:rPr>
              <a:t>后</a:t>
            </a:r>
            <a:r>
              <a:rPr lang="zh-CN" altLang="en-US" sz="1100" kern="100" dirty="0">
                <a:latin typeface="SimSun" panose="02010600030101010101" pitchFamily="2" charset="-122"/>
                <a:ea typeface="SimSun" panose="02010600030101010101" pitchFamily="2" charset="-122"/>
                <a:cs typeface="Times New Roman" panose="02020603050405020304" pitchFamily="18" charset="0"/>
              </a:rPr>
              <a:t>桥传动</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235E529B-1D9A-43BB-95FF-99593A62F71A}"/>
              </a:ext>
            </a:extLst>
          </p:cNvPr>
          <p:cNvSpPr/>
          <p:nvPr/>
        </p:nvSpPr>
        <p:spPr>
          <a:xfrm>
            <a:off x="6222931" y="3098394"/>
            <a:ext cx="1484239" cy="261610"/>
          </a:xfrm>
          <a:prstGeom prst="rect">
            <a:avLst/>
          </a:prstGeom>
          <a:solidFill>
            <a:schemeClr val="bg1"/>
          </a:solidFill>
        </p:spPr>
        <p:txBody>
          <a:bodyPr wrap="square">
            <a:spAutoFit/>
          </a:bodyPr>
          <a:lstStyle/>
          <a:p>
            <a:pPr algn="just">
              <a:spcAft>
                <a:spcPts val="400"/>
              </a:spcAft>
            </a:pPr>
            <a:r>
              <a:rPr lang="zh-CN" altLang="en-US" sz="1100" kern="100" dirty="0">
                <a:latin typeface="SimSun" panose="02010600030101010101" pitchFamily="2" charset="-122"/>
                <a:ea typeface="SimSun" panose="02010600030101010101" pitchFamily="2" charset="-122"/>
                <a:cs typeface="Times New Roman" panose="02020603050405020304" pitchFamily="18" charset="0"/>
              </a:rPr>
              <a:t>差动齿轮</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20" name="テキスト ボックス 19">
            <a:extLst>
              <a:ext uri="{FF2B5EF4-FFF2-40B4-BE49-F238E27FC236}">
                <a16:creationId xmlns:a16="http://schemas.microsoft.com/office/drawing/2014/main" xmlns="" id="{FCAF2412-4CE3-4025-B6F7-6E7A44D9B0A7}"/>
              </a:ext>
            </a:extLst>
          </p:cNvPr>
          <p:cNvSpPr txBox="1"/>
          <p:nvPr/>
        </p:nvSpPr>
        <p:spPr>
          <a:xfrm>
            <a:off x="796309" y="3702371"/>
            <a:ext cx="748072" cy="430887"/>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前桥传动</a:t>
            </a:r>
            <a:endParaRPr kumimoji="1" lang="en-US" altLang="zh-CN" sz="1100" dirty="0">
              <a:latin typeface="SimSun" panose="02010600030101010101" pitchFamily="2" charset="-122"/>
              <a:ea typeface="SimSun" panose="02010600030101010101" pitchFamily="2" charset="-122"/>
            </a:endParaRPr>
          </a:p>
          <a:p>
            <a:endParaRPr kumimoji="1" lang="ja-JP" altLang="en-US" sz="11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07F83805-7A0B-4071-877A-604A668B3775}"/>
              </a:ext>
            </a:extLst>
          </p:cNvPr>
          <p:cNvSpPr txBox="1"/>
          <p:nvPr/>
        </p:nvSpPr>
        <p:spPr>
          <a:xfrm>
            <a:off x="1338004" y="3888974"/>
            <a:ext cx="748072" cy="261610"/>
          </a:xfrm>
          <a:prstGeom prst="rect">
            <a:avLst/>
          </a:prstGeom>
          <a:solidFill>
            <a:schemeClr val="bg1"/>
          </a:solidFill>
          <a:ln>
            <a:noFill/>
          </a:ln>
        </p:spPr>
        <p:txBody>
          <a:bodyPr wrap="square" rtlCol="0">
            <a:spAutoFit/>
          </a:bodyPr>
          <a:lstStyle/>
          <a:p>
            <a:endParaRPr kumimoji="1" lang="en-US" altLang="zh-CN" sz="1100" dirty="0">
              <a:latin typeface="SimSun" panose="02010600030101010101" pitchFamily="2" charset="-122"/>
              <a:ea typeface="SimSun" panose="02010600030101010101" pitchFamily="2" charset="-122"/>
            </a:endParaRPr>
          </a:p>
        </p:txBody>
      </p:sp>
      <p:sp>
        <p:nvSpPr>
          <p:cNvPr id="22" name="テキスト ボックス 928">
            <a:extLst>
              <a:ext uri="{FF2B5EF4-FFF2-40B4-BE49-F238E27FC236}">
                <a16:creationId xmlns:a16="http://schemas.microsoft.com/office/drawing/2014/main" xmlns="" id="{AD6BC111-5D83-4A44-8A1F-913A94358AAA}"/>
              </a:ext>
            </a:extLst>
          </p:cNvPr>
          <p:cNvSpPr txBox="1"/>
          <p:nvPr/>
        </p:nvSpPr>
        <p:spPr>
          <a:xfrm>
            <a:off x="2588624" y="1885844"/>
            <a:ext cx="1227301" cy="2152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100" kern="100" dirty="0">
                <a:effectLst/>
                <a:latin typeface="SimSun" panose="02010600030101010101" pitchFamily="2" charset="-122"/>
                <a:ea typeface="SimSun" panose="02010600030101010101" pitchFamily="2" charset="-122"/>
                <a:cs typeface="ＭＳ 明朝" panose="02020609040205080304" pitchFamily="17" charset="-128"/>
              </a:rPr>
              <a:t>驱动轴</a:t>
            </a:r>
            <a:endParaRPr lang="ja-JP" sz="14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23" name="テキスト ボックス 929">
            <a:extLst>
              <a:ext uri="{FF2B5EF4-FFF2-40B4-BE49-F238E27FC236}">
                <a16:creationId xmlns:a16="http://schemas.microsoft.com/office/drawing/2014/main" xmlns="" id="{11486852-7350-4D5E-B48C-D8C507AC9711}"/>
              </a:ext>
            </a:extLst>
          </p:cNvPr>
          <p:cNvSpPr txBox="1"/>
          <p:nvPr/>
        </p:nvSpPr>
        <p:spPr>
          <a:xfrm>
            <a:off x="2736688" y="2111402"/>
            <a:ext cx="1307762" cy="2616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100" kern="100" dirty="0">
                <a:effectLst/>
                <a:latin typeface="SimSun" panose="02010600030101010101" pitchFamily="2" charset="-122"/>
                <a:ea typeface="SimSun" panose="02010600030101010101" pitchFamily="2" charset="-122"/>
                <a:cs typeface="ＭＳ 明朝" panose="02020609040205080304" pitchFamily="17" charset="-128"/>
              </a:rPr>
              <a:t>行车用液压马达</a:t>
            </a:r>
            <a:endParaRPr lang="ja-JP" sz="14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30801272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车轴</a:t>
            </a:r>
            <a:r>
              <a:rPr lang="ja-JP" altLang="en-US" sz="2400" dirty="0">
                <a:latin typeface="SimSun" panose="02010600030101010101" pitchFamily="2" charset="-122"/>
                <a:ea typeface="SimSun" panose="02010600030101010101" pitchFamily="2" charset="-122"/>
              </a:rPr>
              <a:t>装置　下部架台</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辅助教材２２页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460484" y="5974836"/>
            <a:ext cx="222303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悬挂固定配管的示例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810273" y="1413599"/>
            <a:ext cx="7523452" cy="4544198"/>
          </a:xfrm>
          <a:prstGeom prst="rect">
            <a:avLst/>
          </a:prstGeom>
        </p:spPr>
      </p:pic>
      <p:sp>
        <p:nvSpPr>
          <p:cNvPr id="2" name="正方形/長方形 1">
            <a:extLst>
              <a:ext uri="{FF2B5EF4-FFF2-40B4-BE49-F238E27FC236}">
                <a16:creationId xmlns:a16="http://schemas.microsoft.com/office/drawing/2014/main" xmlns="" id="{2EC53E5D-0BC7-4A5A-B91D-4CFA88350342}"/>
              </a:ext>
            </a:extLst>
          </p:cNvPr>
          <p:cNvSpPr/>
          <p:nvPr/>
        </p:nvSpPr>
        <p:spPr>
          <a:xfrm>
            <a:off x="3862717" y="1547039"/>
            <a:ext cx="954107" cy="276999"/>
          </a:xfrm>
          <a:prstGeom prst="rect">
            <a:avLst/>
          </a:prstGeom>
          <a:solidFill>
            <a:schemeClr val="bg1"/>
          </a:solidFill>
        </p:spPr>
        <p:txBody>
          <a:bodyPr wrap="none">
            <a:spAutoFit/>
          </a:bodyPr>
          <a:lstStyle/>
          <a:p>
            <a:pPr algn="just">
              <a:spcAft>
                <a:spcPts val="400"/>
              </a:spcAft>
            </a:pP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机油</a:t>
            </a: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冷却机</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3" name="正方形/長方形 2">
            <a:extLst>
              <a:ext uri="{FF2B5EF4-FFF2-40B4-BE49-F238E27FC236}">
                <a16:creationId xmlns:a16="http://schemas.microsoft.com/office/drawing/2014/main" xmlns="" id="{1177B1B2-1194-4069-BE5C-EEA145EE3DA6}"/>
              </a:ext>
            </a:extLst>
          </p:cNvPr>
          <p:cNvSpPr/>
          <p:nvPr/>
        </p:nvSpPr>
        <p:spPr>
          <a:xfrm>
            <a:off x="3338335" y="1824037"/>
            <a:ext cx="954107"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液压油箱</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5" name="正方形/長方形 4">
            <a:extLst>
              <a:ext uri="{FF2B5EF4-FFF2-40B4-BE49-F238E27FC236}">
                <a16:creationId xmlns:a16="http://schemas.microsoft.com/office/drawing/2014/main" xmlns="" id="{066D6C54-9D19-4313-AC3A-61C8EFE4E73A}"/>
              </a:ext>
            </a:extLst>
          </p:cNvPr>
          <p:cNvSpPr/>
          <p:nvPr/>
        </p:nvSpPr>
        <p:spPr>
          <a:xfrm>
            <a:off x="5829984" y="1670149"/>
            <a:ext cx="1490582" cy="276999"/>
          </a:xfrm>
          <a:prstGeom prst="rect">
            <a:avLst/>
          </a:prstGeom>
          <a:solidFill>
            <a:schemeClr val="bg1"/>
          </a:solidFill>
        </p:spPr>
        <p:txBody>
          <a:bodyPr wrap="square">
            <a:spAutoFit/>
          </a:bodyPr>
          <a:lstStyle/>
          <a:p>
            <a:pPr algn="just">
              <a:spcAft>
                <a:spcPts val="400"/>
              </a:spcAft>
            </a:pP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空气压缩机</a:t>
            </a:r>
            <a:endParaRPr lang="ja-JP" altLang="ja-JP" sz="1200"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0" name="正方形/長方形 9">
            <a:extLst>
              <a:ext uri="{FF2B5EF4-FFF2-40B4-BE49-F238E27FC236}">
                <a16:creationId xmlns:a16="http://schemas.microsoft.com/office/drawing/2014/main" xmlns="" id="{7B4C5EFE-A662-4411-B52C-E0CDD7492EA9}"/>
              </a:ext>
            </a:extLst>
          </p:cNvPr>
          <p:cNvSpPr/>
          <p:nvPr/>
        </p:nvSpPr>
        <p:spPr>
          <a:xfrm>
            <a:off x="810275" y="4845277"/>
            <a:ext cx="1613611" cy="276999"/>
          </a:xfrm>
          <a:prstGeom prst="rect">
            <a:avLst/>
          </a:prstGeom>
          <a:solidFill>
            <a:schemeClr val="bg1"/>
          </a:solidFill>
        </p:spPr>
        <p:txBody>
          <a:bodyPr wrap="square">
            <a:spAutoFit/>
          </a:bodyPr>
          <a:lstStyle/>
          <a:p>
            <a:pPr algn="r">
              <a:spcAft>
                <a:spcPts val="400"/>
              </a:spcAft>
            </a:pP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悬架</a:t>
            </a: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锁阀</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1" name="テキスト ボックス 431">
            <a:extLst>
              <a:ext uri="{FF2B5EF4-FFF2-40B4-BE49-F238E27FC236}">
                <a16:creationId xmlns:a16="http://schemas.microsoft.com/office/drawing/2014/main" xmlns="" id="{7DA38DEA-F55E-4852-8AA5-C3AE489C560F}"/>
              </a:ext>
            </a:extLst>
          </p:cNvPr>
          <p:cNvSpPr txBox="1"/>
          <p:nvPr/>
        </p:nvSpPr>
        <p:spPr>
          <a:xfrm>
            <a:off x="1217839" y="5444401"/>
            <a:ext cx="1960738" cy="32736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400"/>
              </a:spcAft>
              <a:buClrTx/>
              <a:buSzTx/>
              <a:buFontTx/>
              <a:buNone/>
              <a:tabLst/>
              <a:defRPr/>
            </a:pPr>
            <a:r>
              <a:rPr kumimoji="0" lang="zh-CN" altLang="en-US" sz="1200" kern="100" dirty="0">
                <a:solidFill>
                  <a:sysClr val="windowText" lastClr="000000"/>
                </a:solidFill>
                <a:latin typeface="SimSun" panose="02010600030101010101" pitchFamily="2" charset="-122"/>
                <a:ea typeface="SimSun" panose="02010600030101010101" pitchFamily="2" charset="-122"/>
                <a:cs typeface="Times New Roman" panose="02020603050405020304" pitchFamily="18" charset="0"/>
              </a:rPr>
              <a:t>悬架锁气缸</a:t>
            </a:r>
            <a:endParaRPr kumimoji="0" lang="ja-JP" altLang="en-US"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endParaRPr>
          </a:p>
        </p:txBody>
      </p:sp>
      <p:sp>
        <p:nvSpPr>
          <p:cNvPr id="12" name="正方形/長方形 11">
            <a:extLst>
              <a:ext uri="{FF2B5EF4-FFF2-40B4-BE49-F238E27FC236}">
                <a16:creationId xmlns:a16="http://schemas.microsoft.com/office/drawing/2014/main" xmlns="" id="{9D0CAD00-CA05-49EA-A557-2DB300CF9EA0}"/>
              </a:ext>
            </a:extLst>
          </p:cNvPr>
          <p:cNvSpPr/>
          <p:nvPr/>
        </p:nvSpPr>
        <p:spPr>
          <a:xfrm>
            <a:off x="4392138" y="5717155"/>
            <a:ext cx="1751690"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悬</a:t>
            </a: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架</a:t>
            </a: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安全阀</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3" name="正方形/長方形 12">
            <a:extLst>
              <a:ext uri="{FF2B5EF4-FFF2-40B4-BE49-F238E27FC236}">
                <a16:creationId xmlns:a16="http://schemas.microsoft.com/office/drawing/2014/main" xmlns="" id="{D1D1237C-743E-45A5-858A-B224534EEDC2}"/>
              </a:ext>
            </a:extLst>
          </p:cNvPr>
          <p:cNvSpPr/>
          <p:nvPr/>
        </p:nvSpPr>
        <p:spPr>
          <a:xfrm>
            <a:off x="4816824" y="5494767"/>
            <a:ext cx="1036435"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行驶马达</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4" name="正方形/長方形 13">
            <a:extLst>
              <a:ext uri="{FF2B5EF4-FFF2-40B4-BE49-F238E27FC236}">
                <a16:creationId xmlns:a16="http://schemas.microsoft.com/office/drawing/2014/main" xmlns="" id="{34390F19-E16A-48F2-89B7-50126BA1E333}"/>
              </a:ext>
            </a:extLst>
          </p:cNvPr>
          <p:cNvSpPr/>
          <p:nvPr/>
        </p:nvSpPr>
        <p:spPr>
          <a:xfrm>
            <a:off x="5267983" y="5212121"/>
            <a:ext cx="1960738"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中心旋转接头</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5" name="正方形/長方形 14">
            <a:extLst>
              <a:ext uri="{FF2B5EF4-FFF2-40B4-BE49-F238E27FC236}">
                <a16:creationId xmlns:a16="http://schemas.microsoft.com/office/drawing/2014/main" xmlns="" id="{C01E4153-A16B-47F8-9C1B-160A2EFE2262}"/>
              </a:ext>
            </a:extLst>
          </p:cNvPr>
          <p:cNvSpPr/>
          <p:nvPr/>
        </p:nvSpPr>
        <p:spPr>
          <a:xfrm>
            <a:off x="6004122" y="5001253"/>
            <a:ext cx="1960738"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悬</a:t>
            </a: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架</a:t>
            </a: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锁切换阀</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16" name="テキスト ボックス 432">
            <a:extLst>
              <a:ext uri="{FF2B5EF4-FFF2-40B4-BE49-F238E27FC236}">
                <a16:creationId xmlns:a16="http://schemas.microsoft.com/office/drawing/2014/main" xmlns="" id="{5776AD05-DEA2-4CEB-97AF-E884A7E71756}"/>
              </a:ext>
            </a:extLst>
          </p:cNvPr>
          <p:cNvSpPr txBox="1"/>
          <p:nvPr/>
        </p:nvSpPr>
        <p:spPr>
          <a:xfrm>
            <a:off x="6644604" y="4684778"/>
            <a:ext cx="1233170" cy="276225"/>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400"/>
              </a:spcAft>
              <a:buClrTx/>
              <a:buSzTx/>
              <a:buFontTx/>
              <a:buNone/>
              <a:tabLst/>
              <a:defRPr/>
            </a:pPr>
            <a:r>
              <a:rPr kumimoji="0" lang="zh-CN" altLang="en-US" sz="1200"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rPr>
              <a:t>空气过滤器</a:t>
            </a:r>
            <a:endParaRPr kumimoji="0" lang="ja-JP" altLang="en-US"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endParaRPr>
          </a:p>
        </p:txBody>
      </p:sp>
      <p:sp>
        <p:nvSpPr>
          <p:cNvPr id="17" name="正方形/長方形 16">
            <a:extLst>
              <a:ext uri="{FF2B5EF4-FFF2-40B4-BE49-F238E27FC236}">
                <a16:creationId xmlns:a16="http://schemas.microsoft.com/office/drawing/2014/main" xmlns="" id="{1AEA4BB7-BE56-40F4-ABD9-7E1EB41D6B19}"/>
              </a:ext>
            </a:extLst>
          </p:cNvPr>
          <p:cNvSpPr/>
          <p:nvPr/>
        </p:nvSpPr>
        <p:spPr>
          <a:xfrm>
            <a:off x="6984490" y="3966993"/>
            <a:ext cx="1233169" cy="276999"/>
          </a:xfrm>
          <a:prstGeom prst="rect">
            <a:avLst/>
          </a:prstGeom>
          <a:solidFill>
            <a:schemeClr val="bg1"/>
          </a:solidFill>
        </p:spPr>
        <p:txBody>
          <a:bodyPr wrap="square">
            <a:spAutoFit/>
          </a:bodyPr>
          <a:lstStyle/>
          <a:p>
            <a:r>
              <a:rPr lang="zh-CN" altLang="en-US" sz="1200" dirty="0">
                <a:latin typeface="SimSun" panose="02010600030101010101" pitchFamily="2" charset="-122"/>
                <a:ea typeface="SimSun" panose="02010600030101010101" pitchFamily="2" charset="-122"/>
              </a:rPr>
              <a:t>空气传感器</a:t>
            </a:r>
            <a:endParaRPr lang="ja-JP" altLang="en-US" sz="1200" dirty="0">
              <a:latin typeface="SimSun" panose="02010600030101010101" pitchFamily="2" charset="-122"/>
              <a:ea typeface="SimSun" panose="02010600030101010101" pitchFamily="2" charset="-122"/>
            </a:endParaRPr>
          </a:p>
        </p:txBody>
      </p:sp>
      <p:sp>
        <p:nvSpPr>
          <p:cNvPr id="18" name="テキスト ボックス 503">
            <a:extLst>
              <a:ext uri="{FF2B5EF4-FFF2-40B4-BE49-F238E27FC236}">
                <a16:creationId xmlns:a16="http://schemas.microsoft.com/office/drawing/2014/main" xmlns="" id="{043DF4D9-0E08-4B18-B417-F3C188219B59}"/>
              </a:ext>
            </a:extLst>
          </p:cNvPr>
          <p:cNvSpPr txBox="1"/>
          <p:nvPr/>
        </p:nvSpPr>
        <p:spPr>
          <a:xfrm>
            <a:off x="7066148" y="3386203"/>
            <a:ext cx="1151511" cy="369922"/>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400"/>
              </a:spcAft>
              <a:buClrTx/>
              <a:buSzTx/>
              <a:buFontTx/>
              <a:buNone/>
              <a:tabLst/>
              <a:defRPr/>
            </a:pPr>
            <a:r>
              <a:rPr kumimoji="0" lang="ja-JP" altLang="en-US" sz="1200"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rPr>
              <a:t>安全阀</a:t>
            </a:r>
            <a:endParaRPr kumimoji="0" lang="ja-JP" altLang="en-US" b="0" i="0" u="none" strike="noStrike" kern="100" cap="none" spc="0" normalizeH="0" baseline="0" noProof="0" dirty="0">
              <a:ln>
                <a:noFill/>
              </a:ln>
              <a:solidFill>
                <a:sysClr val="windowText" lastClr="000000"/>
              </a:solidFill>
              <a:effectLst/>
              <a:uLnTx/>
              <a:uFillTx/>
              <a:latin typeface="SimSun" panose="02010600030101010101" pitchFamily="2" charset="-122"/>
              <a:ea typeface="SimSun" panose="02010600030101010101" pitchFamily="2" charset="-122"/>
              <a:cs typeface="Times New Roman" panose="02020603050405020304" pitchFamily="18" charset="0"/>
            </a:endParaRPr>
          </a:p>
        </p:txBody>
      </p:sp>
      <p:sp>
        <p:nvSpPr>
          <p:cNvPr id="19" name="正方形/長方形 18">
            <a:extLst>
              <a:ext uri="{FF2B5EF4-FFF2-40B4-BE49-F238E27FC236}">
                <a16:creationId xmlns:a16="http://schemas.microsoft.com/office/drawing/2014/main" xmlns="" id="{C19521E7-E673-4229-864A-E9E8E89185AB}"/>
              </a:ext>
            </a:extLst>
          </p:cNvPr>
          <p:cNvSpPr/>
          <p:nvPr/>
        </p:nvSpPr>
        <p:spPr>
          <a:xfrm>
            <a:off x="7110298" y="2984222"/>
            <a:ext cx="815400" cy="276999"/>
          </a:xfrm>
          <a:prstGeom prst="rect">
            <a:avLst/>
          </a:prstGeom>
          <a:solidFill>
            <a:schemeClr val="bg1"/>
          </a:solidFill>
        </p:spPr>
        <p:txBody>
          <a:bodyPr wrap="square">
            <a:spAutoFit/>
          </a:bodyPr>
          <a:lstStyle/>
          <a:p>
            <a:pPr algn="just">
              <a:spcAft>
                <a:spcPts val="400"/>
              </a:spcAft>
            </a:pPr>
            <a:r>
              <a:rPr lang="zh-CN" altLang="en-US" sz="1200" kern="100" dirty="0">
                <a:latin typeface="SimSun" panose="02010600030101010101" pitchFamily="2" charset="-122"/>
                <a:ea typeface="SimSun" panose="02010600030101010101" pitchFamily="2" charset="-122"/>
                <a:cs typeface="Times New Roman" panose="02020603050405020304" pitchFamily="18" charset="0"/>
              </a:rPr>
              <a:t>气罐</a:t>
            </a:r>
            <a:endParaRPr lang="ja-JP" altLang="ja-JP" kern="100" dirty="0">
              <a:latin typeface="SimSun" panose="02010600030101010101" pitchFamily="2" charset="-122"/>
              <a:ea typeface="SimSun" panose="02010600030101010101" pitchFamily="2" charset="-122"/>
              <a:cs typeface="Times New Roman" panose="02020603050405020304" pitchFamily="18" charset="0"/>
            </a:endParaRPr>
          </a:p>
        </p:txBody>
      </p:sp>
      <p:sp>
        <p:nvSpPr>
          <p:cNvPr id="20" name="正方形/長方形 19">
            <a:extLst>
              <a:ext uri="{FF2B5EF4-FFF2-40B4-BE49-F238E27FC236}">
                <a16:creationId xmlns:a16="http://schemas.microsoft.com/office/drawing/2014/main" xmlns="" id="{5208FF58-7999-467E-A2E1-88B6A260EFBB}"/>
              </a:ext>
            </a:extLst>
          </p:cNvPr>
          <p:cNvSpPr/>
          <p:nvPr/>
        </p:nvSpPr>
        <p:spPr>
          <a:xfrm>
            <a:off x="6912866" y="2281594"/>
            <a:ext cx="815399" cy="276999"/>
          </a:xfrm>
          <a:prstGeom prst="rect">
            <a:avLst/>
          </a:prstGeom>
          <a:solidFill>
            <a:schemeClr val="bg1"/>
          </a:solidFill>
        </p:spPr>
        <p:txBody>
          <a:bodyPr wrap="square">
            <a:spAutoFit/>
          </a:bodyPr>
          <a:lstStyle/>
          <a:p>
            <a:pPr algn="just">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主泵</a:t>
            </a:r>
            <a:endParaRPr lang="ja-JP" altLang="ja-JP" sz="1400" kern="100" dirty="0">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90808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车轴装置</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轮胎</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辅助教材２２页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SimSun" panose="02010600030101010101" pitchFamily="2" charset="-122"/>
              <a:ea typeface="SimSun" panose="02010600030101010101" pitchFamily="2" charset="-122"/>
            </a:endParaRPr>
          </a:p>
        </p:txBody>
      </p:sp>
      <p:sp>
        <p:nvSpPr>
          <p:cNvPr id="7" name="テキスト ボックス 6"/>
          <p:cNvSpPr txBox="1"/>
          <p:nvPr/>
        </p:nvSpPr>
        <p:spPr>
          <a:xfrm>
            <a:off x="3614149" y="1450943"/>
            <a:ext cx="1915702"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轮胎的空气压</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8" name="図 7">
            <a:extLst>
              <a:ext uri="{FF2B5EF4-FFF2-40B4-BE49-F238E27FC236}">
                <a16:creationId xmlns:a16="http://schemas.microsoft.com/office/drawing/2014/main" xmlns="" id="{113B2B5D-2A38-4D87-A41B-7C1E3A822EB0}"/>
              </a:ext>
            </a:extLst>
          </p:cNvPr>
          <p:cNvPicPr/>
          <p:nvPr/>
        </p:nvPicPr>
        <p:blipFill>
          <a:blip r:embed="rId3"/>
          <a:stretch>
            <a:fillRect/>
          </a:stretch>
        </p:blipFill>
        <p:spPr>
          <a:xfrm>
            <a:off x="990011" y="2117426"/>
            <a:ext cx="6953839" cy="2623147"/>
          </a:xfrm>
          <a:prstGeom prst="rect">
            <a:avLst/>
          </a:prstGeom>
        </p:spPr>
      </p:pic>
    </p:spTree>
    <p:extLst>
      <p:ext uri="{BB962C8B-B14F-4D97-AF65-F5344CB8AC3E}">
        <p14:creationId xmlns:p14="http://schemas.microsoft.com/office/powerpoint/2010/main" val="1806894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a:t>
            </a:r>
            <a:r>
              <a:rPr lang="ja-JP"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（１）　警</a:t>
            </a:r>
            <a:r>
              <a:rPr lang="zh-CN" altLang="en-US" sz="2000" dirty="0">
                <a:latin typeface="SimSun" panose="02010600030101010101" pitchFamily="2" charset="-122"/>
                <a:ea typeface="SimSun" panose="02010600030101010101" pitchFamily="2" charset="-122"/>
              </a:rPr>
              <a:t>报</a:t>
            </a:r>
            <a:r>
              <a:rPr lang="ja-JP" altLang="en-US" sz="2000" dirty="0">
                <a:latin typeface="SimSun" panose="02010600030101010101" pitchFamily="2" charset="-122"/>
                <a:ea typeface="SimSun" panose="02010600030101010101" pitchFamily="2" charset="-122"/>
              </a:rPr>
              <a:t>装置（</a:t>
            </a:r>
            <a:r>
              <a:rPr lang="zh-CN" altLang="en-US" sz="2000" dirty="0">
                <a:latin typeface="SimSun" panose="02010600030101010101" pitchFamily="2" charset="-122"/>
                <a:ea typeface="SimSun" panose="02010600030101010101" pitchFamily="2" charset="-122"/>
              </a:rPr>
              <a:t>喇叭</a:t>
            </a:r>
            <a:r>
              <a:rPr lang="ja-JP" altLang="en-US" sz="2000" dirty="0">
                <a:latin typeface="SimSun" panose="02010600030101010101" pitchFamily="2" charset="-122"/>
                <a:ea typeface="SimSun" panose="02010600030101010101" pitchFamily="2" charset="-122"/>
              </a:rPr>
              <a:t>）</a:t>
            </a:r>
            <a:endParaRPr lang="en-US" altLang="ja-JP"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r>
              <a:rPr lang="ja-JP" altLang="en-US" sz="2000" dirty="0">
                <a:latin typeface="SimSun" panose="02010600030101010101" pitchFamily="2" charset="-122"/>
                <a:ea typeface="SimSun" panose="02010600030101010101" pitchFamily="2" charset="-122"/>
              </a:rPr>
              <a:t>（２）　</a:t>
            </a:r>
            <a:r>
              <a:rPr lang="zh-CN" altLang="en-US" sz="2000" dirty="0">
                <a:latin typeface="SimSun" panose="02010600030101010101" pitchFamily="2" charset="-122"/>
                <a:ea typeface="SimSun" panose="02010600030101010101" pitchFamily="2" charset="-122"/>
              </a:rPr>
              <a:t>安全锁杆等</a:t>
            </a: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a:p>
            <a:pPr marL="0" indent="0">
              <a:buNone/>
            </a:pPr>
            <a:endParaRPr lang="en-US" altLang="zh-TW" sz="2000" dirty="0">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2868243" y="2608119"/>
            <a:ext cx="3407513" cy="3595254"/>
          </a:xfrm>
          <a:prstGeom prst="rect">
            <a:avLst/>
          </a:prstGeom>
        </p:spPr>
      </p:pic>
      <p:sp>
        <p:nvSpPr>
          <p:cNvPr id="8" name="テキスト ボックス 944">
            <a:extLst>
              <a:ext uri="{FF2B5EF4-FFF2-40B4-BE49-F238E27FC236}">
                <a16:creationId xmlns:a16="http://schemas.microsoft.com/office/drawing/2014/main" xmlns="" id="{D376F3C2-1F14-4380-BB2D-6611FB7F0F5A}"/>
              </a:ext>
            </a:extLst>
          </p:cNvPr>
          <p:cNvSpPr txBox="1"/>
          <p:nvPr/>
        </p:nvSpPr>
        <p:spPr>
          <a:xfrm>
            <a:off x="3486149" y="4255943"/>
            <a:ext cx="728663" cy="2996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r>
              <a:rPr lang="zh-CN" sz="1400" kern="100" dirty="0">
                <a:effectLst/>
                <a:latin typeface="SimSun" panose="02010600030101010101" pitchFamily="2" charset="-122"/>
                <a:ea typeface="SimSun" panose="02010600030101010101" pitchFamily="2" charset="-122"/>
                <a:cs typeface="ＭＳ 明朝" panose="02020609040205080304" pitchFamily="17" charset="-128"/>
              </a:rPr>
              <a:t>安全锁杆</a:t>
            </a:r>
            <a:endParaRPr lang="ja-JP" sz="20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10" name="テキスト ボックス 944">
            <a:extLst>
              <a:ext uri="{FF2B5EF4-FFF2-40B4-BE49-F238E27FC236}">
                <a16:creationId xmlns:a16="http://schemas.microsoft.com/office/drawing/2014/main" xmlns="" id="{F3A6DF02-A74F-437A-BE37-3516400BB035}"/>
              </a:ext>
            </a:extLst>
          </p:cNvPr>
          <p:cNvSpPr txBox="1"/>
          <p:nvPr/>
        </p:nvSpPr>
        <p:spPr>
          <a:xfrm>
            <a:off x="3611827" y="4514341"/>
            <a:ext cx="728663" cy="1138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a:endParaRPr lang="ja-JP" sz="200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1251023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a:t>
            </a:r>
            <a:r>
              <a:rPr lang="ja-JP"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SimSun" panose="02010600030101010101" pitchFamily="2" charset="-122"/>
                <a:ea typeface="SimSun" panose="02010600030101010101" pitchFamily="2" charset="-122"/>
              </a:rPr>
              <a:t>（３）　</a:t>
            </a:r>
            <a:r>
              <a:rPr lang="zh-CN" altLang="en-US" sz="2000" dirty="0">
                <a:latin typeface="SimSun" panose="02010600030101010101" pitchFamily="2" charset="-122"/>
                <a:ea typeface="SimSun" panose="02010600030101010101" pitchFamily="2" charset="-122"/>
              </a:rPr>
              <a:t>监视系统</a:t>
            </a:r>
            <a:endParaRPr lang="en-US" altLang="zh-TW" sz="2000" dirty="0">
              <a:latin typeface="SimSun" panose="02010600030101010101" pitchFamily="2" charset="-122"/>
              <a:ea typeface="SimSun" panose="02010600030101010101" pitchFamily="2" charset="-122"/>
            </a:endParaRPr>
          </a:p>
        </p:txBody>
      </p:sp>
      <p:pic>
        <p:nvPicPr>
          <p:cNvPr id="2" name="図 1">
            <a:extLst>
              <a:ext uri="{FF2B5EF4-FFF2-40B4-BE49-F238E27FC236}">
                <a16:creationId xmlns:a16="http://schemas.microsoft.com/office/drawing/2014/main" xmlns="" id="{45DB321C-0635-463E-AD93-8F73519B759D}"/>
              </a:ext>
            </a:extLst>
          </p:cNvPr>
          <p:cNvPicPr>
            <a:picLocks noChangeAspect="1"/>
          </p:cNvPicPr>
          <p:nvPr/>
        </p:nvPicPr>
        <p:blipFill>
          <a:blip r:embed="rId3"/>
          <a:stretch>
            <a:fillRect/>
          </a:stretch>
        </p:blipFill>
        <p:spPr>
          <a:xfrm>
            <a:off x="668947" y="1643254"/>
            <a:ext cx="3966227" cy="3114655"/>
          </a:xfrm>
          <a:prstGeom prst="rect">
            <a:avLst/>
          </a:prstGeom>
        </p:spPr>
      </p:pic>
      <p:pic>
        <p:nvPicPr>
          <p:cNvPr id="3" name="図 2">
            <a:extLst>
              <a:ext uri="{FF2B5EF4-FFF2-40B4-BE49-F238E27FC236}">
                <a16:creationId xmlns:a16="http://schemas.microsoft.com/office/drawing/2014/main" xmlns="" id="{5EAD5AF7-2EDB-4AEA-8E02-30527B6002D1}"/>
              </a:ext>
            </a:extLst>
          </p:cNvPr>
          <p:cNvPicPr>
            <a:picLocks noChangeAspect="1"/>
          </p:cNvPicPr>
          <p:nvPr/>
        </p:nvPicPr>
        <p:blipFill>
          <a:blip r:embed="rId4"/>
          <a:stretch>
            <a:fillRect/>
          </a:stretch>
        </p:blipFill>
        <p:spPr>
          <a:xfrm>
            <a:off x="4603424" y="1636342"/>
            <a:ext cx="3911925" cy="2621334"/>
          </a:xfrm>
          <a:prstGeom prst="rect">
            <a:avLst/>
          </a:prstGeom>
        </p:spPr>
      </p:pic>
    </p:spTree>
    <p:extLst>
      <p:ext uri="{BB962C8B-B14F-4D97-AF65-F5344CB8AC3E}">
        <p14:creationId xmlns:p14="http://schemas.microsoft.com/office/powerpoint/2010/main" val="25076472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a:t>
            </a:r>
            <a:r>
              <a:rPr lang="zh-CN" altLang="en-US" sz="2400" dirty="0">
                <a:latin typeface="SimSun" panose="02010600030101010101" pitchFamily="2" charset="-122"/>
                <a:ea typeface="SimSun" panose="02010600030101010101" pitchFamily="2" charset="-122"/>
              </a:rPr>
              <a:t>机机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a:t>
            </a:r>
            <a:r>
              <a:rPr lang="ja-JP"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（４）　</a:t>
            </a:r>
            <a:r>
              <a:rPr lang="zh-CN" altLang="en-US" sz="2000" dirty="0">
                <a:latin typeface="SimSun" panose="02010600030101010101" pitchFamily="2" charset="-122"/>
                <a:ea typeface="SimSun" panose="02010600030101010101" pitchFamily="2" charset="-122"/>
              </a:rPr>
              <a:t>特定解体用机械（动臂以及伸臂的长度合计在</a:t>
            </a:r>
            <a:r>
              <a:rPr lang="en-US" altLang="zh-CN" sz="2000" dirty="0">
                <a:latin typeface="SimSun" panose="02010600030101010101" pitchFamily="2" charset="-122"/>
                <a:ea typeface="SimSun" panose="02010600030101010101" pitchFamily="2" charset="-122"/>
              </a:rPr>
              <a:t>12</a:t>
            </a:r>
            <a:r>
              <a:rPr lang="zh-CN" altLang="en-US" sz="2000" dirty="0">
                <a:latin typeface="SimSun" panose="02010600030101010101" pitchFamily="2" charset="-122"/>
                <a:ea typeface="SimSun" panose="02010600030101010101" pitchFamily="2" charset="-122"/>
              </a:rPr>
              <a:t>ｍ以上的解体用机械）</a:t>
            </a:r>
            <a:endParaRPr lang="en-US" altLang="ja-JP" sz="2000" dirty="0">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2973726" y="1808306"/>
            <a:ext cx="3196548" cy="4436918"/>
          </a:xfrm>
          <a:prstGeom prst="rect">
            <a:avLst/>
          </a:prstGeom>
        </p:spPr>
      </p:pic>
    </p:spTree>
    <p:extLst>
      <p:ext uri="{BB962C8B-B14F-4D97-AF65-F5344CB8AC3E}">
        <p14:creationId xmlns:p14="http://schemas.microsoft.com/office/powerpoint/2010/main" val="3185845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a:t>
            </a:r>
            <a:r>
              <a:rPr lang="ja-JP"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（５）</a:t>
            </a:r>
            <a:r>
              <a:rPr lang="zh-CN" altLang="en-US" sz="2000" dirty="0">
                <a:latin typeface="SimSun" panose="02010600030101010101" pitchFamily="2" charset="-122"/>
                <a:ea typeface="SimSun" panose="02010600030101010101" pitchFamily="2" charset="-122"/>
              </a:rPr>
              <a:t>镜子</a:t>
            </a:r>
            <a:r>
              <a:rPr lang="ja-JP" altLang="en-US" sz="2000" dirty="0">
                <a:latin typeface="SimSun" panose="02010600030101010101" pitchFamily="2" charset="-122"/>
                <a:ea typeface="SimSun" panose="02010600030101010101" pitchFamily="2" charset="-122"/>
              </a:rPr>
              <a:t>等</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zh-CN" altLang="en-US" sz="2000" dirty="0">
                <a:latin typeface="SimSun" panose="02010600030101010101" pitchFamily="2" charset="-122"/>
                <a:ea typeface="SimSun" panose="02010600030101010101" pitchFamily="2" charset="-122"/>
              </a:rPr>
              <a:t>（</a:t>
            </a:r>
            <a:r>
              <a:rPr lang="ja-JP" altLang="en-US" sz="2000" dirty="0">
                <a:latin typeface="SimSun" panose="02010600030101010101" pitchFamily="2" charset="-122"/>
                <a:ea typeface="SimSun" panose="02010600030101010101" pitchFamily="2" charset="-122"/>
              </a:rPr>
              <a:t>６</a:t>
            </a:r>
            <a:r>
              <a:rPr lang="zh-CN" altLang="en-US" sz="2000" dirty="0">
                <a:latin typeface="SimSun" panose="02010600030101010101" pitchFamily="2" charset="-122"/>
                <a:ea typeface="SimSun" panose="02010600030101010101" pitchFamily="2" charset="-122"/>
              </a:rPr>
              <a:t>）前照灯等</a:t>
            </a:r>
            <a:endParaRPr lang="ja-JP" altLang="en-US"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286433" y="1512063"/>
            <a:ext cx="4851009" cy="2052019"/>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
        <p:nvSpPr>
          <p:cNvPr id="5" name="テキスト ボックス 4">
            <a:extLst>
              <a:ext uri="{FF2B5EF4-FFF2-40B4-BE49-F238E27FC236}">
                <a16:creationId xmlns:a16="http://schemas.microsoft.com/office/drawing/2014/main" xmlns="" id="{0E94D6B7-A87E-477A-80B6-7FA69B4D1505}"/>
              </a:ext>
            </a:extLst>
          </p:cNvPr>
          <p:cNvSpPr txBox="1"/>
          <p:nvPr/>
        </p:nvSpPr>
        <p:spPr>
          <a:xfrm>
            <a:off x="3026893" y="3294743"/>
            <a:ext cx="100807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后置摄像头</a:t>
            </a:r>
            <a:endParaRPr kumimoji="1" lang="ja-JP" altLang="en-US" sz="12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CDE3458E-B25D-46C7-B01D-F5CB4FC57C55}"/>
              </a:ext>
            </a:extLst>
          </p:cNvPr>
          <p:cNvSpPr txBox="1"/>
          <p:nvPr/>
        </p:nvSpPr>
        <p:spPr>
          <a:xfrm>
            <a:off x="5994399" y="3357391"/>
            <a:ext cx="841829"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显示器</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98567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a:t>
            </a:r>
            <a:r>
              <a:rPr lang="ja-JP"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a:t>
            </a:r>
            <a:r>
              <a:rPr lang="ja-JP" altLang="en-US" sz="1200" dirty="0" smtClean="0">
                <a:solidFill>
                  <a:prstClr val="black"/>
                </a:solidFill>
                <a:latin typeface="SimSun" panose="02010600030101010101" pitchFamily="2" charset="-122"/>
                <a:ea typeface="SimSun" panose="02010600030101010101" pitchFamily="2" charset="-122"/>
              </a:rPr>
              <a:t>４５页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（７）　</a:t>
            </a:r>
            <a:r>
              <a:rPr lang="zh-CN" altLang="en-US" sz="2000" dirty="0">
                <a:latin typeface="SimSun" panose="02010600030101010101" pitchFamily="2" charset="-122"/>
                <a:ea typeface="SimSun" panose="02010600030101010101" pitchFamily="2" charset="-122"/>
              </a:rPr>
              <a:t>护面罩</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（８）　安全</a:t>
            </a:r>
            <a:r>
              <a:rPr lang="zh-CN" altLang="en-US" sz="2000" dirty="0">
                <a:latin typeface="SimSun" panose="02010600030101010101" pitchFamily="2" charset="-122"/>
                <a:ea typeface="SimSun" panose="02010600030101010101" pitchFamily="2" charset="-122"/>
              </a:rPr>
              <a:t>玻璃以及飞来物防护设备</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
        <p:nvSpPr>
          <p:cNvPr id="2" name="正方形/長方形 1">
            <a:extLst>
              <a:ext uri="{FF2B5EF4-FFF2-40B4-BE49-F238E27FC236}">
                <a16:creationId xmlns:a16="http://schemas.microsoft.com/office/drawing/2014/main" xmlns="" id="{AB0EF717-4DB9-4C54-AC7E-CE738E8994EE}"/>
              </a:ext>
            </a:extLst>
          </p:cNvPr>
          <p:cNvSpPr/>
          <p:nvPr/>
        </p:nvSpPr>
        <p:spPr>
          <a:xfrm>
            <a:off x="4457804" y="1718883"/>
            <a:ext cx="942872" cy="512961"/>
          </a:xfrm>
          <a:prstGeom prst="rect">
            <a:avLst/>
          </a:prstGeom>
          <a:solidFill>
            <a:schemeClr val="bg1"/>
          </a:solidFill>
        </p:spPr>
        <p:txBody>
          <a:bodyPr wrap="square">
            <a:spAutoFit/>
          </a:bodyPr>
          <a:lstStyle/>
          <a:p>
            <a:pPr algn="ctr">
              <a:spcAft>
                <a:spcPts val="400"/>
              </a:spcAft>
            </a:pP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驾驶室</a:t>
            </a:r>
            <a:endParaRPr lang="en-US" altLang="zh-CN" sz="1200" kern="100" dirty="0">
              <a:latin typeface="SimSun" panose="02010600030101010101" pitchFamily="2" charset="-122"/>
              <a:ea typeface="SimSun" panose="02010600030101010101" pitchFamily="2" charset="-122"/>
              <a:cs typeface="Times New Roman" panose="02020603050405020304" pitchFamily="18" charset="0"/>
            </a:endParaRPr>
          </a:p>
          <a:p>
            <a:pPr algn="ctr">
              <a:spcAft>
                <a:spcPts val="400"/>
              </a:spcAft>
            </a:pPr>
            <a:r>
              <a:rPr lang="en-US" altLang="ja-JP" sz="1200" kern="100" dirty="0">
                <a:latin typeface="SimSun" panose="02010600030101010101" pitchFamily="2" charset="-122"/>
                <a:ea typeface="SimSun" panose="02010600030101010101" pitchFamily="2" charset="-122"/>
                <a:cs typeface="Times New Roman" panose="02020603050405020304" pitchFamily="18" charset="0"/>
              </a:rPr>
              <a:t>(</a:t>
            </a:r>
            <a:r>
              <a:rPr lang="zh-CN" altLang="ja-JP" sz="1200" kern="100" dirty="0">
                <a:latin typeface="SimSun" panose="02010600030101010101" pitchFamily="2" charset="-122"/>
                <a:ea typeface="SimSun" panose="02010600030101010101" pitchFamily="2" charset="-122"/>
                <a:cs typeface="Times New Roman" panose="02020603050405020304" pitchFamily="18" charset="0"/>
              </a:rPr>
              <a:t>护面罩</a:t>
            </a:r>
            <a:r>
              <a:rPr lang="en-US" altLang="ja-JP" sz="1200" kern="100" dirty="0">
                <a:latin typeface="SimSun" panose="02010600030101010101" pitchFamily="2" charset="-122"/>
                <a:ea typeface="SimSun" panose="02010600030101010101" pitchFamily="2" charset="-122"/>
                <a:cs typeface="Times New Roman" panose="02020603050405020304" pitchFamily="18" charset="0"/>
              </a:rPr>
              <a:t>)</a:t>
            </a:r>
            <a:endParaRPr lang="ja-JP" altLang="ja-JP" sz="1600" kern="100" dirty="0">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76540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机</a:t>
            </a:r>
            <a:r>
              <a:rPr lang="ja-JP" altLang="en-US" sz="2400" dirty="0">
                <a:latin typeface="SimSun" panose="02010600030101010101" pitchFamily="2" charset="-122"/>
                <a:ea typeface="SimSun" panose="02010600030101010101" pitchFamily="2" charset="-122"/>
              </a:rPr>
              <a:t>械</a:t>
            </a:r>
            <a:r>
              <a:rPr lang="zh-CN" altLang="en-US" sz="2400" dirty="0">
                <a:latin typeface="SimSun" panose="02010600030101010101" pitchFamily="2" charset="-122"/>
                <a:ea typeface="SimSun" panose="02010600030101010101" pitchFamily="2" charset="-122"/>
              </a:rPr>
              <a:t>的</a:t>
            </a:r>
            <a:r>
              <a:rPr lang="ja-JP" altLang="en-US" sz="2400" dirty="0">
                <a:latin typeface="SimSun" panose="02010600030101010101" pitchFamily="2" charset="-122"/>
                <a:ea typeface="SimSun" panose="02010600030101010101" pitchFamily="2" charset="-122"/>
              </a:rPr>
              <a:t>安全装置等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（９）　</a:t>
            </a:r>
            <a:r>
              <a:rPr lang="zh-CN" altLang="en-US" sz="2000" dirty="0">
                <a:latin typeface="SimSun" panose="02010600030101010101" pitchFamily="2" charset="-122"/>
                <a:ea typeface="SimSun" panose="02010600030101010101" pitchFamily="2" charset="-122"/>
              </a:rPr>
              <a:t>没有驾驶室的小型车辆系</a:t>
            </a:r>
            <a:r>
              <a:rPr lang="ja-JP" altLang="en-US" sz="2000" dirty="0">
                <a:latin typeface="SimSun" panose="02010600030101010101" pitchFamily="2" charset="-122"/>
                <a:ea typeface="SimSun" panose="02010600030101010101" pitchFamily="2" charset="-122"/>
              </a:rPr>
              <a:t>解体用</a:t>
            </a:r>
            <a:r>
              <a:rPr lang="zh-CN" altLang="en-US" sz="2000" dirty="0">
                <a:latin typeface="SimSun" panose="02010600030101010101" pitchFamily="2" charset="-122"/>
                <a:ea typeface="SimSun" panose="02010600030101010101" pitchFamily="2" charset="-122"/>
              </a:rPr>
              <a:t>机</a:t>
            </a:r>
            <a:r>
              <a:rPr lang="ja-JP" altLang="en-US" sz="2000" dirty="0">
                <a:latin typeface="SimSun" panose="02010600030101010101" pitchFamily="2" charset="-122"/>
                <a:ea typeface="SimSun" panose="02010600030101010101" pitchFamily="2" charset="-122"/>
              </a:rPr>
              <a:t>械</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（１０）　</a:t>
            </a:r>
            <a:r>
              <a:rPr lang="zh-CN" altLang="en-US" sz="2000" dirty="0">
                <a:latin typeface="SimSun" panose="02010600030101010101" pitchFamily="2" charset="-122"/>
                <a:ea typeface="SimSun" panose="02010600030101010101" pitchFamily="2" charset="-122"/>
              </a:rPr>
              <a:t>翻倒时防护结构（</a:t>
            </a:r>
            <a:r>
              <a:rPr lang="en-US" altLang="zh-CN" sz="2000" dirty="0">
                <a:latin typeface="SimSun" panose="02010600030101010101" pitchFamily="2" charset="-122"/>
                <a:ea typeface="SimSun" panose="02010600030101010101" pitchFamily="2" charset="-122"/>
              </a:rPr>
              <a:t>ROPS</a:t>
            </a:r>
            <a:r>
              <a:rPr lang="zh-CN" altLang="en-US" sz="2000" dirty="0">
                <a:latin typeface="SimSun" panose="02010600030101010101" pitchFamily="2" charset="-122"/>
                <a:ea typeface="SimSun" panose="02010600030101010101" pitchFamily="2" charset="-122"/>
              </a:rPr>
              <a:t>），侧翻时保护结构（</a:t>
            </a:r>
            <a:r>
              <a:rPr lang="en-US" altLang="zh-CN" sz="2000" dirty="0">
                <a:latin typeface="SimSun" panose="02010600030101010101" pitchFamily="2" charset="-122"/>
                <a:ea typeface="SimSun" panose="02010600030101010101" pitchFamily="2" charset="-122"/>
              </a:rPr>
              <a:t>TOPS</a:t>
            </a:r>
            <a:r>
              <a:rPr lang="zh-CN" altLang="en-US" sz="2000" dirty="0">
                <a:latin typeface="SimSun" panose="02010600030101010101" pitchFamily="2" charset="-122"/>
                <a:ea typeface="SimSun" panose="02010600030101010101" pitchFamily="2" charset="-122"/>
              </a:rPr>
              <a:t>）</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3128962" y="1768434"/>
            <a:ext cx="2886075" cy="1485900"/>
          </a:xfrm>
          <a:prstGeom prst="rect">
            <a:avLst/>
          </a:prstGeom>
        </p:spPr>
      </p:pic>
      <p:pic>
        <p:nvPicPr>
          <p:cNvPr id="3" name="図 2"/>
          <p:cNvPicPr>
            <a:picLocks noChangeAspect="1"/>
          </p:cNvPicPr>
          <p:nvPr/>
        </p:nvPicPr>
        <p:blipFill>
          <a:blip r:embed="rId4"/>
          <a:stretch>
            <a:fillRect/>
          </a:stretch>
        </p:blipFill>
        <p:spPr>
          <a:xfrm>
            <a:off x="2036618" y="4054185"/>
            <a:ext cx="1600200" cy="2190750"/>
          </a:xfrm>
          <a:prstGeom prst="rect">
            <a:avLst/>
          </a:prstGeom>
        </p:spPr>
      </p:pic>
      <p:pic>
        <p:nvPicPr>
          <p:cNvPr id="8" name="図 7"/>
          <p:cNvPicPr>
            <a:picLocks noChangeAspect="1"/>
          </p:cNvPicPr>
          <p:nvPr/>
        </p:nvPicPr>
        <p:blipFill>
          <a:blip r:embed="rId5"/>
          <a:stretch>
            <a:fillRect/>
          </a:stretch>
        </p:blipFill>
        <p:spPr>
          <a:xfrm>
            <a:off x="5356512" y="4235160"/>
            <a:ext cx="1828800" cy="2009775"/>
          </a:xfrm>
          <a:prstGeom prst="rect">
            <a:avLst/>
          </a:prstGeom>
        </p:spPr>
      </p:pic>
      <p:sp>
        <p:nvSpPr>
          <p:cNvPr id="5" name="テキスト ボックス 4">
            <a:extLst>
              <a:ext uri="{FF2B5EF4-FFF2-40B4-BE49-F238E27FC236}">
                <a16:creationId xmlns:a16="http://schemas.microsoft.com/office/drawing/2014/main" xmlns="" id="{C54BDB69-4C7B-44EA-8A16-E1ED589535C2}"/>
              </a:ext>
            </a:extLst>
          </p:cNvPr>
          <p:cNvSpPr txBox="1"/>
          <p:nvPr/>
        </p:nvSpPr>
        <p:spPr>
          <a:xfrm>
            <a:off x="4256375" y="1654283"/>
            <a:ext cx="914400" cy="430887"/>
          </a:xfrm>
          <a:prstGeom prst="rect">
            <a:avLst/>
          </a:prstGeom>
          <a:solidFill>
            <a:schemeClr val="bg1"/>
          </a:solidFill>
        </p:spPr>
        <p:txBody>
          <a:bodyPr wrap="square" rtlCol="0">
            <a:spAutoFit/>
          </a:bodyPr>
          <a:lstStyle/>
          <a:p>
            <a:r>
              <a:rPr kumimoji="1" lang="zh-CN" altLang="en-US" sz="1050" dirty="0">
                <a:latin typeface="SimSun" panose="02010600030101010101" pitchFamily="2" charset="-122"/>
                <a:ea typeface="SimSun" panose="02010600030101010101" pitchFamily="2" charset="-122"/>
              </a:rPr>
              <a:t>护面具</a:t>
            </a:r>
            <a:r>
              <a:rPr kumimoji="1" lang="en-US" altLang="zh-CN" sz="1050" dirty="0">
                <a:latin typeface="SimSun" panose="02010600030101010101" pitchFamily="2" charset="-122"/>
                <a:ea typeface="SimSun" panose="02010600030101010101" pitchFamily="2" charset="-122"/>
              </a:rPr>
              <a:t>(</a:t>
            </a:r>
            <a:r>
              <a:rPr kumimoji="1" lang="zh-CN" altLang="en-US" sz="1050" dirty="0">
                <a:latin typeface="SimSun" panose="02010600030101010101" pitchFamily="2" charset="-122"/>
                <a:ea typeface="SimSun" panose="02010600030101010101" pitchFamily="2" charset="-122"/>
              </a:rPr>
              <a:t>飞来物防护用</a:t>
            </a:r>
            <a:r>
              <a:rPr kumimoji="1" lang="en-US" altLang="zh-CN" sz="1050" dirty="0">
                <a:latin typeface="SimSun" panose="02010600030101010101" pitchFamily="2" charset="-122"/>
                <a:ea typeface="SimSun" panose="02010600030101010101" pitchFamily="2" charset="-122"/>
              </a:rPr>
              <a:t>)</a:t>
            </a:r>
            <a:endParaRPr kumimoji="1" lang="ja-JP" altLang="en-US" sz="105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96352461-FE9F-4B62-BEA4-6332D3B3A12A}"/>
              </a:ext>
            </a:extLst>
          </p:cNvPr>
          <p:cNvSpPr txBox="1"/>
          <p:nvPr/>
        </p:nvSpPr>
        <p:spPr>
          <a:xfrm>
            <a:off x="6587587" y="4800864"/>
            <a:ext cx="1262743" cy="261610"/>
          </a:xfrm>
          <a:prstGeom prst="rect">
            <a:avLst/>
          </a:prstGeom>
          <a:solidFill>
            <a:schemeClr val="bg1"/>
          </a:solidFill>
        </p:spPr>
        <p:txBody>
          <a:bodyPr wrap="square" rtlCol="0">
            <a:spAutoFit/>
          </a:bodyPr>
          <a:lstStyle/>
          <a:p>
            <a:r>
              <a:rPr kumimoji="1" lang="zh-CN" altLang="en-US" sz="1100" dirty="0">
                <a:latin typeface="SimSun" panose="02010600030101010101" pitchFamily="2" charset="-122"/>
                <a:ea typeface="SimSun" panose="02010600030101010101" pitchFamily="2" charset="-122"/>
              </a:rPr>
              <a:t>安全带</a:t>
            </a:r>
            <a:endParaRPr kumimoji="1"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01267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ja-JP" sz="2400" dirty="0">
                <a:latin typeface="SimSun" panose="02010600030101010101" pitchFamily="2" charset="-122"/>
                <a:ea typeface="SimSun" panose="02010600030101010101" pitchFamily="2" charset="-122"/>
                <a:cs typeface="Times New Roman" panose="02020603050405020304" pitchFamily="18" charset="0"/>
              </a:rPr>
              <a:t>解体用机械的种类和用途（特征）</a:t>
            </a:r>
            <a:r>
              <a:rPr lang="ja-JP" altLang="ja-JP" sz="2400" b="1" dirty="0">
                <a:latin typeface="SimSun" panose="02010600030101010101" pitchFamily="2" charset="-122"/>
                <a:ea typeface="SimSun" panose="02010600030101010101" pitchFamily="2" charset="-122"/>
                <a:cs typeface="Times New Roman" panose="02020603050405020304" pitchFamily="18" charset="0"/>
              </a:rPr>
              <a:t>等</a:t>
            </a:r>
            <a:r>
              <a:rPr lang="ja-JP" altLang="en-US" sz="2400" dirty="0">
                <a:latin typeface="SimSun" panose="02010600030101010101" pitchFamily="2" charset="-122"/>
                <a:ea typeface="SimSun" panose="02010600030101010101" pitchFamily="2" charset="-122"/>
              </a:rPr>
              <a:t>（１）</a:t>
            </a:r>
            <a:r>
              <a:rPr lang="zh-CN" altLang="en-US" sz="2400" dirty="0">
                <a:latin typeface="SimSun" panose="02010600030101010101" pitchFamily="2" charset="-122"/>
                <a:ea typeface="SimSun" panose="02010600030101010101" pitchFamily="2" charset="-122"/>
              </a:rPr>
              <a:t>断路器</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辅助教材４页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2059585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４</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安装了解体用配件的相关作业装置的操作等</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18233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断路器的选择和安装，特征，各部位的名称与功能</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２９页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2953195" y="4991833"/>
            <a:ext cx="3237610" cy="307777"/>
          </a:xfrm>
          <a:prstGeom prst="rect">
            <a:avLst/>
          </a:prstGeom>
          <a:noFill/>
          <a:ln>
            <a:noFill/>
          </a:ln>
        </p:spPr>
        <p:txBody>
          <a:bodyPr wrap="square" rtlCol="0">
            <a:spAutoFit/>
          </a:bodyPr>
          <a:lstStyle/>
          <a:p>
            <a:pPr algn="ctr"/>
            <a:r>
              <a:rPr lang="ja-JP" altLang="en-US" sz="1400" dirty="0">
                <a:latin typeface="SimSun" panose="02010600030101010101" pitchFamily="2" charset="-122"/>
                <a:ea typeface="SimSun" panose="02010600030101010101" pitchFamily="2" charset="-122"/>
              </a:rPr>
              <a:t>起槽凿</a:t>
            </a:r>
            <a:r>
              <a:rPr lang="zh-CN" altLang="en-US" sz="1400" dirty="0">
                <a:latin typeface="SimSun" panose="02010600030101010101" pitchFamily="2" charset="-122"/>
                <a:ea typeface="SimSun" panose="02010600030101010101" pitchFamily="2" charset="-122"/>
              </a:rPr>
              <a:t>种类的示例</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857249" y="2452228"/>
            <a:ext cx="7429500" cy="2539605"/>
          </a:xfrm>
          <a:prstGeom prst="rect">
            <a:avLst/>
          </a:prstGeom>
        </p:spPr>
      </p:pic>
      <p:sp>
        <p:nvSpPr>
          <p:cNvPr id="3" name="正方形/長方形 2">
            <a:extLst>
              <a:ext uri="{FF2B5EF4-FFF2-40B4-BE49-F238E27FC236}">
                <a16:creationId xmlns:a16="http://schemas.microsoft.com/office/drawing/2014/main" xmlns="" id="{11BBA171-CAC3-471D-9A31-9F0CD1709461}"/>
              </a:ext>
            </a:extLst>
          </p:cNvPr>
          <p:cNvSpPr/>
          <p:nvPr/>
        </p:nvSpPr>
        <p:spPr>
          <a:xfrm>
            <a:off x="1047750" y="2521339"/>
            <a:ext cx="2114550" cy="30909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5" name="テキスト ボックス 4">
            <a:extLst>
              <a:ext uri="{FF2B5EF4-FFF2-40B4-BE49-F238E27FC236}">
                <a16:creationId xmlns:a16="http://schemas.microsoft.com/office/drawing/2014/main" xmlns="" id="{1E8ED7BD-B67B-4111-9C39-AA8CA08D1789}"/>
              </a:ext>
            </a:extLst>
          </p:cNvPr>
          <p:cNvSpPr txBox="1"/>
          <p:nvPr/>
        </p:nvSpPr>
        <p:spPr>
          <a:xfrm>
            <a:off x="1147762" y="2473607"/>
            <a:ext cx="1914525" cy="372982"/>
          </a:xfrm>
          <a:prstGeom prst="rect">
            <a:avLst/>
          </a:prstGeom>
          <a:noFill/>
        </p:spPr>
        <p:txBody>
          <a:bodyPr wrap="square" rtlCol="0">
            <a:spAutoFit/>
          </a:bodyPr>
          <a:lstStyle/>
          <a:p>
            <a:r>
              <a:rPr lang="ja-JP" altLang="en-US" dirty="0">
                <a:latin typeface="SimSun" panose="02010600030101010101" pitchFamily="2" charset="-122"/>
                <a:ea typeface="SimSun" panose="02010600030101010101" pitchFamily="2" charset="-122"/>
              </a:rPr>
              <a:t>　　爆破点</a:t>
            </a:r>
            <a:endParaRPr kumimoji="1" lang="ja-JP" altLang="en-US" dirty="0">
              <a:latin typeface="SimSun" panose="02010600030101010101" pitchFamily="2" charset="-122"/>
              <a:ea typeface="SimSun" panose="02010600030101010101" pitchFamily="2" charset="-122"/>
            </a:endParaRPr>
          </a:p>
        </p:txBody>
      </p:sp>
      <p:sp>
        <p:nvSpPr>
          <p:cNvPr id="10" name="正方形/長方形 9">
            <a:extLst>
              <a:ext uri="{FF2B5EF4-FFF2-40B4-BE49-F238E27FC236}">
                <a16:creationId xmlns:a16="http://schemas.microsoft.com/office/drawing/2014/main" xmlns="" id="{16EEDCAC-E70A-43DE-AAB2-BB1424983F30}"/>
              </a:ext>
            </a:extLst>
          </p:cNvPr>
          <p:cNvSpPr/>
          <p:nvPr/>
        </p:nvSpPr>
        <p:spPr>
          <a:xfrm>
            <a:off x="3514724" y="2505551"/>
            <a:ext cx="2114550" cy="30909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1" name="正方形/長方形 10">
            <a:extLst>
              <a:ext uri="{FF2B5EF4-FFF2-40B4-BE49-F238E27FC236}">
                <a16:creationId xmlns:a16="http://schemas.microsoft.com/office/drawing/2014/main" xmlns="" id="{227C0EA3-2EBB-4F89-9D65-EB2F2FFED1F9}"/>
              </a:ext>
            </a:extLst>
          </p:cNvPr>
          <p:cNvSpPr/>
          <p:nvPr/>
        </p:nvSpPr>
        <p:spPr>
          <a:xfrm>
            <a:off x="5959398" y="2503895"/>
            <a:ext cx="2114550" cy="30909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A5775B40-E7D8-43B9-BDEB-6F3DD6628F69}"/>
              </a:ext>
            </a:extLst>
          </p:cNvPr>
          <p:cNvSpPr txBox="1"/>
          <p:nvPr/>
        </p:nvSpPr>
        <p:spPr>
          <a:xfrm>
            <a:off x="4167872" y="2477257"/>
            <a:ext cx="646331" cy="369332"/>
          </a:xfrm>
          <a:prstGeom prst="rect">
            <a:avLst/>
          </a:prstGeom>
          <a:noFill/>
        </p:spPr>
        <p:txBody>
          <a:bodyPr wrap="none" rtlCol="0">
            <a:spAutoFit/>
          </a:bodyPr>
          <a:lstStyle/>
          <a:p>
            <a:r>
              <a:rPr lang="ja-JP" altLang="en-US" dirty="0">
                <a:latin typeface="SimSun" panose="02010600030101010101" pitchFamily="2" charset="-122"/>
                <a:ea typeface="SimSun" panose="02010600030101010101" pitchFamily="2" charset="-122"/>
              </a:rPr>
              <a:t>平</a:t>
            </a:r>
            <a:r>
              <a:rPr lang="zh-CN" altLang="en-US" dirty="0">
                <a:latin typeface="SimSun" panose="02010600030101010101" pitchFamily="2" charset="-122"/>
                <a:ea typeface="SimSun" panose="02010600030101010101" pitchFamily="2" charset="-122"/>
              </a:rPr>
              <a:t>底</a:t>
            </a:r>
            <a:endParaRPr kumimoji="1" lang="ja-JP" altLang="en-US"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21E79D88-7793-438F-A9EA-2CAADBAF50C2}"/>
              </a:ext>
            </a:extLst>
          </p:cNvPr>
          <p:cNvSpPr txBox="1"/>
          <p:nvPr/>
        </p:nvSpPr>
        <p:spPr>
          <a:xfrm>
            <a:off x="6693507" y="2503895"/>
            <a:ext cx="646331" cy="369332"/>
          </a:xfrm>
          <a:prstGeom prst="rect">
            <a:avLst/>
          </a:prstGeom>
          <a:noFill/>
        </p:spPr>
        <p:txBody>
          <a:bodyPr wrap="none" rtlCol="0">
            <a:spAutoFit/>
          </a:bodyPr>
          <a:lstStyle/>
          <a:p>
            <a:r>
              <a:rPr lang="ja-JP" altLang="en-US" dirty="0">
                <a:latin typeface="SimSun" panose="02010600030101010101" pitchFamily="2" charset="-122"/>
                <a:ea typeface="SimSun" panose="02010600030101010101" pitchFamily="2" charset="-122"/>
              </a:rPr>
              <a:t>平面</a:t>
            </a:r>
            <a:endParaRPr kumimoji="1" lang="ja-JP" altLang="en-US"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95A6B7E5-8E60-42E5-A5D3-9AA6044FC903}"/>
              </a:ext>
            </a:extLst>
          </p:cNvPr>
          <p:cNvSpPr txBox="1"/>
          <p:nvPr/>
        </p:nvSpPr>
        <p:spPr>
          <a:xfrm>
            <a:off x="1500187" y="2983492"/>
            <a:ext cx="1662113" cy="1384995"/>
          </a:xfrm>
          <a:prstGeom prst="rect">
            <a:avLst/>
          </a:prstGeom>
          <a:solidFill>
            <a:schemeClr val="bg1"/>
          </a:solidFill>
        </p:spPr>
        <p:txBody>
          <a:bodyPr wrap="square" rtlCol="0">
            <a:spAutoFit/>
          </a:bodyPr>
          <a:lstStyle/>
          <a:p>
            <a:r>
              <a:rPr kumimoji="1" lang="zh-CN" altLang="en-US" sz="1400" b="1" dirty="0">
                <a:latin typeface="SimSun" panose="02010600030101010101" pitchFamily="2" charset="-122"/>
                <a:ea typeface="SimSun" panose="02010600030101010101" pitchFamily="2" charset="-122"/>
              </a:rPr>
              <a:t>（主要用途）</a:t>
            </a:r>
            <a:endParaRPr kumimoji="1" lang="en-US" altLang="zh-CN" sz="1400" b="1"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破碎混凝土</a:t>
            </a:r>
            <a:endParaRPr lang="en-US" altLang="zh-CN" sz="1400"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破碎基岩</a:t>
            </a:r>
            <a:endParaRPr lang="ja-JP" altLang="en-US" sz="1400"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硬土层破碎</a:t>
            </a:r>
            <a:endParaRPr lang="ja-JP" altLang="en-US" sz="1400"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道路施工</a:t>
            </a:r>
            <a:endParaRPr lang="en-US" altLang="zh-CN" sz="1400" dirty="0">
              <a:latin typeface="SimSun" panose="02010600030101010101" pitchFamily="2" charset="-122"/>
              <a:ea typeface="SimSun" panose="02010600030101010101" pitchFamily="2" charset="-122"/>
            </a:endParaRPr>
          </a:p>
          <a:p>
            <a:endParaRPr lang="ja-JP" altLang="en-US" sz="14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367216DA-A17D-497A-B690-C97B98D6B5EA}"/>
              </a:ext>
            </a:extLst>
          </p:cNvPr>
          <p:cNvSpPr txBox="1"/>
          <p:nvPr/>
        </p:nvSpPr>
        <p:spPr>
          <a:xfrm>
            <a:off x="4021403" y="3010901"/>
            <a:ext cx="1662113" cy="954107"/>
          </a:xfrm>
          <a:prstGeom prst="rect">
            <a:avLst/>
          </a:prstGeom>
          <a:solidFill>
            <a:schemeClr val="bg1"/>
          </a:solidFill>
        </p:spPr>
        <p:txBody>
          <a:bodyPr wrap="square" rtlCol="0">
            <a:spAutoFit/>
          </a:bodyPr>
          <a:lstStyle/>
          <a:p>
            <a:r>
              <a:rPr kumimoji="1" lang="zh-CN" altLang="en-US" sz="1400" b="1" dirty="0">
                <a:latin typeface="SimSun" panose="02010600030101010101" pitchFamily="2" charset="-122"/>
                <a:ea typeface="SimSun" panose="02010600030101010101" pitchFamily="2" charset="-122"/>
              </a:rPr>
              <a:t>（主要用途）</a:t>
            </a:r>
            <a:endParaRPr kumimoji="1" lang="en-US" altLang="zh-CN" sz="1400" b="1"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碎石的二次破碎</a:t>
            </a:r>
            <a:endParaRPr lang="en-US" altLang="zh-CN" sz="1400"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剥离水泥浆等</a:t>
            </a:r>
            <a:endParaRPr lang="ja-JP" altLang="en-US" sz="1400" dirty="0">
              <a:latin typeface="SimSun" panose="02010600030101010101" pitchFamily="2" charset="-122"/>
              <a:ea typeface="SimSun" panose="02010600030101010101" pitchFamily="2" charset="-122"/>
            </a:endParaRPr>
          </a:p>
          <a:p>
            <a:endParaRPr lang="ja-JP" altLang="en-US" sz="14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4C3033EA-536B-4AD2-A2A5-62F628556D26}"/>
              </a:ext>
            </a:extLst>
          </p:cNvPr>
          <p:cNvSpPr txBox="1"/>
          <p:nvPr/>
        </p:nvSpPr>
        <p:spPr>
          <a:xfrm>
            <a:off x="6508781" y="3009245"/>
            <a:ext cx="1662113" cy="954107"/>
          </a:xfrm>
          <a:prstGeom prst="rect">
            <a:avLst/>
          </a:prstGeom>
          <a:solidFill>
            <a:schemeClr val="bg1"/>
          </a:solidFill>
        </p:spPr>
        <p:txBody>
          <a:bodyPr wrap="square" rtlCol="0">
            <a:spAutoFit/>
          </a:bodyPr>
          <a:lstStyle/>
          <a:p>
            <a:r>
              <a:rPr kumimoji="1" lang="zh-CN" altLang="en-US" sz="1400" b="1" dirty="0">
                <a:latin typeface="SimSun" panose="02010600030101010101" pitchFamily="2" charset="-122"/>
                <a:ea typeface="SimSun" panose="02010600030101010101" pitchFamily="2" charset="-122"/>
              </a:rPr>
              <a:t>（主要用途）</a:t>
            </a:r>
            <a:endParaRPr kumimoji="1" lang="en-US" altLang="zh-CN" sz="1400" b="1"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挖沟</a:t>
            </a:r>
            <a:endParaRPr lang="en-US" altLang="zh-CN" sz="1400"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切断浇口等</a:t>
            </a:r>
            <a:endParaRPr lang="en-US" altLang="zh-CN" sz="1400" dirty="0">
              <a:latin typeface="SimSun" panose="02010600030101010101" pitchFamily="2" charset="-122"/>
              <a:ea typeface="SimSun" panose="02010600030101010101" pitchFamily="2" charset="-122"/>
            </a:endParaRPr>
          </a:p>
          <a:p>
            <a:r>
              <a:rPr lang="ja-JP" altLang="en-US" sz="1400" dirty="0">
                <a:latin typeface="SimSun" panose="02010600030101010101" pitchFamily="2" charset="-122"/>
                <a:ea typeface="SimSun" panose="02010600030101010101" pitchFamily="2" charset="-122"/>
              </a:rPr>
              <a:t>・</a:t>
            </a:r>
            <a:r>
              <a:rPr lang="zh-CN" altLang="en-US" sz="1400" dirty="0">
                <a:latin typeface="SimSun" panose="02010600030101010101" pitchFamily="2" charset="-122"/>
                <a:ea typeface="SimSun" panose="02010600030101010101" pitchFamily="2" charset="-122"/>
              </a:rPr>
              <a:t>破碎人工斜坡</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247084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断路器的选择和安装，特征，各部位的名称与功能</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４８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3" name="テキスト ボックス 12"/>
          <p:cNvSpPr txBox="1"/>
          <p:nvPr/>
        </p:nvSpPr>
        <p:spPr>
          <a:xfrm>
            <a:off x="3167952" y="6061455"/>
            <a:ext cx="3237610" cy="307777"/>
          </a:xfrm>
          <a:prstGeom prst="rect">
            <a:avLst/>
          </a:prstGeom>
          <a:noFill/>
          <a:ln>
            <a:noFill/>
          </a:ln>
        </p:spPr>
        <p:txBody>
          <a:bodyPr wrap="square" rtlCol="0">
            <a:spAutoFit/>
          </a:bodyPr>
          <a:lstStyle/>
          <a:p>
            <a:pPr algn="ctr"/>
            <a:r>
              <a:rPr lang="zh-CN" altLang="en-US" sz="1400" dirty="0">
                <a:solidFill>
                  <a:prstClr val="black"/>
                </a:solidFill>
                <a:latin typeface="SimSun" panose="02010600030101010101" pitchFamily="2" charset="-122"/>
                <a:ea typeface="SimSun" panose="02010600030101010101" pitchFamily="2" charset="-122"/>
              </a:rPr>
              <a:t>液压断路器</a:t>
            </a:r>
            <a:endParaRPr lang="ja-JP" altLang="en-US" sz="14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
        <p:nvSpPr>
          <p:cNvPr id="7" name="テキスト ボックス 6">
            <a:extLst>
              <a:ext uri="{FF2B5EF4-FFF2-40B4-BE49-F238E27FC236}">
                <a16:creationId xmlns:a16="http://schemas.microsoft.com/office/drawing/2014/main" xmlns="" id="{AB98E994-6F24-4FD6-9468-8D16EFD02728}"/>
              </a:ext>
            </a:extLst>
          </p:cNvPr>
          <p:cNvSpPr txBox="1"/>
          <p:nvPr/>
        </p:nvSpPr>
        <p:spPr>
          <a:xfrm>
            <a:off x="2232058" y="2002417"/>
            <a:ext cx="44446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稍轴</a:t>
            </a:r>
            <a:endParaRPr lang="ja-JP" altLang="en-US" sz="14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75AD4819-D5CA-49FB-8C7D-F691A728C455}"/>
              </a:ext>
            </a:extLst>
          </p:cNvPr>
          <p:cNvSpPr txBox="1"/>
          <p:nvPr/>
        </p:nvSpPr>
        <p:spPr>
          <a:xfrm>
            <a:off x="3060733" y="2897766"/>
            <a:ext cx="796892"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低压侧</a:t>
            </a:r>
            <a:endParaRPr lang="ja-JP" altLang="en-US" sz="14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76A932EC-9D09-4C64-B462-095A5E71D43F}"/>
              </a:ext>
            </a:extLst>
          </p:cNvPr>
          <p:cNvSpPr txBox="1"/>
          <p:nvPr/>
        </p:nvSpPr>
        <p:spPr>
          <a:xfrm>
            <a:off x="3060733" y="3143987"/>
            <a:ext cx="796892"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高压侧</a:t>
            </a:r>
            <a:endParaRPr lang="ja-JP" altLang="en-US" sz="14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6040CB55-7965-4D58-BDB6-BC26182B887A}"/>
              </a:ext>
            </a:extLst>
          </p:cNvPr>
          <p:cNvSpPr txBox="1"/>
          <p:nvPr/>
        </p:nvSpPr>
        <p:spPr>
          <a:xfrm>
            <a:off x="2676526" y="3924388"/>
            <a:ext cx="644492" cy="215270"/>
          </a:xfrm>
          <a:prstGeom prst="rect">
            <a:avLst/>
          </a:prstGeom>
          <a:solidFill>
            <a:schemeClr val="bg1"/>
          </a:solidFill>
        </p:spPr>
        <p:txBody>
          <a:bodyPr wrap="square" lIns="0" tIns="0" rIns="0" bIns="0" rtlCol="0">
            <a:spAutoFit/>
          </a:bodyPr>
          <a:lstStyle/>
          <a:p>
            <a:r>
              <a:rPr lang="ja-JP" altLang="en-US" sz="1400" dirty="0">
                <a:latin typeface="SimSun" panose="02010600030101010101" pitchFamily="2" charset="-122"/>
                <a:ea typeface="SimSun" panose="02010600030101010101" pitchFamily="2" charset="-122"/>
              </a:rPr>
              <a:t>起槽凿</a:t>
            </a:r>
          </a:p>
        </p:txBody>
      </p:sp>
      <p:sp>
        <p:nvSpPr>
          <p:cNvPr id="12" name="テキスト ボックス 11">
            <a:extLst>
              <a:ext uri="{FF2B5EF4-FFF2-40B4-BE49-F238E27FC236}">
                <a16:creationId xmlns:a16="http://schemas.microsoft.com/office/drawing/2014/main" xmlns="" id="{DB870560-072C-4C14-A858-6C0196E638FF}"/>
              </a:ext>
            </a:extLst>
          </p:cNvPr>
          <p:cNvSpPr txBox="1"/>
          <p:nvPr/>
        </p:nvSpPr>
        <p:spPr>
          <a:xfrm>
            <a:off x="2845706" y="3367871"/>
            <a:ext cx="796892"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托架</a:t>
            </a:r>
            <a:endParaRPr lang="ja-JP" altLang="en-US" sz="14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F09FF2E8-4745-4966-8843-53939E7A1FA7}"/>
              </a:ext>
            </a:extLst>
          </p:cNvPr>
          <p:cNvSpPr txBox="1"/>
          <p:nvPr/>
        </p:nvSpPr>
        <p:spPr>
          <a:xfrm>
            <a:off x="2659968" y="3622532"/>
            <a:ext cx="1283382"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断路器组</a:t>
            </a:r>
            <a:endParaRPr lang="ja-JP" altLang="en-US" sz="14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9FB6E3D9-BCA5-45CC-B863-C5D09D0EF03A}"/>
              </a:ext>
            </a:extLst>
          </p:cNvPr>
          <p:cNvSpPr txBox="1"/>
          <p:nvPr/>
        </p:nvSpPr>
        <p:spPr>
          <a:xfrm>
            <a:off x="5280147" y="2928543"/>
            <a:ext cx="10711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低压侧配管</a:t>
            </a:r>
            <a:endParaRPr lang="ja-JP" altLang="en-US" sz="14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1CCB76A9-3C87-479E-A817-96EC9C927B06}"/>
              </a:ext>
            </a:extLst>
          </p:cNvPr>
          <p:cNvSpPr txBox="1"/>
          <p:nvPr/>
        </p:nvSpPr>
        <p:spPr>
          <a:xfrm>
            <a:off x="5405882" y="3150416"/>
            <a:ext cx="11473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断路器用配管</a:t>
            </a:r>
            <a:endParaRPr lang="ja-JP" altLang="en-US" sz="14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296CC73F-0C0A-46C8-8972-1C4292C64BA0}"/>
              </a:ext>
            </a:extLst>
          </p:cNvPr>
          <p:cNvSpPr txBox="1"/>
          <p:nvPr/>
        </p:nvSpPr>
        <p:spPr>
          <a:xfrm>
            <a:off x="5013442" y="2706670"/>
            <a:ext cx="10711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高压侧配管</a:t>
            </a:r>
            <a:endParaRPr lang="ja-JP" altLang="en-US" sz="14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1DDEB000-05FC-4F25-B329-4FB90DF8B96D}"/>
              </a:ext>
            </a:extLst>
          </p:cNvPr>
          <p:cNvSpPr txBox="1"/>
          <p:nvPr/>
        </p:nvSpPr>
        <p:spPr>
          <a:xfrm>
            <a:off x="5549001" y="3853081"/>
            <a:ext cx="11473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液压油箱</a:t>
            </a:r>
            <a:endParaRPr lang="ja-JP" altLang="en-US" sz="14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D5DEA1AB-9175-4248-894F-13B8D139E31D}"/>
              </a:ext>
            </a:extLst>
          </p:cNvPr>
          <p:cNvSpPr txBox="1"/>
          <p:nvPr/>
        </p:nvSpPr>
        <p:spPr>
          <a:xfrm>
            <a:off x="6084560" y="4165404"/>
            <a:ext cx="11473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机油过滤器</a:t>
            </a:r>
            <a:endParaRPr lang="ja-JP" altLang="en-US" sz="14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8E59366C-E97A-43CB-AB9B-928ED855D198}"/>
              </a:ext>
            </a:extLst>
          </p:cNvPr>
          <p:cNvSpPr txBox="1"/>
          <p:nvPr/>
        </p:nvSpPr>
        <p:spPr>
          <a:xfrm>
            <a:off x="5903585" y="5641058"/>
            <a:ext cx="11473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油泵</a:t>
            </a:r>
            <a:endParaRPr lang="ja-JP" altLang="en-US" sz="14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466FF944-9BF7-4A96-8A0A-718941E31775}"/>
              </a:ext>
            </a:extLst>
          </p:cNvPr>
          <p:cNvSpPr txBox="1"/>
          <p:nvPr/>
        </p:nvSpPr>
        <p:spPr>
          <a:xfrm>
            <a:off x="2835039" y="5615462"/>
            <a:ext cx="154202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控制阀</a:t>
            </a:r>
            <a:endParaRPr lang="ja-JP" altLang="en-US" sz="14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BA888900-AA89-4587-A6C3-B2B61FBB03B5}"/>
              </a:ext>
            </a:extLst>
          </p:cNvPr>
          <p:cNvSpPr txBox="1"/>
          <p:nvPr/>
        </p:nvSpPr>
        <p:spPr>
          <a:xfrm>
            <a:off x="2100570" y="5123019"/>
            <a:ext cx="154202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踩锤踏板</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977808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断路器的选择和安装，特征，各部位的名称与功能</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４９</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2953195" y="391672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断路器组各部位的名称示例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3138012" y="6106116"/>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油圧配管回路の例</a:t>
            </a: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87153"/>
            <a:ext cx="5078158" cy="2635234"/>
          </a:xfrm>
          <a:prstGeom prst="rect">
            <a:avLst/>
          </a:prstGeom>
        </p:spPr>
      </p:pic>
      <p:sp>
        <p:nvSpPr>
          <p:cNvPr id="10" name="テキスト ボックス 9">
            <a:extLst>
              <a:ext uri="{FF2B5EF4-FFF2-40B4-BE49-F238E27FC236}">
                <a16:creationId xmlns:a16="http://schemas.microsoft.com/office/drawing/2014/main" xmlns="" id="{59BA1ECE-605A-454B-A26E-F38FD604A370}"/>
              </a:ext>
            </a:extLst>
          </p:cNvPr>
          <p:cNvSpPr txBox="1"/>
          <p:nvPr/>
        </p:nvSpPr>
        <p:spPr>
          <a:xfrm>
            <a:off x="3257581" y="2772000"/>
            <a:ext cx="77407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气缸</a:t>
            </a:r>
            <a:endParaRPr lang="ja-JP" altLang="en-US" sz="11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80699F29-72DF-44E3-BEC5-4A1F26483684}"/>
              </a:ext>
            </a:extLst>
          </p:cNvPr>
          <p:cNvSpPr txBox="1"/>
          <p:nvPr/>
        </p:nvSpPr>
        <p:spPr>
          <a:xfrm>
            <a:off x="3529062" y="3489153"/>
            <a:ext cx="644492" cy="169277"/>
          </a:xfrm>
          <a:prstGeom prst="rect">
            <a:avLst/>
          </a:prstGeom>
          <a:solidFill>
            <a:schemeClr val="bg1"/>
          </a:solidFill>
        </p:spPr>
        <p:txBody>
          <a:bodyPr wrap="square" lIns="0" tIns="0" rIns="0" bIns="0" rtlCol="0">
            <a:spAutoFit/>
          </a:bodyPr>
          <a:lstStyle/>
          <a:p>
            <a:r>
              <a:rPr lang="ja-JP" altLang="en-US" sz="1100" dirty="0">
                <a:latin typeface="SimSun" panose="02010600030101010101" pitchFamily="2" charset="-122"/>
                <a:ea typeface="SimSun" panose="02010600030101010101" pitchFamily="2" charset="-122"/>
              </a:rPr>
              <a:t>起槽凿</a:t>
            </a:r>
          </a:p>
        </p:txBody>
      </p:sp>
      <p:sp>
        <p:nvSpPr>
          <p:cNvPr id="12" name="テキスト ボックス 11">
            <a:extLst>
              <a:ext uri="{FF2B5EF4-FFF2-40B4-BE49-F238E27FC236}">
                <a16:creationId xmlns:a16="http://schemas.microsoft.com/office/drawing/2014/main" xmlns="" id="{480CD5EB-7D56-4B5A-B217-D3C8EBB6068E}"/>
              </a:ext>
            </a:extLst>
          </p:cNvPr>
          <p:cNvSpPr txBox="1"/>
          <p:nvPr/>
        </p:nvSpPr>
        <p:spPr>
          <a:xfrm>
            <a:off x="3775108" y="2184284"/>
            <a:ext cx="79689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托架</a:t>
            </a:r>
            <a:endParaRPr lang="ja-JP" altLang="en-US" sz="11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4B022246-1381-43BF-9887-7E06C4DABF80}"/>
              </a:ext>
            </a:extLst>
          </p:cNvPr>
          <p:cNvSpPr txBox="1"/>
          <p:nvPr/>
        </p:nvSpPr>
        <p:spPr>
          <a:xfrm>
            <a:off x="3824205" y="1717113"/>
            <a:ext cx="1100220"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液压管连接处</a:t>
            </a:r>
            <a:endParaRPr lang="ja-JP" altLang="en-US" sz="11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9FC655A4-1FD3-457C-BCCD-C28291D3E0F0}"/>
              </a:ext>
            </a:extLst>
          </p:cNvPr>
          <p:cNvSpPr txBox="1"/>
          <p:nvPr/>
        </p:nvSpPr>
        <p:spPr>
          <a:xfrm>
            <a:off x="4472599" y="2832440"/>
            <a:ext cx="774072" cy="169277"/>
          </a:xfrm>
          <a:prstGeom prst="rect">
            <a:avLst/>
          </a:prstGeom>
          <a:solidFill>
            <a:schemeClr val="bg1"/>
          </a:solidFill>
        </p:spPr>
        <p:txBody>
          <a:bodyPr wrap="square" lIns="0" tIns="0" rIns="0" bIns="0" rtlCol="0">
            <a:spAutoFit/>
          </a:bodyPr>
          <a:lstStyle/>
          <a:p>
            <a:r>
              <a:rPr lang="ja-JP" altLang="en-US" sz="1100" dirty="0">
                <a:latin typeface="SimSun" panose="02010600030101010101" pitchFamily="2" charset="-122"/>
                <a:ea typeface="SimSun" panose="02010600030101010101" pitchFamily="2" charset="-122"/>
              </a:rPr>
              <a:t>    起槽凿</a:t>
            </a:r>
          </a:p>
        </p:txBody>
      </p:sp>
      <p:sp>
        <p:nvSpPr>
          <p:cNvPr id="17" name="テキスト ボックス 16">
            <a:extLst>
              <a:ext uri="{FF2B5EF4-FFF2-40B4-BE49-F238E27FC236}">
                <a16:creationId xmlns:a16="http://schemas.microsoft.com/office/drawing/2014/main" xmlns="" id="{0AD1AACE-98C3-4116-B9E9-C4A079C97D82}"/>
              </a:ext>
            </a:extLst>
          </p:cNvPr>
          <p:cNvSpPr txBox="1"/>
          <p:nvPr/>
        </p:nvSpPr>
        <p:spPr>
          <a:xfrm>
            <a:off x="6679932" y="2663163"/>
            <a:ext cx="77407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气缸</a:t>
            </a:r>
            <a:endParaRPr lang="ja-JP" altLang="en-US" sz="11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281FC528-1003-4592-B51E-AC30154A7D53}"/>
              </a:ext>
            </a:extLst>
          </p:cNvPr>
          <p:cNvSpPr txBox="1"/>
          <p:nvPr/>
        </p:nvSpPr>
        <p:spPr>
          <a:xfrm>
            <a:off x="5324475" y="1547836"/>
            <a:ext cx="959293"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蓄压器</a:t>
            </a:r>
            <a:endParaRPr lang="ja-JP" altLang="en-US" sz="11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22813A2D-84BD-405E-9583-E6AC0E1D49C3}"/>
              </a:ext>
            </a:extLst>
          </p:cNvPr>
          <p:cNvSpPr txBox="1"/>
          <p:nvPr/>
        </p:nvSpPr>
        <p:spPr>
          <a:xfrm>
            <a:off x="5246672" y="1773830"/>
            <a:ext cx="649304"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阀箱</a:t>
            </a:r>
            <a:endParaRPr lang="ja-JP" altLang="en-US" sz="11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609A6F0D-6468-46F2-903D-E598D879FC2B}"/>
              </a:ext>
            </a:extLst>
          </p:cNvPr>
          <p:cNvSpPr txBox="1"/>
          <p:nvPr/>
        </p:nvSpPr>
        <p:spPr>
          <a:xfrm>
            <a:off x="4476751" y="2254718"/>
            <a:ext cx="1162484" cy="169277"/>
          </a:xfrm>
          <a:prstGeom prst="rect">
            <a:avLst/>
          </a:prstGeom>
          <a:solidFill>
            <a:schemeClr val="bg1"/>
          </a:solidFill>
        </p:spPr>
        <p:txBody>
          <a:bodyPr wrap="square" lIns="0" tIns="0" rIns="0" bIns="0" rtlCol="0">
            <a:spAutoFit/>
          </a:bodyPr>
          <a:lstStyle/>
          <a:p>
            <a:r>
              <a:rPr lang="ja-JP" altLang="en-US" sz="1100" dirty="0">
                <a:latin typeface="SimSun" panose="02010600030101010101" pitchFamily="2" charset="-122"/>
                <a:ea typeface="SimSun" panose="02010600030101010101" pitchFamily="2" charset="-122"/>
              </a:rPr>
              <a:t> 起槽凿</a:t>
            </a:r>
            <a:r>
              <a:rPr lang="zh-CN" altLang="en-US" sz="1100" dirty="0">
                <a:latin typeface="SimSun" panose="02010600030101010101" pitchFamily="2" charset="-122"/>
                <a:ea typeface="SimSun" panose="02010600030101010101" pitchFamily="2" charset="-122"/>
              </a:rPr>
              <a:t>定位销轴</a:t>
            </a:r>
            <a:endParaRPr lang="ja-JP" altLang="en-US" sz="11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D2677289-7D5C-40E6-9F0C-BBB61462784C}"/>
              </a:ext>
            </a:extLst>
          </p:cNvPr>
          <p:cNvSpPr txBox="1"/>
          <p:nvPr/>
        </p:nvSpPr>
        <p:spPr>
          <a:xfrm>
            <a:off x="6392659" y="2907422"/>
            <a:ext cx="77407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活塞</a:t>
            </a:r>
            <a:endParaRPr lang="ja-JP" altLang="en-US" sz="11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14D096A0-D83B-4557-B20A-C8800410DC3B}"/>
              </a:ext>
            </a:extLst>
          </p:cNvPr>
          <p:cNvSpPr txBox="1"/>
          <p:nvPr/>
        </p:nvSpPr>
        <p:spPr>
          <a:xfrm>
            <a:off x="3257581" y="4897833"/>
            <a:ext cx="320943"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泵</a:t>
            </a:r>
            <a:endParaRPr lang="ja-JP" altLang="en-US" sz="11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0488979B-FABC-4A67-983F-2F38EE351A85}"/>
              </a:ext>
            </a:extLst>
          </p:cNvPr>
          <p:cNvSpPr txBox="1"/>
          <p:nvPr/>
        </p:nvSpPr>
        <p:spPr>
          <a:xfrm>
            <a:off x="5108714" y="2034412"/>
            <a:ext cx="649304"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阀</a:t>
            </a:r>
            <a:endParaRPr lang="ja-JP" altLang="en-US" sz="11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3C044531-FE6A-4E0A-A09F-B5E7D4F3528A}"/>
              </a:ext>
            </a:extLst>
          </p:cNvPr>
          <p:cNvSpPr txBox="1"/>
          <p:nvPr/>
        </p:nvSpPr>
        <p:spPr>
          <a:xfrm>
            <a:off x="5433366" y="4279096"/>
            <a:ext cx="959293"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蓄压器</a:t>
            </a:r>
            <a:endParaRPr lang="ja-JP" altLang="en-US" sz="11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C79D6032-0E46-4298-B3A9-BC990A7CF667}"/>
              </a:ext>
            </a:extLst>
          </p:cNvPr>
          <p:cNvSpPr txBox="1"/>
          <p:nvPr/>
        </p:nvSpPr>
        <p:spPr>
          <a:xfrm>
            <a:off x="5804121" y="4538102"/>
            <a:ext cx="77407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止动阀</a:t>
            </a:r>
            <a:endParaRPr lang="ja-JP" altLang="en-US" sz="11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3125A09F-5DAB-4225-AA43-EA3F126F9396}"/>
              </a:ext>
            </a:extLst>
          </p:cNvPr>
          <p:cNvSpPr txBox="1"/>
          <p:nvPr/>
        </p:nvSpPr>
        <p:spPr>
          <a:xfrm>
            <a:off x="5451467" y="5811581"/>
            <a:ext cx="77407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止动阀</a:t>
            </a:r>
            <a:endParaRPr lang="ja-JP" altLang="en-US" sz="11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72D1CDBF-3818-4A3B-8558-2BEC10769CE7}"/>
              </a:ext>
            </a:extLst>
          </p:cNvPr>
          <p:cNvSpPr txBox="1"/>
          <p:nvPr/>
        </p:nvSpPr>
        <p:spPr>
          <a:xfrm>
            <a:off x="3870429" y="4445624"/>
            <a:ext cx="606321"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操作阀</a:t>
            </a:r>
            <a:endParaRPr lang="ja-JP" altLang="en-US" sz="11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3DD951CE-E08A-451B-A63A-B44622035AD3}"/>
              </a:ext>
            </a:extLst>
          </p:cNvPr>
          <p:cNvSpPr txBox="1"/>
          <p:nvPr/>
        </p:nvSpPr>
        <p:spPr>
          <a:xfrm>
            <a:off x="3870429" y="5057979"/>
            <a:ext cx="539646" cy="338554"/>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安全阀</a:t>
            </a:r>
            <a:endParaRPr lang="en-US" altLang="zh-CN" sz="1100" dirty="0">
              <a:latin typeface="SimSun" panose="02010600030101010101" pitchFamily="2" charset="-122"/>
              <a:ea typeface="SimSun" panose="02010600030101010101" pitchFamily="2" charset="-122"/>
            </a:endParaRPr>
          </a:p>
          <a:p>
            <a:endParaRPr lang="ja-JP" altLang="en-US" sz="11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747D4F4E-5088-487D-95C5-FDFE38F78E85}"/>
              </a:ext>
            </a:extLst>
          </p:cNvPr>
          <p:cNvSpPr txBox="1"/>
          <p:nvPr/>
        </p:nvSpPr>
        <p:spPr>
          <a:xfrm>
            <a:off x="6079385" y="5422117"/>
            <a:ext cx="942818"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断路器组</a:t>
            </a:r>
            <a:endParaRPr lang="ja-JP" altLang="en-US" sz="1100" dirty="0">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372A6CC7-40BD-4A9B-A014-FBA002D07C28}"/>
              </a:ext>
            </a:extLst>
          </p:cNvPr>
          <p:cNvSpPr txBox="1"/>
          <p:nvPr/>
        </p:nvSpPr>
        <p:spPr>
          <a:xfrm>
            <a:off x="4173554" y="5952721"/>
            <a:ext cx="1008661" cy="170586"/>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a:t>
            </a:r>
            <a:r>
              <a:rPr lang="en-US" altLang="zh-CN" sz="1100" dirty="0">
                <a:latin typeface="SimSun" panose="02010600030101010101" pitchFamily="2" charset="-122"/>
                <a:ea typeface="SimSun" panose="02010600030101010101" pitchFamily="2" charset="-122"/>
              </a:rPr>
              <a:t>2</a:t>
            </a:r>
            <a:r>
              <a:rPr lang="zh-CN" altLang="en-US" sz="1100" dirty="0">
                <a:latin typeface="SimSun" panose="02010600030101010101" pitchFamily="2" charset="-122"/>
                <a:ea typeface="SimSun" panose="02010600030101010101" pitchFamily="2" charset="-122"/>
              </a:rPr>
              <a:t>次安全阀</a:t>
            </a:r>
            <a:endParaRPr lang="en-US" altLang="zh-CN" sz="11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C93255B6-BCD6-4BBD-ABFA-EC86CEC7A400}"/>
              </a:ext>
            </a:extLst>
          </p:cNvPr>
          <p:cNvSpPr txBox="1"/>
          <p:nvPr/>
        </p:nvSpPr>
        <p:spPr>
          <a:xfrm>
            <a:off x="1867247" y="5936839"/>
            <a:ext cx="1390334" cy="338554"/>
          </a:xfrm>
          <a:prstGeom prst="rect">
            <a:avLst/>
          </a:prstGeom>
          <a:solidFill>
            <a:schemeClr val="bg1"/>
          </a:solidFill>
        </p:spPr>
        <p:txBody>
          <a:bodyPr wrap="square" lIns="0" tIns="0" rIns="0" bIns="0" rtlCol="0">
            <a:spAutoFit/>
          </a:bodyPr>
          <a:lstStyle/>
          <a:p>
            <a:r>
              <a:rPr lang="en-US" altLang="zh-CN" sz="1100" dirty="0">
                <a:latin typeface="SimSun" panose="02010600030101010101" pitchFamily="2" charset="-122"/>
                <a:ea typeface="SimSun" panose="02010600030101010101" pitchFamily="2" charset="-122"/>
              </a:rPr>
              <a:t>(</a:t>
            </a:r>
            <a:r>
              <a:rPr lang="zh-CN" altLang="en-US" sz="1100" dirty="0">
                <a:latin typeface="SimSun" panose="02010600030101010101" pitchFamily="2" charset="-122"/>
                <a:ea typeface="SimSun" panose="02010600030101010101" pitchFamily="2" charset="-122"/>
              </a:rPr>
              <a:t>贮放液体或气体的</a:t>
            </a:r>
            <a:r>
              <a:rPr lang="en-US" altLang="zh-CN" sz="1100" dirty="0">
                <a:latin typeface="SimSun" panose="02010600030101010101" pitchFamily="2" charset="-122"/>
                <a:ea typeface="SimSun" panose="02010600030101010101" pitchFamily="2" charset="-122"/>
              </a:rPr>
              <a:t>)</a:t>
            </a:r>
            <a:r>
              <a:rPr lang="zh-CN" altLang="en-US" sz="1100" dirty="0">
                <a:latin typeface="SimSun" panose="02010600030101010101" pitchFamily="2" charset="-122"/>
                <a:ea typeface="SimSun" panose="02010600030101010101" pitchFamily="2" charset="-122"/>
              </a:rPr>
              <a:t>箱</a:t>
            </a:r>
            <a:endParaRPr lang="ja-JP" altLang="en-US" sz="11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969E8F79-E498-43FA-A275-17C823E471AD}"/>
              </a:ext>
            </a:extLst>
          </p:cNvPr>
          <p:cNvSpPr txBox="1"/>
          <p:nvPr/>
        </p:nvSpPr>
        <p:spPr>
          <a:xfrm>
            <a:off x="3458469" y="5845756"/>
            <a:ext cx="77407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冷凝器</a:t>
            </a:r>
            <a:endParaRPr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20669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断路器的种类</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辅助教材３１页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3019231" y="5927610"/>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①储能反弹式</a:t>
            </a: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
        <p:nvSpPr>
          <p:cNvPr id="7" name="テキスト ボックス 6">
            <a:extLst>
              <a:ext uri="{FF2B5EF4-FFF2-40B4-BE49-F238E27FC236}">
                <a16:creationId xmlns:a16="http://schemas.microsoft.com/office/drawing/2014/main" xmlns="" id="{C20D26C2-D539-4334-80F1-9518B66BA13B}"/>
              </a:ext>
            </a:extLst>
          </p:cNvPr>
          <p:cNvSpPr txBox="1"/>
          <p:nvPr/>
        </p:nvSpPr>
        <p:spPr>
          <a:xfrm>
            <a:off x="1609725" y="2430023"/>
            <a:ext cx="895350" cy="307777"/>
          </a:xfrm>
          <a:prstGeom prst="rect">
            <a:avLst/>
          </a:prstGeom>
          <a:solidFill>
            <a:schemeClr val="bg1"/>
          </a:solidFill>
        </p:spPr>
        <p:txBody>
          <a:bodyPr wrap="square" lIns="0" tIns="0" rIns="0" bIns="0" rtlCol="0">
            <a:spAutoFit/>
          </a:bodyPr>
          <a:lstStyle/>
          <a:p>
            <a:r>
              <a:rPr lang="zh-CN" altLang="en-US" sz="2000" dirty="0">
                <a:latin typeface="SimSun" panose="02010600030101010101" pitchFamily="2" charset="-122"/>
                <a:ea typeface="SimSun" panose="02010600030101010101" pitchFamily="2" charset="-122"/>
              </a:rPr>
              <a:t>   活塞</a:t>
            </a:r>
            <a:endParaRPr lang="ja-JP" altLang="en-US" sz="20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D7BA23AE-D4E9-4F1F-AE9B-ACA5DCBDDAFC}"/>
              </a:ext>
            </a:extLst>
          </p:cNvPr>
          <p:cNvSpPr txBox="1"/>
          <p:nvPr/>
        </p:nvSpPr>
        <p:spPr>
          <a:xfrm>
            <a:off x="4638036" y="5130840"/>
            <a:ext cx="1505589" cy="307777"/>
          </a:xfrm>
          <a:prstGeom prst="rect">
            <a:avLst/>
          </a:prstGeom>
          <a:solidFill>
            <a:schemeClr val="bg1"/>
          </a:solidFill>
        </p:spPr>
        <p:txBody>
          <a:bodyPr wrap="square" lIns="0" tIns="0" rIns="0" bIns="0" rtlCol="0">
            <a:spAutoFit/>
          </a:bodyPr>
          <a:lstStyle/>
          <a:p>
            <a:r>
              <a:rPr lang="zh-CN" altLang="en-US" sz="2000" dirty="0">
                <a:latin typeface="SimSun" panose="02010600030101010101" pitchFamily="2" charset="-122"/>
                <a:ea typeface="SimSun" panose="02010600030101010101" pitchFamily="2" charset="-122"/>
              </a:rPr>
              <a:t>    切换阀</a:t>
            </a:r>
            <a:endParaRPr lang="ja-JP" altLang="en-US" sz="20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B097D2A8-1E12-4AC4-B20F-1D0FD69C79FE}"/>
              </a:ext>
            </a:extLst>
          </p:cNvPr>
          <p:cNvSpPr txBox="1"/>
          <p:nvPr/>
        </p:nvSpPr>
        <p:spPr>
          <a:xfrm>
            <a:off x="844261" y="3159323"/>
            <a:ext cx="1609726" cy="369332"/>
          </a:xfrm>
          <a:prstGeom prst="rect">
            <a:avLst/>
          </a:prstGeom>
          <a:solidFill>
            <a:schemeClr val="bg1"/>
          </a:solidFill>
          <a:ln w="12700">
            <a:solidFill>
              <a:schemeClr val="tx1"/>
            </a:solidFill>
          </a:ln>
        </p:spPr>
        <p:txBody>
          <a:bodyPr wrap="square" lIns="0" tIns="0" rIns="0" bIns="0" rtlCol="0">
            <a:spAutoFit/>
          </a:bodyPr>
          <a:lstStyle/>
          <a:p>
            <a:r>
              <a:rPr lang="zh-CN" altLang="en-US" sz="2400" dirty="0">
                <a:latin typeface="SimSun" panose="02010600030101010101" pitchFamily="2" charset="-122"/>
                <a:ea typeface="SimSun" panose="02010600030101010101" pitchFamily="2" charset="-122"/>
              </a:rPr>
              <a:t>下部受压面</a:t>
            </a:r>
            <a:endParaRPr lang="ja-JP" altLang="en-US" sz="24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6D4E44EA-E7FC-4874-AA09-667A8707D6C4}"/>
              </a:ext>
            </a:extLst>
          </p:cNvPr>
          <p:cNvSpPr txBox="1"/>
          <p:nvPr/>
        </p:nvSpPr>
        <p:spPr>
          <a:xfrm>
            <a:off x="1952624" y="1480402"/>
            <a:ext cx="1444337" cy="369332"/>
          </a:xfrm>
          <a:prstGeom prst="rect">
            <a:avLst/>
          </a:prstGeom>
          <a:solidFill>
            <a:schemeClr val="bg1"/>
          </a:solidFill>
          <a:ln w="12700">
            <a:solidFill>
              <a:schemeClr val="tx1"/>
            </a:solidFill>
          </a:ln>
        </p:spPr>
        <p:txBody>
          <a:bodyPr wrap="square" lIns="0" tIns="0" rIns="0" bIns="0" rtlCol="0">
            <a:spAutoFit/>
          </a:bodyPr>
          <a:lstStyle/>
          <a:p>
            <a:r>
              <a:rPr lang="zh-CN" altLang="en-US" sz="2400" dirty="0">
                <a:latin typeface="SimSun" panose="02010600030101010101" pitchFamily="2" charset="-122"/>
                <a:ea typeface="SimSun" panose="02010600030101010101" pitchFamily="2" charset="-122"/>
              </a:rPr>
              <a:t>   氮气 </a:t>
            </a:r>
            <a:r>
              <a:rPr lang="zh-CN" altLang="en-US" sz="900" dirty="0">
                <a:latin typeface="SimSun" panose="02010600030101010101" pitchFamily="2" charset="-122"/>
                <a:ea typeface="SimSun" panose="02010600030101010101" pitchFamily="2" charset="-122"/>
              </a:rPr>
              <a:t>注）</a:t>
            </a:r>
            <a:endParaRPr lang="ja-JP" altLang="en-US" sz="24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0AA71524-E0B7-4FCA-8071-E7372992895C}"/>
              </a:ext>
            </a:extLst>
          </p:cNvPr>
          <p:cNvSpPr txBox="1"/>
          <p:nvPr/>
        </p:nvSpPr>
        <p:spPr>
          <a:xfrm>
            <a:off x="4571999" y="5586007"/>
            <a:ext cx="3727739" cy="246221"/>
          </a:xfrm>
          <a:prstGeom prst="rect">
            <a:avLst/>
          </a:prstGeom>
          <a:solidFill>
            <a:schemeClr val="bg1"/>
          </a:solidFill>
        </p:spPr>
        <p:txBody>
          <a:bodyPr wrap="square" lIns="0" tIns="0" rIns="0" bIns="0" rtlCol="0">
            <a:spAutoFit/>
          </a:bodyPr>
          <a:lstStyle/>
          <a:p>
            <a:r>
              <a:rPr lang="zh-CN" altLang="en-US" sz="1600" dirty="0">
                <a:latin typeface="SimSun" panose="02010600030101010101" pitchFamily="2" charset="-122"/>
                <a:ea typeface="SimSun" panose="02010600030101010101" pitchFamily="2" charset="-122"/>
              </a:rPr>
              <a:t>  注）不要使用氮气以外的气体。</a:t>
            </a:r>
            <a:endParaRPr lang="ja-JP" alt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9491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SimSun" panose="02010600030101010101" pitchFamily="2" charset="-122"/>
                <a:ea typeface="SimSun" panose="02010600030101010101" pitchFamily="2" charset="-122"/>
              </a:rPr>
              <a:t>断路器的种类</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辅助教材３２页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4867306" y="5083018"/>
            <a:ext cx="3237610" cy="461665"/>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②</a:t>
            </a:r>
            <a:r>
              <a:rPr lang="zh-CN" altLang="en-US" sz="1200" dirty="0">
                <a:solidFill>
                  <a:prstClr val="black"/>
                </a:solidFill>
                <a:latin typeface="SimSun" panose="02010600030101010101" pitchFamily="2" charset="-122"/>
                <a:ea typeface="SimSun" panose="02010600030101010101" pitchFamily="2" charset="-122"/>
              </a:rPr>
              <a:t>液压直动式</a:t>
            </a:r>
            <a:r>
              <a:rPr lang="ja-JP" altLang="en-US" sz="1200" dirty="0">
                <a:solidFill>
                  <a:prstClr val="black"/>
                </a:solidFill>
                <a:latin typeface="SimSun" panose="02010600030101010101" pitchFamily="2" charset="-122"/>
                <a:ea typeface="SimSun" panose="02010600030101010101" pitchFamily="2" charset="-122"/>
              </a:rPr>
              <a:t> </a:t>
            </a:r>
            <a:r>
              <a:rPr lang="en-US" altLang="ja-JP" sz="1200" dirty="0">
                <a:solidFill>
                  <a:prstClr val="black"/>
                </a:solidFill>
                <a:latin typeface="SimSun" panose="02010600030101010101" pitchFamily="2" charset="-122"/>
                <a:ea typeface="SimSun" panose="02010600030101010101" pitchFamily="2" charset="-122"/>
              </a:rPr>
              <a:t>⒜ </a:t>
            </a:r>
            <a:r>
              <a:rPr lang="zh-CN" altLang="en-US" sz="1200" dirty="0">
                <a:solidFill>
                  <a:prstClr val="black"/>
                </a:solidFill>
                <a:latin typeface="SimSun" panose="02010600030101010101" pitchFamily="2" charset="-122"/>
                <a:ea typeface="SimSun" panose="02010600030101010101" pitchFamily="2" charset="-122"/>
              </a:rPr>
              <a:t>活塞上部高低压切换式</a:t>
            </a:r>
            <a:r>
              <a:rPr lang="en-US" altLang="ja-JP" sz="1200" dirty="0">
                <a:solidFill>
                  <a:prstClr val="black"/>
                </a:solidFill>
                <a:latin typeface="SimSun" panose="02010600030101010101" pitchFamily="2" charset="-122"/>
                <a:ea typeface="SimSun" panose="02010600030101010101" pitchFamily="2" charset="-122"/>
              </a:rPr>
              <a:t/>
            </a:r>
            <a:br>
              <a:rPr lang="en-US" altLang="ja-JP" sz="1200" dirty="0">
                <a:solidFill>
                  <a:prstClr val="black"/>
                </a:solidFill>
                <a:latin typeface="SimSun" panose="02010600030101010101" pitchFamily="2" charset="-122"/>
                <a:ea typeface="SimSun" panose="02010600030101010101" pitchFamily="2" charset="-122"/>
              </a:rPr>
            </a:br>
            <a:r>
              <a:rPr lang="zh-CN" altLang="en-US" sz="1200" dirty="0">
                <a:solidFill>
                  <a:prstClr val="black"/>
                </a:solidFill>
                <a:latin typeface="SimSun" panose="02010600030101010101" pitchFamily="2" charset="-122"/>
                <a:ea typeface="SimSun" panose="02010600030101010101" pitchFamily="2" charset="-122"/>
              </a:rPr>
              <a:t>使用氮气，高压蓄压器</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1129173" y="5083018"/>
            <a:ext cx="323761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② </a:t>
            </a:r>
            <a:r>
              <a:rPr lang="zh-CN" altLang="en-US" sz="1200" dirty="0">
                <a:solidFill>
                  <a:prstClr val="black"/>
                </a:solidFill>
                <a:latin typeface="SimSun" panose="02010600030101010101" pitchFamily="2" charset="-122"/>
                <a:ea typeface="SimSun" panose="02010600030101010101" pitchFamily="2" charset="-122"/>
              </a:rPr>
              <a:t>液压直动式</a:t>
            </a:r>
            <a:r>
              <a:rPr lang="ja-JP" altLang="en-US" sz="1200" dirty="0">
                <a:solidFill>
                  <a:prstClr val="black"/>
                </a:solidFill>
                <a:latin typeface="SimSun" panose="02010600030101010101" pitchFamily="2" charset="-122"/>
                <a:ea typeface="SimSun" panose="02010600030101010101" pitchFamily="2" charset="-122"/>
              </a:rPr>
              <a:t> </a:t>
            </a:r>
            <a:r>
              <a:rPr lang="en-US" altLang="ja-JP" sz="1200" dirty="0">
                <a:solidFill>
                  <a:prstClr val="black"/>
                </a:solidFill>
                <a:latin typeface="SimSun" panose="02010600030101010101" pitchFamily="2" charset="-122"/>
                <a:ea typeface="SimSun" panose="02010600030101010101" pitchFamily="2" charset="-122"/>
              </a:rPr>
              <a:t>⒜ </a:t>
            </a:r>
            <a:r>
              <a:rPr lang="zh-CN" altLang="en-US" sz="1200" dirty="0">
                <a:solidFill>
                  <a:prstClr val="black"/>
                </a:solidFill>
                <a:latin typeface="SimSun" panose="02010600030101010101" pitchFamily="2" charset="-122"/>
                <a:ea typeface="SimSun" panose="02010600030101010101" pitchFamily="2" charset="-122"/>
              </a:rPr>
              <a:t>活塞上部高低压切换式</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4550178" y="2358736"/>
            <a:ext cx="3893199" cy="2425696"/>
          </a:xfrm>
          <a:prstGeom prst="rect">
            <a:avLst/>
          </a:prstGeom>
        </p:spPr>
      </p:pic>
      <p:pic>
        <p:nvPicPr>
          <p:cNvPr id="16" name="図 15"/>
          <p:cNvPicPr>
            <a:picLocks noChangeAspect="1"/>
          </p:cNvPicPr>
          <p:nvPr/>
        </p:nvPicPr>
        <p:blipFill>
          <a:blip r:embed="rId4"/>
          <a:stretch>
            <a:fillRect/>
          </a:stretch>
        </p:blipFill>
        <p:spPr>
          <a:xfrm>
            <a:off x="690996" y="2359102"/>
            <a:ext cx="3860654" cy="2329948"/>
          </a:xfrm>
          <a:prstGeom prst="rect">
            <a:avLst/>
          </a:prstGeom>
        </p:spPr>
      </p:pic>
      <p:sp>
        <p:nvSpPr>
          <p:cNvPr id="10" name="テキスト ボックス 9">
            <a:extLst>
              <a:ext uri="{FF2B5EF4-FFF2-40B4-BE49-F238E27FC236}">
                <a16:creationId xmlns:a16="http://schemas.microsoft.com/office/drawing/2014/main" xmlns="" id="{BEB2DCFA-9306-401C-8F9F-05D0AB107B2D}"/>
              </a:ext>
            </a:extLst>
          </p:cNvPr>
          <p:cNvSpPr txBox="1"/>
          <p:nvPr/>
        </p:nvSpPr>
        <p:spPr>
          <a:xfrm>
            <a:off x="1129173" y="2690919"/>
            <a:ext cx="1053055" cy="184666"/>
          </a:xfrm>
          <a:prstGeom prst="rect">
            <a:avLst/>
          </a:prstGeom>
          <a:solidFill>
            <a:schemeClr val="bg1"/>
          </a:solidFill>
          <a:ln w="12700">
            <a:solidFill>
              <a:schemeClr val="tx1"/>
            </a:solid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高低压切换</a:t>
            </a:r>
            <a:endParaRPr lang="ja-JP" altLang="en-US" sz="12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32C287CE-22C7-4042-9C69-4AEE7EBADC9E}"/>
              </a:ext>
            </a:extLst>
          </p:cNvPr>
          <p:cNvSpPr txBox="1"/>
          <p:nvPr/>
        </p:nvSpPr>
        <p:spPr>
          <a:xfrm>
            <a:off x="2340792" y="2367296"/>
            <a:ext cx="814372" cy="184666"/>
          </a:xfrm>
          <a:prstGeom prst="rect">
            <a:avLst/>
          </a:prstGeom>
          <a:solidFill>
            <a:schemeClr val="bg1"/>
          </a:solidFill>
          <a:ln w="12700">
            <a:solidFill>
              <a:schemeClr val="tx1"/>
            </a:solid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氮气   </a:t>
            </a:r>
            <a:r>
              <a:rPr lang="zh-CN" altLang="en-US" sz="800" dirty="0">
                <a:latin typeface="SimSun" panose="02010600030101010101" pitchFamily="2" charset="-122"/>
                <a:ea typeface="SimSun" panose="02010600030101010101" pitchFamily="2" charset="-122"/>
              </a:rPr>
              <a:t>注）</a:t>
            </a:r>
            <a:endParaRPr lang="ja-JP" altLang="en-US"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9C0C0F20-2DB2-4052-ACC0-DCE619B08C00}"/>
              </a:ext>
            </a:extLst>
          </p:cNvPr>
          <p:cNvSpPr txBox="1"/>
          <p:nvPr/>
        </p:nvSpPr>
        <p:spPr>
          <a:xfrm>
            <a:off x="671368" y="3139514"/>
            <a:ext cx="1395014" cy="184666"/>
          </a:xfrm>
          <a:prstGeom prst="rect">
            <a:avLst/>
          </a:prstGeom>
          <a:solidFill>
            <a:schemeClr val="bg1"/>
          </a:solidFill>
          <a:ln w="12700">
            <a:solidFill>
              <a:schemeClr val="tx1"/>
            </a:solid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下部受压面时常高压</a:t>
            </a:r>
            <a:endParaRPr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D6D37F7B-25F7-4E4C-92EB-E1135403C1B3}"/>
              </a:ext>
            </a:extLst>
          </p:cNvPr>
          <p:cNvSpPr txBox="1"/>
          <p:nvPr/>
        </p:nvSpPr>
        <p:spPr>
          <a:xfrm>
            <a:off x="4989827" y="2581001"/>
            <a:ext cx="956837" cy="184666"/>
          </a:xfrm>
          <a:prstGeom prst="rect">
            <a:avLst/>
          </a:prstGeom>
          <a:solidFill>
            <a:schemeClr val="bg1"/>
          </a:solidFill>
          <a:ln w="12700">
            <a:solidFill>
              <a:schemeClr val="tx1"/>
            </a:solid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高低压切换</a:t>
            </a:r>
            <a:endParaRPr lang="ja-JP" altLang="en-US"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C501F63B-4CD9-4BAA-A45C-6332E22C5F43}"/>
              </a:ext>
            </a:extLst>
          </p:cNvPr>
          <p:cNvSpPr txBox="1"/>
          <p:nvPr/>
        </p:nvSpPr>
        <p:spPr>
          <a:xfrm>
            <a:off x="5874567" y="2367296"/>
            <a:ext cx="814372" cy="184666"/>
          </a:xfrm>
          <a:prstGeom prst="rect">
            <a:avLst/>
          </a:prstGeom>
          <a:solidFill>
            <a:schemeClr val="bg1"/>
          </a:solidFill>
          <a:ln w="12700">
            <a:solidFill>
              <a:schemeClr val="tx1"/>
            </a:solid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氮气   </a:t>
            </a:r>
            <a:r>
              <a:rPr lang="zh-CN" altLang="en-US" sz="800" dirty="0">
                <a:latin typeface="SimSun" panose="02010600030101010101" pitchFamily="2" charset="-122"/>
                <a:ea typeface="SimSun" panose="02010600030101010101" pitchFamily="2" charset="-122"/>
              </a:rPr>
              <a:t>注）</a:t>
            </a:r>
            <a:endParaRPr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B1BCE026-7D76-4F55-B2BA-A03806211302}"/>
              </a:ext>
            </a:extLst>
          </p:cNvPr>
          <p:cNvSpPr txBox="1"/>
          <p:nvPr/>
        </p:nvSpPr>
        <p:spPr>
          <a:xfrm>
            <a:off x="4375338" y="3228082"/>
            <a:ext cx="1395014" cy="184666"/>
          </a:xfrm>
          <a:prstGeom prst="rect">
            <a:avLst/>
          </a:prstGeom>
          <a:solidFill>
            <a:schemeClr val="bg1"/>
          </a:solidFill>
          <a:ln w="12700">
            <a:solidFill>
              <a:schemeClr val="tx1"/>
            </a:solid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下部受压面时常高压</a:t>
            </a:r>
            <a:endParaRPr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B278B438-8DE7-4428-BED0-DBA3530D8BDD}"/>
              </a:ext>
            </a:extLst>
          </p:cNvPr>
          <p:cNvSpPr txBox="1"/>
          <p:nvPr/>
        </p:nvSpPr>
        <p:spPr>
          <a:xfrm>
            <a:off x="3124875" y="3825521"/>
            <a:ext cx="742276"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切换阀</a:t>
            </a:r>
            <a:endParaRPr lang="ja-JP" altLang="en-US" sz="20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4853C911-852A-4493-B788-DF95C2082EBC}"/>
              </a:ext>
            </a:extLst>
          </p:cNvPr>
          <p:cNvSpPr txBox="1"/>
          <p:nvPr/>
        </p:nvSpPr>
        <p:spPr>
          <a:xfrm>
            <a:off x="7051594" y="3803417"/>
            <a:ext cx="742276"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切换阀</a:t>
            </a:r>
            <a:endParaRPr lang="ja-JP" altLang="en-US" sz="20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A355F483-8C3A-4F21-A0F1-904EA13D6C41}"/>
              </a:ext>
            </a:extLst>
          </p:cNvPr>
          <p:cNvSpPr txBox="1"/>
          <p:nvPr/>
        </p:nvSpPr>
        <p:spPr>
          <a:xfrm>
            <a:off x="2596111" y="4576848"/>
            <a:ext cx="215481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注）不要使用氮气以外的气体。</a:t>
            </a:r>
            <a:endParaRPr lang="ja-JP" altLang="en-US" sz="11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E76BAFF1-301B-492E-B74A-3F016305C73B}"/>
              </a:ext>
            </a:extLst>
          </p:cNvPr>
          <p:cNvSpPr txBox="1"/>
          <p:nvPr/>
        </p:nvSpPr>
        <p:spPr>
          <a:xfrm>
            <a:off x="6281753" y="4661486"/>
            <a:ext cx="2154812"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注）不要使用氮气以外的气体。</a:t>
            </a:r>
            <a:endParaRPr lang="ja-JP" altLang="en-US" sz="11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28E83B46-1EBC-4C9B-9AF0-30D00B574DA3}"/>
              </a:ext>
            </a:extLst>
          </p:cNvPr>
          <p:cNvSpPr txBox="1"/>
          <p:nvPr/>
        </p:nvSpPr>
        <p:spPr>
          <a:xfrm>
            <a:off x="6380546" y="4409970"/>
            <a:ext cx="1413324"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高压蓄压器</a:t>
            </a:r>
            <a:endParaRPr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49531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mn-ea"/>
                <a:ea typeface="+mn-ea"/>
              </a:rPr>
              <a:t>断路器的种类</a:t>
            </a:r>
            <a:endParaRPr kumimoji="1" lang="ja-JP" altLang="en-US" sz="2400" dirty="0">
              <a:latin typeface="+mn-ea"/>
              <a:ea typeface="+mn-ea"/>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a:t>
            </a:r>
            <a:r>
              <a:rPr lang="ja-JP" altLang="en-US" sz="1200" dirty="0" smtClean="0">
                <a:solidFill>
                  <a:prstClr val="black"/>
                </a:solidFill>
                <a:latin typeface="SimSun" panose="02010600030101010101" pitchFamily="2" charset="-122"/>
                <a:ea typeface="SimSun" panose="02010600030101010101" pitchFamily="2" charset="-122"/>
              </a:rPr>
              <a:t>５１页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n-ea"/>
            </a:endParaRPr>
          </a:p>
          <a:p>
            <a:pPr marL="893763" indent="-893763">
              <a:buNone/>
            </a:pPr>
            <a:endParaRPr lang="en-US" altLang="ja-JP" sz="2000" dirty="0">
              <a:latin typeface="+mn-ea"/>
            </a:endParaRPr>
          </a:p>
          <a:p>
            <a:pPr marL="893763" indent="-893763">
              <a:buNone/>
            </a:pPr>
            <a:endParaRPr lang="en-US" altLang="ja-JP" sz="2000" dirty="0">
              <a:latin typeface="+mn-ea"/>
            </a:endParaRPr>
          </a:p>
          <a:p>
            <a:pPr marL="893763" indent="-893763">
              <a:buNone/>
            </a:pPr>
            <a:endParaRPr lang="en-US" altLang="ja-JP" sz="2000" dirty="0">
              <a:latin typeface="+mn-ea"/>
            </a:endParaRPr>
          </a:p>
          <a:p>
            <a:pPr marL="893763" indent="-893763">
              <a:buNone/>
            </a:pPr>
            <a:endParaRPr lang="en-US" altLang="ja-JP" sz="2000" dirty="0">
              <a:latin typeface="+mn-ea"/>
            </a:endParaRPr>
          </a:p>
          <a:p>
            <a:pPr marL="893763" indent="-893763">
              <a:buNone/>
            </a:pPr>
            <a:endParaRPr lang="en-US" altLang="ja-JP" sz="2000" dirty="0">
              <a:latin typeface="+mn-ea"/>
            </a:endParaRPr>
          </a:p>
          <a:p>
            <a:pPr marL="893763" indent="-893763">
              <a:buNone/>
            </a:pPr>
            <a:endParaRPr lang="en-US" altLang="ja-JP" sz="2000" dirty="0">
              <a:latin typeface="+mn-ea"/>
            </a:endParaRPr>
          </a:p>
        </p:txBody>
      </p:sp>
      <p:sp>
        <p:nvSpPr>
          <p:cNvPr id="15" name="テキスト ボックス 14"/>
          <p:cNvSpPr txBox="1"/>
          <p:nvPr/>
        </p:nvSpPr>
        <p:spPr>
          <a:xfrm>
            <a:off x="2953195" y="5852400"/>
            <a:ext cx="3237610" cy="276999"/>
          </a:xfrm>
          <a:prstGeom prst="rect">
            <a:avLst/>
          </a:prstGeom>
          <a:noFill/>
          <a:ln>
            <a:noFill/>
          </a:ln>
        </p:spPr>
        <p:txBody>
          <a:bodyPr wrap="square" rtlCol="0">
            <a:spAutoFit/>
          </a:bodyPr>
          <a:lstStyle/>
          <a:p>
            <a:pPr algn="ctr"/>
            <a:r>
              <a:rPr lang="ja-JP" altLang="en-US" sz="1200" dirty="0">
                <a:solidFill>
                  <a:prstClr val="black"/>
                </a:solidFill>
                <a:latin typeface="+mn-ea"/>
              </a:rPr>
              <a:t>② </a:t>
            </a:r>
            <a:r>
              <a:rPr lang="zh-CN" altLang="en-US" sz="1200" dirty="0">
                <a:solidFill>
                  <a:prstClr val="black"/>
                </a:solidFill>
                <a:latin typeface="+mn-ea"/>
              </a:rPr>
              <a:t>液压直动式</a:t>
            </a:r>
            <a:r>
              <a:rPr lang="ja-JP" altLang="en-US" sz="1200" dirty="0">
                <a:solidFill>
                  <a:prstClr val="black"/>
                </a:solidFill>
                <a:latin typeface="+mn-ea"/>
              </a:rPr>
              <a:t> ⒝ </a:t>
            </a:r>
            <a:r>
              <a:rPr lang="zh-CN" altLang="en-US" sz="1200" dirty="0">
                <a:solidFill>
                  <a:prstClr val="black"/>
                </a:solidFill>
                <a:latin typeface="+mn-ea"/>
              </a:rPr>
              <a:t>活塞下部高低压切换式</a:t>
            </a:r>
            <a:endParaRPr lang="ja-JP" altLang="en-US" sz="1200" dirty="0">
              <a:solidFill>
                <a:prstClr val="black"/>
              </a:solidFill>
              <a:latin typeface="+mn-ea"/>
            </a:endParaRP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
        <p:nvSpPr>
          <p:cNvPr id="8" name="テキスト ボックス 7">
            <a:extLst>
              <a:ext uri="{FF2B5EF4-FFF2-40B4-BE49-F238E27FC236}">
                <a16:creationId xmlns:a16="http://schemas.microsoft.com/office/drawing/2014/main" xmlns="" id="{C17FDDFC-6276-449D-995A-9B7B25DF2D4D}"/>
              </a:ext>
            </a:extLst>
          </p:cNvPr>
          <p:cNvSpPr txBox="1"/>
          <p:nvPr/>
        </p:nvSpPr>
        <p:spPr>
          <a:xfrm>
            <a:off x="1454088" y="1577414"/>
            <a:ext cx="2841687" cy="369332"/>
          </a:xfrm>
          <a:prstGeom prst="rect">
            <a:avLst/>
          </a:prstGeom>
          <a:solidFill>
            <a:schemeClr val="bg1"/>
          </a:solidFill>
          <a:ln w="12700">
            <a:solidFill>
              <a:schemeClr val="tx1"/>
            </a:solidFill>
          </a:ln>
        </p:spPr>
        <p:txBody>
          <a:bodyPr wrap="square" lIns="0" tIns="0" rIns="0" bIns="0" rtlCol="0">
            <a:spAutoFit/>
          </a:bodyPr>
          <a:lstStyle/>
          <a:p>
            <a:r>
              <a:rPr lang="zh-CN" altLang="en-US" sz="2400" dirty="0">
                <a:latin typeface="+mn-ea"/>
              </a:rPr>
              <a:t>上部受压面时常高压</a:t>
            </a:r>
            <a:endParaRPr lang="ja-JP" altLang="en-US" sz="2400" dirty="0">
              <a:latin typeface="+mn-ea"/>
            </a:endParaRPr>
          </a:p>
        </p:txBody>
      </p:sp>
      <p:sp>
        <p:nvSpPr>
          <p:cNvPr id="10" name="テキスト ボックス 9">
            <a:extLst>
              <a:ext uri="{FF2B5EF4-FFF2-40B4-BE49-F238E27FC236}">
                <a16:creationId xmlns:a16="http://schemas.microsoft.com/office/drawing/2014/main" xmlns="" id="{19EA87E4-5F8E-4DAD-87AD-AE99AB9AF5E6}"/>
              </a:ext>
            </a:extLst>
          </p:cNvPr>
          <p:cNvSpPr txBox="1"/>
          <p:nvPr/>
        </p:nvSpPr>
        <p:spPr>
          <a:xfrm>
            <a:off x="1530289" y="2540325"/>
            <a:ext cx="1574862" cy="369332"/>
          </a:xfrm>
          <a:prstGeom prst="rect">
            <a:avLst/>
          </a:prstGeom>
          <a:solidFill>
            <a:schemeClr val="bg1"/>
          </a:solidFill>
          <a:ln w="12700">
            <a:solidFill>
              <a:schemeClr val="tx1"/>
            </a:solidFill>
          </a:ln>
        </p:spPr>
        <p:txBody>
          <a:bodyPr wrap="square" lIns="0" tIns="0" rIns="0" bIns="0" rtlCol="0">
            <a:spAutoFit/>
          </a:bodyPr>
          <a:lstStyle/>
          <a:p>
            <a:r>
              <a:rPr lang="zh-CN" altLang="en-US" sz="2400" dirty="0">
                <a:latin typeface="+mn-ea"/>
              </a:rPr>
              <a:t>高低压切换</a:t>
            </a:r>
            <a:endParaRPr lang="ja-JP" altLang="en-US" sz="2400" dirty="0">
              <a:latin typeface="+mn-ea"/>
            </a:endParaRPr>
          </a:p>
        </p:txBody>
      </p:sp>
      <p:sp>
        <p:nvSpPr>
          <p:cNvPr id="11" name="テキスト ボックス 10">
            <a:extLst>
              <a:ext uri="{FF2B5EF4-FFF2-40B4-BE49-F238E27FC236}">
                <a16:creationId xmlns:a16="http://schemas.microsoft.com/office/drawing/2014/main" xmlns="" id="{31A4B71C-C650-426A-8F0F-C6842B1176D6}"/>
              </a:ext>
            </a:extLst>
          </p:cNvPr>
          <p:cNvSpPr txBox="1"/>
          <p:nvPr/>
        </p:nvSpPr>
        <p:spPr>
          <a:xfrm>
            <a:off x="4295775" y="5403142"/>
            <a:ext cx="1704975" cy="369332"/>
          </a:xfrm>
          <a:prstGeom prst="rect">
            <a:avLst/>
          </a:prstGeom>
          <a:solidFill>
            <a:schemeClr val="bg1"/>
          </a:solidFill>
        </p:spPr>
        <p:txBody>
          <a:bodyPr wrap="square" lIns="0" tIns="0" rIns="0" bIns="0" rtlCol="0">
            <a:spAutoFit/>
          </a:bodyPr>
          <a:lstStyle/>
          <a:p>
            <a:r>
              <a:rPr lang="zh-CN" altLang="en-US" sz="2400" dirty="0">
                <a:latin typeface="+mn-ea"/>
              </a:rPr>
              <a:t>   切换阀</a:t>
            </a:r>
            <a:endParaRPr lang="ja-JP" altLang="en-US" sz="4400" dirty="0">
              <a:latin typeface="+mn-ea"/>
            </a:endParaRPr>
          </a:p>
        </p:txBody>
      </p:sp>
      <p:sp>
        <p:nvSpPr>
          <p:cNvPr id="12" name="テキスト ボックス 11">
            <a:extLst>
              <a:ext uri="{FF2B5EF4-FFF2-40B4-BE49-F238E27FC236}">
                <a16:creationId xmlns:a16="http://schemas.microsoft.com/office/drawing/2014/main" xmlns="" id="{00A18954-2A08-45C5-8F32-D72E5FABF3F1}"/>
              </a:ext>
            </a:extLst>
          </p:cNvPr>
          <p:cNvSpPr txBox="1"/>
          <p:nvPr/>
        </p:nvSpPr>
        <p:spPr>
          <a:xfrm>
            <a:off x="5276850" y="4444731"/>
            <a:ext cx="2836079" cy="369332"/>
          </a:xfrm>
          <a:prstGeom prst="rect">
            <a:avLst/>
          </a:prstGeom>
          <a:solidFill>
            <a:schemeClr val="bg1"/>
          </a:solidFill>
        </p:spPr>
        <p:txBody>
          <a:bodyPr wrap="square" lIns="0" tIns="0" rIns="0" bIns="0" rtlCol="0">
            <a:spAutoFit/>
          </a:bodyPr>
          <a:lstStyle/>
          <a:p>
            <a:r>
              <a:rPr lang="zh-CN" altLang="en-US" sz="2400" dirty="0">
                <a:latin typeface="+mn-ea"/>
              </a:rPr>
              <a:t>     高压蓄压器</a:t>
            </a:r>
            <a:endParaRPr lang="ja-JP" altLang="en-US" sz="2400" dirty="0">
              <a:latin typeface="+mn-ea"/>
            </a:endParaRPr>
          </a:p>
        </p:txBody>
      </p:sp>
    </p:spTree>
    <p:extLst>
      <p:ext uri="{BB962C8B-B14F-4D97-AF65-F5344CB8AC3E}">
        <p14:creationId xmlns:p14="http://schemas.microsoft.com/office/powerpoint/2010/main" val="3136090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641226" y="3666430"/>
            <a:ext cx="358787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楼房建筑物等的混凝土建筑物的解体状況</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3016961" y="607170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岩石的破碎状况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4810474" y="3753864"/>
            <a:ext cx="3587874"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道路路面板的解体状況</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726422" y="549792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将断路器按在直角后击打</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5502678" y="549792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不要打空</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153659" y="381110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不要用起槽凿</a:t>
            </a:r>
            <a:r>
              <a:rPr lang="ja-JP" altLang="en-US" sz="1200" dirty="0">
                <a:solidFill>
                  <a:prstClr val="black"/>
                </a:solidFill>
                <a:latin typeface="SimSun" panose="02010600030101010101" pitchFamily="2" charset="-122"/>
                <a:ea typeface="SimSun" panose="02010600030101010101" pitchFamily="2" charset="-122"/>
              </a:rPr>
              <a:t>撬（</a:t>
            </a:r>
            <a:r>
              <a:rPr lang="en-US" altLang="ja-JP" sz="1200" dirty="0" err="1">
                <a:solidFill>
                  <a:prstClr val="black"/>
                </a:solidFill>
                <a:latin typeface="SimSun" panose="02010600030101010101" pitchFamily="2" charset="-122"/>
                <a:ea typeface="SimSun" panose="02010600030101010101" pitchFamily="2" charset="-122"/>
              </a:rPr>
              <a:t>kojiru</a:t>
            </a:r>
            <a:r>
              <a:rPr lang="ja-JP" altLang="en-US" sz="1200" dirty="0">
                <a:solidFill>
                  <a:prstClr val="black"/>
                </a:solidFill>
                <a:latin typeface="SimSun" panose="02010600030101010101" pitchFamily="2" charset="-122"/>
                <a:ea typeface="SimSun" panose="02010600030101010101" pitchFamily="2" charset="-122"/>
              </a:rPr>
              <a:t>）</a:t>
            </a: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1" y="606145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从易碎的地方开始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5C64411E-6454-449C-A659-88E1170D6CA9}"/>
              </a:ext>
            </a:extLst>
          </p:cNvPr>
          <p:cNvSpPr txBox="1"/>
          <p:nvPr/>
        </p:nvSpPr>
        <p:spPr>
          <a:xfrm>
            <a:off x="2331438" y="1907467"/>
            <a:ext cx="590550" cy="323165"/>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不要撬</a:t>
            </a:r>
            <a:endParaRPr lang="ja-JP" altLang="en-US"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113481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ja-JP" sz="2400" dirty="0">
                <a:latin typeface="SimSun" panose="02010600030101010101" pitchFamily="2" charset="-122"/>
                <a:ea typeface="SimSun" panose="02010600030101010101" pitchFamily="2" charset="-122"/>
                <a:cs typeface="Times New Roman" panose="02020603050405020304" pitchFamily="18" charset="0"/>
              </a:rPr>
              <a:t>解体用机械的种类和用途（特征）等</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2</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钢骨切断机</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辅助教材５页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162517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3015541" y="359655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不要在行程末端击打</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2930570" y="6061455"/>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不要用断路器吊物料</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724980" y="5725008"/>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不要在水中作业</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3" name="テキスト ボックス 22"/>
          <p:cNvSpPr txBox="1"/>
          <p:nvPr/>
        </p:nvSpPr>
        <p:spPr>
          <a:xfrm>
            <a:off x="4588023" y="505392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禁止进入会有碎片飞散的范围</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Tree>
    <p:extLst>
      <p:ext uri="{BB962C8B-B14F-4D97-AF65-F5344CB8AC3E}">
        <p14:creationId xmlns:p14="http://schemas.microsoft.com/office/powerpoint/2010/main" val="600688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断路器的一般作业方法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３９页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126578" y="4855363"/>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注意悬崖塌陷，落石等</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小心翻倒</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64585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作业结束后的注意</a:t>
            </a:r>
            <a:endParaRPr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辅助教材４０页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断路器组</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机械主体</a:t>
            </a:r>
            <a:endParaRPr lang="en-US" altLang="ja-JP"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08460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钢骨切断机的特征，各部位的名称和功能，种类，选择和安装操作等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辅助教材４１页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2953194" y="5642567"/>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钢骨切断器</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辅助教材４２页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084958" y="567310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使用钢骨切断机的解体情况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5" name="テキスト ボックス 14"/>
          <p:cNvSpPr txBox="1"/>
          <p:nvPr/>
        </p:nvSpPr>
        <p:spPr>
          <a:xfrm>
            <a:off x="4905372" y="556174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注入润滑脂</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４３页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2241674" y="3424029"/>
            <a:ext cx="4387726" cy="276999"/>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在不稳定的场所作业很危险</a:t>
            </a:r>
            <a:r>
              <a:rPr lang="ja-JP" altLang="en-US" sz="1200" dirty="0">
                <a:solidFill>
                  <a:prstClr val="black"/>
                </a:solidFill>
                <a:latin typeface="SimSun" panose="02010600030101010101" pitchFamily="2" charset="-122"/>
                <a:ea typeface="SimSun" panose="02010600030101010101" pitchFamily="2" charset="-122"/>
              </a:rPr>
              <a:t>　　　　　</a:t>
            </a:r>
            <a:r>
              <a:rPr lang="zh-CN" altLang="en-US" sz="1200" dirty="0">
                <a:solidFill>
                  <a:prstClr val="black"/>
                </a:solidFill>
                <a:latin typeface="SimSun" panose="02010600030101010101" pitchFamily="2" charset="-122"/>
                <a:ea typeface="SimSun" panose="02010600030101010101" pitchFamily="2" charset="-122"/>
              </a:rPr>
              <a:t>确认地面强度</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2605045" y="5788152"/>
            <a:ext cx="1647746"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面对履带从横向作业时小心</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0" name="テキスト ボックス 19"/>
          <p:cNvSpPr txBox="1"/>
          <p:nvPr/>
        </p:nvSpPr>
        <p:spPr>
          <a:xfrm>
            <a:off x="5173155" y="5820144"/>
            <a:ext cx="1647746"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机身会浮起的作业很危险</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433884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４３页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2974376" y="6073624"/>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禁止横扫着打扫</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76999"/>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不要撬（</a:t>
            </a:r>
            <a:r>
              <a:rPr lang="en-US" altLang="zh-CN" sz="1200" dirty="0" err="1">
                <a:solidFill>
                  <a:prstClr val="black"/>
                </a:solidFill>
                <a:latin typeface="SimSun" panose="02010600030101010101" pitchFamily="2" charset="-122"/>
                <a:ea typeface="SimSun" panose="02010600030101010101" pitchFamily="2" charset="-122"/>
              </a:rPr>
              <a:t>kojiru</a:t>
            </a:r>
            <a:r>
              <a:rPr lang="zh-CN" altLang="en-US" sz="1200" dirty="0">
                <a:solidFill>
                  <a:prstClr val="black"/>
                </a:solidFill>
                <a:latin typeface="SimSun" panose="02010600030101010101" pitchFamily="2" charset="-122"/>
                <a:ea typeface="SimSun" panose="02010600030101010101" pitchFamily="2" charset="-122"/>
              </a:rPr>
              <a:t>）</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8" name="テキスト ボックス 27"/>
          <p:cNvSpPr txBox="1"/>
          <p:nvPr/>
        </p:nvSpPr>
        <p:spPr>
          <a:xfrm>
            <a:off x="6067986" y="3770560"/>
            <a:ext cx="1647746" cy="276999"/>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不要敲</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758777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４４页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1310793" y="450951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不要在行程末端的状态下夹</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3" name="テキスト ボックス 22"/>
          <p:cNvSpPr txBox="1"/>
          <p:nvPr/>
        </p:nvSpPr>
        <p:spPr>
          <a:xfrm>
            <a:off x="5277740" y="4565165"/>
            <a:ext cx="3125599"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禁止进入飞来・掉落的范围内</a:t>
            </a: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SimSun" panose="02010600030101010101" pitchFamily="2" charset="-122"/>
                <a:ea typeface="SimSun" panose="02010600030101010101" pitchFamily="2" charset="-122"/>
              </a:endParaRPr>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SimSun" panose="02010600030101010101" pitchFamily="2" charset="-122"/>
                <a:ea typeface="SimSun" panose="02010600030101010101" pitchFamily="2" charset="-122"/>
              </a:endParaRPr>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SimSun" panose="02010600030101010101" pitchFamily="2" charset="-122"/>
                <a:ea typeface="SimSun" panose="02010600030101010101" pitchFamily="2" charset="-122"/>
              </a:endParaRPr>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SimSun" panose="02010600030101010101" pitchFamily="2" charset="-122"/>
                <a:ea typeface="SimSun" panose="02010600030101010101" pitchFamily="2" charset="-122"/>
              </a:endParaRPr>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SimSun" panose="02010600030101010101" pitchFamily="2" charset="-122"/>
                <a:ea typeface="SimSun" panose="02010600030101010101" pitchFamily="2" charset="-122"/>
              </a:endParaRPr>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４５页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498059" y="5918212"/>
            <a:ext cx="2338906" cy="276999"/>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不要撑开伸臂作业</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502900" y="5078919"/>
            <a:ext cx="2338906"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作业中不要同时操作伸臂，动臂，行车等</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8306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ja-JP" sz="2400" dirty="0">
                <a:latin typeface="SimSun" panose="02010600030101010101" pitchFamily="2" charset="-122"/>
                <a:ea typeface="SimSun" panose="02010600030101010101" pitchFamily="2" charset="-122"/>
                <a:cs typeface="Times New Roman" panose="02020603050405020304" pitchFamily="18" charset="0"/>
              </a:rPr>
              <a:t>解体用机械的种类和用途（特征）等</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3</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混凝土压碎机</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辅助教材６页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5928490" y="3393723"/>
            <a:ext cx="214508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混凝土大切割器</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p:cNvSpPr txBox="1"/>
          <p:nvPr/>
        </p:nvSpPr>
        <p:spPr>
          <a:xfrm>
            <a:off x="6020144" y="5836759"/>
            <a:ext cx="214508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混凝土小切割器</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p:cNvSpPr txBox="1"/>
          <p:nvPr/>
        </p:nvSpPr>
        <p:spPr>
          <a:xfrm>
            <a:off x="2061445" y="4850372"/>
            <a:ext cx="214508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混凝土压碎机</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0499489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钢骨切断机的一般作业方法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４６页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276999"/>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不要用切刀刀刃夹混凝土</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30" name="テキスト ボックス 29"/>
          <p:cNvSpPr txBox="1"/>
          <p:nvPr/>
        </p:nvSpPr>
        <p:spPr>
          <a:xfrm>
            <a:off x="4956462" y="5731404"/>
            <a:ext cx="3232037" cy="261610"/>
          </a:xfrm>
          <a:prstGeom prst="rect">
            <a:avLst/>
          </a:prstGeom>
          <a:noFill/>
          <a:ln>
            <a:noFill/>
          </a:ln>
        </p:spPr>
        <p:txBody>
          <a:bodyPr wrap="square" rtlCol="0">
            <a:spAutoFit/>
          </a:bodyPr>
          <a:lstStyle/>
          <a:p>
            <a:r>
              <a:rPr lang="zh-CN" altLang="ja-JP" sz="1100" dirty="0">
                <a:latin typeface="SimSun" panose="02010600030101010101" pitchFamily="2" charset="-122"/>
                <a:ea typeface="SimSun" panose="02010600030101010101" pitchFamily="2" charset="-122"/>
              </a:rPr>
              <a:t>不要将钢骨切断器按在地面旋转</a:t>
            </a:r>
            <a:r>
              <a:rPr lang="zh-CN" altLang="en-US" sz="1100" dirty="0">
                <a:latin typeface="SimSun" panose="02010600030101010101" pitchFamily="2" charset="-122"/>
                <a:ea typeface="SimSun" panose="02010600030101010101" pitchFamily="2" charset="-122"/>
              </a:rPr>
              <a:t>机械主体</a:t>
            </a:r>
            <a:r>
              <a:rPr lang="zh-CN" altLang="ja-JP" sz="1100" dirty="0">
                <a:latin typeface="SimSun" panose="02010600030101010101" pitchFamily="2" charset="-122"/>
                <a:ea typeface="SimSun" panose="02010600030101010101" pitchFamily="2" charset="-122"/>
              </a:rPr>
              <a:t>的方向。</a:t>
            </a:r>
            <a:endParaRPr lang="ja-JP" altLang="en-US" sz="9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作业结束后的注意</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４７页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钢骨切断机</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机械主体</a:t>
            </a:r>
            <a:endParaRPr lang="en-US" altLang="ja-JP"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混凝土压碎机的特征，各部位的名称和功能，种类，选择和安装操作等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４８页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485777" y="3592824"/>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混凝土结构物</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建筑物的大切割</a:t>
            </a:r>
            <a:r>
              <a:rPr lang="ja-JP" altLang="en-US" sz="1200" dirty="0">
                <a:solidFill>
                  <a:prstClr val="black"/>
                </a:solidFill>
                <a:latin typeface="SimSun" panose="02010600030101010101" pitchFamily="2" charset="-122"/>
                <a:ea typeface="SimSun" panose="02010600030101010101" pitchFamily="2" charset="-122"/>
              </a:rPr>
              <a:t>解体</a:t>
            </a:r>
            <a:r>
              <a:rPr lang="zh-CN" altLang="en-US" sz="1200" dirty="0">
                <a:solidFill>
                  <a:prstClr val="black"/>
                </a:solidFill>
                <a:latin typeface="SimSun" panose="02010600030101010101" pitchFamily="2" charset="-122"/>
                <a:ea typeface="SimSun" panose="02010600030101010101" pitchFamily="2" charset="-122"/>
              </a:rPr>
              <a:t>情况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混凝土的小切割解体情况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444931" y="3561628"/>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大切割机的示例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4" name="テキスト ボックス 13"/>
          <p:cNvSpPr txBox="1"/>
          <p:nvPr/>
        </p:nvSpPr>
        <p:spPr>
          <a:xfrm>
            <a:off x="4444931" y="5963355"/>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小切割机的示例</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75091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混凝土压碎机的一般作业方法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教材６９页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辅助教材５２页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zh-CN" altLang="en-US" sz="2400" dirty="0">
                <a:latin typeface="SimSun" panose="02010600030101010101" pitchFamily="2" charset="-122"/>
                <a:ea typeface="SimSun" panose="02010600030101010101" pitchFamily="2" charset="-122"/>
              </a:rPr>
              <a:t>作业结束后的注意</a:t>
            </a:r>
            <a:endParaRPr lang="ja-JP" altLang="en-US" sz="2400" dirty="0">
              <a:latin typeface="SimSun" panose="02010600030101010101" pitchFamily="2" charset="-122"/>
              <a:ea typeface="SimSun" panose="02010600030101010101" pitchFamily="2" charset="-122"/>
            </a:endParaRP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混凝土压碎机</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机械主体</a:t>
            </a:r>
            <a:endParaRPr lang="en-US" altLang="ja-JP"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36015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解体抓斗机的特征，各部位的名称和功能，种类</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５４页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654443" y="5160456"/>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瓦砾的处理情况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125190" y="5474283"/>
            <a:ext cx="438020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抓斗器</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带有旋转装置，内缸驱动型）的各部位名称</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4520760" y="2182091"/>
            <a:ext cx="3957576" cy="3305228"/>
          </a:xfrm>
          <a:prstGeom prst="rect">
            <a:avLst/>
          </a:prstGeom>
        </p:spPr>
      </p:pic>
      <p:pic>
        <p:nvPicPr>
          <p:cNvPr id="5" name="図 4"/>
          <p:cNvPicPr>
            <a:picLocks noChangeAspect="1"/>
          </p:cNvPicPr>
          <p:nvPr/>
        </p:nvPicPr>
        <p:blipFill>
          <a:blip r:embed="rId4"/>
          <a:stretch>
            <a:fillRect/>
          </a:stretch>
        </p:blipFill>
        <p:spPr>
          <a:xfrm>
            <a:off x="722169" y="2296392"/>
            <a:ext cx="3771530" cy="2824566"/>
          </a:xfrm>
          <a:prstGeom prst="rect">
            <a:avLst/>
          </a:prstGeom>
        </p:spPr>
      </p:pic>
      <p:sp>
        <p:nvSpPr>
          <p:cNvPr id="10" name="テキスト ボックス 9">
            <a:extLst>
              <a:ext uri="{FF2B5EF4-FFF2-40B4-BE49-F238E27FC236}">
                <a16:creationId xmlns:a16="http://schemas.microsoft.com/office/drawing/2014/main" xmlns="" id="{6E09DD3D-1C10-461E-8C50-4ABFE79492E3}"/>
              </a:ext>
            </a:extLst>
          </p:cNvPr>
          <p:cNvSpPr txBox="1"/>
          <p:nvPr/>
        </p:nvSpPr>
        <p:spPr>
          <a:xfrm>
            <a:off x="4587218" y="2331746"/>
            <a:ext cx="668479"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上承梁</a:t>
            </a:r>
            <a:endParaRPr lang="ja-JP" altLang="en-US"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969ED68D-1AD4-468D-AC00-DD82EF6DCDCC}"/>
              </a:ext>
            </a:extLst>
          </p:cNvPr>
          <p:cNvSpPr txBox="1"/>
          <p:nvPr/>
        </p:nvSpPr>
        <p:spPr>
          <a:xfrm>
            <a:off x="4491967" y="2541021"/>
            <a:ext cx="668479"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液压马达</a:t>
            </a:r>
            <a:endParaRPr lang="ja-JP" altLang="en-US"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4C58F77F-D85D-4CDC-B368-5C5006263612}"/>
              </a:ext>
            </a:extLst>
          </p:cNvPr>
          <p:cNvSpPr txBox="1"/>
          <p:nvPr/>
        </p:nvSpPr>
        <p:spPr>
          <a:xfrm>
            <a:off x="4493698" y="2750294"/>
            <a:ext cx="542924"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旋转装置</a:t>
            </a:r>
            <a:endParaRPr lang="ja-JP" altLang="en-US"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DF0F2743-5292-4DBE-BF10-372A8E4A10F4}"/>
              </a:ext>
            </a:extLst>
          </p:cNvPr>
          <p:cNvSpPr txBox="1"/>
          <p:nvPr/>
        </p:nvSpPr>
        <p:spPr>
          <a:xfrm>
            <a:off x="4609546" y="2996145"/>
            <a:ext cx="588446"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气缸销轴</a:t>
            </a:r>
            <a:endParaRPr lang="ja-JP" altLang="en-US"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4A18AF33-D7DB-44A1-A4A0-9228BB718A11}"/>
              </a:ext>
            </a:extLst>
          </p:cNvPr>
          <p:cNvSpPr txBox="1"/>
          <p:nvPr/>
        </p:nvSpPr>
        <p:spPr>
          <a:xfrm>
            <a:off x="4493699" y="3205419"/>
            <a:ext cx="714222"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开合气缸</a:t>
            </a:r>
            <a:endParaRPr lang="ja-JP" altLang="en-US"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B00D39CF-F655-448E-AA8D-344A2F82F9C2}"/>
              </a:ext>
            </a:extLst>
          </p:cNvPr>
          <p:cNvSpPr txBox="1"/>
          <p:nvPr/>
        </p:nvSpPr>
        <p:spPr>
          <a:xfrm>
            <a:off x="4536108" y="3447792"/>
            <a:ext cx="661884"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承梁销轴</a:t>
            </a:r>
            <a:endParaRPr lang="ja-JP" altLang="en-US"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D724BF5A-8A87-42E7-978F-364FFD3B24C4}"/>
              </a:ext>
            </a:extLst>
          </p:cNvPr>
          <p:cNvSpPr txBox="1"/>
          <p:nvPr/>
        </p:nvSpPr>
        <p:spPr>
          <a:xfrm>
            <a:off x="7485959" y="2383904"/>
            <a:ext cx="874057"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液压连接</a:t>
            </a:r>
            <a:endParaRPr lang="ja-JP" altLang="en-US"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83EC4C16-5BBD-47E4-9CF3-73339478E550}"/>
              </a:ext>
            </a:extLst>
          </p:cNvPr>
          <p:cNvSpPr txBox="1"/>
          <p:nvPr/>
        </p:nvSpPr>
        <p:spPr>
          <a:xfrm>
            <a:off x="7501003" y="2834562"/>
            <a:ext cx="668479"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下承梁</a:t>
            </a:r>
            <a:endParaRPr lang="ja-JP" altLang="en-US"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CC23AA33-C6EE-41DB-AC23-994A5F96BA88}"/>
              </a:ext>
            </a:extLst>
          </p:cNvPr>
          <p:cNvSpPr txBox="1"/>
          <p:nvPr/>
        </p:nvSpPr>
        <p:spPr>
          <a:xfrm>
            <a:off x="7507870" y="3261622"/>
            <a:ext cx="588446"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气缸销轴</a:t>
            </a:r>
            <a:endParaRPr lang="ja-JP" altLang="en-US"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B9CEA4BF-1F61-4D02-9D6C-784ADD3EC853}"/>
              </a:ext>
            </a:extLst>
          </p:cNvPr>
          <p:cNvSpPr txBox="1"/>
          <p:nvPr/>
        </p:nvSpPr>
        <p:spPr>
          <a:xfrm>
            <a:off x="6165308" y="4725528"/>
            <a:ext cx="668479"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抓斗臂</a:t>
            </a:r>
            <a:endParaRPr lang="ja-JP" altLang="en-US"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219758EC-8D74-4BE6-BC5B-E327AEE6C873}"/>
              </a:ext>
            </a:extLst>
          </p:cNvPr>
          <p:cNvSpPr txBox="1"/>
          <p:nvPr/>
        </p:nvSpPr>
        <p:spPr>
          <a:xfrm>
            <a:off x="6079583" y="5174833"/>
            <a:ext cx="754204"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抓斗点</a:t>
            </a:r>
            <a:endParaRPr lang="ja-JP" altLang="en-US"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7DB4CBE5-776E-492B-AB18-0E6BDA71E841}"/>
              </a:ext>
            </a:extLst>
          </p:cNvPr>
          <p:cNvSpPr txBox="1"/>
          <p:nvPr/>
        </p:nvSpPr>
        <p:spPr>
          <a:xfrm>
            <a:off x="7465460" y="3848794"/>
            <a:ext cx="704021"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连杆销轴</a:t>
            </a:r>
            <a:endParaRPr lang="ja-JP" altLang="en-US"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7CB5E4A3-912A-436C-9FF7-2C9135C8C2BC}"/>
              </a:ext>
            </a:extLst>
          </p:cNvPr>
          <p:cNvSpPr txBox="1"/>
          <p:nvPr/>
        </p:nvSpPr>
        <p:spPr>
          <a:xfrm>
            <a:off x="7465461" y="3574144"/>
            <a:ext cx="668479"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抓斗连杆</a:t>
            </a:r>
            <a:endParaRPr lang="ja-JP" altLang="en-US"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4ACCA8A6-DC3B-4894-A549-66CF414C28FE}"/>
              </a:ext>
            </a:extLst>
          </p:cNvPr>
          <p:cNvSpPr txBox="1"/>
          <p:nvPr/>
        </p:nvSpPr>
        <p:spPr>
          <a:xfrm>
            <a:off x="7501003" y="2615635"/>
            <a:ext cx="884806"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旋转接头</a:t>
            </a:r>
            <a:endParaRPr lang="ja-JP" altLang="en-US"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539646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解体抓斗机的特征，各部位的名称和功能，种类</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５５页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1" name="テキスト ボックス 10"/>
          <p:cNvSpPr txBox="1"/>
          <p:nvPr/>
        </p:nvSpPr>
        <p:spPr>
          <a:xfrm>
            <a:off x="597042" y="5034909"/>
            <a:ext cx="390698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非旋转式</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内缸驱动型抓斗器的示例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4" name="テキスト ボックス 13"/>
          <p:cNvSpPr txBox="1"/>
          <p:nvPr/>
        </p:nvSpPr>
        <p:spPr>
          <a:xfrm>
            <a:off x="4444931" y="5034909"/>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外缸驱动型的抓斗器的示例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10" name="テキスト ボックス 9">
            <a:extLst>
              <a:ext uri="{FF2B5EF4-FFF2-40B4-BE49-F238E27FC236}">
                <a16:creationId xmlns:a16="http://schemas.microsoft.com/office/drawing/2014/main" xmlns="" id="{A738AE57-923E-4E6F-B427-143ADFF6CBDD}"/>
              </a:ext>
            </a:extLst>
          </p:cNvPr>
          <p:cNvSpPr txBox="1"/>
          <p:nvPr/>
        </p:nvSpPr>
        <p:spPr>
          <a:xfrm>
            <a:off x="738957" y="2866394"/>
            <a:ext cx="754213"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开合气缸</a:t>
            </a:r>
            <a:endParaRPr lang="ja-JP" altLang="en-US"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4B98E12F-5F20-4FE1-A59C-0EFCA2411247}"/>
              </a:ext>
            </a:extLst>
          </p:cNvPr>
          <p:cNvSpPr txBox="1"/>
          <p:nvPr/>
        </p:nvSpPr>
        <p:spPr>
          <a:xfrm>
            <a:off x="4925755" y="2857211"/>
            <a:ext cx="725638"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开合气缸</a:t>
            </a:r>
            <a:endParaRPr lang="ja-JP" altLang="en-US"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AA1DFDA9-27E4-4845-8FE3-D760C55589EA}"/>
              </a:ext>
            </a:extLst>
          </p:cNvPr>
          <p:cNvSpPr txBox="1"/>
          <p:nvPr/>
        </p:nvSpPr>
        <p:spPr>
          <a:xfrm>
            <a:off x="710163" y="4158188"/>
            <a:ext cx="861462"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抓斗点</a:t>
            </a:r>
            <a:endParaRPr lang="ja-JP" altLang="en-US"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6ACBC704-08EB-4436-AF32-0DFDE0558058}"/>
              </a:ext>
            </a:extLst>
          </p:cNvPr>
          <p:cNvSpPr txBox="1"/>
          <p:nvPr/>
        </p:nvSpPr>
        <p:spPr>
          <a:xfrm>
            <a:off x="738957" y="3867350"/>
            <a:ext cx="754213"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抓斗臂</a:t>
            </a:r>
            <a:endParaRPr lang="ja-JP" altLang="en-US"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A8A90A27-F379-4522-B33D-F33439A0398C}"/>
              </a:ext>
            </a:extLst>
          </p:cNvPr>
          <p:cNvSpPr txBox="1"/>
          <p:nvPr/>
        </p:nvSpPr>
        <p:spPr>
          <a:xfrm>
            <a:off x="710163" y="3531097"/>
            <a:ext cx="783007"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抓斗连杆</a:t>
            </a:r>
            <a:endParaRPr lang="ja-JP" altLang="en-US"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91504109-9FF1-46CA-A832-81059C4525A4}"/>
              </a:ext>
            </a:extLst>
          </p:cNvPr>
          <p:cNvSpPr txBox="1"/>
          <p:nvPr/>
        </p:nvSpPr>
        <p:spPr>
          <a:xfrm>
            <a:off x="738958" y="3196236"/>
            <a:ext cx="489768"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承梁</a:t>
            </a:r>
            <a:endParaRPr lang="ja-JP" altLang="en-US"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F8AF7E90-1D8D-4E4D-A199-EDB111465577}"/>
              </a:ext>
            </a:extLst>
          </p:cNvPr>
          <p:cNvSpPr txBox="1"/>
          <p:nvPr/>
        </p:nvSpPr>
        <p:spPr>
          <a:xfrm>
            <a:off x="4840029" y="3088903"/>
            <a:ext cx="559476"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承梁</a:t>
            </a:r>
            <a:endParaRPr lang="ja-JP" altLang="en-US"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7497994A-1E18-4092-9A74-67EFFD60095F}"/>
              </a:ext>
            </a:extLst>
          </p:cNvPr>
          <p:cNvSpPr txBox="1"/>
          <p:nvPr/>
        </p:nvSpPr>
        <p:spPr>
          <a:xfrm>
            <a:off x="4815447" y="3428866"/>
            <a:ext cx="783007"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抓斗连杆</a:t>
            </a:r>
            <a:endParaRPr lang="ja-JP" altLang="en-US"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51B476D5-29B5-4150-94C1-E5DD1D2E93FE}"/>
              </a:ext>
            </a:extLst>
          </p:cNvPr>
          <p:cNvSpPr txBox="1"/>
          <p:nvPr/>
        </p:nvSpPr>
        <p:spPr>
          <a:xfrm>
            <a:off x="4856046" y="3670623"/>
            <a:ext cx="754213"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抓斗臂</a:t>
            </a:r>
            <a:endParaRPr lang="ja-JP" altLang="en-US"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4697A368-3233-489A-9600-5D5A917B708E}"/>
              </a:ext>
            </a:extLst>
          </p:cNvPr>
          <p:cNvSpPr txBox="1"/>
          <p:nvPr/>
        </p:nvSpPr>
        <p:spPr>
          <a:xfrm>
            <a:off x="4864611" y="3891860"/>
            <a:ext cx="861462" cy="161583"/>
          </a:xfrm>
          <a:prstGeom prst="rect">
            <a:avLst/>
          </a:prstGeom>
          <a:solidFill>
            <a:schemeClr val="bg1"/>
          </a:solidFill>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   抓斗点</a:t>
            </a:r>
            <a:endParaRPr lang="ja-JP" altLang="en-US"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43909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解体抓斗机的选择和安装，操作等</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５７页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485777" y="3883455"/>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带有旋转装置的内缸驱动型抓斗机的示例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208318" y="3858479"/>
            <a:ext cx="4380208"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抓斗器</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内缸驱动型</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抓斗器</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外缸驱动型</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的示例</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15881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抓斗机的一般作业方法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５９页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201278" y="5002920"/>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使用抓斗机的解体情况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43680" y="4910586"/>
            <a:ext cx="3237610"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抓住尺寸较长的物品旋转时要充分注意不要撞到驾驶席</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17403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抓斗机的一般作业方法</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教材７７页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辅助教材６１页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928941" y="3707023"/>
            <a:ext cx="3237610"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不要用抓斗机斜着抓取物</a:t>
            </a:r>
            <a:r>
              <a:rPr lang="en-US" altLang="ja-JP" sz="1200" dirty="0">
                <a:solidFill>
                  <a:prstClr val="black"/>
                </a:solidFill>
                <a:latin typeface="SimSun" panose="02010600030101010101" pitchFamily="2" charset="-122"/>
                <a:ea typeface="SimSun" panose="02010600030101010101" pitchFamily="2" charset="-122"/>
              </a:rPr>
              <a:t/>
            </a:r>
            <a:br>
              <a:rPr lang="en-US" altLang="ja-JP" sz="1200" dirty="0">
                <a:solidFill>
                  <a:prstClr val="black"/>
                </a:solidFill>
                <a:latin typeface="SimSun" panose="02010600030101010101" pitchFamily="2" charset="-122"/>
                <a:ea typeface="SimSun" panose="02010600030101010101" pitchFamily="2" charset="-122"/>
              </a:rPr>
            </a:br>
            <a:r>
              <a:rPr lang="zh-CN" altLang="en-US" sz="1200" dirty="0">
                <a:solidFill>
                  <a:prstClr val="black"/>
                </a:solidFill>
                <a:latin typeface="SimSun" panose="02010600030101010101" pitchFamily="2" charset="-122"/>
                <a:ea typeface="SimSun" panose="02010600030101010101" pitchFamily="2" charset="-122"/>
              </a:rPr>
              <a:t>改变角度抓取</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7" name="テキスト ボックス 26"/>
          <p:cNvSpPr txBox="1"/>
          <p:nvPr/>
        </p:nvSpPr>
        <p:spPr>
          <a:xfrm>
            <a:off x="4711101" y="3599770"/>
            <a:ext cx="3237610"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不要抓取物料的同时进行将物料撞上地面或墙壁使其被破坏和折弯</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8" name="テキスト ボックス 27"/>
          <p:cNvSpPr txBox="1"/>
          <p:nvPr/>
        </p:nvSpPr>
        <p:spPr>
          <a:xfrm>
            <a:off x="3139400" y="6086115"/>
            <a:ext cx="3143401" cy="276999"/>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抓取尺寸较长的物品时要抓住中间或重心点</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 name="正方形/長方形 1"/>
          <p:cNvSpPr/>
          <p:nvPr/>
        </p:nvSpPr>
        <p:spPr>
          <a:xfrm>
            <a:off x="2984500" y="1314458"/>
            <a:ext cx="193675" cy="96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03"/>
          <p:cNvSpPr txBox="1"/>
          <p:nvPr/>
        </p:nvSpPr>
        <p:spPr>
          <a:xfrm>
            <a:off x="2825750" y="1352244"/>
            <a:ext cx="427334" cy="688042"/>
          </a:xfrm>
          <a:prstGeom prst="rect">
            <a:avLst/>
          </a:prstGeom>
          <a:solidFill>
            <a:schemeClr val="lt1"/>
          </a:solidFill>
          <a:ln w="6350">
            <a:noFill/>
          </a:ln>
        </p:spPr>
        <p:txBody>
          <a:bodyPr rot="0" spcFirstLastPara="0" vert="eaVert" wrap="square" lIns="91440" tIns="45720" rIns="91440" bIns="45720" numCol="1" spcCol="0" rtlCol="0" fromWordArt="0" anchor="t" anchorCtr="0" forceAA="0" compatLnSpc="1">
            <a:prstTxWarp prst="textNoShape">
              <a:avLst/>
            </a:prstTxWarp>
            <a:noAutofit/>
          </a:bodyPr>
          <a:lstStyle/>
          <a:p>
            <a:pPr>
              <a:spcAft>
                <a:spcPts val="0"/>
              </a:spcAft>
            </a:pPr>
            <a:r>
              <a:rPr lang="zh-CN" sz="1050" kern="100" dirty="0">
                <a:effectLst/>
                <a:latin typeface="SimSun" panose="02010600030101010101" pitchFamily="2" charset="-122"/>
                <a:ea typeface="SimSun" panose="02010600030101010101" pitchFamily="2" charset="-122"/>
                <a:cs typeface="ＭＳ 明朝" panose="02020609040205080304" pitchFamily="17" charset="-128"/>
              </a:rPr>
              <a:t>改变</a:t>
            </a:r>
            <a:r>
              <a:rPr lang="zh-CN" sz="1050" kern="100" dirty="0" smtClean="0">
                <a:effectLst/>
                <a:latin typeface="SimSun" panose="02010600030101010101" pitchFamily="2" charset="-122"/>
                <a:ea typeface="SimSun" panose="02010600030101010101" pitchFamily="2" charset="-122"/>
                <a:cs typeface="ＭＳ 明朝" panose="02020609040205080304" pitchFamily="17" charset="-128"/>
              </a:rPr>
              <a:t>角度</a:t>
            </a:r>
            <a:r>
              <a:rPr lang="en-US" altLang="zh-CN" sz="1050" kern="100" dirty="0" smtClean="0">
                <a:effectLst/>
                <a:latin typeface="SimSun" panose="02010600030101010101" pitchFamily="2" charset="-122"/>
                <a:ea typeface="SimSun" panose="02010600030101010101" pitchFamily="2" charset="-122"/>
                <a:cs typeface="ＭＳ 明朝" panose="02020609040205080304" pitchFamily="17" charset="-128"/>
              </a:rPr>
              <a:t/>
            </a:r>
            <a:br>
              <a:rPr lang="en-US" altLang="zh-CN" sz="1050" kern="100" dirty="0" smtClean="0">
                <a:effectLst/>
                <a:latin typeface="SimSun" panose="02010600030101010101" pitchFamily="2" charset="-122"/>
                <a:ea typeface="SimSun" panose="02010600030101010101" pitchFamily="2" charset="-122"/>
                <a:cs typeface="ＭＳ 明朝" panose="02020609040205080304" pitchFamily="17" charset="-128"/>
              </a:rPr>
            </a:br>
            <a:r>
              <a:rPr lang="zh-CN" sz="1050" kern="100" dirty="0" smtClean="0">
                <a:effectLst/>
                <a:latin typeface="SimSun" panose="02010600030101010101" pitchFamily="2" charset="-122"/>
                <a:ea typeface="SimSun" panose="02010600030101010101" pitchFamily="2" charset="-122"/>
                <a:cs typeface="ＭＳ 明朝" panose="02020609040205080304" pitchFamily="17" charset="-128"/>
              </a:rPr>
              <a:t>抓</a:t>
            </a:r>
            <a:r>
              <a:rPr lang="zh-CN" sz="1050" kern="100" dirty="0">
                <a:effectLst/>
                <a:latin typeface="SimSun" panose="02010600030101010101" pitchFamily="2" charset="-122"/>
                <a:ea typeface="SimSun" panose="02010600030101010101" pitchFamily="2" charset="-122"/>
                <a:cs typeface="ＭＳ 明朝" panose="02020609040205080304" pitchFamily="17" charset="-128"/>
              </a:rPr>
              <a:t>取</a:t>
            </a:r>
            <a:endParaRPr lang="ja-JP" sz="105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38754240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作业结束后的注意</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教材７８页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６３页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抓斗器</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机械主体</a:t>
            </a:r>
            <a:endParaRPr lang="en-US" altLang="ja-JP" sz="2000" dirty="0">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altLang="en-US" sz="2400" dirty="0">
                <a:latin typeface="SimSun" panose="02010600030101010101" pitchFamily="2" charset="-122"/>
                <a:ea typeface="SimSun" panose="02010600030101010101" pitchFamily="2" charset="-122"/>
              </a:rPr>
              <a:t>　</a:t>
            </a:r>
            <a:r>
              <a:rPr lang="ja-JP" altLang="ja-JP" sz="2400" dirty="0">
                <a:latin typeface="SimSun" panose="02010600030101010101" pitchFamily="2" charset="-122"/>
                <a:ea typeface="SimSun" panose="02010600030101010101" pitchFamily="2" charset="-122"/>
                <a:cs typeface="Times New Roman" panose="02020603050405020304" pitchFamily="18" charset="0"/>
              </a:rPr>
              <a:t>解体用机械的种类和用途（特征）等</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4</a:t>
            </a:r>
            <a:r>
              <a:rPr lang="ja-JP" altLang="en-US" sz="2400" dirty="0">
                <a:latin typeface="SimSun" panose="02010600030101010101" pitchFamily="2" charset="-122"/>
                <a:ea typeface="SimSun" panose="02010600030101010101" pitchFamily="2" charset="-122"/>
              </a:rPr>
              <a:t>）解体用</a:t>
            </a:r>
            <a:r>
              <a:rPr lang="zh-CN" altLang="en-US" sz="2400" dirty="0">
                <a:latin typeface="SimSun" panose="02010600030101010101" pitchFamily="2" charset="-122"/>
                <a:ea typeface="SimSun" panose="02010600030101010101" pitchFamily="2" charset="-122"/>
              </a:rPr>
              <a:t>抓斗机</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辅助教材７页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37000814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拆卸配件</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教材７９页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６４页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2885654" y="5961486"/>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断路器的拆卸示例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B8C05C8F-8EF9-4E50-A966-1B9E8D53A531}"/>
              </a:ext>
            </a:extLst>
          </p:cNvPr>
          <p:cNvSpPr txBox="1"/>
          <p:nvPr/>
        </p:nvSpPr>
        <p:spPr>
          <a:xfrm>
            <a:off x="2124075" y="1669314"/>
            <a:ext cx="1670867" cy="215445"/>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止动阀</a:t>
            </a:r>
            <a:endParaRPr lang="ja-JP" altLang="en-US" sz="28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6C4E8783-4843-4761-AFC4-844B1D22426C}"/>
              </a:ext>
            </a:extLst>
          </p:cNvPr>
          <p:cNvSpPr txBox="1"/>
          <p:nvPr/>
        </p:nvSpPr>
        <p:spPr>
          <a:xfrm>
            <a:off x="1806841" y="1894456"/>
            <a:ext cx="641084"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盖子</a:t>
            </a:r>
            <a:endParaRPr lang="ja-JP" altLang="en-US" sz="28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1017E2B9-AEE9-4EA8-AAB8-B2E00E1F6B87}"/>
              </a:ext>
            </a:extLst>
          </p:cNvPr>
          <p:cNvSpPr txBox="1"/>
          <p:nvPr/>
        </p:nvSpPr>
        <p:spPr>
          <a:xfrm>
            <a:off x="1281882" y="2790194"/>
            <a:ext cx="524959"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稍轴</a:t>
            </a:r>
            <a:endParaRPr lang="ja-JP" altLang="en-US" sz="28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4559AB61-FCD2-40DC-88C6-E0231D5AF37D}"/>
              </a:ext>
            </a:extLst>
          </p:cNvPr>
          <p:cNvSpPr txBox="1"/>
          <p:nvPr/>
        </p:nvSpPr>
        <p:spPr>
          <a:xfrm>
            <a:off x="4535439" y="3869588"/>
            <a:ext cx="623118"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插头</a:t>
            </a:r>
            <a:endParaRPr lang="ja-JP" altLang="en-US" sz="28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16F27142-90EF-4EB3-B3B5-B4F65F992558}"/>
              </a:ext>
            </a:extLst>
          </p:cNvPr>
          <p:cNvSpPr txBox="1"/>
          <p:nvPr/>
        </p:nvSpPr>
        <p:spPr>
          <a:xfrm>
            <a:off x="4165960" y="2443662"/>
            <a:ext cx="1144997"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 液压管</a:t>
            </a:r>
            <a:endParaRPr lang="ja-JP" altLang="en-US" sz="28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48286195-D613-4EE3-88F5-95D09FA2EF37}"/>
              </a:ext>
            </a:extLst>
          </p:cNvPr>
          <p:cNvSpPr txBox="1"/>
          <p:nvPr/>
        </p:nvSpPr>
        <p:spPr>
          <a:xfrm>
            <a:off x="5811704" y="2789563"/>
            <a:ext cx="623119"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液压管</a:t>
            </a:r>
            <a:endParaRPr lang="ja-JP" altLang="en-US" sz="24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BAA81611-7B33-4092-9E92-F2FC1252654C}"/>
              </a:ext>
            </a:extLst>
          </p:cNvPr>
          <p:cNvSpPr txBox="1"/>
          <p:nvPr/>
        </p:nvSpPr>
        <p:spPr>
          <a:xfrm>
            <a:off x="6123263" y="3684922"/>
            <a:ext cx="470718"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插头</a:t>
            </a:r>
            <a:endParaRPr lang="ja-JP" altLang="en-US" sz="24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FAB408C0-FA79-49B9-86F6-B8F170E37E49}"/>
              </a:ext>
            </a:extLst>
          </p:cNvPr>
          <p:cNvSpPr txBox="1"/>
          <p:nvPr/>
        </p:nvSpPr>
        <p:spPr>
          <a:xfrm>
            <a:off x="5644105" y="4085032"/>
            <a:ext cx="1871120" cy="369332"/>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使用垫板使其稳定</a:t>
            </a:r>
            <a:endParaRPr lang="en-US" altLang="zh-CN" sz="1200" dirty="0">
              <a:latin typeface="SimSun" panose="02010600030101010101" pitchFamily="2" charset="-122"/>
              <a:ea typeface="SimSun" panose="02010600030101010101" pitchFamily="2" charset="-122"/>
            </a:endParaRPr>
          </a:p>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（拆卸时的姿势）</a:t>
            </a:r>
            <a:endParaRPr lang="ja-JP" altLang="en-US" sz="2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075186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拆卸配件</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教材８０页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６５页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20" name="テキスト ボックス 19"/>
          <p:cNvSpPr txBox="1"/>
          <p:nvPr/>
        </p:nvSpPr>
        <p:spPr>
          <a:xfrm>
            <a:off x="2885654" y="592388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钢骨切断器的拆卸示例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9DE379AC-48B5-49A4-903F-5FE0D0F93818}"/>
              </a:ext>
            </a:extLst>
          </p:cNvPr>
          <p:cNvSpPr txBox="1"/>
          <p:nvPr/>
        </p:nvSpPr>
        <p:spPr>
          <a:xfrm>
            <a:off x="1952625" y="2505075"/>
            <a:ext cx="733425"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止动销</a:t>
            </a:r>
            <a:endParaRPr lang="ja-JP" altLang="en-US" sz="28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0374AAC7-14D7-4D5C-855F-1DD393DDD512}"/>
              </a:ext>
            </a:extLst>
          </p:cNvPr>
          <p:cNvSpPr txBox="1"/>
          <p:nvPr/>
        </p:nvSpPr>
        <p:spPr>
          <a:xfrm>
            <a:off x="5934075" y="2171700"/>
            <a:ext cx="1362075"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止动阀</a:t>
            </a:r>
            <a:endParaRPr lang="ja-JP" altLang="en-US" sz="28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9863F743-4629-4324-AB24-BD611BA1D498}"/>
              </a:ext>
            </a:extLst>
          </p:cNvPr>
          <p:cNvSpPr txBox="1"/>
          <p:nvPr/>
        </p:nvSpPr>
        <p:spPr>
          <a:xfrm>
            <a:off x="6123264" y="2466423"/>
            <a:ext cx="1362075"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防尘盖</a:t>
            </a:r>
            <a:endParaRPr lang="ja-JP" altLang="en-US" sz="28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37B8F561-6EF9-40EF-8701-3A0A036FF577}"/>
              </a:ext>
            </a:extLst>
          </p:cNvPr>
          <p:cNvSpPr txBox="1"/>
          <p:nvPr/>
        </p:nvSpPr>
        <p:spPr>
          <a:xfrm>
            <a:off x="6093747" y="2833651"/>
            <a:ext cx="1362075"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稍轴</a:t>
            </a:r>
            <a:endParaRPr lang="ja-JP" altLang="en-US" sz="14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619A00CA-8CB8-47FE-A590-667E605C5F69}"/>
              </a:ext>
            </a:extLst>
          </p:cNvPr>
          <p:cNvSpPr txBox="1"/>
          <p:nvPr/>
        </p:nvSpPr>
        <p:spPr>
          <a:xfrm>
            <a:off x="6246147" y="3698715"/>
            <a:ext cx="1362075"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防尘塞</a:t>
            </a:r>
            <a:endParaRPr lang="ja-JP" altLang="en-US" sz="14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92E8E68C-0575-4CC6-AEA3-21E245B60ECC}"/>
              </a:ext>
            </a:extLst>
          </p:cNvPr>
          <p:cNvSpPr txBox="1"/>
          <p:nvPr/>
        </p:nvSpPr>
        <p:spPr>
          <a:xfrm>
            <a:off x="6123264" y="3958221"/>
            <a:ext cx="1362075"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液压管</a:t>
            </a:r>
            <a:endParaRPr lang="ja-JP" altLang="en-US" sz="14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F379C5DE-85CC-4934-83C3-B4D5BBCAFAFA}"/>
              </a:ext>
            </a:extLst>
          </p:cNvPr>
          <p:cNvSpPr txBox="1"/>
          <p:nvPr/>
        </p:nvSpPr>
        <p:spPr>
          <a:xfrm>
            <a:off x="4878653" y="4677392"/>
            <a:ext cx="1609725" cy="646331"/>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在作业前使旋转部分不旋转</a:t>
            </a:r>
            <a:endParaRPr lang="en-US" altLang="zh-CN" sz="1400" dirty="0">
              <a:latin typeface="SimSun" panose="02010600030101010101" pitchFamily="2" charset="-122"/>
              <a:ea typeface="SimSun" panose="02010600030101010101" pitchFamily="2" charset="-122"/>
            </a:endParaRPr>
          </a:p>
          <a:p>
            <a:endParaRPr lang="ja-JP" altLang="en-US" sz="14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ECCC3ED1-7A5F-4B67-80B8-99D25AC6B3E4}"/>
              </a:ext>
            </a:extLst>
          </p:cNvPr>
          <p:cNvSpPr txBox="1"/>
          <p:nvPr/>
        </p:nvSpPr>
        <p:spPr>
          <a:xfrm>
            <a:off x="4373828" y="5739222"/>
            <a:ext cx="2303197" cy="215444"/>
          </a:xfrm>
          <a:prstGeom prst="rect">
            <a:avLst/>
          </a:prstGeom>
          <a:solidFill>
            <a:schemeClr val="bg1"/>
          </a:solidFill>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使用垫板让其稳定</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0358396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拆卸配件</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６５页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1164148" y="4860682"/>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混凝土大切割压碎机的拆卸示例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847359" y="483907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混凝土小切割压碎机的拆卸示例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11" name="テキスト ボックス 10">
            <a:extLst>
              <a:ext uri="{FF2B5EF4-FFF2-40B4-BE49-F238E27FC236}">
                <a16:creationId xmlns:a16="http://schemas.microsoft.com/office/drawing/2014/main" xmlns="" id="{427947F6-9755-4E07-BE4F-20CE03A9EC34}"/>
              </a:ext>
            </a:extLst>
          </p:cNvPr>
          <p:cNvSpPr txBox="1"/>
          <p:nvPr/>
        </p:nvSpPr>
        <p:spPr>
          <a:xfrm>
            <a:off x="885750" y="3170524"/>
            <a:ext cx="61917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止动销</a:t>
            </a:r>
            <a:endParaRPr lang="ja-JP" altLang="en-US" sz="24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84BED68B-524A-4FAE-8EF2-952476290D88}"/>
              </a:ext>
            </a:extLst>
          </p:cNvPr>
          <p:cNvSpPr txBox="1"/>
          <p:nvPr/>
        </p:nvSpPr>
        <p:spPr>
          <a:xfrm>
            <a:off x="3660345" y="2724150"/>
            <a:ext cx="91165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止动阀</a:t>
            </a:r>
            <a:endParaRPr lang="ja-JP" altLang="en-US" sz="24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3212D1B2-E8AE-43D4-B0D9-391F5A7BD7AE}"/>
              </a:ext>
            </a:extLst>
          </p:cNvPr>
          <p:cNvSpPr txBox="1"/>
          <p:nvPr/>
        </p:nvSpPr>
        <p:spPr>
          <a:xfrm>
            <a:off x="4847360" y="2724150"/>
            <a:ext cx="991466"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止动阀</a:t>
            </a:r>
            <a:endParaRPr lang="ja-JP" altLang="en-US" sz="24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47F7D56A-1348-4A6D-B7CA-FB981DBF88C2}"/>
              </a:ext>
            </a:extLst>
          </p:cNvPr>
          <p:cNvSpPr txBox="1"/>
          <p:nvPr/>
        </p:nvSpPr>
        <p:spPr>
          <a:xfrm>
            <a:off x="3890963" y="3170524"/>
            <a:ext cx="972366"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防尘盖</a:t>
            </a:r>
            <a:endParaRPr lang="ja-JP" altLang="en-US" sz="24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339041CF-1189-44F8-AC27-A87CD4BC014D}"/>
              </a:ext>
            </a:extLst>
          </p:cNvPr>
          <p:cNvSpPr txBox="1"/>
          <p:nvPr/>
        </p:nvSpPr>
        <p:spPr>
          <a:xfrm>
            <a:off x="4945822" y="3148706"/>
            <a:ext cx="1048964"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防尘盖</a:t>
            </a:r>
            <a:endParaRPr lang="ja-JP" altLang="en-US" sz="24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745A5ABE-629B-4181-96B6-B07AD23F5F20}"/>
              </a:ext>
            </a:extLst>
          </p:cNvPr>
          <p:cNvSpPr txBox="1"/>
          <p:nvPr/>
        </p:nvSpPr>
        <p:spPr>
          <a:xfrm>
            <a:off x="3890963" y="2964040"/>
            <a:ext cx="1054859"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防尘插头</a:t>
            </a:r>
            <a:endParaRPr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109729DA-2E94-4894-A3F6-843E8AF09CD3}"/>
              </a:ext>
            </a:extLst>
          </p:cNvPr>
          <p:cNvSpPr txBox="1"/>
          <p:nvPr/>
        </p:nvSpPr>
        <p:spPr>
          <a:xfrm>
            <a:off x="4815663" y="4373740"/>
            <a:ext cx="1054859"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防尘塞</a:t>
            </a:r>
            <a:endParaRPr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ECF89717-1F51-4A48-8CBA-42EBB88687A2}"/>
              </a:ext>
            </a:extLst>
          </p:cNvPr>
          <p:cNvSpPr txBox="1"/>
          <p:nvPr/>
        </p:nvSpPr>
        <p:spPr>
          <a:xfrm>
            <a:off x="4032521" y="3641181"/>
            <a:ext cx="913301"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稍轴</a:t>
            </a:r>
            <a:endParaRPr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76762E2F-053D-43BD-B91B-0CB41C5971DB}"/>
              </a:ext>
            </a:extLst>
          </p:cNvPr>
          <p:cNvSpPr txBox="1"/>
          <p:nvPr/>
        </p:nvSpPr>
        <p:spPr>
          <a:xfrm>
            <a:off x="8009357" y="3524370"/>
            <a:ext cx="505993"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稍轴</a:t>
            </a:r>
            <a:endParaRPr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51F721D6-C4CF-411B-833F-F9F61552B70D}"/>
              </a:ext>
            </a:extLst>
          </p:cNvPr>
          <p:cNvSpPr txBox="1"/>
          <p:nvPr/>
        </p:nvSpPr>
        <p:spPr>
          <a:xfrm>
            <a:off x="3936436" y="3355190"/>
            <a:ext cx="136207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液压管</a:t>
            </a:r>
            <a:endParaRPr lang="ja-JP" altLang="en-US" sz="12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E6CFA836-37B4-4886-B076-AE68229303AB}"/>
              </a:ext>
            </a:extLst>
          </p:cNvPr>
          <p:cNvSpPr txBox="1"/>
          <p:nvPr/>
        </p:nvSpPr>
        <p:spPr>
          <a:xfrm>
            <a:off x="6398307" y="4558526"/>
            <a:ext cx="136207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液压管</a:t>
            </a:r>
            <a:endParaRPr lang="ja-JP" altLang="en-US" sz="12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55859B0F-9FA4-4849-9C6D-03F8C3DF4FD3}"/>
              </a:ext>
            </a:extLst>
          </p:cNvPr>
          <p:cNvSpPr txBox="1"/>
          <p:nvPr/>
        </p:nvSpPr>
        <p:spPr>
          <a:xfrm>
            <a:off x="3451604" y="4044967"/>
            <a:ext cx="1758571"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不要旋转</a:t>
            </a:r>
            <a:endParaRPr lang="en-US" altLang="zh-CN" sz="12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35D8B246-0EF7-4896-9BC4-386CC1D4FFF4}"/>
              </a:ext>
            </a:extLst>
          </p:cNvPr>
          <p:cNvSpPr txBox="1"/>
          <p:nvPr/>
        </p:nvSpPr>
        <p:spPr>
          <a:xfrm>
            <a:off x="2977669" y="4423291"/>
            <a:ext cx="1968154"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使用垫板让其稳定</a:t>
            </a:r>
            <a:endParaRPr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1479543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拆卸配件</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教材８２页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６６页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727364" y="3638436"/>
            <a:ext cx="3527036"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抓斗器</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内缸驱动型</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的拆卸示例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3" name="テキスト ボックス 12"/>
          <p:cNvSpPr txBox="1"/>
          <p:nvPr/>
        </p:nvSpPr>
        <p:spPr>
          <a:xfrm>
            <a:off x="4630813" y="3638436"/>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抓斗器</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外缸驱动型</a:t>
            </a:r>
            <a:r>
              <a:rPr lang="ja-JP" altLang="en-US"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的拆卸示例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铲斗的拆卸示例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4063AF14-DA44-4E2F-B113-C607802F7CDA}"/>
              </a:ext>
            </a:extLst>
          </p:cNvPr>
          <p:cNvSpPr txBox="1"/>
          <p:nvPr/>
        </p:nvSpPr>
        <p:spPr>
          <a:xfrm>
            <a:off x="2556180" y="1619250"/>
            <a:ext cx="911655"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止动阀</a:t>
            </a:r>
            <a:endParaRPr lang="ja-JP" altLang="en-US" sz="20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FE29DFF7-0D65-4466-8BA3-3009288A5594}"/>
              </a:ext>
            </a:extLst>
          </p:cNvPr>
          <p:cNvSpPr txBox="1"/>
          <p:nvPr/>
        </p:nvSpPr>
        <p:spPr>
          <a:xfrm>
            <a:off x="2556180" y="2485259"/>
            <a:ext cx="913301"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稍轴</a:t>
            </a:r>
            <a:endParaRPr lang="ja-JP" altLang="en-US" sz="11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17CCD85C-F9D2-4B8B-B416-E3BF7BC8C6EC}"/>
              </a:ext>
            </a:extLst>
          </p:cNvPr>
          <p:cNvSpPr txBox="1"/>
          <p:nvPr/>
        </p:nvSpPr>
        <p:spPr>
          <a:xfrm>
            <a:off x="6910190" y="1460743"/>
            <a:ext cx="913301"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稍轴</a:t>
            </a:r>
            <a:endParaRPr lang="ja-JP" altLang="en-US" sz="11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145334C6-3AB3-4166-B3FB-DA754C915F5B}"/>
              </a:ext>
            </a:extLst>
          </p:cNvPr>
          <p:cNvSpPr txBox="1"/>
          <p:nvPr/>
        </p:nvSpPr>
        <p:spPr>
          <a:xfrm>
            <a:off x="5416554" y="1619249"/>
            <a:ext cx="346071" cy="169278"/>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稍轴</a:t>
            </a:r>
            <a:endParaRPr lang="ja-JP" altLang="en-US" sz="11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DED93F24-E328-4B7C-88C7-54F937248362}"/>
              </a:ext>
            </a:extLst>
          </p:cNvPr>
          <p:cNvSpPr txBox="1"/>
          <p:nvPr/>
        </p:nvSpPr>
        <p:spPr>
          <a:xfrm>
            <a:off x="2635595" y="2256697"/>
            <a:ext cx="1362075"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液压管</a:t>
            </a:r>
            <a:endParaRPr lang="ja-JP" altLang="en-US" sz="11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E563305B-BED7-4B0C-A09C-3046F38858D9}"/>
              </a:ext>
            </a:extLst>
          </p:cNvPr>
          <p:cNvSpPr txBox="1"/>
          <p:nvPr/>
        </p:nvSpPr>
        <p:spPr>
          <a:xfrm>
            <a:off x="2767464" y="1781458"/>
            <a:ext cx="972366"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防尘盖</a:t>
            </a:r>
            <a:endParaRPr lang="ja-JP" altLang="en-US" sz="20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7E832438-73A5-4C05-8B4F-A77EC7782C89}"/>
              </a:ext>
            </a:extLst>
          </p:cNvPr>
          <p:cNvSpPr txBox="1"/>
          <p:nvPr/>
        </p:nvSpPr>
        <p:spPr>
          <a:xfrm>
            <a:off x="2920180" y="1955091"/>
            <a:ext cx="1054859"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防尘塞</a:t>
            </a:r>
            <a:endParaRPr lang="ja-JP" altLang="en-US" sz="11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DB70FCB8-5354-4368-A95F-7DE1E7BA022C}"/>
              </a:ext>
            </a:extLst>
          </p:cNvPr>
          <p:cNvSpPr txBox="1"/>
          <p:nvPr/>
        </p:nvSpPr>
        <p:spPr>
          <a:xfrm>
            <a:off x="4692508" y="4435666"/>
            <a:ext cx="913301" cy="338554"/>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挖掘机的伸臂</a:t>
            </a:r>
            <a:endParaRPr lang="en-US" altLang="zh-CN" sz="1100" dirty="0">
              <a:latin typeface="SimSun" panose="02010600030101010101" pitchFamily="2" charset="-122"/>
              <a:ea typeface="SimSun" panose="02010600030101010101" pitchFamily="2" charset="-122"/>
            </a:endParaRPr>
          </a:p>
          <a:p>
            <a:endParaRPr lang="ja-JP" altLang="en-US" sz="11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0DDCF092-6752-4982-BE11-D5931908C89A}"/>
              </a:ext>
            </a:extLst>
          </p:cNvPr>
          <p:cNvSpPr txBox="1"/>
          <p:nvPr/>
        </p:nvSpPr>
        <p:spPr>
          <a:xfrm>
            <a:off x="4692508" y="5294451"/>
            <a:ext cx="913301"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铲斗</a:t>
            </a:r>
            <a:endParaRPr lang="ja-JP" altLang="en-US" sz="11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6491060C-7CC7-45EC-8B24-9A62F1C901ED}"/>
              </a:ext>
            </a:extLst>
          </p:cNvPr>
          <p:cNvSpPr txBox="1"/>
          <p:nvPr/>
        </p:nvSpPr>
        <p:spPr>
          <a:xfrm>
            <a:off x="3200400" y="5065065"/>
            <a:ext cx="797270" cy="173685"/>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铲斗连杆</a:t>
            </a:r>
            <a:endParaRPr lang="ja-JP" altLang="en-US" sz="11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66A5AD0C-51F3-4555-B420-590A8D90D188}"/>
              </a:ext>
            </a:extLst>
          </p:cNvPr>
          <p:cNvSpPr txBox="1"/>
          <p:nvPr/>
        </p:nvSpPr>
        <p:spPr>
          <a:xfrm>
            <a:off x="3012007" y="5369704"/>
            <a:ext cx="797270"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   伸臂连杆</a:t>
            </a:r>
            <a:endParaRPr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37540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移送解体机械</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教材８３页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６８页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3" name="テキスト ボックス 12"/>
          <p:cNvSpPr txBox="1"/>
          <p:nvPr/>
        </p:nvSpPr>
        <p:spPr>
          <a:xfrm>
            <a:off x="678738" y="3632641"/>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带有挂钩的爬梯用具的示例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2553942" y="4173678"/>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装载机械的质量和爬梯用具之间关系的示例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4650519" y="3626378"/>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爬梯用具的使用示例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6C66A412-CEC9-4D68-B0EB-B03887240C32}"/>
              </a:ext>
            </a:extLst>
          </p:cNvPr>
          <p:cNvSpPr txBox="1"/>
          <p:nvPr/>
        </p:nvSpPr>
        <p:spPr>
          <a:xfrm>
            <a:off x="691484" y="2476910"/>
            <a:ext cx="1044500" cy="338554"/>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钩住装货台面的</a:t>
            </a:r>
            <a:endParaRPr lang="en-US" altLang="zh-CN" sz="1100" dirty="0">
              <a:latin typeface="SimSun" panose="02010600030101010101" pitchFamily="2" charset="-122"/>
              <a:ea typeface="SimSun" panose="02010600030101010101" pitchFamily="2" charset="-122"/>
            </a:endParaRPr>
          </a:p>
          <a:p>
            <a:r>
              <a:rPr lang="zh-CN" altLang="en-US" sz="1100" dirty="0">
                <a:latin typeface="SimSun" panose="02010600030101010101" pitchFamily="2" charset="-122"/>
                <a:ea typeface="SimSun" panose="02010600030101010101" pitchFamily="2" charset="-122"/>
              </a:rPr>
              <a:t>挂钩</a:t>
            </a:r>
            <a:endParaRPr lang="ja-JP" altLang="en-US" sz="20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63A7662D-6BDE-406C-8CB0-E3AC30338D43}"/>
              </a:ext>
            </a:extLst>
          </p:cNvPr>
          <p:cNvSpPr txBox="1"/>
          <p:nvPr/>
        </p:nvSpPr>
        <p:spPr>
          <a:xfrm>
            <a:off x="3356102" y="1990178"/>
            <a:ext cx="1044500"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木板</a:t>
            </a:r>
            <a:endParaRPr lang="en-US" altLang="zh-CN" sz="11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A3AF86AA-52B2-4C78-A642-5B59FF3E1A98}"/>
              </a:ext>
            </a:extLst>
          </p:cNvPr>
          <p:cNvSpPr txBox="1"/>
          <p:nvPr/>
        </p:nvSpPr>
        <p:spPr>
          <a:xfrm>
            <a:off x="4946777" y="1785638"/>
            <a:ext cx="1044500"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拖车的装货台面</a:t>
            </a:r>
            <a:endParaRPr lang="en-US" altLang="zh-CN" sz="11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E29ED8FF-5631-4A76-A6EA-116BFCF98B42}"/>
              </a:ext>
            </a:extLst>
          </p:cNvPr>
          <p:cNvSpPr txBox="1"/>
          <p:nvPr/>
        </p:nvSpPr>
        <p:spPr>
          <a:xfrm>
            <a:off x="6817589" y="2295566"/>
            <a:ext cx="1044500" cy="169277"/>
          </a:xfrm>
          <a:prstGeom prst="rect">
            <a:avLst/>
          </a:prstGeom>
          <a:solidFill>
            <a:schemeClr val="bg1"/>
          </a:solidFill>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爬梯用具</a:t>
            </a:r>
            <a:endParaRPr lang="en-US" altLang="zh-CN" sz="11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43CADAB1-6CE3-43B2-A852-931A69217EE2}"/>
              </a:ext>
            </a:extLst>
          </p:cNvPr>
          <p:cNvSpPr txBox="1"/>
          <p:nvPr/>
        </p:nvSpPr>
        <p:spPr>
          <a:xfrm>
            <a:off x="1841462" y="4651121"/>
            <a:ext cx="1424959" cy="184666"/>
          </a:xfrm>
          <a:prstGeom prst="rect">
            <a:avLst/>
          </a:prstGeom>
          <a:solidFill>
            <a:schemeClr val="accent3">
              <a:lumMod val="20000"/>
              <a:lumOff val="80000"/>
            </a:schemeClr>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装载机械的质量（</a:t>
            </a:r>
            <a:r>
              <a:rPr lang="en-US" altLang="zh-CN" sz="1200" dirty="0">
                <a:latin typeface="SimSun" panose="02010600030101010101" pitchFamily="2" charset="-122"/>
                <a:ea typeface="SimSun" panose="02010600030101010101" pitchFamily="2" charset="-122"/>
              </a:rPr>
              <a:t>t</a:t>
            </a:r>
            <a:r>
              <a:rPr lang="zh-CN" altLang="en-US" sz="1200" dirty="0">
                <a:latin typeface="SimSun" panose="02010600030101010101" pitchFamily="2" charset="-122"/>
                <a:ea typeface="SimSun" panose="02010600030101010101" pitchFamily="2" charset="-122"/>
              </a:rPr>
              <a:t>）</a:t>
            </a:r>
            <a:endParaRPr lang="ja-JP" altLang="en-US" sz="24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DA8E0ABB-2D48-4D0A-AB16-323A3408D715}"/>
              </a:ext>
            </a:extLst>
          </p:cNvPr>
          <p:cNvSpPr txBox="1"/>
          <p:nvPr/>
        </p:nvSpPr>
        <p:spPr>
          <a:xfrm>
            <a:off x="4457391" y="4486570"/>
            <a:ext cx="1424959" cy="184666"/>
          </a:xfrm>
          <a:prstGeom prst="rect">
            <a:avLst/>
          </a:prstGeom>
          <a:solidFill>
            <a:schemeClr val="accent3">
              <a:lumMod val="20000"/>
              <a:lumOff val="80000"/>
            </a:schemeClr>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爬梯用具</a:t>
            </a:r>
            <a:endParaRPr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6A6B04A6-85A5-48BF-8F14-8E8FB5B43EB2}"/>
              </a:ext>
            </a:extLst>
          </p:cNvPr>
          <p:cNvSpPr txBox="1"/>
          <p:nvPr/>
        </p:nvSpPr>
        <p:spPr>
          <a:xfrm>
            <a:off x="3491095" y="4847048"/>
            <a:ext cx="790884" cy="184666"/>
          </a:xfrm>
          <a:prstGeom prst="rect">
            <a:avLst/>
          </a:prstGeom>
          <a:solidFill>
            <a:schemeClr val="accent3">
              <a:lumMod val="20000"/>
              <a:lumOff val="80000"/>
            </a:schemeClr>
          </a:solidFill>
        </p:spPr>
        <p:txBody>
          <a:bodyPr wrap="square" lIns="0" tIns="0" rIns="0" bIns="0" rtlCol="0">
            <a:spAutoFit/>
          </a:bodyPr>
          <a:lstStyle/>
          <a:p>
            <a:pPr algn="ctr"/>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材质</a:t>
            </a:r>
            <a:endParaRPr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952E4574-2F2E-4784-ACAC-2B59D95D2FFF}"/>
              </a:ext>
            </a:extLst>
          </p:cNvPr>
          <p:cNvSpPr txBox="1"/>
          <p:nvPr/>
        </p:nvSpPr>
        <p:spPr>
          <a:xfrm>
            <a:off x="4482136" y="4835787"/>
            <a:ext cx="790884" cy="184666"/>
          </a:xfrm>
          <a:prstGeom prst="rect">
            <a:avLst/>
          </a:prstGeom>
          <a:solidFill>
            <a:schemeClr val="accent3">
              <a:lumMod val="20000"/>
              <a:lumOff val="80000"/>
            </a:schemeClr>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使用根数</a:t>
            </a:r>
            <a:endParaRPr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7DBC7584-288D-4174-8BB0-70473557B61B}"/>
              </a:ext>
            </a:extLst>
          </p:cNvPr>
          <p:cNvSpPr txBox="1"/>
          <p:nvPr/>
        </p:nvSpPr>
        <p:spPr>
          <a:xfrm>
            <a:off x="5600736" y="4766618"/>
            <a:ext cx="1247815" cy="323165"/>
          </a:xfrm>
          <a:prstGeom prst="rect">
            <a:avLst/>
          </a:prstGeom>
          <a:solidFill>
            <a:schemeClr val="accent3">
              <a:lumMod val="20000"/>
              <a:lumOff val="80000"/>
            </a:schemeClr>
          </a:solidFill>
        </p:spPr>
        <p:txBody>
          <a:bodyPr wrap="square" lIns="0" tIns="0" rIns="0" bIns="0" rtlCol="0">
            <a:spAutoFit/>
          </a:bodyPr>
          <a:lstStyle/>
          <a:p>
            <a:r>
              <a:rPr lang="en-US" altLang="ja-JP" sz="1050" dirty="0">
                <a:latin typeface="SimSun" panose="02010600030101010101" pitchFamily="2" charset="-122"/>
                <a:ea typeface="SimSun" panose="02010600030101010101" pitchFamily="2" charset="-122"/>
              </a:rPr>
              <a:t>     </a:t>
            </a:r>
            <a:r>
              <a:rPr lang="zh-CN" altLang="en-US" sz="1050" dirty="0">
                <a:latin typeface="SimSun" panose="02010600030101010101" pitchFamily="2" charset="-122"/>
                <a:ea typeface="SimSun" panose="02010600030101010101" pitchFamily="2" charset="-122"/>
              </a:rPr>
              <a:t>形状的尺寸</a:t>
            </a:r>
            <a:endParaRPr lang="en-US" altLang="zh-CN" sz="1050" dirty="0">
              <a:latin typeface="SimSun" panose="02010600030101010101" pitchFamily="2" charset="-122"/>
              <a:ea typeface="SimSun" panose="02010600030101010101" pitchFamily="2" charset="-122"/>
            </a:endParaRPr>
          </a:p>
          <a:p>
            <a:r>
              <a:rPr lang="zh-CN" altLang="en-US" sz="1050" dirty="0">
                <a:latin typeface="SimSun" panose="02010600030101010101" pitchFamily="2" charset="-122"/>
                <a:ea typeface="SimSun" panose="02010600030101010101" pitchFamily="2" charset="-122"/>
              </a:rPr>
              <a:t>长</a:t>
            </a:r>
            <a:r>
              <a:rPr lang="en-US" altLang="zh-CN" sz="1050" dirty="0">
                <a:latin typeface="SimSun" panose="02010600030101010101" pitchFamily="2" charset="-122"/>
                <a:ea typeface="SimSun" panose="02010600030101010101" pitchFamily="2" charset="-122"/>
              </a:rPr>
              <a:t>×</a:t>
            </a:r>
            <a:r>
              <a:rPr lang="zh-CN" altLang="en-US" sz="1050" dirty="0">
                <a:latin typeface="SimSun" panose="02010600030101010101" pitchFamily="2" charset="-122"/>
                <a:ea typeface="SimSun" panose="02010600030101010101" pitchFamily="2" charset="-122"/>
              </a:rPr>
              <a:t>高</a:t>
            </a:r>
            <a:r>
              <a:rPr lang="en-US" altLang="zh-CN" sz="1050" dirty="0">
                <a:latin typeface="SimSun" panose="02010600030101010101" pitchFamily="2" charset="-122"/>
                <a:ea typeface="SimSun" panose="02010600030101010101" pitchFamily="2" charset="-122"/>
              </a:rPr>
              <a:t>×</a:t>
            </a:r>
            <a:r>
              <a:rPr lang="zh-CN" altLang="en-US" sz="1050" dirty="0">
                <a:latin typeface="SimSun" panose="02010600030101010101" pitchFamily="2" charset="-122"/>
                <a:ea typeface="SimSun" panose="02010600030101010101" pitchFamily="2" charset="-122"/>
              </a:rPr>
              <a:t>宽（</a:t>
            </a:r>
            <a:r>
              <a:rPr lang="en-US" altLang="zh-CN" sz="1050" dirty="0">
                <a:latin typeface="SimSun" panose="02010600030101010101" pitchFamily="2" charset="-122"/>
                <a:ea typeface="SimSun" panose="02010600030101010101" pitchFamily="2" charset="-122"/>
              </a:rPr>
              <a:t>mm</a:t>
            </a:r>
            <a:r>
              <a:rPr lang="zh-CN" altLang="en-US" sz="1050" dirty="0">
                <a:latin typeface="SimSun" panose="02010600030101010101" pitchFamily="2" charset="-122"/>
                <a:ea typeface="SimSun" panose="02010600030101010101" pitchFamily="2" charset="-122"/>
              </a:rPr>
              <a:t>）</a:t>
            </a:r>
            <a:endParaRPr lang="ja-JP" altLang="en-US" sz="105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241B18CC-CFCC-449E-AB71-F8D7948F84AD}"/>
              </a:ext>
            </a:extLst>
          </p:cNvPr>
          <p:cNvSpPr txBox="1"/>
          <p:nvPr/>
        </p:nvSpPr>
        <p:spPr>
          <a:xfrm>
            <a:off x="3474904" y="5179649"/>
            <a:ext cx="874536"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铝合金</a:t>
            </a:r>
            <a:endParaRPr lang="ja-JP" altLang="en-US" sz="12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2D5CA254-822D-472B-B7B8-3DBCDF3F7376}"/>
              </a:ext>
            </a:extLst>
          </p:cNvPr>
          <p:cNvSpPr txBox="1"/>
          <p:nvPr/>
        </p:nvSpPr>
        <p:spPr>
          <a:xfrm>
            <a:off x="3459586" y="5497284"/>
            <a:ext cx="874536"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铝合金</a:t>
            </a:r>
            <a:endParaRPr lang="ja-JP" altLang="en-US" sz="12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15F71E5E-91E5-4D2A-BA0F-ACF3A0FE3CC7}"/>
              </a:ext>
            </a:extLst>
          </p:cNvPr>
          <p:cNvSpPr txBox="1"/>
          <p:nvPr/>
        </p:nvSpPr>
        <p:spPr>
          <a:xfrm>
            <a:off x="3482909" y="5853019"/>
            <a:ext cx="866531"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铝合金</a:t>
            </a:r>
            <a:endParaRPr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065033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移送解体机械</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助教材７０页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9" name="テキスト ボックス 18"/>
          <p:cNvSpPr txBox="1"/>
          <p:nvPr/>
        </p:nvSpPr>
        <p:spPr>
          <a:xfrm>
            <a:off x="1454953" y="5876450"/>
            <a:ext cx="2450649"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装载位置关系的示例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踏脚凳的使用示例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EABA0F7A-834D-4056-ADD3-8B8FFCA377D8}"/>
              </a:ext>
            </a:extLst>
          </p:cNvPr>
          <p:cNvSpPr txBox="1"/>
          <p:nvPr/>
        </p:nvSpPr>
        <p:spPr>
          <a:xfrm>
            <a:off x="1483528" y="1423555"/>
            <a:ext cx="1357130"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车辆装货台面</a:t>
            </a:r>
            <a:endParaRPr lang="ja-JP" altLang="en-US"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105CA8B4-9F7F-4347-A310-A66AE6B47815}"/>
              </a:ext>
            </a:extLst>
          </p:cNvPr>
          <p:cNvSpPr txBox="1"/>
          <p:nvPr/>
        </p:nvSpPr>
        <p:spPr>
          <a:xfrm>
            <a:off x="1660844" y="3015758"/>
            <a:ext cx="1002497"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爬梯用具</a:t>
            </a:r>
            <a:endParaRPr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442426FA-7B13-4CEF-924D-EC57B9464679}"/>
              </a:ext>
            </a:extLst>
          </p:cNvPr>
          <p:cNvSpPr txBox="1"/>
          <p:nvPr/>
        </p:nvSpPr>
        <p:spPr>
          <a:xfrm>
            <a:off x="2550727" y="3015758"/>
            <a:ext cx="1002497"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履带</a:t>
            </a:r>
            <a:endParaRPr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8702D012-16A9-424B-9A17-89A35EFFBE30}"/>
              </a:ext>
            </a:extLst>
          </p:cNvPr>
          <p:cNvSpPr txBox="1"/>
          <p:nvPr/>
        </p:nvSpPr>
        <p:spPr>
          <a:xfrm>
            <a:off x="3905602" y="1636517"/>
            <a:ext cx="1002497"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平面图</a:t>
            </a:r>
            <a:endParaRPr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EF206C86-C5CF-4AF8-BA4D-2D22C26276B4}"/>
              </a:ext>
            </a:extLst>
          </p:cNvPr>
          <p:cNvSpPr txBox="1"/>
          <p:nvPr/>
        </p:nvSpPr>
        <p:spPr>
          <a:xfrm>
            <a:off x="675424" y="3460057"/>
            <a:ext cx="1002497"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车辆装货台面</a:t>
            </a:r>
            <a:endParaRPr lang="ja-JP" altLang="en-US"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051365A9-A777-4E2A-BCB8-0B23784ABF67}"/>
              </a:ext>
            </a:extLst>
          </p:cNvPr>
          <p:cNvSpPr txBox="1"/>
          <p:nvPr/>
        </p:nvSpPr>
        <p:spPr>
          <a:xfrm>
            <a:off x="2049478" y="5599451"/>
            <a:ext cx="1002497"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爬梯用具</a:t>
            </a:r>
            <a:endParaRPr lang="ja-JP" altLang="en-US"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9E44D522-E542-4A06-9DCA-B034E678D9ED}"/>
              </a:ext>
            </a:extLst>
          </p:cNvPr>
          <p:cNvSpPr txBox="1"/>
          <p:nvPr/>
        </p:nvSpPr>
        <p:spPr>
          <a:xfrm>
            <a:off x="3281246" y="5604794"/>
            <a:ext cx="1002497"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履带</a:t>
            </a:r>
            <a:endParaRPr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BF4097BB-9B03-430C-94EF-152965B3DFD8}"/>
              </a:ext>
            </a:extLst>
          </p:cNvPr>
          <p:cNvSpPr txBox="1"/>
          <p:nvPr/>
        </p:nvSpPr>
        <p:spPr>
          <a:xfrm>
            <a:off x="1176673" y="5614198"/>
            <a:ext cx="872806" cy="184666"/>
          </a:xfrm>
          <a:prstGeom prst="rect">
            <a:avLst/>
          </a:prstGeom>
          <a:solidFill>
            <a:schemeClr val="bg1"/>
          </a:solidFill>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止滑块</a:t>
            </a:r>
            <a:endParaRPr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4706E54C-1677-4BFC-8FAC-50897C4DC09E}"/>
              </a:ext>
            </a:extLst>
          </p:cNvPr>
          <p:cNvSpPr txBox="1"/>
          <p:nvPr/>
        </p:nvSpPr>
        <p:spPr>
          <a:xfrm>
            <a:off x="4353369" y="2741640"/>
            <a:ext cx="1282128" cy="215444"/>
          </a:xfrm>
          <a:prstGeom prst="rect">
            <a:avLst/>
          </a:prstGeom>
          <a:solidFill>
            <a:schemeClr val="bg1"/>
          </a:solidFill>
        </p:spPr>
        <p:txBody>
          <a:bodyPr wrap="square" lIns="0" tIns="0" rIns="0" bIns="0" rtlCol="0">
            <a:spAutoFit/>
          </a:bodyPr>
          <a:lstStyle/>
          <a:p>
            <a:r>
              <a:rPr lang="en-US" altLang="ja-JP" sz="1400" dirty="0">
                <a:latin typeface="SimSun" panose="02010600030101010101" pitchFamily="2" charset="-122"/>
                <a:ea typeface="SimSun" panose="02010600030101010101" pitchFamily="2" charset="-122"/>
              </a:rPr>
              <a:t>    </a:t>
            </a:r>
            <a:r>
              <a:rPr lang="zh-CN" altLang="en-US" sz="1200" dirty="0">
                <a:latin typeface="SimSun" panose="02010600030101010101" pitchFamily="2" charset="-122"/>
                <a:ea typeface="SimSun" panose="02010600030101010101" pitchFamily="2" charset="-122"/>
              </a:rPr>
              <a:t>踏脚凳</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042780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移送解体机械</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教材８６页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辅助教材７１页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5129313" y="1984664"/>
            <a:ext cx="2996377" cy="3099700"/>
          </a:xfrm>
          <a:prstGeom prst="rect">
            <a:avLst/>
          </a:prstGeom>
        </p:spPr>
      </p:pic>
      <p:sp>
        <p:nvSpPr>
          <p:cNvPr id="22" name="テキスト ボックス 21"/>
          <p:cNvSpPr txBox="1"/>
          <p:nvPr/>
        </p:nvSpPr>
        <p:spPr>
          <a:xfrm>
            <a:off x="5001325" y="5060015"/>
            <a:ext cx="3386037" cy="646331"/>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自行移送的情况时，在通过铁路架空线，电线或者桥梁大梁下时，注意保持充分的间隔距离不让动臂的前端被碰到。</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4" name="テキスト ボックス 13"/>
          <p:cNvSpPr txBox="1"/>
          <p:nvPr/>
        </p:nvSpPr>
        <p:spPr>
          <a:xfrm>
            <a:off x="1589977" y="5519310"/>
            <a:ext cx="2526595"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固定解体机械到拖车上示例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
        <p:nvSpPr>
          <p:cNvPr id="10" name="テキスト ボックス 9">
            <a:extLst>
              <a:ext uri="{FF2B5EF4-FFF2-40B4-BE49-F238E27FC236}">
                <a16:creationId xmlns:a16="http://schemas.microsoft.com/office/drawing/2014/main" xmlns="" id="{BB577845-8B10-49CB-9EE3-9D65892D159D}"/>
              </a:ext>
            </a:extLst>
          </p:cNvPr>
          <p:cNvSpPr txBox="1"/>
          <p:nvPr/>
        </p:nvSpPr>
        <p:spPr>
          <a:xfrm>
            <a:off x="1589976" y="3807886"/>
            <a:ext cx="394247" cy="300082"/>
          </a:xfrm>
          <a:prstGeom prst="rect">
            <a:avLst/>
          </a:prstGeom>
          <a:solidFill>
            <a:schemeClr val="bg1"/>
          </a:solidFill>
        </p:spPr>
        <p:txBody>
          <a:bodyPr wrap="square" lIns="0" tIns="0" rIns="0" bIns="0" rtlCol="0">
            <a:spAutoFit/>
          </a:bodyPr>
          <a:lstStyle/>
          <a:p>
            <a:r>
              <a:rPr lang="en-US" altLang="ja-JP" sz="1050" dirty="0">
                <a:latin typeface="SimSun" panose="02010600030101010101" pitchFamily="2" charset="-122"/>
                <a:ea typeface="SimSun" panose="02010600030101010101" pitchFamily="2" charset="-122"/>
              </a:rPr>
              <a:t> </a:t>
            </a:r>
            <a:r>
              <a:rPr lang="zh-CN" altLang="en-US" sz="900" dirty="0">
                <a:latin typeface="SimSun" panose="02010600030101010101" pitchFamily="2" charset="-122"/>
                <a:ea typeface="SimSun" panose="02010600030101010101" pitchFamily="2" charset="-122"/>
              </a:rPr>
              <a:t>止滑块</a:t>
            </a:r>
            <a:endParaRPr lang="ja-JP" altLang="en-US" sz="105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94270735-D4D1-43DC-9C85-42A2DCE73DBC}"/>
              </a:ext>
            </a:extLst>
          </p:cNvPr>
          <p:cNvSpPr txBox="1"/>
          <p:nvPr/>
        </p:nvSpPr>
        <p:spPr>
          <a:xfrm>
            <a:off x="3931183" y="3814955"/>
            <a:ext cx="370778" cy="161583"/>
          </a:xfrm>
          <a:prstGeom prst="rect">
            <a:avLst/>
          </a:prstGeom>
          <a:solidFill>
            <a:schemeClr val="bg1"/>
          </a:solidFill>
        </p:spPr>
        <p:txBody>
          <a:bodyPr wrap="square" lIns="0" tIns="0" rIns="0" bIns="0" rtlCol="0">
            <a:spAutoFit/>
          </a:bodyPr>
          <a:lstStyle/>
          <a:p>
            <a:r>
              <a:rPr lang="en-US" altLang="ja-JP" sz="1050" dirty="0">
                <a:latin typeface="SimSun" panose="02010600030101010101" pitchFamily="2" charset="-122"/>
                <a:ea typeface="SimSun" panose="02010600030101010101" pitchFamily="2" charset="-122"/>
              </a:rPr>
              <a:t> </a:t>
            </a:r>
            <a:r>
              <a:rPr lang="zh-CN" altLang="en-US" sz="1050" dirty="0">
                <a:latin typeface="SimSun" panose="02010600030101010101" pitchFamily="2" charset="-122"/>
                <a:ea typeface="SimSun" panose="02010600030101010101" pitchFamily="2" charset="-122"/>
              </a:rPr>
              <a:t>枕木</a:t>
            </a:r>
            <a:endParaRPr lang="ja-JP" altLang="en-US" sz="105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E00876DC-792E-4B45-9839-4BE2DE6A2B45}"/>
              </a:ext>
            </a:extLst>
          </p:cNvPr>
          <p:cNvSpPr txBox="1"/>
          <p:nvPr/>
        </p:nvSpPr>
        <p:spPr>
          <a:xfrm>
            <a:off x="2373884" y="3699539"/>
            <a:ext cx="746292" cy="276999"/>
          </a:xfrm>
          <a:prstGeom prst="rect">
            <a:avLst/>
          </a:prstGeom>
          <a:solidFill>
            <a:schemeClr val="bg1"/>
          </a:solidFill>
        </p:spPr>
        <p:txBody>
          <a:bodyPr wrap="square" lIns="0" tIns="0" rIns="0" bIns="0" rtlCol="0">
            <a:spAutoFit/>
          </a:bodyPr>
          <a:lstStyle/>
          <a:p>
            <a:r>
              <a:rPr lang="ja-JP" altLang="en-US" sz="900" dirty="0">
                <a:latin typeface="SimSun" panose="02010600030101010101" pitchFamily="2" charset="-122"/>
                <a:ea typeface="SimSun" panose="02010600030101010101" pitchFamily="2" charset="-122"/>
              </a:rPr>
              <a:t>保护布</a:t>
            </a:r>
          </a:p>
          <a:p>
            <a:r>
              <a:rPr lang="ja-JP" altLang="en-US" sz="900" dirty="0">
                <a:latin typeface="SimSun" panose="02010600030101010101" pitchFamily="2" charset="-122"/>
                <a:ea typeface="SimSun" panose="02010600030101010101" pitchFamily="2" charset="-122"/>
              </a:rPr>
              <a:t>（缓冲材料）</a:t>
            </a:r>
          </a:p>
        </p:txBody>
      </p:sp>
      <p:sp>
        <p:nvSpPr>
          <p:cNvPr id="13" name="テキスト ボックス 12">
            <a:extLst>
              <a:ext uri="{FF2B5EF4-FFF2-40B4-BE49-F238E27FC236}">
                <a16:creationId xmlns:a16="http://schemas.microsoft.com/office/drawing/2014/main" xmlns="" id="{4415D86C-76A5-465C-8286-F1A9726303B4}"/>
              </a:ext>
            </a:extLst>
          </p:cNvPr>
          <p:cNvSpPr txBox="1"/>
          <p:nvPr/>
        </p:nvSpPr>
        <p:spPr>
          <a:xfrm>
            <a:off x="3374017" y="3757246"/>
            <a:ext cx="522374" cy="276999"/>
          </a:xfrm>
          <a:prstGeom prst="rect">
            <a:avLst/>
          </a:prstGeom>
          <a:solidFill>
            <a:schemeClr val="bg1"/>
          </a:solidFill>
        </p:spPr>
        <p:txBody>
          <a:bodyPr wrap="square" lIns="0" tIns="0" rIns="0" bIns="0" rtlCol="0">
            <a:spAutoFit/>
          </a:bodyPr>
          <a:lstStyle/>
          <a:p>
            <a:endParaRPr lang="en-US" altLang="zh-CN" sz="900" dirty="0">
              <a:latin typeface="SimSun" panose="02010600030101010101" pitchFamily="2" charset="-122"/>
              <a:ea typeface="SimSun" panose="02010600030101010101" pitchFamily="2" charset="-122"/>
            </a:endParaRPr>
          </a:p>
          <a:p>
            <a:r>
              <a:rPr lang="zh-CN" altLang="en-US" sz="900" dirty="0">
                <a:latin typeface="SimSun" panose="02010600030101010101" pitchFamily="2" charset="-122"/>
                <a:ea typeface="SimSun" panose="02010600030101010101" pitchFamily="2" charset="-122"/>
              </a:rPr>
              <a:t>手扳葫芦</a:t>
            </a:r>
            <a:endParaRPr lang="en-US" altLang="zh-CN" sz="9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B233AE5F-DF8C-4FC0-B7F9-97481FCA21C4}"/>
              </a:ext>
            </a:extLst>
          </p:cNvPr>
          <p:cNvSpPr txBox="1"/>
          <p:nvPr/>
        </p:nvSpPr>
        <p:spPr>
          <a:xfrm>
            <a:off x="2218588" y="3579161"/>
            <a:ext cx="161583" cy="678514"/>
          </a:xfrm>
          <a:prstGeom prst="rect">
            <a:avLst/>
          </a:prstGeom>
          <a:solidFill>
            <a:schemeClr val="bg1"/>
          </a:solidFill>
        </p:spPr>
        <p:txBody>
          <a:bodyPr vert="eaVert" wrap="square" lIns="0" tIns="0" rIns="0" bIns="0" rtlCol="0">
            <a:spAutoFit/>
          </a:bodyPr>
          <a:lstStyle/>
          <a:p>
            <a:r>
              <a:rPr kumimoji="1" lang="zh-CN" altLang="en-US" sz="1050" dirty="0">
                <a:latin typeface="SimSun" panose="02010600030101010101" pitchFamily="2" charset="-122"/>
                <a:ea typeface="SimSun" panose="02010600030101010101" pitchFamily="2" charset="-122"/>
              </a:rPr>
              <a:t>    </a:t>
            </a:r>
            <a:r>
              <a:rPr kumimoji="1" lang="zh-CN" altLang="en-US" sz="900" dirty="0">
                <a:latin typeface="SimSun" panose="02010600030101010101" pitchFamily="2" charset="-122"/>
                <a:ea typeface="SimSun" panose="02010600030101010101" pitchFamily="2" charset="-122"/>
              </a:rPr>
              <a:t>钢绳</a:t>
            </a:r>
            <a:endParaRPr kumimoji="1" lang="ja-JP" altLang="en-US" sz="105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00E003D8-50DF-4385-B41A-0428F5B243FB}"/>
              </a:ext>
            </a:extLst>
          </p:cNvPr>
          <p:cNvSpPr txBox="1"/>
          <p:nvPr/>
        </p:nvSpPr>
        <p:spPr>
          <a:xfrm>
            <a:off x="3113889" y="3549420"/>
            <a:ext cx="161583" cy="678514"/>
          </a:xfrm>
          <a:prstGeom prst="rect">
            <a:avLst/>
          </a:prstGeom>
          <a:solidFill>
            <a:schemeClr val="bg1"/>
          </a:solidFill>
        </p:spPr>
        <p:txBody>
          <a:bodyPr vert="eaVert" wrap="square" lIns="0" tIns="0" rIns="0" bIns="0" rtlCol="0">
            <a:spAutoFit/>
          </a:bodyPr>
          <a:lstStyle/>
          <a:p>
            <a:r>
              <a:rPr kumimoji="1" lang="zh-CN" altLang="en-US" sz="1050" dirty="0">
                <a:latin typeface="SimSun" panose="02010600030101010101" pitchFamily="2" charset="-122"/>
                <a:ea typeface="SimSun" panose="02010600030101010101" pitchFamily="2" charset="-122"/>
              </a:rPr>
              <a:t>    </a:t>
            </a:r>
            <a:r>
              <a:rPr kumimoji="1" lang="zh-CN" altLang="en-US" sz="900" dirty="0">
                <a:latin typeface="SimSun" panose="02010600030101010101" pitchFamily="2" charset="-122"/>
                <a:ea typeface="SimSun" panose="02010600030101010101" pitchFamily="2" charset="-122"/>
              </a:rPr>
              <a:t>钢绳</a:t>
            </a:r>
            <a:endParaRPr kumimoji="1" lang="ja-JP" altLang="en-US" sz="105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791876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５</a:t>
            </a:r>
            <a:r>
              <a:rPr lang="zh-TW" altLang="en-US" sz="3200" b="1" dirty="0">
                <a:latin typeface="SimSun" panose="02010600030101010101" pitchFamily="2" charset="-122"/>
                <a:ea typeface="SimSun" panose="02010600030101010101" pitchFamily="2" charset="-122"/>
              </a:rPr>
              <a:t>章　</a:t>
            </a:r>
            <a:r>
              <a:rPr lang="ja-JP" altLang="en-US" sz="3200" b="1" dirty="0">
                <a:latin typeface="SimSun" panose="02010600030101010101" pitchFamily="2" charset="-122"/>
                <a:ea typeface="SimSun" panose="02010600030101010101" pitchFamily="2" charset="-122"/>
              </a:rPr>
              <a:t>解体用工程机械的点检・整备</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1505375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関連法令，一般的注意事項</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教材８９页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７３页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关联法条</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2171700" y="1604728"/>
            <a:ext cx="4800600" cy="2083382"/>
          </a:xfrm>
          <a:prstGeom prst="rect">
            <a:avLst/>
          </a:prstGeom>
        </p:spPr>
      </p:pic>
      <p:sp>
        <p:nvSpPr>
          <p:cNvPr id="22" name="テキスト ボックス 21"/>
          <p:cNvSpPr txBox="1"/>
          <p:nvPr/>
        </p:nvSpPr>
        <p:spPr>
          <a:xfrm>
            <a:off x="1096428" y="3688110"/>
            <a:ext cx="6951143" cy="276999"/>
          </a:xfrm>
          <a:prstGeom prst="rect">
            <a:avLst/>
          </a:prstGeom>
          <a:noFill/>
          <a:ln>
            <a:noFill/>
          </a:ln>
        </p:spPr>
        <p:txBody>
          <a:bodyPr wrap="square" rtlCol="0">
            <a:spAutoFit/>
          </a:bodyPr>
          <a:lstStyle/>
          <a:p>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虽然在法条中没有规定，但是建议在机械运行期间保管点检结果。</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3" name="図 22"/>
          <p:cNvPicPr/>
          <p:nvPr/>
        </p:nvPicPr>
        <p:blipFill>
          <a:blip r:embed="rId4"/>
          <a:stretch>
            <a:fillRect/>
          </a:stretch>
        </p:blipFill>
        <p:spPr>
          <a:xfrm>
            <a:off x="3407091" y="4236525"/>
            <a:ext cx="2329815" cy="1774190"/>
          </a:xfrm>
          <a:prstGeom prst="rect">
            <a:avLst/>
          </a:prstGeom>
        </p:spPr>
      </p:pic>
      <p:sp>
        <p:nvSpPr>
          <p:cNvPr id="24" name="テキスト ボックス 23"/>
          <p:cNvSpPr txBox="1"/>
          <p:nvPr/>
        </p:nvSpPr>
        <p:spPr>
          <a:xfrm>
            <a:off x="1248828" y="5980031"/>
            <a:ext cx="6951143"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进行点检和整备的作业场地，闲人免进</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91208B14-713D-4C6C-A707-C0C1AD4541B6}"/>
              </a:ext>
            </a:extLst>
          </p:cNvPr>
          <p:cNvSpPr txBox="1"/>
          <p:nvPr/>
        </p:nvSpPr>
        <p:spPr>
          <a:xfrm>
            <a:off x="2264812" y="1658342"/>
            <a:ext cx="791273" cy="161583"/>
          </a:xfrm>
          <a:prstGeom prst="rect">
            <a:avLst/>
          </a:prstGeom>
          <a:solidFill>
            <a:schemeClr val="accent3">
              <a:lumMod val="20000"/>
              <a:lumOff val="80000"/>
            </a:schemeClr>
          </a:solidFill>
        </p:spPr>
        <p:txBody>
          <a:bodyPr wrap="square" lIns="0" tIns="0" rIns="0" bIns="0" rtlCol="0">
            <a:spAutoFit/>
          </a:bodyPr>
          <a:lstStyle/>
          <a:p>
            <a:r>
              <a:rPr lang="en-US" altLang="ja-JP" sz="1050" b="1" dirty="0">
                <a:latin typeface="SimSun" panose="02010600030101010101" pitchFamily="2" charset="-122"/>
                <a:ea typeface="SimSun" panose="02010600030101010101" pitchFamily="2" charset="-122"/>
              </a:rPr>
              <a:t> </a:t>
            </a:r>
            <a:r>
              <a:rPr lang="zh-CN" altLang="en-US" sz="900" b="1" dirty="0">
                <a:latin typeface="SimSun" panose="02010600030101010101" pitchFamily="2" charset="-122"/>
                <a:ea typeface="SimSun" panose="02010600030101010101" pitchFamily="2" charset="-122"/>
              </a:rPr>
              <a:t>点检检查划分</a:t>
            </a:r>
            <a:endParaRPr lang="ja-JP" altLang="en-US" sz="1050" b="1"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1A9F6B0C-A77C-46F1-9B91-D466FFA638BC}"/>
              </a:ext>
            </a:extLst>
          </p:cNvPr>
          <p:cNvSpPr txBox="1"/>
          <p:nvPr/>
        </p:nvSpPr>
        <p:spPr>
          <a:xfrm>
            <a:off x="3340084" y="1673188"/>
            <a:ext cx="791273" cy="161583"/>
          </a:xfrm>
          <a:prstGeom prst="rect">
            <a:avLst/>
          </a:prstGeom>
          <a:solidFill>
            <a:schemeClr val="accent3">
              <a:lumMod val="20000"/>
              <a:lumOff val="80000"/>
            </a:schemeClr>
          </a:solidFill>
        </p:spPr>
        <p:txBody>
          <a:bodyPr wrap="square" lIns="0" tIns="0" rIns="0" bIns="0" rtlCol="0">
            <a:spAutoFit/>
          </a:bodyPr>
          <a:lstStyle/>
          <a:p>
            <a:pPr algn="ctr"/>
            <a:r>
              <a:rPr lang="en-US" altLang="ja-JP" sz="1050" b="1" dirty="0">
                <a:latin typeface="SimSun" panose="02010600030101010101" pitchFamily="2" charset="-122"/>
                <a:ea typeface="SimSun" panose="02010600030101010101" pitchFamily="2" charset="-122"/>
              </a:rPr>
              <a:t> </a:t>
            </a:r>
            <a:r>
              <a:rPr lang="zh-CN" altLang="en-US" sz="900" b="1" dirty="0">
                <a:latin typeface="SimSun" panose="02010600030101010101" pitchFamily="2" charset="-122"/>
                <a:ea typeface="SimSun" panose="02010600030101010101" pitchFamily="2" charset="-122"/>
              </a:rPr>
              <a:t>法条</a:t>
            </a:r>
            <a:endParaRPr lang="ja-JP" altLang="en-US" sz="1050" b="1"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8CFA78A7-163A-4FD1-9867-5471F1B953AA}"/>
              </a:ext>
            </a:extLst>
          </p:cNvPr>
          <p:cNvSpPr txBox="1"/>
          <p:nvPr/>
        </p:nvSpPr>
        <p:spPr>
          <a:xfrm>
            <a:off x="4415357" y="1657094"/>
            <a:ext cx="1004368" cy="161583"/>
          </a:xfrm>
          <a:prstGeom prst="rect">
            <a:avLst/>
          </a:prstGeom>
          <a:solidFill>
            <a:schemeClr val="accent3">
              <a:lumMod val="20000"/>
              <a:lumOff val="80000"/>
            </a:schemeClr>
          </a:solidFill>
        </p:spPr>
        <p:txBody>
          <a:bodyPr wrap="square" lIns="0" tIns="0" rIns="0" bIns="0" rtlCol="0">
            <a:spAutoFit/>
          </a:bodyPr>
          <a:lstStyle/>
          <a:p>
            <a:r>
              <a:rPr lang="en-US" altLang="ja-JP" sz="1050" b="1" dirty="0">
                <a:latin typeface="SimSun" panose="02010600030101010101" pitchFamily="2" charset="-122"/>
                <a:ea typeface="SimSun" panose="02010600030101010101" pitchFamily="2" charset="-122"/>
              </a:rPr>
              <a:t>  </a:t>
            </a:r>
            <a:r>
              <a:rPr lang="zh-CN" altLang="en-US" sz="900" b="1" dirty="0">
                <a:latin typeface="SimSun" panose="02010600030101010101" pitchFamily="2" charset="-122"/>
                <a:ea typeface="SimSun" panose="02010600030101010101" pitchFamily="2" charset="-122"/>
              </a:rPr>
              <a:t>执行者</a:t>
            </a:r>
            <a:r>
              <a:rPr lang="ja-JP" altLang="en-US" sz="900" b="1" dirty="0">
                <a:latin typeface="SimSun" panose="02010600030101010101" pitchFamily="2" charset="-122"/>
                <a:ea typeface="SimSun" panose="02010600030101010101" pitchFamily="2" charset="-122"/>
              </a:rPr>
              <a:t>・</a:t>
            </a:r>
            <a:r>
              <a:rPr lang="zh-CN" altLang="en-US" sz="900" b="1" dirty="0">
                <a:latin typeface="SimSun" panose="02010600030101010101" pitchFamily="2" charset="-122"/>
                <a:ea typeface="SimSun" panose="02010600030101010101" pitchFamily="2" charset="-122"/>
              </a:rPr>
              <a:t>资格</a:t>
            </a:r>
            <a:endParaRPr lang="ja-JP" altLang="en-US" sz="1050" b="1"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52D7F792-002E-408C-B831-3D896A60EB6B}"/>
              </a:ext>
            </a:extLst>
          </p:cNvPr>
          <p:cNvSpPr txBox="1"/>
          <p:nvPr/>
        </p:nvSpPr>
        <p:spPr>
          <a:xfrm>
            <a:off x="5683516" y="1672932"/>
            <a:ext cx="1169150" cy="161583"/>
          </a:xfrm>
          <a:prstGeom prst="rect">
            <a:avLst/>
          </a:prstGeom>
          <a:solidFill>
            <a:schemeClr val="accent3">
              <a:lumMod val="20000"/>
              <a:lumOff val="80000"/>
            </a:schemeClr>
          </a:solidFill>
        </p:spPr>
        <p:txBody>
          <a:bodyPr wrap="square" lIns="0" tIns="0" rIns="0" bIns="0" rtlCol="0">
            <a:spAutoFit/>
          </a:bodyPr>
          <a:lstStyle/>
          <a:p>
            <a:r>
              <a:rPr lang="en-US" altLang="ja-JP" sz="1050" b="1" dirty="0">
                <a:latin typeface="SimSun" panose="02010600030101010101" pitchFamily="2" charset="-122"/>
                <a:ea typeface="SimSun" panose="02010600030101010101" pitchFamily="2" charset="-122"/>
              </a:rPr>
              <a:t> </a:t>
            </a:r>
            <a:r>
              <a:rPr lang="zh-CN" altLang="en-US" sz="1050" b="1" dirty="0">
                <a:latin typeface="SimSun" panose="02010600030101010101" pitchFamily="2" charset="-122"/>
                <a:ea typeface="SimSun" panose="02010600030101010101" pitchFamily="2" charset="-122"/>
              </a:rPr>
              <a:t>检查表的保管期限</a:t>
            </a:r>
            <a:endParaRPr lang="ja-JP" altLang="en-US" sz="1050" b="1"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B71AE9F1-B403-4505-8669-F38A1A9286C0}"/>
              </a:ext>
            </a:extLst>
          </p:cNvPr>
          <p:cNvSpPr txBox="1"/>
          <p:nvPr/>
        </p:nvSpPr>
        <p:spPr>
          <a:xfrm>
            <a:off x="2258804" y="1915307"/>
            <a:ext cx="858280" cy="330860"/>
          </a:xfrm>
          <a:prstGeom prst="rect">
            <a:avLst/>
          </a:prstGeom>
          <a:solidFill>
            <a:schemeClr val="bg1"/>
          </a:solidFill>
        </p:spPr>
        <p:txBody>
          <a:bodyPr wrap="square" lIns="0" tIns="0" rIns="0" bIns="0" rtlCol="0">
            <a:spAutoFit/>
          </a:bodyPr>
          <a:lstStyle/>
          <a:p>
            <a:r>
              <a:rPr lang="en-US" altLang="ja-JP" sz="1100" dirty="0">
                <a:latin typeface="SimSun" panose="02010600030101010101" pitchFamily="2" charset="-122"/>
                <a:ea typeface="SimSun" panose="02010600030101010101" pitchFamily="2" charset="-122"/>
              </a:rPr>
              <a:t> </a:t>
            </a:r>
            <a:r>
              <a:rPr lang="zh-CN" altLang="en-US" sz="1000" dirty="0">
                <a:latin typeface="SimSun" panose="02010600030101010101" pitchFamily="2" charset="-122"/>
                <a:ea typeface="SimSun" panose="02010600030101010101" pitchFamily="2" charset="-122"/>
              </a:rPr>
              <a:t>作业开始前的</a:t>
            </a:r>
            <a:endParaRPr lang="en-US" altLang="zh-CN" sz="1000" dirty="0">
              <a:latin typeface="SimSun" panose="02010600030101010101" pitchFamily="2" charset="-122"/>
              <a:ea typeface="SimSun" panose="02010600030101010101" pitchFamily="2" charset="-122"/>
            </a:endParaRPr>
          </a:p>
          <a:p>
            <a:r>
              <a:rPr lang="zh-CN" altLang="en-US" sz="1000" dirty="0">
                <a:latin typeface="SimSun" panose="02010600030101010101" pitchFamily="2" charset="-122"/>
                <a:ea typeface="SimSun" panose="02010600030101010101" pitchFamily="2" charset="-122"/>
              </a:rPr>
              <a:t> 点检</a:t>
            </a:r>
            <a:endParaRPr lang="ja-JP" altLang="en-US" sz="11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B8F1C9BE-0B81-4C69-BCF7-F37A62374F51}"/>
              </a:ext>
            </a:extLst>
          </p:cNvPr>
          <p:cNvSpPr txBox="1"/>
          <p:nvPr/>
        </p:nvSpPr>
        <p:spPr>
          <a:xfrm>
            <a:off x="2231307" y="2402857"/>
            <a:ext cx="858281" cy="307777"/>
          </a:xfrm>
          <a:prstGeom prst="rect">
            <a:avLst/>
          </a:prstGeom>
          <a:solidFill>
            <a:schemeClr val="bg1"/>
          </a:solidFill>
        </p:spPr>
        <p:txBody>
          <a:bodyPr wrap="square" lIns="0" tIns="0" rIns="0" bIns="0" rtlCol="0">
            <a:spAutoFit/>
          </a:bodyPr>
          <a:lstStyle/>
          <a:p>
            <a:r>
              <a:rPr lang="en-US" altLang="ja-JP" sz="1000" dirty="0">
                <a:latin typeface="SimSun" panose="02010600030101010101" pitchFamily="2" charset="-122"/>
                <a:ea typeface="SimSun" panose="02010600030101010101" pitchFamily="2" charset="-122"/>
              </a:rPr>
              <a:t> </a:t>
            </a:r>
            <a:r>
              <a:rPr lang="zh-CN" altLang="en-US" sz="1000" dirty="0">
                <a:latin typeface="SimSun" panose="02010600030101010101" pitchFamily="2" charset="-122"/>
                <a:ea typeface="SimSun" panose="02010600030101010101" pitchFamily="2" charset="-122"/>
              </a:rPr>
              <a:t>定期自主检查（一个月一回）</a:t>
            </a:r>
            <a:endParaRPr lang="ja-JP" altLang="en-US" sz="10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24513CFA-F68A-49DF-B7C2-22FD887422F7}"/>
              </a:ext>
            </a:extLst>
          </p:cNvPr>
          <p:cNvSpPr txBox="1"/>
          <p:nvPr/>
        </p:nvSpPr>
        <p:spPr>
          <a:xfrm>
            <a:off x="2231306" y="3098364"/>
            <a:ext cx="858281" cy="307777"/>
          </a:xfrm>
          <a:prstGeom prst="rect">
            <a:avLst/>
          </a:prstGeom>
          <a:solidFill>
            <a:schemeClr val="bg1"/>
          </a:solidFill>
        </p:spPr>
        <p:txBody>
          <a:bodyPr wrap="square" lIns="0" tIns="0" rIns="0" bIns="0" rtlCol="0">
            <a:spAutoFit/>
          </a:bodyPr>
          <a:lstStyle/>
          <a:p>
            <a:r>
              <a:rPr lang="en-US" altLang="ja-JP" sz="1000" dirty="0">
                <a:latin typeface="SimSun" panose="02010600030101010101" pitchFamily="2" charset="-122"/>
                <a:ea typeface="SimSun" panose="02010600030101010101" pitchFamily="2" charset="-122"/>
              </a:rPr>
              <a:t> </a:t>
            </a:r>
            <a:r>
              <a:rPr lang="zh-CN" altLang="en-US" sz="1000" dirty="0">
                <a:latin typeface="SimSun" panose="02010600030101010101" pitchFamily="2" charset="-122"/>
                <a:ea typeface="SimSun" panose="02010600030101010101" pitchFamily="2" charset="-122"/>
              </a:rPr>
              <a:t>特定自主检查（一年一回）</a:t>
            </a:r>
            <a:endParaRPr lang="ja-JP" altLang="en-US" sz="10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F5831ECB-C3C3-4DD0-9DD7-5EED3B93B518}"/>
              </a:ext>
            </a:extLst>
          </p:cNvPr>
          <p:cNvSpPr txBox="1"/>
          <p:nvPr/>
        </p:nvSpPr>
        <p:spPr>
          <a:xfrm>
            <a:off x="3201512" y="1900753"/>
            <a:ext cx="1068415" cy="307777"/>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劳动安全卫生规则</a:t>
            </a:r>
            <a:r>
              <a:rPr lang="en-US" altLang="zh-CN" sz="1000" dirty="0">
                <a:latin typeface="SimSun" panose="02010600030101010101" pitchFamily="2" charset="-122"/>
                <a:ea typeface="SimSun" panose="02010600030101010101" pitchFamily="2" charset="-122"/>
              </a:rPr>
              <a:t>170</a:t>
            </a:r>
            <a:r>
              <a:rPr lang="zh-CN" altLang="en-US" sz="1000" dirty="0">
                <a:latin typeface="SimSun" panose="02010600030101010101" pitchFamily="2" charset="-122"/>
                <a:ea typeface="SimSun" panose="02010600030101010101" pitchFamily="2" charset="-122"/>
              </a:rPr>
              <a:t>条   </a:t>
            </a:r>
            <a:r>
              <a:rPr lang="en-US" altLang="zh-CN" sz="1000" dirty="0">
                <a:latin typeface="SimSun" panose="02010600030101010101" pitchFamily="2" charset="-122"/>
                <a:ea typeface="SimSun" panose="02010600030101010101" pitchFamily="2" charset="-122"/>
              </a:rPr>
              <a:t>171</a:t>
            </a:r>
            <a:r>
              <a:rPr lang="zh-CN" altLang="en-US" sz="1000" dirty="0">
                <a:latin typeface="SimSun" panose="02010600030101010101" pitchFamily="2" charset="-122"/>
                <a:ea typeface="SimSun" panose="02010600030101010101" pitchFamily="2" charset="-122"/>
              </a:rPr>
              <a:t>条</a:t>
            </a:r>
            <a:endParaRPr lang="ja-JP" altLang="en-US" sz="10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BD3B2ECA-B341-42CE-B1BE-174ACFB55E03}"/>
              </a:ext>
            </a:extLst>
          </p:cNvPr>
          <p:cNvSpPr txBox="1"/>
          <p:nvPr/>
        </p:nvSpPr>
        <p:spPr>
          <a:xfrm>
            <a:off x="3188796" y="2343728"/>
            <a:ext cx="1068415" cy="461665"/>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劳动安全卫生规则</a:t>
            </a:r>
            <a:r>
              <a:rPr lang="en-US" altLang="zh-CN" sz="1000" dirty="0">
                <a:latin typeface="SimSun" panose="02010600030101010101" pitchFamily="2" charset="-122"/>
                <a:ea typeface="SimSun" panose="02010600030101010101" pitchFamily="2" charset="-122"/>
              </a:rPr>
              <a:t>168</a:t>
            </a:r>
            <a:r>
              <a:rPr lang="zh-CN" altLang="en-US" sz="1000" dirty="0">
                <a:latin typeface="SimSun" panose="02010600030101010101" pitchFamily="2" charset="-122"/>
                <a:ea typeface="SimSun" panose="02010600030101010101" pitchFamily="2" charset="-122"/>
              </a:rPr>
              <a:t>条   </a:t>
            </a:r>
            <a:r>
              <a:rPr lang="en-US" altLang="zh-CN" sz="1000" dirty="0">
                <a:latin typeface="SimSun" panose="02010600030101010101" pitchFamily="2" charset="-122"/>
                <a:ea typeface="SimSun" panose="02010600030101010101" pitchFamily="2" charset="-122"/>
              </a:rPr>
              <a:t>169</a:t>
            </a:r>
            <a:r>
              <a:rPr lang="zh-CN" altLang="en-US" sz="1000" dirty="0">
                <a:latin typeface="SimSun" panose="02010600030101010101" pitchFamily="2" charset="-122"/>
                <a:ea typeface="SimSun" panose="02010600030101010101" pitchFamily="2" charset="-122"/>
              </a:rPr>
              <a:t>条</a:t>
            </a:r>
            <a:endParaRPr lang="en-US" altLang="zh-CN" sz="1000" dirty="0">
              <a:latin typeface="SimSun" panose="02010600030101010101" pitchFamily="2" charset="-122"/>
              <a:ea typeface="SimSun" panose="02010600030101010101" pitchFamily="2" charset="-122"/>
            </a:endParaRPr>
          </a:p>
          <a:p>
            <a:r>
              <a:rPr lang="en-US" altLang="zh-CN" sz="1000" dirty="0">
                <a:latin typeface="SimSun" panose="02010600030101010101" pitchFamily="2" charset="-122"/>
                <a:ea typeface="SimSun" panose="02010600030101010101" pitchFamily="2" charset="-122"/>
              </a:rPr>
              <a:t>171</a:t>
            </a:r>
            <a:r>
              <a:rPr lang="zh-CN" altLang="en-US" sz="1000" dirty="0">
                <a:latin typeface="SimSun" panose="02010600030101010101" pitchFamily="2" charset="-122"/>
                <a:ea typeface="SimSun" panose="02010600030101010101" pitchFamily="2" charset="-122"/>
              </a:rPr>
              <a:t>条</a:t>
            </a:r>
            <a:endParaRPr lang="ja-JP" altLang="en-US" sz="10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80F3E59B-9E28-451B-8BF8-FB2A1B767430}"/>
              </a:ext>
            </a:extLst>
          </p:cNvPr>
          <p:cNvSpPr txBox="1"/>
          <p:nvPr/>
        </p:nvSpPr>
        <p:spPr>
          <a:xfrm>
            <a:off x="3149193" y="2938975"/>
            <a:ext cx="1068415" cy="615553"/>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劳动安全卫生规则</a:t>
            </a:r>
            <a:r>
              <a:rPr lang="en-US" altLang="zh-CN" sz="1000" dirty="0">
                <a:latin typeface="SimSun" panose="02010600030101010101" pitchFamily="2" charset="-122"/>
                <a:ea typeface="SimSun" panose="02010600030101010101" pitchFamily="2" charset="-122"/>
              </a:rPr>
              <a:t>167</a:t>
            </a:r>
            <a:r>
              <a:rPr lang="zh-CN" altLang="en-US" sz="1000" dirty="0">
                <a:latin typeface="SimSun" panose="02010600030101010101" pitchFamily="2" charset="-122"/>
                <a:ea typeface="SimSun" panose="02010600030101010101" pitchFamily="2" charset="-122"/>
              </a:rPr>
              <a:t>条   </a:t>
            </a:r>
            <a:r>
              <a:rPr lang="en-US" altLang="zh-CN" sz="1000" dirty="0">
                <a:latin typeface="SimSun" panose="02010600030101010101" pitchFamily="2" charset="-122"/>
                <a:ea typeface="SimSun" panose="02010600030101010101" pitchFamily="2" charset="-122"/>
              </a:rPr>
              <a:t>169</a:t>
            </a:r>
            <a:r>
              <a:rPr lang="zh-CN" altLang="en-US" sz="1000" dirty="0">
                <a:latin typeface="SimSun" panose="02010600030101010101" pitchFamily="2" charset="-122"/>
                <a:ea typeface="SimSun" panose="02010600030101010101" pitchFamily="2" charset="-122"/>
              </a:rPr>
              <a:t>条</a:t>
            </a:r>
            <a:endParaRPr lang="en-US" altLang="zh-CN" sz="1000" dirty="0">
              <a:latin typeface="SimSun" panose="02010600030101010101" pitchFamily="2" charset="-122"/>
              <a:ea typeface="SimSun" panose="02010600030101010101" pitchFamily="2" charset="-122"/>
            </a:endParaRPr>
          </a:p>
          <a:p>
            <a:r>
              <a:rPr lang="en-US" altLang="zh-CN" sz="1000" dirty="0">
                <a:latin typeface="SimSun" panose="02010600030101010101" pitchFamily="2" charset="-122"/>
                <a:ea typeface="SimSun" panose="02010600030101010101" pitchFamily="2" charset="-122"/>
              </a:rPr>
              <a:t>169</a:t>
            </a:r>
            <a:r>
              <a:rPr lang="zh-CN" altLang="en-US" sz="1000" dirty="0">
                <a:latin typeface="SimSun" panose="02010600030101010101" pitchFamily="2" charset="-122"/>
                <a:ea typeface="SimSun" panose="02010600030101010101" pitchFamily="2" charset="-122"/>
              </a:rPr>
              <a:t>条之</a:t>
            </a:r>
            <a:r>
              <a:rPr lang="en-US" altLang="zh-CN" sz="1000" dirty="0">
                <a:latin typeface="SimSun" panose="02010600030101010101" pitchFamily="2" charset="-122"/>
                <a:ea typeface="SimSun" panose="02010600030101010101" pitchFamily="2" charset="-122"/>
              </a:rPr>
              <a:t>2  </a:t>
            </a:r>
          </a:p>
          <a:p>
            <a:r>
              <a:rPr lang="en-US" altLang="zh-CN" sz="1000" dirty="0">
                <a:latin typeface="SimSun" panose="02010600030101010101" pitchFamily="2" charset="-122"/>
                <a:ea typeface="SimSun" panose="02010600030101010101" pitchFamily="2" charset="-122"/>
              </a:rPr>
              <a:t>171</a:t>
            </a:r>
            <a:r>
              <a:rPr lang="zh-CN" altLang="en-US" sz="1000" dirty="0">
                <a:latin typeface="SimSun" panose="02010600030101010101" pitchFamily="2" charset="-122"/>
                <a:ea typeface="SimSun" panose="02010600030101010101" pitchFamily="2" charset="-122"/>
              </a:rPr>
              <a:t>条</a:t>
            </a:r>
            <a:endParaRPr lang="en-US" altLang="zh-CN" sz="10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3C8C57AD-0D9A-425D-A912-26E83A7C47F8}"/>
              </a:ext>
            </a:extLst>
          </p:cNvPr>
          <p:cNvSpPr txBox="1"/>
          <p:nvPr/>
        </p:nvSpPr>
        <p:spPr>
          <a:xfrm>
            <a:off x="4321111" y="1922017"/>
            <a:ext cx="1068415"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驾驶员</a:t>
            </a:r>
            <a:endParaRPr lang="ja-JP" altLang="en-US" sz="10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3F082456-8AE5-432F-A379-E18B7903622A}"/>
              </a:ext>
            </a:extLst>
          </p:cNvPr>
          <p:cNvSpPr txBox="1"/>
          <p:nvPr/>
        </p:nvSpPr>
        <p:spPr>
          <a:xfrm>
            <a:off x="4304337" y="2338642"/>
            <a:ext cx="1286838" cy="307777"/>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企业主（安全管理者）指定的人员</a:t>
            </a:r>
            <a:endParaRPr lang="ja-JP" altLang="en-US" sz="10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205D4DD0-74F4-4340-8966-D6D7208B4B7F}"/>
              </a:ext>
            </a:extLst>
          </p:cNvPr>
          <p:cNvSpPr txBox="1"/>
          <p:nvPr/>
        </p:nvSpPr>
        <p:spPr>
          <a:xfrm>
            <a:off x="4304337" y="2938974"/>
            <a:ext cx="1286838" cy="307777"/>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企业内管理人员</a:t>
            </a:r>
            <a:r>
              <a:rPr lang="ja-JP" altLang="en-US" sz="1000" dirty="0">
                <a:latin typeface="SimSun" panose="02010600030101010101" pitchFamily="2" charset="-122"/>
                <a:ea typeface="SimSun" panose="02010600030101010101" pitchFamily="2" charset="-122"/>
              </a:rPr>
              <a:t>・</a:t>
            </a:r>
            <a:r>
              <a:rPr lang="zh-CN" altLang="en-US" sz="1000" dirty="0">
                <a:latin typeface="SimSun" panose="02010600030101010101" pitchFamily="2" charset="-122"/>
                <a:ea typeface="SimSun" panose="02010600030101010101" pitchFamily="2" charset="-122"/>
              </a:rPr>
              <a:t>检查业界的检查人员</a:t>
            </a:r>
            <a:endParaRPr lang="ja-JP" altLang="en-US" sz="10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D28CDD1D-CF44-46CC-8FC2-12040C7FB557}"/>
              </a:ext>
            </a:extLst>
          </p:cNvPr>
          <p:cNvSpPr txBox="1"/>
          <p:nvPr/>
        </p:nvSpPr>
        <p:spPr>
          <a:xfrm>
            <a:off x="5673367" y="1922016"/>
            <a:ext cx="1169149" cy="307777"/>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机械运作期间</a:t>
            </a:r>
            <a:r>
              <a:rPr lang="en-US" altLang="ja-JP" sz="1000" dirty="0">
                <a:latin typeface="SimSun" panose="02010600030101010101" pitchFamily="2" charset="-122"/>
                <a:ea typeface="SimSun" panose="02010600030101010101" pitchFamily="2" charset="-122"/>
              </a:rPr>
              <a:t>※</a:t>
            </a:r>
          </a:p>
          <a:p>
            <a:endParaRPr lang="ja-JP" altLang="en-US" sz="10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8465A3B8-53E5-468A-9DE4-1CF8AB813BF1}"/>
              </a:ext>
            </a:extLst>
          </p:cNvPr>
          <p:cNvSpPr txBox="1"/>
          <p:nvPr/>
        </p:nvSpPr>
        <p:spPr>
          <a:xfrm>
            <a:off x="5697163" y="2343728"/>
            <a:ext cx="1169149" cy="153888"/>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检查表保管三年</a:t>
            </a:r>
            <a:endParaRPr lang="ja-JP" altLang="en-US" sz="10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FB0AF5DA-3773-4C6B-BBEA-963AA0C7FDB3}"/>
              </a:ext>
            </a:extLst>
          </p:cNvPr>
          <p:cNvSpPr txBox="1"/>
          <p:nvPr/>
        </p:nvSpPr>
        <p:spPr>
          <a:xfrm>
            <a:off x="5683517" y="2925819"/>
            <a:ext cx="1169149" cy="307777"/>
          </a:xfrm>
          <a:prstGeom prst="rect">
            <a:avLst/>
          </a:prstGeom>
          <a:solidFill>
            <a:schemeClr val="bg1"/>
          </a:solidFill>
        </p:spPr>
        <p:txBody>
          <a:bodyPr wrap="square" lIns="0" tIns="0" rIns="0" bIns="0" rtlCol="0">
            <a:spAutoFit/>
          </a:bodyPr>
          <a:lstStyle/>
          <a:p>
            <a:r>
              <a:rPr lang="zh-CN" altLang="en-US" sz="1000" dirty="0">
                <a:latin typeface="SimSun" panose="02010600030101010101" pitchFamily="2" charset="-122"/>
                <a:ea typeface="SimSun" panose="02010600030101010101" pitchFamily="2" charset="-122"/>
              </a:rPr>
              <a:t>检查表保管三年</a:t>
            </a:r>
            <a:endParaRPr lang="en-US" altLang="zh-CN" sz="1000" dirty="0">
              <a:latin typeface="SimSun" panose="02010600030101010101" pitchFamily="2" charset="-122"/>
              <a:ea typeface="SimSun" panose="02010600030101010101" pitchFamily="2" charset="-122"/>
            </a:endParaRPr>
          </a:p>
          <a:p>
            <a:r>
              <a:rPr lang="zh-CN" altLang="en-US" sz="1000" dirty="0">
                <a:latin typeface="SimSun" panose="02010600030101010101" pitchFamily="2" charset="-122"/>
                <a:ea typeface="SimSun" panose="02010600030101010101" pitchFamily="2" charset="-122"/>
              </a:rPr>
              <a:t>（粘贴检验标记）</a:t>
            </a:r>
            <a:endParaRPr lang="ja-JP" altLang="en-US" sz="1000" dirty="0">
              <a:latin typeface="SimSun" panose="02010600030101010101" pitchFamily="2" charset="-122"/>
              <a:ea typeface="SimSun" panose="02010600030101010101" pitchFamily="2" charset="-122"/>
            </a:endParaRPr>
          </a:p>
        </p:txBody>
      </p:sp>
      <p:sp>
        <p:nvSpPr>
          <p:cNvPr id="30" name="テキスト ボックス 406"/>
          <p:cNvSpPr txBox="1"/>
          <p:nvPr/>
        </p:nvSpPr>
        <p:spPr>
          <a:xfrm>
            <a:off x="4539404" y="5795116"/>
            <a:ext cx="378138" cy="146290"/>
          </a:xfrm>
          <a:prstGeom prst="rect">
            <a:avLst/>
          </a:prstGeom>
          <a:solidFill>
            <a:schemeClr val="lt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indent="44450" algn="just">
              <a:spcAft>
                <a:spcPts val="0"/>
              </a:spcAft>
            </a:pPr>
            <a:r>
              <a:rPr lang="zh-CN" sz="600" kern="100">
                <a:effectLst/>
                <a:latin typeface="SimSun" panose="02010600030101010101" pitchFamily="2" charset="-122"/>
                <a:ea typeface="SimSun" panose="02010600030101010101" pitchFamily="2" charset="-122"/>
                <a:cs typeface="ＭＳ 明朝" panose="02020609040205080304" pitchFamily="17" charset="-128"/>
              </a:rPr>
              <a:t>闲人免进</a:t>
            </a:r>
            <a:endParaRPr lang="ja-JP" sz="1000" kern="10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28156522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日常点检的要领</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发动机启动前</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教材９１页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７４页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根据液压油外观的判别方法</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24" name="テキスト ボックス 23"/>
          <p:cNvSpPr txBox="1"/>
          <p:nvPr/>
        </p:nvSpPr>
        <p:spPr>
          <a:xfrm>
            <a:off x="1248828" y="4185856"/>
            <a:ext cx="6951143"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点检解体工程机械的油量时姿势的示例</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500932" y="1642504"/>
            <a:ext cx="4142133" cy="1334011"/>
          </a:xfrm>
          <a:prstGeom prst="rect">
            <a:avLst/>
          </a:prstGeom>
        </p:spPr>
      </p:pic>
      <p:pic>
        <p:nvPicPr>
          <p:cNvPr id="3" name="図 2"/>
          <p:cNvPicPr>
            <a:picLocks noChangeAspect="1"/>
          </p:cNvPicPr>
          <p:nvPr/>
        </p:nvPicPr>
        <p:blipFill>
          <a:blip r:embed="rId4"/>
          <a:stretch>
            <a:fillRect/>
          </a:stretch>
        </p:blipFill>
        <p:spPr>
          <a:xfrm>
            <a:off x="2186420" y="3071897"/>
            <a:ext cx="4771159" cy="1157077"/>
          </a:xfrm>
          <a:prstGeom prst="rect">
            <a:avLst/>
          </a:prstGeom>
        </p:spPr>
      </p:pic>
      <p:pic>
        <p:nvPicPr>
          <p:cNvPr id="5" name="図 4"/>
          <p:cNvPicPr>
            <a:picLocks noChangeAspect="1"/>
          </p:cNvPicPr>
          <p:nvPr/>
        </p:nvPicPr>
        <p:blipFill>
          <a:blip r:embed="rId5"/>
          <a:stretch>
            <a:fillRect/>
          </a:stretch>
        </p:blipFill>
        <p:spPr>
          <a:xfrm>
            <a:off x="3011197" y="4488566"/>
            <a:ext cx="3121602" cy="1433951"/>
          </a:xfrm>
          <a:prstGeom prst="rect">
            <a:avLst/>
          </a:prstGeom>
        </p:spPr>
      </p:pic>
      <p:sp>
        <p:nvSpPr>
          <p:cNvPr id="14" name="テキスト ボックス 13"/>
          <p:cNvSpPr txBox="1"/>
          <p:nvPr/>
        </p:nvSpPr>
        <p:spPr>
          <a:xfrm>
            <a:off x="1248827" y="5913308"/>
            <a:ext cx="6951143"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整备电力系统时，取下电池的负极</a:t>
            </a: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C9330098-44CB-4036-BEE7-AAC74AB7FFC2}"/>
              </a:ext>
            </a:extLst>
          </p:cNvPr>
          <p:cNvSpPr txBox="1"/>
          <p:nvPr/>
        </p:nvSpPr>
        <p:spPr>
          <a:xfrm>
            <a:off x="2935079" y="1682783"/>
            <a:ext cx="858280" cy="215444"/>
          </a:xfrm>
          <a:prstGeom prst="rect">
            <a:avLst/>
          </a:prstGeom>
          <a:solidFill>
            <a:schemeClr val="accent3">
              <a:lumMod val="20000"/>
              <a:lumOff val="80000"/>
            </a:schemeClr>
          </a:solidFill>
        </p:spPr>
        <p:txBody>
          <a:bodyPr wrap="square" lIns="0" tIns="0" rIns="0" bIns="0" rtlCol="0">
            <a:spAutoFit/>
          </a:bodyPr>
          <a:lstStyle/>
          <a:p>
            <a:r>
              <a:rPr lang="zh-CN" altLang="en-US" sz="1400" b="1" dirty="0">
                <a:latin typeface="SimSun" panose="02010600030101010101" pitchFamily="2" charset="-122"/>
                <a:ea typeface="SimSun" panose="02010600030101010101" pitchFamily="2" charset="-122"/>
              </a:rPr>
              <a:t>   外观</a:t>
            </a:r>
            <a:endParaRPr lang="ja-JP" altLang="en-US" sz="1400" b="1"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C6AC7F49-FAA3-4789-9979-9824CFF1D759}"/>
              </a:ext>
            </a:extLst>
          </p:cNvPr>
          <p:cNvSpPr txBox="1"/>
          <p:nvPr/>
        </p:nvSpPr>
        <p:spPr>
          <a:xfrm>
            <a:off x="4269574" y="1691391"/>
            <a:ext cx="564361" cy="215444"/>
          </a:xfrm>
          <a:prstGeom prst="rect">
            <a:avLst/>
          </a:prstGeom>
          <a:solidFill>
            <a:schemeClr val="accent3">
              <a:lumMod val="20000"/>
              <a:lumOff val="80000"/>
            </a:schemeClr>
          </a:solidFill>
        </p:spPr>
        <p:txBody>
          <a:bodyPr wrap="square" lIns="0" tIns="0" rIns="0" bIns="0" rtlCol="0">
            <a:spAutoFit/>
          </a:bodyPr>
          <a:lstStyle/>
          <a:p>
            <a:r>
              <a:rPr lang="zh-CN" altLang="en-US" sz="1400" b="1" dirty="0">
                <a:latin typeface="SimSun" panose="02010600030101010101" pitchFamily="2" charset="-122"/>
                <a:ea typeface="SimSun" panose="02010600030101010101" pitchFamily="2" charset="-122"/>
              </a:rPr>
              <a:t>  味道</a:t>
            </a:r>
            <a:endParaRPr lang="ja-JP" altLang="en-US" sz="1400" b="1"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958E020C-E9C4-4C84-A043-5AA3B9A4D1A9}"/>
              </a:ext>
            </a:extLst>
          </p:cNvPr>
          <p:cNvSpPr txBox="1"/>
          <p:nvPr/>
        </p:nvSpPr>
        <p:spPr>
          <a:xfrm>
            <a:off x="5379675" y="1668282"/>
            <a:ext cx="712213" cy="215444"/>
          </a:xfrm>
          <a:prstGeom prst="rect">
            <a:avLst/>
          </a:prstGeom>
          <a:solidFill>
            <a:schemeClr val="accent3">
              <a:lumMod val="20000"/>
              <a:lumOff val="80000"/>
            </a:schemeClr>
          </a:solidFill>
        </p:spPr>
        <p:txBody>
          <a:bodyPr wrap="square" lIns="0" tIns="0" rIns="0" bIns="0" rtlCol="0">
            <a:spAutoFit/>
          </a:bodyPr>
          <a:lstStyle/>
          <a:p>
            <a:r>
              <a:rPr lang="zh-CN" altLang="en-US" sz="1400" b="1" dirty="0">
                <a:latin typeface="SimSun" panose="02010600030101010101" pitchFamily="2" charset="-122"/>
                <a:ea typeface="SimSun" panose="02010600030101010101" pitchFamily="2" charset="-122"/>
              </a:rPr>
              <a:t>   原因</a:t>
            </a:r>
            <a:endParaRPr lang="ja-JP" altLang="en-US" sz="1400" b="1"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845B261D-BD95-4245-92EA-37EB0D8246E1}"/>
              </a:ext>
            </a:extLst>
          </p:cNvPr>
          <p:cNvSpPr txBox="1"/>
          <p:nvPr/>
        </p:nvSpPr>
        <p:spPr>
          <a:xfrm>
            <a:off x="4300533" y="1955722"/>
            <a:ext cx="52387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良好</a:t>
            </a:r>
            <a:endParaRPr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E8849156-E58B-4B95-8423-4C8A7F08807A}"/>
              </a:ext>
            </a:extLst>
          </p:cNvPr>
          <p:cNvSpPr txBox="1"/>
          <p:nvPr/>
        </p:nvSpPr>
        <p:spPr>
          <a:xfrm>
            <a:off x="4310059" y="2450121"/>
            <a:ext cx="52387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良好</a:t>
            </a:r>
            <a:endParaRPr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28E82E93-7A56-4158-B691-C2F0B06EB232}"/>
              </a:ext>
            </a:extLst>
          </p:cNvPr>
          <p:cNvSpPr txBox="1"/>
          <p:nvPr/>
        </p:nvSpPr>
        <p:spPr>
          <a:xfrm>
            <a:off x="4310059" y="2202921"/>
            <a:ext cx="523875"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恶臭</a:t>
            </a:r>
            <a:endParaRPr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6DC2DFE7-24FC-47B4-90E9-71E34BF6F405}"/>
              </a:ext>
            </a:extLst>
          </p:cNvPr>
          <p:cNvSpPr txBox="1"/>
          <p:nvPr/>
        </p:nvSpPr>
        <p:spPr>
          <a:xfrm>
            <a:off x="4995857" y="1955722"/>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掺入了水</a:t>
            </a:r>
            <a:endParaRPr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5544B434-7476-4CCD-9ED2-50217940F995}"/>
              </a:ext>
            </a:extLst>
          </p:cNvPr>
          <p:cNvSpPr txBox="1"/>
          <p:nvPr/>
        </p:nvSpPr>
        <p:spPr>
          <a:xfrm>
            <a:off x="4995856" y="2466118"/>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掺入了异物</a:t>
            </a:r>
            <a:endParaRPr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654A4EEE-81AE-42CC-A71F-00B858DF5BE7}"/>
              </a:ext>
            </a:extLst>
          </p:cNvPr>
          <p:cNvSpPr txBox="1"/>
          <p:nvPr/>
        </p:nvSpPr>
        <p:spPr>
          <a:xfrm>
            <a:off x="4985030" y="2200569"/>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劣化了</a:t>
            </a:r>
            <a:endParaRPr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D4837103-8048-442D-ABE3-798DB0303935}"/>
              </a:ext>
            </a:extLst>
          </p:cNvPr>
          <p:cNvSpPr txBox="1"/>
          <p:nvPr/>
        </p:nvSpPr>
        <p:spPr>
          <a:xfrm>
            <a:off x="4995856" y="2705065"/>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掺入了润滑脂</a:t>
            </a:r>
            <a:endParaRPr lang="ja-JP" altLang="en-US" sz="12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523F7533-23CE-4038-80FA-8D6234F42BE1}"/>
              </a:ext>
            </a:extLst>
          </p:cNvPr>
          <p:cNvSpPr txBox="1"/>
          <p:nvPr/>
        </p:nvSpPr>
        <p:spPr>
          <a:xfrm>
            <a:off x="2600328" y="2712372"/>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起泡</a:t>
            </a:r>
            <a:endParaRPr lang="ja-JP" altLang="en-US" sz="12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D4DF1216-2717-4241-AF88-78391977D5D0}"/>
              </a:ext>
            </a:extLst>
          </p:cNvPr>
          <p:cNvSpPr txBox="1"/>
          <p:nvPr/>
        </p:nvSpPr>
        <p:spPr>
          <a:xfrm>
            <a:off x="2593170" y="2466118"/>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有小黑点</a:t>
            </a:r>
            <a:endParaRPr lang="ja-JP" altLang="en-US" sz="12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D0970F6A-96CA-4A78-9BD9-AC1C482400B1}"/>
              </a:ext>
            </a:extLst>
          </p:cNvPr>
          <p:cNvSpPr txBox="1"/>
          <p:nvPr/>
        </p:nvSpPr>
        <p:spPr>
          <a:xfrm>
            <a:off x="2593170" y="2189559"/>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变成黑褐色</a:t>
            </a:r>
            <a:endParaRPr lang="ja-JP" altLang="en-US" sz="12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A94B8737-1EE5-446E-B9BA-FE84B52279B8}"/>
              </a:ext>
            </a:extLst>
          </p:cNvPr>
          <p:cNvSpPr txBox="1"/>
          <p:nvPr/>
        </p:nvSpPr>
        <p:spPr>
          <a:xfrm>
            <a:off x="2595223" y="1951560"/>
            <a:ext cx="1547817"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变成乳白色</a:t>
            </a:r>
            <a:endParaRPr lang="ja-JP" altLang="en-US" sz="12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E46A1712-AE3E-4ABE-93A9-660624BF7822}"/>
              </a:ext>
            </a:extLst>
          </p:cNvPr>
          <p:cNvSpPr txBox="1"/>
          <p:nvPr/>
        </p:nvSpPr>
        <p:spPr>
          <a:xfrm>
            <a:off x="3609811" y="3904882"/>
            <a:ext cx="550229"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伸臂</a:t>
            </a:r>
            <a:endParaRPr lang="ja-JP" altLang="en-US" sz="12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2D7F266F-D75A-4015-9F7C-7F845587AF9D}"/>
              </a:ext>
            </a:extLst>
          </p:cNvPr>
          <p:cNvSpPr txBox="1"/>
          <p:nvPr/>
        </p:nvSpPr>
        <p:spPr>
          <a:xfrm>
            <a:off x="4269574" y="3745707"/>
            <a:ext cx="550229"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动臂</a:t>
            </a:r>
            <a:endParaRPr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95280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98488"/>
            <a:ext cx="7886700" cy="560225"/>
          </a:xfrm>
          <a:ln>
            <a:solidFill>
              <a:schemeClr val="tx1"/>
            </a:solidFill>
          </a:ln>
        </p:spPr>
        <p:txBody>
          <a:bodyPr>
            <a:normAutofit/>
          </a:bodyPr>
          <a:lstStyle/>
          <a:p>
            <a:r>
              <a:rPr lang="zh-CN" altLang="ja-JP" sz="2400" dirty="0">
                <a:latin typeface="SimSun" panose="02010600030101010101" pitchFamily="2" charset="-122"/>
                <a:ea typeface="SimSun" panose="02010600030101010101" pitchFamily="2" charset="-122"/>
                <a:cs typeface="Times New Roman" panose="02020603050405020304" pitchFamily="18" charset="0"/>
              </a:rPr>
              <a:t>解体用机械的配件的种类</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54095"/>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38317"/>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辅助教材８页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050529" y="1939203"/>
            <a:ext cx="7334933" cy="3310246"/>
          </a:xfrm>
          <a:prstGeom prst="rect">
            <a:avLst/>
          </a:prstGeom>
        </p:spPr>
      </p:pic>
      <p:sp>
        <p:nvSpPr>
          <p:cNvPr id="11" name="テキスト ボックス 10"/>
          <p:cNvSpPr txBox="1"/>
          <p:nvPr/>
        </p:nvSpPr>
        <p:spPr>
          <a:xfrm>
            <a:off x="1566196" y="5182220"/>
            <a:ext cx="2674036"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ブレーカユニット</a:t>
            </a:r>
          </a:p>
        </p:txBody>
      </p:sp>
      <p:sp>
        <p:nvSpPr>
          <p:cNvPr id="12" name="テキスト ボックス 11"/>
          <p:cNvSpPr txBox="1"/>
          <p:nvPr/>
        </p:nvSpPr>
        <p:spPr>
          <a:xfrm>
            <a:off x="5493959" y="5182220"/>
            <a:ext cx="2674036"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鉄骨切断具</a:t>
            </a:r>
          </a:p>
        </p:txBody>
      </p:sp>
      <p:sp>
        <p:nvSpPr>
          <p:cNvPr id="3" name="テキスト ボックス 2">
            <a:extLst>
              <a:ext uri="{FF2B5EF4-FFF2-40B4-BE49-F238E27FC236}">
                <a16:creationId xmlns:a16="http://schemas.microsoft.com/office/drawing/2014/main" xmlns="" id="{4D16550B-E6CE-469A-97D6-5AC8AF7F7D90}"/>
              </a:ext>
            </a:extLst>
          </p:cNvPr>
          <p:cNvSpPr txBox="1"/>
          <p:nvPr/>
        </p:nvSpPr>
        <p:spPr>
          <a:xfrm>
            <a:off x="3180522" y="3069662"/>
            <a:ext cx="1285461"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螺丝</a:t>
            </a:r>
            <a:r>
              <a:rPr lang="ja-JP" altLang="en-US" sz="1200" dirty="0">
                <a:latin typeface="SimSun" panose="02010600030101010101" pitchFamily="2" charset="-122"/>
                <a:ea typeface="SimSun" panose="02010600030101010101" pitchFamily="2" charset="-122"/>
              </a:rPr>
              <a:t>・</a:t>
            </a:r>
            <a:r>
              <a:rPr kumimoji="1" lang="zh-CN" altLang="en-US" sz="1200" dirty="0">
                <a:latin typeface="SimSun" panose="02010600030101010101" pitchFamily="2" charset="-122"/>
                <a:ea typeface="SimSun" panose="02010600030101010101" pitchFamily="2" charset="-122"/>
              </a:rPr>
              <a:t>螺母</a:t>
            </a:r>
            <a:endParaRPr kumimoji="1" lang="ja-JP" altLang="en-US" sz="12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2AC99A08-60E1-47D2-A30E-7D41EBC8F66F}"/>
              </a:ext>
            </a:extLst>
          </p:cNvPr>
          <p:cNvSpPr txBox="1"/>
          <p:nvPr/>
        </p:nvSpPr>
        <p:spPr>
          <a:xfrm>
            <a:off x="3180522" y="3528931"/>
            <a:ext cx="887895"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托架</a:t>
            </a:r>
            <a:endParaRPr kumimoji="1" lang="ja-JP" altLang="en-US" sz="11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66CB27EF-19F9-4FE3-8F07-3D495F1384BD}"/>
              </a:ext>
            </a:extLst>
          </p:cNvPr>
          <p:cNvSpPr txBox="1"/>
          <p:nvPr/>
        </p:nvSpPr>
        <p:spPr>
          <a:xfrm>
            <a:off x="2769704" y="3855669"/>
            <a:ext cx="1073426"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气缸</a:t>
            </a:r>
            <a:endParaRPr kumimoji="1" lang="ja-JP" altLang="en-US" sz="11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0D9869D0-CA03-417C-874B-2423F0799190}"/>
              </a:ext>
            </a:extLst>
          </p:cNvPr>
          <p:cNvSpPr txBox="1"/>
          <p:nvPr/>
        </p:nvSpPr>
        <p:spPr>
          <a:xfrm>
            <a:off x="3087757" y="4769747"/>
            <a:ext cx="1073426"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起槽凿</a:t>
            </a:r>
            <a:endParaRPr kumimoji="1"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1EA6ADCE-F39F-4E67-B682-60636B2AE74C}"/>
              </a:ext>
            </a:extLst>
          </p:cNvPr>
          <p:cNvSpPr txBox="1"/>
          <p:nvPr/>
        </p:nvSpPr>
        <p:spPr>
          <a:xfrm>
            <a:off x="2186609" y="5182220"/>
            <a:ext cx="1656521"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断路器组</a:t>
            </a:r>
            <a:endParaRPr kumimoji="1"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44D16D7A-2C33-48F2-997C-AE2C228993F2}"/>
              </a:ext>
            </a:extLst>
          </p:cNvPr>
          <p:cNvSpPr txBox="1"/>
          <p:nvPr/>
        </p:nvSpPr>
        <p:spPr>
          <a:xfrm>
            <a:off x="6122504" y="5182220"/>
            <a:ext cx="145530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钢骨切断器</a:t>
            </a:r>
            <a:endParaRPr kumimoji="1"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3FDBB880-9135-4756-90CD-5DCC2E279F6B}"/>
              </a:ext>
            </a:extLst>
          </p:cNvPr>
          <p:cNvSpPr txBox="1"/>
          <p:nvPr/>
        </p:nvSpPr>
        <p:spPr>
          <a:xfrm>
            <a:off x="7262191" y="2162160"/>
            <a:ext cx="1123271"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上承梁等</a:t>
            </a:r>
            <a:endParaRPr kumimoji="1" lang="ja-JP" altLang="en-US" sz="11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8593BA2F-A618-450C-95B2-2A93BA347FE0}"/>
              </a:ext>
            </a:extLst>
          </p:cNvPr>
          <p:cNvSpPr txBox="1"/>
          <p:nvPr/>
        </p:nvSpPr>
        <p:spPr>
          <a:xfrm>
            <a:off x="7301014" y="2528395"/>
            <a:ext cx="1045623" cy="261610"/>
          </a:xfrm>
          <a:prstGeom prst="rect">
            <a:avLst/>
          </a:prstGeom>
          <a:solidFill>
            <a:schemeClr val="bg1"/>
          </a:solidFill>
          <a:ln>
            <a:noFill/>
          </a:ln>
        </p:spPr>
        <p:txBody>
          <a:bodyPr wrap="square" rtlCol="0">
            <a:spAutoFit/>
          </a:bodyPr>
          <a:lstStyle/>
          <a:p>
            <a:r>
              <a:rPr lang="zh-CN" altLang="en-US" sz="1100" dirty="0">
                <a:latin typeface="SimSun" panose="02010600030101010101" pitchFamily="2" charset="-122"/>
                <a:ea typeface="SimSun" panose="02010600030101010101" pitchFamily="2" charset="-122"/>
              </a:rPr>
              <a:t>旋转</a:t>
            </a:r>
            <a:r>
              <a:rPr kumimoji="1" lang="zh-CN" altLang="en-US" sz="1100" dirty="0">
                <a:latin typeface="SimSun" panose="02010600030101010101" pitchFamily="2" charset="-122"/>
                <a:ea typeface="SimSun" panose="02010600030101010101" pitchFamily="2" charset="-122"/>
              </a:rPr>
              <a:t>装置</a:t>
            </a:r>
            <a:endParaRPr kumimoji="1" lang="ja-JP" altLang="en-US" sz="11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7F1CDACD-CC4E-4C60-BA44-E37491295BBE}"/>
              </a:ext>
            </a:extLst>
          </p:cNvPr>
          <p:cNvSpPr txBox="1"/>
          <p:nvPr/>
        </p:nvSpPr>
        <p:spPr>
          <a:xfrm>
            <a:off x="7262191" y="3173646"/>
            <a:ext cx="1123271"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开合气缸</a:t>
            </a:r>
            <a:endParaRPr kumimoji="1" lang="ja-JP" altLang="en-US" sz="11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B3CFB59A-DB73-4191-8587-C02E7A43512F}"/>
              </a:ext>
            </a:extLst>
          </p:cNvPr>
          <p:cNvSpPr txBox="1"/>
          <p:nvPr/>
        </p:nvSpPr>
        <p:spPr>
          <a:xfrm>
            <a:off x="7339838" y="3408320"/>
            <a:ext cx="887895"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下承梁</a:t>
            </a:r>
            <a:endParaRPr kumimoji="1" lang="ja-JP" altLang="en-US" sz="11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1E44A709-23EF-488A-84D9-FB133F7DF195}"/>
              </a:ext>
            </a:extLst>
          </p:cNvPr>
          <p:cNvSpPr txBox="1"/>
          <p:nvPr/>
        </p:nvSpPr>
        <p:spPr>
          <a:xfrm>
            <a:off x="7339838" y="4185132"/>
            <a:ext cx="828157"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切断伸臂</a:t>
            </a:r>
            <a:endParaRPr kumimoji="1" lang="ja-JP" altLang="en-US" sz="11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90F84B7F-2B66-46E6-A0A0-CDCF9DE1E477}"/>
              </a:ext>
            </a:extLst>
          </p:cNvPr>
          <p:cNvSpPr txBox="1"/>
          <p:nvPr/>
        </p:nvSpPr>
        <p:spPr>
          <a:xfrm>
            <a:off x="7339838" y="4400576"/>
            <a:ext cx="753633" cy="261610"/>
          </a:xfrm>
          <a:prstGeom prst="rect">
            <a:avLst/>
          </a:prstGeom>
          <a:solidFill>
            <a:schemeClr val="bg1"/>
          </a:solidFill>
          <a:ln>
            <a:noFill/>
          </a:ln>
        </p:spPr>
        <p:txBody>
          <a:bodyPr wrap="square" rtlCol="0">
            <a:spAutoFit/>
          </a:bodyPr>
          <a:lstStyle/>
          <a:p>
            <a:r>
              <a:rPr kumimoji="1" lang="zh-CN" altLang="en-US" sz="1100" dirty="0">
                <a:latin typeface="SimSun" panose="02010600030101010101" pitchFamily="2" charset="-122"/>
                <a:ea typeface="SimSun" panose="02010600030101010101" pitchFamily="2" charset="-122"/>
              </a:rPr>
              <a:t>切刀</a:t>
            </a:r>
            <a:endParaRPr kumimoji="1" lang="ja-JP" altLang="en-US" sz="11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D7DB8525-A8FD-454D-92FA-B249B059F2C4}"/>
              </a:ext>
            </a:extLst>
          </p:cNvPr>
          <p:cNvSpPr txBox="1"/>
          <p:nvPr/>
        </p:nvSpPr>
        <p:spPr>
          <a:xfrm>
            <a:off x="3407479" y="4452969"/>
            <a:ext cx="1285461"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螺丝</a:t>
            </a:r>
            <a:r>
              <a:rPr lang="ja-JP" altLang="en-US" sz="1200" dirty="0">
                <a:latin typeface="SimSun" panose="02010600030101010101" pitchFamily="2" charset="-122"/>
                <a:ea typeface="SimSun" panose="02010600030101010101" pitchFamily="2" charset="-122"/>
              </a:rPr>
              <a:t>・</a:t>
            </a:r>
            <a:r>
              <a:rPr kumimoji="1" lang="zh-CN" altLang="en-US" sz="1200" dirty="0">
                <a:latin typeface="SimSun" panose="02010600030101010101" pitchFamily="2" charset="-122"/>
                <a:ea typeface="SimSun" panose="02010600030101010101" pitchFamily="2" charset="-122"/>
              </a:rPr>
              <a:t>螺母</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064052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日常点检的要领</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发动机启动前</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教材９４页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a:solidFill>
                  <a:prstClr val="black"/>
                </a:solidFill>
                <a:latin typeface="SimSun" panose="02010600030101010101" pitchFamily="2" charset="-122"/>
                <a:ea typeface="SimSun" panose="02010600030101010101" pitchFamily="2" charset="-122"/>
              </a:rPr>
              <a:t>辅</a:t>
            </a:r>
            <a:r>
              <a:rPr lang="ja-JP"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７６页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SimSun" panose="02010600030101010101" pitchFamily="2" charset="-122"/>
              <a:ea typeface="SimSun" panose="02010600030101010101" pitchFamily="2" charset="-122"/>
            </a:endParaRPr>
          </a:p>
        </p:txBody>
      </p:sp>
      <p:sp>
        <p:nvSpPr>
          <p:cNvPr id="17" name="テキスト ボックス 16"/>
          <p:cNvSpPr txBox="1"/>
          <p:nvPr/>
        </p:nvSpPr>
        <p:spPr>
          <a:xfrm>
            <a:off x="2654292" y="3249146"/>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点检螺丝的松动</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6" name="テキスト ボックス 15"/>
          <p:cNvSpPr txBox="1"/>
          <p:nvPr/>
        </p:nvSpPr>
        <p:spPr>
          <a:xfrm>
            <a:off x="1135323" y="5716558"/>
            <a:ext cx="36707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使用注油枪加注润滑脂的示例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5787735" y="5962548"/>
            <a:ext cx="1965843"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磨损极限的示例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B68F16EB-0DC5-439D-A959-F69E7B11742B}"/>
              </a:ext>
            </a:extLst>
          </p:cNvPr>
          <p:cNvSpPr txBox="1"/>
          <p:nvPr/>
        </p:nvSpPr>
        <p:spPr>
          <a:xfrm>
            <a:off x="2505079" y="4112546"/>
            <a:ext cx="1076322" cy="191877"/>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润滑脂注入口</a:t>
            </a:r>
            <a:endParaRPr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92975F6F-5896-4A4F-AC1A-DFDE84DB5958}"/>
              </a:ext>
            </a:extLst>
          </p:cNvPr>
          <p:cNvSpPr txBox="1"/>
          <p:nvPr/>
        </p:nvSpPr>
        <p:spPr>
          <a:xfrm>
            <a:off x="5854904" y="3568925"/>
            <a:ext cx="552446"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  轴瓦</a:t>
            </a:r>
            <a:endParaRPr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E25A1C0F-20B8-49A5-92A1-2FF1002BBCBB}"/>
              </a:ext>
            </a:extLst>
          </p:cNvPr>
          <p:cNvSpPr txBox="1"/>
          <p:nvPr/>
        </p:nvSpPr>
        <p:spPr>
          <a:xfrm>
            <a:off x="7201132" y="5777882"/>
            <a:ext cx="552446" cy="184666"/>
          </a:xfrm>
          <a:prstGeom prst="rect">
            <a:avLst/>
          </a:prstGeom>
          <a:solidFill>
            <a:schemeClr val="bg1"/>
          </a:solidFill>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起槽凿</a:t>
            </a:r>
            <a:endParaRPr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FAE5A701-2781-4A34-8E38-7CD0464D79E4}"/>
              </a:ext>
            </a:extLst>
          </p:cNvPr>
          <p:cNvSpPr txBox="1"/>
          <p:nvPr/>
        </p:nvSpPr>
        <p:spPr>
          <a:xfrm>
            <a:off x="5290413" y="4087844"/>
            <a:ext cx="558664" cy="161583"/>
          </a:xfrm>
          <a:prstGeom prst="rect">
            <a:avLst/>
          </a:prstGeom>
          <a:solidFill>
            <a:schemeClr val="bg1"/>
          </a:solidFill>
          <a:ln>
            <a:solidFill>
              <a:schemeClr val="tx1"/>
            </a:solidFill>
          </a:ln>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磨损宽度</a:t>
            </a:r>
            <a:endParaRPr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EA31AA42-DE2D-487C-A35F-A5FF2F4B0623}"/>
              </a:ext>
            </a:extLst>
          </p:cNvPr>
          <p:cNvSpPr txBox="1"/>
          <p:nvPr/>
        </p:nvSpPr>
        <p:spPr>
          <a:xfrm>
            <a:off x="6928209" y="4944404"/>
            <a:ext cx="558664" cy="161583"/>
          </a:xfrm>
          <a:prstGeom prst="rect">
            <a:avLst/>
          </a:prstGeom>
          <a:solidFill>
            <a:schemeClr val="bg1"/>
          </a:solidFill>
          <a:ln>
            <a:solidFill>
              <a:schemeClr val="tx1"/>
            </a:solidFill>
          </a:ln>
        </p:spPr>
        <p:txBody>
          <a:bodyPr wrap="square" lIns="0" tIns="0" rIns="0" bIns="0" rtlCol="0">
            <a:spAutoFit/>
          </a:bodyPr>
          <a:lstStyle/>
          <a:p>
            <a:r>
              <a:rPr lang="zh-CN" altLang="en-US" sz="1050" dirty="0">
                <a:latin typeface="SimSun" panose="02010600030101010101" pitchFamily="2" charset="-122"/>
                <a:ea typeface="SimSun" panose="02010600030101010101" pitchFamily="2" charset="-122"/>
              </a:rPr>
              <a:t>磨损宽度</a:t>
            </a:r>
            <a:endParaRPr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63435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日常</a:t>
            </a:r>
            <a:r>
              <a:rPr lang="zh-CN" altLang="en-US" sz="2400" dirty="0">
                <a:latin typeface="SimSun" panose="02010600030101010101" pitchFamily="2" charset="-122"/>
                <a:ea typeface="SimSun" panose="02010600030101010101" pitchFamily="2" charset="-122"/>
              </a:rPr>
              <a:t>点检的要领</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发动机起动之后</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９６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７７</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排気</a:t>
            </a:r>
            <a:r>
              <a:rPr lang="zh-CN" altLang="en-US" sz="1200" dirty="0">
                <a:solidFill>
                  <a:prstClr val="black"/>
                </a:solidFill>
                <a:latin typeface="SimSun" panose="02010600030101010101" pitchFamily="2" charset="-122"/>
                <a:ea typeface="SimSun" panose="02010600030101010101" pitchFamily="2" charset="-122"/>
              </a:rPr>
              <a:t>颜</a:t>
            </a:r>
            <a:r>
              <a:rPr lang="ja-JP" altLang="en-US" sz="1200" dirty="0">
                <a:solidFill>
                  <a:prstClr val="black"/>
                </a:solidFill>
                <a:latin typeface="SimSun" panose="02010600030101010101" pitchFamily="2" charset="-122"/>
                <a:ea typeface="SimSun" panose="02010600030101010101" pitchFamily="2" charset="-122"/>
              </a:rPr>
              <a:t>色</a:t>
            </a:r>
            <a:r>
              <a:rPr lang="zh-CN" altLang="en-US" sz="1200" dirty="0">
                <a:solidFill>
                  <a:prstClr val="black"/>
                </a:solidFill>
                <a:latin typeface="SimSun" panose="02010600030101010101" pitchFamily="2" charset="-122"/>
                <a:ea typeface="SimSun" panose="02010600030101010101" pitchFamily="2" charset="-122"/>
              </a:rPr>
              <a:t>的判断标准</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2567854" y="1642505"/>
            <a:ext cx="4008292" cy="1883261"/>
          </a:xfrm>
          <a:prstGeom prst="rect">
            <a:avLst/>
          </a:prstGeom>
        </p:spPr>
      </p:pic>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SimSun" panose="02010600030101010101" pitchFamily="2" charset="-122"/>
                <a:ea typeface="SimSun" panose="02010600030101010101" pitchFamily="2" charset="-122"/>
              </a:rPr>
              <a:t>日常</a:t>
            </a:r>
            <a:r>
              <a:rPr lang="zh-CN" altLang="en-US" sz="2400" dirty="0">
                <a:latin typeface="SimSun" panose="02010600030101010101" pitchFamily="2" charset="-122"/>
                <a:ea typeface="SimSun" panose="02010600030101010101" pitchFamily="2" charset="-122"/>
              </a:rPr>
              <a:t>点检的要领</a:t>
            </a:r>
            <a:r>
              <a:rPr lang="ja-JP" altLang="en-US" sz="2400" dirty="0">
                <a:latin typeface="SimSun" panose="02010600030101010101" pitchFamily="2" charset="-122"/>
                <a:ea typeface="SimSun" panose="02010600030101010101" pitchFamily="2" charset="-122"/>
              </a:rPr>
              <a:t>　</a:t>
            </a:r>
            <a:r>
              <a:rPr lang="zh-CN" altLang="en-US" sz="2400" dirty="0">
                <a:latin typeface="SimSun" panose="02010600030101010101" pitchFamily="2" charset="-122"/>
                <a:ea typeface="SimSun" panose="02010600030101010101" pitchFamily="2" charset="-122"/>
              </a:rPr>
              <a:t>操作完了之后</a:t>
            </a:r>
            <a:endParaRPr lang="ja-JP" altLang="en-US" sz="2400" dirty="0">
              <a:latin typeface="SimSun" panose="02010600030101010101" pitchFamily="2" charset="-122"/>
              <a:ea typeface="SimSun" panose="02010600030101010101" pitchFamily="2" charset="-122"/>
            </a:endParaRP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SimSun" panose="02010600030101010101" pitchFamily="2" charset="-122"/>
                <a:ea typeface="SimSun" panose="02010600030101010101" pitchFamily="2" charset="-122"/>
              </a:rPr>
              <a:t>（１）</a:t>
            </a:r>
            <a:r>
              <a:rPr lang="zh-CN" altLang="en-US" sz="2000" dirty="0">
                <a:latin typeface="SimSun" panose="02010600030101010101" pitchFamily="2" charset="-122"/>
                <a:ea typeface="SimSun" panose="02010600030101010101" pitchFamily="2" charset="-122"/>
              </a:rPr>
              <a:t>打扫机身</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（２）</a:t>
            </a:r>
            <a:r>
              <a:rPr lang="zh-CN" altLang="en-US" sz="2000" dirty="0">
                <a:latin typeface="SimSun" panose="02010600030101010101" pitchFamily="2" charset="-122"/>
                <a:ea typeface="SimSun" panose="02010600030101010101" pitchFamily="2" charset="-122"/>
              </a:rPr>
              <a:t>补充燃料</a:t>
            </a: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r>
              <a:rPr lang="ja-JP" altLang="en-US" sz="2000" dirty="0">
                <a:latin typeface="SimSun" panose="02010600030101010101" pitchFamily="2" charset="-122"/>
                <a:ea typeface="SimSun" panose="02010600030101010101" pitchFamily="2" charset="-122"/>
              </a:rPr>
              <a:t>（３）</a:t>
            </a:r>
            <a:r>
              <a:rPr lang="zh-CN" altLang="en-US" sz="2000" dirty="0">
                <a:latin typeface="SimSun" panose="02010600030101010101" pitchFamily="2" charset="-122"/>
                <a:ea typeface="SimSun" panose="02010600030101010101" pitchFamily="2" charset="-122"/>
              </a:rPr>
              <a:t>收藏机身</a:t>
            </a:r>
            <a:endParaRPr lang="en-US" altLang="ja-JP" sz="2000" dirty="0">
              <a:latin typeface="SimSun" panose="02010600030101010101" pitchFamily="2" charset="-122"/>
              <a:ea typeface="SimSun" panose="02010600030101010101" pitchFamily="2" charset="-122"/>
            </a:endParaRPr>
          </a:p>
        </p:txBody>
      </p:sp>
      <p:sp>
        <p:nvSpPr>
          <p:cNvPr id="3" name="テキスト ボックス 2">
            <a:extLst>
              <a:ext uri="{FF2B5EF4-FFF2-40B4-BE49-F238E27FC236}">
                <a16:creationId xmlns:a16="http://schemas.microsoft.com/office/drawing/2014/main" xmlns="" id="{5A378A0B-50E3-416A-BF3A-9DE32E5430D0}"/>
              </a:ext>
            </a:extLst>
          </p:cNvPr>
          <p:cNvSpPr txBox="1"/>
          <p:nvPr/>
        </p:nvSpPr>
        <p:spPr>
          <a:xfrm>
            <a:off x="2875724" y="1737886"/>
            <a:ext cx="980660" cy="215444"/>
          </a:xfrm>
          <a:prstGeom prst="rect">
            <a:avLst/>
          </a:prstGeom>
          <a:solidFill>
            <a:schemeClr val="bg1">
              <a:lumMod val="95000"/>
            </a:schemeClr>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排气的颜色</a:t>
            </a:r>
            <a:endParaRPr lang="ja-JP" altLang="en-US" sz="14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3A57F152-690C-493A-9779-65A3F2E4AB5B}"/>
              </a:ext>
            </a:extLst>
          </p:cNvPr>
          <p:cNvSpPr txBox="1"/>
          <p:nvPr/>
        </p:nvSpPr>
        <p:spPr>
          <a:xfrm>
            <a:off x="4572000" y="1735873"/>
            <a:ext cx="1223588" cy="217457"/>
          </a:xfrm>
          <a:prstGeom prst="rect">
            <a:avLst/>
          </a:prstGeom>
          <a:solidFill>
            <a:schemeClr val="bg1">
              <a:lumMod val="95000"/>
            </a:schemeClr>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判定标准</a:t>
            </a:r>
            <a:endParaRPr lang="ja-JP" altLang="en-US" sz="14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38D39C9F-6838-49DA-B7F8-544B259171E2}"/>
              </a:ext>
            </a:extLst>
          </p:cNvPr>
          <p:cNvSpPr txBox="1"/>
          <p:nvPr/>
        </p:nvSpPr>
        <p:spPr>
          <a:xfrm>
            <a:off x="2806258" y="2048874"/>
            <a:ext cx="980660"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黑        色 </a:t>
            </a:r>
            <a:endParaRPr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DBC55C34-402D-4ADD-B4E1-F2F86F390A51}"/>
              </a:ext>
            </a:extLst>
          </p:cNvPr>
          <p:cNvSpPr txBox="1"/>
          <p:nvPr/>
        </p:nvSpPr>
        <p:spPr>
          <a:xfrm>
            <a:off x="2875724" y="2336389"/>
            <a:ext cx="882242"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淡  黄   色 </a:t>
            </a:r>
            <a:endParaRPr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2523CC3E-7728-4579-B209-4F0AFD386BB6}"/>
              </a:ext>
            </a:extLst>
          </p:cNvPr>
          <p:cNvSpPr txBox="1"/>
          <p:nvPr/>
        </p:nvSpPr>
        <p:spPr>
          <a:xfrm>
            <a:off x="2728487" y="2643399"/>
            <a:ext cx="1029479"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白色・蓝色 </a:t>
            </a:r>
            <a:endParaRPr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EEBB3952-CAF8-44F3-BB84-52F0A55CB853}"/>
              </a:ext>
            </a:extLst>
          </p:cNvPr>
          <p:cNvSpPr txBox="1"/>
          <p:nvPr/>
        </p:nvSpPr>
        <p:spPr>
          <a:xfrm>
            <a:off x="2802105" y="2895177"/>
            <a:ext cx="1029478"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灰         色 </a:t>
            </a:r>
            <a:endParaRPr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290FEB08-1B6E-41B5-AA19-AB6EE8C1F6B5}"/>
              </a:ext>
            </a:extLst>
          </p:cNvPr>
          <p:cNvSpPr txBox="1"/>
          <p:nvPr/>
        </p:nvSpPr>
        <p:spPr>
          <a:xfrm>
            <a:off x="2802104" y="3223614"/>
            <a:ext cx="1054279"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无         色 </a:t>
            </a:r>
            <a:endParaRPr lang="ja-JP" altLang="en-US" sz="12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D42EF71F-D477-4BD0-91E1-4E6CA09D3EC6}"/>
              </a:ext>
            </a:extLst>
          </p:cNvPr>
          <p:cNvSpPr txBox="1"/>
          <p:nvPr/>
        </p:nvSpPr>
        <p:spPr>
          <a:xfrm>
            <a:off x="4029806" y="2046698"/>
            <a:ext cx="2274499" cy="184666"/>
          </a:xfrm>
          <a:prstGeom prst="rect">
            <a:avLst/>
          </a:prstGeom>
          <a:solidFill>
            <a:schemeClr val="bg1"/>
          </a:solidFill>
          <a:ln>
            <a:no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混合气的浓厚</a:t>
            </a:r>
            <a:r>
              <a:rPr lang="ja-JP" altLang="en-US"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是没有完全燃烧 </a:t>
            </a:r>
            <a:endParaRPr lang="ja-JP" altLang="en-US" sz="12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619C28CE-30EF-4BBE-92E7-67E9FD2D4B66}"/>
              </a:ext>
            </a:extLst>
          </p:cNvPr>
          <p:cNvSpPr txBox="1"/>
          <p:nvPr/>
        </p:nvSpPr>
        <p:spPr>
          <a:xfrm>
            <a:off x="4026076" y="2324732"/>
            <a:ext cx="2274499" cy="184666"/>
          </a:xfrm>
          <a:prstGeom prst="rect">
            <a:avLst/>
          </a:prstGeom>
          <a:solidFill>
            <a:schemeClr val="bg1"/>
          </a:solidFill>
          <a:ln>
            <a:no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混合气的稀薄 </a:t>
            </a:r>
            <a:endParaRPr lang="ja-JP" altLang="en-US" sz="12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8C47B459-1822-4D0D-9B72-271DD3FFF893}"/>
              </a:ext>
            </a:extLst>
          </p:cNvPr>
          <p:cNvSpPr txBox="1"/>
          <p:nvPr/>
        </p:nvSpPr>
        <p:spPr>
          <a:xfrm>
            <a:off x="4026075" y="2623111"/>
            <a:ext cx="2274499" cy="184666"/>
          </a:xfrm>
          <a:prstGeom prst="rect">
            <a:avLst/>
          </a:prstGeom>
          <a:solidFill>
            <a:schemeClr val="bg1"/>
          </a:solidFill>
          <a:ln>
            <a:no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油的燃烧</a:t>
            </a:r>
            <a:r>
              <a:rPr lang="ja-JP" altLang="en-US"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时机不良 </a:t>
            </a:r>
            <a:endParaRPr lang="ja-JP" altLang="en-US" sz="12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0CD94029-D57A-46C7-B3C7-E9A83FF4C34C}"/>
              </a:ext>
            </a:extLst>
          </p:cNvPr>
          <p:cNvSpPr txBox="1"/>
          <p:nvPr/>
        </p:nvSpPr>
        <p:spPr>
          <a:xfrm>
            <a:off x="4026075" y="2933936"/>
            <a:ext cx="2381276" cy="169277"/>
          </a:xfrm>
          <a:prstGeom prst="rect">
            <a:avLst/>
          </a:prstGeom>
          <a:solidFill>
            <a:schemeClr val="bg1"/>
          </a:solidFill>
          <a:ln>
            <a:noFill/>
          </a:ln>
        </p:spPr>
        <p:txBody>
          <a:bodyPr wrap="square" lIns="0" tIns="0" rIns="0" bIns="0" rtlCol="0">
            <a:spAutoFit/>
          </a:bodyPr>
          <a:lstStyle/>
          <a:p>
            <a:r>
              <a:rPr lang="zh-CN" altLang="en-US" sz="1100" dirty="0">
                <a:latin typeface="SimSun" panose="02010600030101010101" pitchFamily="2" charset="-122"/>
                <a:ea typeface="SimSun" panose="02010600030101010101" pitchFamily="2" charset="-122"/>
              </a:rPr>
              <a:t>混合气浓厚</a:t>
            </a:r>
            <a:r>
              <a:rPr lang="ja-JP" altLang="en-US" sz="1100" dirty="0">
                <a:latin typeface="SimSun" panose="02010600030101010101" pitchFamily="2" charset="-122"/>
                <a:ea typeface="SimSun" panose="02010600030101010101" pitchFamily="2" charset="-122"/>
              </a:rPr>
              <a:t>，</a:t>
            </a:r>
            <a:r>
              <a:rPr lang="zh-CN" altLang="en-US" sz="1100" dirty="0">
                <a:latin typeface="SimSun" panose="02010600030101010101" pitchFamily="2" charset="-122"/>
                <a:ea typeface="SimSun" panose="02010600030101010101" pitchFamily="2" charset="-122"/>
              </a:rPr>
              <a:t>并且油的燃烧 </a:t>
            </a:r>
            <a:endParaRPr lang="ja-JP" altLang="en-US" sz="11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59BA8B99-DAE7-4D9F-862B-791DB9A2A187}"/>
              </a:ext>
            </a:extLst>
          </p:cNvPr>
          <p:cNvSpPr txBox="1"/>
          <p:nvPr/>
        </p:nvSpPr>
        <p:spPr>
          <a:xfrm>
            <a:off x="4026075" y="3211712"/>
            <a:ext cx="2274499" cy="184666"/>
          </a:xfrm>
          <a:prstGeom prst="rect">
            <a:avLst/>
          </a:prstGeom>
          <a:solidFill>
            <a:schemeClr val="bg1"/>
          </a:solidFill>
          <a:ln>
            <a:noFill/>
          </a:ln>
        </p:spPr>
        <p:txBody>
          <a:bodyPr wrap="square" lIns="0" tIns="0" rIns="0" bIns="0" rtlCol="0">
            <a:spAutoFit/>
          </a:bodyPr>
          <a:lstStyle/>
          <a:p>
            <a:r>
              <a:rPr lang="zh-CN" altLang="en-US" sz="1200" dirty="0">
                <a:latin typeface="SimSun" panose="02010600030101010101" pitchFamily="2" charset="-122"/>
                <a:ea typeface="SimSun" panose="02010600030101010101" pitchFamily="2" charset="-122"/>
              </a:rPr>
              <a:t>混合气为适当</a:t>
            </a:r>
            <a:r>
              <a:rPr lang="ja-JP" altLang="en-US"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完全燃烧</a:t>
            </a:r>
            <a:endParaRPr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593185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zh-CN" sz="2400" dirty="0">
                <a:latin typeface="SimSun" panose="02010600030101010101" pitchFamily="2" charset="-122"/>
                <a:ea typeface="SimSun" panose="02010600030101010101" pitchFamily="2" charset="-122"/>
              </a:rPr>
              <a:t>5.3.	</a:t>
            </a:r>
            <a:r>
              <a:rPr lang="zh-CN" altLang="en-US" sz="2400" dirty="0">
                <a:latin typeface="SimSun" panose="02010600030101010101" pitchFamily="2" charset="-122"/>
                <a:ea typeface="SimSun" panose="02010600030101010101" pitchFamily="2" charset="-122"/>
              </a:rPr>
              <a:t>在作业中被认可有异常的情况</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９７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７８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zh-CN" altLang="en-US" sz="2400" dirty="0">
                <a:latin typeface="SimSun" panose="02010600030101010101" pitchFamily="2" charset="-122"/>
                <a:ea typeface="SimSun" panose="02010600030101010101" pitchFamily="2" charset="-122"/>
              </a:rPr>
              <a:t>在作业中觉得解体机械状态奇怪时，</a:t>
            </a:r>
            <a:r>
              <a:rPr lang="zh-CN" altLang="en-US" sz="2400" dirty="0">
                <a:solidFill>
                  <a:srgbClr val="FF0000"/>
                </a:solidFill>
                <a:latin typeface="SimSun" panose="02010600030101010101" pitchFamily="2" charset="-122"/>
                <a:ea typeface="SimSun" panose="02010600030101010101" pitchFamily="2" charset="-122"/>
              </a:rPr>
              <a:t>需要立即停到平坦场地</a:t>
            </a:r>
            <a:r>
              <a:rPr lang="zh-CN" altLang="en-US" sz="2400" dirty="0">
                <a:latin typeface="SimSun" panose="02010600030101010101" pitchFamily="2" charset="-122"/>
                <a:ea typeface="SimSun" panose="02010600030101010101" pitchFamily="2" charset="-122"/>
              </a:rPr>
              <a:t>，向负责人联系问题点，维修后再进行作业。</a:t>
            </a:r>
            <a:r>
              <a:rPr lang="en-US" altLang="ja-JP" sz="2400" dirty="0">
                <a:latin typeface="SimSun" panose="02010600030101010101" pitchFamily="2" charset="-122"/>
                <a:ea typeface="SimSun" panose="02010600030101010101" pitchFamily="2" charset="-122"/>
              </a:rPr>
              <a:t/>
            </a:r>
            <a:br>
              <a:rPr lang="en-US" altLang="ja-JP" sz="2400" dirty="0">
                <a:latin typeface="SimSun" panose="02010600030101010101" pitchFamily="2" charset="-122"/>
                <a:ea typeface="SimSun" panose="02010600030101010101" pitchFamily="2" charset="-122"/>
              </a:rPr>
            </a:br>
            <a:endParaRPr lang="en-US" altLang="ja-JP" sz="2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856315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CN"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６</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解体工程的相关事项</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272681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zh-CN" altLang="en-US" sz="2400" dirty="0">
                <a:latin typeface="Meiryo UI" panose="020B0604030504040204" pitchFamily="50" charset="-128"/>
                <a:ea typeface="Meiryo UI" panose="020B0604030504040204" pitchFamily="50" charset="-128"/>
              </a:rPr>
              <a:t>施工计划</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572000" y="6452605"/>
            <a:ext cx="4424162" cy="276999"/>
          </a:xfrm>
          <a:prstGeom prst="rect">
            <a:avLst/>
          </a:prstGeom>
          <a:noFill/>
          <a:ln>
            <a:solidFill>
              <a:schemeClr val="tx1"/>
            </a:solidFill>
          </a:ln>
        </p:spPr>
        <p:txBody>
          <a:bodyPr wrap="square" rtlCol="0">
            <a:spAutoFit/>
          </a:bodyPr>
          <a:lstStyle/>
          <a:p>
            <a:pPr algn="r"/>
            <a:r>
              <a:rPr lang="zh-CN" altLang="en-US" sz="1200" dirty="0" smtClean="0">
                <a:solidFill>
                  <a:prstClr val="black"/>
                </a:solidFill>
                <a:latin typeface="SimSun" panose="02010600030101010101" pitchFamily="2" charset="-122"/>
                <a:ea typeface="SimSun" panose="02010600030101010101" pitchFamily="2" charset="-122"/>
              </a:rPr>
              <a:t>教材</a:t>
            </a:r>
            <a:r>
              <a:rPr lang="ja-JP" altLang="en-US" sz="1200" dirty="0" smtClean="0">
                <a:solidFill>
                  <a:prstClr val="black"/>
                </a:solidFill>
                <a:latin typeface="SimSun" panose="02010600030101010101" pitchFamily="2" charset="-122"/>
                <a:ea typeface="SimSun" panose="02010600030101010101" pitchFamily="2" charset="-122"/>
              </a:rPr>
              <a:t>９９</a:t>
            </a:r>
            <a:r>
              <a:rPr lang="zh-CN" altLang="en-US" sz="1200" dirty="0" smtClean="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７９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5980031"/>
            <a:ext cx="3670702" cy="276999"/>
          </a:xfrm>
          <a:prstGeom prst="rect">
            <a:avLst/>
          </a:prstGeom>
          <a:noFill/>
          <a:ln>
            <a:noFill/>
          </a:ln>
        </p:spPr>
        <p:txBody>
          <a:bodyPr wrap="square" rtlCol="0">
            <a:spAutoFit/>
          </a:bodyPr>
          <a:lstStyle/>
          <a:p>
            <a:pPr algn="ctr"/>
            <a:r>
              <a:rPr lang="zh-CN" altLang="en-US" sz="1200" dirty="0">
                <a:solidFill>
                  <a:prstClr val="black"/>
                </a:solidFill>
              </a:rPr>
              <a:t>解体工程的一般流程</a:t>
            </a:r>
            <a:endParaRPr lang="ja-JP" altLang="en-US" sz="1200" dirty="0">
              <a:solidFill>
                <a:prstClr val="black"/>
              </a:solidFill>
            </a:endParaRPr>
          </a:p>
        </p:txBody>
      </p:sp>
      <p:pic>
        <p:nvPicPr>
          <p:cNvPr id="2" name="図 1">
            <a:extLst>
              <a:ext uri="{FF2B5EF4-FFF2-40B4-BE49-F238E27FC236}">
                <a16:creationId xmlns:a16="http://schemas.microsoft.com/office/drawing/2014/main" xmlns="" id="{BFD47F4D-B4D8-4A77-BFAE-154C80EDFB15}"/>
              </a:ext>
            </a:extLst>
          </p:cNvPr>
          <p:cNvPicPr>
            <a:picLocks noChangeAspect="1"/>
          </p:cNvPicPr>
          <p:nvPr/>
        </p:nvPicPr>
        <p:blipFill>
          <a:blip r:embed="rId3"/>
          <a:stretch>
            <a:fillRect/>
          </a:stretch>
        </p:blipFill>
        <p:spPr>
          <a:xfrm>
            <a:off x="2650780" y="1394623"/>
            <a:ext cx="3586909" cy="4490026"/>
          </a:xfrm>
          <a:prstGeom prst="rect">
            <a:avLst/>
          </a:prstGeom>
        </p:spPr>
      </p:pic>
    </p:spTree>
    <p:extLst>
      <p:ext uri="{BB962C8B-B14F-4D97-AF65-F5344CB8AC3E}">
        <p14:creationId xmlns:p14="http://schemas.microsoft.com/office/powerpoint/2010/main" val="40889949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安全驾驶的心得</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１０１</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８１</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91449" y="1917178"/>
            <a:ext cx="7723901" cy="2985568"/>
          </a:xfrm>
          <a:prstGeom prst="rect">
            <a:avLst/>
          </a:prstGeom>
        </p:spPr>
      </p:pic>
      <p:sp>
        <p:nvSpPr>
          <p:cNvPr id="10" name="テキスト ボックス 9"/>
          <p:cNvSpPr txBox="1"/>
          <p:nvPr/>
        </p:nvSpPr>
        <p:spPr>
          <a:xfrm>
            <a:off x="4646092" y="4660251"/>
            <a:ext cx="2832878" cy="830997"/>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中止作业以及作业结束后，将作业装置降到地面，对控制杆和踏板类上安全锁，在确认刹车后关掉发动机，拔下钥匙放到规定的场地保管</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sp>
        <p:nvSpPr>
          <p:cNvPr id="17" name="テキスト ボックス 16"/>
          <p:cNvSpPr txBox="1"/>
          <p:nvPr/>
        </p:nvSpPr>
        <p:spPr>
          <a:xfrm>
            <a:off x="1117023" y="4844917"/>
            <a:ext cx="2832878"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驾驶员要穿戴安全帽和安全用具，整理服装后驾驶</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FDE53F5F-5973-4F27-B5CF-F471171B0114}"/>
              </a:ext>
            </a:extLst>
          </p:cNvPr>
          <p:cNvSpPr txBox="1"/>
          <p:nvPr/>
        </p:nvSpPr>
        <p:spPr>
          <a:xfrm>
            <a:off x="1258927" y="2166827"/>
            <a:ext cx="1131395"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遵守现场规则</a:t>
            </a:r>
            <a:endParaRPr lang="ja-JP" altLang="en-US" sz="12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4CA8E61F-3EB8-4614-811B-6776476E3EE9}"/>
              </a:ext>
            </a:extLst>
          </p:cNvPr>
          <p:cNvSpPr txBox="1"/>
          <p:nvPr/>
        </p:nvSpPr>
        <p:spPr>
          <a:xfrm>
            <a:off x="2701164" y="2720147"/>
            <a:ext cx="457333"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保护帽</a:t>
            </a:r>
            <a:endParaRPr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55D220C4-E618-4C60-96F2-2C9DC807ACF4}"/>
              </a:ext>
            </a:extLst>
          </p:cNvPr>
          <p:cNvSpPr txBox="1"/>
          <p:nvPr/>
        </p:nvSpPr>
        <p:spPr>
          <a:xfrm>
            <a:off x="3051705" y="3368942"/>
            <a:ext cx="510919" cy="369332"/>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整洁的服装</a:t>
            </a:r>
            <a:endParaRPr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082693FF-AC30-4B34-80A3-D254DA8E5A02}"/>
              </a:ext>
            </a:extLst>
          </p:cNvPr>
          <p:cNvSpPr txBox="1"/>
          <p:nvPr/>
        </p:nvSpPr>
        <p:spPr>
          <a:xfrm>
            <a:off x="2950869" y="4387069"/>
            <a:ext cx="457333"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安全靴</a:t>
            </a:r>
            <a:endParaRPr lang="ja-JP" altLang="en-US"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FC8ABD04-11E5-4649-A2F5-024DBB5A4F37}"/>
              </a:ext>
            </a:extLst>
          </p:cNvPr>
          <p:cNvSpPr txBox="1"/>
          <p:nvPr/>
        </p:nvSpPr>
        <p:spPr>
          <a:xfrm>
            <a:off x="1297613" y="2368744"/>
            <a:ext cx="1131395" cy="169277"/>
          </a:xfrm>
          <a:prstGeom prst="rect">
            <a:avLst/>
          </a:prstGeom>
          <a:solidFill>
            <a:schemeClr val="bg1"/>
          </a:solidFill>
          <a:ln>
            <a:noFill/>
          </a:ln>
        </p:spPr>
        <p:txBody>
          <a:bodyPr wrap="square" lIns="0" tIns="0" rIns="0" bIns="0" rtlCol="0">
            <a:spAutoFit/>
          </a:bodyPr>
          <a:lstStyle/>
          <a:p>
            <a:pPr algn="ctr"/>
            <a:endParaRPr lang="ja-JP" altLang="en-US" sz="1100" dirty="0">
              <a:latin typeface="SimSun" panose="02010600030101010101" pitchFamily="2" charset="-122"/>
              <a:ea typeface="SimSun" panose="02010600030101010101" pitchFamily="2" charset="-122"/>
            </a:endParaRPr>
          </a:p>
        </p:txBody>
      </p:sp>
      <p:sp>
        <p:nvSpPr>
          <p:cNvPr id="18" name="テキスト ボックス 396">
            <a:extLst>
              <a:ext uri="{FF2B5EF4-FFF2-40B4-BE49-F238E27FC236}">
                <a16:creationId xmlns:a16="http://schemas.microsoft.com/office/drawing/2014/main" xmlns="" id="{142CFD17-75D6-446C-B35D-FE9EA080B95D}"/>
              </a:ext>
            </a:extLst>
          </p:cNvPr>
          <p:cNvSpPr txBox="1"/>
          <p:nvPr/>
        </p:nvSpPr>
        <p:spPr>
          <a:xfrm rot="19808738" flipH="1">
            <a:off x="7810181" y="2535207"/>
            <a:ext cx="124460" cy="509270"/>
          </a:xfrm>
          <a:prstGeom prst="rect">
            <a:avLst/>
          </a:prstGeom>
          <a:solidFill>
            <a:schemeClr val="bg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a:r>
              <a:rPr lang="zh-CN" sz="700" kern="100">
                <a:effectLst/>
                <a:latin typeface="SimSun" panose="02010600030101010101" pitchFamily="2" charset="-122"/>
                <a:ea typeface="SimSun" panose="02010600030101010101" pitchFamily="2" charset="-122"/>
                <a:cs typeface="ＭＳ 明朝" panose="02020609040205080304" pitchFamily="17" charset="-128"/>
              </a:rPr>
              <a:t>发动机钥匙</a:t>
            </a:r>
            <a:endParaRPr lang="ja-JP" sz="1050" kern="100">
              <a:effectLst/>
              <a:latin typeface="SimSun" panose="02010600030101010101" pitchFamily="2" charset="-122"/>
              <a:ea typeface="SimSun" panose="02010600030101010101" pitchFamily="2" charset="-122"/>
              <a:cs typeface="ＭＳ 明朝" panose="02020609040205080304" pitchFamily="17" charset="-128"/>
            </a:endParaRPr>
          </a:p>
        </p:txBody>
      </p:sp>
      <p:sp>
        <p:nvSpPr>
          <p:cNvPr id="19" name="テキスト ボックス 396">
            <a:extLst>
              <a:ext uri="{FF2B5EF4-FFF2-40B4-BE49-F238E27FC236}">
                <a16:creationId xmlns:a16="http://schemas.microsoft.com/office/drawing/2014/main" xmlns="" id="{C518F92E-6363-44D5-A0DA-30EFD6761D37}"/>
              </a:ext>
            </a:extLst>
          </p:cNvPr>
          <p:cNvSpPr txBox="1"/>
          <p:nvPr/>
        </p:nvSpPr>
        <p:spPr>
          <a:xfrm rot="19808738" flipH="1">
            <a:off x="7675871" y="2647775"/>
            <a:ext cx="124460" cy="250287"/>
          </a:xfrm>
          <a:prstGeom prst="rect">
            <a:avLst/>
          </a:prstGeom>
          <a:solidFill>
            <a:schemeClr val="bg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a:endParaRPr lang="ja-JP" sz="1050" kern="100" dirty="0">
              <a:effectLst/>
              <a:latin typeface="SimSun" panose="02010600030101010101" pitchFamily="2" charset="-122"/>
              <a:ea typeface="SimSun" panose="02010600030101010101" pitchFamily="2" charset="-122"/>
              <a:cs typeface="ＭＳ 明朝" panose="02020609040205080304" pitchFamily="17" charset="-128"/>
            </a:endParaRPr>
          </a:p>
        </p:txBody>
      </p:sp>
    </p:spTree>
    <p:extLst>
      <p:ext uri="{BB962C8B-B14F-4D97-AF65-F5344CB8AC3E}">
        <p14:creationId xmlns:p14="http://schemas.microsoft.com/office/powerpoint/2010/main" val="22564812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安全驾驶的心得</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１０１</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８２</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491728" y="4905029"/>
            <a:ext cx="2832878"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防止在驾驶中发生突发事件，时刻注意保持随时都可以停止的状态</a:t>
            </a:r>
            <a:endParaRPr lang="en-US" altLang="zh-CN"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p:txBody>
      </p:sp>
      <p:pic>
        <p:nvPicPr>
          <p:cNvPr id="11" name="図 10"/>
          <p:cNvPicPr>
            <a:picLocks noChangeAspect="1"/>
          </p:cNvPicPr>
          <p:nvPr/>
        </p:nvPicPr>
        <p:blipFill>
          <a:blip r:embed="rId4"/>
          <a:stretch>
            <a:fillRect/>
          </a:stretch>
        </p:blipFill>
        <p:spPr>
          <a:xfrm>
            <a:off x="4908918" y="2251252"/>
            <a:ext cx="3477332" cy="2539626"/>
          </a:xfrm>
          <a:prstGeom prst="rect">
            <a:avLst/>
          </a:prstGeom>
        </p:spPr>
      </p:pic>
      <p:sp>
        <p:nvSpPr>
          <p:cNvPr id="14" name="テキスト ボックス 13"/>
          <p:cNvSpPr txBox="1"/>
          <p:nvPr/>
        </p:nvSpPr>
        <p:spPr>
          <a:xfrm>
            <a:off x="5364130" y="4820349"/>
            <a:ext cx="2832878" cy="461665"/>
          </a:xfrm>
          <a:prstGeom prst="rect">
            <a:avLst/>
          </a:prstGeom>
          <a:noFill/>
          <a:ln>
            <a:noFill/>
          </a:ln>
        </p:spPr>
        <p:txBody>
          <a:bodyPr wrap="square" rtlCol="0">
            <a:spAutoFit/>
          </a:bodyPr>
          <a:lstStyle/>
          <a:p>
            <a:r>
              <a:rPr lang="zh-CN" altLang="en-US" sz="1200" dirty="0">
                <a:solidFill>
                  <a:prstClr val="black"/>
                </a:solidFill>
                <a:latin typeface="SimSun" panose="02010600030101010101" pitchFamily="2" charset="-122"/>
                <a:ea typeface="SimSun" panose="02010600030101010101" pitchFamily="2" charset="-122"/>
              </a:rPr>
              <a:t>在市区等地的压碎作业时，一定要确认是否有埋设物</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946EEEC8-05EC-48C8-969F-87B20CD539D5}"/>
              </a:ext>
            </a:extLst>
          </p:cNvPr>
          <p:cNvSpPr txBox="1"/>
          <p:nvPr/>
        </p:nvSpPr>
        <p:spPr>
          <a:xfrm>
            <a:off x="5086704" y="4226509"/>
            <a:ext cx="554851" cy="215444"/>
          </a:xfrm>
          <a:prstGeom prst="rect">
            <a:avLst/>
          </a:prstGeom>
          <a:solidFill>
            <a:schemeClr val="bg1"/>
          </a:solidFill>
          <a:ln>
            <a:solidFill>
              <a:schemeClr val="bg1">
                <a:lumMod val="95000"/>
              </a:schemeClr>
            </a:solid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下水道</a:t>
            </a:r>
            <a:endParaRPr lang="ja-JP" altLang="en-US" sz="14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670B859F-AD13-4000-A00A-E1A39228AA5C}"/>
              </a:ext>
            </a:extLst>
          </p:cNvPr>
          <p:cNvSpPr txBox="1"/>
          <p:nvPr/>
        </p:nvSpPr>
        <p:spPr>
          <a:xfrm>
            <a:off x="7069312" y="4334231"/>
            <a:ext cx="391886" cy="215444"/>
          </a:xfrm>
          <a:prstGeom prst="rect">
            <a:avLst/>
          </a:prstGeom>
          <a:solidFill>
            <a:schemeClr val="bg1"/>
          </a:solidFill>
          <a:ln>
            <a:solidFill>
              <a:schemeClr val="bg1">
                <a:lumMod val="95000"/>
              </a:schemeClr>
            </a:solid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煤气</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8694769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信号</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引导的要领</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１０４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８４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1759255" y="3533490"/>
            <a:ext cx="6044318" cy="461665"/>
          </a:xfrm>
          <a:prstGeom prst="rect">
            <a:avLst/>
          </a:prstGeom>
          <a:noFill/>
          <a:ln>
            <a:noFill/>
          </a:ln>
        </p:spPr>
        <p:txBody>
          <a:bodyPr wrap="square" rtlCol="0">
            <a:spAutoFit/>
          </a:bodyPr>
          <a:lstStyle/>
          <a:p>
            <a:r>
              <a:rPr lang="ja-JP" altLang="en-US" sz="1200" dirty="0">
                <a:solidFill>
                  <a:prstClr val="black"/>
                </a:solidFill>
                <a:latin typeface="SimSun" panose="02010600030101010101" pitchFamily="2" charset="-122"/>
                <a:ea typeface="SimSun" panose="02010600030101010101" pitchFamily="2" charset="-122"/>
              </a:rPr>
              <a:t>運転者は作業前にあらかじめ合図者または誘導者と，他の建設機械等の作業位置，作業者の作業位置，危険な場所の位置及び合図方法について十分打合せることが必要</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893763">
              <a:buNone/>
            </a:pPr>
            <a:endParaRPr lang="en-US" altLang="ja-JP" sz="2000" dirty="0">
              <a:latin typeface="SimSun" panose="02010600030101010101" pitchFamily="2" charset="-122"/>
              <a:ea typeface="SimSun" panose="02010600030101010101" pitchFamily="2" charset="-122"/>
            </a:endParaRPr>
          </a:p>
          <a:p>
            <a:pPr marL="893763" indent="-354013">
              <a:buNone/>
            </a:pPr>
            <a:r>
              <a:rPr lang="zh-CN" altLang="en-US" sz="1800" dirty="0">
                <a:latin typeface="SimSun" panose="02010600030101010101" pitchFamily="2" charset="-122"/>
                <a:ea typeface="SimSun" panose="02010600030101010101" pitchFamily="2" charset="-122"/>
              </a:rPr>
              <a:t>＜使用哨子的信号＞		 ＜声音信号＞</a:t>
            </a:r>
          </a:p>
          <a:p>
            <a:pPr marL="893763" indent="-354013">
              <a:buNone/>
            </a:pPr>
            <a:r>
              <a:rPr lang="en-US" altLang="zh-CN" sz="1800" dirty="0">
                <a:latin typeface="SimSun" panose="02010600030101010101" pitchFamily="2" charset="-122"/>
                <a:ea typeface="SimSun" panose="02010600030101010101" pitchFamily="2" charset="-122"/>
              </a:rPr>
              <a:t>• </a:t>
            </a:r>
            <a:r>
              <a:rPr lang="zh-CN" altLang="en-US" sz="1800" dirty="0">
                <a:latin typeface="SimSun" panose="02010600030101010101" pitchFamily="2" charset="-122"/>
                <a:ea typeface="SimSun" panose="02010600030101010101" pitchFamily="2" charset="-122"/>
              </a:rPr>
              <a:t>安全：短音两声，重复  	</a:t>
            </a:r>
            <a:r>
              <a:rPr lang="en-US" altLang="zh-CN" sz="1800" dirty="0">
                <a:latin typeface="SimSun" panose="02010600030101010101" pitchFamily="2" charset="-122"/>
                <a:ea typeface="SimSun" panose="02010600030101010101" pitchFamily="2" charset="-122"/>
              </a:rPr>
              <a:t>• </a:t>
            </a:r>
            <a:r>
              <a:rPr lang="zh-CN" altLang="en-US" sz="1800" dirty="0">
                <a:latin typeface="SimSun" panose="02010600030101010101" pitchFamily="2" charset="-122"/>
                <a:ea typeface="SimSun" panose="02010600030101010101" pitchFamily="2" charset="-122"/>
              </a:rPr>
              <a:t>安全：好，好（</a:t>
            </a:r>
            <a:r>
              <a:rPr lang="en-US" altLang="zh-CN" sz="1800" dirty="0" err="1">
                <a:latin typeface="SimSun" panose="02010600030101010101" pitchFamily="2" charset="-122"/>
                <a:ea typeface="SimSun" panose="02010600030101010101" pitchFamily="2" charset="-122"/>
              </a:rPr>
              <a:t>orai</a:t>
            </a:r>
            <a:r>
              <a:rPr lang="zh-CN" altLang="en-US" sz="1800" dirty="0">
                <a:latin typeface="SimSun" panose="02010600030101010101" pitchFamily="2" charset="-122"/>
                <a:ea typeface="SimSun" panose="02010600030101010101" pitchFamily="2" charset="-122"/>
              </a:rPr>
              <a:t>）</a:t>
            </a:r>
            <a:endParaRPr lang="en-US" altLang="zh-CN" sz="1800" dirty="0">
              <a:latin typeface="SimSun" panose="02010600030101010101" pitchFamily="2" charset="-122"/>
              <a:ea typeface="SimSun" panose="02010600030101010101" pitchFamily="2" charset="-122"/>
            </a:endParaRPr>
          </a:p>
          <a:p>
            <a:pPr marL="893763" indent="-354013">
              <a:buNone/>
            </a:pPr>
            <a:r>
              <a:rPr lang="zh-CN" altLang="en-US" sz="1800" dirty="0">
                <a:latin typeface="SimSun" panose="02010600030101010101" pitchFamily="2" charset="-122"/>
                <a:ea typeface="SimSun" panose="02010600030101010101" pitchFamily="2" charset="-122"/>
              </a:rPr>
              <a:t>                         （引导员指挥并发出的口号）</a:t>
            </a:r>
          </a:p>
          <a:p>
            <a:pPr marL="893763" indent="-354013">
              <a:buNone/>
            </a:pPr>
            <a:r>
              <a:rPr lang="en-US" altLang="zh-CN" sz="1800" dirty="0">
                <a:latin typeface="SimSun" panose="02010600030101010101" pitchFamily="2" charset="-122"/>
                <a:ea typeface="SimSun" panose="02010600030101010101" pitchFamily="2" charset="-122"/>
              </a:rPr>
              <a:t>• </a:t>
            </a:r>
            <a:r>
              <a:rPr lang="zh-CN" altLang="en-US" sz="1800" dirty="0">
                <a:latin typeface="SimSun" panose="02010600030101010101" pitchFamily="2" charset="-122"/>
                <a:ea typeface="SimSun" panose="02010600030101010101" pitchFamily="2" charset="-122"/>
              </a:rPr>
              <a:t>停止：长音	        </a:t>
            </a:r>
            <a:r>
              <a:rPr lang="en-US" altLang="zh-CN" sz="1800" dirty="0">
                <a:latin typeface="SimSun" panose="02010600030101010101" pitchFamily="2" charset="-122"/>
                <a:ea typeface="SimSun" panose="02010600030101010101" pitchFamily="2" charset="-122"/>
              </a:rPr>
              <a:t>• </a:t>
            </a:r>
            <a:r>
              <a:rPr lang="zh-CN" altLang="en-US" sz="1800" dirty="0">
                <a:latin typeface="SimSun" panose="02010600030101010101" pitchFamily="2" charset="-122"/>
                <a:ea typeface="SimSun" panose="02010600030101010101" pitchFamily="2" charset="-122"/>
              </a:rPr>
              <a:t>停止：停止（</a:t>
            </a:r>
            <a:r>
              <a:rPr lang="en-US" altLang="zh-CN" sz="1800" dirty="0" err="1">
                <a:latin typeface="SimSun" panose="02010600030101010101" pitchFamily="2" charset="-122"/>
                <a:ea typeface="SimSun" panose="02010600030101010101" pitchFamily="2" charset="-122"/>
              </a:rPr>
              <a:t>stoppu</a:t>
            </a:r>
            <a:r>
              <a:rPr lang="zh-CN" altLang="en-US" sz="1800" dirty="0">
                <a:latin typeface="SimSun" panose="02010600030101010101" pitchFamily="2" charset="-122"/>
                <a:ea typeface="SimSun" panose="02010600030101010101" pitchFamily="2" charset="-122"/>
              </a:rPr>
              <a:t>）</a:t>
            </a:r>
          </a:p>
        </p:txBody>
      </p:sp>
      <p:pic>
        <p:nvPicPr>
          <p:cNvPr id="3" name="図 2"/>
          <p:cNvPicPr>
            <a:picLocks noChangeAspect="1"/>
          </p:cNvPicPr>
          <p:nvPr/>
        </p:nvPicPr>
        <p:blipFill>
          <a:blip r:embed="rId3"/>
          <a:stretch>
            <a:fillRect/>
          </a:stretch>
        </p:blipFill>
        <p:spPr>
          <a:xfrm>
            <a:off x="3593014" y="1419769"/>
            <a:ext cx="2018078" cy="2113721"/>
          </a:xfrm>
          <a:prstGeom prst="rect">
            <a:avLst/>
          </a:prstGeom>
        </p:spPr>
      </p:pic>
      <p:sp>
        <p:nvSpPr>
          <p:cNvPr id="7" name="テキスト ボックス 6">
            <a:extLst>
              <a:ext uri="{FF2B5EF4-FFF2-40B4-BE49-F238E27FC236}">
                <a16:creationId xmlns:a16="http://schemas.microsoft.com/office/drawing/2014/main" xmlns="" id="{111B4939-D43B-45B6-8066-D7E75005983E}"/>
              </a:ext>
            </a:extLst>
          </p:cNvPr>
          <p:cNvSpPr txBox="1"/>
          <p:nvPr/>
        </p:nvSpPr>
        <p:spPr>
          <a:xfrm>
            <a:off x="3946901" y="1593258"/>
            <a:ext cx="1250197" cy="430887"/>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确认驾驶员之间的注意事项</a:t>
            </a:r>
            <a:endParaRPr lang="ja-JP" altLang="en-US" sz="14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A9E22F68-240F-4F4B-8A06-2A02F4359194}"/>
              </a:ext>
            </a:extLst>
          </p:cNvPr>
          <p:cNvSpPr txBox="1"/>
          <p:nvPr/>
        </p:nvSpPr>
        <p:spPr>
          <a:xfrm>
            <a:off x="1821116" y="3533490"/>
            <a:ext cx="5839866" cy="646331"/>
          </a:xfrm>
          <a:prstGeom prst="rect">
            <a:avLst/>
          </a:prstGeom>
          <a:solidFill>
            <a:schemeClr val="bg1"/>
          </a:solidFill>
          <a:ln>
            <a:noFill/>
          </a:ln>
        </p:spPr>
        <p:txBody>
          <a:bodyPr wrap="square" lIns="0" tIns="0" rIns="0" bIns="0" rtlCol="0">
            <a:spAutoFit/>
          </a:bodyPr>
          <a:lstStyle/>
          <a:p>
            <a:r>
              <a:rPr lang="zh-CN" altLang="en-US" sz="1400" dirty="0">
                <a:latin typeface="SimSun" panose="02010600030101010101" pitchFamily="2" charset="-122"/>
                <a:ea typeface="SimSun" panose="02010600030101010101" pitchFamily="2" charset="-122"/>
              </a:rPr>
              <a:t>驾驶员要在作业前事先与发信号的人或者引导员充分的讨论关于其他工程机械等的作业位置，作业者的作业位置，危险场地的位置以及发信号的方法</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6196806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７</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力学以及电的知识</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804759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力矩</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１１０</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８５</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3849129" y="3330471"/>
            <a:ext cx="149353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力矩</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2299440"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892560" y="6061455"/>
            <a:ext cx="149353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力矩</a:t>
            </a:r>
            <a:r>
              <a:rPr lang="ja-JP" altLang="en-US" sz="1200" dirty="0">
                <a:solidFill>
                  <a:prstClr val="black"/>
                </a:solidFill>
                <a:latin typeface="SimSun" panose="02010600030101010101" pitchFamily="2" charset="-122"/>
                <a:ea typeface="SimSun" panose="02010600030101010101" pitchFamily="2" charset="-122"/>
              </a:rPr>
              <a:t>①</a:t>
            </a: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737742" y="6061455"/>
            <a:ext cx="149353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力矩</a:t>
            </a:r>
            <a:r>
              <a:rPr lang="ja-JP" altLang="en-US" sz="1200" dirty="0">
                <a:solidFill>
                  <a:prstClr val="black"/>
                </a:solidFill>
                <a:latin typeface="SimSun" panose="02010600030101010101" pitchFamily="2" charset="-122"/>
                <a:ea typeface="SimSun" panose="02010600030101010101" pitchFamily="2" charset="-122"/>
              </a:rPr>
              <a:t>②</a:t>
            </a:r>
          </a:p>
        </p:txBody>
      </p:sp>
      <p:sp>
        <p:nvSpPr>
          <p:cNvPr id="13" name="テキスト ボックス 12">
            <a:extLst>
              <a:ext uri="{FF2B5EF4-FFF2-40B4-BE49-F238E27FC236}">
                <a16:creationId xmlns:a16="http://schemas.microsoft.com/office/drawing/2014/main" xmlns="" id="{58CBFF2E-8EAC-46A9-8A35-33C8542ECE9B}"/>
              </a:ext>
            </a:extLst>
          </p:cNvPr>
          <p:cNvSpPr txBox="1"/>
          <p:nvPr/>
        </p:nvSpPr>
        <p:spPr>
          <a:xfrm>
            <a:off x="828194" y="4092071"/>
            <a:ext cx="1000605" cy="169277"/>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击打的反作用</a:t>
            </a:r>
            <a:endParaRPr lang="ja-JP" altLang="en-US" sz="11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28D5DEA0-1273-4A9A-881A-53CE7689EEC7}"/>
              </a:ext>
            </a:extLst>
          </p:cNvPr>
          <p:cNvSpPr txBox="1"/>
          <p:nvPr/>
        </p:nvSpPr>
        <p:spPr>
          <a:xfrm>
            <a:off x="3156133" y="4207933"/>
            <a:ext cx="801718" cy="338554"/>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用于隧道的</a:t>
            </a:r>
          </a:p>
          <a:p>
            <a:pPr algn="ctr"/>
            <a:r>
              <a:rPr lang="zh-CN" altLang="en-US" sz="1100" dirty="0">
                <a:latin typeface="SimSun" panose="02010600030101010101" pitchFamily="2" charset="-122"/>
                <a:ea typeface="SimSun" panose="02010600030101010101" pitchFamily="2" charset="-122"/>
              </a:rPr>
              <a:t>断路器</a:t>
            </a:r>
          </a:p>
        </p:txBody>
      </p:sp>
    </p:spTree>
    <p:extLst>
      <p:ext uri="{BB962C8B-B14F-4D97-AF65-F5344CB8AC3E}">
        <p14:creationId xmlns:p14="http://schemas.microsoft.com/office/powerpoint/2010/main" val="2848655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ja-JP" sz="2400" dirty="0">
                <a:latin typeface="SimSun" panose="02010600030101010101" pitchFamily="2" charset="-122"/>
                <a:ea typeface="SimSun" panose="02010600030101010101" pitchFamily="2" charset="-122"/>
                <a:cs typeface="Times New Roman" panose="02020603050405020304" pitchFamily="18" charset="0"/>
              </a:rPr>
              <a:t>解体用机械的配件的种类</a:t>
            </a:r>
            <a:endParaRPr kumimoji="1" lang="ja-JP" altLang="en-US" sz="2400" dirty="0">
              <a:latin typeface="SimSun" panose="02010600030101010101" pitchFamily="2" charset="-122"/>
              <a:ea typeface="SimSun" panose="02010600030101010101" pitchFamily="2" charset="-122"/>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SimSun" panose="02010600030101010101" pitchFamily="2" charset="-122"/>
              <a:ea typeface="SimSun" panose="02010600030101010101" pitchFamily="2" charset="-122"/>
            </a:endParaRPr>
          </a:p>
          <a:p>
            <a:pPr marL="0" indent="0">
              <a:buNone/>
            </a:pPr>
            <a:endParaRPr lang="en-US" altLang="ja-JP" sz="20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a:solidFill>
                  <a:prstClr val="black"/>
                </a:solidFill>
                <a:latin typeface="SimSun" panose="02010600030101010101" pitchFamily="2" charset="-122"/>
                <a:ea typeface="SimSun" panose="02010600030101010101" pitchFamily="2" charset="-122"/>
              </a:rPr>
              <a:t>教材５页</a:t>
            </a:r>
            <a:r>
              <a:rPr lang="en-US" altLang="ja-JP" sz="1200" dirty="0">
                <a:solidFill>
                  <a:prstClr val="black"/>
                </a:solidFill>
                <a:latin typeface="SimSun" panose="02010600030101010101" pitchFamily="2" charset="-122"/>
                <a:ea typeface="SimSun" panose="02010600030101010101" pitchFamily="2" charset="-122"/>
              </a:rPr>
              <a:t>/</a:t>
            </a:r>
            <a:r>
              <a:rPr lang="ja-JP" altLang="en-US" sz="1200" dirty="0" smtClean="0">
                <a:solidFill>
                  <a:prstClr val="black"/>
                </a:solidFill>
                <a:latin typeface="SimSun" panose="02010600030101010101" pitchFamily="2" charset="-122"/>
                <a:ea typeface="SimSun" panose="02010600030101010101" pitchFamily="2" charset="-122"/>
              </a:rPr>
              <a:t>辅助教材８页</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コンクリート大割圧砕具</a:t>
            </a: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コンクリート小割圧砕具</a:t>
            </a:r>
          </a:p>
        </p:txBody>
      </p:sp>
      <p:sp>
        <p:nvSpPr>
          <p:cNvPr id="3" name="テキスト ボックス 2">
            <a:extLst>
              <a:ext uri="{FF2B5EF4-FFF2-40B4-BE49-F238E27FC236}">
                <a16:creationId xmlns:a16="http://schemas.microsoft.com/office/drawing/2014/main" xmlns="" id="{E92D3C92-DA55-4CC4-BD0E-925160C6F944}"/>
              </a:ext>
            </a:extLst>
          </p:cNvPr>
          <p:cNvSpPr txBox="1"/>
          <p:nvPr/>
        </p:nvSpPr>
        <p:spPr>
          <a:xfrm>
            <a:off x="3578086" y="2443704"/>
            <a:ext cx="115294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上承梁</a:t>
            </a:r>
            <a:r>
              <a:rPr kumimoji="1" lang="zh-CN" altLang="en-US" sz="1100" dirty="0">
                <a:latin typeface="SimSun" panose="02010600030101010101" pitchFamily="2" charset="-122"/>
                <a:ea typeface="SimSun" panose="02010600030101010101" pitchFamily="2" charset="-122"/>
              </a:rPr>
              <a:t>等</a:t>
            </a:r>
            <a:endParaRPr kumimoji="1" lang="ja-JP" altLang="en-US" sz="1100" dirty="0">
              <a:latin typeface="SimSun" panose="02010600030101010101" pitchFamily="2" charset="-122"/>
              <a:ea typeface="SimSun" panose="02010600030101010101" pitchFamily="2" charset="-122"/>
            </a:endParaRPr>
          </a:p>
        </p:txBody>
      </p:sp>
      <p:sp>
        <p:nvSpPr>
          <p:cNvPr id="7" name="テキスト ボックス 6">
            <a:extLst>
              <a:ext uri="{FF2B5EF4-FFF2-40B4-BE49-F238E27FC236}">
                <a16:creationId xmlns:a16="http://schemas.microsoft.com/office/drawing/2014/main" xmlns="" id="{A69F8942-6BD5-4B00-9D82-3DBAAB890D93}"/>
              </a:ext>
            </a:extLst>
          </p:cNvPr>
          <p:cNvSpPr txBox="1"/>
          <p:nvPr/>
        </p:nvSpPr>
        <p:spPr>
          <a:xfrm>
            <a:off x="3617843" y="3021169"/>
            <a:ext cx="954157"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旋转</a:t>
            </a:r>
            <a:r>
              <a:rPr kumimoji="1" lang="zh-CN" altLang="en-US" sz="1200" dirty="0">
                <a:latin typeface="SimSun" panose="02010600030101010101" pitchFamily="2" charset="-122"/>
                <a:ea typeface="SimSun" panose="02010600030101010101" pitchFamily="2" charset="-122"/>
              </a:rPr>
              <a:t>装置</a:t>
            </a:r>
            <a:endParaRPr kumimoji="1" lang="ja-JP" altLang="en-US" sz="12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44B4BCBF-EFC3-4325-A1AD-76641970F7AC}"/>
              </a:ext>
            </a:extLst>
          </p:cNvPr>
          <p:cNvSpPr txBox="1"/>
          <p:nvPr/>
        </p:nvSpPr>
        <p:spPr>
          <a:xfrm>
            <a:off x="3578086" y="3468028"/>
            <a:ext cx="1245705"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开合气缸</a:t>
            </a:r>
            <a:endParaRPr kumimoji="1" lang="ja-JP" altLang="en-US" sz="1200" dirty="0">
              <a:latin typeface="SimSun" panose="02010600030101010101" pitchFamily="2" charset="-122"/>
              <a:ea typeface="SimSun" panose="02010600030101010101" pitchFamily="2" charset="-122"/>
            </a:endParaRPr>
          </a:p>
        </p:txBody>
      </p:sp>
      <p:sp>
        <p:nvSpPr>
          <p:cNvPr id="9" name="テキスト ボックス 8">
            <a:extLst>
              <a:ext uri="{FF2B5EF4-FFF2-40B4-BE49-F238E27FC236}">
                <a16:creationId xmlns:a16="http://schemas.microsoft.com/office/drawing/2014/main" xmlns="" id="{A44FB0F2-1C5F-4111-8B33-C7628D30B236}"/>
              </a:ext>
            </a:extLst>
          </p:cNvPr>
          <p:cNvSpPr txBox="1"/>
          <p:nvPr/>
        </p:nvSpPr>
        <p:spPr>
          <a:xfrm>
            <a:off x="3578086" y="4342102"/>
            <a:ext cx="993914"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破</a:t>
            </a:r>
            <a:r>
              <a:rPr kumimoji="1" lang="zh-CN" altLang="en-US" sz="1200" dirty="0">
                <a:latin typeface="SimSun" panose="02010600030101010101" pitchFamily="2" charset="-122"/>
                <a:ea typeface="SimSun" panose="02010600030101010101" pitchFamily="2" charset="-122"/>
              </a:rPr>
              <a:t>碎伸臂</a:t>
            </a:r>
            <a:endParaRPr kumimoji="1" lang="ja-JP" altLang="en-US" sz="12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BB46DF66-52A2-47B0-8F46-DFE50F2BEF82}"/>
              </a:ext>
            </a:extLst>
          </p:cNvPr>
          <p:cNvSpPr txBox="1"/>
          <p:nvPr/>
        </p:nvSpPr>
        <p:spPr>
          <a:xfrm>
            <a:off x="816028" y="3739033"/>
            <a:ext cx="981865" cy="276999"/>
          </a:xfrm>
          <a:prstGeom prst="rect">
            <a:avLst/>
          </a:prstGeom>
          <a:solidFill>
            <a:schemeClr val="bg1"/>
          </a:solidFill>
          <a:ln>
            <a:noFill/>
          </a:ln>
        </p:spPr>
        <p:txBody>
          <a:bodyPr wrap="square" rtlCol="0">
            <a:spAutoFit/>
          </a:bodyPr>
          <a:lstStyle/>
          <a:p>
            <a:pPr algn="r"/>
            <a:r>
              <a:rPr kumimoji="1" lang="zh-CN" altLang="en-US" sz="1200" dirty="0">
                <a:latin typeface="SimSun" panose="02010600030101010101" pitchFamily="2" charset="-122"/>
                <a:ea typeface="SimSun" panose="02010600030101010101" pitchFamily="2" charset="-122"/>
              </a:rPr>
              <a:t>下承梁</a:t>
            </a:r>
            <a:endParaRPr kumimoji="1" lang="ja-JP" altLang="en-US" sz="12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3CAF0798-BED5-4AAE-8D37-2568122CA8E6}"/>
              </a:ext>
            </a:extLst>
          </p:cNvPr>
          <p:cNvSpPr txBox="1"/>
          <p:nvPr/>
        </p:nvSpPr>
        <p:spPr>
          <a:xfrm>
            <a:off x="816028" y="4603273"/>
            <a:ext cx="981865" cy="276999"/>
          </a:xfrm>
          <a:prstGeom prst="rect">
            <a:avLst/>
          </a:prstGeom>
          <a:solidFill>
            <a:schemeClr val="bg1"/>
          </a:solidFill>
          <a:ln>
            <a:noFill/>
          </a:ln>
        </p:spPr>
        <p:txBody>
          <a:bodyPr wrap="square" rtlCol="0">
            <a:spAutoFit/>
          </a:bodyPr>
          <a:lstStyle/>
          <a:p>
            <a:pPr algn="r"/>
            <a:r>
              <a:rPr kumimoji="1" lang="zh-CN" altLang="en-US" sz="1200" dirty="0">
                <a:latin typeface="SimSun" panose="02010600030101010101" pitchFamily="2" charset="-122"/>
                <a:ea typeface="SimSun" panose="02010600030101010101" pitchFamily="2" charset="-122"/>
              </a:rPr>
              <a:t>压碎点</a:t>
            </a:r>
            <a:endParaRPr kumimoji="1" lang="ja-JP" altLang="en-US" sz="12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80FC866A-C8AB-4492-A056-DB29F7682453}"/>
              </a:ext>
            </a:extLst>
          </p:cNvPr>
          <p:cNvSpPr txBox="1"/>
          <p:nvPr/>
        </p:nvSpPr>
        <p:spPr>
          <a:xfrm>
            <a:off x="1948071" y="4683089"/>
            <a:ext cx="80941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切刀</a:t>
            </a:r>
            <a:endParaRPr kumimoji="1" lang="ja-JP" altLang="en-US"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222696A4-22AB-44B6-B014-F2BAAC961731}"/>
              </a:ext>
            </a:extLst>
          </p:cNvPr>
          <p:cNvSpPr txBox="1"/>
          <p:nvPr/>
        </p:nvSpPr>
        <p:spPr>
          <a:xfrm>
            <a:off x="1948070" y="5270725"/>
            <a:ext cx="2014330"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混凝土大切割压碎</a:t>
            </a:r>
            <a:r>
              <a:rPr lang="zh-CN" altLang="en-US" sz="1200" dirty="0">
                <a:latin typeface="SimSun" panose="02010600030101010101" pitchFamily="2" charset="-122"/>
                <a:ea typeface="SimSun" panose="02010600030101010101" pitchFamily="2" charset="-122"/>
              </a:rPr>
              <a:t>器</a:t>
            </a:r>
            <a:endParaRPr kumimoji="1" lang="ja-JP" altLang="en-US"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D426770A-EB34-4077-A890-A00B8024CB95}"/>
              </a:ext>
            </a:extLst>
          </p:cNvPr>
          <p:cNvSpPr txBox="1"/>
          <p:nvPr/>
        </p:nvSpPr>
        <p:spPr>
          <a:xfrm>
            <a:off x="5777948" y="5196508"/>
            <a:ext cx="1908313"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混凝土小切割压碎</a:t>
            </a:r>
            <a:r>
              <a:rPr lang="zh-CN" altLang="en-US" sz="1200" dirty="0">
                <a:latin typeface="SimSun" panose="02010600030101010101" pitchFamily="2" charset="-122"/>
                <a:ea typeface="SimSun" panose="02010600030101010101" pitchFamily="2" charset="-122"/>
              </a:rPr>
              <a:t>器</a:t>
            </a:r>
            <a:endParaRPr kumimoji="1" lang="ja-JP" altLang="en-US"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B528F46F-59CE-4A9C-9D16-1104756B1500}"/>
              </a:ext>
            </a:extLst>
          </p:cNvPr>
          <p:cNvSpPr txBox="1"/>
          <p:nvPr/>
        </p:nvSpPr>
        <p:spPr>
          <a:xfrm>
            <a:off x="6400800" y="2443704"/>
            <a:ext cx="90114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承梁</a:t>
            </a:r>
            <a:endParaRPr kumimoji="1" lang="ja-JP" altLang="en-US"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62131C80-BC03-40DE-A97B-99A8724C3C09}"/>
              </a:ext>
            </a:extLst>
          </p:cNvPr>
          <p:cNvSpPr txBox="1"/>
          <p:nvPr/>
        </p:nvSpPr>
        <p:spPr>
          <a:xfrm>
            <a:off x="7050157" y="2773466"/>
            <a:ext cx="1252178"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开</a:t>
            </a:r>
            <a:r>
              <a:rPr lang="zh-CN" altLang="en-US" sz="1200" dirty="0">
                <a:latin typeface="SimSun" panose="02010600030101010101" pitchFamily="2" charset="-122"/>
                <a:ea typeface="SimSun" panose="02010600030101010101" pitchFamily="2" charset="-122"/>
              </a:rPr>
              <a:t>合</a:t>
            </a:r>
            <a:r>
              <a:rPr kumimoji="1" lang="zh-CN" altLang="en-US" sz="1200" dirty="0">
                <a:latin typeface="SimSun" panose="02010600030101010101" pitchFamily="2" charset="-122"/>
                <a:ea typeface="SimSun" panose="02010600030101010101" pitchFamily="2" charset="-122"/>
              </a:rPr>
              <a:t>气缸</a:t>
            </a:r>
            <a:endParaRPr kumimoji="1" lang="ja-JP" altLang="en-US"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F9D3730E-54F6-4329-A88B-1413261397A9}"/>
              </a:ext>
            </a:extLst>
          </p:cNvPr>
          <p:cNvSpPr txBox="1"/>
          <p:nvPr/>
        </p:nvSpPr>
        <p:spPr>
          <a:xfrm>
            <a:off x="7409169" y="3017450"/>
            <a:ext cx="954157" cy="276999"/>
          </a:xfrm>
          <a:prstGeom prst="rect">
            <a:avLst/>
          </a:prstGeom>
          <a:solidFill>
            <a:schemeClr val="bg1"/>
          </a:solidFill>
          <a:ln>
            <a:noFill/>
          </a:ln>
        </p:spPr>
        <p:txBody>
          <a:bodyPr wrap="square" rtlCol="0">
            <a:spAutoFit/>
          </a:bodyPr>
          <a:lstStyle/>
          <a:p>
            <a:r>
              <a:rPr lang="zh-CN" altLang="en-US" sz="1200" dirty="0">
                <a:latin typeface="SimSun" panose="02010600030101010101" pitchFamily="2" charset="-122"/>
                <a:ea typeface="SimSun" panose="02010600030101010101" pitchFamily="2" charset="-122"/>
              </a:rPr>
              <a:t>破</a:t>
            </a:r>
            <a:r>
              <a:rPr kumimoji="1" lang="zh-CN" altLang="en-US" sz="1200" dirty="0">
                <a:latin typeface="SimSun" panose="02010600030101010101" pitchFamily="2" charset="-122"/>
                <a:ea typeface="SimSun" panose="02010600030101010101" pitchFamily="2" charset="-122"/>
              </a:rPr>
              <a:t>碎伸臂</a:t>
            </a:r>
            <a:endParaRPr kumimoji="1" lang="ja-JP" altLang="en-US" sz="12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40544E52-2632-43B5-9C5B-6A70251F6717}"/>
              </a:ext>
            </a:extLst>
          </p:cNvPr>
          <p:cNvSpPr txBox="1"/>
          <p:nvPr/>
        </p:nvSpPr>
        <p:spPr>
          <a:xfrm>
            <a:off x="7195930" y="4055720"/>
            <a:ext cx="993914" cy="276999"/>
          </a:xfrm>
          <a:prstGeom prst="rect">
            <a:avLst/>
          </a:prstGeom>
          <a:solidFill>
            <a:schemeClr val="bg1"/>
          </a:solidFill>
          <a:ln>
            <a:noFill/>
          </a:ln>
        </p:spPr>
        <p:txBody>
          <a:bodyPr wrap="square" rtlCol="0">
            <a:spAutoFit/>
          </a:bodyPr>
          <a:lstStyle/>
          <a:p>
            <a:r>
              <a:rPr kumimoji="1" lang="zh-CN" altLang="en-US" sz="1200" dirty="0">
                <a:latin typeface="SimSun" panose="02010600030101010101" pitchFamily="2" charset="-122"/>
                <a:ea typeface="SimSun" panose="02010600030101010101" pitchFamily="2" charset="-122"/>
              </a:rPr>
              <a:t>压碎点</a:t>
            </a:r>
            <a:endParaRPr kumimoji="1"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09525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力矩</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１１２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８６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2930920" y="5980031"/>
            <a:ext cx="3336202"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使用特定解体机械作业时的注意</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5" name="図 4"/>
          <p:cNvPicPr>
            <a:picLocks noChangeAspect="1"/>
          </p:cNvPicPr>
          <p:nvPr/>
        </p:nvPicPr>
        <p:blipFill>
          <a:blip r:embed="rId3"/>
          <a:stretch>
            <a:fillRect/>
          </a:stretch>
        </p:blipFill>
        <p:spPr>
          <a:xfrm>
            <a:off x="2735634" y="1360865"/>
            <a:ext cx="3672732" cy="4619166"/>
          </a:xfrm>
          <a:prstGeom prst="rect">
            <a:avLst/>
          </a:prstGeom>
        </p:spPr>
      </p:pic>
      <p:sp>
        <p:nvSpPr>
          <p:cNvPr id="7" name="テキスト ボックス 6">
            <a:extLst>
              <a:ext uri="{FF2B5EF4-FFF2-40B4-BE49-F238E27FC236}">
                <a16:creationId xmlns:a16="http://schemas.microsoft.com/office/drawing/2014/main" xmlns="" id="{3939D3A5-5D05-4D91-989F-44DD2B33CDAF}"/>
              </a:ext>
            </a:extLst>
          </p:cNvPr>
          <p:cNvSpPr txBox="1"/>
          <p:nvPr/>
        </p:nvSpPr>
        <p:spPr>
          <a:xfrm>
            <a:off x="2930920" y="3019826"/>
            <a:ext cx="1118565" cy="173442"/>
          </a:xfrm>
          <a:prstGeom prst="rect">
            <a:avLst/>
          </a:prstGeom>
          <a:solidFill>
            <a:schemeClr val="bg1"/>
          </a:solidFill>
          <a:ln>
            <a:noFill/>
          </a:ln>
        </p:spPr>
        <p:txBody>
          <a:bodyPr wrap="square" lIns="0" tIns="0" rIns="0" bIns="0" rtlCol="0">
            <a:spAutoFit/>
          </a:bodyPr>
          <a:lstStyle/>
          <a:p>
            <a:pPr algn="r"/>
            <a:r>
              <a:rPr lang="zh-CN" altLang="en-US" sz="1100" dirty="0">
                <a:latin typeface="SimSun" panose="02010600030101010101" pitchFamily="2" charset="-122"/>
                <a:ea typeface="SimSun" panose="02010600030101010101" pitchFamily="2" charset="-122"/>
              </a:rPr>
              <a:t>翻倒的危险区域</a:t>
            </a:r>
            <a:endParaRPr lang="ja-JP" altLang="en-US" sz="1100" dirty="0">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E4D84B42-D194-40CE-8B2F-7796072072EA}"/>
              </a:ext>
            </a:extLst>
          </p:cNvPr>
          <p:cNvSpPr txBox="1"/>
          <p:nvPr/>
        </p:nvSpPr>
        <p:spPr>
          <a:xfrm>
            <a:off x="4419600" y="3106547"/>
            <a:ext cx="1118565"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最大作业半径</a:t>
            </a:r>
            <a:endParaRPr lang="ja-JP" altLang="en-US" sz="14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35A8C65B-A01E-47DD-AC3A-8491E425F971}"/>
              </a:ext>
            </a:extLst>
          </p:cNvPr>
          <p:cNvSpPr txBox="1"/>
          <p:nvPr/>
        </p:nvSpPr>
        <p:spPr>
          <a:xfrm>
            <a:off x="4419600" y="4201886"/>
            <a:ext cx="1118565"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作业范围</a:t>
            </a:r>
            <a:endParaRPr lang="ja-JP" altLang="en-US" sz="12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51A329A8-DFC7-4EE9-85B0-8E1D61875F67}"/>
              </a:ext>
            </a:extLst>
          </p:cNvPr>
          <p:cNvSpPr txBox="1"/>
          <p:nvPr/>
        </p:nvSpPr>
        <p:spPr>
          <a:xfrm>
            <a:off x="3805618" y="5725165"/>
            <a:ext cx="1118565" cy="173442"/>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警告区域</a:t>
            </a:r>
            <a:endParaRPr lang="ja-JP" altLang="en-US" sz="11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6911576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质量</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比重和重心</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１１５</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８７</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1995055" y="3159529"/>
            <a:ext cx="1758150" cy="276999"/>
          </a:xfrm>
          <a:prstGeom prst="rect">
            <a:avLst/>
          </a:prstGeom>
          <a:noFill/>
          <a:ln>
            <a:noFill/>
          </a:ln>
        </p:spPr>
        <p:txBody>
          <a:bodyPr wrap="square" rtlCol="0">
            <a:spAutoFit/>
          </a:bodyPr>
          <a:lstStyle/>
          <a:p>
            <a:pPr algn="ctr"/>
            <a:r>
              <a:rPr lang="zh-CN" altLang="en-US" sz="1200" dirty="0">
                <a:solidFill>
                  <a:prstClr val="black"/>
                </a:solidFill>
                <a:latin typeface="SimSun" panose="02010600030101010101" pitchFamily="2" charset="-122"/>
                <a:ea typeface="SimSun" panose="02010600030101010101" pitchFamily="2" charset="-122"/>
              </a:rPr>
              <a:t>物体的单位体积质量</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a:r>
              <a:rPr lang="zh-CN" altLang="ja-JP" sz="1200" dirty="0">
                <a:latin typeface="SimSun" panose="02010600030101010101" pitchFamily="2" charset="-122"/>
                <a:ea typeface="SimSun" panose="02010600030101010101" pitchFamily="2" charset="-122"/>
              </a:rPr>
              <a:t>体积的</a:t>
            </a:r>
            <a:r>
              <a:rPr lang="zh-CN" altLang="en-US" sz="1200" dirty="0">
                <a:latin typeface="SimSun" panose="02010600030101010101" pitchFamily="2" charset="-122"/>
                <a:ea typeface="SimSun" panose="02010600030101010101" pitchFamily="2" charset="-122"/>
              </a:rPr>
              <a:t>简略算法</a:t>
            </a:r>
            <a:endParaRPr lang="ja-JP" altLang="en-US" sz="1200" dirty="0">
              <a:solidFill>
                <a:prstClr val="black"/>
              </a:solidFill>
              <a:latin typeface="SimSun" panose="02010600030101010101" pitchFamily="2" charset="-122"/>
              <a:ea typeface="SimSun" panose="02010600030101010101" pitchFamily="2" charset="-122"/>
            </a:endParaRPr>
          </a:p>
        </p:txBody>
      </p:sp>
      <p:pic>
        <p:nvPicPr>
          <p:cNvPr id="3" name="図 2"/>
          <p:cNvPicPr>
            <a:picLocks noChangeAspect="1"/>
          </p:cNvPicPr>
          <p:nvPr/>
        </p:nvPicPr>
        <p:blipFill>
          <a:blip r:embed="rId3"/>
          <a:stretch>
            <a:fillRect/>
          </a:stretch>
        </p:blipFill>
        <p:spPr>
          <a:xfrm>
            <a:off x="756371" y="3436528"/>
            <a:ext cx="4127983" cy="2085923"/>
          </a:xfrm>
          <a:prstGeom prst="rect">
            <a:avLst/>
          </a:prstGeom>
        </p:spPr>
      </p:pic>
      <p:pic>
        <p:nvPicPr>
          <p:cNvPr id="7" name="図 6"/>
          <p:cNvPicPr>
            <a:picLocks noChangeAspect="1"/>
          </p:cNvPicPr>
          <p:nvPr/>
        </p:nvPicPr>
        <p:blipFill>
          <a:blip r:embed="rId4"/>
          <a:stretch>
            <a:fillRect/>
          </a:stretch>
        </p:blipFill>
        <p:spPr>
          <a:xfrm>
            <a:off x="5081045" y="1545382"/>
            <a:ext cx="3413332" cy="4793072"/>
          </a:xfrm>
          <a:prstGeom prst="rect">
            <a:avLst/>
          </a:prstGeom>
        </p:spPr>
      </p:pic>
      <p:sp>
        <p:nvSpPr>
          <p:cNvPr id="11" name="テキスト ボックス 10"/>
          <p:cNvSpPr txBox="1"/>
          <p:nvPr/>
        </p:nvSpPr>
        <p:spPr>
          <a:xfrm>
            <a:off x="820882" y="2143471"/>
            <a:ext cx="4106496" cy="400110"/>
          </a:xfrm>
          <a:prstGeom prst="rect">
            <a:avLst/>
          </a:prstGeom>
          <a:noFill/>
          <a:ln>
            <a:noFill/>
          </a:ln>
        </p:spPr>
        <p:txBody>
          <a:bodyPr wrap="square" rtlCol="0">
            <a:spAutoFit/>
          </a:bodyPr>
          <a:lstStyle/>
          <a:p>
            <a:pPr algn="ctr"/>
            <a:r>
              <a:rPr lang="zh-CN" altLang="en-US" sz="2000" dirty="0">
                <a:solidFill>
                  <a:prstClr val="black"/>
                </a:solidFill>
                <a:latin typeface="SimSun" panose="02010600030101010101" pitchFamily="2" charset="-122"/>
                <a:ea typeface="SimSun" panose="02010600030101010101" pitchFamily="2" charset="-122"/>
              </a:rPr>
              <a:t>物体质量</a:t>
            </a:r>
            <a:r>
              <a:rPr lang="ja-JP" altLang="en-US" sz="2000" dirty="0">
                <a:solidFill>
                  <a:prstClr val="black"/>
                </a:solidFill>
                <a:latin typeface="SimSun" panose="02010600030101010101" pitchFamily="2" charset="-122"/>
                <a:ea typeface="SimSun" panose="02010600030101010101" pitchFamily="2" charset="-122"/>
              </a:rPr>
              <a:t>＝</a:t>
            </a:r>
            <a:r>
              <a:rPr lang="zh-CN" altLang="en-US" sz="2000" dirty="0">
                <a:solidFill>
                  <a:prstClr val="black"/>
                </a:solidFill>
                <a:latin typeface="SimSun" panose="02010600030101010101" pitchFamily="2" charset="-122"/>
                <a:ea typeface="SimSun" panose="02010600030101010101" pitchFamily="2" charset="-122"/>
              </a:rPr>
              <a:t>体积</a:t>
            </a:r>
            <a:r>
              <a:rPr lang="en-US" altLang="ja-JP" sz="2000" dirty="0">
                <a:solidFill>
                  <a:prstClr val="black"/>
                </a:solidFill>
                <a:latin typeface="SimSun" panose="02010600030101010101" pitchFamily="2" charset="-122"/>
                <a:ea typeface="SimSun" panose="02010600030101010101" pitchFamily="2" charset="-122"/>
              </a:rPr>
              <a:t>×</a:t>
            </a:r>
            <a:r>
              <a:rPr lang="zh-CN" altLang="en-US" sz="2000" dirty="0">
                <a:solidFill>
                  <a:prstClr val="black"/>
                </a:solidFill>
                <a:latin typeface="SimSun" panose="02010600030101010101" pitchFamily="2" charset="-122"/>
                <a:ea typeface="SimSun" panose="02010600030101010101" pitchFamily="2" charset="-122"/>
              </a:rPr>
              <a:t>比重</a:t>
            </a:r>
            <a:endParaRPr lang="ja-JP" altLang="en-US" sz="2000" dirty="0">
              <a:solidFill>
                <a:prstClr val="black"/>
              </a:solidFill>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0609B841-5BDF-4943-81A6-C2B6A23D89A0}"/>
              </a:ext>
            </a:extLst>
          </p:cNvPr>
          <p:cNvSpPr txBox="1"/>
          <p:nvPr/>
        </p:nvSpPr>
        <p:spPr>
          <a:xfrm>
            <a:off x="5415488" y="1609052"/>
            <a:ext cx="1045028"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物 体 的 形 状</a:t>
            </a:r>
            <a:endParaRPr lang="ja-JP" altLang="en-US" sz="9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1E7562A8-63A7-44FC-BC41-EA7700BAC8BB}"/>
              </a:ext>
            </a:extLst>
          </p:cNvPr>
          <p:cNvSpPr txBox="1"/>
          <p:nvPr/>
        </p:nvSpPr>
        <p:spPr>
          <a:xfrm>
            <a:off x="5119610" y="2123311"/>
            <a:ext cx="627575"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长  方  体</a:t>
            </a:r>
            <a:endParaRPr lang="ja-JP" altLang="en-US" sz="9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A09F8A15-B90E-42FE-87D4-81F02917E343}"/>
              </a:ext>
            </a:extLst>
          </p:cNvPr>
          <p:cNvSpPr txBox="1"/>
          <p:nvPr/>
        </p:nvSpPr>
        <p:spPr>
          <a:xfrm>
            <a:off x="5116939" y="1792452"/>
            <a:ext cx="612058"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名      称</a:t>
            </a:r>
            <a:endParaRPr lang="ja-JP" altLang="en-US" sz="9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2D2EE2B2-852F-4CAF-9224-4427715D575F}"/>
              </a:ext>
            </a:extLst>
          </p:cNvPr>
          <p:cNvSpPr txBox="1"/>
          <p:nvPr/>
        </p:nvSpPr>
        <p:spPr>
          <a:xfrm>
            <a:off x="5925688" y="1792451"/>
            <a:ext cx="616937"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图      形</a:t>
            </a:r>
            <a:endParaRPr lang="ja-JP" altLang="en-US" sz="9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5D68B0D6-82D3-410A-8380-EDCC294D6CFC}"/>
              </a:ext>
            </a:extLst>
          </p:cNvPr>
          <p:cNvSpPr txBox="1"/>
          <p:nvPr/>
        </p:nvSpPr>
        <p:spPr>
          <a:xfrm>
            <a:off x="5119609" y="2604149"/>
            <a:ext cx="627575"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圆      柱</a:t>
            </a:r>
            <a:endParaRPr lang="ja-JP" altLang="en-US" sz="9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7461402E-DA44-4600-8E26-53B62E42B518}"/>
              </a:ext>
            </a:extLst>
          </p:cNvPr>
          <p:cNvSpPr txBox="1"/>
          <p:nvPr/>
        </p:nvSpPr>
        <p:spPr>
          <a:xfrm>
            <a:off x="5119609" y="3090279"/>
            <a:ext cx="627575"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圆      盘</a:t>
            </a:r>
            <a:endParaRPr lang="ja-JP" altLang="en-US" sz="9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1692D59D-8E3C-4595-9638-6EDD0BA5BEE1}"/>
              </a:ext>
            </a:extLst>
          </p:cNvPr>
          <p:cNvSpPr txBox="1"/>
          <p:nvPr/>
        </p:nvSpPr>
        <p:spPr>
          <a:xfrm>
            <a:off x="5119609" y="3548615"/>
            <a:ext cx="627575"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球</a:t>
            </a:r>
            <a:endParaRPr lang="ja-JP" altLang="en-US" sz="9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6AAFFD2A-C59C-41DB-8887-076456EBC6D9}"/>
              </a:ext>
            </a:extLst>
          </p:cNvPr>
          <p:cNvSpPr txBox="1"/>
          <p:nvPr/>
        </p:nvSpPr>
        <p:spPr>
          <a:xfrm>
            <a:off x="6486642" y="2045101"/>
            <a:ext cx="184532"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高度</a:t>
            </a:r>
            <a:endParaRPr lang="ja-JP" altLang="en-US" sz="5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DE8F99F1-46F6-43D8-8B76-5FC651D542BC}"/>
              </a:ext>
            </a:extLst>
          </p:cNvPr>
          <p:cNvSpPr txBox="1"/>
          <p:nvPr/>
        </p:nvSpPr>
        <p:spPr>
          <a:xfrm>
            <a:off x="6368250" y="2228501"/>
            <a:ext cx="184532"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横</a:t>
            </a:r>
            <a:endParaRPr lang="ja-JP" altLang="en-US" sz="500" dirty="0">
              <a:latin typeface="SimSun" panose="02010600030101010101" pitchFamily="2" charset="-122"/>
              <a:ea typeface="SimSun" panose="02010600030101010101" pitchFamily="2" charset="-122"/>
            </a:endParaRPr>
          </a:p>
        </p:txBody>
      </p:sp>
      <p:sp>
        <p:nvSpPr>
          <p:cNvPr id="22" name="テキスト ボックス 21">
            <a:extLst>
              <a:ext uri="{FF2B5EF4-FFF2-40B4-BE49-F238E27FC236}">
                <a16:creationId xmlns:a16="http://schemas.microsoft.com/office/drawing/2014/main" xmlns="" id="{A0AE40B4-AA01-45E2-BEE8-4A290E4452BD}"/>
              </a:ext>
            </a:extLst>
          </p:cNvPr>
          <p:cNvSpPr txBox="1"/>
          <p:nvPr/>
        </p:nvSpPr>
        <p:spPr>
          <a:xfrm>
            <a:off x="6055781" y="2305445"/>
            <a:ext cx="184532"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竖</a:t>
            </a:r>
            <a:endParaRPr lang="ja-JP" altLang="en-US" sz="5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E34823CA-3FF0-4B29-8D0C-E21CF3F61353}"/>
              </a:ext>
            </a:extLst>
          </p:cNvPr>
          <p:cNvSpPr txBox="1"/>
          <p:nvPr/>
        </p:nvSpPr>
        <p:spPr>
          <a:xfrm>
            <a:off x="6739316" y="1633504"/>
            <a:ext cx="1668101" cy="2769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ja-JP" dirty="0">
                <a:latin typeface="SimSun" panose="02010600030101010101" pitchFamily="2" charset="-122"/>
                <a:ea typeface="SimSun" panose="02010600030101010101" pitchFamily="2" charset="-122"/>
              </a:rPr>
              <a:t>体积的</a:t>
            </a:r>
            <a:r>
              <a:rPr lang="zh-CN" altLang="en-US" dirty="0">
                <a:latin typeface="SimSun" panose="02010600030101010101" pitchFamily="2" charset="-122"/>
                <a:ea typeface="SimSun" panose="02010600030101010101" pitchFamily="2" charset="-122"/>
              </a:rPr>
              <a:t>简略算法</a:t>
            </a:r>
            <a:endParaRPr lang="ja-JP" altLang="en-US" dirty="0">
              <a:solidFill>
                <a:prstClr val="black"/>
              </a:solidFill>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3B140930-63C9-49EC-ABCE-8B55EF46F9FA}"/>
              </a:ext>
            </a:extLst>
          </p:cNvPr>
          <p:cNvSpPr txBox="1"/>
          <p:nvPr/>
        </p:nvSpPr>
        <p:spPr>
          <a:xfrm>
            <a:off x="6749473" y="2131004"/>
            <a:ext cx="106112"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竖</a:t>
            </a:r>
            <a:endParaRPr lang="ja-JP" altLang="en-US" sz="8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A259170C-E058-4C84-AE51-5BC3B8822712}"/>
              </a:ext>
            </a:extLst>
          </p:cNvPr>
          <p:cNvSpPr txBox="1"/>
          <p:nvPr/>
        </p:nvSpPr>
        <p:spPr>
          <a:xfrm>
            <a:off x="6335233" y="2469900"/>
            <a:ext cx="184532"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直径</a:t>
            </a:r>
            <a:endParaRPr lang="ja-JP" altLang="en-US" sz="5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13372082-940D-4E98-B023-351417922FF7}"/>
              </a:ext>
            </a:extLst>
          </p:cNvPr>
          <p:cNvSpPr txBox="1"/>
          <p:nvPr/>
        </p:nvSpPr>
        <p:spPr>
          <a:xfrm>
            <a:off x="6400819" y="2605295"/>
            <a:ext cx="110431" cy="153888"/>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高度</a:t>
            </a:r>
            <a:endParaRPr lang="ja-JP" altLang="en-US" sz="5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84B80C48-C28D-4447-B8AC-50C3FE0FA12D}"/>
              </a:ext>
            </a:extLst>
          </p:cNvPr>
          <p:cNvSpPr txBox="1"/>
          <p:nvPr/>
        </p:nvSpPr>
        <p:spPr>
          <a:xfrm>
            <a:off x="6104728" y="2936625"/>
            <a:ext cx="204632"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直径</a:t>
            </a:r>
            <a:endParaRPr lang="ja-JP" altLang="en-US" sz="5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4E63D2EE-FC3F-4F11-BBBF-A08F4F5CE24A}"/>
              </a:ext>
            </a:extLst>
          </p:cNvPr>
          <p:cNvSpPr txBox="1"/>
          <p:nvPr/>
        </p:nvSpPr>
        <p:spPr>
          <a:xfrm>
            <a:off x="6475016" y="3152182"/>
            <a:ext cx="67609" cy="107722"/>
          </a:xfrm>
          <a:prstGeom prst="rect">
            <a:avLst/>
          </a:prstGeom>
          <a:solidFill>
            <a:schemeClr val="bg1"/>
          </a:solidFill>
          <a:ln>
            <a:noFill/>
          </a:ln>
        </p:spPr>
        <p:txBody>
          <a:bodyPr wrap="square" lIns="0" tIns="0" rIns="0" bIns="0" rtlCol="0">
            <a:spAutoFit/>
          </a:bodyPr>
          <a:lstStyle/>
          <a:p>
            <a:pPr algn="ctr"/>
            <a:r>
              <a:rPr lang="zh-CN" altLang="en-US" sz="350" dirty="0">
                <a:latin typeface="SimSun" panose="02010600030101010101" pitchFamily="2" charset="-122"/>
                <a:ea typeface="SimSun" panose="02010600030101010101" pitchFamily="2" charset="-122"/>
              </a:rPr>
              <a:t>厚度</a:t>
            </a:r>
            <a:endParaRPr lang="ja-JP" altLang="en-US" sz="35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1FBA37AA-2CE3-467A-858B-B34BFE3BF326}"/>
              </a:ext>
            </a:extLst>
          </p:cNvPr>
          <p:cNvSpPr txBox="1"/>
          <p:nvPr/>
        </p:nvSpPr>
        <p:spPr>
          <a:xfrm>
            <a:off x="6400819" y="3494753"/>
            <a:ext cx="86590" cy="24622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直径</a:t>
            </a:r>
            <a:endParaRPr lang="ja-JP" altLang="en-US" sz="8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A66F828B-B61C-4A15-984D-033F031B6B8A}"/>
              </a:ext>
            </a:extLst>
          </p:cNvPr>
          <p:cNvSpPr txBox="1"/>
          <p:nvPr/>
        </p:nvSpPr>
        <p:spPr>
          <a:xfrm>
            <a:off x="6358093" y="3901288"/>
            <a:ext cx="184532" cy="46166"/>
          </a:xfrm>
          <a:prstGeom prst="rect">
            <a:avLst/>
          </a:prstGeom>
          <a:solidFill>
            <a:schemeClr val="bg1"/>
          </a:solidFill>
          <a:ln>
            <a:noFill/>
          </a:ln>
        </p:spPr>
        <p:txBody>
          <a:bodyPr wrap="square" lIns="0" tIns="0" rIns="0" bIns="0" rtlCol="0">
            <a:spAutoFit/>
          </a:bodyPr>
          <a:lstStyle/>
          <a:p>
            <a:pPr algn="ctr"/>
            <a:r>
              <a:rPr lang="zh-CN" altLang="en-US" sz="300" dirty="0">
                <a:latin typeface="SimSun" panose="02010600030101010101" pitchFamily="2" charset="-122"/>
                <a:ea typeface="SimSun" panose="02010600030101010101" pitchFamily="2" charset="-122"/>
              </a:rPr>
              <a:t>高度</a:t>
            </a:r>
            <a:endParaRPr lang="ja-JP" altLang="en-US" sz="3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E9B9CA46-CFF6-4598-AEBE-D92B8A370C97}"/>
              </a:ext>
            </a:extLst>
          </p:cNvPr>
          <p:cNvSpPr txBox="1"/>
          <p:nvPr/>
        </p:nvSpPr>
        <p:spPr>
          <a:xfrm>
            <a:off x="6107604" y="4223453"/>
            <a:ext cx="204632"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直径</a:t>
            </a:r>
            <a:endParaRPr lang="ja-JP" altLang="en-US" sz="5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5E4D3E0D-8F85-485F-8B07-C75E75F6A522}"/>
              </a:ext>
            </a:extLst>
          </p:cNvPr>
          <p:cNvSpPr txBox="1"/>
          <p:nvPr/>
        </p:nvSpPr>
        <p:spPr>
          <a:xfrm>
            <a:off x="5116938" y="4013888"/>
            <a:ext cx="59709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失    球</a:t>
            </a:r>
            <a:endParaRPr lang="ja-JP" altLang="en-US" sz="9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1C6B1F95-D66B-4A75-BFF4-A85E2834A6CC}"/>
              </a:ext>
            </a:extLst>
          </p:cNvPr>
          <p:cNvSpPr txBox="1"/>
          <p:nvPr/>
        </p:nvSpPr>
        <p:spPr>
          <a:xfrm>
            <a:off x="5134846" y="4494726"/>
            <a:ext cx="59709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圆  锥  体</a:t>
            </a:r>
            <a:endParaRPr lang="ja-JP" altLang="en-US" sz="900" dirty="0">
              <a:latin typeface="SimSun" panose="02010600030101010101" pitchFamily="2" charset="-122"/>
              <a:ea typeface="SimSun" panose="02010600030101010101" pitchFamily="2" charset="-122"/>
            </a:endParaRPr>
          </a:p>
        </p:txBody>
      </p:sp>
      <p:sp>
        <p:nvSpPr>
          <p:cNvPr id="35" name="テキスト ボックス 34">
            <a:extLst>
              <a:ext uri="{FF2B5EF4-FFF2-40B4-BE49-F238E27FC236}">
                <a16:creationId xmlns:a16="http://schemas.microsoft.com/office/drawing/2014/main" xmlns="" id="{65B0FB95-343B-4D6F-9607-FF0DAD40A6A1}"/>
              </a:ext>
            </a:extLst>
          </p:cNvPr>
          <p:cNvSpPr txBox="1"/>
          <p:nvPr/>
        </p:nvSpPr>
        <p:spPr>
          <a:xfrm>
            <a:off x="6360659" y="4399600"/>
            <a:ext cx="110431" cy="184666"/>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高度</a:t>
            </a:r>
            <a:endParaRPr lang="ja-JP" altLang="en-US" sz="600" dirty="0">
              <a:latin typeface="SimSun" panose="02010600030101010101" pitchFamily="2" charset="-122"/>
              <a:ea typeface="SimSun" panose="02010600030101010101" pitchFamily="2" charset="-122"/>
            </a:endParaRPr>
          </a:p>
        </p:txBody>
      </p:sp>
      <p:sp>
        <p:nvSpPr>
          <p:cNvPr id="36" name="テキスト ボックス 35">
            <a:extLst>
              <a:ext uri="{FF2B5EF4-FFF2-40B4-BE49-F238E27FC236}">
                <a16:creationId xmlns:a16="http://schemas.microsoft.com/office/drawing/2014/main" xmlns="" id="{03304972-3151-4015-8F20-42F551D4749E}"/>
              </a:ext>
            </a:extLst>
          </p:cNvPr>
          <p:cNvSpPr txBox="1"/>
          <p:nvPr/>
        </p:nvSpPr>
        <p:spPr>
          <a:xfrm>
            <a:off x="6055781" y="4674892"/>
            <a:ext cx="140815" cy="61555"/>
          </a:xfrm>
          <a:prstGeom prst="rect">
            <a:avLst/>
          </a:prstGeom>
          <a:solidFill>
            <a:schemeClr val="bg1"/>
          </a:solidFill>
          <a:ln>
            <a:noFill/>
          </a:ln>
        </p:spPr>
        <p:txBody>
          <a:bodyPr wrap="square" lIns="0" tIns="0" rIns="0" bIns="0" rtlCol="0">
            <a:spAutoFit/>
          </a:bodyPr>
          <a:lstStyle/>
          <a:p>
            <a:pPr algn="ctr"/>
            <a:r>
              <a:rPr lang="zh-CN" altLang="en-US" sz="400" dirty="0">
                <a:latin typeface="SimSun" panose="02010600030101010101" pitchFamily="2" charset="-122"/>
                <a:ea typeface="SimSun" panose="02010600030101010101" pitchFamily="2" charset="-122"/>
              </a:rPr>
              <a:t>直径</a:t>
            </a:r>
            <a:endParaRPr lang="ja-JP" altLang="en-US" sz="400" dirty="0">
              <a:latin typeface="SimSun" panose="02010600030101010101" pitchFamily="2" charset="-122"/>
              <a:ea typeface="SimSun" panose="02010600030101010101" pitchFamily="2" charset="-122"/>
            </a:endParaRPr>
          </a:p>
        </p:txBody>
      </p:sp>
      <p:sp>
        <p:nvSpPr>
          <p:cNvPr id="37" name="テキスト ボックス 36">
            <a:extLst>
              <a:ext uri="{FF2B5EF4-FFF2-40B4-BE49-F238E27FC236}">
                <a16:creationId xmlns:a16="http://schemas.microsoft.com/office/drawing/2014/main" xmlns="" id="{5B56C717-D5AD-4673-8A10-85283BBAE3DC}"/>
              </a:ext>
            </a:extLst>
          </p:cNvPr>
          <p:cNvSpPr txBox="1"/>
          <p:nvPr/>
        </p:nvSpPr>
        <p:spPr>
          <a:xfrm>
            <a:off x="5998796" y="4801051"/>
            <a:ext cx="298502" cy="61555"/>
          </a:xfrm>
          <a:prstGeom prst="rect">
            <a:avLst/>
          </a:prstGeom>
          <a:solidFill>
            <a:schemeClr val="bg1"/>
          </a:solidFill>
          <a:ln>
            <a:noFill/>
          </a:ln>
        </p:spPr>
        <p:txBody>
          <a:bodyPr wrap="square" lIns="0" tIns="0" rIns="0" bIns="0" rtlCol="0">
            <a:spAutoFit/>
          </a:bodyPr>
          <a:lstStyle/>
          <a:p>
            <a:pPr algn="ctr"/>
            <a:r>
              <a:rPr lang="zh-CN" altLang="en-US" sz="400" dirty="0">
                <a:latin typeface="SimSun" panose="02010600030101010101" pitchFamily="2" charset="-122"/>
                <a:ea typeface="SimSun" panose="02010600030101010101" pitchFamily="2" charset="-122"/>
              </a:rPr>
              <a:t>上底直径</a:t>
            </a:r>
            <a:endParaRPr lang="ja-JP" altLang="en-US" sz="400" dirty="0">
              <a:latin typeface="SimSun" panose="02010600030101010101" pitchFamily="2" charset="-122"/>
              <a:ea typeface="SimSun" panose="02010600030101010101" pitchFamily="2" charset="-122"/>
            </a:endParaRPr>
          </a:p>
        </p:txBody>
      </p:sp>
      <p:sp>
        <p:nvSpPr>
          <p:cNvPr id="38" name="テキスト ボックス 37">
            <a:extLst>
              <a:ext uri="{FF2B5EF4-FFF2-40B4-BE49-F238E27FC236}">
                <a16:creationId xmlns:a16="http://schemas.microsoft.com/office/drawing/2014/main" xmlns="" id="{20237670-8A0A-4669-9660-80252B7EE1E4}"/>
              </a:ext>
            </a:extLst>
          </p:cNvPr>
          <p:cNvSpPr txBox="1"/>
          <p:nvPr/>
        </p:nvSpPr>
        <p:spPr>
          <a:xfrm>
            <a:off x="6324352" y="4912122"/>
            <a:ext cx="67481" cy="153888"/>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高度</a:t>
            </a:r>
            <a:endParaRPr lang="ja-JP" altLang="en-US" sz="500" dirty="0">
              <a:latin typeface="SimSun" panose="02010600030101010101" pitchFamily="2" charset="-122"/>
              <a:ea typeface="SimSun" panose="02010600030101010101" pitchFamily="2" charset="-122"/>
            </a:endParaRPr>
          </a:p>
        </p:txBody>
      </p:sp>
      <p:sp>
        <p:nvSpPr>
          <p:cNvPr id="39" name="テキスト ボックス 38">
            <a:extLst>
              <a:ext uri="{FF2B5EF4-FFF2-40B4-BE49-F238E27FC236}">
                <a16:creationId xmlns:a16="http://schemas.microsoft.com/office/drawing/2014/main" xmlns="" id="{323BCD0A-F310-4E0F-A386-60DC9A101D09}"/>
              </a:ext>
            </a:extLst>
          </p:cNvPr>
          <p:cNvSpPr txBox="1"/>
          <p:nvPr/>
        </p:nvSpPr>
        <p:spPr>
          <a:xfrm>
            <a:off x="6045731" y="5202782"/>
            <a:ext cx="204632" cy="46166"/>
          </a:xfrm>
          <a:prstGeom prst="rect">
            <a:avLst/>
          </a:prstGeom>
          <a:solidFill>
            <a:schemeClr val="bg1"/>
          </a:solidFill>
          <a:ln>
            <a:noFill/>
          </a:ln>
        </p:spPr>
        <p:txBody>
          <a:bodyPr wrap="square" lIns="0" tIns="0" rIns="0" bIns="0" rtlCol="0">
            <a:spAutoFit/>
          </a:bodyPr>
          <a:lstStyle/>
          <a:p>
            <a:pPr algn="ctr"/>
            <a:r>
              <a:rPr lang="zh-CN" altLang="en-US" sz="300" dirty="0">
                <a:latin typeface="SimSun" panose="02010600030101010101" pitchFamily="2" charset="-122"/>
                <a:ea typeface="SimSun" panose="02010600030101010101" pitchFamily="2" charset="-122"/>
              </a:rPr>
              <a:t>下底直径</a:t>
            </a:r>
            <a:endParaRPr lang="ja-JP" altLang="en-US" sz="300" dirty="0">
              <a:latin typeface="SimSun" panose="02010600030101010101" pitchFamily="2" charset="-122"/>
              <a:ea typeface="SimSun" panose="02010600030101010101" pitchFamily="2" charset="-122"/>
            </a:endParaRPr>
          </a:p>
        </p:txBody>
      </p:sp>
      <p:sp>
        <p:nvSpPr>
          <p:cNvPr id="41" name="テキスト ボックス 40">
            <a:extLst>
              <a:ext uri="{FF2B5EF4-FFF2-40B4-BE49-F238E27FC236}">
                <a16:creationId xmlns:a16="http://schemas.microsoft.com/office/drawing/2014/main" xmlns="" id="{4578EB44-B5E7-433D-990E-111D621EBFDF}"/>
              </a:ext>
            </a:extLst>
          </p:cNvPr>
          <p:cNvSpPr txBox="1"/>
          <p:nvPr/>
        </p:nvSpPr>
        <p:spPr>
          <a:xfrm>
            <a:off x="5112324" y="4966722"/>
            <a:ext cx="627576"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平头圆锥体</a:t>
            </a:r>
            <a:endParaRPr lang="ja-JP" altLang="en-US" sz="900" dirty="0">
              <a:latin typeface="SimSun" panose="02010600030101010101" pitchFamily="2" charset="-122"/>
              <a:ea typeface="SimSun" panose="02010600030101010101" pitchFamily="2" charset="-122"/>
            </a:endParaRPr>
          </a:p>
        </p:txBody>
      </p:sp>
      <p:sp>
        <p:nvSpPr>
          <p:cNvPr id="42" name="テキスト ボックス 41">
            <a:extLst>
              <a:ext uri="{FF2B5EF4-FFF2-40B4-BE49-F238E27FC236}">
                <a16:creationId xmlns:a16="http://schemas.microsoft.com/office/drawing/2014/main" xmlns="" id="{A27E082C-A3D4-4B32-8241-8289798E6797}"/>
              </a:ext>
            </a:extLst>
          </p:cNvPr>
          <p:cNvSpPr txBox="1"/>
          <p:nvPr/>
        </p:nvSpPr>
        <p:spPr>
          <a:xfrm>
            <a:off x="5150012" y="5438718"/>
            <a:ext cx="59709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椭  圆  体</a:t>
            </a:r>
            <a:endParaRPr lang="ja-JP" altLang="en-US" sz="900" dirty="0">
              <a:latin typeface="SimSun" panose="02010600030101010101" pitchFamily="2" charset="-122"/>
              <a:ea typeface="SimSun" panose="02010600030101010101" pitchFamily="2" charset="-122"/>
            </a:endParaRPr>
          </a:p>
        </p:txBody>
      </p:sp>
      <p:sp>
        <p:nvSpPr>
          <p:cNvPr id="43" name="テキスト ボックス 42">
            <a:extLst>
              <a:ext uri="{FF2B5EF4-FFF2-40B4-BE49-F238E27FC236}">
                <a16:creationId xmlns:a16="http://schemas.microsoft.com/office/drawing/2014/main" xmlns="" id="{06306A3B-A615-4486-9D2B-7D3AB8AD32D8}"/>
              </a:ext>
            </a:extLst>
          </p:cNvPr>
          <p:cNvSpPr txBox="1"/>
          <p:nvPr/>
        </p:nvSpPr>
        <p:spPr>
          <a:xfrm>
            <a:off x="5871395" y="5547765"/>
            <a:ext cx="260800" cy="46166"/>
          </a:xfrm>
          <a:prstGeom prst="rect">
            <a:avLst/>
          </a:prstGeom>
          <a:solidFill>
            <a:schemeClr val="bg1"/>
          </a:solidFill>
          <a:ln>
            <a:noFill/>
          </a:ln>
        </p:spPr>
        <p:txBody>
          <a:bodyPr wrap="square" lIns="0" tIns="0" rIns="0" bIns="0" rtlCol="0">
            <a:spAutoFit/>
          </a:bodyPr>
          <a:lstStyle/>
          <a:p>
            <a:pPr algn="ctr"/>
            <a:r>
              <a:rPr lang="zh-CN" altLang="en-US" sz="300" dirty="0">
                <a:latin typeface="SimSun" panose="02010600030101010101" pitchFamily="2" charset="-122"/>
                <a:ea typeface="SimSun" panose="02010600030101010101" pitchFamily="2" charset="-122"/>
              </a:rPr>
              <a:t>竖的长度</a:t>
            </a:r>
            <a:endParaRPr lang="en-US" altLang="zh-CN" sz="300" dirty="0">
              <a:latin typeface="SimSun" panose="02010600030101010101" pitchFamily="2" charset="-122"/>
              <a:ea typeface="SimSun" panose="02010600030101010101" pitchFamily="2" charset="-122"/>
            </a:endParaRPr>
          </a:p>
        </p:txBody>
      </p:sp>
      <p:sp>
        <p:nvSpPr>
          <p:cNvPr id="44" name="テキスト ボックス 43">
            <a:extLst>
              <a:ext uri="{FF2B5EF4-FFF2-40B4-BE49-F238E27FC236}">
                <a16:creationId xmlns:a16="http://schemas.microsoft.com/office/drawing/2014/main" xmlns="" id="{4661B6D7-AA5A-4588-BA21-D71B21378D2C}"/>
              </a:ext>
            </a:extLst>
          </p:cNvPr>
          <p:cNvSpPr txBox="1"/>
          <p:nvPr/>
        </p:nvSpPr>
        <p:spPr>
          <a:xfrm>
            <a:off x="6255028" y="5315607"/>
            <a:ext cx="65873" cy="246221"/>
          </a:xfrm>
          <a:prstGeom prst="rect">
            <a:avLst/>
          </a:prstGeom>
          <a:solidFill>
            <a:schemeClr val="bg1"/>
          </a:solidFill>
          <a:ln>
            <a:noFill/>
          </a:ln>
        </p:spPr>
        <p:txBody>
          <a:bodyPr wrap="square" lIns="0" tIns="0" rIns="0" bIns="0" rtlCol="0">
            <a:spAutoFit/>
          </a:bodyPr>
          <a:lstStyle/>
          <a:p>
            <a:pPr algn="ctr"/>
            <a:r>
              <a:rPr lang="zh-CN" altLang="en-US" sz="400" dirty="0">
                <a:latin typeface="SimSun" panose="02010600030101010101" pitchFamily="2" charset="-122"/>
                <a:ea typeface="SimSun" panose="02010600030101010101" pitchFamily="2" charset="-122"/>
              </a:rPr>
              <a:t>横的长度</a:t>
            </a:r>
            <a:endParaRPr lang="ja-JP" altLang="en-US" sz="400" dirty="0">
              <a:latin typeface="SimSun" panose="02010600030101010101" pitchFamily="2" charset="-122"/>
              <a:ea typeface="SimSun" panose="02010600030101010101" pitchFamily="2" charset="-122"/>
            </a:endParaRPr>
          </a:p>
        </p:txBody>
      </p:sp>
      <p:sp>
        <p:nvSpPr>
          <p:cNvPr id="45" name="テキスト ボックス 44">
            <a:extLst>
              <a:ext uri="{FF2B5EF4-FFF2-40B4-BE49-F238E27FC236}">
                <a16:creationId xmlns:a16="http://schemas.microsoft.com/office/drawing/2014/main" xmlns="" id="{4FD815C3-CEF2-4998-82A7-E1BAA7F2093C}"/>
              </a:ext>
            </a:extLst>
          </p:cNvPr>
          <p:cNvSpPr txBox="1"/>
          <p:nvPr/>
        </p:nvSpPr>
        <p:spPr>
          <a:xfrm>
            <a:off x="6536580" y="5445507"/>
            <a:ext cx="134594"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厚度</a:t>
            </a:r>
            <a:endParaRPr lang="ja-JP" altLang="en-US" sz="500" dirty="0">
              <a:latin typeface="SimSun" panose="02010600030101010101" pitchFamily="2" charset="-122"/>
              <a:ea typeface="SimSun" panose="02010600030101010101" pitchFamily="2" charset="-122"/>
            </a:endParaRPr>
          </a:p>
        </p:txBody>
      </p:sp>
      <p:sp>
        <p:nvSpPr>
          <p:cNvPr id="46" name="テキスト ボックス 45">
            <a:extLst>
              <a:ext uri="{FF2B5EF4-FFF2-40B4-BE49-F238E27FC236}">
                <a16:creationId xmlns:a16="http://schemas.microsoft.com/office/drawing/2014/main" xmlns="" id="{112189A3-6C02-44E4-8917-24AEEDAC2FD9}"/>
              </a:ext>
            </a:extLst>
          </p:cNvPr>
          <p:cNvSpPr txBox="1"/>
          <p:nvPr/>
        </p:nvSpPr>
        <p:spPr>
          <a:xfrm>
            <a:off x="5134846" y="5910714"/>
            <a:ext cx="594150"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三  角  锥</a:t>
            </a:r>
            <a:endParaRPr lang="ja-JP" altLang="en-US" sz="900" dirty="0">
              <a:latin typeface="SimSun" panose="02010600030101010101" pitchFamily="2" charset="-122"/>
              <a:ea typeface="SimSun" panose="02010600030101010101" pitchFamily="2" charset="-122"/>
            </a:endParaRPr>
          </a:p>
        </p:txBody>
      </p:sp>
      <p:sp>
        <p:nvSpPr>
          <p:cNvPr id="47" name="テキスト ボックス 46">
            <a:extLst>
              <a:ext uri="{FF2B5EF4-FFF2-40B4-BE49-F238E27FC236}">
                <a16:creationId xmlns:a16="http://schemas.microsoft.com/office/drawing/2014/main" xmlns="" id="{4498FEB3-B81B-48B3-B722-6DCBEDA08C62}"/>
              </a:ext>
            </a:extLst>
          </p:cNvPr>
          <p:cNvSpPr txBox="1"/>
          <p:nvPr/>
        </p:nvSpPr>
        <p:spPr>
          <a:xfrm>
            <a:off x="5864202" y="5775217"/>
            <a:ext cx="134594"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高度</a:t>
            </a:r>
            <a:endParaRPr lang="ja-JP" altLang="en-US" sz="500" dirty="0">
              <a:latin typeface="SimSun" panose="02010600030101010101" pitchFamily="2" charset="-122"/>
              <a:ea typeface="SimSun" panose="02010600030101010101" pitchFamily="2" charset="-122"/>
            </a:endParaRPr>
          </a:p>
        </p:txBody>
      </p:sp>
      <p:sp>
        <p:nvSpPr>
          <p:cNvPr id="48" name="テキスト ボックス 47">
            <a:extLst>
              <a:ext uri="{FF2B5EF4-FFF2-40B4-BE49-F238E27FC236}">
                <a16:creationId xmlns:a16="http://schemas.microsoft.com/office/drawing/2014/main" xmlns="" id="{C6ECDC79-581D-4998-98D6-22CE9E73753C}"/>
              </a:ext>
            </a:extLst>
          </p:cNvPr>
          <p:cNvSpPr txBox="1"/>
          <p:nvPr/>
        </p:nvSpPr>
        <p:spPr>
          <a:xfrm>
            <a:off x="6250363" y="5863650"/>
            <a:ext cx="318631"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底面的底边</a:t>
            </a:r>
            <a:endParaRPr lang="ja-JP" altLang="en-US" sz="500" dirty="0">
              <a:latin typeface="SimSun" panose="02010600030101010101" pitchFamily="2" charset="-122"/>
              <a:ea typeface="SimSun" panose="02010600030101010101" pitchFamily="2" charset="-122"/>
            </a:endParaRPr>
          </a:p>
        </p:txBody>
      </p:sp>
      <p:sp>
        <p:nvSpPr>
          <p:cNvPr id="49" name="テキスト ボックス 48">
            <a:extLst>
              <a:ext uri="{FF2B5EF4-FFF2-40B4-BE49-F238E27FC236}">
                <a16:creationId xmlns:a16="http://schemas.microsoft.com/office/drawing/2014/main" xmlns="" id="{E945F4EB-6578-401B-B90E-E9C2EA3C3AFC}"/>
              </a:ext>
            </a:extLst>
          </p:cNvPr>
          <p:cNvSpPr txBox="1"/>
          <p:nvPr/>
        </p:nvSpPr>
        <p:spPr>
          <a:xfrm>
            <a:off x="6296718" y="6058258"/>
            <a:ext cx="318631"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底面的高度</a:t>
            </a:r>
            <a:endParaRPr lang="ja-JP" altLang="en-US" sz="500" dirty="0">
              <a:latin typeface="SimSun" panose="02010600030101010101" pitchFamily="2" charset="-122"/>
              <a:ea typeface="SimSun" panose="02010600030101010101" pitchFamily="2" charset="-122"/>
            </a:endParaRPr>
          </a:p>
        </p:txBody>
      </p:sp>
      <p:sp>
        <p:nvSpPr>
          <p:cNvPr id="50" name="テキスト ボックス 49">
            <a:extLst>
              <a:ext uri="{FF2B5EF4-FFF2-40B4-BE49-F238E27FC236}">
                <a16:creationId xmlns:a16="http://schemas.microsoft.com/office/drawing/2014/main" xmlns="" id="{9DEC6BE9-3385-42E2-9559-66A70FFC3A8F}"/>
              </a:ext>
            </a:extLst>
          </p:cNvPr>
          <p:cNvSpPr txBox="1"/>
          <p:nvPr/>
        </p:nvSpPr>
        <p:spPr>
          <a:xfrm>
            <a:off x="5871395" y="6129160"/>
            <a:ext cx="194570" cy="76944"/>
          </a:xfrm>
          <a:prstGeom prst="rect">
            <a:avLst/>
          </a:prstGeom>
          <a:solidFill>
            <a:schemeClr val="bg1"/>
          </a:solidFill>
          <a:ln>
            <a:noFill/>
          </a:ln>
        </p:spPr>
        <p:txBody>
          <a:bodyPr wrap="square" lIns="0" tIns="0" rIns="0" bIns="0" rtlCol="0">
            <a:spAutoFit/>
          </a:bodyPr>
          <a:lstStyle/>
          <a:p>
            <a:pPr algn="ctr"/>
            <a:r>
              <a:rPr lang="zh-CN" altLang="en-US" sz="500" dirty="0">
                <a:latin typeface="SimSun" panose="02010600030101010101" pitchFamily="2" charset="-122"/>
                <a:ea typeface="SimSun" panose="02010600030101010101" pitchFamily="2" charset="-122"/>
              </a:rPr>
              <a:t>底面</a:t>
            </a:r>
            <a:endParaRPr lang="ja-JP" altLang="en-US" sz="500" dirty="0">
              <a:latin typeface="SimSun" panose="02010600030101010101" pitchFamily="2" charset="-122"/>
              <a:ea typeface="SimSun" panose="02010600030101010101" pitchFamily="2" charset="-122"/>
            </a:endParaRPr>
          </a:p>
        </p:txBody>
      </p:sp>
      <p:sp>
        <p:nvSpPr>
          <p:cNvPr id="51" name="テキスト ボックス 50">
            <a:extLst>
              <a:ext uri="{FF2B5EF4-FFF2-40B4-BE49-F238E27FC236}">
                <a16:creationId xmlns:a16="http://schemas.microsoft.com/office/drawing/2014/main" xmlns="" id="{79C389C1-DE24-4BDA-9A18-3F24646E7605}"/>
              </a:ext>
            </a:extLst>
          </p:cNvPr>
          <p:cNvSpPr txBox="1"/>
          <p:nvPr/>
        </p:nvSpPr>
        <p:spPr>
          <a:xfrm>
            <a:off x="6787710" y="2604149"/>
            <a:ext cx="210307"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直径</a:t>
            </a:r>
            <a:endParaRPr lang="ja-JP" altLang="en-US" sz="800" dirty="0">
              <a:latin typeface="SimSun" panose="02010600030101010101" pitchFamily="2" charset="-122"/>
              <a:ea typeface="SimSun" panose="02010600030101010101" pitchFamily="2" charset="-122"/>
            </a:endParaRPr>
          </a:p>
        </p:txBody>
      </p:sp>
      <p:sp>
        <p:nvSpPr>
          <p:cNvPr id="52" name="テキスト ボックス 51">
            <a:extLst>
              <a:ext uri="{FF2B5EF4-FFF2-40B4-BE49-F238E27FC236}">
                <a16:creationId xmlns:a16="http://schemas.microsoft.com/office/drawing/2014/main" xmlns="" id="{E44E92B9-EF6D-49EA-8285-363352649AB8}"/>
              </a:ext>
            </a:extLst>
          </p:cNvPr>
          <p:cNvSpPr txBox="1"/>
          <p:nvPr/>
        </p:nvSpPr>
        <p:spPr>
          <a:xfrm>
            <a:off x="7182211" y="2627232"/>
            <a:ext cx="184532"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高度</a:t>
            </a:r>
            <a:endParaRPr lang="ja-JP" altLang="en-US" sz="600" dirty="0">
              <a:latin typeface="SimSun" panose="02010600030101010101" pitchFamily="2" charset="-122"/>
              <a:ea typeface="SimSun" panose="02010600030101010101" pitchFamily="2" charset="-122"/>
            </a:endParaRPr>
          </a:p>
        </p:txBody>
      </p:sp>
      <p:sp>
        <p:nvSpPr>
          <p:cNvPr id="53" name="テキスト ボックス 52">
            <a:extLst>
              <a:ext uri="{FF2B5EF4-FFF2-40B4-BE49-F238E27FC236}">
                <a16:creationId xmlns:a16="http://schemas.microsoft.com/office/drawing/2014/main" xmlns="" id="{37E84D51-E2AB-4970-AF81-62BE70717FA0}"/>
              </a:ext>
            </a:extLst>
          </p:cNvPr>
          <p:cNvSpPr txBox="1"/>
          <p:nvPr/>
        </p:nvSpPr>
        <p:spPr>
          <a:xfrm>
            <a:off x="6787709" y="3082932"/>
            <a:ext cx="210307"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直径</a:t>
            </a:r>
            <a:endParaRPr lang="ja-JP" altLang="en-US" sz="800" dirty="0">
              <a:latin typeface="SimSun" panose="02010600030101010101" pitchFamily="2" charset="-122"/>
              <a:ea typeface="SimSun" panose="02010600030101010101" pitchFamily="2" charset="-122"/>
            </a:endParaRPr>
          </a:p>
        </p:txBody>
      </p:sp>
      <p:sp>
        <p:nvSpPr>
          <p:cNvPr id="54" name="テキスト ボックス 53">
            <a:extLst>
              <a:ext uri="{FF2B5EF4-FFF2-40B4-BE49-F238E27FC236}">
                <a16:creationId xmlns:a16="http://schemas.microsoft.com/office/drawing/2014/main" xmlns="" id="{E7C149D5-DEAF-4893-BBE0-3EA725B699C7}"/>
              </a:ext>
            </a:extLst>
          </p:cNvPr>
          <p:cNvSpPr txBox="1"/>
          <p:nvPr/>
        </p:nvSpPr>
        <p:spPr>
          <a:xfrm>
            <a:off x="7182211" y="3090279"/>
            <a:ext cx="184532"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厚度</a:t>
            </a:r>
            <a:endParaRPr lang="ja-JP" altLang="en-US" sz="700" dirty="0">
              <a:latin typeface="SimSun" panose="02010600030101010101" pitchFamily="2" charset="-122"/>
              <a:ea typeface="SimSun" panose="02010600030101010101" pitchFamily="2" charset="-122"/>
            </a:endParaRPr>
          </a:p>
        </p:txBody>
      </p:sp>
      <p:sp>
        <p:nvSpPr>
          <p:cNvPr id="55" name="テキスト ボックス 54">
            <a:extLst>
              <a:ext uri="{FF2B5EF4-FFF2-40B4-BE49-F238E27FC236}">
                <a16:creationId xmlns:a16="http://schemas.microsoft.com/office/drawing/2014/main" xmlns="" id="{F9B353C4-CE90-4BA8-A623-27DB67578542}"/>
              </a:ext>
            </a:extLst>
          </p:cNvPr>
          <p:cNvSpPr txBox="1"/>
          <p:nvPr/>
        </p:nvSpPr>
        <p:spPr>
          <a:xfrm>
            <a:off x="6944260" y="2122045"/>
            <a:ext cx="108016"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横</a:t>
            </a:r>
            <a:endParaRPr lang="ja-JP" altLang="en-US" sz="800" dirty="0">
              <a:latin typeface="SimSun" panose="02010600030101010101" pitchFamily="2" charset="-122"/>
              <a:ea typeface="SimSun" panose="02010600030101010101" pitchFamily="2" charset="-122"/>
            </a:endParaRPr>
          </a:p>
        </p:txBody>
      </p:sp>
      <p:sp>
        <p:nvSpPr>
          <p:cNvPr id="56" name="テキスト ボックス 55">
            <a:extLst>
              <a:ext uri="{FF2B5EF4-FFF2-40B4-BE49-F238E27FC236}">
                <a16:creationId xmlns:a16="http://schemas.microsoft.com/office/drawing/2014/main" xmlns="" id="{88EE19BB-C32D-4FC7-B220-CCA27F989D88}"/>
              </a:ext>
            </a:extLst>
          </p:cNvPr>
          <p:cNvSpPr txBox="1"/>
          <p:nvPr/>
        </p:nvSpPr>
        <p:spPr>
          <a:xfrm>
            <a:off x="7128671" y="2131004"/>
            <a:ext cx="210308"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高度</a:t>
            </a:r>
            <a:endParaRPr lang="ja-JP" altLang="en-US" sz="800" dirty="0">
              <a:latin typeface="SimSun" panose="02010600030101010101" pitchFamily="2" charset="-122"/>
              <a:ea typeface="SimSun" panose="02010600030101010101" pitchFamily="2" charset="-122"/>
            </a:endParaRPr>
          </a:p>
        </p:txBody>
      </p:sp>
      <p:sp>
        <p:nvSpPr>
          <p:cNvPr id="57" name="テキスト ボックス 56">
            <a:extLst>
              <a:ext uri="{FF2B5EF4-FFF2-40B4-BE49-F238E27FC236}">
                <a16:creationId xmlns:a16="http://schemas.microsoft.com/office/drawing/2014/main" xmlns="" id="{C3E94AE4-0241-477E-B812-C701DD6BF717}"/>
              </a:ext>
            </a:extLst>
          </p:cNvPr>
          <p:cNvSpPr txBox="1"/>
          <p:nvPr/>
        </p:nvSpPr>
        <p:spPr>
          <a:xfrm>
            <a:off x="6787709" y="3544087"/>
            <a:ext cx="210307"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直径</a:t>
            </a:r>
            <a:endParaRPr lang="ja-JP" altLang="en-US" sz="800" dirty="0">
              <a:latin typeface="SimSun" panose="02010600030101010101" pitchFamily="2" charset="-122"/>
              <a:ea typeface="SimSun" panose="02010600030101010101" pitchFamily="2" charset="-122"/>
            </a:endParaRPr>
          </a:p>
        </p:txBody>
      </p:sp>
      <p:sp>
        <p:nvSpPr>
          <p:cNvPr id="58" name="テキスト ボックス 57">
            <a:extLst>
              <a:ext uri="{FF2B5EF4-FFF2-40B4-BE49-F238E27FC236}">
                <a16:creationId xmlns:a16="http://schemas.microsoft.com/office/drawing/2014/main" xmlns="" id="{BB40235F-8DA2-4436-B392-953D9E8867C6}"/>
              </a:ext>
            </a:extLst>
          </p:cNvPr>
          <p:cNvSpPr txBox="1"/>
          <p:nvPr/>
        </p:nvSpPr>
        <p:spPr>
          <a:xfrm>
            <a:off x="6787709" y="4034860"/>
            <a:ext cx="184532"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高度</a:t>
            </a:r>
            <a:endParaRPr lang="ja-JP" altLang="en-US" sz="600" dirty="0">
              <a:latin typeface="SimSun" panose="02010600030101010101" pitchFamily="2" charset="-122"/>
              <a:ea typeface="SimSun" panose="02010600030101010101" pitchFamily="2" charset="-122"/>
            </a:endParaRPr>
          </a:p>
        </p:txBody>
      </p:sp>
      <p:sp>
        <p:nvSpPr>
          <p:cNvPr id="59" name="テキスト ボックス 58">
            <a:extLst>
              <a:ext uri="{FF2B5EF4-FFF2-40B4-BE49-F238E27FC236}">
                <a16:creationId xmlns:a16="http://schemas.microsoft.com/office/drawing/2014/main" xmlns="" id="{BDE87CF2-8BED-4B68-9827-F2D1A957008C}"/>
              </a:ext>
            </a:extLst>
          </p:cNvPr>
          <p:cNvSpPr txBox="1"/>
          <p:nvPr/>
        </p:nvSpPr>
        <p:spPr>
          <a:xfrm>
            <a:off x="7210619" y="4019470"/>
            <a:ext cx="210307"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直径</a:t>
            </a:r>
            <a:endParaRPr lang="ja-JP" altLang="en-US" sz="800" dirty="0">
              <a:latin typeface="SimSun" panose="02010600030101010101" pitchFamily="2" charset="-122"/>
              <a:ea typeface="SimSun" panose="02010600030101010101" pitchFamily="2" charset="-122"/>
            </a:endParaRPr>
          </a:p>
        </p:txBody>
      </p:sp>
      <p:sp>
        <p:nvSpPr>
          <p:cNvPr id="60" name="テキスト ボックス 59">
            <a:extLst>
              <a:ext uri="{FF2B5EF4-FFF2-40B4-BE49-F238E27FC236}">
                <a16:creationId xmlns:a16="http://schemas.microsoft.com/office/drawing/2014/main" xmlns="" id="{CE72C7FB-C7DB-4A7F-B240-0A9E8D3F463A}"/>
              </a:ext>
            </a:extLst>
          </p:cNvPr>
          <p:cNvSpPr txBox="1"/>
          <p:nvPr/>
        </p:nvSpPr>
        <p:spPr>
          <a:xfrm>
            <a:off x="7703061" y="4031638"/>
            <a:ext cx="184532"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高度</a:t>
            </a:r>
            <a:endParaRPr lang="ja-JP" altLang="en-US" sz="600" dirty="0">
              <a:latin typeface="SimSun" panose="02010600030101010101" pitchFamily="2" charset="-122"/>
              <a:ea typeface="SimSun" panose="02010600030101010101" pitchFamily="2" charset="-122"/>
            </a:endParaRPr>
          </a:p>
        </p:txBody>
      </p:sp>
      <p:sp>
        <p:nvSpPr>
          <p:cNvPr id="61" name="テキスト ボックス 60">
            <a:extLst>
              <a:ext uri="{FF2B5EF4-FFF2-40B4-BE49-F238E27FC236}">
                <a16:creationId xmlns:a16="http://schemas.microsoft.com/office/drawing/2014/main" xmlns="" id="{2450074A-2E59-48FB-99CA-281F9356F29E}"/>
              </a:ext>
            </a:extLst>
          </p:cNvPr>
          <p:cNvSpPr txBox="1"/>
          <p:nvPr/>
        </p:nvSpPr>
        <p:spPr>
          <a:xfrm>
            <a:off x="6787709" y="4500365"/>
            <a:ext cx="210307"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直径</a:t>
            </a:r>
            <a:endParaRPr lang="ja-JP" altLang="en-US" sz="800" dirty="0">
              <a:latin typeface="SimSun" panose="02010600030101010101" pitchFamily="2" charset="-122"/>
              <a:ea typeface="SimSun" panose="02010600030101010101" pitchFamily="2" charset="-122"/>
            </a:endParaRPr>
          </a:p>
        </p:txBody>
      </p:sp>
      <p:sp>
        <p:nvSpPr>
          <p:cNvPr id="62" name="テキスト ボックス 61">
            <a:extLst>
              <a:ext uri="{FF2B5EF4-FFF2-40B4-BE49-F238E27FC236}">
                <a16:creationId xmlns:a16="http://schemas.microsoft.com/office/drawing/2014/main" xmlns="" id="{D7C56836-1B80-40CC-8072-2742A4B0FBC1}"/>
              </a:ext>
            </a:extLst>
          </p:cNvPr>
          <p:cNvSpPr txBox="1"/>
          <p:nvPr/>
        </p:nvSpPr>
        <p:spPr>
          <a:xfrm>
            <a:off x="7182211" y="4512533"/>
            <a:ext cx="184532"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高度</a:t>
            </a:r>
            <a:endParaRPr lang="ja-JP" altLang="en-US" sz="600" dirty="0">
              <a:latin typeface="SimSun" panose="02010600030101010101" pitchFamily="2" charset="-122"/>
              <a:ea typeface="SimSun" panose="02010600030101010101" pitchFamily="2" charset="-122"/>
            </a:endParaRPr>
          </a:p>
        </p:txBody>
      </p:sp>
      <p:sp>
        <p:nvSpPr>
          <p:cNvPr id="64" name="テキスト ボックス 63">
            <a:extLst>
              <a:ext uri="{FF2B5EF4-FFF2-40B4-BE49-F238E27FC236}">
                <a16:creationId xmlns:a16="http://schemas.microsoft.com/office/drawing/2014/main" xmlns="" id="{9AF26436-491F-437F-AD8A-91CF66D11381}"/>
              </a:ext>
            </a:extLst>
          </p:cNvPr>
          <p:cNvSpPr txBox="1"/>
          <p:nvPr/>
        </p:nvSpPr>
        <p:spPr>
          <a:xfrm>
            <a:off x="6854220" y="4832404"/>
            <a:ext cx="379605"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下底直径</a:t>
            </a:r>
            <a:endParaRPr lang="ja-JP" altLang="en-US" sz="700" dirty="0">
              <a:latin typeface="SimSun" panose="02010600030101010101" pitchFamily="2" charset="-122"/>
              <a:ea typeface="SimSun" panose="02010600030101010101" pitchFamily="2" charset="-122"/>
            </a:endParaRPr>
          </a:p>
        </p:txBody>
      </p:sp>
      <p:sp>
        <p:nvSpPr>
          <p:cNvPr id="65" name="テキスト ボックス 64">
            <a:extLst>
              <a:ext uri="{FF2B5EF4-FFF2-40B4-BE49-F238E27FC236}">
                <a16:creationId xmlns:a16="http://schemas.microsoft.com/office/drawing/2014/main" xmlns="" id="{E859C2B2-8AA2-4225-A853-960DA8B8D2BB}"/>
              </a:ext>
            </a:extLst>
          </p:cNvPr>
          <p:cNvSpPr txBox="1"/>
          <p:nvPr/>
        </p:nvSpPr>
        <p:spPr>
          <a:xfrm>
            <a:off x="7411562" y="4842126"/>
            <a:ext cx="379605"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下底直径</a:t>
            </a:r>
            <a:endParaRPr lang="ja-JP" altLang="en-US" sz="700" dirty="0">
              <a:latin typeface="SimSun" panose="02010600030101010101" pitchFamily="2" charset="-122"/>
              <a:ea typeface="SimSun" panose="02010600030101010101" pitchFamily="2" charset="-122"/>
            </a:endParaRPr>
          </a:p>
        </p:txBody>
      </p:sp>
      <p:sp>
        <p:nvSpPr>
          <p:cNvPr id="66" name="テキスト ボックス 65">
            <a:extLst>
              <a:ext uri="{FF2B5EF4-FFF2-40B4-BE49-F238E27FC236}">
                <a16:creationId xmlns:a16="http://schemas.microsoft.com/office/drawing/2014/main" xmlns="" id="{DCC8F4B8-F8B9-4066-AADC-E44A549870E8}"/>
              </a:ext>
            </a:extLst>
          </p:cNvPr>
          <p:cNvSpPr txBox="1"/>
          <p:nvPr/>
        </p:nvSpPr>
        <p:spPr>
          <a:xfrm>
            <a:off x="6854219" y="4981647"/>
            <a:ext cx="379605"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上底直径</a:t>
            </a:r>
            <a:endParaRPr lang="ja-JP" altLang="en-US" sz="700" dirty="0">
              <a:latin typeface="SimSun" panose="02010600030101010101" pitchFamily="2" charset="-122"/>
              <a:ea typeface="SimSun" panose="02010600030101010101" pitchFamily="2" charset="-122"/>
            </a:endParaRPr>
          </a:p>
        </p:txBody>
      </p:sp>
      <p:sp>
        <p:nvSpPr>
          <p:cNvPr id="67" name="テキスト ボックス 66">
            <a:extLst>
              <a:ext uri="{FF2B5EF4-FFF2-40B4-BE49-F238E27FC236}">
                <a16:creationId xmlns:a16="http://schemas.microsoft.com/office/drawing/2014/main" xmlns="" id="{4188D450-DEC3-4297-B1D8-84F9BB1E0F76}"/>
              </a:ext>
            </a:extLst>
          </p:cNvPr>
          <p:cNvSpPr txBox="1"/>
          <p:nvPr/>
        </p:nvSpPr>
        <p:spPr>
          <a:xfrm>
            <a:off x="7366743" y="4991369"/>
            <a:ext cx="379605"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上底直径</a:t>
            </a:r>
            <a:endParaRPr lang="ja-JP" altLang="en-US" sz="700" dirty="0">
              <a:latin typeface="SimSun" panose="02010600030101010101" pitchFamily="2" charset="-122"/>
              <a:ea typeface="SimSun" panose="02010600030101010101" pitchFamily="2" charset="-122"/>
            </a:endParaRPr>
          </a:p>
        </p:txBody>
      </p:sp>
      <p:sp>
        <p:nvSpPr>
          <p:cNvPr id="68" name="テキスト ボックス 67">
            <a:extLst>
              <a:ext uri="{FF2B5EF4-FFF2-40B4-BE49-F238E27FC236}">
                <a16:creationId xmlns:a16="http://schemas.microsoft.com/office/drawing/2014/main" xmlns="" id="{7965004C-D219-4875-9C7B-4ADD6CB0AD08}"/>
              </a:ext>
            </a:extLst>
          </p:cNvPr>
          <p:cNvSpPr txBox="1"/>
          <p:nvPr/>
        </p:nvSpPr>
        <p:spPr>
          <a:xfrm>
            <a:off x="6851994" y="5138584"/>
            <a:ext cx="184532"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高度</a:t>
            </a:r>
            <a:endParaRPr lang="ja-JP" altLang="en-US" sz="600" dirty="0">
              <a:latin typeface="SimSun" panose="02010600030101010101" pitchFamily="2" charset="-122"/>
              <a:ea typeface="SimSun" panose="02010600030101010101" pitchFamily="2" charset="-122"/>
            </a:endParaRPr>
          </a:p>
        </p:txBody>
      </p:sp>
      <p:sp>
        <p:nvSpPr>
          <p:cNvPr id="69" name="テキスト ボックス 68">
            <a:extLst>
              <a:ext uri="{FF2B5EF4-FFF2-40B4-BE49-F238E27FC236}">
                <a16:creationId xmlns:a16="http://schemas.microsoft.com/office/drawing/2014/main" xmlns="" id="{24575BA9-A6B9-4E60-8307-F811107B49A3}"/>
              </a:ext>
            </a:extLst>
          </p:cNvPr>
          <p:cNvSpPr txBox="1"/>
          <p:nvPr/>
        </p:nvSpPr>
        <p:spPr>
          <a:xfrm>
            <a:off x="6725383" y="5456153"/>
            <a:ext cx="126611"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竖</a:t>
            </a:r>
            <a:endParaRPr lang="en-US" altLang="zh-CN" sz="700" dirty="0">
              <a:latin typeface="SimSun" panose="02010600030101010101" pitchFamily="2" charset="-122"/>
              <a:ea typeface="SimSun" panose="02010600030101010101" pitchFamily="2" charset="-122"/>
            </a:endParaRPr>
          </a:p>
        </p:txBody>
      </p:sp>
      <p:sp>
        <p:nvSpPr>
          <p:cNvPr id="70" name="テキスト ボックス 69">
            <a:extLst>
              <a:ext uri="{FF2B5EF4-FFF2-40B4-BE49-F238E27FC236}">
                <a16:creationId xmlns:a16="http://schemas.microsoft.com/office/drawing/2014/main" xmlns="" id="{CC585BD9-AE71-49A6-B6A1-977B92A89D13}"/>
              </a:ext>
            </a:extLst>
          </p:cNvPr>
          <p:cNvSpPr txBox="1"/>
          <p:nvPr/>
        </p:nvSpPr>
        <p:spPr>
          <a:xfrm>
            <a:off x="6921094" y="5454055"/>
            <a:ext cx="126611"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横</a:t>
            </a:r>
            <a:endParaRPr lang="en-US" altLang="zh-CN" sz="700" dirty="0">
              <a:latin typeface="SimSun" panose="02010600030101010101" pitchFamily="2" charset="-122"/>
              <a:ea typeface="SimSun" panose="02010600030101010101" pitchFamily="2" charset="-122"/>
            </a:endParaRPr>
          </a:p>
        </p:txBody>
      </p:sp>
      <p:sp>
        <p:nvSpPr>
          <p:cNvPr id="72" name="テキスト ボックス 71">
            <a:extLst>
              <a:ext uri="{FF2B5EF4-FFF2-40B4-BE49-F238E27FC236}">
                <a16:creationId xmlns:a16="http://schemas.microsoft.com/office/drawing/2014/main" xmlns="" id="{C78A45FC-1EBF-4F35-860B-CEAADDC208ED}"/>
              </a:ext>
            </a:extLst>
          </p:cNvPr>
          <p:cNvSpPr txBox="1"/>
          <p:nvPr/>
        </p:nvSpPr>
        <p:spPr>
          <a:xfrm>
            <a:off x="7112219" y="5454055"/>
            <a:ext cx="213428"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厚度</a:t>
            </a:r>
            <a:endParaRPr lang="ja-JP" altLang="en-US" sz="700" dirty="0">
              <a:latin typeface="SimSun" panose="02010600030101010101" pitchFamily="2" charset="-122"/>
              <a:ea typeface="SimSun" panose="02010600030101010101" pitchFamily="2" charset="-122"/>
            </a:endParaRPr>
          </a:p>
        </p:txBody>
      </p:sp>
      <p:sp>
        <p:nvSpPr>
          <p:cNvPr id="73" name="テキスト ボックス 72">
            <a:extLst>
              <a:ext uri="{FF2B5EF4-FFF2-40B4-BE49-F238E27FC236}">
                <a16:creationId xmlns:a16="http://schemas.microsoft.com/office/drawing/2014/main" xmlns="" id="{E53B630B-5753-4EFD-826B-79E06C87A32C}"/>
              </a:ext>
            </a:extLst>
          </p:cNvPr>
          <p:cNvSpPr txBox="1"/>
          <p:nvPr/>
        </p:nvSpPr>
        <p:spPr>
          <a:xfrm>
            <a:off x="6730861" y="5881075"/>
            <a:ext cx="318631"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底面积</a:t>
            </a:r>
            <a:endParaRPr lang="ja-JP" altLang="en-US" sz="700" dirty="0">
              <a:latin typeface="SimSun" panose="02010600030101010101" pitchFamily="2" charset="-122"/>
              <a:ea typeface="SimSun" panose="02010600030101010101" pitchFamily="2" charset="-122"/>
            </a:endParaRPr>
          </a:p>
        </p:txBody>
      </p:sp>
      <p:sp>
        <p:nvSpPr>
          <p:cNvPr id="74" name="テキスト ボックス 73">
            <a:extLst>
              <a:ext uri="{FF2B5EF4-FFF2-40B4-BE49-F238E27FC236}">
                <a16:creationId xmlns:a16="http://schemas.microsoft.com/office/drawing/2014/main" xmlns="" id="{16373053-7B5C-41CF-AD4A-9CF29DD7D97B}"/>
              </a:ext>
            </a:extLst>
          </p:cNvPr>
          <p:cNvSpPr txBox="1"/>
          <p:nvPr/>
        </p:nvSpPr>
        <p:spPr>
          <a:xfrm>
            <a:off x="6787709" y="6030318"/>
            <a:ext cx="293025"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底面积</a:t>
            </a:r>
            <a:endParaRPr lang="ja-JP" altLang="en-US" sz="700" dirty="0">
              <a:latin typeface="SimSun" panose="02010600030101010101" pitchFamily="2" charset="-122"/>
              <a:ea typeface="SimSun" panose="02010600030101010101" pitchFamily="2" charset="-122"/>
            </a:endParaRPr>
          </a:p>
        </p:txBody>
      </p:sp>
      <p:sp>
        <p:nvSpPr>
          <p:cNvPr id="75" name="テキスト ボックス 74">
            <a:extLst>
              <a:ext uri="{FF2B5EF4-FFF2-40B4-BE49-F238E27FC236}">
                <a16:creationId xmlns:a16="http://schemas.microsoft.com/office/drawing/2014/main" xmlns="" id="{E0FD9A2B-D89C-455C-A57C-6570DBDE9B3B}"/>
              </a:ext>
            </a:extLst>
          </p:cNvPr>
          <p:cNvSpPr txBox="1"/>
          <p:nvPr/>
        </p:nvSpPr>
        <p:spPr>
          <a:xfrm>
            <a:off x="7118576" y="5885336"/>
            <a:ext cx="213428"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高度</a:t>
            </a:r>
            <a:endParaRPr lang="ja-JP" altLang="en-US" sz="700" dirty="0">
              <a:latin typeface="SimSun" panose="02010600030101010101" pitchFamily="2" charset="-122"/>
              <a:ea typeface="SimSun" panose="02010600030101010101" pitchFamily="2" charset="-122"/>
            </a:endParaRPr>
          </a:p>
        </p:txBody>
      </p:sp>
      <p:sp>
        <p:nvSpPr>
          <p:cNvPr id="76" name="テキスト ボックス 75">
            <a:extLst>
              <a:ext uri="{FF2B5EF4-FFF2-40B4-BE49-F238E27FC236}">
                <a16:creationId xmlns:a16="http://schemas.microsoft.com/office/drawing/2014/main" xmlns="" id="{6DF78523-CE54-4F26-A692-37C1660B924D}"/>
              </a:ext>
            </a:extLst>
          </p:cNvPr>
          <p:cNvSpPr txBox="1"/>
          <p:nvPr/>
        </p:nvSpPr>
        <p:spPr>
          <a:xfrm>
            <a:off x="7184353" y="6031494"/>
            <a:ext cx="194570"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底边</a:t>
            </a:r>
            <a:endParaRPr lang="ja-JP" altLang="en-US" sz="700" dirty="0">
              <a:latin typeface="SimSun" panose="02010600030101010101" pitchFamily="2" charset="-122"/>
              <a:ea typeface="SimSun" panose="02010600030101010101" pitchFamily="2" charset="-122"/>
            </a:endParaRPr>
          </a:p>
        </p:txBody>
      </p:sp>
      <p:sp>
        <p:nvSpPr>
          <p:cNvPr id="77" name="テキスト ボックス 76">
            <a:extLst>
              <a:ext uri="{FF2B5EF4-FFF2-40B4-BE49-F238E27FC236}">
                <a16:creationId xmlns:a16="http://schemas.microsoft.com/office/drawing/2014/main" xmlns="" id="{498E1CE6-BAD5-4F39-BA8B-A6766A9FA0A5}"/>
              </a:ext>
            </a:extLst>
          </p:cNvPr>
          <p:cNvSpPr txBox="1"/>
          <p:nvPr/>
        </p:nvSpPr>
        <p:spPr>
          <a:xfrm>
            <a:off x="7455167" y="6030318"/>
            <a:ext cx="488022"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底面的高度</a:t>
            </a:r>
            <a:endParaRPr lang="ja-JP" altLang="en-US" sz="700" dirty="0">
              <a:latin typeface="SimSun" panose="02010600030101010101" pitchFamily="2" charset="-122"/>
              <a:ea typeface="SimSun" panose="02010600030101010101" pitchFamily="2" charset="-122"/>
            </a:endParaRPr>
          </a:p>
        </p:txBody>
      </p:sp>
      <p:sp>
        <p:nvSpPr>
          <p:cNvPr id="78" name="テキスト ボックス 77">
            <a:extLst>
              <a:ext uri="{FF2B5EF4-FFF2-40B4-BE49-F238E27FC236}">
                <a16:creationId xmlns:a16="http://schemas.microsoft.com/office/drawing/2014/main" xmlns="" id="{D694CA40-3EA7-4045-8862-6103D4E57B5D}"/>
              </a:ext>
            </a:extLst>
          </p:cNvPr>
          <p:cNvSpPr txBox="1"/>
          <p:nvPr/>
        </p:nvSpPr>
        <p:spPr>
          <a:xfrm>
            <a:off x="927940" y="3527831"/>
            <a:ext cx="622119"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物质的种类</a:t>
            </a:r>
            <a:endParaRPr lang="en-US" altLang="zh-CN" sz="900" dirty="0">
              <a:latin typeface="SimSun" panose="02010600030101010101" pitchFamily="2" charset="-122"/>
              <a:ea typeface="SimSun" panose="02010600030101010101" pitchFamily="2" charset="-122"/>
            </a:endParaRPr>
          </a:p>
        </p:txBody>
      </p:sp>
      <p:sp>
        <p:nvSpPr>
          <p:cNvPr id="79" name="テキスト ボックス 78">
            <a:extLst>
              <a:ext uri="{FF2B5EF4-FFF2-40B4-BE49-F238E27FC236}">
                <a16:creationId xmlns:a16="http://schemas.microsoft.com/office/drawing/2014/main" xmlns="" id="{65EBDA5F-B64F-4745-BCB4-F5C894F367EC}"/>
              </a:ext>
            </a:extLst>
          </p:cNvPr>
          <p:cNvSpPr txBox="1"/>
          <p:nvPr/>
        </p:nvSpPr>
        <p:spPr>
          <a:xfrm>
            <a:off x="1876877" y="3527832"/>
            <a:ext cx="669156"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大概的质量</a:t>
            </a:r>
            <a:endParaRPr lang="en-US" altLang="zh-CN" sz="900" dirty="0">
              <a:latin typeface="SimSun" panose="02010600030101010101" pitchFamily="2" charset="-122"/>
              <a:ea typeface="SimSun" panose="02010600030101010101" pitchFamily="2" charset="-122"/>
            </a:endParaRPr>
          </a:p>
        </p:txBody>
      </p:sp>
      <p:sp>
        <p:nvSpPr>
          <p:cNvPr id="80" name="テキスト ボックス 79">
            <a:extLst>
              <a:ext uri="{FF2B5EF4-FFF2-40B4-BE49-F238E27FC236}">
                <a16:creationId xmlns:a16="http://schemas.microsoft.com/office/drawing/2014/main" xmlns="" id="{713769CA-3FAB-4B73-B15D-1DB8C4A1604A}"/>
              </a:ext>
            </a:extLst>
          </p:cNvPr>
          <p:cNvSpPr txBox="1"/>
          <p:nvPr/>
        </p:nvSpPr>
        <p:spPr>
          <a:xfrm>
            <a:off x="2927397" y="3519344"/>
            <a:ext cx="622119"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物质的种类</a:t>
            </a:r>
            <a:endParaRPr lang="en-US" altLang="zh-CN" sz="900" dirty="0">
              <a:latin typeface="SimSun" panose="02010600030101010101" pitchFamily="2" charset="-122"/>
              <a:ea typeface="SimSun" panose="02010600030101010101" pitchFamily="2" charset="-122"/>
            </a:endParaRPr>
          </a:p>
        </p:txBody>
      </p:sp>
      <p:sp>
        <p:nvSpPr>
          <p:cNvPr id="81" name="テキスト ボックス 80">
            <a:extLst>
              <a:ext uri="{FF2B5EF4-FFF2-40B4-BE49-F238E27FC236}">
                <a16:creationId xmlns:a16="http://schemas.microsoft.com/office/drawing/2014/main" xmlns="" id="{AF9F6137-8D64-44D2-9496-A4362565ACD3}"/>
              </a:ext>
            </a:extLst>
          </p:cNvPr>
          <p:cNvSpPr txBox="1"/>
          <p:nvPr/>
        </p:nvSpPr>
        <p:spPr>
          <a:xfrm>
            <a:off x="3891107" y="3527831"/>
            <a:ext cx="669156" cy="138499"/>
          </a:xfrm>
          <a:prstGeom prst="rect">
            <a:avLst/>
          </a:prstGeom>
          <a:solidFill>
            <a:schemeClr val="accent3">
              <a:lumMod val="40000"/>
              <a:lumOff val="60000"/>
            </a:schemeClr>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大概的质量</a:t>
            </a:r>
            <a:endParaRPr lang="en-US" altLang="zh-CN" sz="900" dirty="0">
              <a:latin typeface="SimSun" panose="02010600030101010101" pitchFamily="2" charset="-122"/>
              <a:ea typeface="SimSun" panose="02010600030101010101" pitchFamily="2" charset="-122"/>
            </a:endParaRPr>
          </a:p>
        </p:txBody>
      </p:sp>
      <p:sp>
        <p:nvSpPr>
          <p:cNvPr id="82" name="テキスト ボックス 81">
            <a:extLst>
              <a:ext uri="{FF2B5EF4-FFF2-40B4-BE49-F238E27FC236}">
                <a16:creationId xmlns:a16="http://schemas.microsoft.com/office/drawing/2014/main" xmlns="" id="{0E17A198-4A96-4A72-8AA4-175DAE409CB6}"/>
              </a:ext>
            </a:extLst>
          </p:cNvPr>
          <p:cNvSpPr txBox="1"/>
          <p:nvPr/>
        </p:nvSpPr>
        <p:spPr>
          <a:xfrm>
            <a:off x="1137082" y="3696077"/>
            <a:ext cx="120218"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铅</a:t>
            </a:r>
            <a:endParaRPr lang="ja-JP" altLang="en-US" sz="900" dirty="0">
              <a:latin typeface="SimSun" panose="02010600030101010101" pitchFamily="2" charset="-122"/>
              <a:ea typeface="SimSun" panose="02010600030101010101" pitchFamily="2" charset="-122"/>
            </a:endParaRPr>
          </a:p>
        </p:txBody>
      </p:sp>
      <p:sp>
        <p:nvSpPr>
          <p:cNvPr id="83" name="テキスト ボックス 82">
            <a:extLst>
              <a:ext uri="{FF2B5EF4-FFF2-40B4-BE49-F238E27FC236}">
                <a16:creationId xmlns:a16="http://schemas.microsoft.com/office/drawing/2014/main" xmlns="" id="{7F7A868A-2BF6-4017-BBB8-C8095077B099}"/>
              </a:ext>
            </a:extLst>
          </p:cNvPr>
          <p:cNvSpPr txBox="1"/>
          <p:nvPr/>
        </p:nvSpPr>
        <p:spPr>
          <a:xfrm>
            <a:off x="1137082" y="3864323"/>
            <a:ext cx="120218"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铜</a:t>
            </a:r>
            <a:endParaRPr lang="ja-JP" altLang="en-US" sz="900" dirty="0">
              <a:latin typeface="SimSun" panose="02010600030101010101" pitchFamily="2" charset="-122"/>
              <a:ea typeface="SimSun" panose="02010600030101010101" pitchFamily="2" charset="-122"/>
            </a:endParaRPr>
          </a:p>
        </p:txBody>
      </p:sp>
      <p:sp>
        <p:nvSpPr>
          <p:cNvPr id="84" name="テキスト ボックス 83">
            <a:extLst>
              <a:ext uri="{FF2B5EF4-FFF2-40B4-BE49-F238E27FC236}">
                <a16:creationId xmlns:a16="http://schemas.microsoft.com/office/drawing/2014/main" xmlns="" id="{9765CCBC-9859-4061-8F06-44C2A2C5395D}"/>
              </a:ext>
            </a:extLst>
          </p:cNvPr>
          <p:cNvSpPr txBox="1"/>
          <p:nvPr/>
        </p:nvSpPr>
        <p:spPr>
          <a:xfrm>
            <a:off x="1136189" y="4037392"/>
            <a:ext cx="120218"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钢</a:t>
            </a:r>
            <a:endParaRPr lang="ja-JP" altLang="en-US" sz="900" dirty="0">
              <a:latin typeface="SimSun" panose="02010600030101010101" pitchFamily="2" charset="-122"/>
              <a:ea typeface="SimSun" panose="02010600030101010101" pitchFamily="2" charset="-122"/>
            </a:endParaRPr>
          </a:p>
        </p:txBody>
      </p:sp>
      <p:sp>
        <p:nvSpPr>
          <p:cNvPr id="85" name="テキスト ボックス 84">
            <a:extLst>
              <a:ext uri="{FF2B5EF4-FFF2-40B4-BE49-F238E27FC236}">
                <a16:creationId xmlns:a16="http://schemas.microsoft.com/office/drawing/2014/main" xmlns="" id="{15A0F046-9310-4C1C-A2C1-3D0EF093C67E}"/>
              </a:ext>
            </a:extLst>
          </p:cNvPr>
          <p:cNvSpPr txBox="1"/>
          <p:nvPr/>
        </p:nvSpPr>
        <p:spPr>
          <a:xfrm>
            <a:off x="1048253" y="4201110"/>
            <a:ext cx="29608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铸铁</a:t>
            </a:r>
            <a:endParaRPr lang="ja-JP" altLang="en-US" sz="900" dirty="0">
              <a:latin typeface="SimSun" panose="02010600030101010101" pitchFamily="2" charset="-122"/>
              <a:ea typeface="SimSun" panose="02010600030101010101" pitchFamily="2" charset="-122"/>
            </a:endParaRPr>
          </a:p>
        </p:txBody>
      </p:sp>
      <p:sp>
        <p:nvSpPr>
          <p:cNvPr id="86" name="テキスト ボックス 85">
            <a:extLst>
              <a:ext uri="{FF2B5EF4-FFF2-40B4-BE49-F238E27FC236}">
                <a16:creationId xmlns:a16="http://schemas.microsoft.com/office/drawing/2014/main" xmlns="" id="{DC5DD005-F026-4580-9ED0-1F608F6588E9}"/>
              </a:ext>
            </a:extLst>
          </p:cNvPr>
          <p:cNvSpPr txBox="1"/>
          <p:nvPr/>
        </p:nvSpPr>
        <p:spPr>
          <a:xfrm>
            <a:off x="857250" y="4359547"/>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铝</a:t>
            </a:r>
            <a:endParaRPr lang="ja-JP" altLang="en-US" sz="900" dirty="0">
              <a:latin typeface="SimSun" panose="02010600030101010101" pitchFamily="2" charset="-122"/>
              <a:ea typeface="SimSun" panose="02010600030101010101" pitchFamily="2" charset="-122"/>
            </a:endParaRPr>
          </a:p>
        </p:txBody>
      </p:sp>
      <p:sp>
        <p:nvSpPr>
          <p:cNvPr id="88" name="テキスト ボックス 87">
            <a:extLst>
              <a:ext uri="{FF2B5EF4-FFF2-40B4-BE49-F238E27FC236}">
                <a16:creationId xmlns:a16="http://schemas.microsoft.com/office/drawing/2014/main" xmlns="" id="{F96FED1F-694E-47EA-B75B-35DE599CDBE1}"/>
              </a:ext>
            </a:extLst>
          </p:cNvPr>
          <p:cNvSpPr txBox="1"/>
          <p:nvPr/>
        </p:nvSpPr>
        <p:spPr>
          <a:xfrm>
            <a:off x="823996" y="4527793"/>
            <a:ext cx="759316"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混凝土</a:t>
            </a:r>
            <a:endParaRPr lang="ja-JP" altLang="en-US" sz="900" dirty="0">
              <a:latin typeface="SimSun" panose="02010600030101010101" pitchFamily="2" charset="-122"/>
              <a:ea typeface="SimSun" panose="02010600030101010101" pitchFamily="2" charset="-122"/>
            </a:endParaRPr>
          </a:p>
        </p:txBody>
      </p:sp>
      <p:sp>
        <p:nvSpPr>
          <p:cNvPr id="89" name="テキスト ボックス 88">
            <a:extLst>
              <a:ext uri="{FF2B5EF4-FFF2-40B4-BE49-F238E27FC236}">
                <a16:creationId xmlns:a16="http://schemas.microsoft.com/office/drawing/2014/main" xmlns="" id="{FD90273C-D8A6-449F-A0C7-4B9F9AF2737B}"/>
              </a:ext>
            </a:extLst>
          </p:cNvPr>
          <p:cNvSpPr txBox="1"/>
          <p:nvPr/>
        </p:nvSpPr>
        <p:spPr>
          <a:xfrm>
            <a:off x="849892" y="4853814"/>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碎石</a:t>
            </a:r>
            <a:endParaRPr lang="ja-JP" altLang="en-US" sz="900" dirty="0">
              <a:latin typeface="SimSun" panose="02010600030101010101" pitchFamily="2" charset="-122"/>
              <a:ea typeface="SimSun" panose="02010600030101010101" pitchFamily="2" charset="-122"/>
            </a:endParaRPr>
          </a:p>
        </p:txBody>
      </p:sp>
      <p:sp>
        <p:nvSpPr>
          <p:cNvPr id="90" name="テキスト ボックス 89">
            <a:extLst>
              <a:ext uri="{FF2B5EF4-FFF2-40B4-BE49-F238E27FC236}">
                <a16:creationId xmlns:a16="http://schemas.microsoft.com/office/drawing/2014/main" xmlns="" id="{B38C68E9-9047-46F4-9FC9-FA8EEBD1A1EA}"/>
              </a:ext>
            </a:extLst>
          </p:cNvPr>
          <p:cNvSpPr txBox="1"/>
          <p:nvPr/>
        </p:nvSpPr>
        <p:spPr>
          <a:xfrm>
            <a:off x="960244" y="5172318"/>
            <a:ext cx="486818"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煤炭（粉）</a:t>
            </a:r>
            <a:endParaRPr lang="ja-JP" altLang="en-US" sz="900" dirty="0">
              <a:latin typeface="SimSun" panose="02010600030101010101" pitchFamily="2" charset="-122"/>
              <a:ea typeface="SimSun" panose="02010600030101010101" pitchFamily="2" charset="-122"/>
            </a:endParaRPr>
          </a:p>
        </p:txBody>
      </p:sp>
      <p:sp>
        <p:nvSpPr>
          <p:cNvPr id="91" name="テキスト ボックス 90">
            <a:extLst>
              <a:ext uri="{FF2B5EF4-FFF2-40B4-BE49-F238E27FC236}">
                <a16:creationId xmlns:a16="http://schemas.microsoft.com/office/drawing/2014/main" xmlns="" id="{5F6D1BA3-6361-4C36-BCBD-973F2229E48A}"/>
              </a:ext>
            </a:extLst>
          </p:cNvPr>
          <p:cNvSpPr txBox="1"/>
          <p:nvPr/>
        </p:nvSpPr>
        <p:spPr>
          <a:xfrm>
            <a:off x="857249" y="5015461"/>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沙</a:t>
            </a:r>
            <a:endParaRPr lang="ja-JP" altLang="en-US" sz="900" dirty="0">
              <a:latin typeface="SimSun" panose="02010600030101010101" pitchFamily="2" charset="-122"/>
              <a:ea typeface="SimSun" panose="02010600030101010101" pitchFamily="2" charset="-122"/>
            </a:endParaRPr>
          </a:p>
        </p:txBody>
      </p:sp>
      <p:sp>
        <p:nvSpPr>
          <p:cNvPr id="92" name="テキスト ボックス 91">
            <a:extLst>
              <a:ext uri="{FF2B5EF4-FFF2-40B4-BE49-F238E27FC236}">
                <a16:creationId xmlns:a16="http://schemas.microsoft.com/office/drawing/2014/main" xmlns="" id="{B68FD874-A733-4638-9438-7FEB2686504C}"/>
              </a:ext>
            </a:extLst>
          </p:cNvPr>
          <p:cNvSpPr txBox="1"/>
          <p:nvPr/>
        </p:nvSpPr>
        <p:spPr>
          <a:xfrm>
            <a:off x="877210" y="5331065"/>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焦炭</a:t>
            </a:r>
            <a:endParaRPr lang="ja-JP" altLang="en-US" sz="900" dirty="0">
              <a:latin typeface="SimSun" panose="02010600030101010101" pitchFamily="2" charset="-122"/>
              <a:ea typeface="SimSun" panose="02010600030101010101" pitchFamily="2" charset="-122"/>
            </a:endParaRPr>
          </a:p>
        </p:txBody>
      </p:sp>
      <p:sp>
        <p:nvSpPr>
          <p:cNvPr id="93" name="テキスト ボックス 92">
            <a:extLst>
              <a:ext uri="{FF2B5EF4-FFF2-40B4-BE49-F238E27FC236}">
                <a16:creationId xmlns:a16="http://schemas.microsoft.com/office/drawing/2014/main" xmlns="" id="{3076515F-E6DA-4DA5-97A9-9C388789DC5E}"/>
              </a:ext>
            </a:extLst>
          </p:cNvPr>
          <p:cNvSpPr txBox="1"/>
          <p:nvPr/>
        </p:nvSpPr>
        <p:spPr>
          <a:xfrm>
            <a:off x="3006195" y="3713657"/>
            <a:ext cx="39044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花岗岩</a:t>
            </a:r>
            <a:endParaRPr lang="ja-JP" altLang="en-US" sz="900" dirty="0">
              <a:latin typeface="SimSun" panose="02010600030101010101" pitchFamily="2" charset="-122"/>
              <a:ea typeface="SimSun" panose="02010600030101010101" pitchFamily="2" charset="-122"/>
            </a:endParaRPr>
          </a:p>
        </p:txBody>
      </p:sp>
      <p:sp>
        <p:nvSpPr>
          <p:cNvPr id="94" name="テキスト ボックス 93">
            <a:extLst>
              <a:ext uri="{FF2B5EF4-FFF2-40B4-BE49-F238E27FC236}">
                <a16:creationId xmlns:a16="http://schemas.microsoft.com/office/drawing/2014/main" xmlns="" id="{FCE65777-1EE4-4C5E-A7DC-36FF00E5D379}"/>
              </a:ext>
            </a:extLst>
          </p:cNvPr>
          <p:cNvSpPr txBox="1"/>
          <p:nvPr/>
        </p:nvSpPr>
        <p:spPr>
          <a:xfrm>
            <a:off x="3015268" y="3872668"/>
            <a:ext cx="39044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安山岩</a:t>
            </a:r>
            <a:endParaRPr lang="ja-JP" altLang="en-US" sz="900" dirty="0">
              <a:latin typeface="SimSun" panose="02010600030101010101" pitchFamily="2" charset="-122"/>
              <a:ea typeface="SimSun" panose="02010600030101010101" pitchFamily="2" charset="-122"/>
            </a:endParaRPr>
          </a:p>
        </p:txBody>
      </p:sp>
      <p:sp>
        <p:nvSpPr>
          <p:cNvPr id="95" name="テキスト ボックス 94">
            <a:extLst>
              <a:ext uri="{FF2B5EF4-FFF2-40B4-BE49-F238E27FC236}">
                <a16:creationId xmlns:a16="http://schemas.microsoft.com/office/drawing/2014/main" xmlns="" id="{EDAAD419-36C8-41B4-BEB4-119BACC51A5D}"/>
              </a:ext>
            </a:extLst>
          </p:cNvPr>
          <p:cNvSpPr txBox="1"/>
          <p:nvPr/>
        </p:nvSpPr>
        <p:spPr>
          <a:xfrm>
            <a:off x="3015268" y="4034563"/>
            <a:ext cx="39044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玄武岩</a:t>
            </a:r>
            <a:endParaRPr lang="ja-JP" altLang="en-US" sz="900" dirty="0">
              <a:latin typeface="SimSun" panose="02010600030101010101" pitchFamily="2" charset="-122"/>
              <a:ea typeface="SimSun" panose="02010600030101010101" pitchFamily="2" charset="-122"/>
            </a:endParaRPr>
          </a:p>
        </p:txBody>
      </p:sp>
      <p:sp>
        <p:nvSpPr>
          <p:cNvPr id="96" name="テキスト ボックス 95">
            <a:extLst>
              <a:ext uri="{FF2B5EF4-FFF2-40B4-BE49-F238E27FC236}">
                <a16:creationId xmlns:a16="http://schemas.microsoft.com/office/drawing/2014/main" xmlns="" id="{A97A2621-09C8-4C1D-9987-E916A34DEEA6}"/>
              </a:ext>
            </a:extLst>
          </p:cNvPr>
          <p:cNvSpPr txBox="1"/>
          <p:nvPr/>
        </p:nvSpPr>
        <p:spPr>
          <a:xfrm>
            <a:off x="2874130" y="4203962"/>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碎石岩</a:t>
            </a:r>
            <a:endParaRPr lang="en-US" altLang="zh-CN" sz="900" dirty="0">
              <a:latin typeface="SimSun" panose="02010600030101010101" pitchFamily="2" charset="-122"/>
              <a:ea typeface="SimSun" panose="02010600030101010101" pitchFamily="2" charset="-122"/>
            </a:endParaRPr>
          </a:p>
        </p:txBody>
      </p:sp>
      <p:sp>
        <p:nvSpPr>
          <p:cNvPr id="97" name="テキスト ボックス 96">
            <a:extLst>
              <a:ext uri="{FF2B5EF4-FFF2-40B4-BE49-F238E27FC236}">
                <a16:creationId xmlns:a16="http://schemas.microsoft.com/office/drawing/2014/main" xmlns="" id="{F2A0CF57-89BC-4D61-82F6-5885D2EA19C6}"/>
              </a:ext>
            </a:extLst>
          </p:cNvPr>
          <p:cNvSpPr txBox="1"/>
          <p:nvPr/>
        </p:nvSpPr>
        <p:spPr>
          <a:xfrm>
            <a:off x="2855014" y="4362210"/>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石灰岩</a:t>
            </a:r>
            <a:r>
              <a:rPr lang="en-US" altLang="zh-CN" sz="900" dirty="0">
                <a:latin typeface="SimSun" panose="02010600030101010101" pitchFamily="2" charset="-122"/>
                <a:ea typeface="SimSun" panose="02010600030101010101" pitchFamily="2" charset="-122"/>
              </a:rPr>
              <a:t>(</a:t>
            </a:r>
            <a:r>
              <a:rPr lang="zh-CN" altLang="en-US" sz="900" dirty="0">
                <a:latin typeface="SimSun" panose="02010600030101010101" pitchFamily="2" charset="-122"/>
                <a:ea typeface="SimSun" panose="02010600030101010101" pitchFamily="2" charset="-122"/>
              </a:rPr>
              <a:t>硬质</a:t>
            </a:r>
            <a:r>
              <a:rPr lang="en-US" altLang="zh-CN" sz="900" dirty="0">
                <a:latin typeface="SimSun" panose="02010600030101010101" pitchFamily="2" charset="-122"/>
                <a:ea typeface="SimSun" panose="02010600030101010101" pitchFamily="2" charset="-122"/>
              </a:rPr>
              <a:t>)</a:t>
            </a:r>
          </a:p>
        </p:txBody>
      </p:sp>
      <p:sp>
        <p:nvSpPr>
          <p:cNvPr id="98" name="テキスト ボックス 97">
            <a:extLst>
              <a:ext uri="{FF2B5EF4-FFF2-40B4-BE49-F238E27FC236}">
                <a16:creationId xmlns:a16="http://schemas.microsoft.com/office/drawing/2014/main" xmlns="" id="{B11FD712-FDAA-46A4-B116-0700846BA42E}"/>
              </a:ext>
            </a:extLst>
          </p:cNvPr>
          <p:cNvSpPr txBox="1"/>
          <p:nvPr/>
        </p:nvSpPr>
        <p:spPr>
          <a:xfrm>
            <a:off x="2864087" y="4526841"/>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石灰岩</a:t>
            </a:r>
            <a:r>
              <a:rPr lang="en-US" altLang="zh-CN" sz="900" dirty="0">
                <a:latin typeface="SimSun" panose="02010600030101010101" pitchFamily="2" charset="-122"/>
                <a:ea typeface="SimSun" panose="02010600030101010101" pitchFamily="2" charset="-122"/>
              </a:rPr>
              <a:t>(</a:t>
            </a:r>
            <a:r>
              <a:rPr lang="zh-CN" altLang="en-US" sz="900" dirty="0">
                <a:latin typeface="SimSun" panose="02010600030101010101" pitchFamily="2" charset="-122"/>
                <a:ea typeface="SimSun" panose="02010600030101010101" pitchFamily="2" charset="-122"/>
              </a:rPr>
              <a:t>软质</a:t>
            </a:r>
            <a:r>
              <a:rPr lang="en-US" altLang="zh-CN" sz="900" dirty="0">
                <a:latin typeface="SimSun" panose="02010600030101010101" pitchFamily="2" charset="-122"/>
                <a:ea typeface="SimSun" panose="02010600030101010101" pitchFamily="2" charset="-122"/>
              </a:rPr>
              <a:t>)</a:t>
            </a:r>
          </a:p>
        </p:txBody>
      </p:sp>
      <p:sp>
        <p:nvSpPr>
          <p:cNvPr id="99" name="テキスト ボックス 98">
            <a:extLst>
              <a:ext uri="{FF2B5EF4-FFF2-40B4-BE49-F238E27FC236}">
                <a16:creationId xmlns:a16="http://schemas.microsoft.com/office/drawing/2014/main" xmlns="" id="{EEC44C1B-E97B-4265-A9D1-C47873A06B93}"/>
              </a:ext>
            </a:extLst>
          </p:cNvPr>
          <p:cNvSpPr txBox="1"/>
          <p:nvPr/>
        </p:nvSpPr>
        <p:spPr>
          <a:xfrm>
            <a:off x="2855014" y="5007687"/>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橡木</a:t>
            </a:r>
            <a:endParaRPr lang="en-US" altLang="zh-CN" sz="900" dirty="0">
              <a:latin typeface="SimSun" panose="02010600030101010101" pitchFamily="2" charset="-122"/>
              <a:ea typeface="SimSun" panose="02010600030101010101" pitchFamily="2" charset="-122"/>
            </a:endParaRPr>
          </a:p>
        </p:txBody>
      </p:sp>
      <p:sp>
        <p:nvSpPr>
          <p:cNvPr id="100" name="テキスト ボックス 99">
            <a:extLst>
              <a:ext uri="{FF2B5EF4-FFF2-40B4-BE49-F238E27FC236}">
                <a16:creationId xmlns:a16="http://schemas.microsoft.com/office/drawing/2014/main" xmlns="" id="{8248F470-1817-41A1-9E21-7B2E018501EE}"/>
              </a:ext>
            </a:extLst>
          </p:cNvPr>
          <p:cNvSpPr txBox="1"/>
          <p:nvPr/>
        </p:nvSpPr>
        <p:spPr>
          <a:xfrm>
            <a:off x="2855013" y="5172318"/>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松树</a:t>
            </a:r>
            <a:endParaRPr lang="en-US" altLang="zh-CN" sz="900" dirty="0">
              <a:latin typeface="SimSun" panose="02010600030101010101" pitchFamily="2" charset="-122"/>
              <a:ea typeface="SimSun" panose="02010600030101010101" pitchFamily="2" charset="-122"/>
            </a:endParaRPr>
          </a:p>
        </p:txBody>
      </p:sp>
      <p:sp>
        <p:nvSpPr>
          <p:cNvPr id="101" name="テキスト ボックス 100">
            <a:extLst>
              <a:ext uri="{FF2B5EF4-FFF2-40B4-BE49-F238E27FC236}">
                <a16:creationId xmlns:a16="http://schemas.microsoft.com/office/drawing/2014/main" xmlns="" id="{46233244-93D5-483C-8E76-3112E764DDC4}"/>
              </a:ext>
            </a:extLst>
          </p:cNvPr>
          <p:cNvSpPr txBox="1"/>
          <p:nvPr/>
        </p:nvSpPr>
        <p:spPr>
          <a:xfrm>
            <a:off x="2864086" y="5332119"/>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杉树</a:t>
            </a:r>
            <a:endParaRPr lang="en-US" altLang="zh-CN" sz="900" dirty="0">
              <a:latin typeface="SimSun" panose="02010600030101010101" pitchFamily="2" charset="-122"/>
              <a:ea typeface="SimSun" panose="02010600030101010101" pitchFamily="2" charset="-122"/>
            </a:endParaRPr>
          </a:p>
        </p:txBody>
      </p:sp>
      <p:sp>
        <p:nvSpPr>
          <p:cNvPr id="102" name="テキスト ボックス 101">
            <a:extLst>
              <a:ext uri="{FF2B5EF4-FFF2-40B4-BE49-F238E27FC236}">
                <a16:creationId xmlns:a16="http://schemas.microsoft.com/office/drawing/2014/main" xmlns="" id="{EBCC254C-74C7-4F38-8EFA-2D0149E6137E}"/>
              </a:ext>
            </a:extLst>
          </p:cNvPr>
          <p:cNvSpPr txBox="1"/>
          <p:nvPr/>
        </p:nvSpPr>
        <p:spPr>
          <a:xfrm>
            <a:off x="2874130" y="4691472"/>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大理石</a:t>
            </a:r>
            <a:endParaRPr lang="en-US" altLang="zh-CN" sz="900" dirty="0">
              <a:latin typeface="SimSun" panose="02010600030101010101" pitchFamily="2" charset="-122"/>
              <a:ea typeface="SimSun" panose="02010600030101010101" pitchFamily="2" charset="-122"/>
            </a:endParaRPr>
          </a:p>
        </p:txBody>
      </p:sp>
      <p:sp>
        <p:nvSpPr>
          <p:cNvPr id="103" name="テキスト ボックス 102">
            <a:extLst>
              <a:ext uri="{FF2B5EF4-FFF2-40B4-BE49-F238E27FC236}">
                <a16:creationId xmlns:a16="http://schemas.microsoft.com/office/drawing/2014/main" xmlns="" id="{371B54D8-9D16-44B4-B79D-3F6D111A85FD}"/>
              </a:ext>
            </a:extLst>
          </p:cNvPr>
          <p:cNvSpPr txBox="1"/>
          <p:nvPr/>
        </p:nvSpPr>
        <p:spPr>
          <a:xfrm>
            <a:off x="2880013" y="4850567"/>
            <a:ext cx="692809"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片麻岩</a:t>
            </a:r>
            <a:endParaRPr lang="en-US" altLang="zh-CN" sz="900" dirty="0">
              <a:latin typeface="SimSun" panose="02010600030101010101" pitchFamily="2" charset="-122"/>
              <a:ea typeface="SimSun" panose="02010600030101010101" pitchFamily="2" charset="-122"/>
            </a:endParaRPr>
          </a:p>
        </p:txBody>
      </p:sp>
      <p:sp>
        <p:nvSpPr>
          <p:cNvPr id="104" name="テキスト ボックス 103">
            <a:extLst>
              <a:ext uri="{FF2B5EF4-FFF2-40B4-BE49-F238E27FC236}">
                <a16:creationId xmlns:a16="http://schemas.microsoft.com/office/drawing/2014/main" xmlns="" id="{6CBDA727-054F-4FEE-8716-D6820DFAA73D}"/>
              </a:ext>
            </a:extLst>
          </p:cNvPr>
          <p:cNvSpPr txBox="1"/>
          <p:nvPr/>
        </p:nvSpPr>
        <p:spPr>
          <a:xfrm>
            <a:off x="823996" y="4694319"/>
            <a:ext cx="759316" cy="138499"/>
          </a:xfrm>
          <a:prstGeom prst="rect">
            <a:avLst/>
          </a:prstGeom>
          <a:solidFill>
            <a:schemeClr val="bg1"/>
          </a:solidFill>
          <a:ln>
            <a:noFill/>
          </a:ln>
        </p:spPr>
        <p:txBody>
          <a:bodyPr wrap="square" lIns="0" tIns="0" rIns="0" bIns="0" rtlCol="0">
            <a:spAutoFit/>
          </a:bodyPr>
          <a:lstStyle/>
          <a:p>
            <a:pPr algn="ctr"/>
            <a:r>
              <a:rPr lang="zh-CN" altLang="en-US" sz="900" dirty="0">
                <a:latin typeface="SimSun" panose="02010600030101010101" pitchFamily="2" charset="-122"/>
                <a:ea typeface="SimSun" panose="02010600030101010101" pitchFamily="2" charset="-122"/>
              </a:rPr>
              <a:t>土</a:t>
            </a:r>
            <a:endParaRPr lang="ja-JP" altLang="en-US" sz="9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6948533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质量</a:t>
            </a:r>
            <a:r>
              <a:rPr lang="ja-JP" altLang="en-US" sz="2400" dirty="0">
                <a:latin typeface="SimSun" panose="02010600030101010101" pitchFamily="2" charset="-122"/>
                <a:ea typeface="SimSun" panose="02010600030101010101" pitchFamily="2" charset="-122"/>
              </a:rPr>
              <a:t>，</a:t>
            </a:r>
            <a:r>
              <a:rPr lang="zh-CN" altLang="en-US" sz="2400" dirty="0">
                <a:latin typeface="SimSun" panose="02010600030101010101" pitchFamily="2" charset="-122"/>
                <a:ea typeface="SimSun" panose="02010600030101010101" pitchFamily="2" charset="-122"/>
              </a:rPr>
              <a:t>比重和重心</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１１７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８９</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13" name="図 12"/>
          <p:cNvPicPr>
            <a:picLocks noChangeAspect="1"/>
          </p:cNvPicPr>
          <p:nvPr/>
        </p:nvPicPr>
        <p:blipFill>
          <a:blip r:embed="rId3"/>
          <a:stretch>
            <a:fillRect/>
          </a:stretch>
        </p:blipFill>
        <p:spPr>
          <a:xfrm>
            <a:off x="919569" y="3564084"/>
            <a:ext cx="7514030" cy="2426958"/>
          </a:xfrm>
          <a:prstGeom prst="rect">
            <a:avLst/>
          </a:prstGeom>
        </p:spPr>
      </p:pic>
      <p:sp>
        <p:nvSpPr>
          <p:cNvPr id="16" name="テキスト ボックス 15"/>
          <p:cNvSpPr txBox="1"/>
          <p:nvPr/>
        </p:nvSpPr>
        <p:spPr>
          <a:xfrm>
            <a:off x="2894038" y="5954843"/>
            <a:ext cx="3336202" cy="338554"/>
          </a:xfrm>
          <a:prstGeom prst="rect">
            <a:avLst/>
          </a:prstGeom>
          <a:noFill/>
          <a:ln>
            <a:noFill/>
          </a:ln>
        </p:spPr>
        <p:txBody>
          <a:bodyPr wrap="square" rtlCol="0">
            <a:spAutoFit/>
          </a:bodyPr>
          <a:lstStyle/>
          <a:p>
            <a:pPr algn="ctr"/>
            <a:r>
              <a:rPr lang="ja-JP" altLang="ja-JP" sz="1600" dirty="0">
                <a:latin typeface="SimSun" panose="02010600030101010101" pitchFamily="2" charset="-122"/>
                <a:ea typeface="SimSun" panose="02010600030101010101" pitchFamily="2" charset="-122"/>
              </a:rPr>
              <a:t>物体的稳定性</a:t>
            </a:r>
            <a:endParaRPr lang="ja-JP" altLang="en-US" sz="1600" dirty="0">
              <a:solidFill>
                <a:prstClr val="black"/>
              </a:solidFill>
              <a:latin typeface="SimSun" panose="02010600030101010101" pitchFamily="2" charset="-122"/>
              <a:ea typeface="SimSun" panose="02010600030101010101" pitchFamily="2" charset="-122"/>
            </a:endParaRPr>
          </a:p>
        </p:txBody>
      </p:sp>
      <p:pic>
        <p:nvPicPr>
          <p:cNvPr id="12" name="図 11"/>
          <p:cNvPicPr>
            <a:picLocks noChangeAspect="1"/>
          </p:cNvPicPr>
          <p:nvPr/>
        </p:nvPicPr>
        <p:blipFill>
          <a:blip r:embed="rId4"/>
          <a:stretch>
            <a:fillRect/>
          </a:stretch>
        </p:blipFill>
        <p:spPr>
          <a:xfrm>
            <a:off x="2316642" y="1489226"/>
            <a:ext cx="4517873" cy="2074534"/>
          </a:xfrm>
          <a:prstGeom prst="rect">
            <a:avLst/>
          </a:prstGeom>
        </p:spPr>
      </p:pic>
      <p:sp>
        <p:nvSpPr>
          <p:cNvPr id="11" name="テキスト ボックス 10"/>
          <p:cNvSpPr txBox="1"/>
          <p:nvPr/>
        </p:nvSpPr>
        <p:spPr>
          <a:xfrm>
            <a:off x="2903899" y="3484715"/>
            <a:ext cx="333620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重心の求め方</a:t>
            </a:r>
          </a:p>
        </p:txBody>
      </p:sp>
      <p:sp>
        <p:nvSpPr>
          <p:cNvPr id="10" name="テキスト ボックス 9">
            <a:extLst>
              <a:ext uri="{FF2B5EF4-FFF2-40B4-BE49-F238E27FC236}">
                <a16:creationId xmlns:a16="http://schemas.microsoft.com/office/drawing/2014/main" xmlns="" id="{7F373F68-B3E4-4C8F-BAF0-456E9AFE59AB}"/>
              </a:ext>
            </a:extLst>
          </p:cNvPr>
          <p:cNvSpPr txBox="1"/>
          <p:nvPr/>
        </p:nvSpPr>
        <p:spPr>
          <a:xfrm>
            <a:off x="3998006" y="3498899"/>
            <a:ext cx="1507443" cy="246221"/>
          </a:xfrm>
          <a:prstGeom prst="rect">
            <a:avLst/>
          </a:prstGeom>
          <a:solidFill>
            <a:schemeClr val="bg1"/>
          </a:solidFill>
          <a:ln>
            <a:noFill/>
          </a:ln>
        </p:spPr>
        <p:txBody>
          <a:bodyPr wrap="square" lIns="0" tIns="0" rIns="0" bIns="0" rtlCol="0">
            <a:spAutoFit/>
          </a:bodyPr>
          <a:lstStyle/>
          <a:p>
            <a:r>
              <a:rPr lang="ja-JP" altLang="ja-JP" sz="1600" dirty="0">
                <a:latin typeface="SimSun" panose="02010600030101010101" pitchFamily="2" charset="-122"/>
                <a:ea typeface="SimSun" panose="02010600030101010101" pitchFamily="2" charset="-122"/>
              </a:rPr>
              <a:t>重心</a:t>
            </a:r>
            <a:r>
              <a:rPr lang="zh-CN" altLang="en-US" sz="1600" dirty="0">
                <a:latin typeface="SimSun" panose="02010600030101010101" pitchFamily="2" charset="-122"/>
                <a:ea typeface="SimSun" panose="02010600030101010101" pitchFamily="2" charset="-122"/>
              </a:rPr>
              <a:t>的计算方法</a:t>
            </a:r>
            <a:endParaRPr lang="ja-JP" altLang="ja-JP" sz="16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685CFBCE-33D8-49B4-9FE9-4E666A2808C4}"/>
              </a:ext>
            </a:extLst>
          </p:cNvPr>
          <p:cNvSpPr txBox="1"/>
          <p:nvPr/>
        </p:nvSpPr>
        <p:spPr>
          <a:xfrm>
            <a:off x="1159557" y="5497284"/>
            <a:ext cx="478744" cy="184666"/>
          </a:xfrm>
          <a:prstGeom prst="rect">
            <a:avLst/>
          </a:prstGeom>
          <a:solidFill>
            <a:schemeClr val="bg1"/>
          </a:solidFill>
          <a:ln>
            <a:noFill/>
          </a:ln>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稳定</a:t>
            </a:r>
            <a:r>
              <a:rPr lang="en-US" altLang="ja-JP" sz="1200" dirty="0">
                <a:latin typeface="SimSun" panose="02010600030101010101" pitchFamily="2" charset="-122"/>
                <a:ea typeface="SimSun" panose="02010600030101010101" pitchFamily="2" charset="-122"/>
              </a:rPr>
              <a:t>]</a:t>
            </a:r>
            <a:endParaRPr lang="ja-JP" altLang="ja-JP" sz="12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E666A807-E1C3-433D-8D27-DF2261A01232}"/>
              </a:ext>
            </a:extLst>
          </p:cNvPr>
          <p:cNvSpPr txBox="1"/>
          <p:nvPr/>
        </p:nvSpPr>
        <p:spPr>
          <a:xfrm>
            <a:off x="7467600" y="5503941"/>
            <a:ext cx="478744" cy="184666"/>
          </a:xfrm>
          <a:prstGeom prst="rect">
            <a:avLst/>
          </a:prstGeom>
          <a:solidFill>
            <a:schemeClr val="bg1"/>
          </a:solidFill>
          <a:ln>
            <a:noFill/>
          </a:ln>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稳定</a:t>
            </a:r>
            <a:r>
              <a:rPr lang="en-US" altLang="ja-JP" sz="1200" dirty="0">
                <a:latin typeface="SimSun" panose="02010600030101010101" pitchFamily="2" charset="-122"/>
                <a:ea typeface="SimSun" panose="02010600030101010101" pitchFamily="2" charset="-122"/>
              </a:rPr>
              <a:t>]</a:t>
            </a:r>
            <a:endParaRPr lang="ja-JP" altLang="ja-JP" sz="12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8DF0CD73-1AAA-4BBD-92EE-140191E68132}"/>
              </a:ext>
            </a:extLst>
          </p:cNvPr>
          <p:cNvSpPr txBox="1"/>
          <p:nvPr/>
        </p:nvSpPr>
        <p:spPr>
          <a:xfrm>
            <a:off x="5467350" y="5515098"/>
            <a:ext cx="478744" cy="184666"/>
          </a:xfrm>
          <a:prstGeom prst="rect">
            <a:avLst/>
          </a:prstGeom>
          <a:solidFill>
            <a:schemeClr val="bg1"/>
          </a:solidFill>
          <a:ln>
            <a:noFill/>
          </a:ln>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稳定</a:t>
            </a:r>
            <a:r>
              <a:rPr lang="en-US" altLang="ja-JP" sz="1200" dirty="0">
                <a:latin typeface="SimSun" panose="02010600030101010101" pitchFamily="2" charset="-122"/>
                <a:ea typeface="SimSun" panose="02010600030101010101" pitchFamily="2" charset="-122"/>
              </a:rPr>
              <a:t>]</a:t>
            </a:r>
            <a:endParaRPr lang="ja-JP" altLang="ja-JP" sz="12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105ED7B6-44F5-4CE3-8714-C385D6263D2C}"/>
              </a:ext>
            </a:extLst>
          </p:cNvPr>
          <p:cNvSpPr txBox="1"/>
          <p:nvPr/>
        </p:nvSpPr>
        <p:spPr>
          <a:xfrm>
            <a:off x="3840731" y="5503941"/>
            <a:ext cx="695326" cy="184666"/>
          </a:xfrm>
          <a:prstGeom prst="rect">
            <a:avLst/>
          </a:prstGeom>
          <a:solidFill>
            <a:schemeClr val="bg1"/>
          </a:solidFill>
          <a:ln>
            <a:noFill/>
          </a:ln>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不稳定</a:t>
            </a:r>
            <a:r>
              <a:rPr lang="en-US" altLang="ja-JP" sz="1200" dirty="0">
                <a:latin typeface="SimSun" panose="02010600030101010101" pitchFamily="2" charset="-122"/>
                <a:ea typeface="SimSun" panose="02010600030101010101" pitchFamily="2" charset="-122"/>
              </a:rPr>
              <a:t>]</a:t>
            </a:r>
            <a:endParaRPr lang="ja-JP" altLang="ja-JP" sz="12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8995B35B-A776-4159-96A1-F87649A24387}"/>
              </a:ext>
            </a:extLst>
          </p:cNvPr>
          <p:cNvSpPr txBox="1"/>
          <p:nvPr/>
        </p:nvSpPr>
        <p:spPr>
          <a:xfrm>
            <a:off x="2470994" y="5511859"/>
            <a:ext cx="695326" cy="184666"/>
          </a:xfrm>
          <a:prstGeom prst="rect">
            <a:avLst/>
          </a:prstGeom>
          <a:solidFill>
            <a:schemeClr val="bg1"/>
          </a:solidFill>
          <a:ln>
            <a:noFill/>
          </a:ln>
        </p:spPr>
        <p:txBody>
          <a:bodyPr wrap="square" lIns="0" tIns="0" rIns="0" bIns="0" rtlCol="0">
            <a:spAutoFit/>
          </a:bodyPr>
          <a:lstStyle/>
          <a:p>
            <a:r>
              <a:rPr lang="en-US" altLang="ja-JP" sz="1200" dirty="0">
                <a:latin typeface="SimSun" panose="02010600030101010101" pitchFamily="2" charset="-122"/>
                <a:ea typeface="SimSun" panose="02010600030101010101" pitchFamily="2" charset="-122"/>
              </a:rPr>
              <a:t>[</a:t>
            </a:r>
            <a:r>
              <a:rPr lang="zh-CN" altLang="en-US" sz="1200" dirty="0">
                <a:latin typeface="SimSun" panose="02010600030101010101" pitchFamily="2" charset="-122"/>
                <a:ea typeface="SimSun" panose="02010600030101010101" pitchFamily="2" charset="-122"/>
              </a:rPr>
              <a:t>中立</a:t>
            </a:r>
            <a:r>
              <a:rPr lang="en-US" altLang="ja-JP" sz="1200" dirty="0">
                <a:latin typeface="SimSun" panose="02010600030101010101" pitchFamily="2" charset="-122"/>
                <a:ea typeface="SimSun" panose="02010600030101010101" pitchFamily="2" charset="-122"/>
              </a:rPr>
              <a:t>]</a:t>
            </a:r>
            <a:endParaRPr lang="ja-JP" altLang="ja-JP"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11241437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SimSun" panose="02010600030101010101" pitchFamily="2" charset="-122"/>
                <a:ea typeface="SimSun" panose="02010600030101010101" pitchFamily="2" charset="-122"/>
              </a:rPr>
              <a:t>物体</a:t>
            </a:r>
            <a:r>
              <a:rPr lang="zh-CN" altLang="en-US" sz="2400" dirty="0">
                <a:latin typeface="SimSun" panose="02010600030101010101" pitchFamily="2" charset="-122"/>
                <a:ea typeface="SimSun" panose="02010600030101010101" pitchFamily="2" charset="-122"/>
              </a:rPr>
              <a:t>的运动</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１１８</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smtClean="0">
                <a:solidFill>
                  <a:prstClr val="black"/>
                </a:solidFill>
                <a:latin typeface="SimSun" panose="02010600030101010101" pitchFamily="2" charset="-122"/>
                <a:ea typeface="SimSun" panose="02010600030101010101" pitchFamily="2" charset="-122"/>
              </a:rPr>
              <a:t>辅助教材</a:t>
            </a:r>
            <a:r>
              <a:rPr lang="ja-JP" altLang="en-US" sz="1200" dirty="0" smtClean="0">
                <a:solidFill>
                  <a:prstClr val="black"/>
                </a:solidFill>
                <a:latin typeface="SimSun" panose="02010600030101010101" pitchFamily="2" charset="-122"/>
                <a:ea typeface="SimSun" panose="02010600030101010101" pitchFamily="2" charset="-122"/>
              </a:rPr>
              <a:t>９０</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1791561" y="6035921"/>
            <a:ext cx="175815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遠心力・</a:t>
            </a:r>
            <a:r>
              <a:rPr lang="zh-CN" altLang="en-US" sz="1200" dirty="0">
                <a:solidFill>
                  <a:prstClr val="black"/>
                </a:solidFill>
                <a:latin typeface="SimSun" panose="02010600030101010101" pitchFamily="2" charset="-122"/>
                <a:ea typeface="SimSun" panose="02010600030101010101" pitchFamily="2" charset="-122"/>
              </a:rPr>
              <a:t>向</a:t>
            </a:r>
            <a:r>
              <a:rPr lang="ja-JP" altLang="en-US" sz="1200" dirty="0">
                <a:solidFill>
                  <a:prstClr val="black"/>
                </a:solidFill>
                <a:latin typeface="SimSun" panose="02010600030101010101" pitchFamily="2" charset="-122"/>
                <a:ea typeface="SimSun" panose="02010600030101010101" pitchFamily="2" charset="-122"/>
              </a:rPr>
              <a:t>心力</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2" name="テキスト ボックス 11"/>
          <p:cNvSpPr txBox="1"/>
          <p:nvPr/>
        </p:nvSpPr>
        <p:spPr>
          <a:xfrm>
            <a:off x="5687745" y="6071845"/>
            <a:ext cx="175815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最大静止摩擦力</a:t>
            </a: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pic>
        <p:nvPicPr>
          <p:cNvPr id="3" name="図 2"/>
          <p:cNvPicPr>
            <a:picLocks noChangeAspect="1"/>
          </p:cNvPicPr>
          <p:nvPr/>
        </p:nvPicPr>
        <p:blipFill>
          <a:blip r:embed="rId5"/>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速度と加速度</a:t>
            </a:r>
          </a:p>
        </p:txBody>
      </p:sp>
      <p:sp>
        <p:nvSpPr>
          <p:cNvPr id="11" name="テキスト ボックス 10">
            <a:extLst>
              <a:ext uri="{FF2B5EF4-FFF2-40B4-BE49-F238E27FC236}">
                <a16:creationId xmlns:a16="http://schemas.microsoft.com/office/drawing/2014/main" xmlns="" id="{6BF300FB-B81B-47B7-AE82-B14F29A088A3}"/>
              </a:ext>
            </a:extLst>
          </p:cNvPr>
          <p:cNvSpPr txBox="1"/>
          <p:nvPr/>
        </p:nvSpPr>
        <p:spPr>
          <a:xfrm>
            <a:off x="3080458" y="1682495"/>
            <a:ext cx="1339142" cy="246221"/>
          </a:xfrm>
          <a:prstGeom prst="rect">
            <a:avLst/>
          </a:prstGeom>
          <a:solidFill>
            <a:schemeClr val="bg1"/>
          </a:solidFill>
          <a:ln>
            <a:noFill/>
          </a:ln>
        </p:spPr>
        <p:txBody>
          <a:bodyPr wrap="square" lIns="0" tIns="0" rIns="0" bIns="0" rtlCol="0">
            <a:spAutoFit/>
          </a:bodyPr>
          <a:lstStyle/>
          <a:p>
            <a:pPr algn="ctr"/>
            <a:r>
              <a:rPr lang="zh-CN" altLang="en-US" sz="1600" dirty="0">
                <a:latin typeface="SimSun" panose="02010600030101010101" pitchFamily="2" charset="-122"/>
                <a:ea typeface="SimSun" panose="02010600030101010101" pitchFamily="2" charset="-122"/>
              </a:rPr>
              <a:t>不等速的运动</a:t>
            </a:r>
            <a:endParaRPr lang="en-US" altLang="zh-CN" sz="16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88A2E673-7611-4687-AA64-36F62324936A}"/>
              </a:ext>
            </a:extLst>
          </p:cNvPr>
          <p:cNvSpPr txBox="1"/>
          <p:nvPr/>
        </p:nvSpPr>
        <p:spPr>
          <a:xfrm>
            <a:off x="5227678" y="2680439"/>
            <a:ext cx="1339142" cy="246221"/>
          </a:xfrm>
          <a:prstGeom prst="rect">
            <a:avLst/>
          </a:prstGeom>
          <a:solidFill>
            <a:schemeClr val="bg1"/>
          </a:solidFill>
          <a:ln>
            <a:noFill/>
          </a:ln>
        </p:spPr>
        <p:txBody>
          <a:bodyPr wrap="square" lIns="0" tIns="0" rIns="0" bIns="0" rtlCol="0">
            <a:spAutoFit/>
          </a:bodyPr>
          <a:lstStyle/>
          <a:p>
            <a:pPr algn="ctr"/>
            <a:r>
              <a:rPr lang="zh-CN" altLang="en-US" sz="1600" dirty="0">
                <a:latin typeface="SimSun" panose="02010600030101010101" pitchFamily="2" charset="-122"/>
                <a:ea typeface="SimSun" panose="02010600030101010101" pitchFamily="2" charset="-122"/>
              </a:rPr>
              <a:t>等速的运动</a:t>
            </a:r>
            <a:endParaRPr lang="en-US" altLang="zh-CN" sz="16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7940550E-712F-4668-A46D-4123F4A92953}"/>
              </a:ext>
            </a:extLst>
          </p:cNvPr>
          <p:cNvSpPr txBox="1"/>
          <p:nvPr/>
        </p:nvSpPr>
        <p:spPr>
          <a:xfrm>
            <a:off x="4348603" y="3584593"/>
            <a:ext cx="1339142" cy="246221"/>
          </a:xfrm>
          <a:prstGeom prst="rect">
            <a:avLst/>
          </a:prstGeom>
          <a:solidFill>
            <a:schemeClr val="bg1"/>
          </a:solidFill>
          <a:ln>
            <a:noFill/>
          </a:ln>
        </p:spPr>
        <p:txBody>
          <a:bodyPr wrap="square" lIns="0" tIns="0" rIns="0" bIns="0" rtlCol="0">
            <a:spAutoFit/>
          </a:bodyPr>
          <a:lstStyle/>
          <a:p>
            <a:pPr algn="ctr"/>
            <a:r>
              <a:rPr lang="zh-CN" altLang="en-US" sz="1600" dirty="0">
                <a:latin typeface="SimSun" panose="02010600030101010101" pitchFamily="2" charset="-122"/>
                <a:ea typeface="SimSun" panose="02010600030101010101" pitchFamily="2" charset="-122"/>
              </a:rPr>
              <a:t>速度和加速度</a:t>
            </a:r>
            <a:endParaRPr lang="en-US" altLang="zh-CN" sz="16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6CCBCEF8-7A47-4FC7-921B-FE4E71658E6E}"/>
              </a:ext>
            </a:extLst>
          </p:cNvPr>
          <p:cNvSpPr txBox="1"/>
          <p:nvPr/>
        </p:nvSpPr>
        <p:spPr>
          <a:xfrm>
            <a:off x="1961636" y="4690334"/>
            <a:ext cx="340500" cy="124113"/>
          </a:xfrm>
          <a:prstGeom prst="rect">
            <a:avLst/>
          </a:prstGeom>
          <a:solidFill>
            <a:schemeClr val="bg1"/>
          </a:solidFill>
          <a:ln>
            <a:noFill/>
          </a:ln>
        </p:spPr>
        <p:txBody>
          <a:bodyPr wrap="square" lIns="0" tIns="0" rIns="0" bIns="0" rtlCol="0">
            <a:spAutoFit/>
          </a:bodyPr>
          <a:lstStyle/>
          <a:p>
            <a:pPr algn="ctr"/>
            <a:r>
              <a:rPr lang="ja-JP" altLang="ja-JP" sz="800" dirty="0">
                <a:latin typeface="SimSun" panose="02010600030101010101" pitchFamily="2" charset="-122"/>
                <a:ea typeface="SimSun" panose="02010600030101010101" pitchFamily="2" charset="-122"/>
              </a:rPr>
              <a:t>离心力</a:t>
            </a:r>
            <a:endParaRPr lang="en-US" altLang="zh-CN" sz="8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AA330A84-5421-4509-8038-FA87997FCA06}"/>
              </a:ext>
            </a:extLst>
          </p:cNvPr>
          <p:cNvSpPr txBox="1"/>
          <p:nvPr/>
        </p:nvSpPr>
        <p:spPr>
          <a:xfrm>
            <a:off x="2131886" y="6087179"/>
            <a:ext cx="468024" cy="184666"/>
          </a:xfrm>
          <a:prstGeom prst="rect">
            <a:avLst/>
          </a:prstGeom>
          <a:solidFill>
            <a:schemeClr val="bg1"/>
          </a:solidFill>
          <a:ln>
            <a:noFill/>
          </a:ln>
        </p:spPr>
        <p:txBody>
          <a:bodyPr wrap="square" lIns="0" tIns="0" rIns="0" bIns="0" rtlCol="0">
            <a:spAutoFit/>
          </a:bodyPr>
          <a:lstStyle/>
          <a:p>
            <a:pPr algn="ctr"/>
            <a:r>
              <a:rPr lang="ja-JP" altLang="ja-JP" sz="1200" dirty="0">
                <a:latin typeface="SimSun" panose="02010600030101010101" pitchFamily="2" charset="-122"/>
                <a:ea typeface="SimSun" panose="02010600030101010101" pitchFamily="2" charset="-122"/>
              </a:rPr>
              <a:t>离心力</a:t>
            </a:r>
            <a:endParaRPr lang="en-US" altLang="zh-CN" sz="12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045C730B-00C0-4476-A769-06D04C76DF9C}"/>
              </a:ext>
            </a:extLst>
          </p:cNvPr>
          <p:cNvSpPr txBox="1"/>
          <p:nvPr/>
        </p:nvSpPr>
        <p:spPr>
          <a:xfrm>
            <a:off x="1817687" y="4223930"/>
            <a:ext cx="373141"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向</a:t>
            </a:r>
            <a:r>
              <a:rPr lang="ja-JP" altLang="ja-JP" sz="800" dirty="0">
                <a:latin typeface="SimSun" panose="02010600030101010101" pitchFamily="2" charset="-122"/>
                <a:ea typeface="SimSun" panose="02010600030101010101" pitchFamily="2" charset="-122"/>
              </a:rPr>
              <a:t>心力</a:t>
            </a:r>
            <a:endParaRPr lang="en-US" altLang="zh-CN" sz="8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0306452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电的知识</a:t>
            </a:r>
            <a:endParaRPr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１２４</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９３</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16" name="図 15"/>
          <p:cNvPicPr>
            <a:picLocks noChangeAspect="1"/>
          </p:cNvPicPr>
          <p:nvPr/>
        </p:nvPicPr>
        <p:blipFill>
          <a:blip r:embed="rId3"/>
          <a:stretch>
            <a:fillRect/>
          </a:stretch>
        </p:blipFill>
        <p:spPr>
          <a:xfrm>
            <a:off x="1647021" y="1559873"/>
            <a:ext cx="5807456" cy="2960172"/>
          </a:xfrm>
          <a:prstGeom prst="rect">
            <a:avLst/>
          </a:prstGeom>
        </p:spPr>
      </p:pic>
      <p:sp>
        <p:nvSpPr>
          <p:cNvPr id="22" name="テキスト ボックス 21"/>
          <p:cNvSpPr txBox="1"/>
          <p:nvPr/>
        </p:nvSpPr>
        <p:spPr>
          <a:xfrm>
            <a:off x="2556038" y="1290430"/>
            <a:ext cx="4324488" cy="307777"/>
          </a:xfrm>
          <a:prstGeom prst="rect">
            <a:avLst/>
          </a:prstGeom>
          <a:noFill/>
          <a:ln>
            <a:noFill/>
          </a:ln>
        </p:spPr>
        <p:txBody>
          <a:bodyPr wrap="square" rtlCol="0">
            <a:spAutoFit/>
          </a:bodyPr>
          <a:lstStyle/>
          <a:p>
            <a:pPr algn="ctr"/>
            <a:r>
              <a:rPr lang="zh-CN" altLang="ja-JP" sz="1400" dirty="0">
                <a:latin typeface="SimSun" panose="02010600030101010101" pitchFamily="2" charset="-122"/>
                <a:ea typeface="SimSun" panose="02010600030101010101" pitchFamily="2" charset="-122"/>
              </a:rPr>
              <a:t>电流流入人体时的反应单位</a:t>
            </a:r>
            <a:r>
              <a:rPr lang="ja-JP" altLang="ja-JP" sz="1400" dirty="0">
                <a:latin typeface="SimSun" panose="02010600030101010101" pitchFamily="2" charset="-122"/>
                <a:ea typeface="SimSun" panose="02010600030101010101" pitchFamily="2" charset="-122"/>
              </a:rPr>
              <a:t>mA</a:t>
            </a:r>
            <a:r>
              <a:rPr lang="zh-CN" altLang="ja-JP" sz="1400" dirty="0">
                <a:latin typeface="SimSun" panose="02010600030101010101" pitchFamily="2" charset="-122"/>
                <a:ea typeface="SimSun" panose="02010600030101010101" pitchFamily="2" charset="-122"/>
              </a:rPr>
              <a:t>（毫安）</a:t>
            </a:r>
            <a:endParaRPr lang="ja-JP" altLang="ja-JP" sz="1400" dirty="0">
              <a:latin typeface="SimSun" panose="02010600030101010101" pitchFamily="2" charset="-122"/>
              <a:ea typeface="SimSun" panose="02010600030101010101" pitchFamily="2" charset="-122"/>
            </a:endParaRPr>
          </a:p>
        </p:txBody>
      </p:sp>
      <p:sp>
        <p:nvSpPr>
          <p:cNvPr id="23" name="テキスト ボックス 22"/>
          <p:cNvSpPr txBox="1"/>
          <p:nvPr/>
        </p:nvSpPr>
        <p:spPr>
          <a:xfrm>
            <a:off x="2556038" y="4496974"/>
            <a:ext cx="398942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注）</a:t>
            </a:r>
            <a:r>
              <a:rPr lang="en-US" altLang="ja-JP" sz="1200" dirty="0">
                <a:solidFill>
                  <a:prstClr val="black"/>
                </a:solidFill>
                <a:latin typeface="SimSun" panose="02010600030101010101" pitchFamily="2" charset="-122"/>
                <a:ea typeface="SimSun" panose="02010600030101010101" pitchFamily="2" charset="-122"/>
              </a:rPr>
              <a:t>1 mA </a:t>
            </a:r>
            <a:r>
              <a:rPr lang="zh-CN" altLang="en-US" sz="1200" dirty="0">
                <a:solidFill>
                  <a:prstClr val="black"/>
                </a:solidFill>
                <a:latin typeface="SimSun" panose="02010600030101010101" pitchFamily="2" charset="-122"/>
                <a:ea typeface="SimSun" panose="02010600030101010101" pitchFamily="2" charset="-122"/>
              </a:rPr>
              <a:t>为</a:t>
            </a:r>
            <a:r>
              <a:rPr lang="en-US" altLang="ja-JP" sz="1200" dirty="0">
                <a:solidFill>
                  <a:prstClr val="black"/>
                </a:solidFill>
                <a:latin typeface="SimSun" panose="02010600030101010101" pitchFamily="2" charset="-122"/>
                <a:ea typeface="SimSun" panose="02010600030101010101" pitchFamily="2" charset="-122"/>
              </a:rPr>
              <a:t>1/1000</a:t>
            </a:r>
            <a:r>
              <a:rPr lang="ja-JP" altLang="en-US" sz="1200" dirty="0">
                <a:solidFill>
                  <a:prstClr val="black"/>
                </a:solidFill>
                <a:latin typeface="SimSun" panose="02010600030101010101" pitchFamily="2" charset="-122"/>
                <a:ea typeface="SimSun" panose="02010600030101010101" pitchFamily="2" charset="-122"/>
              </a:rPr>
              <a:t>Ａ（</a:t>
            </a:r>
            <a:r>
              <a:rPr lang="zh-CN" altLang="en-US" sz="1200" dirty="0">
                <a:solidFill>
                  <a:prstClr val="black"/>
                </a:solidFill>
                <a:latin typeface="SimSun" panose="02010600030101010101" pitchFamily="2" charset="-122"/>
                <a:ea typeface="SimSun" panose="02010600030101010101" pitchFamily="2" charset="-122"/>
              </a:rPr>
              <a:t>安培</a:t>
            </a:r>
            <a:r>
              <a:rPr lang="ja-JP" altLang="en-US" sz="1200" dirty="0">
                <a:solidFill>
                  <a:prstClr val="black"/>
                </a:solidFill>
                <a:latin typeface="SimSun" panose="02010600030101010101" pitchFamily="2" charset="-122"/>
                <a:ea typeface="SimSun" panose="02010600030101010101" pitchFamily="2" charset="-122"/>
              </a:rPr>
              <a:t>）。</a:t>
            </a:r>
          </a:p>
        </p:txBody>
      </p:sp>
      <p:sp>
        <p:nvSpPr>
          <p:cNvPr id="8" name="テキスト ボックス 7">
            <a:extLst>
              <a:ext uri="{FF2B5EF4-FFF2-40B4-BE49-F238E27FC236}">
                <a16:creationId xmlns:a16="http://schemas.microsoft.com/office/drawing/2014/main" xmlns="" id="{8F539FE2-C5BA-423D-957B-33163F19BF5A}"/>
              </a:ext>
            </a:extLst>
          </p:cNvPr>
          <p:cNvSpPr txBox="1"/>
          <p:nvPr/>
        </p:nvSpPr>
        <p:spPr>
          <a:xfrm>
            <a:off x="2135240" y="1836872"/>
            <a:ext cx="1654632" cy="276999"/>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ja-JP" dirty="0">
                <a:latin typeface="SimSun" panose="02010600030101010101" pitchFamily="2" charset="-122"/>
                <a:ea typeface="SimSun" panose="02010600030101010101" pitchFamily="2" charset="-122"/>
              </a:rPr>
              <a:t>触</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电  影  响</a:t>
            </a:r>
            <a:endParaRPr lang="en-US" altLang="zh-CN"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2110E779-1188-41BE-B417-15513E4BD01C}"/>
              </a:ext>
            </a:extLst>
          </p:cNvPr>
          <p:cNvSpPr txBox="1"/>
          <p:nvPr/>
        </p:nvSpPr>
        <p:spPr>
          <a:xfrm>
            <a:off x="6196809" y="1681345"/>
            <a:ext cx="405275" cy="215444"/>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直流</a:t>
            </a:r>
            <a:endParaRPr lang="en-US" altLang="zh-CN" sz="14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6C6D0A0E-E535-4C51-9CA5-72CFEB278426}"/>
              </a:ext>
            </a:extLst>
          </p:cNvPr>
          <p:cNvSpPr txBox="1"/>
          <p:nvPr/>
        </p:nvSpPr>
        <p:spPr>
          <a:xfrm>
            <a:off x="2128016" y="2426209"/>
            <a:ext cx="1552588"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有些刺痛</a:t>
            </a:r>
            <a:endParaRPr lang="ja-JP" altLang="en-US" sz="14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7781AE6F-FAA1-4315-9900-7CE7132C231B}"/>
              </a:ext>
            </a:extLst>
          </p:cNvPr>
          <p:cNvSpPr txBox="1"/>
          <p:nvPr/>
        </p:nvSpPr>
        <p:spPr>
          <a:xfrm>
            <a:off x="2082010" y="2796089"/>
            <a:ext cx="1782624"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伴随苦痛的刺痛</a:t>
            </a:r>
            <a:endParaRPr lang="ja-JP" altLang="en-US" sz="14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4A8285E5-B250-4944-A99D-6869FD7BDC4D}"/>
              </a:ext>
            </a:extLst>
          </p:cNvPr>
          <p:cNvSpPr txBox="1"/>
          <p:nvPr/>
        </p:nvSpPr>
        <p:spPr>
          <a:xfrm>
            <a:off x="1972574" y="3031247"/>
            <a:ext cx="1892060"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但是肌肉能自由活动</a:t>
            </a:r>
            <a:endParaRPr lang="ja-JP" altLang="en-US" sz="14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48266417-8ECB-48EC-B842-93689269C1A0}"/>
              </a:ext>
            </a:extLst>
          </p:cNvPr>
          <p:cNvSpPr txBox="1"/>
          <p:nvPr/>
        </p:nvSpPr>
        <p:spPr>
          <a:xfrm>
            <a:off x="2082010" y="3371405"/>
            <a:ext cx="1782624"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伴随苦痛的刺激</a:t>
            </a:r>
            <a:endParaRPr lang="ja-JP" altLang="en-US" sz="14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4C1064C3-B1A2-44EB-80A7-575D8E1B3CE1}"/>
              </a:ext>
            </a:extLst>
          </p:cNvPr>
          <p:cNvSpPr txBox="1"/>
          <p:nvPr/>
        </p:nvSpPr>
        <p:spPr>
          <a:xfrm>
            <a:off x="1972574" y="3603841"/>
            <a:ext cx="1708030"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肌肉僵直，呼吸困难</a:t>
            </a:r>
            <a:endParaRPr lang="ja-JP" altLang="en-US" sz="14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A243E6DD-6D91-4FF2-866F-7BC8FCB9B613}"/>
              </a:ext>
            </a:extLst>
          </p:cNvPr>
          <p:cNvSpPr txBox="1">
            <a:spLocks/>
          </p:cNvSpPr>
          <p:nvPr/>
        </p:nvSpPr>
        <p:spPr>
          <a:xfrm>
            <a:off x="2135240" y="3911909"/>
            <a:ext cx="2147199" cy="497970"/>
          </a:xfrm>
          <a:prstGeom prst="rect">
            <a:avLst/>
          </a:prstGeom>
          <a:solidFill>
            <a:schemeClr val="bg1"/>
          </a:solidFill>
          <a:ln>
            <a:noFill/>
          </a:ln>
        </p:spPr>
        <p:txBody>
          <a:bodyPr wrap="square" lIns="0" tIns="0" rIns="0" bIns="0" rtlCol="0">
            <a:noAutofit/>
          </a:bodyPr>
          <a:lstStyle/>
          <a:p>
            <a:pPr algn="ctr"/>
            <a:r>
              <a:rPr lang="zh-CN" altLang="en-US" sz="1400" dirty="0">
                <a:latin typeface="SimSun" panose="02010600030101010101" pitchFamily="2" charset="-122"/>
                <a:ea typeface="SimSun" panose="02010600030101010101" pitchFamily="2" charset="-122"/>
              </a:rPr>
              <a:t>有瞬间死亡的可能性</a:t>
            </a:r>
            <a:endParaRPr lang="en-US" altLang="zh-CN" sz="1400" dirty="0">
              <a:latin typeface="SimSun" panose="02010600030101010101" pitchFamily="2" charset="-122"/>
              <a:ea typeface="SimSun" panose="02010600030101010101" pitchFamily="2" charset="-122"/>
            </a:endParaRPr>
          </a:p>
          <a:p>
            <a:pPr algn="ctr"/>
            <a:endParaRPr lang="en-US" altLang="zh-CN" sz="1400" dirty="0">
              <a:latin typeface="SimSun" panose="02010600030101010101" pitchFamily="2" charset="-122"/>
              <a:ea typeface="SimSun" panose="02010600030101010101" pitchFamily="2" charset="-122"/>
            </a:endParaRPr>
          </a:p>
          <a:p>
            <a:pPr algn="ctr"/>
            <a:endParaRPr lang="ja-JP" altLang="en-US" sz="14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AB0668C2-A26E-43C8-81C5-F993C3FA7CBF}"/>
              </a:ext>
            </a:extLst>
          </p:cNvPr>
          <p:cNvSpPr txBox="1"/>
          <p:nvPr/>
        </p:nvSpPr>
        <p:spPr>
          <a:xfrm>
            <a:off x="1958435" y="4194434"/>
            <a:ext cx="353611" cy="215444"/>
          </a:xfrm>
          <a:prstGeom prst="rect">
            <a:avLst/>
          </a:prstGeom>
          <a:solidFill>
            <a:schemeClr val="bg1"/>
          </a:solidFill>
          <a:ln>
            <a:noFill/>
          </a:ln>
        </p:spPr>
        <p:txBody>
          <a:bodyPr wrap="square" lIns="0" tIns="0" rIns="0" bIns="0" rtlCol="0">
            <a:spAutoFit/>
          </a:bodyPr>
          <a:lstStyle/>
          <a:p>
            <a:r>
              <a:rPr lang="en-US" altLang="zh-CN" sz="1400" dirty="0">
                <a:latin typeface="SimSun" panose="02010600030101010101" pitchFamily="2" charset="-122"/>
                <a:ea typeface="SimSun" panose="02010600030101010101" pitchFamily="2" charset="-122"/>
              </a:rPr>
              <a:t> </a:t>
            </a:r>
            <a:r>
              <a:rPr lang="en-US" altLang="zh-CN" sz="1400" dirty="0">
                <a:solidFill>
                  <a:schemeClr val="bg1"/>
                </a:solidFill>
                <a:latin typeface="SimSun" panose="02010600030101010101" pitchFamily="2" charset="-122"/>
                <a:ea typeface="SimSun" panose="02010600030101010101" pitchFamily="2" charset="-122"/>
              </a:rPr>
              <a:t> 0</a:t>
            </a:r>
            <a:endParaRPr lang="ja-JP" altLang="en-US" sz="14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7518370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电的知识</a:t>
            </a:r>
            <a:endParaRPr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１２６</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９４</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22" name="テキスト ボックス 21"/>
          <p:cNvSpPr txBox="1"/>
          <p:nvPr/>
        </p:nvSpPr>
        <p:spPr>
          <a:xfrm>
            <a:off x="2570582" y="1894700"/>
            <a:ext cx="3989422"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送配電線からの離隔距離</a:t>
            </a:r>
          </a:p>
        </p:txBody>
      </p:sp>
      <p:pic>
        <p:nvPicPr>
          <p:cNvPr id="3" name="図 2"/>
          <p:cNvPicPr>
            <a:picLocks noChangeAspect="1"/>
          </p:cNvPicPr>
          <p:nvPr/>
        </p:nvPicPr>
        <p:blipFill>
          <a:blip r:embed="rId3"/>
          <a:stretch>
            <a:fillRect/>
          </a:stretch>
        </p:blipFill>
        <p:spPr>
          <a:xfrm>
            <a:off x="805012" y="2171697"/>
            <a:ext cx="3681557" cy="2853879"/>
          </a:xfrm>
          <a:prstGeom prst="rect">
            <a:avLst/>
          </a:prstGeom>
        </p:spPr>
      </p:pic>
      <p:pic>
        <p:nvPicPr>
          <p:cNvPr id="5" name="図 4"/>
          <p:cNvPicPr>
            <a:picLocks noChangeAspect="1"/>
          </p:cNvPicPr>
          <p:nvPr/>
        </p:nvPicPr>
        <p:blipFill>
          <a:blip r:embed="rId4"/>
          <a:stretch>
            <a:fillRect/>
          </a:stretch>
        </p:blipFill>
        <p:spPr>
          <a:xfrm>
            <a:off x="4486569" y="2171698"/>
            <a:ext cx="3901067" cy="3276035"/>
          </a:xfrm>
          <a:prstGeom prst="rect">
            <a:avLst/>
          </a:prstGeom>
        </p:spPr>
      </p:pic>
      <p:sp>
        <p:nvSpPr>
          <p:cNvPr id="8" name="テキスト ボックス 7">
            <a:extLst>
              <a:ext uri="{FF2B5EF4-FFF2-40B4-BE49-F238E27FC236}">
                <a16:creationId xmlns:a16="http://schemas.microsoft.com/office/drawing/2014/main" xmlns="" id="{64437540-F75C-485E-B657-4C39539EF6C5}"/>
              </a:ext>
            </a:extLst>
          </p:cNvPr>
          <p:cNvSpPr txBox="1"/>
          <p:nvPr/>
        </p:nvSpPr>
        <p:spPr>
          <a:xfrm>
            <a:off x="874310" y="2345658"/>
            <a:ext cx="402399" cy="184666"/>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电路</a:t>
            </a:r>
            <a:endParaRPr lang="en-US" altLang="zh-CN" sz="12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AD5674B5-3B04-49A8-B445-8F7AC005940C}"/>
              </a:ext>
            </a:extLst>
          </p:cNvPr>
          <p:cNvSpPr txBox="1"/>
          <p:nvPr/>
        </p:nvSpPr>
        <p:spPr>
          <a:xfrm>
            <a:off x="1453071" y="2253325"/>
            <a:ext cx="675470" cy="184666"/>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送电电压</a:t>
            </a:r>
            <a:endParaRPr lang="en-US" altLang="zh-CN" sz="12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BB1097C6-0DF2-47CE-A758-B4D5285EDECE}"/>
              </a:ext>
            </a:extLst>
          </p:cNvPr>
          <p:cNvSpPr txBox="1"/>
          <p:nvPr/>
        </p:nvSpPr>
        <p:spPr>
          <a:xfrm>
            <a:off x="2426899" y="2253325"/>
            <a:ext cx="1033509" cy="184666"/>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最少间隔距离</a:t>
            </a:r>
            <a:endParaRPr lang="en-US" altLang="zh-CN" sz="12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C31E956A-5F13-40DB-ACCF-83EB1BEADFAB}"/>
              </a:ext>
            </a:extLst>
          </p:cNvPr>
          <p:cNvSpPr txBox="1"/>
          <p:nvPr/>
        </p:nvSpPr>
        <p:spPr>
          <a:xfrm>
            <a:off x="2253184" y="2519617"/>
            <a:ext cx="850261" cy="107722"/>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劳动基准局长通告</a:t>
            </a:r>
            <a:endParaRPr lang="en-US" altLang="zh-CN" sz="7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7390DF56-9156-48EB-A3ED-B8EEADB821F1}"/>
              </a:ext>
            </a:extLst>
          </p:cNvPr>
          <p:cNvSpPr txBox="1"/>
          <p:nvPr/>
        </p:nvSpPr>
        <p:spPr>
          <a:xfrm>
            <a:off x="3379313" y="2519617"/>
            <a:ext cx="900587" cy="107722"/>
          </a:xfrm>
          <a:prstGeom prst="rect">
            <a:avLst/>
          </a:prstGeom>
          <a:solidFill>
            <a:schemeClr val="accent3">
              <a:lumMod val="20000"/>
              <a:lumOff val="80000"/>
            </a:schemeClr>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电力公司的目标值</a:t>
            </a:r>
            <a:endParaRPr lang="en-US" altLang="zh-CN" sz="7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6F2DD341-BC8B-4459-9528-F50D9FC0FDEB}"/>
              </a:ext>
            </a:extLst>
          </p:cNvPr>
          <p:cNvSpPr txBox="1"/>
          <p:nvPr/>
        </p:nvSpPr>
        <p:spPr>
          <a:xfrm>
            <a:off x="874310" y="2734953"/>
            <a:ext cx="434027"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配电线</a:t>
            </a:r>
            <a:endParaRPr lang="ja-JP" altLang="en-US" sz="1000" dirty="0">
              <a:latin typeface="SimSun" panose="02010600030101010101" pitchFamily="2" charset="-122"/>
              <a:ea typeface="SimSun" panose="02010600030101010101" pitchFamily="2" charset="-122"/>
            </a:endParaRPr>
          </a:p>
        </p:txBody>
      </p:sp>
      <p:sp>
        <p:nvSpPr>
          <p:cNvPr id="15" name="テキスト ボックス 14">
            <a:extLst>
              <a:ext uri="{FF2B5EF4-FFF2-40B4-BE49-F238E27FC236}">
                <a16:creationId xmlns:a16="http://schemas.microsoft.com/office/drawing/2014/main" xmlns="" id="{C9841966-CB89-4A86-8AE6-51F1B8547A76}"/>
              </a:ext>
            </a:extLst>
          </p:cNvPr>
          <p:cNvSpPr txBox="1"/>
          <p:nvPr/>
        </p:nvSpPr>
        <p:spPr>
          <a:xfrm>
            <a:off x="874309" y="3216805"/>
            <a:ext cx="434027"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送电线</a:t>
            </a:r>
            <a:endParaRPr lang="ja-JP" altLang="en-US" sz="1000" dirty="0">
              <a:latin typeface="SimSun" panose="02010600030101010101" pitchFamily="2" charset="-122"/>
              <a:ea typeface="SimSun" panose="02010600030101010101" pitchFamily="2" charset="-122"/>
            </a:endParaRPr>
          </a:p>
        </p:txBody>
      </p:sp>
      <p:sp>
        <p:nvSpPr>
          <p:cNvPr id="16" name="テキスト ボックス 15">
            <a:extLst>
              <a:ext uri="{FF2B5EF4-FFF2-40B4-BE49-F238E27FC236}">
                <a16:creationId xmlns:a16="http://schemas.microsoft.com/office/drawing/2014/main" xmlns="" id="{E11B7585-7A79-41BE-8F25-ECA6C0F136B5}"/>
              </a:ext>
            </a:extLst>
          </p:cNvPr>
          <p:cNvSpPr txBox="1"/>
          <p:nvPr/>
        </p:nvSpPr>
        <p:spPr>
          <a:xfrm>
            <a:off x="1223929" y="4445206"/>
            <a:ext cx="1519272" cy="123111"/>
          </a:xfrm>
          <a:prstGeom prst="rect">
            <a:avLst/>
          </a:prstGeom>
          <a:solidFill>
            <a:schemeClr val="bg1"/>
          </a:solidFill>
          <a:ln>
            <a:noFill/>
          </a:ln>
        </p:spPr>
        <p:txBody>
          <a:bodyPr wrap="square" lIns="0" tIns="0" rIns="0" bIns="0" rtlCol="0">
            <a:spAutoFit/>
          </a:bodyPr>
          <a:lstStyle/>
          <a:p>
            <a:r>
              <a:rPr lang="en-US" altLang="zh-CN" sz="800" dirty="0">
                <a:latin typeface="SimSun" panose="02010600030101010101" pitchFamily="2" charset="-122"/>
                <a:ea typeface="SimSun" panose="02010600030101010101" pitchFamily="2" charset="-122"/>
              </a:rPr>
              <a:t>1975</a:t>
            </a:r>
            <a:r>
              <a:rPr lang="zh-CN" altLang="en-US" sz="800" dirty="0">
                <a:latin typeface="SimSun" panose="02010600030101010101" pitchFamily="2" charset="-122"/>
                <a:ea typeface="SimSun" panose="02010600030101010101" pitchFamily="2" charset="-122"/>
              </a:rPr>
              <a:t>年</a:t>
            </a:r>
            <a:r>
              <a:rPr lang="en-US" altLang="zh-CN" sz="800" dirty="0">
                <a:latin typeface="SimSun" panose="02010600030101010101" pitchFamily="2" charset="-122"/>
                <a:ea typeface="SimSun" panose="02010600030101010101" pitchFamily="2" charset="-122"/>
              </a:rPr>
              <a:t>12</a:t>
            </a:r>
            <a:r>
              <a:rPr lang="zh-CN" altLang="en-US" sz="800" dirty="0">
                <a:latin typeface="SimSun" panose="02010600030101010101" pitchFamily="2" charset="-122"/>
                <a:ea typeface="SimSun" panose="02010600030101010101" pitchFamily="2" charset="-122"/>
              </a:rPr>
              <a:t>月</a:t>
            </a:r>
            <a:r>
              <a:rPr lang="en-US" altLang="zh-CN" sz="800" dirty="0">
                <a:latin typeface="SimSun" panose="02010600030101010101" pitchFamily="2" charset="-122"/>
                <a:ea typeface="SimSun" panose="02010600030101010101" pitchFamily="2" charset="-122"/>
              </a:rPr>
              <a:t>17</a:t>
            </a:r>
            <a:r>
              <a:rPr lang="zh-CN" altLang="en-US" sz="800" dirty="0">
                <a:latin typeface="SimSun" panose="02010600030101010101" pitchFamily="2" charset="-122"/>
                <a:ea typeface="SimSun" panose="02010600030101010101" pitchFamily="2" charset="-122"/>
              </a:rPr>
              <a:t>日基发第</a:t>
            </a:r>
            <a:r>
              <a:rPr lang="en-US" altLang="zh-CN" sz="800" dirty="0">
                <a:latin typeface="SimSun" panose="02010600030101010101" pitchFamily="2" charset="-122"/>
                <a:ea typeface="SimSun" panose="02010600030101010101" pitchFamily="2" charset="-122"/>
              </a:rPr>
              <a:t>759</a:t>
            </a:r>
            <a:r>
              <a:rPr lang="zh-CN" altLang="en-US" sz="800" dirty="0">
                <a:latin typeface="SimSun" panose="02010600030101010101" pitchFamily="2" charset="-122"/>
                <a:ea typeface="SimSun" panose="02010600030101010101" pitchFamily="2" charset="-122"/>
              </a:rPr>
              <a:t>号</a:t>
            </a:r>
            <a:endParaRPr lang="ja-JP" altLang="en-US" sz="800" dirty="0">
              <a:latin typeface="SimSun" panose="02010600030101010101" pitchFamily="2" charset="-122"/>
              <a:ea typeface="SimSun" panose="02010600030101010101" pitchFamily="2" charset="-122"/>
            </a:endParaRPr>
          </a:p>
        </p:txBody>
      </p:sp>
      <p:sp>
        <p:nvSpPr>
          <p:cNvPr id="17" name="テキスト ボックス 16">
            <a:extLst>
              <a:ext uri="{FF2B5EF4-FFF2-40B4-BE49-F238E27FC236}">
                <a16:creationId xmlns:a16="http://schemas.microsoft.com/office/drawing/2014/main" xmlns="" id="{01438E15-0C76-473B-9716-1797BA571085}"/>
              </a:ext>
            </a:extLst>
          </p:cNvPr>
          <p:cNvSpPr txBox="1"/>
          <p:nvPr/>
        </p:nvSpPr>
        <p:spPr>
          <a:xfrm>
            <a:off x="1336015" y="4583706"/>
            <a:ext cx="1815502" cy="127792"/>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不包括有绝缘防护的情况下。</a:t>
            </a:r>
            <a:endParaRPr lang="en-US" altLang="zh-CN" sz="800" dirty="0">
              <a:latin typeface="SimSun" panose="02010600030101010101" pitchFamily="2" charset="-122"/>
              <a:ea typeface="SimSun" panose="02010600030101010101" pitchFamily="2" charset="-122"/>
            </a:endParaRPr>
          </a:p>
        </p:txBody>
      </p:sp>
      <p:sp>
        <p:nvSpPr>
          <p:cNvPr id="18" name="テキスト ボックス 17">
            <a:extLst>
              <a:ext uri="{FF2B5EF4-FFF2-40B4-BE49-F238E27FC236}">
                <a16:creationId xmlns:a16="http://schemas.microsoft.com/office/drawing/2014/main" xmlns="" id="{0AD5B75F-9E61-4413-B4F2-B4820DBDF9D6}"/>
              </a:ext>
            </a:extLst>
          </p:cNvPr>
          <p:cNvSpPr txBox="1"/>
          <p:nvPr/>
        </p:nvSpPr>
        <p:spPr>
          <a:xfrm>
            <a:off x="1402963" y="4711498"/>
            <a:ext cx="2988980" cy="246221"/>
          </a:xfrm>
          <a:prstGeom prst="rect">
            <a:avLst/>
          </a:prstGeom>
          <a:solidFill>
            <a:schemeClr val="bg1"/>
          </a:solidFill>
          <a:ln>
            <a:noFill/>
          </a:ln>
        </p:spPr>
        <p:txBody>
          <a:bodyPr wrap="square" lIns="0" tIns="0" rIns="0" bIns="0" rtlCol="0">
            <a:spAutoFit/>
          </a:bodyPr>
          <a:lstStyle/>
          <a:p>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电力公司的目标值</a:t>
            </a:r>
            <a:r>
              <a:rPr lang="ja-JP" altLang="en-US" sz="800" dirty="0">
                <a:latin typeface="SimSun" panose="02010600030101010101" pitchFamily="2" charset="-122"/>
                <a:ea typeface="SimSun" panose="02010600030101010101" pitchFamily="2" charset="-122"/>
              </a:rPr>
              <a:t>」</a:t>
            </a:r>
            <a:r>
              <a:rPr lang="zh-CN" altLang="en-US" sz="800" dirty="0">
                <a:latin typeface="SimSun" panose="02010600030101010101" pitchFamily="2" charset="-122"/>
                <a:ea typeface="SimSun" panose="02010600030101010101" pitchFamily="2" charset="-122"/>
              </a:rPr>
              <a:t>为东京电力的目标值。此区分以及目标值根据电力事业者有不同的变化</a:t>
            </a:r>
            <a:endParaRPr lang="en-US" altLang="zh-CN" sz="800" dirty="0">
              <a:latin typeface="SimSun" panose="02010600030101010101" pitchFamily="2" charset="-122"/>
              <a:ea typeface="SimSun" panose="02010600030101010101" pitchFamily="2" charset="-122"/>
            </a:endParaRPr>
          </a:p>
        </p:txBody>
      </p:sp>
      <p:sp>
        <p:nvSpPr>
          <p:cNvPr id="19" name="テキスト ボックス 18">
            <a:extLst>
              <a:ext uri="{FF2B5EF4-FFF2-40B4-BE49-F238E27FC236}">
                <a16:creationId xmlns:a16="http://schemas.microsoft.com/office/drawing/2014/main" xmlns="" id="{31223315-4B74-48F1-B352-894FB8D9AAFD}"/>
              </a:ext>
            </a:extLst>
          </p:cNvPr>
          <p:cNvSpPr txBox="1"/>
          <p:nvPr/>
        </p:nvSpPr>
        <p:spPr>
          <a:xfrm>
            <a:off x="4795461" y="2162280"/>
            <a:ext cx="494998"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配电线</a:t>
            </a:r>
            <a:endParaRPr lang="ja-JP" altLang="en-US" sz="1000" dirty="0">
              <a:latin typeface="SimSun" panose="02010600030101010101" pitchFamily="2" charset="-122"/>
              <a:ea typeface="SimSun" panose="02010600030101010101" pitchFamily="2" charset="-122"/>
            </a:endParaRPr>
          </a:p>
        </p:txBody>
      </p:sp>
      <p:sp>
        <p:nvSpPr>
          <p:cNvPr id="20" name="テキスト ボックス 19">
            <a:extLst>
              <a:ext uri="{FF2B5EF4-FFF2-40B4-BE49-F238E27FC236}">
                <a16:creationId xmlns:a16="http://schemas.microsoft.com/office/drawing/2014/main" xmlns="" id="{7E0B7423-0543-48FB-89F7-987CA76A4EF6}"/>
              </a:ext>
            </a:extLst>
          </p:cNvPr>
          <p:cNvSpPr txBox="1"/>
          <p:nvPr/>
        </p:nvSpPr>
        <p:spPr>
          <a:xfrm>
            <a:off x="5094347" y="2316168"/>
            <a:ext cx="519939"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高压配电线</a:t>
            </a:r>
            <a:endParaRPr lang="ja-JP" altLang="en-US" sz="800" dirty="0">
              <a:latin typeface="SimSun" panose="02010600030101010101" pitchFamily="2" charset="-122"/>
              <a:ea typeface="SimSun" panose="02010600030101010101" pitchFamily="2" charset="-122"/>
            </a:endParaRPr>
          </a:p>
        </p:txBody>
      </p:sp>
      <p:sp>
        <p:nvSpPr>
          <p:cNvPr id="21" name="テキスト ボックス 20">
            <a:extLst>
              <a:ext uri="{FF2B5EF4-FFF2-40B4-BE49-F238E27FC236}">
                <a16:creationId xmlns:a16="http://schemas.microsoft.com/office/drawing/2014/main" xmlns="" id="{BA66FA9E-5118-453D-947D-D87373B01AA0}"/>
              </a:ext>
            </a:extLst>
          </p:cNvPr>
          <p:cNvSpPr txBox="1"/>
          <p:nvPr/>
        </p:nvSpPr>
        <p:spPr>
          <a:xfrm>
            <a:off x="5410235" y="2866201"/>
            <a:ext cx="310933" cy="184666"/>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高压引下线</a:t>
            </a:r>
            <a:endParaRPr lang="ja-JP" altLang="en-US" sz="600" dirty="0">
              <a:latin typeface="SimSun" panose="02010600030101010101" pitchFamily="2" charset="-122"/>
              <a:ea typeface="SimSun" panose="02010600030101010101" pitchFamily="2" charset="-122"/>
            </a:endParaRPr>
          </a:p>
        </p:txBody>
      </p:sp>
      <p:sp>
        <p:nvSpPr>
          <p:cNvPr id="23" name="テキスト ボックス 22">
            <a:extLst>
              <a:ext uri="{FF2B5EF4-FFF2-40B4-BE49-F238E27FC236}">
                <a16:creationId xmlns:a16="http://schemas.microsoft.com/office/drawing/2014/main" xmlns="" id="{64A8044D-DDA6-43AF-846E-E24D6DF314AC}"/>
              </a:ext>
            </a:extLst>
          </p:cNvPr>
          <p:cNvSpPr txBox="1"/>
          <p:nvPr/>
        </p:nvSpPr>
        <p:spPr>
          <a:xfrm>
            <a:off x="5769752" y="2811897"/>
            <a:ext cx="535798" cy="276999"/>
          </a:xfrm>
          <a:prstGeom prst="rect">
            <a:avLst/>
          </a:prstGeom>
          <a:solidFill>
            <a:schemeClr val="bg1"/>
          </a:solidFill>
          <a:ln>
            <a:noFill/>
          </a:ln>
        </p:spPr>
        <p:txBody>
          <a:bodyPr wrap="square" lIns="0" tIns="0" rIns="0" bIns="0" rtlCol="0">
            <a:spAutoFit/>
          </a:bodyPr>
          <a:lstStyle/>
          <a:p>
            <a:r>
              <a:rPr lang="zh-CN" altLang="en-US" sz="600" dirty="0">
                <a:latin typeface="SimSun" panose="02010600030101010101" pitchFamily="2" charset="-122"/>
                <a:ea typeface="SimSun" panose="02010600030101010101" pitchFamily="2" charset="-122"/>
              </a:rPr>
              <a:t>到变压器都是高压线，请注意。</a:t>
            </a:r>
            <a:endParaRPr lang="en-US" altLang="zh-CN" sz="600" dirty="0">
              <a:latin typeface="SimSun" panose="02010600030101010101" pitchFamily="2" charset="-122"/>
              <a:ea typeface="SimSun" panose="02010600030101010101" pitchFamily="2" charset="-122"/>
            </a:endParaRPr>
          </a:p>
          <a:p>
            <a:endParaRPr lang="en-US" altLang="zh-CN" sz="600" dirty="0">
              <a:latin typeface="SimSun" panose="02010600030101010101" pitchFamily="2" charset="-122"/>
              <a:ea typeface="SimSun" panose="02010600030101010101" pitchFamily="2" charset="-122"/>
            </a:endParaRPr>
          </a:p>
        </p:txBody>
      </p:sp>
      <p:sp>
        <p:nvSpPr>
          <p:cNvPr id="24" name="テキスト ボックス 23">
            <a:extLst>
              <a:ext uri="{FF2B5EF4-FFF2-40B4-BE49-F238E27FC236}">
                <a16:creationId xmlns:a16="http://schemas.microsoft.com/office/drawing/2014/main" xmlns="" id="{E58D4D22-E3F2-4497-9350-753EECAEFF0A}"/>
              </a:ext>
            </a:extLst>
          </p:cNvPr>
          <p:cNvSpPr txBox="1"/>
          <p:nvPr/>
        </p:nvSpPr>
        <p:spPr>
          <a:xfrm>
            <a:off x="4419600" y="3387737"/>
            <a:ext cx="556368"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柱上的变压器</a:t>
            </a:r>
            <a:endParaRPr lang="ja-JP" altLang="en-US" sz="700" dirty="0">
              <a:latin typeface="SimSun" panose="02010600030101010101" pitchFamily="2" charset="-122"/>
              <a:ea typeface="SimSun" panose="02010600030101010101" pitchFamily="2" charset="-122"/>
            </a:endParaRPr>
          </a:p>
        </p:txBody>
      </p:sp>
      <p:sp>
        <p:nvSpPr>
          <p:cNvPr id="25" name="テキスト ボックス 24">
            <a:extLst>
              <a:ext uri="{FF2B5EF4-FFF2-40B4-BE49-F238E27FC236}">
                <a16:creationId xmlns:a16="http://schemas.microsoft.com/office/drawing/2014/main" xmlns="" id="{26252CB1-E1BE-44D9-A555-7203D79E9E67}"/>
              </a:ext>
            </a:extLst>
          </p:cNvPr>
          <p:cNvSpPr txBox="1"/>
          <p:nvPr/>
        </p:nvSpPr>
        <p:spPr>
          <a:xfrm>
            <a:off x="4602262" y="3581026"/>
            <a:ext cx="386397"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人家方面</a:t>
            </a:r>
            <a:endParaRPr lang="ja-JP" altLang="en-US" sz="700" dirty="0">
              <a:latin typeface="SimSun" panose="02010600030101010101" pitchFamily="2" charset="-122"/>
              <a:ea typeface="SimSun" panose="02010600030101010101" pitchFamily="2" charset="-122"/>
            </a:endParaRPr>
          </a:p>
        </p:txBody>
      </p:sp>
      <p:sp>
        <p:nvSpPr>
          <p:cNvPr id="26" name="テキスト ボックス 25">
            <a:extLst>
              <a:ext uri="{FF2B5EF4-FFF2-40B4-BE49-F238E27FC236}">
                <a16:creationId xmlns:a16="http://schemas.microsoft.com/office/drawing/2014/main" xmlns="" id="{010CACB6-4E55-41D4-814A-4CD9857323BE}"/>
              </a:ext>
            </a:extLst>
          </p:cNvPr>
          <p:cNvSpPr txBox="1"/>
          <p:nvPr/>
        </p:nvSpPr>
        <p:spPr>
          <a:xfrm>
            <a:off x="5126333" y="3581674"/>
            <a:ext cx="386397"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车道方面</a:t>
            </a:r>
            <a:endParaRPr lang="ja-JP" altLang="en-US" sz="700" dirty="0">
              <a:latin typeface="SimSun" panose="02010600030101010101" pitchFamily="2" charset="-122"/>
              <a:ea typeface="SimSun" panose="02010600030101010101" pitchFamily="2" charset="-122"/>
            </a:endParaRPr>
          </a:p>
        </p:txBody>
      </p:sp>
      <p:sp>
        <p:nvSpPr>
          <p:cNvPr id="27" name="テキスト ボックス 26">
            <a:extLst>
              <a:ext uri="{FF2B5EF4-FFF2-40B4-BE49-F238E27FC236}">
                <a16:creationId xmlns:a16="http://schemas.microsoft.com/office/drawing/2014/main" xmlns="" id="{CC3FF65B-7E7C-49DE-8FB7-24AF0C268383}"/>
              </a:ext>
            </a:extLst>
          </p:cNvPr>
          <p:cNvSpPr txBox="1"/>
          <p:nvPr/>
        </p:nvSpPr>
        <p:spPr>
          <a:xfrm>
            <a:off x="5821621" y="4332952"/>
            <a:ext cx="386397"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架空地线</a:t>
            </a:r>
            <a:endParaRPr lang="ja-JP" altLang="en-US" sz="700" dirty="0">
              <a:latin typeface="SimSun" panose="02010600030101010101" pitchFamily="2" charset="-122"/>
              <a:ea typeface="SimSun" panose="02010600030101010101" pitchFamily="2" charset="-122"/>
            </a:endParaRPr>
          </a:p>
        </p:txBody>
      </p:sp>
      <p:sp>
        <p:nvSpPr>
          <p:cNvPr id="28" name="テキスト ボックス 27">
            <a:extLst>
              <a:ext uri="{FF2B5EF4-FFF2-40B4-BE49-F238E27FC236}">
                <a16:creationId xmlns:a16="http://schemas.microsoft.com/office/drawing/2014/main" xmlns="" id="{73C6CCA3-444C-4D3C-AAC5-4726A3FC9D4B}"/>
              </a:ext>
            </a:extLst>
          </p:cNvPr>
          <p:cNvSpPr txBox="1"/>
          <p:nvPr/>
        </p:nvSpPr>
        <p:spPr>
          <a:xfrm>
            <a:off x="7469909" y="2162280"/>
            <a:ext cx="502406" cy="153888"/>
          </a:xfrm>
          <a:prstGeom prst="rect">
            <a:avLst/>
          </a:prstGeom>
          <a:solidFill>
            <a:schemeClr val="bg1"/>
          </a:solidFill>
          <a:ln>
            <a:noFill/>
          </a:ln>
        </p:spPr>
        <p:txBody>
          <a:bodyPr wrap="square" lIns="0" tIns="0" rIns="0" bIns="0" rtlCol="0">
            <a:spAutoFit/>
          </a:bodyPr>
          <a:lstStyle/>
          <a:p>
            <a:pPr algn="ctr"/>
            <a:r>
              <a:rPr lang="zh-CN" altLang="en-US" sz="1000" dirty="0">
                <a:latin typeface="SimSun" panose="02010600030101010101" pitchFamily="2" charset="-122"/>
                <a:ea typeface="SimSun" panose="02010600030101010101" pitchFamily="2" charset="-122"/>
              </a:rPr>
              <a:t>送电线</a:t>
            </a:r>
            <a:endParaRPr lang="ja-JP" altLang="en-US" sz="1000" dirty="0">
              <a:latin typeface="SimSun" panose="02010600030101010101" pitchFamily="2" charset="-122"/>
              <a:ea typeface="SimSun" panose="02010600030101010101" pitchFamily="2" charset="-122"/>
            </a:endParaRPr>
          </a:p>
        </p:txBody>
      </p:sp>
      <p:sp>
        <p:nvSpPr>
          <p:cNvPr id="29" name="テキスト ボックス 28">
            <a:extLst>
              <a:ext uri="{FF2B5EF4-FFF2-40B4-BE49-F238E27FC236}">
                <a16:creationId xmlns:a16="http://schemas.microsoft.com/office/drawing/2014/main" xmlns="" id="{F3DFD351-D9B0-4B1A-8588-9A21B1D68243}"/>
              </a:ext>
            </a:extLst>
          </p:cNvPr>
          <p:cNvSpPr txBox="1"/>
          <p:nvPr/>
        </p:nvSpPr>
        <p:spPr>
          <a:xfrm>
            <a:off x="6458200" y="4332952"/>
            <a:ext cx="386397" cy="107722"/>
          </a:xfrm>
          <a:prstGeom prst="rect">
            <a:avLst/>
          </a:prstGeom>
          <a:solidFill>
            <a:schemeClr val="bg1"/>
          </a:solidFill>
          <a:ln>
            <a:noFill/>
          </a:ln>
        </p:spPr>
        <p:txBody>
          <a:bodyPr wrap="square" lIns="0" tIns="0" rIns="0" bIns="0" rtlCol="0">
            <a:spAutoFit/>
          </a:bodyPr>
          <a:lstStyle/>
          <a:p>
            <a:pPr algn="ctr"/>
            <a:r>
              <a:rPr lang="zh-CN" altLang="en-US" sz="700" dirty="0">
                <a:latin typeface="SimSun" panose="02010600030101010101" pitchFamily="2" charset="-122"/>
                <a:ea typeface="SimSun" panose="02010600030101010101" pitchFamily="2" charset="-122"/>
              </a:rPr>
              <a:t>送电线</a:t>
            </a:r>
            <a:endParaRPr lang="ja-JP" altLang="en-US" sz="700" dirty="0">
              <a:latin typeface="SimSun" panose="02010600030101010101" pitchFamily="2" charset="-122"/>
              <a:ea typeface="SimSun" panose="02010600030101010101" pitchFamily="2" charset="-122"/>
            </a:endParaRPr>
          </a:p>
        </p:txBody>
      </p:sp>
      <p:sp>
        <p:nvSpPr>
          <p:cNvPr id="30" name="テキスト ボックス 29">
            <a:extLst>
              <a:ext uri="{FF2B5EF4-FFF2-40B4-BE49-F238E27FC236}">
                <a16:creationId xmlns:a16="http://schemas.microsoft.com/office/drawing/2014/main" xmlns="" id="{184BA2A2-2767-4D05-8618-630404413737}"/>
              </a:ext>
            </a:extLst>
          </p:cNvPr>
          <p:cNvSpPr txBox="1"/>
          <p:nvPr/>
        </p:nvSpPr>
        <p:spPr>
          <a:xfrm>
            <a:off x="7469909" y="2329839"/>
            <a:ext cx="502405" cy="123111"/>
          </a:xfrm>
          <a:prstGeom prst="rect">
            <a:avLst/>
          </a:prstGeom>
          <a:solidFill>
            <a:schemeClr val="bg1"/>
          </a:solidFill>
          <a:ln>
            <a:solidFill>
              <a:schemeClr val="tx1">
                <a:lumMod val="85000"/>
                <a:lumOff val="15000"/>
              </a:schemeClr>
            </a:solid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特别高压</a:t>
            </a:r>
            <a:endParaRPr lang="ja-JP" altLang="en-US" sz="800" dirty="0">
              <a:latin typeface="SimSun" panose="02010600030101010101" pitchFamily="2" charset="-122"/>
              <a:ea typeface="SimSun" panose="02010600030101010101" pitchFamily="2" charset="-122"/>
            </a:endParaRPr>
          </a:p>
        </p:txBody>
      </p:sp>
      <p:sp>
        <p:nvSpPr>
          <p:cNvPr id="31" name="テキスト ボックス 30">
            <a:extLst>
              <a:ext uri="{FF2B5EF4-FFF2-40B4-BE49-F238E27FC236}">
                <a16:creationId xmlns:a16="http://schemas.microsoft.com/office/drawing/2014/main" xmlns="" id="{D3CB3F75-5E33-4505-A8F2-9460AD638FF0}"/>
              </a:ext>
            </a:extLst>
          </p:cNvPr>
          <p:cNvSpPr txBox="1"/>
          <p:nvPr/>
        </p:nvSpPr>
        <p:spPr>
          <a:xfrm>
            <a:off x="7237479" y="3577188"/>
            <a:ext cx="1003623" cy="369332"/>
          </a:xfrm>
          <a:prstGeom prst="rect">
            <a:avLst/>
          </a:prstGeom>
          <a:solidFill>
            <a:schemeClr val="bg1"/>
          </a:solidFill>
          <a:ln>
            <a:noFill/>
          </a:ln>
        </p:spPr>
        <p:txBody>
          <a:bodyPr wrap="square" lIns="0" tIns="0" rIns="0" bIns="0" rtlCol="0">
            <a:spAutoFit/>
          </a:bodyPr>
          <a:lstStyle/>
          <a:p>
            <a:r>
              <a:rPr lang="zh-CN" altLang="en-US" sz="800" dirty="0">
                <a:latin typeface="SimSun" panose="02010600030101010101" pitchFamily="2" charset="-122"/>
                <a:ea typeface="SimSun" panose="02010600030101010101" pitchFamily="2" charset="-122"/>
              </a:rPr>
              <a:t>送电线的大部分是铁塔，也有电柱。所以需要注意</a:t>
            </a:r>
            <a:endParaRPr lang="en-US" altLang="zh-CN" sz="800" dirty="0">
              <a:latin typeface="SimSun" panose="02010600030101010101" pitchFamily="2" charset="-122"/>
              <a:ea typeface="SimSun" panose="02010600030101010101" pitchFamily="2" charset="-122"/>
            </a:endParaRPr>
          </a:p>
        </p:txBody>
      </p:sp>
      <p:sp>
        <p:nvSpPr>
          <p:cNvPr id="32" name="テキスト ボックス 31">
            <a:extLst>
              <a:ext uri="{FF2B5EF4-FFF2-40B4-BE49-F238E27FC236}">
                <a16:creationId xmlns:a16="http://schemas.microsoft.com/office/drawing/2014/main" xmlns="" id="{C936C743-80C2-47EB-8B27-8026A0909AE2}"/>
              </a:ext>
            </a:extLst>
          </p:cNvPr>
          <p:cNvSpPr txBox="1"/>
          <p:nvPr/>
        </p:nvSpPr>
        <p:spPr>
          <a:xfrm>
            <a:off x="7930144" y="5244288"/>
            <a:ext cx="457492" cy="123111"/>
          </a:xfrm>
          <a:prstGeom prst="rect">
            <a:avLst/>
          </a:prstGeom>
          <a:solidFill>
            <a:schemeClr val="bg1"/>
          </a:solidFill>
          <a:ln>
            <a:noFill/>
          </a:ln>
        </p:spPr>
        <p:txBody>
          <a:bodyPr wrap="square" lIns="0" tIns="0" rIns="0" bIns="0" rtlCol="0">
            <a:spAutoFit/>
          </a:bodyPr>
          <a:lstStyle/>
          <a:p>
            <a:pPr algn="ctr"/>
            <a:r>
              <a:rPr lang="zh-CN" altLang="en-US" sz="800" dirty="0">
                <a:latin typeface="SimSun" panose="02010600030101010101" pitchFamily="2" charset="-122"/>
                <a:ea typeface="SimSun" panose="02010600030101010101" pitchFamily="2" charset="-122"/>
              </a:rPr>
              <a:t>间隔距离</a:t>
            </a:r>
            <a:endParaRPr lang="ja-JP" altLang="en-US" sz="800" dirty="0">
              <a:latin typeface="SimSun" panose="02010600030101010101" pitchFamily="2" charset="-122"/>
              <a:ea typeface="SimSun" panose="02010600030101010101" pitchFamily="2" charset="-122"/>
            </a:endParaRPr>
          </a:p>
        </p:txBody>
      </p:sp>
      <p:sp>
        <p:nvSpPr>
          <p:cNvPr id="33" name="テキスト ボックス 32">
            <a:extLst>
              <a:ext uri="{FF2B5EF4-FFF2-40B4-BE49-F238E27FC236}">
                <a16:creationId xmlns:a16="http://schemas.microsoft.com/office/drawing/2014/main" xmlns="" id="{5C0FD34A-73CE-4160-9F11-92833DD95CBC}"/>
              </a:ext>
            </a:extLst>
          </p:cNvPr>
          <p:cNvSpPr txBox="1"/>
          <p:nvPr/>
        </p:nvSpPr>
        <p:spPr>
          <a:xfrm>
            <a:off x="3651643" y="1940866"/>
            <a:ext cx="1792077" cy="184666"/>
          </a:xfrm>
          <a:prstGeom prst="rect">
            <a:avLst/>
          </a:prstGeom>
          <a:solidFill>
            <a:schemeClr val="bg1"/>
          </a:solidFill>
          <a:ln>
            <a:noFill/>
          </a:ln>
        </p:spPr>
        <p:txBody>
          <a:bodyPr wrap="square" lIns="0" tIns="0" rIns="0" bIns="0" rtlCol="0">
            <a:spAutoFit/>
          </a:bodyPr>
          <a:lstStyle/>
          <a:p>
            <a:pPr algn="ctr"/>
            <a:r>
              <a:rPr lang="zh-CN" altLang="ja-JP" sz="1200" dirty="0">
                <a:latin typeface="SimSun" panose="02010600030101010101" pitchFamily="2" charset="-122"/>
                <a:ea typeface="SimSun" panose="02010600030101010101" pitchFamily="2" charset="-122"/>
              </a:rPr>
              <a:t>与输电配电线间隔距离</a:t>
            </a:r>
            <a:endParaRPr lang="ja-JP" altLang="en-US" sz="1200" dirty="0">
              <a:latin typeface="SimSun" panose="02010600030101010101" pitchFamily="2" charset="-122"/>
              <a:ea typeface="SimSun" panose="02010600030101010101" pitchFamily="2" charset="-122"/>
            </a:endParaRPr>
          </a:p>
        </p:txBody>
      </p:sp>
      <p:sp>
        <p:nvSpPr>
          <p:cNvPr id="34" name="テキスト ボックス 33">
            <a:extLst>
              <a:ext uri="{FF2B5EF4-FFF2-40B4-BE49-F238E27FC236}">
                <a16:creationId xmlns:a16="http://schemas.microsoft.com/office/drawing/2014/main" xmlns="" id="{3B7A7060-57AB-428E-9668-61EF03226C31}"/>
              </a:ext>
            </a:extLst>
          </p:cNvPr>
          <p:cNvSpPr txBox="1"/>
          <p:nvPr/>
        </p:nvSpPr>
        <p:spPr>
          <a:xfrm>
            <a:off x="5458819" y="3170639"/>
            <a:ext cx="310933" cy="92333"/>
          </a:xfrm>
          <a:prstGeom prst="rect">
            <a:avLst/>
          </a:prstGeom>
          <a:solidFill>
            <a:schemeClr val="bg1"/>
          </a:solidFill>
          <a:ln>
            <a:noFill/>
          </a:ln>
        </p:spPr>
        <p:txBody>
          <a:bodyPr wrap="square" lIns="0" tIns="0" rIns="0" bIns="0" rtlCol="0">
            <a:spAutoFit/>
          </a:bodyPr>
          <a:lstStyle/>
          <a:p>
            <a:pPr algn="ctr"/>
            <a:r>
              <a:rPr lang="zh-CN" altLang="en-US" sz="600" dirty="0">
                <a:latin typeface="SimSun" panose="02010600030101010101" pitchFamily="2" charset="-122"/>
                <a:ea typeface="SimSun" panose="02010600030101010101" pitchFamily="2" charset="-122"/>
              </a:rPr>
              <a:t>低压线</a:t>
            </a:r>
            <a:endParaRPr lang="ja-JP" altLang="en-US" sz="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9725753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CN" altLang="en-US" sz="2400" dirty="0">
                <a:latin typeface="SimSun" panose="02010600030101010101" pitchFamily="2" charset="-122"/>
                <a:ea typeface="SimSun" panose="02010600030101010101" pitchFamily="2" charset="-122"/>
              </a:rPr>
              <a:t>电的知识</a:t>
            </a:r>
            <a:endParaRPr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１２７</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９５</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24" name="図 23"/>
          <p:cNvPicPr>
            <a:picLocks noChangeAspect="1"/>
          </p:cNvPicPr>
          <p:nvPr/>
        </p:nvPicPr>
        <p:blipFill>
          <a:blip r:embed="rId3"/>
          <a:stretch>
            <a:fillRect/>
          </a:stretch>
        </p:blipFill>
        <p:spPr>
          <a:xfrm>
            <a:off x="1994728" y="2051793"/>
            <a:ext cx="5154544" cy="3381311"/>
          </a:xfrm>
          <a:prstGeom prst="rect">
            <a:avLst/>
          </a:prstGeom>
        </p:spPr>
      </p:pic>
      <p:sp>
        <p:nvSpPr>
          <p:cNvPr id="25" name="テキスト ボックス 24"/>
          <p:cNvSpPr txBox="1"/>
          <p:nvPr/>
        </p:nvSpPr>
        <p:spPr>
          <a:xfrm>
            <a:off x="2577289" y="5548996"/>
            <a:ext cx="3989422" cy="338554"/>
          </a:xfrm>
          <a:prstGeom prst="rect">
            <a:avLst/>
          </a:prstGeom>
          <a:noFill/>
          <a:ln>
            <a:noFill/>
          </a:ln>
        </p:spPr>
        <p:txBody>
          <a:bodyPr wrap="square" rtlCol="0">
            <a:spAutoFit/>
          </a:bodyPr>
          <a:lstStyle/>
          <a:p>
            <a:pPr algn="ctr"/>
            <a:r>
              <a:rPr lang="ja-JP" altLang="ja-JP" sz="1600" dirty="0">
                <a:latin typeface="SimSun" panose="02010600030101010101" pitchFamily="2" charset="-122"/>
                <a:ea typeface="SimSun" panose="02010600030101010101" pitchFamily="2" charset="-122"/>
              </a:rPr>
              <a:t>比重计的观点</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8" name="テキスト ボックス 7">
            <a:extLst>
              <a:ext uri="{FF2B5EF4-FFF2-40B4-BE49-F238E27FC236}">
                <a16:creationId xmlns:a16="http://schemas.microsoft.com/office/drawing/2014/main" xmlns="" id="{61645110-2ADB-45C1-B22C-CA13F9FE22D3}"/>
              </a:ext>
            </a:extLst>
          </p:cNvPr>
          <p:cNvSpPr txBox="1"/>
          <p:nvPr/>
        </p:nvSpPr>
        <p:spPr>
          <a:xfrm>
            <a:off x="3728119" y="2833403"/>
            <a:ext cx="605217" cy="169277"/>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比重计</a:t>
            </a:r>
            <a:endParaRPr lang="ja-JP" altLang="en-US" sz="1100" dirty="0">
              <a:latin typeface="SimSun" panose="02010600030101010101" pitchFamily="2" charset="-122"/>
              <a:ea typeface="SimSun" panose="02010600030101010101" pitchFamily="2" charset="-122"/>
            </a:endParaRPr>
          </a:p>
        </p:txBody>
      </p:sp>
      <p:sp>
        <p:nvSpPr>
          <p:cNvPr id="10" name="テキスト ボックス 9">
            <a:extLst>
              <a:ext uri="{FF2B5EF4-FFF2-40B4-BE49-F238E27FC236}">
                <a16:creationId xmlns:a16="http://schemas.microsoft.com/office/drawing/2014/main" xmlns="" id="{0CE114CD-F923-4D35-B692-468A1354E2DC}"/>
              </a:ext>
            </a:extLst>
          </p:cNvPr>
          <p:cNvSpPr txBox="1"/>
          <p:nvPr/>
        </p:nvSpPr>
        <p:spPr>
          <a:xfrm>
            <a:off x="3728118" y="3245607"/>
            <a:ext cx="605217" cy="169277"/>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电解液</a:t>
            </a:r>
            <a:endParaRPr lang="ja-JP" altLang="en-US" sz="1100" dirty="0">
              <a:latin typeface="SimSun" panose="02010600030101010101" pitchFamily="2" charset="-122"/>
              <a:ea typeface="SimSun" panose="02010600030101010101" pitchFamily="2" charset="-122"/>
            </a:endParaRPr>
          </a:p>
        </p:txBody>
      </p:sp>
      <p:sp>
        <p:nvSpPr>
          <p:cNvPr id="11" name="テキスト ボックス 10">
            <a:extLst>
              <a:ext uri="{FF2B5EF4-FFF2-40B4-BE49-F238E27FC236}">
                <a16:creationId xmlns:a16="http://schemas.microsoft.com/office/drawing/2014/main" xmlns="" id="{C49DB28F-9B08-4006-903C-9903C51D20DB}"/>
              </a:ext>
            </a:extLst>
          </p:cNvPr>
          <p:cNvSpPr txBox="1"/>
          <p:nvPr/>
        </p:nvSpPr>
        <p:spPr>
          <a:xfrm>
            <a:off x="3728118" y="3573172"/>
            <a:ext cx="518952" cy="169277"/>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外筒</a:t>
            </a:r>
            <a:endParaRPr lang="ja-JP" altLang="en-US" sz="1100" dirty="0">
              <a:latin typeface="SimSun" panose="02010600030101010101" pitchFamily="2" charset="-122"/>
              <a:ea typeface="SimSun" panose="02010600030101010101" pitchFamily="2" charset="-122"/>
            </a:endParaRPr>
          </a:p>
        </p:txBody>
      </p:sp>
      <p:sp>
        <p:nvSpPr>
          <p:cNvPr id="12" name="テキスト ボックス 11">
            <a:extLst>
              <a:ext uri="{FF2B5EF4-FFF2-40B4-BE49-F238E27FC236}">
                <a16:creationId xmlns:a16="http://schemas.microsoft.com/office/drawing/2014/main" xmlns="" id="{9B11009C-10E7-4EB9-810C-CADFFD21B48D}"/>
              </a:ext>
            </a:extLst>
          </p:cNvPr>
          <p:cNvSpPr txBox="1"/>
          <p:nvPr/>
        </p:nvSpPr>
        <p:spPr>
          <a:xfrm>
            <a:off x="3679232" y="4638995"/>
            <a:ext cx="605217" cy="169277"/>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吸水管</a:t>
            </a:r>
            <a:endParaRPr lang="ja-JP" altLang="en-US" sz="1100" dirty="0">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7588A7A3-9433-4925-931F-1C7C6D65B16A}"/>
              </a:ext>
            </a:extLst>
          </p:cNvPr>
          <p:cNvSpPr txBox="1"/>
          <p:nvPr/>
        </p:nvSpPr>
        <p:spPr>
          <a:xfrm>
            <a:off x="2059431" y="3469324"/>
            <a:ext cx="605217" cy="169277"/>
          </a:xfrm>
          <a:prstGeom prst="rect">
            <a:avLst/>
          </a:prstGeom>
          <a:solidFill>
            <a:schemeClr val="bg1"/>
          </a:solidFill>
          <a:ln>
            <a:noFill/>
          </a:ln>
        </p:spPr>
        <p:txBody>
          <a:bodyPr wrap="square" lIns="0" tIns="0" rIns="0" bIns="0" rtlCol="0">
            <a:spAutoFit/>
          </a:bodyPr>
          <a:lstStyle/>
          <a:p>
            <a:pPr algn="ctr"/>
            <a:r>
              <a:rPr lang="zh-CN" altLang="en-US" sz="1100" dirty="0">
                <a:latin typeface="SimSun" panose="02010600030101010101" pitchFamily="2" charset="-122"/>
                <a:ea typeface="SimSun" panose="02010600030101010101" pitchFamily="2" charset="-122"/>
              </a:rPr>
              <a:t>橡胶球</a:t>
            </a:r>
            <a:endParaRPr lang="ja-JP" altLang="en-US" sz="11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599A6715-7C39-44D4-8A6C-9D94D663978E}"/>
              </a:ext>
            </a:extLst>
          </p:cNvPr>
          <p:cNvSpPr txBox="1"/>
          <p:nvPr/>
        </p:nvSpPr>
        <p:spPr>
          <a:xfrm>
            <a:off x="5874080" y="3230218"/>
            <a:ext cx="786028" cy="184666"/>
          </a:xfrm>
          <a:prstGeom prst="rect">
            <a:avLst/>
          </a:prstGeom>
          <a:solidFill>
            <a:schemeClr val="bg1"/>
          </a:solidFill>
          <a:ln>
            <a:noFill/>
          </a:ln>
        </p:spPr>
        <p:txBody>
          <a:bodyPr wrap="square" lIns="0" tIns="0" rIns="0" bIns="0" rtlCol="0">
            <a:spAutoFit/>
          </a:bodyPr>
          <a:lstStyle/>
          <a:p>
            <a:pPr algn="ctr"/>
            <a:r>
              <a:rPr lang="zh-CN" altLang="en-US" sz="1200" dirty="0">
                <a:latin typeface="SimSun" panose="02010600030101010101" pitchFamily="2" charset="-122"/>
                <a:ea typeface="SimSun" panose="02010600030101010101" pitchFamily="2" charset="-122"/>
              </a:rPr>
              <a:t>眼睛的位置</a:t>
            </a:r>
            <a:endParaRPr lang="ja-JP" altLang="en-US" sz="12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5144643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b="1" dirty="0">
                <a:latin typeface="SimSun" panose="02010600030101010101" pitchFamily="2" charset="-122"/>
                <a:ea typeface="SimSun" panose="02010600030101010101" pitchFamily="2" charset="-122"/>
              </a:rPr>
              <a:t>第</a:t>
            </a:r>
            <a:r>
              <a:rPr lang="ja-JP" altLang="en-US" sz="3200" b="1" dirty="0">
                <a:latin typeface="SimSun" panose="02010600030101010101" pitchFamily="2" charset="-122"/>
                <a:ea typeface="SimSun" panose="02010600030101010101" pitchFamily="2" charset="-122"/>
              </a:rPr>
              <a:t>８</a:t>
            </a:r>
            <a:r>
              <a:rPr lang="zh-TW" altLang="en-US" sz="3200" b="1" dirty="0">
                <a:latin typeface="SimSun" panose="02010600030101010101" pitchFamily="2" charset="-122"/>
                <a:ea typeface="SimSun" panose="02010600030101010101" pitchFamily="2" charset="-122"/>
              </a:rPr>
              <a:t>章　</a:t>
            </a:r>
            <a:r>
              <a:rPr lang="zh-CN" altLang="en-US" sz="3200" b="1" dirty="0">
                <a:latin typeface="SimSun" panose="02010600030101010101" pitchFamily="2" charset="-122"/>
                <a:ea typeface="SimSun" panose="02010600030101010101" pitchFamily="2" charset="-122"/>
              </a:rPr>
              <a:t>构造物的种类和解体工法</a:t>
            </a:r>
            <a:endParaRPr kumimoji="1" lang="ja-JP" altLang="en-US" sz="32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2856969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altLang="en-US" sz="2400" dirty="0">
                <a:latin typeface="SimSun" panose="02010600030101010101" pitchFamily="2" charset="-122"/>
                <a:ea typeface="SimSun" panose="02010600030101010101" pitchFamily="2" charset="-122"/>
              </a:rPr>
              <a:t>木头结构（</a:t>
            </a:r>
            <a:r>
              <a:rPr lang="en-US" altLang="ja-JP" sz="2400" dirty="0">
                <a:latin typeface="SimSun" panose="02010600030101010101" pitchFamily="2" charset="-122"/>
                <a:ea typeface="SimSun" panose="02010600030101010101" pitchFamily="2" charset="-122"/>
              </a:rPr>
              <a:t>W</a:t>
            </a:r>
            <a:r>
              <a:rPr lang="ja-JP" altLang="en-US" sz="2400" dirty="0">
                <a:latin typeface="SimSun" panose="02010600030101010101" pitchFamily="2" charset="-122"/>
                <a:ea typeface="SimSun" panose="02010600030101010101" pitchFamily="2" charset="-122"/>
              </a:rPr>
              <a:t>造）（</a:t>
            </a:r>
            <a:r>
              <a:rPr lang="en-US" altLang="ja-JP" sz="2400" dirty="0" err="1">
                <a:latin typeface="SimSun" panose="02010600030101010101" pitchFamily="2" charset="-122"/>
                <a:ea typeface="SimSun" panose="02010600030101010101" pitchFamily="2" charset="-122"/>
              </a:rPr>
              <a:t>moku</a:t>
            </a:r>
            <a:r>
              <a:rPr lang="en-US" altLang="ja-JP" sz="2400" dirty="0">
                <a:latin typeface="SimSun" panose="02010600030101010101" pitchFamily="2" charset="-122"/>
                <a:ea typeface="SimSun" panose="02010600030101010101" pitchFamily="2" charset="-122"/>
              </a:rPr>
              <a:t> </a:t>
            </a:r>
            <a:r>
              <a:rPr lang="en-US" altLang="ja-JP" sz="2400" dirty="0" err="1">
                <a:latin typeface="SimSun" panose="02010600030101010101" pitchFamily="2" charset="-122"/>
                <a:ea typeface="SimSun" panose="02010600030101010101" pitchFamily="2" charset="-122"/>
              </a:rPr>
              <a:t>kozo</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W zo</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
            </a:r>
            <a:br>
              <a:rPr lang="en-US" altLang="ja-JP" sz="2400" dirty="0">
                <a:latin typeface="SimSun" panose="02010600030101010101" pitchFamily="2" charset="-122"/>
                <a:ea typeface="SimSun" panose="02010600030101010101" pitchFamily="2" charset="-122"/>
              </a:rPr>
            </a:br>
            <a:r>
              <a:rPr lang="ja-JP" altLang="en-US" sz="2400" dirty="0">
                <a:latin typeface="SimSun" panose="02010600030101010101" pitchFamily="2" charset="-122"/>
                <a:ea typeface="SimSun" panose="02010600030101010101" pitchFamily="2" charset="-122"/>
              </a:rPr>
              <a:t>钢骨结构（</a:t>
            </a:r>
            <a:r>
              <a:rPr lang="en-US" altLang="ja-JP" sz="2400" dirty="0">
                <a:latin typeface="SimSun" panose="02010600030101010101" pitchFamily="2" charset="-122"/>
                <a:ea typeface="SimSun" panose="02010600030101010101" pitchFamily="2" charset="-122"/>
              </a:rPr>
              <a:t>S</a:t>
            </a:r>
            <a:r>
              <a:rPr lang="ja-JP" altLang="en-US" sz="2400" dirty="0">
                <a:latin typeface="SimSun" panose="02010600030101010101" pitchFamily="2" charset="-122"/>
                <a:ea typeface="SimSun" panose="02010600030101010101" pitchFamily="2" charset="-122"/>
              </a:rPr>
              <a:t>造）（</a:t>
            </a:r>
            <a:r>
              <a:rPr lang="en-US" altLang="ja-JP" sz="2400" dirty="0" err="1">
                <a:latin typeface="SimSun" panose="02010600030101010101" pitchFamily="2" charset="-122"/>
                <a:ea typeface="SimSun" panose="02010600030101010101" pitchFamily="2" charset="-122"/>
              </a:rPr>
              <a:t>tekkotsu</a:t>
            </a:r>
            <a:r>
              <a:rPr lang="en-US" altLang="ja-JP" sz="2400" dirty="0">
                <a:latin typeface="SimSun" panose="02010600030101010101" pitchFamily="2" charset="-122"/>
                <a:ea typeface="SimSun" panose="02010600030101010101" pitchFamily="2" charset="-122"/>
              </a:rPr>
              <a:t> </a:t>
            </a:r>
            <a:r>
              <a:rPr lang="en-US" altLang="ja-JP" sz="2400" dirty="0" err="1">
                <a:latin typeface="SimSun" panose="02010600030101010101" pitchFamily="2" charset="-122"/>
                <a:ea typeface="SimSun" panose="02010600030101010101" pitchFamily="2" charset="-122"/>
              </a:rPr>
              <a:t>kozo</a:t>
            </a:r>
            <a:r>
              <a:rPr lang="ja-JP" altLang="en-US" sz="2400" dirty="0">
                <a:latin typeface="SimSun" panose="02010600030101010101" pitchFamily="2" charset="-122"/>
                <a:ea typeface="SimSun" panose="02010600030101010101" pitchFamily="2" charset="-122"/>
              </a:rPr>
              <a:t>（</a:t>
            </a:r>
            <a:r>
              <a:rPr lang="en-US" altLang="ja-JP" sz="2400" dirty="0">
                <a:latin typeface="SimSun" panose="02010600030101010101" pitchFamily="2" charset="-122"/>
                <a:ea typeface="SimSun" panose="02010600030101010101" pitchFamily="2" charset="-122"/>
              </a:rPr>
              <a:t>S zo</a:t>
            </a:r>
            <a:r>
              <a:rPr lang="ja-JP" altLang="en-US" sz="2400" dirty="0">
                <a:latin typeface="SimSun" panose="02010600030101010101" pitchFamily="2" charset="-122"/>
                <a:ea typeface="SimSun" panose="02010600030101010101" pitchFamily="2" charset="-122"/>
              </a:rPr>
              <a:t>））</a:t>
            </a:r>
            <a:endParaRPr kumimoji="1" lang="ja-JP" altLang="en-US" sz="240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１２９</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９６</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2001920" y="3242656"/>
            <a:ext cx="175815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木造軸組構造の例</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538025" y="3239926"/>
            <a:ext cx="1758150" cy="276999"/>
          </a:xfrm>
          <a:prstGeom prst="rect">
            <a:avLst/>
          </a:prstGeom>
          <a:noFill/>
          <a:ln>
            <a:noFill/>
          </a:ln>
        </p:spPr>
        <p:txBody>
          <a:bodyPr wrap="square" rtlCol="0">
            <a:spAutoFit/>
          </a:bodyPr>
          <a:lstStyle/>
          <a:p>
            <a:pPr algn="ctr"/>
            <a:r>
              <a:rPr lang="ja-JP" altLang="en-US" sz="1200" dirty="0">
                <a:solidFill>
                  <a:prstClr val="black"/>
                </a:solidFill>
                <a:latin typeface="SimSun" panose="02010600030101010101" pitchFamily="2" charset="-122"/>
                <a:ea typeface="SimSun" panose="02010600030101010101" pitchFamily="2" charset="-122"/>
              </a:rPr>
              <a:t>木造枠組壁構造の例</a:t>
            </a: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854942" y="5868289"/>
            <a:ext cx="2052107" cy="338554"/>
          </a:xfrm>
          <a:prstGeom prst="rect">
            <a:avLst/>
          </a:prstGeom>
          <a:noFill/>
          <a:ln>
            <a:noFill/>
          </a:ln>
        </p:spPr>
        <p:txBody>
          <a:bodyPr wrap="square" rtlCol="0">
            <a:spAutoFit/>
          </a:bodyPr>
          <a:lstStyle/>
          <a:p>
            <a:pPr algn="ctr"/>
            <a:r>
              <a:rPr lang="zh-CN" altLang="en-US" sz="1600" dirty="0">
                <a:solidFill>
                  <a:prstClr val="black"/>
                </a:solidFill>
                <a:latin typeface="SimSun" panose="02010600030101010101" pitchFamily="2" charset="-122"/>
                <a:ea typeface="SimSun" panose="02010600030101010101" pitchFamily="2" charset="-122"/>
              </a:rPr>
              <a:t>钢骨造构架结构示例</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19" name="テキスト ボックス 18"/>
          <p:cNvSpPr txBox="1"/>
          <p:nvPr/>
        </p:nvSpPr>
        <p:spPr>
          <a:xfrm>
            <a:off x="5538025" y="5865559"/>
            <a:ext cx="2052106" cy="338554"/>
          </a:xfrm>
          <a:prstGeom prst="rect">
            <a:avLst/>
          </a:prstGeom>
          <a:noFill/>
          <a:ln>
            <a:noFill/>
          </a:ln>
        </p:spPr>
        <p:txBody>
          <a:bodyPr wrap="square" rtlCol="0">
            <a:spAutoFit/>
          </a:bodyPr>
          <a:lstStyle/>
          <a:p>
            <a:pPr algn="ctr"/>
            <a:r>
              <a:rPr lang="zh-CN" altLang="en-US" sz="1600" dirty="0">
                <a:solidFill>
                  <a:prstClr val="black"/>
                </a:solidFill>
                <a:latin typeface="SimSun" panose="02010600030101010101" pitchFamily="2" charset="-122"/>
                <a:ea typeface="SimSun" panose="02010600030101010101" pitchFamily="2" charset="-122"/>
              </a:rPr>
              <a:t>钢骨造桁架结构示例</a:t>
            </a:r>
            <a:endParaRPr lang="ja-JP" altLang="en-US" sz="1600" dirty="0">
              <a:solidFill>
                <a:prstClr val="black"/>
              </a:solidFill>
              <a:latin typeface="SimSun" panose="02010600030101010101" pitchFamily="2" charset="-122"/>
              <a:ea typeface="SimSun" panose="02010600030101010101" pitchFamily="2" charset="-122"/>
            </a:endParaRPr>
          </a:p>
        </p:txBody>
      </p:sp>
      <p:sp>
        <p:nvSpPr>
          <p:cNvPr id="13" name="テキスト ボックス 12">
            <a:extLst>
              <a:ext uri="{FF2B5EF4-FFF2-40B4-BE49-F238E27FC236}">
                <a16:creationId xmlns:a16="http://schemas.microsoft.com/office/drawing/2014/main" xmlns="" id="{12EA0F7D-1F69-43A5-B5BE-7875C2E9E6D0}"/>
              </a:ext>
            </a:extLst>
          </p:cNvPr>
          <p:cNvSpPr txBox="1"/>
          <p:nvPr/>
        </p:nvSpPr>
        <p:spPr>
          <a:xfrm>
            <a:off x="2059431" y="3281762"/>
            <a:ext cx="1700639" cy="246221"/>
          </a:xfrm>
          <a:prstGeom prst="rect">
            <a:avLst/>
          </a:prstGeom>
          <a:solidFill>
            <a:schemeClr val="bg1"/>
          </a:solidFill>
          <a:ln>
            <a:noFill/>
          </a:ln>
        </p:spPr>
        <p:txBody>
          <a:bodyPr wrap="square" lIns="0" tIns="0" rIns="0" bIns="0" rtlCol="0">
            <a:spAutoFit/>
          </a:bodyPr>
          <a:lstStyle/>
          <a:p>
            <a:pPr algn="ctr"/>
            <a:r>
              <a:rPr lang="zh-CN" altLang="en-US" sz="1600" dirty="0">
                <a:latin typeface="SimSun" panose="02010600030101010101" pitchFamily="2" charset="-122"/>
                <a:ea typeface="SimSun" panose="02010600030101010101" pitchFamily="2" charset="-122"/>
              </a:rPr>
              <a:t>木造骨架结构示例</a:t>
            </a:r>
            <a:endParaRPr lang="ja-JP" altLang="en-US" sz="1600" dirty="0">
              <a:latin typeface="SimSun" panose="02010600030101010101" pitchFamily="2" charset="-122"/>
              <a:ea typeface="SimSun" panose="02010600030101010101" pitchFamily="2" charset="-122"/>
            </a:endParaRPr>
          </a:p>
        </p:txBody>
      </p:sp>
      <p:sp>
        <p:nvSpPr>
          <p:cNvPr id="14" name="テキスト ボックス 13">
            <a:extLst>
              <a:ext uri="{FF2B5EF4-FFF2-40B4-BE49-F238E27FC236}">
                <a16:creationId xmlns:a16="http://schemas.microsoft.com/office/drawing/2014/main" xmlns="" id="{DAE1940D-7C61-4ED9-B1E4-D06EE1BFDE5D}"/>
              </a:ext>
            </a:extLst>
          </p:cNvPr>
          <p:cNvSpPr txBox="1"/>
          <p:nvPr/>
        </p:nvSpPr>
        <p:spPr>
          <a:xfrm>
            <a:off x="5381002" y="3291707"/>
            <a:ext cx="2055369" cy="215444"/>
          </a:xfrm>
          <a:prstGeom prst="rect">
            <a:avLst/>
          </a:prstGeom>
          <a:solidFill>
            <a:schemeClr val="bg1"/>
          </a:solidFill>
          <a:ln>
            <a:noFill/>
          </a:ln>
        </p:spPr>
        <p:txBody>
          <a:bodyPr wrap="square" lIns="0" tIns="0" rIns="0" bIns="0" rtlCol="0">
            <a:spAutoFit/>
          </a:bodyPr>
          <a:lstStyle/>
          <a:p>
            <a:pPr algn="ctr"/>
            <a:r>
              <a:rPr lang="zh-CN" altLang="en-US" sz="1400" dirty="0">
                <a:latin typeface="SimSun" panose="02010600030101010101" pitchFamily="2" charset="-122"/>
                <a:ea typeface="SimSun" panose="02010600030101010101" pitchFamily="2" charset="-122"/>
              </a:rPr>
              <a:t>木造框架墙结构示例</a:t>
            </a:r>
            <a:endParaRPr lang="ja-JP"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384423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24641"/>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zh-CN" altLang="en-US" sz="1900" spc="-170" dirty="0">
                <a:latin typeface="SimSun" panose="02010600030101010101" pitchFamily="2" charset="-122"/>
                <a:ea typeface="SimSun" panose="02010600030101010101" pitchFamily="2" charset="-122"/>
              </a:rPr>
              <a:t>钢筋混凝土结构（</a:t>
            </a:r>
            <a:r>
              <a:rPr lang="en-US" altLang="zh-CN" sz="1900" spc="-170" dirty="0">
                <a:latin typeface="SimSun" panose="02010600030101010101" pitchFamily="2" charset="-122"/>
                <a:ea typeface="SimSun" panose="02010600030101010101" pitchFamily="2" charset="-122"/>
              </a:rPr>
              <a:t>RC</a:t>
            </a:r>
            <a:r>
              <a:rPr lang="zh-CN" altLang="en-US" sz="1900" spc="-170" dirty="0">
                <a:latin typeface="SimSun" panose="02010600030101010101" pitchFamily="2" charset="-122"/>
                <a:ea typeface="SimSun" panose="02010600030101010101" pitchFamily="2" charset="-122"/>
              </a:rPr>
              <a:t>造）（</a:t>
            </a:r>
            <a:r>
              <a:rPr lang="en-US" altLang="zh-CN" sz="1900" spc="-170" dirty="0" err="1">
                <a:latin typeface="SimSun" panose="02010600030101010101" pitchFamily="2" charset="-122"/>
                <a:ea typeface="SimSun" panose="02010600030101010101" pitchFamily="2" charset="-122"/>
              </a:rPr>
              <a:t>tekkin</a:t>
            </a:r>
            <a:r>
              <a:rPr lang="en-US" altLang="zh-CN" sz="1900" spc="-170" dirty="0">
                <a:latin typeface="SimSun" panose="02010600030101010101" pitchFamily="2" charset="-122"/>
                <a:ea typeface="SimSun" panose="02010600030101010101" pitchFamily="2" charset="-122"/>
              </a:rPr>
              <a:t> </a:t>
            </a:r>
            <a:r>
              <a:rPr lang="en-US" altLang="zh-CN" sz="1900" spc="-170" dirty="0" err="1">
                <a:latin typeface="SimSun" panose="02010600030101010101" pitchFamily="2" charset="-122"/>
                <a:ea typeface="SimSun" panose="02010600030101010101" pitchFamily="2" charset="-122"/>
              </a:rPr>
              <a:t>conkurito</a:t>
            </a:r>
            <a:r>
              <a:rPr lang="en-US" altLang="zh-CN" sz="1900" spc="-170" dirty="0">
                <a:latin typeface="SimSun" panose="02010600030101010101" pitchFamily="2" charset="-122"/>
                <a:ea typeface="SimSun" panose="02010600030101010101" pitchFamily="2" charset="-122"/>
              </a:rPr>
              <a:t> </a:t>
            </a:r>
            <a:r>
              <a:rPr lang="en-US" altLang="zh-CN" sz="1900" spc="-170" dirty="0" err="1">
                <a:latin typeface="SimSun" panose="02010600030101010101" pitchFamily="2" charset="-122"/>
                <a:ea typeface="SimSun" panose="02010600030101010101" pitchFamily="2" charset="-122"/>
              </a:rPr>
              <a:t>kozo</a:t>
            </a:r>
            <a:r>
              <a:rPr lang="zh-CN" altLang="en-US" sz="1900" spc="-170" dirty="0">
                <a:latin typeface="SimSun" panose="02010600030101010101" pitchFamily="2" charset="-122"/>
                <a:ea typeface="SimSun" panose="02010600030101010101" pitchFamily="2" charset="-122"/>
              </a:rPr>
              <a:t>（</a:t>
            </a:r>
            <a:r>
              <a:rPr lang="en-US" altLang="zh-CN" sz="1900" spc="-170" dirty="0">
                <a:latin typeface="SimSun" panose="02010600030101010101" pitchFamily="2" charset="-122"/>
                <a:ea typeface="SimSun" panose="02010600030101010101" pitchFamily="2" charset="-122"/>
              </a:rPr>
              <a:t>RC zo</a:t>
            </a:r>
            <a:r>
              <a:rPr lang="zh-CN" altLang="en-US" sz="1900" spc="-170" dirty="0">
                <a:latin typeface="SimSun" panose="02010600030101010101" pitchFamily="2" charset="-122"/>
                <a:ea typeface="SimSun" panose="02010600030101010101" pitchFamily="2" charset="-122"/>
              </a:rPr>
              <a:t>））</a:t>
            </a:r>
            <a:r>
              <a:rPr lang="en-US" altLang="zh-CN" sz="1900" spc="-170" dirty="0">
                <a:latin typeface="SimSun" panose="02010600030101010101" pitchFamily="2" charset="-122"/>
                <a:ea typeface="SimSun" panose="02010600030101010101" pitchFamily="2" charset="-122"/>
              </a:rPr>
              <a:t/>
            </a:r>
            <a:br>
              <a:rPr lang="en-US" altLang="zh-CN" sz="1900" spc="-170" dirty="0">
                <a:latin typeface="SimSun" panose="02010600030101010101" pitchFamily="2" charset="-122"/>
                <a:ea typeface="SimSun" panose="02010600030101010101" pitchFamily="2" charset="-122"/>
              </a:rPr>
            </a:br>
            <a:r>
              <a:rPr lang="ja-JP" altLang="en-US" sz="1900" spc="-170" dirty="0">
                <a:latin typeface="SimSun" panose="02010600030101010101" pitchFamily="2" charset="-122"/>
                <a:ea typeface="SimSun" panose="02010600030101010101" pitchFamily="2" charset="-122"/>
              </a:rPr>
              <a:t>钢骨钢筋混凝土结构（</a:t>
            </a:r>
            <a:r>
              <a:rPr lang="en-US" altLang="zh-CN" sz="1900" spc="-170" dirty="0">
                <a:latin typeface="SimSun" panose="02010600030101010101" pitchFamily="2" charset="-122"/>
                <a:ea typeface="SimSun" panose="02010600030101010101" pitchFamily="2" charset="-122"/>
              </a:rPr>
              <a:t>SRC</a:t>
            </a:r>
            <a:r>
              <a:rPr lang="ja-JP" altLang="en-US" sz="1900" spc="-170" dirty="0">
                <a:latin typeface="SimSun" panose="02010600030101010101" pitchFamily="2" charset="-122"/>
                <a:ea typeface="SimSun" panose="02010600030101010101" pitchFamily="2" charset="-122"/>
              </a:rPr>
              <a:t>造）（</a:t>
            </a:r>
            <a:r>
              <a:rPr lang="en-US" altLang="zh-CN" sz="1900" spc="-170" dirty="0" err="1">
                <a:latin typeface="SimSun" panose="02010600030101010101" pitchFamily="2" charset="-122"/>
                <a:ea typeface="SimSun" panose="02010600030101010101" pitchFamily="2" charset="-122"/>
              </a:rPr>
              <a:t>tekkotsu</a:t>
            </a:r>
            <a:r>
              <a:rPr lang="en-US" altLang="zh-CN" sz="1900" spc="-170" dirty="0">
                <a:latin typeface="SimSun" panose="02010600030101010101" pitchFamily="2" charset="-122"/>
                <a:ea typeface="SimSun" panose="02010600030101010101" pitchFamily="2" charset="-122"/>
              </a:rPr>
              <a:t> </a:t>
            </a:r>
            <a:r>
              <a:rPr lang="en-US" altLang="zh-CN" sz="1900" spc="-170" dirty="0" err="1">
                <a:latin typeface="SimSun" panose="02010600030101010101" pitchFamily="2" charset="-122"/>
                <a:ea typeface="SimSun" panose="02010600030101010101" pitchFamily="2" charset="-122"/>
              </a:rPr>
              <a:t>tekkin</a:t>
            </a:r>
            <a:r>
              <a:rPr lang="en-US" altLang="zh-CN" sz="1900" spc="-170" dirty="0">
                <a:latin typeface="SimSun" panose="02010600030101010101" pitchFamily="2" charset="-122"/>
                <a:ea typeface="SimSun" panose="02010600030101010101" pitchFamily="2" charset="-122"/>
              </a:rPr>
              <a:t> </a:t>
            </a:r>
            <a:r>
              <a:rPr lang="en-US" altLang="zh-CN" sz="1900" spc="-170" dirty="0" err="1">
                <a:latin typeface="SimSun" panose="02010600030101010101" pitchFamily="2" charset="-122"/>
                <a:ea typeface="SimSun" panose="02010600030101010101" pitchFamily="2" charset="-122"/>
              </a:rPr>
              <a:t>konkurito</a:t>
            </a:r>
            <a:r>
              <a:rPr lang="en-US" altLang="zh-CN" sz="1900" spc="-170" dirty="0">
                <a:latin typeface="SimSun" panose="02010600030101010101" pitchFamily="2" charset="-122"/>
                <a:ea typeface="SimSun" panose="02010600030101010101" pitchFamily="2" charset="-122"/>
              </a:rPr>
              <a:t> </a:t>
            </a:r>
            <a:r>
              <a:rPr lang="en-US" altLang="zh-CN" sz="1900" spc="-170" dirty="0" err="1">
                <a:latin typeface="SimSun" panose="02010600030101010101" pitchFamily="2" charset="-122"/>
                <a:ea typeface="SimSun" panose="02010600030101010101" pitchFamily="2" charset="-122"/>
              </a:rPr>
              <a:t>kozo</a:t>
            </a:r>
            <a:r>
              <a:rPr lang="zh-CN" altLang="en-US" sz="1900" spc="-170" dirty="0">
                <a:latin typeface="SimSun" panose="02010600030101010101" pitchFamily="2" charset="-122"/>
                <a:ea typeface="SimSun" panose="02010600030101010101" pitchFamily="2" charset="-122"/>
              </a:rPr>
              <a:t>（</a:t>
            </a:r>
            <a:r>
              <a:rPr lang="en-US" altLang="zh-CN" sz="1900" spc="-170" dirty="0">
                <a:latin typeface="SimSun" panose="02010600030101010101" pitchFamily="2" charset="-122"/>
                <a:ea typeface="SimSun" panose="02010600030101010101" pitchFamily="2" charset="-122"/>
              </a:rPr>
              <a:t>SRC zo</a:t>
            </a:r>
            <a:r>
              <a:rPr lang="zh-CN" altLang="en-US" sz="1900" spc="-170" dirty="0">
                <a:latin typeface="SimSun" panose="02010600030101010101" pitchFamily="2" charset="-122"/>
                <a:ea typeface="SimSun" panose="02010600030101010101" pitchFamily="2" charset="-122"/>
              </a:rPr>
              <a:t>））</a:t>
            </a:r>
            <a:endParaRPr kumimoji="1" lang="ja-JP" altLang="en-US" sz="1900" spc="-170" dirty="0">
              <a:latin typeface="SimSun" panose="02010600030101010101" pitchFamily="2" charset="-122"/>
              <a:ea typeface="SimSun" panose="02010600030101010101" pitchFamily="2" charset="-122"/>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zh-CN" altLang="en-US" sz="1200" dirty="0">
                <a:solidFill>
                  <a:prstClr val="black"/>
                </a:solidFill>
                <a:latin typeface="SimSun" panose="02010600030101010101" pitchFamily="2" charset="-122"/>
                <a:ea typeface="SimSun" panose="02010600030101010101" pitchFamily="2" charset="-122"/>
              </a:rPr>
              <a:t>教材</a:t>
            </a:r>
            <a:r>
              <a:rPr lang="ja-JP" altLang="en-US" sz="1200" dirty="0">
                <a:solidFill>
                  <a:prstClr val="black"/>
                </a:solidFill>
                <a:latin typeface="SimSun" panose="02010600030101010101" pitchFamily="2" charset="-122"/>
                <a:ea typeface="SimSun" panose="02010600030101010101" pitchFamily="2" charset="-122"/>
              </a:rPr>
              <a:t>１３２</a:t>
            </a:r>
            <a:r>
              <a:rPr lang="zh-CN" altLang="en-US" sz="1200" dirty="0">
                <a:solidFill>
                  <a:prstClr val="black"/>
                </a:solidFill>
                <a:latin typeface="SimSun" panose="02010600030101010101" pitchFamily="2" charset="-122"/>
                <a:ea typeface="SimSun" panose="02010600030101010101" pitchFamily="2" charset="-122"/>
              </a:rPr>
              <a:t>页</a:t>
            </a:r>
            <a:r>
              <a:rPr lang="en-US" altLang="ja-JP" sz="1200" dirty="0">
                <a:solidFill>
                  <a:prstClr val="black"/>
                </a:solidFill>
                <a:latin typeface="SimSun" panose="02010600030101010101" pitchFamily="2" charset="-122"/>
                <a:ea typeface="SimSun" panose="02010600030101010101" pitchFamily="2" charset="-122"/>
              </a:rPr>
              <a:t>/</a:t>
            </a:r>
            <a:r>
              <a:rPr lang="zh-CN" altLang="en-US" sz="1200" dirty="0">
                <a:solidFill>
                  <a:prstClr val="black"/>
                </a:solidFill>
                <a:latin typeface="SimSun" panose="02010600030101010101" pitchFamily="2" charset="-122"/>
                <a:ea typeface="SimSun" panose="02010600030101010101" pitchFamily="2" charset="-122"/>
              </a:rPr>
              <a:t>辅</a:t>
            </a:r>
            <a:r>
              <a:rPr lang="zh-CN" altLang="en-US" sz="1200" dirty="0" smtClean="0">
                <a:solidFill>
                  <a:prstClr val="black"/>
                </a:solidFill>
                <a:latin typeface="SimSun" panose="02010600030101010101" pitchFamily="2" charset="-122"/>
                <a:ea typeface="SimSun" panose="02010600030101010101" pitchFamily="2" charset="-122"/>
              </a:rPr>
              <a:t>助教材</a:t>
            </a:r>
            <a:r>
              <a:rPr lang="ja-JP" altLang="en-US" sz="1200" dirty="0" smtClean="0">
                <a:solidFill>
                  <a:prstClr val="black"/>
                </a:solidFill>
                <a:latin typeface="SimSun" panose="02010600030101010101" pitchFamily="2" charset="-122"/>
                <a:ea typeface="SimSun" panose="02010600030101010101" pitchFamily="2" charset="-122"/>
              </a:rPr>
              <a:t>９８</a:t>
            </a:r>
            <a:r>
              <a:rPr lang="zh-CN" altLang="en-US" sz="1200" dirty="0" smtClean="0">
                <a:solidFill>
                  <a:prstClr val="black"/>
                </a:solidFill>
                <a:latin typeface="SimSun" panose="02010600030101010101" pitchFamily="2" charset="-122"/>
                <a:ea typeface="SimSun" panose="02010600030101010101" pitchFamily="2" charset="-122"/>
              </a:rPr>
              <a:t>页</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7" name="テキスト ボックス 16"/>
          <p:cNvSpPr txBox="1"/>
          <p:nvPr/>
        </p:nvSpPr>
        <p:spPr>
          <a:xfrm>
            <a:off x="1325072" y="3736041"/>
            <a:ext cx="3319664" cy="276999"/>
          </a:xfrm>
          <a:prstGeom prst="rect">
            <a:avLst/>
          </a:prstGeom>
          <a:noFill/>
          <a:ln>
            <a:noFill/>
          </a:ln>
        </p:spPr>
        <p:txBody>
          <a:bodyPr wrap="square" rtlCol="0">
            <a:spAutoFit/>
          </a:bodyPr>
          <a:lstStyle/>
          <a:p>
            <a:pPr algn="ctr"/>
            <a:r>
              <a:rPr lang="zh-CN" altLang="en-US" sz="1200" spc="-170" dirty="0">
                <a:latin typeface="SimSun" panose="02010600030101010101" pitchFamily="2" charset="-122"/>
                <a:ea typeface="SimSun" panose="02010600030101010101" pitchFamily="2" charset="-122"/>
              </a:rPr>
              <a:t>钢筋混凝土造构架结构示例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SimSun" panose="02010600030101010101" pitchFamily="2" charset="-122"/>
              <a:ea typeface="SimSun" panose="02010600030101010101" pitchFamily="2" charset="-122"/>
            </a:endParaRPr>
          </a:p>
        </p:txBody>
      </p:sp>
      <p:sp>
        <p:nvSpPr>
          <p:cNvPr id="15" name="テキスト ボックス 14"/>
          <p:cNvSpPr txBox="1"/>
          <p:nvPr/>
        </p:nvSpPr>
        <p:spPr>
          <a:xfrm>
            <a:off x="5237249" y="3733311"/>
            <a:ext cx="2567520" cy="276999"/>
          </a:xfrm>
          <a:prstGeom prst="rect">
            <a:avLst/>
          </a:prstGeom>
          <a:noFill/>
          <a:ln>
            <a:noFill/>
          </a:ln>
        </p:spPr>
        <p:txBody>
          <a:bodyPr wrap="square" rtlCol="0">
            <a:spAutoFit/>
          </a:bodyPr>
          <a:lstStyle/>
          <a:p>
            <a:pPr algn="ctr"/>
            <a:r>
              <a:rPr lang="zh-CN" altLang="en-US" sz="1200" spc="-170" dirty="0">
                <a:latin typeface="SimSun" panose="02010600030101010101" pitchFamily="2" charset="-122"/>
                <a:ea typeface="SimSun" panose="02010600030101010101" pitchFamily="2" charset="-122"/>
              </a:rPr>
              <a:t>钢筋混凝土造墙体结构示例</a:t>
            </a:r>
            <a:endParaRPr lang="ja-JP" altLang="en-US" sz="1200" dirty="0">
              <a:solidFill>
                <a:prstClr val="black"/>
              </a:solidFill>
              <a:latin typeface="SimSun" panose="02010600030101010101" pitchFamily="2" charset="-122"/>
              <a:ea typeface="SimSun" panose="02010600030101010101" pitchFamily="2" charset="-122"/>
            </a:endParaRPr>
          </a:p>
        </p:txBody>
      </p:sp>
      <p:sp>
        <p:nvSpPr>
          <p:cNvPr id="18" name="テキスト ボックス 17"/>
          <p:cNvSpPr txBox="1"/>
          <p:nvPr/>
        </p:nvSpPr>
        <p:spPr>
          <a:xfrm>
            <a:off x="2615886" y="5987620"/>
            <a:ext cx="4317192" cy="276999"/>
          </a:xfrm>
          <a:prstGeom prst="rect">
            <a:avLst/>
          </a:prstGeom>
          <a:noFill/>
          <a:ln>
            <a:noFill/>
          </a:ln>
        </p:spPr>
        <p:txBody>
          <a:bodyPr wrap="square" rtlCol="0">
            <a:spAutoFit/>
          </a:bodyPr>
          <a:lstStyle/>
          <a:p>
            <a:pPr algn="ctr"/>
            <a:r>
              <a:rPr lang="zh-CN" altLang="en-US" sz="1200" spc="-170" dirty="0">
                <a:latin typeface="SimSun" panose="02010600030101010101" pitchFamily="2" charset="-122"/>
                <a:ea typeface="SimSun" panose="02010600030101010101" pitchFamily="2" charset="-122"/>
              </a:rPr>
              <a:t>钢骨钢筋混凝土造构架构造示例</a:t>
            </a:r>
            <a:endParaRPr lang="ja-JP" altLang="en-US" sz="1200" dirty="0">
              <a:solidFill>
                <a:prstClr val="black"/>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952100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Arial"/>
        <a:ea typeface="游ゴシック Light"/>
        <a:cs typeface=""/>
      </a:majorFont>
      <a:minorFont>
        <a:latin typeface="Arial"/>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1568</TotalTime>
  <Words>5713</Words>
  <PresentationFormat>画面に合わせる (4:3)</PresentationFormat>
  <Paragraphs>1849</Paragraphs>
  <Slides>123</Slides>
  <Notes>112</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123</vt:i4>
      </vt:variant>
    </vt:vector>
  </HeadingPairs>
  <TitlesOfParts>
    <vt:vector size="140" baseType="lpstr">
      <vt:lpstr>Aharoni</vt:lpstr>
      <vt:lpstr>Cordia New</vt:lpstr>
      <vt:lpstr>Meiryo UI</vt:lpstr>
      <vt:lpstr>Microsoft YaHei</vt:lpstr>
      <vt:lpstr>ＭＳ Ｐゴシック</vt:lpstr>
      <vt:lpstr>ＭＳ 明朝</vt:lpstr>
      <vt:lpstr>SimSun</vt:lpstr>
      <vt:lpstr>SimSun</vt:lpstr>
      <vt:lpstr>游ゴシック</vt:lpstr>
      <vt:lpstr>游ゴシック Light</vt:lpstr>
      <vt:lpstr>Arial</vt:lpstr>
      <vt:lpstr>Calibri</vt:lpstr>
      <vt:lpstr>Calibri Light</vt:lpstr>
      <vt:lpstr>Cambria Math</vt:lpstr>
      <vt:lpstr>Times New Roman</vt:lpstr>
      <vt:lpstr>Office テーマ</vt:lpstr>
      <vt:lpstr>Office Theme</vt:lpstr>
      <vt:lpstr>PowerPoint プレゼンテーション</vt:lpstr>
      <vt:lpstr>PowerPoint プレゼンテーション</vt:lpstr>
      <vt:lpstr>工程机械的分类（劳动安全卫生法实施令附表第7）</vt:lpstr>
      <vt:lpstr>解体用机械的种类和用途（特征）等（１）断路器</vt:lpstr>
      <vt:lpstr>解体用机械的种类和用途（特征）等（2）钢骨切断机</vt:lpstr>
      <vt:lpstr>解体用机械的种类和用途（特征）等（3）混凝土压碎机</vt:lpstr>
      <vt:lpstr>　解体用机械的种类和用途（特征）等（4）解体用抓斗机</vt:lpstr>
      <vt:lpstr>解体用机械的配件的种类</vt:lpstr>
      <vt:lpstr>解体用机械的配件的种类</vt:lpstr>
      <vt:lpstr>解体用机械的配件的种类</vt:lpstr>
      <vt:lpstr>解体用机械的机械主体（1）作业装置</vt:lpstr>
      <vt:lpstr>解体用机械机械主体    （2）机身质量 （3）机械质量 （4）机械总质量</vt:lpstr>
      <vt:lpstr>解体用机械机械主体（5）安定度　　 （6）爬坡能力</vt:lpstr>
      <vt:lpstr>解体用机械机械主体（7）平均接地圧</vt:lpstr>
      <vt:lpstr>第２章　车辆系工程机械的原动机以及液压装置</vt:lpstr>
      <vt:lpstr>原动机</vt:lpstr>
      <vt:lpstr> 柴油发动机的构造 </vt:lpstr>
      <vt:lpstr>柴油发动机的构造</vt:lpstr>
      <vt:lpstr>柴油发动机的构造</vt:lpstr>
      <vt:lpstr>燃料・机油</vt:lpstr>
      <vt:lpstr>液压装置</vt:lpstr>
      <vt:lpstr>液压泵　①齿轮泵　　②活塞泵　斜轴式，斜盘式</vt:lpstr>
      <vt:lpstr>液压驱动装置　①液压气缸　②液压马达　活塞马达</vt:lpstr>
      <vt:lpstr>止回阀</vt:lpstr>
      <vt:lpstr>液压油箱，机油过滤器</vt:lpstr>
      <vt:lpstr>机油过滤器</vt:lpstr>
      <vt:lpstr>第３章　解体用机械行车的相关装置的构造</vt:lpstr>
      <vt:lpstr>履带式解体用机械运行装置的构造</vt:lpstr>
      <vt:lpstr>动力传达系统装置</vt:lpstr>
      <vt:lpstr>车轴装置</vt:lpstr>
      <vt:lpstr>舵轮式解体用机械的行驶装置构造　动力传达系统装置</vt:lpstr>
      <vt:lpstr>车轴装置　下部架台</vt:lpstr>
      <vt:lpstr>车轴装置    轮胎</vt:lpstr>
      <vt:lpstr>解体用机械的安全装置等</vt:lpstr>
      <vt:lpstr>解体用机械的安全装置等</vt:lpstr>
      <vt:lpstr>解体机机械的安全装置等</vt:lpstr>
      <vt:lpstr>解体用机械的安全装置等</vt:lpstr>
      <vt:lpstr>解体用机械的安全装置等</vt:lpstr>
      <vt:lpstr>解体用机械的安全装置等</vt:lpstr>
      <vt:lpstr>第４章　安装了解体用配件的相关作业装置的操作等</vt:lpstr>
      <vt:lpstr>断路器的选择和安装，特征，各部位的名称与功能</vt:lpstr>
      <vt:lpstr>断路器的选择和安装，特征，各部位的名称与功能</vt:lpstr>
      <vt:lpstr>断路器的选择和安装，特征，各部位的名称与功能</vt:lpstr>
      <vt:lpstr>断路器的种类</vt:lpstr>
      <vt:lpstr>断路器的种类</vt:lpstr>
      <vt:lpstr>断路器的种类</vt:lpstr>
      <vt:lpstr>断路器的一般作业方法</vt:lpstr>
      <vt:lpstr>断路器的一般作业方法</vt:lpstr>
      <vt:lpstr>断路器的一般作业方法</vt:lpstr>
      <vt:lpstr>断路器的一般作业方法</vt:lpstr>
      <vt:lpstr>断路器的一般作业方法</vt:lpstr>
      <vt:lpstr>断路器的一般作业方法</vt:lpstr>
      <vt:lpstr>作业结束后的注意</vt:lpstr>
      <vt:lpstr>钢骨切断机的特征，各部位的名称和功能，种类，选择和安装操作等</vt:lpstr>
      <vt:lpstr>钢骨切断机的一般作业方法</vt:lpstr>
      <vt:lpstr>钢骨切断机的一般作业方法</vt:lpstr>
      <vt:lpstr>钢骨切断机的一般作业方法</vt:lpstr>
      <vt:lpstr>钢骨切断机的一般作业方法</vt:lpstr>
      <vt:lpstr>钢骨切断机的一般作业方法</vt:lpstr>
      <vt:lpstr>钢骨切断机的一般作业方法</vt:lpstr>
      <vt:lpstr>作业结束后的注意</vt:lpstr>
      <vt:lpstr>混凝土压碎机的特征，各部位的名称和功能，种类，选择和安装操作等</vt:lpstr>
      <vt:lpstr>混凝土压碎机的一般作业方法</vt:lpstr>
      <vt:lpstr>解体抓斗机的特征，各部位的名称和功能，种类</vt:lpstr>
      <vt:lpstr>解体抓斗机的特征，各部位的名称和功能，种类</vt:lpstr>
      <vt:lpstr>解体抓斗机的选择和安装，操作等</vt:lpstr>
      <vt:lpstr>抓斗机的一般作业方法</vt:lpstr>
      <vt:lpstr>抓斗机的一般作业方法</vt:lpstr>
      <vt:lpstr>作业结束后的注意</vt:lpstr>
      <vt:lpstr>拆卸配件</vt:lpstr>
      <vt:lpstr>拆卸配件</vt:lpstr>
      <vt:lpstr>拆卸配件</vt:lpstr>
      <vt:lpstr>拆卸配件</vt:lpstr>
      <vt:lpstr>移送解体机械</vt:lpstr>
      <vt:lpstr>移送解体机械</vt:lpstr>
      <vt:lpstr>移送解体机械</vt:lpstr>
      <vt:lpstr>第５章　解体用工程机械的点检・整备</vt:lpstr>
      <vt:lpstr>関連法令，一般的注意事項</vt:lpstr>
      <vt:lpstr>日常点检的要领　发动机启动前</vt:lpstr>
      <vt:lpstr>日常点检的要领　发动机启动前</vt:lpstr>
      <vt:lpstr>日常点检的要领　发动机起动之后</vt:lpstr>
      <vt:lpstr>5.3. 在作业中被认可有异常的情况</vt:lpstr>
      <vt:lpstr>第６章　解体工程的相关事项</vt:lpstr>
      <vt:lpstr>施工计划</vt:lpstr>
      <vt:lpstr>安全驾驶的心得</vt:lpstr>
      <vt:lpstr>安全驾驶的心得</vt:lpstr>
      <vt:lpstr>信号，引导的要领</vt:lpstr>
      <vt:lpstr>第７章　力学以及电的知识</vt:lpstr>
      <vt:lpstr>力矩</vt:lpstr>
      <vt:lpstr>力矩</vt:lpstr>
      <vt:lpstr>质量，比重和重心</vt:lpstr>
      <vt:lpstr>质量，比重和重心</vt:lpstr>
      <vt:lpstr>物体的运动</vt:lpstr>
      <vt:lpstr>电的知识</vt:lpstr>
      <vt:lpstr>电的知识</vt:lpstr>
      <vt:lpstr>电的知识</vt:lpstr>
      <vt:lpstr>第８章　构造物的种类和解体工法</vt:lpstr>
      <vt:lpstr>木头结构（W造）（moku kozo（W zo）） 钢骨结构（S造）（tekkotsu kozo（S zo））</vt:lpstr>
      <vt:lpstr>钢筋混凝土结构（RC造）（tekkin conkurito kozo（RC zo）） 钢骨钢筋混凝土结构（SRC造）（tekkotsu tekkin konkurito kozo（SRC zo））</vt:lpstr>
      <vt:lpstr>建筑物的解体工法</vt:lpstr>
      <vt:lpstr>建筑物的解体工法</vt:lpstr>
      <vt:lpstr>建筑物的解体工法</vt:lpstr>
      <vt:lpstr>第９章　相关法令等</vt:lpstr>
      <vt:lpstr>劳动者的安全卫生相关法律体系</vt:lpstr>
      <vt:lpstr>劳动安全卫生法（摘录）（１）</vt:lpstr>
      <vt:lpstr>劳动安全卫生法（摘录）（２）</vt:lpstr>
      <vt:lpstr>劳动安全卫生法（摘录） （３）</vt:lpstr>
      <vt:lpstr>劳动安全卫生法实施令（摘录）</vt:lpstr>
      <vt:lpstr>劳动安全卫生规则（摘录）（１）</vt:lpstr>
      <vt:lpstr>劳动安全卫生规则（摘录） （２）</vt:lpstr>
      <vt:lpstr>劳动安全卫生规则（摘录） （３）</vt:lpstr>
      <vt:lpstr>劳动安全卫生规则（摘录） （４）</vt:lpstr>
      <vt:lpstr>劳动安全卫生规则（摘录） （５）</vt:lpstr>
      <vt:lpstr>劳动安全卫生规则（摘录） （６）</vt:lpstr>
      <vt:lpstr>劳动安全卫生规则（摘录） （７）</vt:lpstr>
      <vt:lpstr>劳动安全卫生规则（摘录） （８）</vt:lpstr>
      <vt:lpstr>劳动安全卫生规则（摘录） （９）</vt:lpstr>
      <vt:lpstr>劳动安全卫生规则（摘录） （１０）</vt:lpstr>
      <vt:lpstr>车辆系工程机械构造规格（摘录）</vt:lpstr>
      <vt:lpstr>第１０章　灾害事例</vt:lpstr>
      <vt:lpstr>建筑业中的伤亡灾害</vt:lpstr>
      <vt:lpstr>事例1．在粉碎作业中，浮石掉落</vt:lpstr>
      <vt:lpstr>事例4．右手被夹在解体用配件和带子之间后骨折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2020-12-21T06:30:33Z</cp:lastPrinted>
  <dcterms:created xsi:type="dcterms:W3CDTF">2020-12-16T12:40:59Z</dcterms:created>
  <dcterms:modified xsi:type="dcterms:W3CDTF">2021-03-15T07:18:59Z</dcterms:modified>
</cp:coreProperties>
</file>