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26"/>
  </p:notesMasterIdLst>
  <p:sldIdLst>
    <p:sldId id="336" r:id="rId3"/>
    <p:sldId id="305" r:id="rId4"/>
    <p:sldId id="257" r:id="rId5"/>
    <p:sldId id="366" r:id="rId6"/>
    <p:sldId id="367" r:id="rId7"/>
    <p:sldId id="368" r:id="rId8"/>
    <p:sldId id="369" r:id="rId9"/>
    <p:sldId id="370" r:id="rId10"/>
    <p:sldId id="457" r:id="rId11"/>
    <p:sldId id="458" r:id="rId12"/>
    <p:sldId id="371" r:id="rId13"/>
    <p:sldId id="372" r:id="rId14"/>
    <p:sldId id="375" r:id="rId15"/>
    <p:sldId id="377" r:id="rId16"/>
    <p:sldId id="337" r:id="rId17"/>
    <p:sldId id="378" r:id="rId18"/>
    <p:sldId id="459" r:id="rId19"/>
    <p:sldId id="460" r:id="rId20"/>
    <p:sldId id="461" r:id="rId21"/>
    <p:sldId id="379" r:id="rId22"/>
    <p:sldId id="380" r:id="rId23"/>
    <p:sldId id="381" r:id="rId24"/>
    <p:sldId id="384" r:id="rId25"/>
    <p:sldId id="386" r:id="rId26"/>
    <p:sldId id="455" r:id="rId27"/>
    <p:sldId id="456" r:id="rId28"/>
    <p:sldId id="339" r:id="rId29"/>
    <p:sldId id="462" r:id="rId30"/>
    <p:sldId id="463" r:id="rId31"/>
    <p:sldId id="464" r:id="rId32"/>
    <p:sldId id="465" r:id="rId33"/>
    <p:sldId id="466" r:id="rId34"/>
    <p:sldId id="388" r:id="rId35"/>
    <p:sldId id="389" r:id="rId36"/>
    <p:sldId id="390" r:id="rId37"/>
    <p:sldId id="391" r:id="rId38"/>
    <p:sldId id="432" r:id="rId39"/>
    <p:sldId id="392" r:id="rId40"/>
    <p:sldId id="393" r:id="rId41"/>
    <p:sldId id="340" r:id="rId42"/>
    <p:sldId id="454" r:id="rId43"/>
    <p:sldId id="394" r:id="rId44"/>
    <p:sldId id="453" r:id="rId45"/>
    <p:sldId id="395" r:id="rId46"/>
    <p:sldId id="451" r:id="rId47"/>
    <p:sldId id="452" r:id="rId48"/>
    <p:sldId id="397" r:id="rId49"/>
    <p:sldId id="396" r:id="rId50"/>
    <p:sldId id="450" r:id="rId51"/>
    <p:sldId id="398" r:id="rId52"/>
    <p:sldId id="449" r:id="rId53"/>
    <p:sldId id="399" r:id="rId54"/>
    <p:sldId id="448" r:id="rId55"/>
    <p:sldId id="400" r:id="rId56"/>
    <p:sldId id="401" r:id="rId57"/>
    <p:sldId id="447" r:id="rId58"/>
    <p:sldId id="403" r:id="rId59"/>
    <p:sldId id="446" r:id="rId60"/>
    <p:sldId id="402" r:id="rId61"/>
    <p:sldId id="445" r:id="rId62"/>
    <p:sldId id="404" r:id="rId63"/>
    <p:sldId id="405" r:id="rId64"/>
    <p:sldId id="406" r:id="rId65"/>
    <p:sldId id="407" r:id="rId66"/>
    <p:sldId id="444" r:id="rId67"/>
    <p:sldId id="408" r:id="rId68"/>
    <p:sldId id="409" r:id="rId69"/>
    <p:sldId id="443" r:id="rId70"/>
    <p:sldId id="410" r:id="rId71"/>
    <p:sldId id="441" r:id="rId72"/>
    <p:sldId id="411" r:id="rId73"/>
    <p:sldId id="412" r:id="rId74"/>
    <p:sldId id="413" r:id="rId75"/>
    <p:sldId id="414" r:id="rId76"/>
    <p:sldId id="433" r:id="rId77"/>
    <p:sldId id="440" r:id="rId78"/>
    <p:sldId id="341" r:id="rId79"/>
    <p:sldId id="415" r:id="rId80"/>
    <p:sldId id="416" r:id="rId81"/>
    <p:sldId id="417" r:id="rId82"/>
    <p:sldId id="418" r:id="rId83"/>
    <p:sldId id="419" r:id="rId84"/>
    <p:sldId id="342" r:id="rId85"/>
    <p:sldId id="420" r:id="rId86"/>
    <p:sldId id="421" r:id="rId87"/>
    <p:sldId id="439" r:id="rId88"/>
    <p:sldId id="422" r:id="rId89"/>
    <p:sldId id="343" r:id="rId90"/>
    <p:sldId id="423" r:id="rId91"/>
    <p:sldId id="438" r:id="rId92"/>
    <p:sldId id="424" r:id="rId93"/>
    <p:sldId id="437" r:id="rId94"/>
    <p:sldId id="425" r:id="rId95"/>
    <p:sldId id="436" r:id="rId96"/>
    <p:sldId id="467" r:id="rId97"/>
    <p:sldId id="468" r:id="rId98"/>
    <p:sldId id="344" r:id="rId99"/>
    <p:sldId id="426" r:id="rId100"/>
    <p:sldId id="427" r:id="rId101"/>
    <p:sldId id="428" r:id="rId102"/>
    <p:sldId id="434" r:id="rId103"/>
    <p:sldId id="435" r:id="rId104"/>
    <p:sldId id="338" r:id="rId105"/>
    <p:sldId id="328" r:id="rId106"/>
    <p:sldId id="329" r:id="rId107"/>
    <p:sldId id="330" r:id="rId108"/>
    <p:sldId id="354" r:id="rId109"/>
    <p:sldId id="355" r:id="rId110"/>
    <p:sldId id="331" r:id="rId111"/>
    <p:sldId id="332" r:id="rId112"/>
    <p:sldId id="357" r:id="rId113"/>
    <p:sldId id="358" r:id="rId114"/>
    <p:sldId id="359" r:id="rId115"/>
    <p:sldId id="431" r:id="rId116"/>
    <p:sldId id="361" r:id="rId117"/>
    <p:sldId id="362" r:id="rId118"/>
    <p:sldId id="363" r:id="rId119"/>
    <p:sldId id="364" r:id="rId120"/>
    <p:sldId id="365" r:id="rId121"/>
    <p:sldId id="345" r:id="rId122"/>
    <p:sldId id="347" r:id="rId123"/>
    <p:sldId id="429" r:id="rId124"/>
    <p:sldId id="430" r:id="rId12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60"/>
  </p:normalViewPr>
  <p:slideViewPr>
    <p:cSldViewPr snapToGrid="0">
      <p:cViewPr varScale="1">
        <p:scale>
          <a:sx n="87" d="100"/>
          <a:sy n="87" d="100"/>
        </p:scale>
        <p:origin x="102" y="24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3044E0B5-69AE-4DB8-A746-7CF92D00ED4B}" type="datetimeFigureOut">
              <a:rPr kumimoji="1" lang="ja-JP" altLang="en-US" smtClean="0"/>
              <a:t>2021/3/15</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F9C98F1-10AB-4D73-9663-6F72AC648673}" type="slidenum">
              <a:rPr kumimoji="1" lang="ja-JP" altLang="en-US" smtClean="0"/>
              <a:t>‹#›</a:t>
            </a:fld>
            <a:endParaRPr kumimoji="1" lang="ja-JP" altLang="en-US"/>
          </a:p>
        </p:txBody>
      </p:sp>
    </p:spTree>
    <p:extLst>
      <p:ext uri="{BB962C8B-B14F-4D97-AF65-F5344CB8AC3E}">
        <p14:creationId xmlns:p14="http://schemas.microsoft.com/office/powerpoint/2010/main" val="5742152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6791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24397664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110</a:t>
            </a:fld>
            <a:endParaRPr lang="ja-JP" altLang="en-US">
              <a:solidFill>
                <a:prstClr val="black"/>
              </a:solidFill>
            </a:endParaRPr>
          </a:p>
        </p:txBody>
      </p:sp>
    </p:spTree>
    <p:extLst>
      <p:ext uri="{BB962C8B-B14F-4D97-AF65-F5344CB8AC3E}">
        <p14:creationId xmlns:p14="http://schemas.microsoft.com/office/powerpoint/2010/main" val="25169644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111</a:t>
            </a:fld>
            <a:endParaRPr lang="ja-JP" altLang="en-US">
              <a:solidFill>
                <a:prstClr val="black"/>
              </a:solidFill>
            </a:endParaRPr>
          </a:p>
        </p:txBody>
      </p:sp>
    </p:spTree>
    <p:extLst>
      <p:ext uri="{BB962C8B-B14F-4D97-AF65-F5344CB8AC3E}">
        <p14:creationId xmlns:p14="http://schemas.microsoft.com/office/powerpoint/2010/main" val="3084680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112</a:t>
            </a:fld>
            <a:endParaRPr lang="ja-JP" altLang="en-US">
              <a:solidFill>
                <a:prstClr val="black"/>
              </a:solidFill>
            </a:endParaRPr>
          </a:p>
        </p:txBody>
      </p:sp>
    </p:spTree>
    <p:extLst>
      <p:ext uri="{BB962C8B-B14F-4D97-AF65-F5344CB8AC3E}">
        <p14:creationId xmlns:p14="http://schemas.microsoft.com/office/powerpoint/2010/main" val="35343495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24320239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114</a:t>
            </a:fld>
            <a:endParaRPr lang="ja-JP" altLang="en-US">
              <a:solidFill>
                <a:prstClr val="black"/>
              </a:solidFill>
            </a:endParaRPr>
          </a:p>
        </p:txBody>
      </p:sp>
    </p:spTree>
    <p:extLst>
      <p:ext uri="{BB962C8B-B14F-4D97-AF65-F5344CB8AC3E}">
        <p14:creationId xmlns:p14="http://schemas.microsoft.com/office/powerpoint/2010/main" val="37861420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115</a:t>
            </a:fld>
            <a:endParaRPr lang="ja-JP" altLang="en-US">
              <a:solidFill>
                <a:prstClr val="black"/>
              </a:solidFill>
            </a:endParaRPr>
          </a:p>
        </p:txBody>
      </p:sp>
    </p:spTree>
    <p:extLst>
      <p:ext uri="{BB962C8B-B14F-4D97-AF65-F5344CB8AC3E}">
        <p14:creationId xmlns:p14="http://schemas.microsoft.com/office/powerpoint/2010/main" val="1133193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116</a:t>
            </a:fld>
            <a:endParaRPr lang="ja-JP" altLang="en-US">
              <a:solidFill>
                <a:prstClr val="black"/>
              </a:solidFill>
            </a:endParaRPr>
          </a:p>
        </p:txBody>
      </p:sp>
    </p:spTree>
    <p:extLst>
      <p:ext uri="{BB962C8B-B14F-4D97-AF65-F5344CB8AC3E}">
        <p14:creationId xmlns:p14="http://schemas.microsoft.com/office/powerpoint/2010/main" val="3475486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31112027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37134529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119</a:t>
            </a:fld>
            <a:endParaRPr lang="ja-JP" altLang="en-US">
              <a:solidFill>
                <a:prstClr val="black"/>
              </a:solidFill>
            </a:endParaRPr>
          </a:p>
        </p:txBody>
      </p:sp>
    </p:spTree>
    <p:extLst>
      <p:ext uri="{BB962C8B-B14F-4D97-AF65-F5344CB8AC3E}">
        <p14:creationId xmlns:p14="http://schemas.microsoft.com/office/powerpoint/2010/main" val="313410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28528840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121</a:t>
            </a:fld>
            <a:endParaRPr lang="ja-JP" altLang="en-US">
              <a:solidFill>
                <a:prstClr val="black"/>
              </a:solidFill>
            </a:endParaRPr>
          </a:p>
        </p:txBody>
      </p:sp>
    </p:spTree>
    <p:extLst>
      <p:ext uri="{BB962C8B-B14F-4D97-AF65-F5344CB8AC3E}">
        <p14:creationId xmlns:p14="http://schemas.microsoft.com/office/powerpoint/2010/main" val="21133388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122</a:t>
            </a:fld>
            <a:endParaRPr lang="ja-JP" altLang="en-US">
              <a:solidFill>
                <a:prstClr val="black"/>
              </a:solidFill>
            </a:endParaRPr>
          </a:p>
        </p:txBody>
      </p:sp>
    </p:spTree>
    <p:extLst>
      <p:ext uri="{BB962C8B-B14F-4D97-AF65-F5344CB8AC3E}">
        <p14:creationId xmlns:p14="http://schemas.microsoft.com/office/powerpoint/2010/main" val="30232077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123</a:t>
            </a:fld>
            <a:endParaRPr lang="ja-JP" altLang="en-US">
              <a:solidFill>
                <a:prstClr val="black"/>
              </a:solidFill>
            </a:endParaRPr>
          </a:p>
        </p:txBody>
      </p:sp>
    </p:spTree>
    <p:extLst>
      <p:ext uri="{BB962C8B-B14F-4D97-AF65-F5344CB8AC3E}">
        <p14:creationId xmlns:p14="http://schemas.microsoft.com/office/powerpoint/2010/main" val="392533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266849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68609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3618542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953016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3533663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533141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1840228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3466540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400543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25273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1523124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477281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2264812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3985927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3758624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319422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3057768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3352521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2532849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3235976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2602302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4146871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1192485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2806821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2285217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228300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981548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2510725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4148930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63276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2201973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3667166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1723741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3789261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35716132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1675535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3013773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2850079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3459964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749327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2423000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41130235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36269819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2466344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18221533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17205035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2231263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2076944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14901376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15412779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24878689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103452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8035893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30660678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1502189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27144687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25308847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3415414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7916575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35118853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18533079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33732503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74</a:t>
            </a:fld>
            <a:endParaRPr lang="ja-JP" altLang="en-US">
              <a:solidFill>
                <a:prstClr val="black"/>
              </a:solidFill>
            </a:endParaRPr>
          </a:p>
        </p:txBody>
      </p:sp>
    </p:spTree>
    <p:extLst>
      <p:ext uri="{BB962C8B-B14F-4D97-AF65-F5344CB8AC3E}">
        <p14:creationId xmlns:p14="http://schemas.microsoft.com/office/powerpoint/2010/main" val="291905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31148822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37165246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13848314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17698163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79</a:t>
            </a:fld>
            <a:endParaRPr lang="ja-JP" altLang="en-US">
              <a:solidFill>
                <a:prstClr val="black"/>
              </a:solidFill>
            </a:endParaRPr>
          </a:p>
        </p:txBody>
      </p:sp>
    </p:spTree>
    <p:extLst>
      <p:ext uri="{BB962C8B-B14F-4D97-AF65-F5344CB8AC3E}">
        <p14:creationId xmlns:p14="http://schemas.microsoft.com/office/powerpoint/2010/main" val="962714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24853735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28820246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82</a:t>
            </a:fld>
            <a:endParaRPr lang="ja-JP" altLang="en-US">
              <a:solidFill>
                <a:prstClr val="black"/>
              </a:solidFill>
            </a:endParaRPr>
          </a:p>
        </p:txBody>
      </p:sp>
    </p:spTree>
    <p:extLst>
      <p:ext uri="{BB962C8B-B14F-4D97-AF65-F5344CB8AC3E}">
        <p14:creationId xmlns:p14="http://schemas.microsoft.com/office/powerpoint/2010/main" val="25407887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84</a:t>
            </a:fld>
            <a:endParaRPr lang="ja-JP" altLang="en-US">
              <a:solidFill>
                <a:prstClr val="black"/>
              </a:solidFill>
            </a:endParaRPr>
          </a:p>
        </p:txBody>
      </p:sp>
    </p:spTree>
    <p:extLst>
      <p:ext uri="{BB962C8B-B14F-4D97-AF65-F5344CB8AC3E}">
        <p14:creationId xmlns:p14="http://schemas.microsoft.com/office/powerpoint/2010/main" val="14136299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6750002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86</a:t>
            </a:fld>
            <a:endParaRPr lang="ja-JP" altLang="en-US">
              <a:solidFill>
                <a:prstClr val="black"/>
              </a:solidFill>
            </a:endParaRPr>
          </a:p>
        </p:txBody>
      </p:sp>
    </p:spTree>
    <p:extLst>
      <p:ext uri="{BB962C8B-B14F-4D97-AF65-F5344CB8AC3E}">
        <p14:creationId xmlns:p14="http://schemas.microsoft.com/office/powerpoint/2010/main" val="104414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17329419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87</a:t>
            </a:fld>
            <a:endParaRPr lang="ja-JP" altLang="en-US">
              <a:solidFill>
                <a:prstClr val="black"/>
              </a:solidFill>
            </a:endParaRPr>
          </a:p>
        </p:txBody>
      </p:sp>
    </p:spTree>
    <p:extLst>
      <p:ext uri="{BB962C8B-B14F-4D97-AF65-F5344CB8AC3E}">
        <p14:creationId xmlns:p14="http://schemas.microsoft.com/office/powerpoint/2010/main" val="7632508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89</a:t>
            </a:fld>
            <a:endParaRPr lang="ja-JP" altLang="en-US">
              <a:solidFill>
                <a:prstClr val="black"/>
              </a:solidFill>
            </a:endParaRPr>
          </a:p>
        </p:txBody>
      </p:sp>
    </p:spTree>
    <p:extLst>
      <p:ext uri="{BB962C8B-B14F-4D97-AF65-F5344CB8AC3E}">
        <p14:creationId xmlns:p14="http://schemas.microsoft.com/office/powerpoint/2010/main" val="30072176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2347175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28387594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92</a:t>
            </a:fld>
            <a:endParaRPr lang="ja-JP" altLang="en-US">
              <a:solidFill>
                <a:prstClr val="black"/>
              </a:solidFill>
            </a:endParaRPr>
          </a:p>
        </p:txBody>
      </p:sp>
    </p:spTree>
    <p:extLst>
      <p:ext uri="{BB962C8B-B14F-4D97-AF65-F5344CB8AC3E}">
        <p14:creationId xmlns:p14="http://schemas.microsoft.com/office/powerpoint/2010/main" val="17097251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42399597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94</a:t>
            </a:fld>
            <a:endParaRPr lang="ja-JP" altLang="en-US">
              <a:solidFill>
                <a:prstClr val="black"/>
              </a:solidFill>
            </a:endParaRPr>
          </a:p>
        </p:txBody>
      </p:sp>
    </p:spTree>
    <p:extLst>
      <p:ext uri="{BB962C8B-B14F-4D97-AF65-F5344CB8AC3E}">
        <p14:creationId xmlns:p14="http://schemas.microsoft.com/office/powerpoint/2010/main" val="16032201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42413385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96</a:t>
            </a:fld>
            <a:endParaRPr lang="ja-JP" altLang="en-US">
              <a:solidFill>
                <a:prstClr val="black"/>
              </a:solidFill>
            </a:endParaRPr>
          </a:p>
        </p:txBody>
      </p:sp>
    </p:spTree>
    <p:extLst>
      <p:ext uri="{BB962C8B-B14F-4D97-AF65-F5344CB8AC3E}">
        <p14:creationId xmlns:p14="http://schemas.microsoft.com/office/powerpoint/2010/main" val="31126508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98</a:t>
            </a:fld>
            <a:endParaRPr lang="ja-JP" altLang="en-US">
              <a:solidFill>
                <a:prstClr val="black"/>
              </a:solidFill>
            </a:endParaRPr>
          </a:p>
        </p:txBody>
      </p:sp>
    </p:spTree>
    <p:extLst>
      <p:ext uri="{BB962C8B-B14F-4D97-AF65-F5344CB8AC3E}">
        <p14:creationId xmlns:p14="http://schemas.microsoft.com/office/powerpoint/2010/main" val="262698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32861672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99</a:t>
            </a:fld>
            <a:endParaRPr lang="ja-JP" altLang="en-US">
              <a:solidFill>
                <a:prstClr val="black"/>
              </a:solidFill>
            </a:endParaRPr>
          </a:p>
        </p:txBody>
      </p:sp>
    </p:spTree>
    <p:extLst>
      <p:ext uri="{BB962C8B-B14F-4D97-AF65-F5344CB8AC3E}">
        <p14:creationId xmlns:p14="http://schemas.microsoft.com/office/powerpoint/2010/main" val="11966572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100</a:t>
            </a:fld>
            <a:endParaRPr lang="ja-JP" altLang="en-US">
              <a:solidFill>
                <a:prstClr val="black"/>
              </a:solidFill>
            </a:endParaRPr>
          </a:p>
        </p:txBody>
      </p:sp>
    </p:spTree>
    <p:extLst>
      <p:ext uri="{BB962C8B-B14F-4D97-AF65-F5344CB8AC3E}">
        <p14:creationId xmlns:p14="http://schemas.microsoft.com/office/powerpoint/2010/main" val="32171532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7205072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30615555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31262479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105</a:t>
            </a:fld>
            <a:endParaRPr lang="ja-JP" altLang="en-US">
              <a:solidFill>
                <a:prstClr val="black"/>
              </a:solidFill>
            </a:endParaRPr>
          </a:p>
        </p:txBody>
      </p:sp>
    </p:spTree>
    <p:extLst>
      <p:ext uri="{BB962C8B-B14F-4D97-AF65-F5344CB8AC3E}">
        <p14:creationId xmlns:p14="http://schemas.microsoft.com/office/powerpoint/2010/main" val="10306727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19600532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107</a:t>
            </a:fld>
            <a:endParaRPr lang="ja-JP" altLang="en-US">
              <a:solidFill>
                <a:prstClr val="black"/>
              </a:solidFill>
            </a:endParaRPr>
          </a:p>
        </p:txBody>
      </p:sp>
    </p:spTree>
    <p:extLst>
      <p:ext uri="{BB962C8B-B14F-4D97-AF65-F5344CB8AC3E}">
        <p14:creationId xmlns:p14="http://schemas.microsoft.com/office/powerpoint/2010/main" val="13624527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108</a:t>
            </a:fld>
            <a:endParaRPr lang="ja-JP" altLang="en-US">
              <a:solidFill>
                <a:prstClr val="black"/>
              </a:solidFill>
            </a:endParaRPr>
          </a:p>
        </p:txBody>
      </p:sp>
    </p:spTree>
    <p:extLst>
      <p:ext uri="{BB962C8B-B14F-4D97-AF65-F5344CB8AC3E}">
        <p14:creationId xmlns:p14="http://schemas.microsoft.com/office/powerpoint/2010/main" val="12178652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109</a:t>
            </a:fld>
            <a:endParaRPr lang="ja-JP" altLang="en-US">
              <a:solidFill>
                <a:prstClr val="black"/>
              </a:solidFill>
            </a:endParaRPr>
          </a:p>
        </p:txBody>
      </p:sp>
    </p:spTree>
    <p:extLst>
      <p:ext uri="{BB962C8B-B14F-4D97-AF65-F5344CB8AC3E}">
        <p14:creationId xmlns:p14="http://schemas.microsoft.com/office/powerpoint/2010/main" val="151295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4741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2939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6412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9621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6936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71446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4056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3923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26443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54581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544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33231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703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93789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35574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59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7668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4232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24308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2571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054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15496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03452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75226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165.png"/></Relationships>
</file>

<file path=ppt/slides/_rels/slide10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1.xml"/><Relationship Id="rId1" Type="http://schemas.openxmlformats.org/officeDocument/2006/relationships/slideLayout" Target="../slideLayouts/slideLayout13.xml"/><Relationship Id="rId5" Type="http://schemas.openxmlformats.org/officeDocument/2006/relationships/image" Target="../media/image170.png"/><Relationship Id="rId4" Type="http://schemas.openxmlformats.org/officeDocument/2006/relationships/image" Target="../media/image169.png"/></Relationships>
</file>

<file path=ppt/slides/_rels/slide12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2.xml"/><Relationship Id="rId1" Type="http://schemas.openxmlformats.org/officeDocument/2006/relationships/slideLayout" Target="../slideLayouts/slideLayout13.xml"/><Relationship Id="rId5" Type="http://schemas.openxmlformats.org/officeDocument/2006/relationships/image" Target="../media/image173.png"/><Relationship Id="rId4" Type="http://schemas.openxmlformats.org/officeDocument/2006/relationships/image" Target="../media/image17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02.png"/><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107.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115.png"/><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118.png"/><Relationship Id="rId4" Type="http://schemas.openxmlformats.org/officeDocument/2006/relationships/image" Target="../media/image117.png"/></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124.png"/></Relationships>
</file>

<file path=ppt/slides/_rels/slide7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127.png"/><Relationship Id="rId4" Type="http://schemas.openxmlformats.org/officeDocument/2006/relationships/image" Target="../media/image12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4.xml"/><Relationship Id="rId1" Type="http://schemas.openxmlformats.org/officeDocument/2006/relationships/slideLayout" Target="../slideLayouts/slideLayout13.xml"/><Relationship Id="rId5" Type="http://schemas.openxmlformats.org/officeDocument/2006/relationships/image" Target="../media/image130.png"/><Relationship Id="rId4" Type="http://schemas.openxmlformats.org/officeDocument/2006/relationships/image" Target="../media/image129.png"/></Relationships>
</file>

<file path=ppt/slides/_rels/slide8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35.png"/></Relationships>
</file>

<file path=ppt/slides/_rels/slide8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1.xml"/><Relationship Id="rId1" Type="http://schemas.openxmlformats.org/officeDocument/2006/relationships/slideLayout" Target="../slideLayouts/slideLayout13.xml"/><Relationship Id="rId5" Type="http://schemas.openxmlformats.org/officeDocument/2006/relationships/image" Target="../media/image139.png"/><Relationship Id="rId4" Type="http://schemas.openxmlformats.org/officeDocument/2006/relationships/image" Target="../media/image13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142.png"/></Relationships>
</file>

<file path=ppt/slides/_rels/slide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144.png"/></Relationships>
</file>

<file path=ppt/slides/_rels/slide9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5.xml"/><Relationship Id="rId1" Type="http://schemas.openxmlformats.org/officeDocument/2006/relationships/slideLayout" Target="../slideLayouts/slideLayout13.xml"/><Relationship Id="rId5" Type="http://schemas.openxmlformats.org/officeDocument/2006/relationships/image" Target="../media/image147.png"/><Relationship Id="rId4" Type="http://schemas.openxmlformats.org/officeDocument/2006/relationships/image" Target="../media/image146.png"/></Relationships>
</file>

<file path=ppt/slides/_rels/slide9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150.png"/></Relationships>
</file>

<file path=ppt/slides/_rels/slide9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9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0.xml"/><Relationship Id="rId1" Type="http://schemas.openxmlformats.org/officeDocument/2006/relationships/slideLayout" Target="../slideLayouts/slideLayout13.xml"/><Relationship Id="rId5" Type="http://schemas.openxmlformats.org/officeDocument/2006/relationships/image" Target="../media/image158.png"/><Relationship Id="rId4" Type="http://schemas.openxmlformats.org/officeDocument/2006/relationships/image" Target="../media/image1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463951"/>
            <a:ext cx="7772400" cy="1046011"/>
          </a:xfrm>
        </p:spPr>
        <p:txBody>
          <a:bodyPr anchor="ctr">
            <a:normAutofit fontScale="90000"/>
          </a:bodyPr>
          <a:lstStyle/>
          <a:p>
            <a:r>
              <a:rPr lang="ja-JP" altLang="en-US" sz="3200" dirty="0" smtClean="0"/>
              <a:t>車両系建設機械（解体用）運転</a:t>
            </a:r>
            <a:r>
              <a:rPr lang="en-US" altLang="ja-JP" sz="3200" dirty="0" smtClean="0"/>
              <a:t/>
            </a:r>
            <a:br>
              <a:rPr lang="en-US" altLang="ja-JP" sz="3200" dirty="0" smtClean="0"/>
            </a:br>
            <a:r>
              <a:rPr lang="ja-JP" altLang="en-US" sz="3200" dirty="0" smtClean="0"/>
              <a:t>技能</a:t>
            </a:r>
            <a:r>
              <a:rPr lang="ja-JP" altLang="en-US" sz="3200" dirty="0"/>
              <a:t>講習補助</a:t>
            </a:r>
            <a:r>
              <a:rPr lang="ja-JP" altLang="en-US" sz="3200" dirty="0" smtClean="0"/>
              <a:t>テキスト</a:t>
            </a:r>
            <a:r>
              <a:rPr lang="en-US" altLang="ja-JP" sz="3200" dirty="0" smtClean="0"/>
              <a:t/>
            </a:r>
            <a:br>
              <a:rPr lang="en-US" altLang="ja-JP" sz="3200" dirty="0" smtClean="0"/>
            </a:br>
            <a:r>
              <a:rPr lang="ja-JP" altLang="en-US" sz="3200" dirty="0" smtClean="0"/>
              <a:t>講習用パワーポイント資料</a:t>
            </a:r>
            <a:endParaRPr kumimoji="1" lang="ja-JP" altLang="en-US" sz="3200" dirty="0"/>
          </a:p>
        </p:txBody>
      </p:sp>
    </p:spTree>
    <p:extLst>
      <p:ext uri="{BB962C8B-B14F-4D97-AF65-F5344CB8AC3E}">
        <p14:creationId xmlns:p14="http://schemas.microsoft.com/office/powerpoint/2010/main" val="2988793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a:t>
            </a:r>
            <a:r>
              <a:rPr lang="ja-JP" altLang="en-US" sz="2400" dirty="0">
                <a:latin typeface="Meiryo UI" panose="020B0604030504040204" pitchFamily="50" charset="-128"/>
                <a:ea typeface="Meiryo UI" panose="020B0604030504040204" pitchFamily="50" charset="-128"/>
              </a:rPr>
              <a:t>機械のアタッチメントの種類</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テキスト５ページ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テキスト８ページ</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732559" y="2517466"/>
            <a:ext cx="7699663" cy="2244007"/>
          </a:xfrm>
          <a:prstGeom prst="rect">
            <a:avLst/>
          </a:prstGeom>
        </p:spPr>
      </p:pic>
      <p:sp>
        <p:nvSpPr>
          <p:cNvPr id="11" name="テキスト ボックス 10"/>
          <p:cNvSpPr txBox="1"/>
          <p:nvPr/>
        </p:nvSpPr>
        <p:spPr>
          <a:xfrm>
            <a:off x="1566196" y="4761473"/>
            <a:ext cx="2674036" cy="276999"/>
          </a:xfrm>
          <a:prstGeom prst="rect">
            <a:avLst/>
          </a:prstGeom>
          <a:noFill/>
          <a:ln>
            <a:noFill/>
          </a:ln>
        </p:spPr>
        <p:txBody>
          <a:bodyPr wrap="square" rtlCol="0">
            <a:spAutoFit/>
          </a:bodyPr>
          <a:lstStyle/>
          <a:p>
            <a:pPr algn="ctr"/>
            <a:r>
              <a:rPr lang="ja-JP" altLang="en-US" sz="1200" dirty="0" smtClean="0">
                <a:solidFill>
                  <a:prstClr val="black"/>
                </a:solidFill>
              </a:rPr>
              <a:t>つかみ具（内部シリンダ作動型）</a:t>
            </a:r>
            <a:endParaRPr lang="ja-JP" altLang="en-US" sz="1200" dirty="0">
              <a:solidFill>
                <a:prstClr val="black"/>
              </a:solidFill>
            </a:endParaRPr>
          </a:p>
        </p:txBody>
      </p:sp>
      <p:sp>
        <p:nvSpPr>
          <p:cNvPr id="12" name="テキスト ボックス 11"/>
          <p:cNvSpPr txBox="1"/>
          <p:nvPr/>
        </p:nvSpPr>
        <p:spPr>
          <a:xfrm>
            <a:off x="5493959" y="4761473"/>
            <a:ext cx="2674036" cy="276999"/>
          </a:xfrm>
          <a:prstGeom prst="rect">
            <a:avLst/>
          </a:prstGeom>
          <a:noFill/>
          <a:ln>
            <a:noFill/>
          </a:ln>
        </p:spPr>
        <p:txBody>
          <a:bodyPr wrap="square" rtlCol="0">
            <a:spAutoFit/>
          </a:bodyPr>
          <a:lstStyle/>
          <a:p>
            <a:pPr algn="ctr"/>
            <a:r>
              <a:rPr lang="ja-JP" altLang="en-US" sz="1200" dirty="0" smtClean="0">
                <a:solidFill>
                  <a:prstClr val="black"/>
                </a:solidFill>
              </a:rPr>
              <a:t>つかみ具（外部シリンダ作動型）</a:t>
            </a:r>
            <a:endParaRPr lang="ja-JP" altLang="en-US" sz="1200" dirty="0">
              <a:solidFill>
                <a:prstClr val="black"/>
              </a:solidFill>
            </a:endParaRPr>
          </a:p>
        </p:txBody>
      </p:sp>
    </p:spTree>
    <p:extLst>
      <p:ext uri="{BB962C8B-B14F-4D97-AF65-F5344CB8AC3E}">
        <p14:creationId xmlns:p14="http://schemas.microsoft.com/office/powerpoint/2010/main" val="129067350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spc="-170" dirty="0" smtClean="0">
                <a:latin typeface="Meiryo UI" panose="020B0604030504040204" pitchFamily="50" charset="-128"/>
                <a:ea typeface="Meiryo UI" panose="020B0604030504040204" pitchFamily="50" charset="-128"/>
              </a:rPr>
              <a:t>建設物</a:t>
            </a:r>
            <a:r>
              <a:rPr lang="ja-JP" altLang="en-US" sz="2400" spc="-170" dirty="0">
                <a:latin typeface="Meiryo UI" panose="020B0604030504040204" pitchFamily="50" charset="-128"/>
                <a:ea typeface="Meiryo UI" panose="020B0604030504040204" pitchFamily="50" charset="-128"/>
              </a:rPr>
              <a:t>の解体工法</a:t>
            </a:r>
            <a:endParaRPr kumimoji="1" lang="ja-JP" altLang="en-US" sz="2400" spc="-17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テキスト１３７ページ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テキスト１００ページ</a:t>
            </a:r>
            <a:endParaRPr lang="ja-JP" altLang="en-US" sz="1200" dirty="0">
              <a:solidFill>
                <a:prstClr val="black"/>
              </a:solidFill>
            </a:endParaRPr>
          </a:p>
        </p:txBody>
      </p:sp>
      <p:sp>
        <p:nvSpPr>
          <p:cNvPr id="17" name="テキスト ボックス 16"/>
          <p:cNvSpPr txBox="1"/>
          <p:nvPr/>
        </p:nvSpPr>
        <p:spPr>
          <a:xfrm>
            <a:off x="2909624" y="5312554"/>
            <a:ext cx="3319664" cy="276999"/>
          </a:xfrm>
          <a:prstGeom prst="rect">
            <a:avLst/>
          </a:prstGeom>
          <a:noFill/>
          <a:ln>
            <a:noFill/>
          </a:ln>
        </p:spPr>
        <p:txBody>
          <a:bodyPr wrap="square" rtlCol="0">
            <a:spAutoFit/>
          </a:bodyPr>
          <a:lstStyle/>
          <a:p>
            <a:pPr algn="ctr"/>
            <a:r>
              <a:rPr lang="ja-JP" altLang="en-US" sz="1200" dirty="0">
                <a:solidFill>
                  <a:prstClr val="black"/>
                </a:solidFill>
              </a:rPr>
              <a:t>手作業による分別解体工法の例</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678286" y="2545773"/>
            <a:ext cx="7788243" cy="2792843"/>
          </a:xfrm>
          <a:prstGeom prst="rect">
            <a:avLst/>
          </a:prstGeom>
        </p:spPr>
      </p:pic>
    </p:spTree>
    <p:extLst>
      <p:ext uri="{BB962C8B-B14F-4D97-AF65-F5344CB8AC3E}">
        <p14:creationId xmlns:p14="http://schemas.microsoft.com/office/powerpoint/2010/main" val="389777466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spc="-170" dirty="0" smtClean="0">
                <a:latin typeface="Meiryo UI" panose="020B0604030504040204" pitchFamily="50" charset="-128"/>
                <a:ea typeface="Meiryo UI" panose="020B0604030504040204" pitchFamily="50" charset="-128"/>
              </a:rPr>
              <a:t>建設物</a:t>
            </a:r>
            <a:r>
              <a:rPr lang="ja-JP" altLang="en-US" sz="2400" spc="-170" dirty="0">
                <a:latin typeface="Meiryo UI" panose="020B0604030504040204" pitchFamily="50" charset="-128"/>
                <a:ea typeface="Meiryo UI" panose="020B0604030504040204" pitchFamily="50" charset="-128"/>
              </a:rPr>
              <a:t>の解体工法</a:t>
            </a:r>
            <a:endParaRPr kumimoji="1" lang="ja-JP" altLang="en-US" sz="2400" spc="-17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テキスト１３７ページ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テキスト１０１ページ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735668" y="2544229"/>
            <a:ext cx="7660187" cy="2737662"/>
          </a:xfrm>
          <a:prstGeom prst="rect">
            <a:avLst/>
          </a:prstGeom>
        </p:spPr>
      </p:pic>
      <p:sp>
        <p:nvSpPr>
          <p:cNvPr id="14" name="テキスト ボックス 13"/>
          <p:cNvSpPr txBox="1"/>
          <p:nvPr/>
        </p:nvSpPr>
        <p:spPr>
          <a:xfrm>
            <a:off x="2716843" y="5300801"/>
            <a:ext cx="3705226" cy="276999"/>
          </a:xfrm>
          <a:prstGeom prst="rect">
            <a:avLst/>
          </a:prstGeom>
          <a:noFill/>
          <a:ln>
            <a:noFill/>
          </a:ln>
        </p:spPr>
        <p:txBody>
          <a:bodyPr wrap="square" rtlCol="0">
            <a:spAutoFit/>
          </a:bodyPr>
          <a:lstStyle/>
          <a:p>
            <a:pPr algn="ctr"/>
            <a:r>
              <a:rPr lang="ja-JP" altLang="en-US" sz="1200" dirty="0">
                <a:solidFill>
                  <a:prstClr val="black"/>
                </a:solidFill>
              </a:rPr>
              <a:t>手作業・機械作業併用による分別解体工法の例</a:t>
            </a:r>
          </a:p>
        </p:txBody>
      </p:sp>
    </p:spTree>
    <p:extLst>
      <p:ext uri="{BB962C8B-B14F-4D97-AF65-F5344CB8AC3E}">
        <p14:creationId xmlns:p14="http://schemas.microsoft.com/office/powerpoint/2010/main" val="143750223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spc="-170" dirty="0" smtClean="0">
                <a:latin typeface="Meiryo UI" panose="020B0604030504040204" pitchFamily="50" charset="-128"/>
                <a:ea typeface="Meiryo UI" panose="020B0604030504040204" pitchFamily="50" charset="-128"/>
              </a:rPr>
              <a:t>建設物</a:t>
            </a:r>
            <a:r>
              <a:rPr lang="ja-JP" altLang="en-US" sz="2400" spc="-170" dirty="0">
                <a:latin typeface="Meiryo UI" panose="020B0604030504040204" pitchFamily="50" charset="-128"/>
                <a:ea typeface="Meiryo UI" panose="020B0604030504040204" pitchFamily="50" charset="-128"/>
              </a:rPr>
              <a:t>の解体工法</a:t>
            </a:r>
            <a:endParaRPr kumimoji="1" lang="ja-JP" altLang="en-US" sz="2400" spc="-17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テキスト１３８ページ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テキスト１０２ページ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777962" y="2410690"/>
            <a:ext cx="7615261" cy="2850207"/>
          </a:xfrm>
          <a:prstGeom prst="rect">
            <a:avLst/>
          </a:prstGeom>
        </p:spPr>
      </p:pic>
      <p:sp>
        <p:nvSpPr>
          <p:cNvPr id="16" name="テキスト ボックス 15"/>
          <p:cNvSpPr txBox="1"/>
          <p:nvPr/>
        </p:nvSpPr>
        <p:spPr>
          <a:xfrm>
            <a:off x="2909624" y="5299681"/>
            <a:ext cx="3319664" cy="276999"/>
          </a:xfrm>
          <a:prstGeom prst="rect">
            <a:avLst/>
          </a:prstGeom>
          <a:noFill/>
          <a:ln>
            <a:noFill/>
          </a:ln>
        </p:spPr>
        <p:txBody>
          <a:bodyPr wrap="square" rtlCol="0">
            <a:spAutoFit/>
          </a:bodyPr>
          <a:lstStyle/>
          <a:p>
            <a:pPr algn="ctr"/>
            <a:r>
              <a:rPr lang="ja-JP" altLang="en-US" sz="1200" dirty="0">
                <a:solidFill>
                  <a:prstClr val="black"/>
                </a:solidFill>
              </a:rPr>
              <a:t>機械作業による分別解体工法の例</a:t>
            </a:r>
          </a:p>
        </p:txBody>
      </p:sp>
    </p:spTree>
    <p:extLst>
      <p:ext uri="{BB962C8B-B14F-4D97-AF65-F5344CB8AC3E}">
        <p14:creationId xmlns:p14="http://schemas.microsoft.com/office/powerpoint/2010/main" val="307246631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a:bodyPr>
          <a:lstStyle/>
          <a:p>
            <a:r>
              <a:rPr lang="zh-TW" altLang="en-US" sz="3200" dirty="0" smtClean="0">
                <a:latin typeface="ＭＳ Ｐゴシック" panose="020B0600070205080204" pitchFamily="50" charset="-128"/>
                <a:ea typeface="ＭＳ Ｐゴシック" panose="020B0600070205080204" pitchFamily="50" charset="-128"/>
              </a:rPr>
              <a:t>第</a:t>
            </a:r>
            <a:r>
              <a:rPr lang="ja-JP" altLang="en-US" sz="3200" dirty="0" smtClean="0">
                <a:latin typeface="ＭＳ Ｐゴシック" panose="020B0600070205080204" pitchFamily="50" charset="-128"/>
                <a:ea typeface="ＭＳ Ｐゴシック" panose="020B0600070205080204" pitchFamily="50" charset="-128"/>
              </a:rPr>
              <a:t>９</a:t>
            </a:r>
            <a:r>
              <a:rPr lang="zh-TW" altLang="en-US" sz="3200" dirty="0" smtClean="0">
                <a:latin typeface="ＭＳ Ｐゴシック" panose="020B0600070205080204" pitchFamily="50" charset="-128"/>
                <a:ea typeface="ＭＳ Ｐゴシック" panose="020B0600070205080204" pitchFamily="50" charset="-128"/>
              </a:rPr>
              <a:t>章</a:t>
            </a:r>
            <a:r>
              <a:rPr lang="zh-TW" altLang="en-US" sz="3200" dirty="0">
                <a:latin typeface="ＭＳ Ｐゴシック" panose="020B0600070205080204" pitchFamily="50" charset="-128"/>
                <a:ea typeface="ＭＳ Ｐゴシック" panose="020B0600070205080204" pitchFamily="50" charset="-128"/>
              </a:rPr>
              <a:t>　関係</a:t>
            </a:r>
            <a:r>
              <a:rPr lang="zh-TW" altLang="en-US" sz="3200" dirty="0" smtClean="0">
                <a:latin typeface="ＭＳ Ｐゴシック" panose="020B0600070205080204" pitchFamily="50" charset="-128"/>
                <a:ea typeface="ＭＳ Ｐゴシック" panose="020B0600070205080204" pitchFamily="50" charset="-128"/>
              </a:rPr>
              <a:t>法令</a:t>
            </a:r>
            <a:r>
              <a:rPr lang="ja-JP" altLang="en-US" sz="3200" dirty="0" smtClean="0">
                <a:latin typeface="ＭＳ Ｐゴシック" panose="020B0600070205080204" pitchFamily="50" charset="-128"/>
                <a:ea typeface="ＭＳ Ｐゴシック" panose="020B0600070205080204" pitchFamily="50" charset="-128"/>
              </a:rPr>
              <a:t>等</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0016202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労働者の安全衛生に関する法体</a:t>
            </a:r>
            <a:r>
              <a:rPr lang="ja-JP" altLang="en-US" sz="2400" dirty="0">
                <a:latin typeface="Meiryo UI" panose="020B0604030504040204" pitchFamily="50" charset="-128"/>
                <a:ea typeface="Meiryo UI" panose="020B0604030504040204" pitchFamily="50" charset="-128"/>
              </a:rPr>
              <a:t>系</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219701" y="6456842"/>
            <a:ext cx="37764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補助テキスト</a:t>
            </a:r>
            <a:r>
              <a:rPr lang="ja-JP" altLang="en-US" sz="1200" dirty="0" smtClean="0">
                <a:solidFill>
                  <a:prstClr val="black"/>
                </a:solidFill>
              </a:rPr>
              <a:t>１０７ページ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1520867"/>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労働者の安全衛生に関する法律には、労働安全衛生法をはじめいくつかの法律がある。特に労働安全衛生法には、労働者の安全と健康を確保するとともに、快適な職場環境の形成を促進することを目的に、守らなければならない事項が規定されている。法律の施行に伴う具体的な事項については、政令や省令、告示等で示されている。</a:t>
            </a:r>
          </a:p>
          <a:p>
            <a:pPr marL="0" indent="180975">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労働者の安全衛生に関する法体系は、以下のとおりである</a:t>
            </a:r>
            <a:r>
              <a:rPr lang="ja-JP" altLang="en-US" sz="1600" dirty="0" smtClean="0">
                <a:solidFill>
                  <a:prstClr val="black"/>
                </a:solidFill>
                <a:latin typeface="Meiryo UI" panose="020B0604030504040204" pitchFamily="50" charset="-128"/>
                <a:ea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1701782" y="2499806"/>
            <a:ext cx="6081009" cy="3531097"/>
          </a:xfrm>
          <a:prstGeom prst="rect">
            <a:avLst/>
          </a:prstGeom>
        </p:spPr>
      </p:pic>
      <p:sp>
        <p:nvSpPr>
          <p:cNvPr id="31" name="コンテンツ プレースホルダー 4"/>
          <p:cNvSpPr txBox="1">
            <a:spLocks/>
          </p:cNvSpPr>
          <p:nvPr/>
        </p:nvSpPr>
        <p:spPr>
          <a:xfrm>
            <a:off x="628650" y="5816638"/>
            <a:ext cx="8022560" cy="565197"/>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図９－１　車両系建設機械（解体用）運転技能に関する法体</a:t>
            </a:r>
            <a:r>
              <a:rPr lang="ja-JP" altLang="en-US" sz="1400" dirty="0" smtClean="0">
                <a:solidFill>
                  <a:prstClr val="black"/>
                </a:solidFill>
                <a:latin typeface="Meiryo UI" panose="020B0604030504040204" pitchFamily="50" charset="-128"/>
                <a:ea typeface="Meiryo UI" panose="020B0604030504040204" pitchFamily="50" charset="-128"/>
              </a:rPr>
              <a:t>系</a:t>
            </a:r>
            <a:endParaRPr lang="ja-JP" altLang="en-US" sz="1400" dirty="0">
              <a:solidFill>
                <a:prstClr val="black"/>
              </a:solidFill>
              <a:latin typeface="Meiryo UI" panose="020B0604030504040204" pitchFamily="50" charset="-128"/>
              <a:ea typeface="Meiryo UI" panose="020B0604030504040204" pitchFamily="50" charset="-128"/>
            </a:endParaRPr>
          </a:p>
          <a:p>
            <a:pPr marL="0" indent="180975" algn="ctr">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（参考）厚生労働省　ビルメンテナンス業におけるリスクアセスメントマニュアル</a:t>
            </a:r>
          </a:p>
        </p:txBody>
      </p:sp>
    </p:spTree>
    <p:extLst>
      <p:ext uri="{BB962C8B-B14F-4D97-AF65-F5344CB8AC3E}">
        <p14:creationId xmlns:p14="http://schemas.microsoft.com/office/powerpoint/2010/main" val="32874894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労働安全衛生法（抄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（１）</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テキスト１４９ページ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１０８ページ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240004"/>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章　</a:t>
            </a:r>
            <a:r>
              <a:rPr lang="ja-JP" altLang="en-US" sz="1600" dirty="0" smtClean="0">
                <a:solidFill>
                  <a:prstClr val="black"/>
                </a:solidFill>
                <a:latin typeface="Meiryo UI" panose="020B0604030504040204" pitchFamily="50" charset="-128"/>
                <a:ea typeface="Meiryo UI" panose="020B0604030504040204" pitchFamily="50" charset="-128"/>
              </a:rPr>
              <a:t>総則</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条　＜事業者等の責務＞</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単にこの法律で定める労働災害の防止のための最低基準を守るだけでなく、快適な職場環境の実現と労働条件の改善を通じて職場における労働者の安全と健康を確保するようにしなければならない。また、事業者は、国が実施する労働災害の防止に関する施策に協力するようにし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機械、器具その他の設備を設計し、製造し、若しくは輸入する者、原材料を製造し、若しくは輸入する者又は建設物を建設し、若しくは設計する者は、これらの物の設計、製造、輸入又は建設に際して、これらの物が使用されることによる労働災害の発生の防止に資するように努め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建設工事の注文者等仕事を他人に請け負わせる者は、施工方法、工期等について、安全で衛生的な作業の遂行をそこなうおそれのある条件を附さないように配慮しなければならない。</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rPr>
              <a:t>条　労働者は、労働災害を防止するため必要な事項を守るほか、事業者その他の関係者が実施する労働災害の防止に関する措置に協力するように努めなければならない。</a:t>
            </a: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rPr>
              <a:t>条 労働者は、労働災害を防止するため必要な事項を守るほか、事業者その他の関係者が実施する労働災害の防止に関する措置に協力するように努めなければならない</a:t>
            </a:r>
            <a:r>
              <a:rPr lang="ja-JP" altLang="en-US" sz="1600" dirty="0" smtClean="0">
                <a:solidFill>
                  <a:prstClr val="black"/>
                </a:solidFill>
                <a:latin typeface="Meiryo UI" panose="020B0604030504040204" pitchFamily="50" charset="-128"/>
                <a:ea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889143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労働安全衛生法（抄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（２）</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テキスト１５４ページ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１０８ページ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2975596"/>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5</a:t>
            </a:r>
            <a:r>
              <a:rPr lang="ja-JP" altLang="en-US" sz="1600" dirty="0">
                <a:solidFill>
                  <a:prstClr val="black"/>
                </a:solidFill>
                <a:latin typeface="Meiryo UI" panose="020B0604030504040204" pitchFamily="50" charset="-128"/>
                <a:ea typeface="Meiryo UI" panose="020B0604030504040204" pitchFamily="50" charset="-128"/>
              </a:rPr>
              <a:t>章　機械等及び有害物に関する規則</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45</a:t>
            </a:r>
            <a:r>
              <a:rPr lang="ja-JP" altLang="en-US" sz="1600" dirty="0">
                <a:solidFill>
                  <a:prstClr val="black"/>
                </a:solidFill>
                <a:latin typeface="Meiryo UI" panose="020B0604030504040204" pitchFamily="50" charset="-128"/>
                <a:ea typeface="Meiryo UI" panose="020B0604030504040204" pitchFamily="50" charset="-128"/>
              </a:rPr>
              <a:t>条　＜定期自主検査＞</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事業者は、ボイラーその他の機械等で、政令で定めるものについて、厚生労働省令で定めるところにより、定期に自主検査を行ない、及びその結果を記録しておかなければならない。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事業者は、前項の機械等で政令で定めるものについて同項の規定による自主検査のうち厚生労働省令で定める自主検査（以下「特定自主検査」という。）を行うときは、その使用する労働者で厚生労働省令で定める資格を有するもの又は第</a:t>
            </a:r>
            <a:r>
              <a:rPr lang="en-US" altLang="ja-JP" sz="1600" dirty="0">
                <a:solidFill>
                  <a:prstClr val="black"/>
                </a:solidFill>
                <a:latin typeface="Meiryo UI" panose="020B0604030504040204" pitchFamily="50" charset="-128"/>
                <a:ea typeface="Meiryo UI" panose="020B0604030504040204" pitchFamily="50" charset="-128"/>
              </a:rPr>
              <a:t>54</a:t>
            </a:r>
            <a:r>
              <a:rPr lang="ja-JP" altLang="en-US" sz="1600" dirty="0">
                <a:solidFill>
                  <a:prstClr val="black"/>
                </a:solidFill>
                <a:latin typeface="Meiryo UI" panose="020B0604030504040204" pitchFamily="50" charset="-128"/>
                <a:ea typeface="Meiryo UI" panose="020B0604030504040204" pitchFamily="50" charset="-128"/>
              </a:rPr>
              <a:t>条の</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項に規定する登録を受け、他人の求めに応じて当該機械等について特定自主検査を行う者（以下「検査業者」という。）に実施させなければならない。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厚生労働大臣は、第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項の規定による自主検査の適切かつ有効な実施を図るため必要な自主検査指針を公表するものとする。</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略</a:t>
            </a:r>
            <a:endParaRPr lang="ja-JP" altLang="en-US" sz="1600"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2213580" y="4231559"/>
            <a:ext cx="5111074" cy="2225283"/>
          </a:xfrm>
          <a:prstGeom prst="rect">
            <a:avLst/>
          </a:prstGeom>
        </p:spPr>
      </p:pic>
      <p:sp>
        <p:nvSpPr>
          <p:cNvPr id="8" name="コンテンツ プレースホルダー 4"/>
          <p:cNvSpPr txBox="1">
            <a:spLocks/>
          </p:cNvSpPr>
          <p:nvPr/>
        </p:nvSpPr>
        <p:spPr>
          <a:xfrm>
            <a:off x="628650" y="394896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zh-TW" altLang="en-US" sz="1400" dirty="0">
                <a:solidFill>
                  <a:prstClr val="black"/>
                </a:solidFill>
                <a:latin typeface="Meiryo UI" panose="020B0604030504040204" pitchFamily="50" charset="-128"/>
                <a:ea typeface="Meiryo UI" panose="020B0604030504040204" pitchFamily="50" charset="-128"/>
              </a:rPr>
              <a:t>表</a:t>
            </a:r>
            <a:r>
              <a:rPr lang="en-US" altLang="zh-TW" sz="1400" dirty="0">
                <a:solidFill>
                  <a:prstClr val="black"/>
                </a:solidFill>
                <a:latin typeface="Meiryo UI" panose="020B0604030504040204" pitchFamily="50" charset="-128"/>
                <a:ea typeface="Meiryo UI" panose="020B0604030504040204" pitchFamily="50" charset="-128"/>
              </a:rPr>
              <a:t>5</a:t>
            </a:r>
            <a:r>
              <a:rPr lang="zh-TW" altLang="en-US" sz="1400" dirty="0">
                <a:solidFill>
                  <a:prstClr val="black"/>
                </a:solidFill>
                <a:latin typeface="Meiryo UI" panose="020B0604030504040204" pitchFamily="50" charset="-128"/>
                <a:ea typeface="Meiryo UI" panose="020B0604030504040204" pitchFamily="50" charset="-128"/>
              </a:rPr>
              <a:t>－</a:t>
            </a:r>
            <a:r>
              <a:rPr lang="en-US" altLang="zh-TW" sz="1400" dirty="0">
                <a:solidFill>
                  <a:prstClr val="black"/>
                </a:solidFill>
                <a:latin typeface="Meiryo UI" panose="020B0604030504040204" pitchFamily="50" charset="-128"/>
                <a:ea typeface="Meiryo UI" panose="020B0604030504040204" pitchFamily="50" charset="-128"/>
              </a:rPr>
              <a:t>1 </a:t>
            </a:r>
            <a:r>
              <a:rPr lang="zh-TW" altLang="en-US" sz="1400" dirty="0">
                <a:solidFill>
                  <a:prstClr val="black"/>
                </a:solidFill>
                <a:latin typeface="Meiryo UI" panose="020B0604030504040204" pitchFamily="50" charset="-128"/>
                <a:ea typeface="Meiryo UI" panose="020B0604030504040204" pitchFamily="50" charset="-128"/>
              </a:rPr>
              <a:t>関係法令</a:t>
            </a:r>
            <a:endParaRPr lang="ja-JP" altLang="en-US" sz="14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5933248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労働安全衛生法（抄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（３）</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テキスト１５５ページ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１０９ページ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2684649"/>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6</a:t>
            </a:r>
            <a:r>
              <a:rPr lang="ja-JP" altLang="en-US" sz="1600" dirty="0">
                <a:solidFill>
                  <a:prstClr val="black"/>
                </a:solidFill>
                <a:latin typeface="Meiryo UI" panose="020B0604030504040204" pitchFamily="50" charset="-128"/>
                <a:ea typeface="Meiryo UI" panose="020B0604030504040204" pitchFamily="50" charset="-128"/>
              </a:rPr>
              <a:t>章　労働者の就業に当たっての措置</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61</a:t>
            </a:r>
            <a:r>
              <a:rPr lang="ja-JP" altLang="en-US" sz="1600" dirty="0">
                <a:solidFill>
                  <a:prstClr val="black"/>
                </a:solidFill>
                <a:latin typeface="Meiryo UI" panose="020B0604030504040204" pitchFamily="50" charset="-128"/>
                <a:ea typeface="Meiryo UI" panose="020B0604030504040204" pitchFamily="50" charset="-128"/>
              </a:rPr>
              <a:t>条　＜就業制限＞</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クレーンの運転その他の業務で、政令で定めるものについては、都道府県労働局長の当該業務に係る免許を受けた者又は都道府県労働局長の登録を受けた者が行なう当該業務に係る技能講習を修了した者その他厚生労働省令で定める資格を有する者でなければ、当該業務に就かせては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前項の規定により当該業務につくことができる者以外の者は、当該業務を行なつてはならない。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項の規定により当該業務につくことができる者は、当該業務に従事するときは、これに係る免許証その他の資格を証する書面を携帯していなければならない。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rPr>
              <a:t>　略</a:t>
            </a:r>
          </a:p>
        </p:txBody>
      </p:sp>
      <p:pic>
        <p:nvPicPr>
          <p:cNvPr id="2" name="図 1"/>
          <p:cNvPicPr>
            <a:picLocks noChangeAspect="1"/>
          </p:cNvPicPr>
          <p:nvPr/>
        </p:nvPicPr>
        <p:blipFill>
          <a:blip r:embed="rId3"/>
          <a:stretch>
            <a:fillRect/>
          </a:stretch>
        </p:blipFill>
        <p:spPr>
          <a:xfrm>
            <a:off x="136337" y="4063440"/>
            <a:ext cx="4345610" cy="2181496"/>
          </a:xfrm>
          <a:prstGeom prst="rect">
            <a:avLst/>
          </a:prstGeom>
        </p:spPr>
      </p:pic>
      <p:pic>
        <p:nvPicPr>
          <p:cNvPr id="3" name="図 2"/>
          <p:cNvPicPr>
            <a:picLocks noChangeAspect="1"/>
          </p:cNvPicPr>
          <p:nvPr/>
        </p:nvPicPr>
        <p:blipFill>
          <a:blip r:embed="rId4"/>
          <a:stretch>
            <a:fillRect/>
          </a:stretch>
        </p:blipFill>
        <p:spPr>
          <a:xfrm>
            <a:off x="4639930" y="4063439"/>
            <a:ext cx="4389068" cy="703989"/>
          </a:xfrm>
          <a:prstGeom prst="rect">
            <a:avLst/>
          </a:prstGeom>
        </p:spPr>
      </p:pic>
      <p:sp>
        <p:nvSpPr>
          <p:cNvPr id="8" name="コンテンツ プレースホルダー 4"/>
          <p:cNvSpPr txBox="1">
            <a:spLocks/>
          </p:cNvSpPr>
          <p:nvPr/>
        </p:nvSpPr>
        <p:spPr>
          <a:xfrm>
            <a:off x="408320" y="372094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機械の運転者に必要な資格　　</a:t>
            </a:r>
            <a:r>
              <a:rPr lang="ja-JP" altLang="en-US" sz="1400" dirty="0" smtClean="0">
                <a:solidFill>
                  <a:prstClr val="black"/>
                </a:solidFill>
                <a:latin typeface="Meiryo UI" panose="020B0604030504040204" pitchFamily="50" charset="-128"/>
                <a:ea typeface="Meiryo UI" panose="020B0604030504040204" pitchFamily="50" charset="-128"/>
              </a:rPr>
              <a:t>　　　　　　　　　　　　　　　</a:t>
            </a:r>
            <a:r>
              <a:rPr lang="ja-JP" altLang="en-US" sz="1400" dirty="0">
                <a:solidFill>
                  <a:prstClr val="black"/>
                </a:solidFill>
                <a:latin typeface="Meiryo UI" panose="020B0604030504040204" pitchFamily="50" charset="-128"/>
                <a:ea typeface="Meiryo UI" panose="020B0604030504040204" pitchFamily="50" charset="-128"/>
              </a:rPr>
              <a:t>　　　　　作業者に必要な資格</a:t>
            </a:r>
          </a:p>
        </p:txBody>
      </p:sp>
    </p:spTree>
    <p:extLst>
      <p:ext uri="{BB962C8B-B14F-4D97-AF65-F5344CB8AC3E}">
        <p14:creationId xmlns:p14="http://schemas.microsoft.com/office/powerpoint/2010/main" val="304265147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衛生法</a:t>
            </a:r>
            <a:r>
              <a:rPr lang="ja-JP" altLang="en-US" sz="2400" dirty="0" smtClean="0">
                <a:latin typeface="Meiryo UI" panose="020B0604030504040204" pitchFamily="50" charset="-128"/>
                <a:ea typeface="Meiryo UI" panose="020B0604030504040204" pitchFamily="50" charset="-128"/>
              </a:rPr>
              <a:t>施行令</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テキスト１５６ページ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１１０ページ</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3719945" y="879432"/>
            <a:ext cx="5069033" cy="5345352"/>
          </a:xfrm>
          <a:prstGeom prst="rect">
            <a:avLst/>
          </a:prstGeom>
        </p:spPr>
      </p:pic>
      <p:sp>
        <p:nvSpPr>
          <p:cNvPr id="6" name="コンテンツ プレースホルダー 4"/>
          <p:cNvSpPr txBox="1">
            <a:spLocks/>
          </p:cNvSpPr>
          <p:nvPr/>
        </p:nvSpPr>
        <p:spPr>
          <a:xfrm>
            <a:off x="628650" y="941778"/>
            <a:ext cx="3174423" cy="3380840"/>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20</a:t>
            </a:r>
            <a:r>
              <a:rPr lang="ja-JP" altLang="en-US" sz="1600" dirty="0">
                <a:solidFill>
                  <a:prstClr val="black"/>
                </a:solidFill>
                <a:latin typeface="Meiryo UI" panose="020B0604030504040204" pitchFamily="50" charset="-128"/>
                <a:ea typeface="Meiryo UI" panose="020B0604030504040204" pitchFamily="50" charset="-128"/>
              </a:rPr>
              <a:t>条　＜就業制限に係る業務＞</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法第</a:t>
            </a:r>
            <a:r>
              <a:rPr lang="en-US" altLang="ja-JP" sz="1600" dirty="0">
                <a:solidFill>
                  <a:prstClr val="black"/>
                </a:solidFill>
                <a:latin typeface="Meiryo UI" panose="020B0604030504040204" pitchFamily="50" charset="-128"/>
                <a:ea typeface="Meiryo UI" panose="020B0604030504040204" pitchFamily="50" charset="-128"/>
              </a:rPr>
              <a:t>61</a:t>
            </a:r>
            <a:r>
              <a:rPr lang="ja-JP" altLang="en-US" sz="1600" dirty="0">
                <a:solidFill>
                  <a:prstClr val="black"/>
                </a:solidFill>
                <a:latin typeface="Meiryo UI" panose="020B0604030504040204" pitchFamily="50" charset="-128"/>
                <a:ea typeface="Meiryo UI" panose="020B0604030504040204" pitchFamily="50" charset="-128"/>
              </a:rPr>
              <a:t>条第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項の政令で定める業務は、次のとおりとする。</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rPr>
              <a:t>11</a:t>
            </a:r>
            <a:r>
              <a:rPr lang="ja-JP" altLang="en-US" sz="1600" dirty="0">
                <a:solidFill>
                  <a:prstClr val="black"/>
                </a:solidFill>
                <a:latin typeface="Meiryo UI" panose="020B0604030504040204" pitchFamily="50" charset="-128"/>
                <a:ea typeface="Meiryo UI" panose="020B0604030504040204" pitchFamily="50" charset="-128"/>
              </a:rPr>
              <a:t>　略</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12</a:t>
            </a:r>
            <a:r>
              <a:rPr lang="ja-JP" altLang="en-US" sz="1600" dirty="0">
                <a:solidFill>
                  <a:prstClr val="black"/>
                </a:solidFill>
                <a:latin typeface="Meiryo UI" panose="020B0604030504040204" pitchFamily="50" charset="-128"/>
                <a:ea typeface="Meiryo UI" panose="020B0604030504040204" pitchFamily="50" charset="-128"/>
              </a:rPr>
              <a:t>　機体重量が</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トン以上の別表第</a:t>
            </a:r>
            <a:r>
              <a:rPr lang="en-US" altLang="ja-JP" sz="1600" dirty="0">
                <a:solidFill>
                  <a:prstClr val="black"/>
                </a:solidFill>
                <a:latin typeface="Meiryo UI" panose="020B0604030504040204" pitchFamily="50" charset="-128"/>
                <a:ea typeface="Meiryo UI" panose="020B0604030504040204" pitchFamily="50" charset="-128"/>
              </a:rPr>
              <a:t>7</a:t>
            </a: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号、第</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号、第</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号又は第</a:t>
            </a:r>
            <a:r>
              <a:rPr lang="en-US" altLang="ja-JP" sz="1600" dirty="0">
                <a:solidFill>
                  <a:prstClr val="black"/>
                </a:solidFill>
                <a:latin typeface="Meiryo UI" panose="020B0604030504040204" pitchFamily="50" charset="-128"/>
                <a:ea typeface="Meiryo UI" panose="020B0604030504040204" pitchFamily="50" charset="-128"/>
              </a:rPr>
              <a:t>6</a:t>
            </a:r>
            <a:r>
              <a:rPr lang="ja-JP" altLang="en-US" sz="1600" dirty="0">
                <a:solidFill>
                  <a:prstClr val="black"/>
                </a:solidFill>
                <a:latin typeface="Meiryo UI" panose="020B0604030504040204" pitchFamily="50" charset="-128"/>
                <a:ea typeface="Meiryo UI" panose="020B0604030504040204" pitchFamily="50" charset="-128"/>
              </a:rPr>
              <a:t>号に掲げる建設機械で、動力を用い、かつ、不特定の場所に自走することができるものの運転（道路上を走行させる運転を除く。）の業務</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13</a:t>
            </a:r>
            <a:r>
              <a:rPr lang="ja-JP" altLang="en-US" sz="1600" dirty="0">
                <a:solidFill>
                  <a:prstClr val="black"/>
                </a:solidFill>
                <a:latin typeface="Meiryo UI" panose="020B0604030504040204" pitchFamily="50" charset="-128"/>
                <a:ea typeface="Meiryo UI" panose="020B0604030504040204" pitchFamily="50" charset="-128"/>
              </a:rPr>
              <a:t>　以下略</a:t>
            </a:r>
          </a:p>
        </p:txBody>
      </p:sp>
    </p:spTree>
    <p:extLst>
      <p:ext uri="{BB962C8B-B14F-4D97-AF65-F5344CB8AC3E}">
        <p14:creationId xmlns:p14="http://schemas.microsoft.com/office/powerpoint/2010/main" val="418325921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（１）</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テキスト１６０ページ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１１１ページ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303158"/>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編　通則</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7</a:t>
            </a:r>
            <a:r>
              <a:rPr lang="ja-JP" altLang="en-US" sz="1600" dirty="0">
                <a:solidFill>
                  <a:prstClr val="black"/>
                </a:solidFill>
                <a:latin typeface="Meiryo UI" panose="020B0604030504040204" pitchFamily="50" charset="-128"/>
                <a:ea typeface="Meiryo UI" panose="020B0604030504040204" pitchFamily="50" charset="-128"/>
              </a:rPr>
              <a:t>章　免許等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節　技能講習</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82</a:t>
            </a:r>
            <a:r>
              <a:rPr lang="ja-JP" altLang="en-US" sz="1600" dirty="0">
                <a:solidFill>
                  <a:prstClr val="black"/>
                </a:solidFill>
                <a:latin typeface="Meiryo UI" panose="020B0604030504040204" pitchFamily="50" charset="-128"/>
                <a:ea typeface="Meiryo UI" panose="020B0604030504040204" pitchFamily="50" charset="-128"/>
              </a:rPr>
              <a:t>条　＜技能講習修了証の再交付等＞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技能講習修了証の交付を受けた者で、当該技能講習に係る業務に現に就いているもの又は就こうとするものは、これを滅失し、又は損傷したときは、第</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項に規定する場合を除き、技能講習修了証再交付申込書（様式第</a:t>
            </a:r>
            <a:r>
              <a:rPr lang="en-US" altLang="ja-JP" sz="1600" dirty="0">
                <a:solidFill>
                  <a:prstClr val="black"/>
                </a:solidFill>
                <a:latin typeface="Meiryo UI" panose="020B0604030504040204" pitchFamily="50" charset="-128"/>
                <a:ea typeface="Meiryo UI" panose="020B0604030504040204" pitchFamily="50" charset="-128"/>
              </a:rPr>
              <a:t>18</a:t>
            </a:r>
            <a:r>
              <a:rPr lang="ja-JP" altLang="en-US" sz="1600" dirty="0">
                <a:solidFill>
                  <a:prstClr val="black"/>
                </a:solidFill>
                <a:latin typeface="Meiryo UI" panose="020B0604030504040204" pitchFamily="50" charset="-128"/>
                <a:ea typeface="Meiryo UI" panose="020B0604030504040204" pitchFamily="50" charset="-128"/>
              </a:rPr>
              <a:t>条）を技能講習修了証の交付を受けた登録教習機関に提出し、技能講習修了証の再交付を受けなければならない。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前項に規定する者は、氏名を変更したときは、第</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項に規定する場合を除き、技能講習修了証書替申込書（様式第</a:t>
            </a:r>
            <a:r>
              <a:rPr lang="en-US" altLang="ja-JP" sz="1600" dirty="0">
                <a:solidFill>
                  <a:prstClr val="black"/>
                </a:solidFill>
                <a:latin typeface="Meiryo UI" panose="020B0604030504040204" pitchFamily="50" charset="-128"/>
                <a:ea typeface="Meiryo UI" panose="020B0604030504040204" pitchFamily="50" charset="-128"/>
              </a:rPr>
              <a:t>18</a:t>
            </a:r>
            <a:r>
              <a:rPr lang="ja-JP" altLang="en-US" sz="1600" dirty="0">
                <a:solidFill>
                  <a:prstClr val="black"/>
                </a:solidFill>
                <a:latin typeface="Meiryo UI" panose="020B0604030504040204" pitchFamily="50" charset="-128"/>
                <a:ea typeface="Meiryo UI" panose="020B0604030504040204" pitchFamily="50" charset="-128"/>
              </a:rPr>
              <a:t>号）を技能講習修了証の交付を受けた登録教習機関に提出し、技能講習修了証の書替えを受けなければならない。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以下</a:t>
            </a:r>
            <a:r>
              <a:rPr lang="ja-JP" altLang="en-US" sz="1600" dirty="0" smtClean="0">
                <a:solidFill>
                  <a:prstClr val="black"/>
                </a:solidFill>
                <a:latin typeface="Meiryo UI" panose="020B0604030504040204" pitchFamily="50" charset="-128"/>
                <a:ea typeface="Meiryo UI" panose="020B0604030504040204" pitchFamily="50" charset="-128"/>
              </a:rPr>
              <a:t>略</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編　安全基準</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章　建設機械等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節　車両系建設機械</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款の</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構造</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152</a:t>
            </a:r>
            <a:r>
              <a:rPr lang="ja-JP" altLang="en-US" sz="1600" dirty="0">
                <a:solidFill>
                  <a:prstClr val="black"/>
                </a:solidFill>
                <a:latin typeface="Meiryo UI" panose="020B0604030504040204" pitchFamily="50" charset="-128"/>
                <a:ea typeface="Meiryo UI" panose="020B0604030504040204" pitchFamily="50" charset="-128"/>
              </a:rPr>
              <a:t>条　＜前照燈の設置＞</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事業者は、車両系建設機械には、前照燈を備えなければならない。ただし、作業を安全に行うため必要な照度が保持されている場所において使用する車両系建設機械については、この限りではない</a:t>
            </a:r>
            <a:r>
              <a:rPr lang="ja-JP" altLang="en-US" sz="1600" dirty="0" smtClean="0">
                <a:solidFill>
                  <a:prstClr val="black"/>
                </a:solidFill>
                <a:latin typeface="Meiryo UI" panose="020B0604030504040204" pitchFamily="50" charset="-128"/>
                <a:ea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7727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a:t>
            </a:r>
            <a:r>
              <a:rPr lang="ja-JP" altLang="en-US" sz="2400" dirty="0">
                <a:latin typeface="Meiryo UI" panose="020B0604030504040204" pitchFamily="50" charset="-128"/>
                <a:ea typeface="Meiryo UI" panose="020B0604030504040204" pitchFamily="50" charset="-128"/>
              </a:rPr>
              <a:t>機械の</a:t>
            </a:r>
            <a:r>
              <a:rPr lang="ja-JP" altLang="en-US" sz="2400" dirty="0" smtClean="0">
                <a:latin typeface="Meiryo UI" panose="020B0604030504040204" pitchFamily="50" charset="-128"/>
                <a:ea typeface="Meiryo UI" panose="020B0604030504040204" pitchFamily="50" charset="-128"/>
              </a:rPr>
              <a:t>ベースマシン　（</a:t>
            </a:r>
            <a:r>
              <a:rPr lang="en-US" altLang="ja-JP" sz="2400" dirty="0">
                <a:latin typeface="Meiryo UI" panose="020B0604030504040204" pitchFamily="50" charset="-128"/>
                <a:ea typeface="Meiryo UI" panose="020B0604030504040204" pitchFamily="50" charset="-128"/>
              </a:rPr>
              <a:t>1</a:t>
            </a:r>
            <a:r>
              <a:rPr lang="ja-JP" altLang="en-US" sz="2400" dirty="0">
                <a:latin typeface="Meiryo UI" panose="020B0604030504040204" pitchFamily="50" charset="-128"/>
                <a:ea typeface="Meiryo UI" panose="020B0604030504040204" pitchFamily="50" charset="-128"/>
              </a:rPr>
              <a:t>）作業装置</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テキスト６ページ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テキスト９ページ</a:t>
            </a:r>
            <a:endParaRPr lang="ja-JP" altLang="en-US" sz="1200" dirty="0">
              <a:solidFill>
                <a:prstClr val="black"/>
              </a:solidFill>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925" y="1304925"/>
            <a:ext cx="6534150" cy="4248150"/>
          </a:xfrm>
          <a:prstGeom prst="rect">
            <a:avLst/>
          </a:prstGeom>
        </p:spPr>
      </p:pic>
    </p:spTree>
    <p:extLst>
      <p:ext uri="{BB962C8B-B14F-4D97-AF65-F5344CB8AC3E}">
        <p14:creationId xmlns:p14="http://schemas.microsoft.com/office/powerpoint/2010/main" val="85190406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（２）</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テキスト１６３ページ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１１１ページ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153</a:t>
            </a:r>
            <a:r>
              <a:rPr lang="ja-JP" altLang="en-US" sz="1600" dirty="0">
                <a:solidFill>
                  <a:prstClr val="black"/>
                </a:solidFill>
                <a:latin typeface="Meiryo UI" panose="020B0604030504040204" pitchFamily="50" charset="-128"/>
                <a:ea typeface="Meiryo UI" panose="020B0604030504040204" pitchFamily="50" charset="-128"/>
              </a:rPr>
              <a:t>条　＜ヘッドガード＞</a:t>
            </a:r>
          </a:p>
          <a:p>
            <a:pPr marL="0" indent="0">
              <a:lnSpc>
                <a:spcPct val="100000"/>
              </a:lnSpc>
              <a:spcBef>
                <a:spcPts val="0"/>
              </a:spcBef>
              <a:buNone/>
            </a:pPr>
            <a:r>
              <a:rPr lang="ja-JP" altLang="en-US" sz="1600" spc="-10" dirty="0">
                <a:solidFill>
                  <a:prstClr val="black"/>
                </a:solidFill>
                <a:latin typeface="Meiryo UI" panose="020B0604030504040204" pitchFamily="50" charset="-128"/>
                <a:ea typeface="Meiryo UI" panose="020B0604030504040204" pitchFamily="50" charset="-128"/>
              </a:rPr>
              <a:t>事業者は、岩石の落下等により労働者に危険が生ずるおそれのある場所</a:t>
            </a:r>
            <a:r>
              <a:rPr lang="ja-JP" altLang="en-US" sz="1600" spc="-10" dirty="0" smtClean="0">
                <a:solidFill>
                  <a:prstClr val="black"/>
                </a:solidFill>
                <a:latin typeface="Meiryo UI" panose="020B0604030504040204" pitchFamily="50" charset="-128"/>
                <a:ea typeface="Meiryo UI" panose="020B0604030504040204" pitchFamily="50" charset="-128"/>
              </a:rPr>
              <a:t>で</a:t>
            </a:r>
            <a:r>
              <a:rPr lang="en-US" altLang="ja-JP" sz="1600" spc="-10" dirty="0" smtClean="0">
                <a:solidFill>
                  <a:prstClr val="black"/>
                </a:solidFill>
                <a:latin typeface="Meiryo UI" panose="020B0604030504040204" pitchFamily="50" charset="-128"/>
                <a:ea typeface="Meiryo UI" panose="020B0604030504040204" pitchFamily="50" charset="-128"/>
              </a:rPr>
              <a:t>※1</a:t>
            </a:r>
            <a:r>
              <a:rPr lang="ja-JP" altLang="en-US" sz="1600" spc="-10" dirty="0" smtClean="0">
                <a:solidFill>
                  <a:prstClr val="black"/>
                </a:solidFill>
                <a:latin typeface="Meiryo UI" panose="020B0604030504040204" pitchFamily="50" charset="-128"/>
                <a:ea typeface="Meiryo UI" panose="020B0604030504040204" pitchFamily="50" charset="-128"/>
              </a:rPr>
              <a:t>車両</a:t>
            </a:r>
            <a:r>
              <a:rPr lang="ja-JP" altLang="en-US" sz="1600" spc="-10" dirty="0">
                <a:solidFill>
                  <a:prstClr val="black"/>
                </a:solidFill>
                <a:latin typeface="Meiryo UI" panose="020B0604030504040204" pitchFamily="50" charset="-128"/>
                <a:ea typeface="Meiryo UI" panose="020B0604030504040204" pitchFamily="50" charset="-128"/>
              </a:rPr>
              <a:t>系建設機械（ブル・ドーザー、トラクター・ショベル、ずり積機、パワー・ショベル、ドラグ・ショベル及び解体用機械に限る。）を使用するときは、当該車両系建設機械に堅固な</a:t>
            </a:r>
            <a:r>
              <a:rPr lang="ja-JP" altLang="en-US" sz="1600" spc="-10" dirty="0" smtClean="0">
                <a:solidFill>
                  <a:prstClr val="black"/>
                </a:solidFill>
                <a:latin typeface="Meiryo UI" panose="020B0604030504040204" pitchFamily="50" charset="-128"/>
                <a:ea typeface="Meiryo UI" panose="020B0604030504040204" pitchFamily="50" charset="-128"/>
              </a:rPr>
              <a:t>ヘッドガード</a:t>
            </a:r>
            <a:r>
              <a:rPr lang="en-US" altLang="ja-JP" sz="1600" spc="-10" dirty="0" smtClean="0">
                <a:solidFill>
                  <a:prstClr val="black"/>
                </a:solidFill>
                <a:latin typeface="Meiryo UI" panose="020B0604030504040204" pitchFamily="50" charset="-128"/>
                <a:ea typeface="Meiryo UI" panose="020B0604030504040204" pitchFamily="50" charset="-128"/>
              </a:rPr>
              <a:t>※2</a:t>
            </a:r>
            <a:r>
              <a:rPr lang="ja-JP" altLang="en-US" sz="1600" spc="-10" dirty="0" smtClean="0">
                <a:solidFill>
                  <a:prstClr val="black"/>
                </a:solidFill>
                <a:latin typeface="Meiryo UI" panose="020B0604030504040204" pitchFamily="50" charset="-128"/>
                <a:ea typeface="Meiryo UI" panose="020B0604030504040204" pitchFamily="50" charset="-128"/>
              </a:rPr>
              <a:t>を</a:t>
            </a:r>
            <a:r>
              <a:rPr lang="ja-JP" altLang="en-US" sz="1600" spc="-10" dirty="0">
                <a:solidFill>
                  <a:prstClr val="black"/>
                </a:solidFill>
                <a:latin typeface="Meiryo UI" panose="020B0604030504040204" pitchFamily="50" charset="-128"/>
                <a:ea typeface="Meiryo UI" panose="020B0604030504040204" pitchFamily="50" charset="-128"/>
              </a:rPr>
              <a:t>備えなければならない</a:t>
            </a:r>
            <a:r>
              <a:rPr lang="ja-JP" altLang="en-US" sz="1600" spc="-10" dirty="0" smtClean="0">
                <a:solidFill>
                  <a:prstClr val="black"/>
                </a:solidFill>
                <a:latin typeface="Meiryo UI" panose="020B0604030504040204" pitchFamily="50" charset="-128"/>
                <a:ea typeface="Meiryo UI" panose="020B0604030504040204" pitchFamily="50" charset="-128"/>
              </a:rPr>
              <a:t>。</a:t>
            </a:r>
          </a:p>
          <a:p>
            <a:pPr marL="811213" indent="-268288">
              <a:lnSpc>
                <a:spcPct val="100000"/>
              </a:lnSpc>
              <a:spcBef>
                <a:spcPts val="0"/>
              </a:spcBef>
              <a:buNone/>
            </a:pPr>
            <a:r>
              <a:rPr lang="ja-JP" altLang="en-US" sz="1200" dirty="0" smtClean="0">
                <a:solidFill>
                  <a:srgbClr val="0070C0"/>
                </a:solidFill>
                <a:latin typeface="Meiryo UI" panose="020B0604030504040204" pitchFamily="50" charset="-128"/>
                <a:ea typeface="Meiryo UI" panose="020B0604030504040204" pitchFamily="50" charset="-128"/>
              </a:rPr>
              <a:t>注</a:t>
            </a:r>
            <a:r>
              <a:rPr lang="en-US" altLang="ja-JP" sz="1200" dirty="0" smtClean="0">
                <a:solidFill>
                  <a:srgbClr val="0070C0"/>
                </a:solidFill>
                <a:latin typeface="Meiryo UI" panose="020B0604030504040204" pitchFamily="50" charset="-128"/>
                <a:ea typeface="Meiryo UI" panose="020B0604030504040204" pitchFamily="50" charset="-128"/>
              </a:rPr>
              <a:t>1)</a:t>
            </a:r>
            <a:r>
              <a:rPr lang="ja-JP" altLang="en-US" sz="1200" dirty="0" smtClean="0">
                <a:solidFill>
                  <a:srgbClr val="0070C0"/>
                </a:solidFill>
                <a:latin typeface="Meiryo UI" panose="020B0604030504040204" pitchFamily="50" charset="-128"/>
                <a:ea typeface="Meiryo UI" panose="020B0604030504040204" pitchFamily="50" charset="-128"/>
              </a:rPr>
              <a:t>「岩石の落下等</a:t>
            </a:r>
            <a:r>
              <a:rPr lang="en-US" altLang="ja-JP" sz="1200" dirty="0" smtClean="0">
                <a:solidFill>
                  <a:srgbClr val="0070C0"/>
                </a:solidFill>
                <a:latin typeface="Meiryo UI" panose="020B0604030504040204" pitchFamily="50" charset="-128"/>
                <a:ea typeface="Meiryo UI" panose="020B0604030504040204" pitchFamily="50" charset="-128"/>
              </a:rPr>
              <a:t>……</a:t>
            </a:r>
            <a:r>
              <a:rPr lang="ja-JP" altLang="en-US" sz="1200" dirty="0" smtClean="0">
                <a:solidFill>
                  <a:srgbClr val="0070C0"/>
                </a:solidFill>
                <a:latin typeface="Meiryo UI" panose="020B0604030504040204" pitchFamily="50" charset="-128"/>
                <a:ea typeface="Meiryo UI" panose="020B0604030504040204" pitchFamily="50" charset="-128"/>
              </a:rPr>
              <a:t>おそれのある場所」とは、明り掘削の作業、採石のための掘削の作業、ずい道等の建設の作業等を当該機械を用いて行う場所であって、機械による作業が原因で岩石等の落下を招くような場所をいうものである。</a:t>
            </a:r>
          </a:p>
          <a:p>
            <a:pPr marL="543600" indent="0">
              <a:lnSpc>
                <a:spcPct val="100000"/>
              </a:lnSpc>
              <a:spcBef>
                <a:spcPts val="0"/>
              </a:spcBef>
              <a:buNone/>
            </a:pPr>
            <a:r>
              <a:rPr lang="ja-JP" altLang="en-US" sz="1200" dirty="0" smtClean="0">
                <a:solidFill>
                  <a:srgbClr val="0070C0"/>
                </a:solidFill>
                <a:latin typeface="Meiryo UI" panose="020B0604030504040204" pitchFamily="50" charset="-128"/>
                <a:ea typeface="Meiryo UI" panose="020B0604030504040204" pitchFamily="50" charset="-128"/>
              </a:rPr>
              <a:t>注</a:t>
            </a:r>
            <a:r>
              <a:rPr lang="en-US" altLang="ja-JP" sz="1200" dirty="0" smtClean="0">
                <a:solidFill>
                  <a:srgbClr val="0070C0"/>
                </a:solidFill>
                <a:latin typeface="Meiryo UI" panose="020B0604030504040204" pitchFamily="50" charset="-128"/>
                <a:ea typeface="Meiryo UI" panose="020B0604030504040204" pitchFamily="50" charset="-128"/>
              </a:rPr>
              <a:t>2</a:t>
            </a:r>
            <a:r>
              <a:rPr lang="ja-JP" altLang="en-US" sz="1200" dirty="0" smtClean="0">
                <a:solidFill>
                  <a:srgbClr val="0070C0"/>
                </a:solidFill>
                <a:latin typeface="Meiryo UI" panose="020B0604030504040204" pitchFamily="50" charset="-128"/>
                <a:ea typeface="Meiryo UI" panose="020B0604030504040204" pitchFamily="50" charset="-128"/>
              </a:rPr>
              <a:t>）ヘッドガードについては、昭和</a:t>
            </a:r>
            <a:r>
              <a:rPr lang="en-US" altLang="ja-JP" sz="1200" dirty="0" smtClean="0">
                <a:solidFill>
                  <a:srgbClr val="0070C0"/>
                </a:solidFill>
                <a:latin typeface="Meiryo UI" panose="020B0604030504040204" pitchFamily="50" charset="-128"/>
                <a:ea typeface="Meiryo UI" panose="020B0604030504040204" pitchFamily="50" charset="-128"/>
              </a:rPr>
              <a:t>50.9.26</a:t>
            </a:r>
            <a:r>
              <a:rPr lang="ja-JP" altLang="en-US" sz="1200" dirty="0" smtClean="0">
                <a:solidFill>
                  <a:srgbClr val="0070C0"/>
                </a:solidFill>
                <a:latin typeface="Meiryo UI" panose="020B0604030504040204" pitchFamily="50" charset="-128"/>
                <a:ea typeface="Meiryo UI" panose="020B0604030504040204" pitchFamily="50" charset="-128"/>
              </a:rPr>
              <a:t>基発第</a:t>
            </a:r>
            <a:r>
              <a:rPr lang="en-US" altLang="ja-JP" sz="1200" dirty="0" smtClean="0">
                <a:solidFill>
                  <a:srgbClr val="0070C0"/>
                </a:solidFill>
                <a:latin typeface="Meiryo UI" panose="020B0604030504040204" pitchFamily="50" charset="-128"/>
                <a:ea typeface="Meiryo UI" panose="020B0604030504040204" pitchFamily="50" charset="-128"/>
              </a:rPr>
              <a:t>559</a:t>
            </a:r>
            <a:r>
              <a:rPr lang="ja-JP" altLang="en-US" sz="1200" dirty="0" smtClean="0">
                <a:solidFill>
                  <a:srgbClr val="0070C0"/>
                </a:solidFill>
                <a:latin typeface="Meiryo UI" panose="020B0604030504040204" pitchFamily="50" charset="-128"/>
                <a:ea typeface="Meiryo UI" panose="020B0604030504040204" pitchFamily="50" charset="-128"/>
              </a:rPr>
              <a:t>号通達により構造基準が示されている。</a:t>
            </a:r>
            <a:endParaRPr lang="en-US" altLang="ja-JP" sz="1200" dirty="0" smtClean="0">
              <a:solidFill>
                <a:srgbClr val="0070C0"/>
              </a:solidFill>
              <a:latin typeface="Meiryo UI" panose="020B0604030504040204" pitchFamily="50" charset="-128"/>
              <a:ea typeface="Meiryo UI" panose="020B0604030504040204" pitchFamily="50" charset="-128"/>
            </a:endParaRPr>
          </a:p>
          <a:p>
            <a:pPr marL="543600" indent="0">
              <a:lnSpc>
                <a:spcPct val="100000"/>
              </a:lnSpc>
              <a:spcBef>
                <a:spcPts val="0"/>
              </a:spcBef>
              <a:buNone/>
            </a:pPr>
            <a:endParaRPr lang="en-US" altLang="ja-JP" sz="1200" dirty="0">
              <a:solidFill>
                <a:srgbClr val="0070C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款　車両系建設機械の使用に係る危険の防止</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154</a:t>
            </a:r>
            <a:r>
              <a:rPr lang="ja-JP" altLang="en-US" sz="1600" dirty="0">
                <a:solidFill>
                  <a:prstClr val="black"/>
                </a:solidFill>
                <a:latin typeface="Meiryo UI" panose="020B0604030504040204" pitchFamily="50" charset="-128"/>
                <a:ea typeface="Meiryo UI" panose="020B0604030504040204" pitchFamily="50" charset="-128"/>
              </a:rPr>
              <a:t>条　＜調査及び記録＞</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を用いて作業を行なうときは、当該車両系建設機械の転落、地山の崩壊等による労働者の危険を防止するため、あらかじめ、当該作業に係る場所について地形、地質の状態等を調査し、その結果を記録しておかなければならない</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155</a:t>
            </a:r>
            <a:r>
              <a:rPr lang="ja-JP" altLang="en-US" sz="1600" dirty="0">
                <a:solidFill>
                  <a:prstClr val="black"/>
                </a:solidFill>
                <a:latin typeface="Meiryo UI" panose="020B0604030504040204" pitchFamily="50" charset="-128"/>
                <a:ea typeface="Meiryo UI" panose="020B0604030504040204" pitchFamily="50" charset="-128"/>
              </a:rPr>
              <a:t>条　＜作業計画＞</a:t>
            </a:r>
          </a:p>
          <a:p>
            <a:pPr marL="0" indent="0">
              <a:lnSpc>
                <a:spcPct val="100000"/>
              </a:lnSpc>
              <a:spcBef>
                <a:spcPts val="0"/>
              </a:spcBef>
              <a:buNone/>
            </a:pPr>
            <a:r>
              <a:rPr lang="ja-JP" altLang="en-US" sz="1600" spc="-50" dirty="0">
                <a:solidFill>
                  <a:prstClr val="black"/>
                </a:solidFill>
                <a:latin typeface="Meiryo UI" panose="020B0604030504040204" pitchFamily="50" charset="-128"/>
                <a:ea typeface="Meiryo UI" panose="020B0604030504040204" pitchFamily="50" charset="-128"/>
              </a:rPr>
              <a:t>事業者は、車両系建設機械を用いて作業を行なうときは、あらかじめ、前条の規定による調査により知り得たところに適応する作業計画を定め、かつ、当該作業計画により作業を行なわなければならない。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前項の作業計画は、次の事項が示されているものでなければならない。</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　使用する車両系建設機械の種類及び能力</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車両系建設機械の運行経路</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車両系建設機械による作業の方法</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事業者は、第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項の作業計画を定めたときは、前項第</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号及び第</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号の事項について関係労働者に周知させなければならない</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2215792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（３）</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テキスト１６３ページ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１１２ページ</a:t>
            </a:r>
            <a:endParaRPr lang="ja-JP" altLang="en-US" sz="1200" dirty="0">
              <a:solidFill>
                <a:prstClr val="black"/>
              </a:solidFill>
            </a:endParaRPr>
          </a:p>
        </p:txBody>
      </p:sp>
      <p:sp>
        <p:nvSpPr>
          <p:cNvPr id="6" name="コンテンツ プレースホルダー 4"/>
          <p:cNvSpPr txBox="1">
            <a:spLocks/>
          </p:cNvSpPr>
          <p:nvPr/>
        </p:nvSpPr>
        <p:spPr>
          <a:xfrm>
            <a:off x="571500" y="941778"/>
            <a:ext cx="807971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156</a:t>
            </a:r>
            <a:r>
              <a:rPr lang="ja-JP" altLang="en-US" sz="1600" dirty="0">
                <a:solidFill>
                  <a:prstClr val="black"/>
                </a:solidFill>
                <a:latin typeface="Meiryo UI" panose="020B0604030504040204" pitchFamily="50" charset="-128"/>
                <a:ea typeface="Meiryo UI" panose="020B0604030504040204" pitchFamily="50" charset="-128"/>
              </a:rPr>
              <a:t>条　＜制限速度＞</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事業者は、車両系建設機械（最高速度が毎時</a:t>
            </a:r>
            <a:r>
              <a:rPr lang="en-US" altLang="ja-JP" sz="1600" dirty="0">
                <a:solidFill>
                  <a:prstClr val="black"/>
                </a:solidFill>
                <a:latin typeface="Meiryo UI" panose="020B0604030504040204" pitchFamily="50" charset="-128"/>
                <a:ea typeface="Meiryo UI" panose="020B0604030504040204" pitchFamily="50" charset="-128"/>
              </a:rPr>
              <a:t>10</a:t>
            </a:r>
            <a:r>
              <a:rPr lang="ja-JP" altLang="en-US" sz="1600" dirty="0">
                <a:solidFill>
                  <a:prstClr val="black"/>
                </a:solidFill>
                <a:latin typeface="Meiryo UI" panose="020B0604030504040204" pitchFamily="50" charset="-128"/>
                <a:ea typeface="Meiryo UI" panose="020B0604030504040204" pitchFamily="50" charset="-128"/>
              </a:rPr>
              <a:t>キロメートル以下のものを除く。）を用いて作業を行なうときは、あらかじめ、当該作業に係る場所の地形、地質の状態等</a:t>
            </a:r>
            <a:r>
              <a:rPr lang="en-US" altLang="ja-JP" sz="1600" dirty="0">
                <a:solidFill>
                  <a:prstClr val="black"/>
                </a:solidFill>
                <a:latin typeface="Meiryo UI" panose="020B0604030504040204" pitchFamily="50" charset="-128"/>
                <a:ea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rPr>
              <a:t>に応じた車両系建設機械の適正な制限速度を定め、それにより作業を行なわなければならない。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spc="-120" dirty="0">
                <a:solidFill>
                  <a:prstClr val="black"/>
                </a:solidFill>
                <a:latin typeface="Meiryo UI" panose="020B0604030504040204" pitchFamily="50" charset="-128"/>
                <a:ea typeface="Meiryo UI" panose="020B0604030504040204" pitchFamily="50" charset="-128"/>
              </a:rPr>
              <a:t>前項の車両系建設機械の運転者は、同項の制限速度をこえて車両系建設機械を運転してはならない。</a:t>
            </a:r>
            <a:endParaRPr lang="en-US" altLang="ja-JP" sz="1600" spc="-120" dirty="0">
              <a:solidFill>
                <a:prstClr val="black"/>
              </a:solidFill>
              <a:latin typeface="Meiryo UI" panose="020B0604030504040204" pitchFamily="50" charset="-128"/>
              <a:ea typeface="Meiryo UI" panose="020B0604030504040204" pitchFamily="50" charset="-128"/>
            </a:endParaRPr>
          </a:p>
          <a:p>
            <a:pPr marL="53975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注）「地形、地質の状態等」の「等」には、他の機械設備等が設置されている場合なども含まれる。</a:t>
            </a:r>
          </a:p>
          <a:p>
            <a:pPr marL="0" indent="0">
              <a:lnSpc>
                <a:spcPct val="100000"/>
              </a:lnSpc>
              <a:spcBef>
                <a:spcPts val="0"/>
              </a:spcBef>
              <a:buNone/>
            </a:pP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157</a:t>
            </a:r>
            <a:r>
              <a:rPr lang="ja-JP" altLang="en-US" sz="1600" dirty="0">
                <a:solidFill>
                  <a:prstClr val="black"/>
                </a:solidFill>
                <a:latin typeface="Meiryo UI" panose="020B0604030504040204" pitchFamily="50" charset="-128"/>
                <a:ea typeface="Meiryo UI" panose="020B0604030504040204" pitchFamily="50" charset="-128"/>
              </a:rPr>
              <a:t>条　＜転落等の防止等＞</a:t>
            </a:r>
          </a:p>
          <a:p>
            <a:pPr marL="0" indent="0">
              <a:lnSpc>
                <a:spcPct val="100000"/>
              </a:lnSpc>
              <a:spcBef>
                <a:spcPts val="0"/>
              </a:spcBef>
              <a:buNone/>
            </a:pPr>
            <a:r>
              <a:rPr lang="ja-JP" altLang="en-US" sz="1600" spc="-50" dirty="0">
                <a:solidFill>
                  <a:prstClr val="black"/>
                </a:solidFill>
                <a:latin typeface="Meiryo UI" panose="020B0604030504040204" pitchFamily="50" charset="-128"/>
                <a:ea typeface="Meiryo UI" panose="020B0604030504040204" pitchFamily="50" charset="-128"/>
              </a:rPr>
              <a:t>事業者は、車両系建設機械を用いて作業を行うときは、車両系建設機械の転倒又は転落による労働者の危険を防止するため、当該車両系建設機械の運行経路について路肩の崩壊を防止すること、地盤の不同沈下を防止すること、必要な幅員を保持すること</a:t>
            </a:r>
            <a:r>
              <a:rPr lang="ja-JP" altLang="en-US" sz="1600" spc="-50" dirty="0" smtClean="0">
                <a:solidFill>
                  <a:prstClr val="black"/>
                </a:solidFill>
                <a:latin typeface="Meiryo UI" panose="020B0604030504040204" pitchFamily="50" charset="-128"/>
                <a:ea typeface="Meiryo UI" panose="020B0604030504040204" pitchFamily="50" charset="-128"/>
              </a:rPr>
              <a:t>等</a:t>
            </a:r>
            <a:r>
              <a:rPr lang="en-US" altLang="ja-JP" sz="1600" spc="-50" dirty="0" smtClean="0">
                <a:solidFill>
                  <a:prstClr val="black"/>
                </a:solidFill>
                <a:latin typeface="Meiryo UI" panose="020B0604030504040204" pitchFamily="50" charset="-128"/>
                <a:ea typeface="Meiryo UI" panose="020B0604030504040204" pitchFamily="50" charset="-128"/>
              </a:rPr>
              <a:t>※1</a:t>
            </a:r>
            <a:r>
              <a:rPr lang="ja-JP" altLang="en-US" sz="1600" spc="-50" dirty="0" smtClean="0">
                <a:solidFill>
                  <a:prstClr val="black"/>
                </a:solidFill>
                <a:latin typeface="Meiryo UI" panose="020B0604030504040204" pitchFamily="50" charset="-128"/>
                <a:ea typeface="Meiryo UI" panose="020B0604030504040204" pitchFamily="50" charset="-128"/>
              </a:rPr>
              <a:t>必要</a:t>
            </a:r>
            <a:r>
              <a:rPr lang="ja-JP" altLang="en-US" sz="1600" spc="-50" dirty="0">
                <a:solidFill>
                  <a:prstClr val="black"/>
                </a:solidFill>
                <a:latin typeface="Meiryo UI" panose="020B0604030504040204" pitchFamily="50" charset="-128"/>
                <a:ea typeface="Meiryo UI" panose="020B0604030504040204" pitchFamily="50" charset="-128"/>
              </a:rPr>
              <a:t>な措置を講じなければならない。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事業者は、路肩、傾斜地等で車両系建設機械を用いて作業を行う場合において、当該車両系建設機械の転倒又は転落により労働者に危険が生ずるおそれのあるときは、誘導者を配置し</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err="1">
                <a:solidFill>
                  <a:prstClr val="black"/>
                </a:solidFill>
                <a:latin typeface="Meiryo UI" panose="020B0604030504040204" pitchFamily="50" charset="-128"/>
                <a:ea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rPr>
              <a:t>その者に当該車両系建設機械を誘導させなければならない。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前項の車両系建設機械の運転者は、同項の誘導者が行う誘導に従わなければならない。</a:t>
            </a:r>
          </a:p>
          <a:p>
            <a:pPr marL="53975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1</a:t>
            </a:r>
            <a:r>
              <a:rPr lang="ja-JP" altLang="en-US" sz="1200" dirty="0">
                <a:solidFill>
                  <a:srgbClr val="0070C0"/>
                </a:solidFill>
                <a:latin typeface="Meiryo UI" panose="020B0604030504040204" pitchFamily="50" charset="-128"/>
                <a:ea typeface="Meiryo UI" panose="020B0604030504040204" pitchFamily="50" charset="-128"/>
              </a:rPr>
              <a:t>）必要な幅員を保持する等」の「等」には、ガードレールの設置、標識の設定等が含まれる。</a:t>
            </a:r>
          </a:p>
          <a:p>
            <a:pPr marL="53975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2</a:t>
            </a:r>
            <a:r>
              <a:rPr lang="ja-JP" altLang="en-US" sz="1200" dirty="0">
                <a:solidFill>
                  <a:srgbClr val="0070C0"/>
                </a:solidFill>
                <a:latin typeface="Meiryo UI" panose="020B0604030504040204" pitchFamily="50" charset="-128"/>
                <a:ea typeface="Meiryo UI" panose="020B0604030504040204" pitchFamily="50" charset="-128"/>
              </a:rPr>
              <a:t>）転倒、転落等のおそれのないようにガードレールの設置、標識の設定等が適切に行われている場合には、第</a:t>
            </a:r>
            <a:r>
              <a:rPr lang="en-US" altLang="ja-JP" sz="1200" dirty="0">
                <a:solidFill>
                  <a:srgbClr val="0070C0"/>
                </a:solidFill>
                <a:latin typeface="Meiryo UI" panose="020B0604030504040204" pitchFamily="50" charset="-128"/>
                <a:ea typeface="Meiryo UI" panose="020B0604030504040204" pitchFamily="50" charset="-128"/>
              </a:rPr>
              <a:t>2</a:t>
            </a:r>
            <a:r>
              <a:rPr lang="ja-JP" altLang="en-US" sz="1200" dirty="0">
                <a:solidFill>
                  <a:srgbClr val="0070C0"/>
                </a:solidFill>
                <a:latin typeface="Meiryo UI" panose="020B0604030504040204" pitchFamily="50" charset="-128"/>
                <a:ea typeface="Meiryo UI" panose="020B0604030504040204" pitchFamily="50" charset="-128"/>
              </a:rPr>
              <a:t>項の誘導者の配置を要しないものである</a:t>
            </a:r>
            <a:r>
              <a:rPr lang="ja-JP" altLang="en-US" sz="1200" dirty="0" smtClean="0">
                <a:solidFill>
                  <a:srgbClr val="0070C0"/>
                </a:solidFill>
                <a:latin typeface="Meiryo UI" panose="020B0604030504040204" pitchFamily="50" charset="-128"/>
                <a:ea typeface="Meiryo UI" panose="020B0604030504040204" pitchFamily="50" charset="-128"/>
              </a:rPr>
              <a:t>。</a:t>
            </a:r>
            <a:endParaRPr lang="en-US" altLang="ja-JP" sz="1200" dirty="0" smtClean="0">
              <a:solidFill>
                <a:srgbClr val="0070C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200" dirty="0">
              <a:solidFill>
                <a:srgbClr val="0070C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157</a:t>
            </a:r>
            <a:r>
              <a:rPr lang="ja-JP" altLang="en-US" sz="1600" dirty="0">
                <a:solidFill>
                  <a:prstClr val="black"/>
                </a:solidFill>
                <a:latin typeface="Meiryo UI" panose="020B0604030504040204" pitchFamily="50" charset="-128"/>
                <a:ea typeface="Meiryo UI" panose="020B0604030504040204" pitchFamily="50" charset="-128"/>
              </a:rPr>
              <a:t>条の</a:t>
            </a:r>
            <a:r>
              <a:rPr lang="en-US" altLang="ja-JP" sz="1600" dirty="0">
                <a:solidFill>
                  <a:prstClr val="black"/>
                </a:solidFill>
                <a:latin typeface="Meiryo UI" panose="020B0604030504040204" pitchFamily="50" charset="-128"/>
                <a:ea typeface="Meiryo UI" panose="020B0604030504040204" pitchFamily="50" charset="-128"/>
              </a:rPr>
              <a:t>2</a:t>
            </a:r>
          </a:p>
          <a:p>
            <a:pPr marL="0" indent="0">
              <a:lnSpc>
                <a:spcPct val="100000"/>
              </a:lnSpc>
              <a:spcBef>
                <a:spcPts val="0"/>
              </a:spcBef>
              <a:buNone/>
            </a:pPr>
            <a:r>
              <a:rPr lang="ja-JP" altLang="en-US" sz="1600" spc="-70" dirty="0">
                <a:solidFill>
                  <a:prstClr val="black"/>
                </a:solidFill>
                <a:latin typeface="Meiryo UI" panose="020B0604030504040204" pitchFamily="50" charset="-128"/>
                <a:ea typeface="Meiryo UI" panose="020B0604030504040204" pitchFamily="50" charset="-128"/>
              </a:rPr>
              <a:t>事業者は、路肩、傾斜地等であって、車両系建設機械の転倒又は転落により運転者に危険が生ずるおそれのある場所においては、転倒時保護構造を有し、かつ、シートベルトを備えたもの以外の車両系建設機械を使用しないように努めるとともに、運転者にシートベルトを使用させるように努めなければならない</a:t>
            </a:r>
            <a:r>
              <a:rPr lang="ja-JP" altLang="en-US" sz="1600" spc="-70" dirty="0" smtClean="0">
                <a:solidFill>
                  <a:prstClr val="black"/>
                </a:solidFill>
                <a:latin typeface="Meiryo UI" panose="020B0604030504040204" pitchFamily="50" charset="-128"/>
                <a:ea typeface="Meiryo UI" panose="020B0604030504040204" pitchFamily="50" charset="-128"/>
              </a:rPr>
              <a:t>。</a:t>
            </a:r>
            <a:endParaRPr lang="ja-JP" altLang="en-US" sz="1600" spc="-7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1076180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（４）</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テキスト１６４ページ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１１３ページ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158</a:t>
            </a:r>
            <a:r>
              <a:rPr lang="ja-JP" altLang="en-US" sz="1600" dirty="0">
                <a:solidFill>
                  <a:prstClr val="black"/>
                </a:solidFill>
                <a:latin typeface="Meiryo UI" panose="020B0604030504040204" pitchFamily="50" charset="-128"/>
                <a:ea typeface="Meiryo UI" panose="020B0604030504040204" pitchFamily="50" charset="-128"/>
              </a:rPr>
              <a:t>条　＜接触の防止＞</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事業者は、車両系建設機械を用いて作業を行なうときは、運転中の車両系建設機械に接触することにより労働者に危険が生ずるおそれのある箇所</a:t>
            </a:r>
            <a:r>
              <a:rPr lang="en-US" altLang="ja-JP" sz="1600" dirty="0">
                <a:solidFill>
                  <a:prstClr val="black"/>
                </a:solidFill>
                <a:latin typeface="Meiryo UI" panose="020B0604030504040204" pitchFamily="50" charset="-128"/>
                <a:ea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rPr>
              <a:t>に、労働者を立ち入らせてはならない。ただし、誘導者を配置し、その者に当該車両系建設機械を誘導させるときは、この限りではない。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spc="-70" dirty="0">
                <a:solidFill>
                  <a:prstClr val="black"/>
                </a:solidFill>
                <a:latin typeface="Meiryo UI" panose="020B0604030504040204" pitchFamily="50" charset="-128"/>
                <a:ea typeface="Meiryo UI" panose="020B0604030504040204" pitchFamily="50" charset="-128"/>
              </a:rPr>
              <a:t>前項の車両系建設機械の運転者は、同項ただし書の誘導者が行なう誘導に従わなければならない。</a:t>
            </a:r>
          </a:p>
          <a:p>
            <a:pPr marL="54000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注）「危険が生ずるおそれのある箇所」には、機械の走行範囲のみならずアーム、ブーム等の作業装置の稼働範囲内の場所が含まれる。</a:t>
            </a:r>
            <a:endParaRPr lang="en-US" altLang="ja-JP" sz="1200" dirty="0">
              <a:solidFill>
                <a:srgbClr val="0070C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159</a:t>
            </a:r>
            <a:r>
              <a:rPr lang="ja-JP" altLang="en-US" sz="1600" dirty="0">
                <a:solidFill>
                  <a:prstClr val="black"/>
                </a:solidFill>
                <a:latin typeface="Meiryo UI" panose="020B0604030504040204" pitchFamily="50" charset="-128"/>
                <a:ea typeface="Meiryo UI" panose="020B0604030504040204" pitchFamily="50" charset="-128"/>
              </a:rPr>
              <a:t>条　＜合図＞</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事業者は、車両系建設機械の運転について誘導者を置くときは、一定の合図を定め、誘導者に当該合図を行なわせなければならない。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前項の車両系建設機械の運転者は、同項の合図に従わなければならない</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160</a:t>
            </a:r>
            <a:r>
              <a:rPr lang="ja-JP" altLang="en-US" sz="1600" dirty="0">
                <a:solidFill>
                  <a:prstClr val="black"/>
                </a:solidFill>
                <a:latin typeface="Meiryo UI" panose="020B0604030504040204" pitchFamily="50" charset="-128"/>
                <a:ea typeface="Meiryo UI" panose="020B0604030504040204" pitchFamily="50" charset="-128"/>
              </a:rPr>
              <a:t>条　＜運転位置から離れる場合の措置＞</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事業者は、車両系建設機械の運転者が運転位置から離れるときは、当該運転者に次の措置を講じさせなければならない。</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　バケツト、ジツパー等</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の作業装置を地上に下ろすこと。</a:t>
            </a:r>
          </a:p>
          <a:p>
            <a:pPr marL="446088" indent="-446088">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原動機を止め、かつ、走行ブレーキをかける等</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の車両系建設機械の逸走を防止する措置を講ずること。</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前項の運転者は、車両系建設機械の運転位置から離れるときは、同項各号に掲げる措置を講じなければならない。</a:t>
            </a:r>
            <a:endParaRPr lang="en-US" altLang="ja-JP" sz="1600" dirty="0">
              <a:solidFill>
                <a:prstClr val="black"/>
              </a:solidFill>
              <a:latin typeface="Meiryo UI" panose="020B0604030504040204" pitchFamily="50" charset="-128"/>
              <a:ea typeface="Meiryo UI" panose="020B0604030504040204" pitchFamily="50" charset="-128"/>
            </a:endParaRPr>
          </a:p>
          <a:p>
            <a:pPr marL="53975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1</a:t>
            </a:r>
            <a:r>
              <a:rPr lang="ja-JP" altLang="en-US" sz="1200" dirty="0">
                <a:solidFill>
                  <a:srgbClr val="0070C0"/>
                </a:solidFill>
                <a:latin typeface="Meiryo UI" panose="020B0604030504040204" pitchFamily="50" charset="-128"/>
                <a:ea typeface="Meiryo UI" panose="020B0604030504040204" pitchFamily="50" charset="-128"/>
              </a:rPr>
              <a:t>）「バケット、ジッパー等」の「等」には、ショベル、排土板等がある。</a:t>
            </a:r>
          </a:p>
          <a:p>
            <a:pPr marL="53975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2</a:t>
            </a:r>
            <a:r>
              <a:rPr lang="ja-JP" altLang="en-US" sz="1200" dirty="0">
                <a:solidFill>
                  <a:srgbClr val="0070C0"/>
                </a:solidFill>
                <a:latin typeface="Meiryo UI" panose="020B0604030504040204" pitchFamily="50" charset="-128"/>
                <a:ea typeface="Meiryo UI" panose="020B0604030504040204" pitchFamily="50" charset="-128"/>
              </a:rPr>
              <a:t>）「走行ブレーキをかける等」の「等」には、くさび、ストッパー等で止めることが含まれる</a:t>
            </a:r>
            <a:r>
              <a:rPr lang="ja-JP" altLang="en-US" sz="1200" dirty="0" smtClean="0">
                <a:solidFill>
                  <a:srgbClr val="0070C0"/>
                </a:solidFill>
                <a:latin typeface="Meiryo UI" panose="020B0604030504040204" pitchFamily="50" charset="-128"/>
                <a:ea typeface="Meiryo UI" panose="020B0604030504040204" pitchFamily="50" charset="-128"/>
              </a:rPr>
              <a:t>。</a:t>
            </a:r>
            <a:endParaRPr lang="ja-JP" altLang="en-US" sz="1200" dirty="0">
              <a:solidFill>
                <a:srgbClr val="0070C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9568948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（５）</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テキスト１６５ページ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１１４ページ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161</a:t>
            </a:r>
            <a:r>
              <a:rPr lang="ja-JP" altLang="en-US" sz="1600" dirty="0">
                <a:solidFill>
                  <a:prstClr val="black"/>
                </a:solidFill>
                <a:latin typeface="Meiryo UI" panose="020B0604030504040204" pitchFamily="50" charset="-128"/>
                <a:ea typeface="Meiryo UI" panose="020B0604030504040204" pitchFamily="50" charset="-128"/>
              </a:rPr>
              <a:t>条　＜車両系建設機械の移送＞</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事業者は、車両系建設機械を移送するため自走又はけん引により貨物自動車等</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に積卸しを行なう場合において、道板、盛土等を使用するときは、当該車両系建設機械の転倒、転落等による危険を防止するため、次に定めるところによらなければならない。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　積卸しは、平たんで堅固な場所において行なうこと。</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道板を使用するときは、十分な</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長さ、幅及び強度を有する道板を用い、適当なこう配</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で確実に取り付けること。</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盛土、仮設台等を使用するときは、十分な幅及び強度</a:t>
            </a:r>
            <a:r>
              <a:rPr lang="en-US" altLang="ja-JP" sz="1600" dirty="0">
                <a:solidFill>
                  <a:prstClr val="black"/>
                </a:solidFill>
                <a:latin typeface="Meiryo UI" panose="020B0604030504040204" pitchFamily="50" charset="-128"/>
                <a:ea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rPr>
              <a:t>並びに適度な勾配を確保すること</a:t>
            </a:r>
            <a:r>
              <a:rPr lang="ja-JP" altLang="en-US" sz="1600" dirty="0" smtClean="0">
                <a:solidFill>
                  <a:prstClr val="black"/>
                </a:solidFill>
                <a:latin typeface="Meiryo UI" panose="020B0604030504040204" pitchFamily="50" charset="-128"/>
                <a:ea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endParaRPr>
          </a:p>
          <a:p>
            <a:pPr marL="539750" indent="0">
              <a:lnSpc>
                <a:spcPct val="100000"/>
              </a:lnSpc>
              <a:spcBef>
                <a:spcPts val="0"/>
              </a:spcBef>
              <a:buNone/>
            </a:pPr>
            <a:r>
              <a:rPr lang="ja-JP" altLang="en-US" sz="1200" dirty="0" smtClean="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1</a:t>
            </a:r>
            <a:r>
              <a:rPr lang="ja-JP" altLang="en-US" sz="1200" dirty="0">
                <a:solidFill>
                  <a:srgbClr val="0070C0"/>
                </a:solidFill>
                <a:latin typeface="Meiryo UI" panose="020B0604030504040204" pitchFamily="50" charset="-128"/>
                <a:ea typeface="Meiryo UI" panose="020B0604030504040204" pitchFamily="50" charset="-128"/>
              </a:rPr>
              <a:t>）「貨物自動車等」の「等」には、トレーラーが含まれる。</a:t>
            </a:r>
          </a:p>
          <a:p>
            <a:pPr marL="53975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2</a:t>
            </a:r>
            <a:r>
              <a:rPr lang="ja-JP" altLang="en-US" sz="1200" dirty="0">
                <a:solidFill>
                  <a:srgbClr val="0070C0"/>
                </a:solidFill>
                <a:latin typeface="Meiryo UI" panose="020B0604030504040204" pitchFamily="50" charset="-128"/>
                <a:ea typeface="Meiryo UI" panose="020B0604030504040204" pitchFamily="50" charset="-128"/>
              </a:rPr>
              <a:t>）「十分な長さ」の「十分な」とは、積卸しを行う車両系建設機械の重量及び大きさに応じて決定されるべきものである。</a:t>
            </a:r>
          </a:p>
          <a:p>
            <a:pPr marL="53975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3</a:t>
            </a:r>
            <a:r>
              <a:rPr lang="ja-JP" altLang="en-US" sz="1200" dirty="0">
                <a:solidFill>
                  <a:srgbClr val="0070C0"/>
                </a:solidFill>
                <a:latin typeface="Meiryo UI" panose="020B0604030504040204" pitchFamily="50" charset="-128"/>
                <a:ea typeface="Meiryo UI" panose="020B0604030504040204" pitchFamily="50" charset="-128"/>
              </a:rPr>
              <a:t>）「適当なこう配」とは、当該機械の登坂力等の性能を勘案し、安全な範囲のこう配をいうものである。</a:t>
            </a:r>
          </a:p>
          <a:p>
            <a:pPr marL="893763" indent="-354013">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4</a:t>
            </a:r>
            <a:r>
              <a:rPr lang="ja-JP" altLang="en-US" sz="1200" dirty="0">
                <a:solidFill>
                  <a:srgbClr val="0070C0"/>
                </a:solidFill>
                <a:latin typeface="Meiryo UI" panose="020B0604030504040204" pitchFamily="50" charset="-128"/>
                <a:ea typeface="Meiryo UI" panose="020B0604030504040204" pitchFamily="50" charset="-128"/>
              </a:rPr>
              <a:t>）「盛土の強度」については、盛土にくい丸太打ちを施し、かつ、十分につき固めるなどの措置を講ずることにより確保されるものである</a:t>
            </a:r>
            <a:r>
              <a:rPr lang="ja-JP" altLang="en-US" sz="1200" dirty="0" smtClean="0">
                <a:solidFill>
                  <a:srgbClr val="0070C0"/>
                </a:solidFill>
                <a:latin typeface="Meiryo UI" panose="020B0604030504040204" pitchFamily="50" charset="-128"/>
                <a:ea typeface="Meiryo UI" panose="020B0604030504040204" pitchFamily="50" charset="-128"/>
              </a:rPr>
              <a:t>。</a:t>
            </a:r>
            <a:endParaRPr lang="en-US" altLang="ja-JP" sz="1200" dirty="0" smtClean="0">
              <a:solidFill>
                <a:srgbClr val="0070C0"/>
              </a:solidFill>
              <a:latin typeface="Meiryo UI" panose="020B0604030504040204" pitchFamily="50" charset="-128"/>
              <a:ea typeface="Meiryo UI" panose="020B0604030504040204" pitchFamily="50" charset="-128"/>
            </a:endParaRPr>
          </a:p>
          <a:p>
            <a:pPr marL="893763" indent="-354013">
              <a:lnSpc>
                <a:spcPct val="100000"/>
              </a:lnSpc>
              <a:spcBef>
                <a:spcPts val="0"/>
              </a:spcBef>
              <a:buNone/>
            </a:pPr>
            <a:endParaRPr lang="en-US" altLang="ja-JP" sz="1200" dirty="0">
              <a:solidFill>
                <a:srgbClr val="0070C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162</a:t>
            </a:r>
            <a:r>
              <a:rPr lang="ja-JP" altLang="en-US" sz="1600" dirty="0">
                <a:solidFill>
                  <a:prstClr val="black"/>
                </a:solidFill>
                <a:latin typeface="Meiryo UI" panose="020B0604030504040204" pitchFamily="50" charset="-128"/>
                <a:ea typeface="Meiryo UI" panose="020B0604030504040204" pitchFamily="50" charset="-128"/>
              </a:rPr>
              <a:t>条　＜とう乗の制限＞</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事業者は、車両系建設機械を用いて作業を行なうときは、乗車席</a:t>
            </a:r>
            <a:r>
              <a:rPr lang="en-US" altLang="ja-JP" sz="1600" dirty="0">
                <a:solidFill>
                  <a:prstClr val="black"/>
                </a:solidFill>
                <a:latin typeface="Meiryo UI" panose="020B0604030504040204" pitchFamily="50" charset="-128"/>
                <a:ea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rPr>
              <a:t>以外の箇所に労働者を乗せてはならない。</a:t>
            </a:r>
          </a:p>
          <a:p>
            <a:pPr marL="53975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a:t>
            </a:r>
            <a:r>
              <a:rPr lang="ja-JP" altLang="en-US" sz="1200" dirty="0">
                <a:solidFill>
                  <a:srgbClr val="0070C0"/>
                </a:solidFill>
                <a:latin typeface="Meiryo UI" panose="020B0604030504040204" pitchFamily="50" charset="-128"/>
                <a:ea typeface="Meiryo UI" panose="020B0604030504040204" pitchFamily="50" charset="-128"/>
              </a:rPr>
              <a:t>　「乗車席」とは、運転席、助手席その他乗車のための席をいうものである。</a:t>
            </a: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163</a:t>
            </a:r>
            <a:r>
              <a:rPr lang="ja-JP" altLang="en-US" sz="1600" dirty="0">
                <a:solidFill>
                  <a:prstClr val="black"/>
                </a:solidFill>
                <a:latin typeface="Meiryo UI" panose="020B0604030504040204" pitchFamily="50" charset="-128"/>
                <a:ea typeface="Meiryo UI" panose="020B0604030504040204" pitchFamily="50" charset="-128"/>
              </a:rPr>
              <a:t>条　＜使用の制限＞</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事業者は、車両系建設機械を用いて作業を行うときは、転倒及びブーム、アーム等の作業装置の破壊による労働者の危険を防止するため、当該車両系建設機械についてその構造上定められた</a:t>
            </a:r>
            <a:r>
              <a:rPr lang="en-US" altLang="ja-JP" sz="1600" dirty="0">
                <a:solidFill>
                  <a:prstClr val="black"/>
                </a:solidFill>
                <a:latin typeface="Meiryo UI" panose="020B0604030504040204" pitchFamily="50" charset="-128"/>
                <a:ea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rPr>
              <a:t>安定度、最大使用荷重等を守らなければならない。</a:t>
            </a:r>
          </a:p>
          <a:p>
            <a:pPr marL="53975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a:t>
            </a:r>
            <a:r>
              <a:rPr lang="ja-JP" altLang="en-US" sz="1200" dirty="0">
                <a:solidFill>
                  <a:srgbClr val="0070C0"/>
                </a:solidFill>
                <a:latin typeface="Meiryo UI" panose="020B0604030504040204" pitchFamily="50" charset="-128"/>
                <a:ea typeface="Meiryo UI" panose="020B0604030504040204" pitchFamily="50" charset="-128"/>
              </a:rPr>
              <a:t>　「その構造上定められた」とは、車両系建設機械の構造規格で示されたものである</a:t>
            </a:r>
            <a:r>
              <a:rPr lang="ja-JP" altLang="en-US" sz="1200" dirty="0" smtClean="0">
                <a:solidFill>
                  <a:srgbClr val="0070C0"/>
                </a:solidFill>
                <a:latin typeface="Meiryo UI" panose="020B0604030504040204" pitchFamily="50" charset="-128"/>
                <a:ea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9564366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（６）</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テキスト１６５ページ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１１５ページ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164</a:t>
            </a:r>
            <a:r>
              <a:rPr lang="ja-JP" altLang="en-US" sz="1600" dirty="0" smtClean="0">
                <a:solidFill>
                  <a:prstClr val="black"/>
                </a:solidFill>
                <a:latin typeface="Meiryo UI" panose="020B0604030504040204" pitchFamily="50" charset="-128"/>
                <a:ea typeface="Meiryo UI" panose="020B0604030504040204" pitchFamily="50" charset="-128"/>
              </a:rPr>
              <a:t>条　＜主たる用途以外の使用の制限＞</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事業者は、車両系建設機械を、パワー・ショベルによる荷のつり上げ、クラムシェルによる労働者の昇降等</a:t>
            </a:r>
            <a:r>
              <a:rPr lang="en-US" altLang="ja-JP" sz="1600" dirty="0" smtClean="0">
                <a:solidFill>
                  <a:prstClr val="black"/>
                </a:solidFill>
                <a:latin typeface="Meiryo UI" panose="020B0604030504040204" pitchFamily="50" charset="-128"/>
                <a:ea typeface="Meiryo UI" panose="020B0604030504040204" pitchFamily="50" charset="-128"/>
              </a:rPr>
              <a:t>※1</a:t>
            </a:r>
            <a:r>
              <a:rPr lang="ja-JP" altLang="en-US" sz="1600" dirty="0" smtClean="0">
                <a:solidFill>
                  <a:prstClr val="black"/>
                </a:solidFill>
                <a:latin typeface="Meiryo UI" panose="020B0604030504040204" pitchFamily="50" charset="-128"/>
                <a:ea typeface="Meiryo UI" panose="020B0604030504040204" pitchFamily="50" charset="-128"/>
              </a:rPr>
              <a:t>当該車両系建設機械の主たる用途以外の用途に使用してはならない。</a:t>
            </a:r>
          </a:p>
          <a:p>
            <a:pPr marL="0" indent="0">
              <a:lnSpc>
                <a:spcPct val="100000"/>
              </a:lnSpc>
              <a:spcBef>
                <a:spcPts val="0"/>
              </a:spcBef>
              <a:buNone/>
            </a:pPr>
            <a:r>
              <a:rPr lang="en-US" altLang="ja-JP" sz="1600" dirty="0" smtClean="0">
                <a:solidFill>
                  <a:prstClr val="black"/>
                </a:solidFill>
                <a:latin typeface="Meiryo UI" panose="020B0604030504040204" pitchFamily="50" charset="-128"/>
                <a:ea typeface="Meiryo UI" panose="020B0604030504040204" pitchFamily="50" charset="-128"/>
              </a:rPr>
              <a:t>2</a:t>
            </a:r>
            <a:r>
              <a:rPr lang="ja-JP" altLang="en-US" sz="1600" dirty="0" smtClean="0">
                <a:solidFill>
                  <a:prstClr val="black"/>
                </a:solidFill>
                <a:latin typeface="Meiryo UI" panose="020B0604030504040204" pitchFamily="50" charset="-128"/>
                <a:ea typeface="Meiryo UI" panose="020B0604030504040204" pitchFamily="50" charset="-128"/>
              </a:rPr>
              <a:t>　前項の規定は、次のいずれかに該当する場合には適用しない。</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rPr>
              <a:t>1</a:t>
            </a:r>
            <a:r>
              <a:rPr lang="ja-JP" altLang="en-US" sz="1600" dirty="0" smtClean="0">
                <a:solidFill>
                  <a:prstClr val="black"/>
                </a:solidFill>
                <a:latin typeface="Meiryo UI" panose="020B0604030504040204" pitchFamily="50" charset="-128"/>
                <a:ea typeface="Meiryo UI" panose="020B0604030504040204" pitchFamily="50" charset="-128"/>
              </a:rPr>
              <a:t>　荷のつり上げの作業</a:t>
            </a:r>
            <a:r>
              <a:rPr lang="en-US" altLang="ja-JP" sz="1600" dirty="0" smtClean="0">
                <a:solidFill>
                  <a:prstClr val="black"/>
                </a:solidFill>
                <a:latin typeface="Meiryo UI" panose="020B0604030504040204" pitchFamily="50" charset="-128"/>
                <a:ea typeface="Meiryo UI" panose="020B0604030504040204" pitchFamily="50" charset="-128"/>
              </a:rPr>
              <a:t>※2</a:t>
            </a:r>
            <a:r>
              <a:rPr lang="ja-JP" altLang="en-US" sz="1600" dirty="0" smtClean="0">
                <a:solidFill>
                  <a:prstClr val="black"/>
                </a:solidFill>
                <a:latin typeface="Meiryo UI" panose="020B0604030504040204" pitchFamily="50" charset="-128"/>
                <a:ea typeface="Meiryo UI" panose="020B0604030504040204" pitchFamily="50" charset="-128"/>
              </a:rPr>
              <a:t>を行う場合で</a:t>
            </a:r>
            <a:r>
              <a:rPr lang="ja-JP" altLang="en-US" sz="1600" dirty="0" err="1" smtClean="0">
                <a:solidFill>
                  <a:prstClr val="black"/>
                </a:solidFill>
                <a:latin typeface="Meiryo UI" panose="020B0604030504040204" pitchFamily="50" charset="-128"/>
                <a:ea typeface="Meiryo UI" panose="020B0604030504040204" pitchFamily="50" charset="-128"/>
              </a:rPr>
              <a:t>あつて</a:t>
            </a:r>
            <a:r>
              <a:rPr lang="ja-JP" altLang="en-US" sz="1600" dirty="0" smtClean="0">
                <a:solidFill>
                  <a:prstClr val="black"/>
                </a:solidFill>
                <a:latin typeface="Meiryo UI" panose="020B0604030504040204" pitchFamily="50" charset="-128"/>
                <a:ea typeface="Meiryo UI" panose="020B0604030504040204" pitchFamily="50" charset="-128"/>
              </a:rPr>
              <a:t>、次のいずれにも該当するとき。</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イ　作業の性質上やむを得ないとき又は安全な作業の遂行上必要なとき</a:t>
            </a:r>
            <a:r>
              <a:rPr lang="en-US" altLang="ja-JP" sz="1600" dirty="0" smtClean="0">
                <a:solidFill>
                  <a:prstClr val="black"/>
                </a:solidFill>
                <a:latin typeface="Meiryo UI" panose="020B0604030504040204" pitchFamily="50" charset="-128"/>
                <a:ea typeface="Meiryo UI" panose="020B0604030504040204" pitchFamily="50" charset="-128"/>
              </a:rPr>
              <a:t>※3</a:t>
            </a:r>
            <a:r>
              <a:rPr lang="ja-JP" altLang="en-US" sz="1600" dirty="0" err="1" smtClean="0">
                <a:solidFill>
                  <a:prstClr val="black"/>
                </a:solidFill>
                <a:latin typeface="Meiryo UI" panose="020B0604030504040204" pitchFamily="50" charset="-128"/>
                <a:ea typeface="Meiryo UI" panose="020B0604030504040204" pitchFamily="50" charset="-128"/>
              </a:rPr>
              <a:t>。</a:t>
            </a:r>
            <a:endParaRPr lang="ja-JP" altLang="en-US" sz="1600" dirty="0" smtClean="0">
              <a:solidFill>
                <a:prstClr val="black"/>
              </a:solidFill>
              <a:latin typeface="Meiryo UI" panose="020B0604030504040204" pitchFamily="50" charset="-128"/>
              <a:ea typeface="Meiryo UI" panose="020B0604030504040204" pitchFamily="50" charset="-128"/>
            </a:endParaRPr>
          </a:p>
          <a:p>
            <a:pPr marL="811213" indent="-811213">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ロ　アーム、バケット等の作業装置に次のいずれにも該当するフック、シャックル等の金具その他のつり上げ用の器具を取り付けて使用するとき</a:t>
            </a:r>
            <a:r>
              <a:rPr lang="en-US" altLang="ja-JP" sz="1600" dirty="0" smtClean="0">
                <a:solidFill>
                  <a:prstClr val="black"/>
                </a:solidFill>
                <a:latin typeface="Meiryo UI" panose="020B0604030504040204" pitchFamily="50" charset="-128"/>
                <a:ea typeface="Meiryo UI" panose="020B0604030504040204" pitchFamily="50" charset="-128"/>
              </a:rPr>
              <a:t>※4</a:t>
            </a:r>
            <a:r>
              <a:rPr lang="ja-JP" altLang="en-US" sz="1600" dirty="0" err="1" smtClean="0">
                <a:solidFill>
                  <a:prstClr val="black"/>
                </a:solidFill>
                <a:latin typeface="Meiryo UI" panose="020B0604030504040204" pitchFamily="50" charset="-128"/>
                <a:ea typeface="Meiryo UI" panose="020B0604030504040204" pitchFamily="50" charset="-128"/>
              </a:rPr>
              <a:t>。</a:t>
            </a:r>
            <a:endParaRPr lang="ja-JP" altLang="en-US"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rPr>
              <a:t>(1)</a:t>
            </a:r>
            <a:r>
              <a:rPr lang="ja-JP" altLang="en-US" sz="1600" dirty="0" smtClean="0">
                <a:solidFill>
                  <a:prstClr val="black"/>
                </a:solidFill>
                <a:latin typeface="Meiryo UI" panose="020B0604030504040204" pitchFamily="50" charset="-128"/>
                <a:ea typeface="Meiryo UI" panose="020B0604030504040204" pitchFamily="50" charset="-128"/>
              </a:rPr>
              <a:t>　負荷させる荷重に応じた十分な強度</a:t>
            </a:r>
            <a:r>
              <a:rPr lang="en-US" altLang="ja-JP" sz="1600" dirty="0" smtClean="0">
                <a:solidFill>
                  <a:prstClr val="black"/>
                </a:solidFill>
                <a:latin typeface="Meiryo UI" panose="020B0604030504040204" pitchFamily="50" charset="-128"/>
                <a:ea typeface="Meiryo UI" panose="020B0604030504040204" pitchFamily="50" charset="-128"/>
              </a:rPr>
              <a:t>※5</a:t>
            </a:r>
            <a:r>
              <a:rPr lang="ja-JP" altLang="en-US" sz="1600" dirty="0" smtClean="0">
                <a:solidFill>
                  <a:prstClr val="black"/>
                </a:solidFill>
                <a:latin typeface="Meiryo UI" panose="020B0604030504040204" pitchFamily="50" charset="-128"/>
                <a:ea typeface="Meiryo UI" panose="020B0604030504040204" pitchFamily="50" charset="-128"/>
              </a:rPr>
              <a:t>を有するものであること。</a:t>
            </a:r>
          </a:p>
          <a:p>
            <a:pPr marL="1081088" indent="-1081088">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rPr>
              <a:t>(2)</a:t>
            </a:r>
            <a:r>
              <a:rPr lang="ja-JP" altLang="en-US" sz="1600" dirty="0" smtClean="0">
                <a:solidFill>
                  <a:prstClr val="black"/>
                </a:solidFill>
                <a:latin typeface="Meiryo UI" panose="020B0604030504040204" pitchFamily="50" charset="-128"/>
                <a:ea typeface="Meiryo UI" panose="020B0604030504040204" pitchFamily="50" charset="-128"/>
              </a:rPr>
              <a:t>　外れ止め装置が使用されていること等により当該器具からつり上げた荷が落下するおそれのないものであること。</a:t>
            </a:r>
          </a:p>
          <a:p>
            <a:pPr marL="1081088" indent="-1081088">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rPr>
              <a:t>(3)</a:t>
            </a:r>
            <a:r>
              <a:rPr lang="ja-JP" altLang="en-US" sz="1600" dirty="0" smtClean="0">
                <a:solidFill>
                  <a:prstClr val="black"/>
                </a:solidFill>
                <a:latin typeface="Meiryo UI" panose="020B0604030504040204" pitchFamily="50" charset="-128"/>
                <a:ea typeface="Meiryo UI" panose="020B0604030504040204" pitchFamily="50" charset="-128"/>
              </a:rPr>
              <a:t>　作業装置から外れるおそれのないものであること</a:t>
            </a:r>
            <a:r>
              <a:rPr lang="en-US" altLang="ja-JP" sz="1600" dirty="0" smtClean="0">
                <a:solidFill>
                  <a:prstClr val="black"/>
                </a:solidFill>
                <a:latin typeface="Meiryo UI" panose="020B0604030504040204" pitchFamily="50" charset="-128"/>
                <a:ea typeface="Meiryo UI" panose="020B0604030504040204" pitchFamily="50" charset="-128"/>
              </a:rPr>
              <a:t>※6</a:t>
            </a:r>
            <a:r>
              <a:rPr lang="ja-JP" altLang="en-US" sz="1600" dirty="0" err="1" smtClean="0">
                <a:solidFill>
                  <a:prstClr val="black"/>
                </a:solidFill>
                <a:latin typeface="Meiryo UI" panose="020B0604030504040204" pitchFamily="50" charset="-128"/>
                <a:ea typeface="Meiryo UI" panose="020B0604030504040204" pitchFamily="50" charset="-128"/>
              </a:rPr>
              <a:t>。</a:t>
            </a:r>
            <a:endParaRPr lang="ja-JP" altLang="en-US"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en-US" altLang="ja-JP" sz="1600" dirty="0" smtClean="0">
                <a:solidFill>
                  <a:prstClr val="black"/>
                </a:solidFill>
                <a:latin typeface="Meiryo UI" panose="020B0604030504040204" pitchFamily="50" charset="-128"/>
                <a:ea typeface="Meiryo UI" panose="020B0604030504040204" pitchFamily="50" charset="-128"/>
              </a:rPr>
              <a:t>2</a:t>
            </a:r>
            <a:r>
              <a:rPr lang="ja-JP" altLang="en-US" sz="1600" dirty="0" smtClean="0">
                <a:solidFill>
                  <a:prstClr val="black"/>
                </a:solidFill>
                <a:latin typeface="Meiryo UI" panose="020B0604030504040204" pitchFamily="50" charset="-128"/>
                <a:ea typeface="Meiryo UI" panose="020B0604030504040204" pitchFamily="50" charset="-128"/>
              </a:rPr>
              <a:t>　荷のつり上げの作業以外の作業を行う場合であって、労働者に危険を及ぼすおそれのないとき。</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540000" indent="0">
              <a:lnSpc>
                <a:spcPct val="100000"/>
              </a:lnSpc>
              <a:spcBef>
                <a:spcPts val="0"/>
              </a:spcBef>
              <a:buNone/>
            </a:pPr>
            <a:r>
              <a:rPr lang="ja-JP" altLang="en-US" sz="1200" dirty="0" smtClean="0">
                <a:solidFill>
                  <a:srgbClr val="0070C0"/>
                </a:solidFill>
                <a:latin typeface="Meiryo UI" panose="020B0604030504040204" pitchFamily="50" charset="-128"/>
                <a:ea typeface="Meiryo UI" panose="020B0604030504040204" pitchFamily="50" charset="-128"/>
              </a:rPr>
              <a:t>注</a:t>
            </a:r>
            <a:r>
              <a:rPr lang="en-US" altLang="ja-JP" sz="1200" dirty="0" smtClean="0">
                <a:solidFill>
                  <a:srgbClr val="0070C0"/>
                </a:solidFill>
                <a:latin typeface="Meiryo UI" panose="020B0604030504040204" pitchFamily="50" charset="-128"/>
                <a:ea typeface="Meiryo UI" panose="020B0604030504040204" pitchFamily="50" charset="-128"/>
              </a:rPr>
              <a:t>1</a:t>
            </a:r>
            <a:r>
              <a:rPr lang="ja-JP" altLang="en-US" sz="1200" dirty="0" smtClean="0">
                <a:solidFill>
                  <a:srgbClr val="0070C0"/>
                </a:solidFill>
                <a:latin typeface="Meiryo UI" panose="020B0604030504040204" pitchFamily="50" charset="-128"/>
                <a:ea typeface="Meiryo UI" panose="020B0604030504040204" pitchFamily="50" charset="-128"/>
              </a:rPr>
              <a:t>）「クラムシェルによる労働者の昇降等」の「等」には、ブーム、アーム等をタラップの代わりに使用すること等がある。</a:t>
            </a:r>
          </a:p>
          <a:p>
            <a:pPr marL="540000" indent="0">
              <a:lnSpc>
                <a:spcPct val="100000"/>
              </a:lnSpc>
              <a:spcBef>
                <a:spcPts val="0"/>
              </a:spcBef>
              <a:buNone/>
            </a:pPr>
            <a:r>
              <a:rPr lang="ja-JP" altLang="en-US" sz="1200" dirty="0" smtClean="0">
                <a:solidFill>
                  <a:srgbClr val="0070C0"/>
                </a:solidFill>
                <a:latin typeface="Meiryo UI" panose="020B0604030504040204" pitchFamily="50" charset="-128"/>
                <a:ea typeface="Meiryo UI" panose="020B0604030504040204" pitchFamily="50" charset="-128"/>
              </a:rPr>
              <a:t>注</a:t>
            </a:r>
            <a:r>
              <a:rPr lang="en-US" altLang="ja-JP" sz="1200" dirty="0" smtClean="0">
                <a:solidFill>
                  <a:srgbClr val="0070C0"/>
                </a:solidFill>
                <a:latin typeface="Meiryo UI" panose="020B0604030504040204" pitchFamily="50" charset="-128"/>
                <a:ea typeface="Meiryo UI" panose="020B0604030504040204" pitchFamily="50" charset="-128"/>
              </a:rPr>
              <a:t>2</a:t>
            </a:r>
            <a:r>
              <a:rPr lang="ja-JP" altLang="en-US" sz="1200" dirty="0" smtClean="0">
                <a:solidFill>
                  <a:srgbClr val="0070C0"/>
                </a:solidFill>
                <a:latin typeface="Meiryo UI" panose="020B0604030504040204" pitchFamily="50" charset="-128"/>
                <a:ea typeface="Meiryo UI" panose="020B0604030504040204" pitchFamily="50" charset="-128"/>
              </a:rPr>
              <a:t>）「荷のつり上げの作業」には、荷をつってのブームの旋回、荷をつっての走行を含む。</a:t>
            </a:r>
          </a:p>
          <a:p>
            <a:pPr marL="893763" indent="-354013">
              <a:lnSpc>
                <a:spcPct val="100000"/>
              </a:lnSpc>
              <a:spcBef>
                <a:spcPts val="0"/>
              </a:spcBef>
              <a:buNone/>
            </a:pPr>
            <a:r>
              <a:rPr lang="ja-JP" altLang="en-US" sz="1200" dirty="0" smtClean="0">
                <a:solidFill>
                  <a:srgbClr val="0070C0"/>
                </a:solidFill>
                <a:latin typeface="Meiryo UI" panose="020B0604030504040204" pitchFamily="50" charset="-128"/>
                <a:ea typeface="Meiryo UI" panose="020B0604030504040204" pitchFamily="50" charset="-128"/>
              </a:rPr>
              <a:t>注</a:t>
            </a:r>
            <a:r>
              <a:rPr lang="en-US" altLang="ja-JP" sz="1200" dirty="0" smtClean="0">
                <a:solidFill>
                  <a:srgbClr val="0070C0"/>
                </a:solidFill>
                <a:latin typeface="Meiryo UI" panose="020B0604030504040204" pitchFamily="50" charset="-128"/>
                <a:ea typeface="Meiryo UI" panose="020B0604030504040204" pitchFamily="50" charset="-128"/>
              </a:rPr>
              <a:t>3</a:t>
            </a:r>
            <a:r>
              <a:rPr lang="ja-JP" altLang="en-US" sz="1200" dirty="0" smtClean="0">
                <a:solidFill>
                  <a:srgbClr val="0070C0"/>
                </a:solidFill>
                <a:latin typeface="Meiryo UI" panose="020B0604030504040204" pitchFamily="50" charset="-128"/>
                <a:ea typeface="Meiryo UI" panose="020B0604030504040204" pitchFamily="50" charset="-128"/>
              </a:rPr>
              <a:t>）</a:t>
            </a:r>
            <a:r>
              <a:rPr lang="ja-JP" altLang="en-US" sz="1200" spc="-50" dirty="0" smtClean="0">
                <a:solidFill>
                  <a:srgbClr val="0070C0"/>
                </a:solidFill>
                <a:latin typeface="Meiryo UI" panose="020B0604030504040204" pitchFamily="50" charset="-128"/>
                <a:ea typeface="Meiryo UI" panose="020B0604030504040204" pitchFamily="50" charset="-128"/>
              </a:rPr>
              <a:t>「作業の性質上やむを得ないとき又は安全な作業の遂行上必要なとき」には、車両系建設機械を用いる掘削作業の一環として土砂崩壊による危険を少なくするため、一時的に土止め用矢板、ヒューム管等のつり上げ作業を行う場合、作業場所が狭あいなため、移動式クレーンを搬入して作業を行えば作業場所がより錯そうし、危険が増すと考えられる場合があること。</a:t>
            </a:r>
          </a:p>
          <a:p>
            <a:pPr marL="893763" indent="-354013">
              <a:lnSpc>
                <a:spcPct val="100000"/>
              </a:lnSpc>
              <a:spcBef>
                <a:spcPts val="0"/>
              </a:spcBef>
              <a:buNone/>
            </a:pPr>
            <a:r>
              <a:rPr lang="ja-JP" altLang="en-US" sz="1200" dirty="0" smtClean="0">
                <a:solidFill>
                  <a:srgbClr val="0070C0"/>
                </a:solidFill>
                <a:latin typeface="Meiryo UI" panose="020B0604030504040204" pitchFamily="50" charset="-128"/>
                <a:ea typeface="Meiryo UI" panose="020B0604030504040204" pitchFamily="50" charset="-128"/>
              </a:rPr>
              <a:t>注</a:t>
            </a:r>
            <a:r>
              <a:rPr lang="en-US" altLang="ja-JP" sz="1200" dirty="0" smtClean="0">
                <a:solidFill>
                  <a:srgbClr val="0070C0"/>
                </a:solidFill>
                <a:latin typeface="Meiryo UI" panose="020B0604030504040204" pitchFamily="50" charset="-128"/>
                <a:ea typeface="Meiryo UI" panose="020B0604030504040204" pitchFamily="50" charset="-128"/>
              </a:rPr>
              <a:t>4</a:t>
            </a:r>
            <a:r>
              <a:rPr lang="ja-JP" altLang="en-US" sz="1200" dirty="0" smtClean="0">
                <a:solidFill>
                  <a:srgbClr val="0070C0"/>
                </a:solidFill>
                <a:latin typeface="Meiryo UI" panose="020B0604030504040204" pitchFamily="50" charset="-128"/>
                <a:ea typeface="Meiryo UI" panose="020B0604030504040204" pitchFamily="50" charset="-128"/>
              </a:rPr>
              <a:t>）</a:t>
            </a:r>
            <a:r>
              <a:rPr lang="ja-JP" altLang="en-US" sz="1200" spc="-60" dirty="0" smtClean="0">
                <a:solidFill>
                  <a:srgbClr val="0070C0"/>
                </a:solidFill>
                <a:latin typeface="Meiryo UI" panose="020B0604030504040204" pitchFamily="50" charset="-128"/>
                <a:ea typeface="Meiryo UI" panose="020B0604030504040204" pitchFamily="50" charset="-128"/>
              </a:rPr>
              <a:t>「作業装置につり上げ用の器具を取り付けて使用するとき」とは、作業装置にフック、シャックル、ワイヤロープ、つりチェーン等が容易に外れないように装着され、これを用いて荷のつり上げ作業を行う場合をいうものであり、バケットの爪にワイヤロープをかけて荷をつり上げるような場合、ブーム、アームに直接ワイヤロープを回して荷をつり上げるような場合は含まないものであること。</a:t>
            </a:r>
          </a:p>
          <a:p>
            <a:pPr marL="893763" indent="-354013">
              <a:lnSpc>
                <a:spcPct val="100000"/>
              </a:lnSpc>
              <a:spcBef>
                <a:spcPts val="0"/>
              </a:spcBef>
              <a:buNone/>
            </a:pPr>
            <a:r>
              <a:rPr lang="ja-JP" altLang="en-US" sz="1200" dirty="0" smtClean="0">
                <a:solidFill>
                  <a:srgbClr val="0070C0"/>
                </a:solidFill>
                <a:latin typeface="Meiryo UI" panose="020B0604030504040204" pitchFamily="50" charset="-128"/>
                <a:ea typeface="Meiryo UI" panose="020B0604030504040204" pitchFamily="50" charset="-128"/>
              </a:rPr>
              <a:t>注</a:t>
            </a:r>
            <a:r>
              <a:rPr lang="en-US" altLang="ja-JP" sz="1200" dirty="0" smtClean="0">
                <a:solidFill>
                  <a:srgbClr val="0070C0"/>
                </a:solidFill>
                <a:latin typeface="Meiryo UI" panose="020B0604030504040204" pitchFamily="50" charset="-128"/>
                <a:ea typeface="Meiryo UI" panose="020B0604030504040204" pitchFamily="50" charset="-128"/>
              </a:rPr>
              <a:t>5</a:t>
            </a:r>
            <a:r>
              <a:rPr lang="ja-JP" altLang="en-US" sz="1200" dirty="0" smtClean="0">
                <a:solidFill>
                  <a:srgbClr val="0070C0"/>
                </a:solidFill>
                <a:latin typeface="Meiryo UI" panose="020B0604030504040204" pitchFamily="50" charset="-128"/>
                <a:ea typeface="Meiryo UI" panose="020B0604030504040204" pitchFamily="50" charset="-128"/>
              </a:rPr>
              <a:t>）つり上げ用の器具の強度は、安全係数（つり上げ用の器具の切断荷重の値を第</a:t>
            </a:r>
            <a:r>
              <a:rPr lang="en-US" altLang="ja-JP" sz="1200" dirty="0" smtClean="0">
                <a:solidFill>
                  <a:srgbClr val="0070C0"/>
                </a:solidFill>
                <a:latin typeface="Meiryo UI" panose="020B0604030504040204" pitchFamily="50" charset="-128"/>
                <a:ea typeface="Meiryo UI" panose="020B0604030504040204" pitchFamily="50" charset="-128"/>
              </a:rPr>
              <a:t>3</a:t>
            </a:r>
            <a:r>
              <a:rPr lang="ja-JP" altLang="en-US" sz="1200" dirty="0" smtClean="0">
                <a:solidFill>
                  <a:srgbClr val="0070C0"/>
                </a:solidFill>
                <a:latin typeface="Meiryo UI" panose="020B0604030504040204" pitchFamily="50" charset="-128"/>
                <a:ea typeface="Meiryo UI" panose="020B0604030504040204" pitchFamily="50" charset="-128"/>
              </a:rPr>
              <a:t>項第</a:t>
            </a:r>
            <a:r>
              <a:rPr lang="en-US" altLang="ja-JP" sz="1200" dirty="0" smtClean="0">
                <a:solidFill>
                  <a:srgbClr val="0070C0"/>
                </a:solidFill>
                <a:latin typeface="Meiryo UI" panose="020B0604030504040204" pitchFamily="50" charset="-128"/>
                <a:ea typeface="Meiryo UI" panose="020B0604030504040204" pitchFamily="50" charset="-128"/>
              </a:rPr>
              <a:t>4</a:t>
            </a:r>
            <a:r>
              <a:rPr lang="ja-JP" altLang="en-US" sz="1200" dirty="0" smtClean="0">
                <a:solidFill>
                  <a:srgbClr val="0070C0"/>
                </a:solidFill>
                <a:latin typeface="Meiryo UI" panose="020B0604030504040204" pitchFamily="50" charset="-128"/>
                <a:ea typeface="Meiryo UI" panose="020B0604030504040204" pitchFamily="50" charset="-128"/>
              </a:rPr>
              <a:t>号の荷重の値で除した値をいう。）を五以上とすること。</a:t>
            </a:r>
          </a:p>
          <a:p>
            <a:pPr marL="893763" indent="-354013">
              <a:lnSpc>
                <a:spcPct val="100000"/>
              </a:lnSpc>
              <a:spcBef>
                <a:spcPts val="0"/>
              </a:spcBef>
              <a:buNone/>
            </a:pPr>
            <a:r>
              <a:rPr lang="ja-JP" altLang="en-US" sz="1200" dirty="0" smtClean="0">
                <a:solidFill>
                  <a:srgbClr val="0070C0"/>
                </a:solidFill>
                <a:latin typeface="Meiryo UI" panose="020B0604030504040204" pitchFamily="50" charset="-128"/>
                <a:ea typeface="Meiryo UI" panose="020B0604030504040204" pitchFamily="50" charset="-128"/>
              </a:rPr>
              <a:t>注</a:t>
            </a:r>
            <a:r>
              <a:rPr lang="en-US" altLang="ja-JP" sz="1200" dirty="0" smtClean="0">
                <a:solidFill>
                  <a:srgbClr val="0070C0"/>
                </a:solidFill>
                <a:latin typeface="Meiryo UI" panose="020B0604030504040204" pitchFamily="50" charset="-128"/>
                <a:ea typeface="Meiryo UI" panose="020B0604030504040204" pitchFamily="50" charset="-128"/>
              </a:rPr>
              <a:t>6</a:t>
            </a:r>
            <a:r>
              <a:rPr lang="ja-JP" altLang="en-US" sz="1200" dirty="0" smtClean="0">
                <a:solidFill>
                  <a:srgbClr val="0070C0"/>
                </a:solidFill>
                <a:latin typeface="Meiryo UI" panose="020B0604030504040204" pitchFamily="50" charset="-128"/>
                <a:ea typeface="Meiryo UI" panose="020B0604030504040204" pitchFamily="50" charset="-128"/>
              </a:rPr>
              <a:t>）「作業装置から外れるおそれのないもの」とは、フック等を溶接により取り付けたものにあっては、溶け込み、のど厚等が十分に得られる溶接とし、かつ、当該取付部の全周にわたり溶接したものであること。</a:t>
            </a:r>
            <a:endParaRPr lang="ja-JP" altLang="en-US" sz="1200" dirty="0">
              <a:solidFill>
                <a:srgbClr val="0070C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844606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（７）</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テキスト１６７ページ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１１６ページ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165</a:t>
            </a:r>
            <a:r>
              <a:rPr lang="ja-JP" altLang="en-US" sz="1600" dirty="0">
                <a:solidFill>
                  <a:prstClr val="black"/>
                </a:solidFill>
                <a:latin typeface="Meiryo UI" panose="020B0604030504040204" pitchFamily="50" charset="-128"/>
                <a:ea typeface="Meiryo UI" panose="020B0604030504040204" pitchFamily="50" charset="-128"/>
              </a:rPr>
              <a:t>条　＜修理等＞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事業者は、車両系建設機械の修理又はアタッチメントの装着又は取り外しの作業を行うときは、当該作業を指揮する者を定め、その者に次の措置を講じさせなければならない。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　作業手順を決定し、作業を指揮すること。</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次条第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項に規定する安全支柱、安全ブロック等及び第</a:t>
            </a:r>
            <a:r>
              <a:rPr lang="en-US" altLang="ja-JP" sz="1600" dirty="0">
                <a:solidFill>
                  <a:prstClr val="black"/>
                </a:solidFill>
                <a:latin typeface="Meiryo UI" panose="020B0604030504040204" pitchFamily="50" charset="-128"/>
                <a:ea typeface="Meiryo UI" panose="020B0604030504040204" pitchFamily="50" charset="-128"/>
              </a:rPr>
              <a:t>166</a:t>
            </a:r>
            <a:r>
              <a:rPr lang="ja-JP" altLang="en-US" sz="1600" dirty="0">
                <a:solidFill>
                  <a:prstClr val="black"/>
                </a:solidFill>
                <a:latin typeface="Meiryo UI" panose="020B0604030504040204" pitchFamily="50" charset="-128"/>
                <a:ea typeface="Meiryo UI" panose="020B0604030504040204" pitchFamily="50" charset="-128"/>
              </a:rPr>
              <a:t>条の</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項に規定する架台の使用状況を監視すること</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166</a:t>
            </a:r>
            <a:r>
              <a:rPr lang="ja-JP" altLang="en-US" sz="1600" dirty="0">
                <a:solidFill>
                  <a:prstClr val="black"/>
                </a:solidFill>
                <a:latin typeface="Meiryo UI" panose="020B0604030504040204" pitchFamily="50" charset="-128"/>
                <a:ea typeface="Meiryo UI" panose="020B0604030504040204" pitchFamily="50" charset="-128"/>
              </a:rPr>
              <a:t>条　＜ブーム等の降下による危険の防止＞</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のブーム、アーム等を上げ、その下で修理、点検等の作業を行うときは、ブーム、アーム等が不意に降下することによる労働者の危険を防止するため、当該作業に従事する労働者に安全支柱、安全ブロック等を使用させ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spc="-40" dirty="0">
                <a:solidFill>
                  <a:prstClr val="black"/>
                </a:solidFill>
                <a:latin typeface="Meiryo UI" panose="020B0604030504040204" pitchFamily="50" charset="-128"/>
                <a:ea typeface="Meiryo UI" panose="020B0604030504040204" pitchFamily="50" charset="-128"/>
              </a:rPr>
              <a:t>前項の作業に従事する労働者は、同項の安全支柱、安全ブロック等</a:t>
            </a:r>
            <a:r>
              <a:rPr lang="en-US" altLang="ja-JP" sz="1600" spc="-40" dirty="0">
                <a:solidFill>
                  <a:prstClr val="black"/>
                </a:solidFill>
                <a:latin typeface="Meiryo UI" panose="020B0604030504040204" pitchFamily="50" charset="-128"/>
                <a:ea typeface="Meiryo UI" panose="020B0604030504040204" pitchFamily="50" charset="-128"/>
              </a:rPr>
              <a:t>※</a:t>
            </a:r>
            <a:r>
              <a:rPr lang="ja-JP" altLang="en-US" sz="1600" spc="-40" dirty="0">
                <a:solidFill>
                  <a:prstClr val="black"/>
                </a:solidFill>
                <a:latin typeface="Meiryo UI" panose="020B0604030504040204" pitchFamily="50" charset="-128"/>
                <a:ea typeface="Meiryo UI" panose="020B0604030504040204" pitchFamily="50" charset="-128"/>
              </a:rPr>
              <a:t>を使用しなければならない。</a:t>
            </a:r>
          </a:p>
          <a:p>
            <a:pPr marL="54000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a:t>
            </a:r>
            <a:r>
              <a:rPr lang="ja-JP" altLang="en-US" sz="1200" dirty="0">
                <a:solidFill>
                  <a:srgbClr val="0070C0"/>
                </a:solidFill>
                <a:latin typeface="Meiryo UI" panose="020B0604030504040204" pitchFamily="50" charset="-128"/>
                <a:ea typeface="Meiryo UI" panose="020B0604030504040204" pitchFamily="50" charset="-128"/>
              </a:rPr>
              <a:t>「安全ブロック等」の「等」には、架台等がある。</a:t>
            </a: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166</a:t>
            </a:r>
            <a:r>
              <a:rPr lang="ja-JP" altLang="en-US" sz="1600" dirty="0">
                <a:solidFill>
                  <a:prstClr val="black"/>
                </a:solidFill>
                <a:latin typeface="Meiryo UI" panose="020B0604030504040204" pitchFamily="50" charset="-128"/>
                <a:ea typeface="Meiryo UI" panose="020B0604030504040204" pitchFamily="50" charset="-128"/>
              </a:rPr>
              <a:t>条の</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＜アタッチメントの倒壊等による危険の防止＞</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のアタッチメントの装着又は取り外しの作業を行うときは、アタッチメントが倒壊すること等による労働者の危険を防止するため、当該作業に従事する労働者に架台を使用させ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前項の作業に従事する労働者は、同項の架台を使用しなければならない。</a:t>
            </a: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166</a:t>
            </a:r>
            <a:r>
              <a:rPr lang="ja-JP" altLang="en-US" sz="1600" dirty="0">
                <a:solidFill>
                  <a:prstClr val="black"/>
                </a:solidFill>
                <a:latin typeface="Meiryo UI" panose="020B0604030504040204" pitchFamily="50" charset="-128"/>
                <a:ea typeface="Meiryo UI" panose="020B0604030504040204" pitchFamily="50" charset="-128"/>
              </a:rPr>
              <a:t>条の</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＜アタッチメントの装着の制限＞</a:t>
            </a:r>
          </a:p>
          <a:p>
            <a:pPr marL="0" indent="0">
              <a:lnSpc>
                <a:spcPct val="100000"/>
              </a:lnSpc>
              <a:spcBef>
                <a:spcPts val="0"/>
              </a:spcBef>
              <a:buNone/>
            </a:pPr>
            <a:r>
              <a:rPr lang="ja-JP" altLang="en-US" sz="1600" spc="-50" dirty="0">
                <a:solidFill>
                  <a:prstClr val="black"/>
                </a:solidFill>
                <a:latin typeface="Meiryo UI" panose="020B0604030504040204" pitchFamily="50" charset="-128"/>
                <a:ea typeface="Meiryo UI" panose="020B0604030504040204" pitchFamily="50" charset="-128"/>
              </a:rPr>
              <a:t>事業者は、車両系建設機械にその構造上定められた重量を超えるアタッチメントを装着してはならない</a:t>
            </a:r>
            <a:r>
              <a:rPr lang="ja-JP" altLang="en-US" sz="1600" spc="-50" dirty="0" smtClean="0">
                <a:solidFill>
                  <a:prstClr val="black"/>
                </a:solidFill>
                <a:latin typeface="Meiryo UI" panose="020B0604030504040204" pitchFamily="50" charset="-128"/>
                <a:ea typeface="Meiryo UI" panose="020B0604030504040204" pitchFamily="50" charset="-128"/>
              </a:rPr>
              <a:t>。</a:t>
            </a:r>
            <a:endParaRPr lang="ja-JP" altLang="en-US" sz="1600" spc="-5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6273130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（８）</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テキスト１６７ページ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１１６ページ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166</a:t>
            </a:r>
            <a:r>
              <a:rPr lang="ja-JP" altLang="en-US" sz="1600" dirty="0">
                <a:solidFill>
                  <a:prstClr val="black"/>
                </a:solidFill>
                <a:latin typeface="Meiryo UI" panose="020B0604030504040204" pitchFamily="50" charset="-128"/>
                <a:ea typeface="Meiryo UI" panose="020B0604030504040204" pitchFamily="50" charset="-128"/>
              </a:rPr>
              <a:t>条の</a:t>
            </a:r>
            <a:r>
              <a:rPr lang="en-US" altLang="ja-JP" sz="1600" dirty="0">
                <a:solidFill>
                  <a:prstClr val="black"/>
                </a:solidFill>
                <a:latin typeface="Meiryo UI" panose="020B0604030504040204" pitchFamily="50" charset="-128"/>
                <a:ea typeface="Meiryo UI" panose="020B0604030504040204" pitchFamily="50" charset="-128"/>
              </a:rPr>
              <a:t>4 </a:t>
            </a:r>
            <a:r>
              <a:rPr lang="ja-JP" altLang="en-US" sz="1600" dirty="0">
                <a:solidFill>
                  <a:prstClr val="black"/>
                </a:solidFill>
                <a:latin typeface="Meiryo UI" panose="020B0604030504040204" pitchFamily="50" charset="-128"/>
                <a:ea typeface="Meiryo UI" panose="020B0604030504040204" pitchFamily="50" charset="-128"/>
              </a:rPr>
              <a:t>＜アタッチメントの重量の表示等＞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のアタッチメントを取り替えたときは、運転者の見やすい位置にアタッチメントの重量（バケット、ジッパー等を装着したときは、当該バケット、ジッパー等の容量又は最大積載重量を含む。以下この条において同じ。）を表示し、又は当該車両系建設機械に運転者が、アタッチメントの重量を容易に確認できる書面を備え付けなければならない</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8</a:t>
            </a:r>
            <a:r>
              <a:rPr lang="ja-JP" altLang="en-US" sz="1600" dirty="0">
                <a:solidFill>
                  <a:prstClr val="black"/>
                </a:solidFill>
                <a:latin typeface="Meiryo UI" panose="020B0604030504040204" pitchFamily="50" charset="-128"/>
                <a:ea typeface="Meiryo UI" panose="020B0604030504040204" pitchFamily="50" charset="-128"/>
              </a:rPr>
              <a:t>章の</a:t>
            </a:r>
            <a:r>
              <a:rPr lang="en-US" altLang="ja-JP" sz="1600" dirty="0">
                <a:solidFill>
                  <a:prstClr val="black"/>
                </a:solidFill>
                <a:latin typeface="Meiryo UI" panose="020B0604030504040204" pitchFamily="50" charset="-128"/>
                <a:ea typeface="Meiryo UI" panose="020B0604030504040204" pitchFamily="50" charset="-128"/>
              </a:rPr>
              <a:t>5 </a:t>
            </a:r>
            <a:r>
              <a:rPr lang="ja-JP" altLang="en-US" sz="1600" dirty="0">
                <a:solidFill>
                  <a:prstClr val="black"/>
                </a:solidFill>
                <a:latin typeface="Meiryo UI" panose="020B0604030504040204" pitchFamily="50" charset="-128"/>
                <a:ea typeface="Meiryo UI" panose="020B0604030504040204" pitchFamily="50" charset="-128"/>
              </a:rPr>
              <a:t>コンクリート造の工作物の解体等の作業における危険の防止</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517</a:t>
            </a:r>
            <a:r>
              <a:rPr lang="ja-JP" altLang="en-US" sz="1600" dirty="0">
                <a:solidFill>
                  <a:prstClr val="black"/>
                </a:solidFill>
                <a:latin typeface="Meiryo UI" panose="020B0604030504040204" pitchFamily="50" charset="-128"/>
                <a:ea typeface="Meiryo UI" panose="020B0604030504040204" pitchFamily="50" charset="-128"/>
              </a:rPr>
              <a:t>条の</a:t>
            </a:r>
            <a:r>
              <a:rPr lang="en-US" altLang="ja-JP" sz="1600" dirty="0">
                <a:solidFill>
                  <a:prstClr val="black"/>
                </a:solidFill>
                <a:latin typeface="Meiryo UI" panose="020B0604030504040204" pitchFamily="50" charset="-128"/>
                <a:ea typeface="Meiryo UI" panose="020B0604030504040204" pitchFamily="50" charset="-128"/>
              </a:rPr>
              <a:t>15 </a:t>
            </a:r>
            <a:r>
              <a:rPr lang="ja-JP" altLang="en-US" sz="1600" dirty="0">
                <a:solidFill>
                  <a:prstClr val="black"/>
                </a:solidFill>
                <a:latin typeface="Meiryo UI" panose="020B0604030504040204" pitchFamily="50" charset="-128"/>
                <a:ea typeface="Meiryo UI" panose="020B0604030504040204" pitchFamily="50" charset="-128"/>
              </a:rPr>
              <a:t>＜コンクリート造の工作物の解体等の作業＞</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事業者は、令第</a:t>
            </a:r>
            <a:r>
              <a:rPr lang="en-US" altLang="ja-JP" sz="1600" dirty="0">
                <a:solidFill>
                  <a:prstClr val="black"/>
                </a:solidFill>
                <a:latin typeface="Meiryo UI" panose="020B0604030504040204" pitchFamily="50" charset="-128"/>
                <a:ea typeface="Meiryo UI" panose="020B0604030504040204" pitchFamily="50" charset="-128"/>
              </a:rPr>
              <a:t>6</a:t>
            </a:r>
            <a:r>
              <a:rPr lang="ja-JP" altLang="en-US" sz="1600" dirty="0">
                <a:solidFill>
                  <a:prstClr val="black"/>
                </a:solidFill>
                <a:latin typeface="Meiryo UI" panose="020B0604030504040204" pitchFamily="50" charset="-128"/>
                <a:ea typeface="Meiryo UI" panose="020B0604030504040204" pitchFamily="50" charset="-128"/>
              </a:rPr>
              <a:t>条第</a:t>
            </a:r>
            <a:r>
              <a:rPr lang="en-US" altLang="ja-JP" sz="1600" dirty="0">
                <a:solidFill>
                  <a:prstClr val="black"/>
                </a:solidFill>
                <a:latin typeface="Meiryo UI" panose="020B0604030504040204" pitchFamily="50" charset="-128"/>
                <a:ea typeface="Meiryo UI" panose="020B0604030504040204" pitchFamily="50" charset="-128"/>
              </a:rPr>
              <a:t>15</a:t>
            </a:r>
            <a:r>
              <a:rPr lang="ja-JP" altLang="en-US" sz="1600" dirty="0">
                <a:solidFill>
                  <a:prstClr val="black"/>
                </a:solidFill>
                <a:latin typeface="Meiryo UI" panose="020B0604030504040204" pitchFamily="50" charset="-128"/>
                <a:ea typeface="Meiryo UI" panose="020B0604030504040204" pitchFamily="50" charset="-128"/>
              </a:rPr>
              <a:t>号の</a:t>
            </a:r>
            <a:r>
              <a:rPr lang="en-US" altLang="ja-JP" sz="1600" dirty="0">
                <a:solidFill>
                  <a:prstClr val="black"/>
                </a:solidFill>
                <a:latin typeface="Meiryo UI" panose="020B0604030504040204" pitchFamily="50" charset="-128"/>
                <a:ea typeface="Meiryo UI" panose="020B0604030504040204" pitchFamily="50" charset="-128"/>
              </a:rPr>
              <a:t>5</a:t>
            </a:r>
            <a:r>
              <a:rPr lang="ja-JP" altLang="en-US" sz="1600" dirty="0">
                <a:solidFill>
                  <a:prstClr val="black"/>
                </a:solidFill>
                <a:latin typeface="Meiryo UI" panose="020B0604030504040204" pitchFamily="50" charset="-128"/>
                <a:ea typeface="Meiryo UI" panose="020B0604030504040204" pitchFamily="50" charset="-128"/>
              </a:rPr>
              <a:t>の作業を行うときは、次の措置を講じなければならない。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1 </a:t>
            </a:r>
            <a:r>
              <a:rPr lang="ja-JP" altLang="en-US" sz="1600" dirty="0">
                <a:solidFill>
                  <a:prstClr val="black"/>
                </a:solidFill>
                <a:latin typeface="Meiryo UI" panose="020B0604030504040204" pitchFamily="50" charset="-128"/>
                <a:ea typeface="Meiryo UI" panose="020B0604030504040204" pitchFamily="50" charset="-128"/>
              </a:rPr>
              <a:t>作業を行う区域内には、関係労働者以外の労働者の立入りを禁止すること。</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 </a:t>
            </a:r>
            <a:r>
              <a:rPr lang="ja-JP" altLang="en-US" sz="1600" spc="-180" dirty="0">
                <a:solidFill>
                  <a:prstClr val="black"/>
                </a:solidFill>
                <a:latin typeface="Meiryo UI" panose="020B0604030504040204" pitchFamily="50" charset="-128"/>
                <a:ea typeface="Meiryo UI" panose="020B0604030504040204" pitchFamily="50" charset="-128"/>
              </a:rPr>
              <a:t>強風、大雨、大雪等の悪天候のため、作業の実施について危険が予想されるときは、当該作業を中止すること。</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3 </a:t>
            </a:r>
            <a:r>
              <a:rPr lang="ja-JP" altLang="en-US" sz="1600" dirty="0">
                <a:solidFill>
                  <a:prstClr val="black"/>
                </a:solidFill>
                <a:latin typeface="Meiryo UI" panose="020B0604030504040204" pitchFamily="50" charset="-128"/>
                <a:ea typeface="Meiryo UI" panose="020B0604030504040204" pitchFamily="50" charset="-128"/>
              </a:rPr>
              <a:t>器具、工具等を上げ、又は下ろすときは、つり綱、つり袋等を労働者に使用させること</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517</a:t>
            </a:r>
            <a:r>
              <a:rPr lang="ja-JP" altLang="en-US" sz="1600" dirty="0" smtClean="0">
                <a:solidFill>
                  <a:prstClr val="black"/>
                </a:solidFill>
                <a:latin typeface="Meiryo UI" panose="020B0604030504040204" pitchFamily="50" charset="-128"/>
                <a:ea typeface="Meiryo UI" panose="020B0604030504040204" pitchFamily="50" charset="-128"/>
              </a:rPr>
              <a:t>条の</a:t>
            </a:r>
            <a:r>
              <a:rPr lang="en-US" altLang="ja-JP" sz="1600" dirty="0" smtClean="0">
                <a:solidFill>
                  <a:prstClr val="black"/>
                </a:solidFill>
                <a:latin typeface="Meiryo UI" panose="020B0604030504040204" pitchFamily="50" charset="-128"/>
                <a:ea typeface="Meiryo UI" panose="020B0604030504040204" pitchFamily="50" charset="-128"/>
              </a:rPr>
              <a:t>16 </a:t>
            </a:r>
            <a:r>
              <a:rPr lang="ja-JP" altLang="en-US" sz="1600" dirty="0" smtClean="0">
                <a:solidFill>
                  <a:prstClr val="black"/>
                </a:solidFill>
                <a:latin typeface="Meiryo UI" panose="020B0604030504040204" pitchFamily="50" charset="-128"/>
                <a:ea typeface="Meiryo UI" panose="020B0604030504040204" pitchFamily="50" charset="-128"/>
              </a:rPr>
              <a:t>＜引倒し等の作業の合図＞</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事業者は、令第</a:t>
            </a:r>
            <a:r>
              <a:rPr lang="en-US" altLang="ja-JP" sz="1600" dirty="0" smtClean="0">
                <a:solidFill>
                  <a:prstClr val="black"/>
                </a:solidFill>
                <a:latin typeface="Meiryo UI" panose="020B0604030504040204" pitchFamily="50" charset="-128"/>
                <a:ea typeface="Meiryo UI" panose="020B0604030504040204" pitchFamily="50" charset="-128"/>
              </a:rPr>
              <a:t>6</a:t>
            </a:r>
            <a:r>
              <a:rPr lang="ja-JP" altLang="en-US" sz="1600" dirty="0" smtClean="0">
                <a:solidFill>
                  <a:prstClr val="black"/>
                </a:solidFill>
                <a:latin typeface="Meiryo UI" panose="020B0604030504040204" pitchFamily="50" charset="-128"/>
                <a:ea typeface="Meiryo UI" panose="020B0604030504040204" pitchFamily="50" charset="-128"/>
              </a:rPr>
              <a:t>条第</a:t>
            </a:r>
            <a:r>
              <a:rPr lang="en-US" altLang="ja-JP" sz="1600" dirty="0" smtClean="0">
                <a:solidFill>
                  <a:prstClr val="black"/>
                </a:solidFill>
                <a:latin typeface="Meiryo UI" panose="020B0604030504040204" pitchFamily="50" charset="-128"/>
                <a:ea typeface="Meiryo UI" panose="020B0604030504040204" pitchFamily="50" charset="-128"/>
              </a:rPr>
              <a:t>15</a:t>
            </a:r>
            <a:r>
              <a:rPr lang="ja-JP" altLang="en-US" sz="1600" dirty="0" smtClean="0">
                <a:solidFill>
                  <a:prstClr val="black"/>
                </a:solidFill>
                <a:latin typeface="Meiryo UI" panose="020B0604030504040204" pitchFamily="50" charset="-128"/>
                <a:ea typeface="Meiryo UI" panose="020B0604030504040204" pitchFamily="50" charset="-128"/>
              </a:rPr>
              <a:t>号の</a:t>
            </a:r>
            <a:r>
              <a:rPr lang="en-US" altLang="ja-JP" sz="1600" dirty="0" smtClean="0">
                <a:solidFill>
                  <a:prstClr val="black"/>
                </a:solidFill>
                <a:latin typeface="Meiryo UI" panose="020B0604030504040204" pitchFamily="50" charset="-128"/>
                <a:ea typeface="Meiryo UI" panose="020B0604030504040204" pitchFamily="50" charset="-128"/>
              </a:rPr>
              <a:t>5</a:t>
            </a:r>
            <a:r>
              <a:rPr lang="ja-JP" altLang="en-US" sz="1600" dirty="0" smtClean="0">
                <a:solidFill>
                  <a:prstClr val="black"/>
                </a:solidFill>
                <a:latin typeface="Meiryo UI" panose="020B0604030504040204" pitchFamily="50" charset="-128"/>
                <a:ea typeface="Meiryo UI" panose="020B0604030504040204" pitchFamily="50" charset="-128"/>
              </a:rPr>
              <a:t>の作業を行う場合において、外壁、柱等の引倒し等の作業を行うときは、引倒し等について一定の合図を定め、関係労働者に周知させなければならない。</a:t>
            </a:r>
          </a:p>
          <a:p>
            <a:pPr marL="0" indent="0">
              <a:lnSpc>
                <a:spcPct val="100000"/>
              </a:lnSpc>
              <a:spcBef>
                <a:spcPts val="0"/>
              </a:spcBef>
              <a:buNone/>
            </a:pPr>
            <a:r>
              <a:rPr lang="en-US" altLang="ja-JP" sz="1600" dirty="0" smtClean="0">
                <a:solidFill>
                  <a:prstClr val="black"/>
                </a:solidFill>
                <a:latin typeface="Meiryo UI" panose="020B0604030504040204" pitchFamily="50" charset="-128"/>
                <a:ea typeface="Meiryo UI" panose="020B0604030504040204" pitchFamily="50" charset="-128"/>
              </a:rPr>
              <a:t>2 </a:t>
            </a:r>
            <a:r>
              <a:rPr lang="ja-JP" altLang="en-US" sz="1600" dirty="0" smtClean="0">
                <a:solidFill>
                  <a:prstClr val="black"/>
                </a:solidFill>
                <a:latin typeface="Meiryo UI" panose="020B0604030504040204" pitchFamily="50" charset="-128"/>
                <a:ea typeface="Meiryo UI" panose="020B0604030504040204" pitchFamily="50" charset="-128"/>
              </a:rPr>
              <a:t>事業者は、前項の引倒し等の作業を行う場合において、当該引倒し等の作業に従事する労働者以外の労働者（以下この条において「他の労働者」という。）に引倒し等により危険を生ずるおそれのあるときは、当該引倒し等の作業に従事する労働者に、あらかじめ、同項の合図を行わせ、他の労働者が避難したことを確認させた後でなければ、当該引倒し等の作業を行わせてはならない。</a:t>
            </a:r>
          </a:p>
          <a:p>
            <a:pPr marL="0" indent="0">
              <a:lnSpc>
                <a:spcPct val="100000"/>
              </a:lnSpc>
              <a:spcBef>
                <a:spcPts val="0"/>
              </a:spcBef>
              <a:buNone/>
            </a:pPr>
            <a:r>
              <a:rPr lang="en-US" altLang="ja-JP" sz="1600" dirty="0" smtClean="0">
                <a:solidFill>
                  <a:prstClr val="black"/>
                </a:solidFill>
                <a:latin typeface="Meiryo UI" panose="020B0604030504040204" pitchFamily="50" charset="-128"/>
                <a:ea typeface="Meiryo UI" panose="020B0604030504040204" pitchFamily="50" charset="-128"/>
              </a:rPr>
              <a:t>3 </a:t>
            </a:r>
            <a:r>
              <a:rPr lang="ja-JP" altLang="en-US" sz="1600" spc="-100" dirty="0" smtClean="0">
                <a:solidFill>
                  <a:prstClr val="black"/>
                </a:solidFill>
                <a:latin typeface="Meiryo UI" panose="020B0604030504040204" pitchFamily="50" charset="-128"/>
                <a:ea typeface="Meiryo UI" panose="020B0604030504040204" pitchFamily="50" charset="-128"/>
              </a:rPr>
              <a:t>第</a:t>
            </a:r>
            <a:r>
              <a:rPr lang="en-US" altLang="ja-JP" sz="1600" spc="-100" dirty="0" smtClean="0">
                <a:solidFill>
                  <a:prstClr val="black"/>
                </a:solidFill>
                <a:latin typeface="Meiryo UI" panose="020B0604030504040204" pitchFamily="50" charset="-128"/>
                <a:ea typeface="Meiryo UI" panose="020B0604030504040204" pitchFamily="50" charset="-128"/>
              </a:rPr>
              <a:t>1</a:t>
            </a:r>
            <a:r>
              <a:rPr lang="ja-JP" altLang="en-US" sz="1600" spc="-100" dirty="0" smtClean="0">
                <a:solidFill>
                  <a:prstClr val="black"/>
                </a:solidFill>
                <a:latin typeface="Meiryo UI" panose="020B0604030504040204" pitchFamily="50" charset="-128"/>
                <a:ea typeface="Meiryo UI" panose="020B0604030504040204" pitchFamily="50" charset="-128"/>
              </a:rPr>
              <a:t>項に引倒し等の作業に従事する労働者は、前項の危険を生ずるおそれのあるときは、あらかじめ、合図を行い、他の労働者が避難したことを確認した後でなければ、当該引倒し等の作業を行つてはならない。</a:t>
            </a:r>
          </a:p>
        </p:txBody>
      </p:sp>
    </p:spTree>
    <p:extLst>
      <p:ext uri="{BB962C8B-B14F-4D97-AF65-F5344CB8AC3E}">
        <p14:creationId xmlns:p14="http://schemas.microsoft.com/office/powerpoint/2010/main" val="428028152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（９）</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テキスト１７２ページ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１１７ページ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517</a:t>
            </a:r>
            <a:r>
              <a:rPr lang="ja-JP" altLang="en-US" sz="1600" dirty="0" smtClean="0">
                <a:solidFill>
                  <a:prstClr val="black"/>
                </a:solidFill>
                <a:latin typeface="Meiryo UI" panose="020B0604030504040204" pitchFamily="50" charset="-128"/>
                <a:ea typeface="Meiryo UI" panose="020B0604030504040204" pitchFamily="50" charset="-128"/>
              </a:rPr>
              <a:t>条の</a:t>
            </a:r>
            <a:r>
              <a:rPr lang="en-US" altLang="ja-JP" sz="1600" dirty="0" smtClean="0">
                <a:solidFill>
                  <a:prstClr val="black"/>
                </a:solidFill>
                <a:latin typeface="Meiryo UI" panose="020B0604030504040204" pitchFamily="50" charset="-128"/>
                <a:ea typeface="Meiryo UI" panose="020B0604030504040204" pitchFamily="50" charset="-128"/>
              </a:rPr>
              <a:t>17</a:t>
            </a:r>
            <a:r>
              <a:rPr lang="ja-JP" altLang="en-US" sz="1600" dirty="0" smtClean="0">
                <a:solidFill>
                  <a:prstClr val="black"/>
                </a:solidFill>
                <a:latin typeface="Meiryo UI" panose="020B0604030504040204" pitchFamily="50" charset="-128"/>
                <a:ea typeface="Meiryo UI" panose="020B0604030504040204" pitchFamily="50" charset="-128"/>
              </a:rPr>
              <a:t>　＜コンクリート造の工作物の解体等作業主任者の選任＞</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rPr>
              <a:t>事業者は、令第</a:t>
            </a:r>
            <a:r>
              <a:rPr lang="en-US" altLang="ja-JP" sz="1600" dirty="0">
                <a:solidFill>
                  <a:prstClr val="black"/>
                </a:solidFill>
                <a:latin typeface="Meiryo UI" panose="020B0604030504040204" pitchFamily="50" charset="-128"/>
                <a:ea typeface="Meiryo UI" panose="020B0604030504040204" pitchFamily="50" charset="-128"/>
              </a:rPr>
              <a:t>6</a:t>
            </a:r>
            <a:r>
              <a:rPr lang="ja-JP" altLang="en-US" sz="1600" dirty="0">
                <a:solidFill>
                  <a:prstClr val="black"/>
                </a:solidFill>
                <a:latin typeface="Meiryo UI" panose="020B0604030504040204" pitchFamily="50" charset="-128"/>
                <a:ea typeface="Meiryo UI" panose="020B0604030504040204" pitchFamily="50" charset="-128"/>
              </a:rPr>
              <a:t>条第</a:t>
            </a:r>
            <a:r>
              <a:rPr lang="en-US" altLang="ja-JP" sz="1600" dirty="0">
                <a:solidFill>
                  <a:prstClr val="black"/>
                </a:solidFill>
                <a:latin typeface="Meiryo UI" panose="020B0604030504040204" pitchFamily="50" charset="-128"/>
                <a:ea typeface="Meiryo UI" panose="020B0604030504040204" pitchFamily="50" charset="-128"/>
              </a:rPr>
              <a:t>15</a:t>
            </a:r>
            <a:r>
              <a:rPr lang="ja-JP" altLang="en-US" sz="1600" dirty="0">
                <a:solidFill>
                  <a:prstClr val="black"/>
                </a:solidFill>
                <a:latin typeface="Meiryo UI" panose="020B0604030504040204" pitchFamily="50" charset="-128"/>
                <a:ea typeface="Meiryo UI" panose="020B0604030504040204" pitchFamily="50" charset="-128"/>
              </a:rPr>
              <a:t>号の</a:t>
            </a:r>
            <a:r>
              <a:rPr lang="en-US" altLang="ja-JP" sz="1600" dirty="0">
                <a:solidFill>
                  <a:prstClr val="black"/>
                </a:solidFill>
                <a:latin typeface="Meiryo UI" panose="020B0604030504040204" pitchFamily="50" charset="-128"/>
                <a:ea typeface="Meiryo UI" panose="020B0604030504040204" pitchFamily="50" charset="-128"/>
              </a:rPr>
              <a:t>5</a:t>
            </a:r>
            <a:r>
              <a:rPr lang="ja-JP" altLang="en-US" sz="1600" dirty="0">
                <a:solidFill>
                  <a:prstClr val="black"/>
                </a:solidFill>
                <a:latin typeface="Meiryo UI" panose="020B0604030504040204" pitchFamily="50" charset="-128"/>
                <a:ea typeface="Meiryo UI" panose="020B0604030504040204" pitchFamily="50" charset="-128"/>
              </a:rPr>
              <a:t>の作業については、コンクリート造の工作物の解体等作業主任者技能講習を修了した者のうちから、コンクリート造の工作物の解体等作業主任者を選任しなければならない。</a:t>
            </a: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517</a:t>
            </a:r>
            <a:r>
              <a:rPr lang="ja-JP" altLang="en-US" sz="1600" dirty="0">
                <a:solidFill>
                  <a:prstClr val="black"/>
                </a:solidFill>
                <a:latin typeface="Meiryo UI" panose="020B0604030504040204" pitchFamily="50" charset="-128"/>
                <a:ea typeface="Meiryo UI" panose="020B0604030504040204" pitchFamily="50" charset="-128"/>
              </a:rPr>
              <a:t>条の</a:t>
            </a:r>
            <a:r>
              <a:rPr lang="en-US" altLang="ja-JP" sz="1600" dirty="0">
                <a:solidFill>
                  <a:prstClr val="black"/>
                </a:solidFill>
                <a:latin typeface="Meiryo UI" panose="020B0604030504040204" pitchFamily="50" charset="-128"/>
                <a:ea typeface="Meiryo UI" panose="020B0604030504040204" pitchFamily="50" charset="-128"/>
              </a:rPr>
              <a:t>18 </a:t>
            </a:r>
            <a:r>
              <a:rPr lang="ja-JP" altLang="en-US" sz="1600" dirty="0">
                <a:solidFill>
                  <a:prstClr val="black"/>
                </a:solidFill>
                <a:latin typeface="Meiryo UI" panose="020B0604030504040204" pitchFamily="50" charset="-128"/>
                <a:ea typeface="Meiryo UI" panose="020B0604030504040204" pitchFamily="50" charset="-128"/>
              </a:rPr>
              <a:t>＜コンクリート造の工作物の解体等作業主任者の職務＞</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事業者は、コンクリート造の工作物の解体等作業主任者に、次の事項を行わせなければならない。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1 </a:t>
            </a:r>
            <a:r>
              <a:rPr lang="ja-JP" altLang="en-US" sz="1600" dirty="0">
                <a:solidFill>
                  <a:prstClr val="black"/>
                </a:solidFill>
                <a:latin typeface="Meiryo UI" panose="020B0604030504040204" pitchFamily="50" charset="-128"/>
                <a:ea typeface="Meiryo UI" panose="020B0604030504040204" pitchFamily="50" charset="-128"/>
              </a:rPr>
              <a:t>作業の方法及び労働者の配置を決定し、作業を直接指揮すること。</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 </a:t>
            </a:r>
            <a:r>
              <a:rPr lang="ja-JP" altLang="en-US" sz="1600" dirty="0">
                <a:solidFill>
                  <a:prstClr val="black"/>
                </a:solidFill>
                <a:latin typeface="Meiryo UI" panose="020B0604030504040204" pitchFamily="50" charset="-128"/>
                <a:ea typeface="Meiryo UI" panose="020B0604030504040204" pitchFamily="50" charset="-128"/>
              </a:rPr>
              <a:t>器具、工具、安全帯等及び保護帽の機能を点検し、不良品を取り除くこと。</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3 </a:t>
            </a:r>
            <a:r>
              <a:rPr lang="ja-JP" altLang="en-US" sz="1600" dirty="0">
                <a:solidFill>
                  <a:prstClr val="black"/>
                </a:solidFill>
                <a:latin typeface="Meiryo UI" panose="020B0604030504040204" pitchFamily="50" charset="-128"/>
                <a:ea typeface="Meiryo UI" panose="020B0604030504040204" pitchFamily="50" charset="-128"/>
              </a:rPr>
              <a:t>安全帯等及び保護帽の使用状況を監視すること</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517</a:t>
            </a:r>
            <a:r>
              <a:rPr lang="ja-JP" altLang="en-US" sz="1600" dirty="0" smtClean="0">
                <a:solidFill>
                  <a:prstClr val="black"/>
                </a:solidFill>
                <a:latin typeface="Meiryo UI" panose="020B0604030504040204" pitchFamily="50" charset="-128"/>
                <a:ea typeface="Meiryo UI" panose="020B0604030504040204" pitchFamily="50" charset="-128"/>
              </a:rPr>
              <a:t>条の</a:t>
            </a:r>
            <a:r>
              <a:rPr lang="en-US" altLang="ja-JP" sz="1600" dirty="0" smtClean="0">
                <a:solidFill>
                  <a:prstClr val="black"/>
                </a:solidFill>
                <a:latin typeface="Meiryo UI" panose="020B0604030504040204" pitchFamily="50" charset="-128"/>
                <a:ea typeface="Meiryo UI" panose="020B0604030504040204" pitchFamily="50" charset="-128"/>
              </a:rPr>
              <a:t>19 </a:t>
            </a:r>
            <a:r>
              <a:rPr lang="ja-JP" altLang="en-US" sz="1600" dirty="0" smtClean="0">
                <a:solidFill>
                  <a:prstClr val="black"/>
                </a:solidFill>
                <a:latin typeface="Meiryo UI" panose="020B0604030504040204" pitchFamily="50" charset="-128"/>
                <a:ea typeface="Meiryo UI" panose="020B0604030504040204" pitchFamily="50" charset="-128"/>
              </a:rPr>
              <a:t>＜保護帽の着用＞</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事業者は、令第</a:t>
            </a:r>
            <a:r>
              <a:rPr lang="en-US" altLang="ja-JP" sz="1600" dirty="0" smtClean="0">
                <a:solidFill>
                  <a:prstClr val="black"/>
                </a:solidFill>
                <a:latin typeface="Meiryo UI" panose="020B0604030504040204" pitchFamily="50" charset="-128"/>
                <a:ea typeface="Meiryo UI" panose="020B0604030504040204" pitchFamily="50" charset="-128"/>
              </a:rPr>
              <a:t>6</a:t>
            </a:r>
            <a:r>
              <a:rPr lang="ja-JP" altLang="en-US" sz="1600" dirty="0" smtClean="0">
                <a:solidFill>
                  <a:prstClr val="black"/>
                </a:solidFill>
                <a:latin typeface="Meiryo UI" panose="020B0604030504040204" pitchFamily="50" charset="-128"/>
                <a:ea typeface="Meiryo UI" panose="020B0604030504040204" pitchFamily="50" charset="-128"/>
              </a:rPr>
              <a:t>条第</a:t>
            </a:r>
            <a:r>
              <a:rPr lang="en-US" altLang="ja-JP" sz="1600" dirty="0" smtClean="0">
                <a:solidFill>
                  <a:prstClr val="black"/>
                </a:solidFill>
                <a:latin typeface="Meiryo UI" panose="020B0604030504040204" pitchFamily="50" charset="-128"/>
                <a:ea typeface="Meiryo UI" panose="020B0604030504040204" pitchFamily="50" charset="-128"/>
              </a:rPr>
              <a:t>15</a:t>
            </a:r>
            <a:r>
              <a:rPr lang="ja-JP" altLang="en-US" sz="1600" dirty="0" smtClean="0">
                <a:solidFill>
                  <a:prstClr val="black"/>
                </a:solidFill>
                <a:latin typeface="Meiryo UI" panose="020B0604030504040204" pitchFamily="50" charset="-128"/>
                <a:ea typeface="Meiryo UI" panose="020B0604030504040204" pitchFamily="50" charset="-128"/>
              </a:rPr>
              <a:t>号の</a:t>
            </a:r>
            <a:r>
              <a:rPr lang="en-US" altLang="ja-JP" sz="1600" dirty="0" smtClean="0">
                <a:solidFill>
                  <a:prstClr val="black"/>
                </a:solidFill>
                <a:latin typeface="Meiryo UI" panose="020B0604030504040204" pitchFamily="50" charset="-128"/>
                <a:ea typeface="Meiryo UI" panose="020B0604030504040204" pitchFamily="50" charset="-128"/>
              </a:rPr>
              <a:t>5</a:t>
            </a:r>
            <a:r>
              <a:rPr lang="ja-JP" altLang="en-US" sz="1600" dirty="0" smtClean="0">
                <a:solidFill>
                  <a:prstClr val="black"/>
                </a:solidFill>
                <a:latin typeface="Meiryo UI" panose="020B0604030504040204" pitchFamily="50" charset="-128"/>
                <a:ea typeface="Meiryo UI" panose="020B0604030504040204" pitchFamily="50" charset="-128"/>
              </a:rPr>
              <a:t>の作業を行うときは、物体の飛来又は落下による労働者の危険を防止するため、当該作業に従事する労働者に保護帽を着用させなければならない。</a:t>
            </a:r>
          </a:p>
          <a:p>
            <a:pPr marL="0" indent="0">
              <a:lnSpc>
                <a:spcPct val="100000"/>
              </a:lnSpc>
              <a:spcBef>
                <a:spcPts val="0"/>
              </a:spcBef>
              <a:buNone/>
            </a:pPr>
            <a:r>
              <a:rPr lang="en-US" altLang="ja-JP" sz="1600" dirty="0" smtClean="0">
                <a:solidFill>
                  <a:prstClr val="black"/>
                </a:solidFill>
                <a:latin typeface="Meiryo UI" panose="020B0604030504040204" pitchFamily="50" charset="-128"/>
                <a:ea typeface="Meiryo UI" panose="020B0604030504040204" pitchFamily="50" charset="-128"/>
              </a:rPr>
              <a:t>2 </a:t>
            </a:r>
            <a:r>
              <a:rPr lang="ja-JP" altLang="en-US" sz="1600" dirty="0" smtClean="0">
                <a:solidFill>
                  <a:prstClr val="black"/>
                </a:solidFill>
                <a:latin typeface="Meiryo UI" panose="020B0604030504040204" pitchFamily="50" charset="-128"/>
                <a:ea typeface="Meiryo UI" panose="020B0604030504040204" pitchFamily="50" charset="-128"/>
              </a:rPr>
              <a:t>前項の作業に従事する労働者は、同項の保護帽を着用しなければならない。</a:t>
            </a: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1834695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（１０）</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テキスト１７３ページ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１１８ページ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ja-JP" altLang="en-US"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rPr>
              <a:t>編　特別規則</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章　機械等貸与者等に関する特別規制</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666</a:t>
            </a:r>
            <a:r>
              <a:rPr lang="ja-JP" altLang="en-US" sz="1600" dirty="0">
                <a:solidFill>
                  <a:prstClr val="black"/>
                </a:solidFill>
                <a:latin typeface="Meiryo UI" panose="020B0604030504040204" pitchFamily="50" charset="-128"/>
                <a:ea typeface="Meiryo UI" panose="020B0604030504040204" pitchFamily="50" charset="-128"/>
              </a:rPr>
              <a:t>条　＜機械等貸与者の講ずべき措置＞</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前条に規定する者（以下「機械等貸与者」という。）は、当該機械等を他の事業者に貸与するときは、次の措置を講じなければならない。</a:t>
            </a:r>
          </a:p>
          <a:p>
            <a:pPr marL="539750" indent="-53975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　当該機械等をあらかじめ</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点検し、異常を認めたときは、補修その他必要な整備を行なうこと。</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当該機械等の貸与を受ける事業者に対し、次の事項を記載した書面を交付すること。</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イ</a:t>
            </a:r>
            <a:r>
              <a:rPr lang="ja-JP" altLang="en-US" sz="1600" dirty="0">
                <a:solidFill>
                  <a:prstClr val="black"/>
                </a:solidFill>
                <a:latin typeface="Meiryo UI" panose="020B0604030504040204" pitchFamily="50" charset="-128"/>
                <a:ea typeface="Meiryo UI" panose="020B0604030504040204" pitchFamily="50" charset="-128"/>
              </a:rPr>
              <a:t>　当該機械等の能力</a:t>
            </a:r>
            <a:r>
              <a:rPr lang="en-US" altLang="ja-JP" sz="1600" dirty="0">
                <a:solidFill>
                  <a:prstClr val="black"/>
                </a:solidFill>
                <a:latin typeface="Meiryo UI" panose="020B0604030504040204" pitchFamily="50" charset="-128"/>
                <a:ea typeface="Meiryo UI" panose="020B0604030504040204" pitchFamily="50" charset="-128"/>
              </a:rPr>
              <a:t>※2</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ロ</a:t>
            </a:r>
            <a:r>
              <a:rPr lang="ja-JP" altLang="en-US" sz="1600" dirty="0">
                <a:solidFill>
                  <a:prstClr val="black"/>
                </a:solidFill>
                <a:latin typeface="Meiryo UI" panose="020B0604030504040204" pitchFamily="50" charset="-128"/>
                <a:ea typeface="Meiryo UI" panose="020B0604030504040204" pitchFamily="50" charset="-128"/>
              </a:rPr>
              <a:t>　当該機械等の特性その他その使用上の注意すべき事項</a:t>
            </a:r>
            <a:r>
              <a:rPr lang="en-US" altLang="ja-JP" sz="1600" dirty="0">
                <a:solidFill>
                  <a:prstClr val="black"/>
                </a:solidFill>
                <a:latin typeface="Meiryo UI" panose="020B0604030504040204" pitchFamily="50" charset="-128"/>
                <a:ea typeface="Meiryo UI" panose="020B0604030504040204" pitchFamily="50" charset="-128"/>
              </a:rPr>
              <a:t>※3</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spc="-30" dirty="0">
                <a:solidFill>
                  <a:prstClr val="black"/>
                </a:solidFill>
                <a:latin typeface="Meiryo UI" panose="020B0604030504040204" pitchFamily="50" charset="-128"/>
                <a:ea typeface="Meiryo UI" panose="020B0604030504040204" pitchFamily="50" charset="-128"/>
              </a:rPr>
              <a:t>前項の規定は、機械等の貸与で、当該貸与の対象となる機械等についてその購入の際の機種の選定、貸与後の保守等当該機械等の所有者が行なうべき業務を当該機械等の貸与を受ける事業者が行なうもの（小規模企業等設備導入資金助成法（昭和</a:t>
            </a:r>
            <a:r>
              <a:rPr lang="en-US" altLang="ja-JP" sz="1600" spc="-30" dirty="0">
                <a:solidFill>
                  <a:prstClr val="black"/>
                </a:solidFill>
                <a:latin typeface="Meiryo UI" panose="020B0604030504040204" pitchFamily="50" charset="-128"/>
                <a:ea typeface="Meiryo UI" panose="020B0604030504040204" pitchFamily="50" charset="-128"/>
              </a:rPr>
              <a:t>31</a:t>
            </a:r>
            <a:r>
              <a:rPr lang="ja-JP" altLang="en-US" sz="1600" spc="-30" dirty="0">
                <a:solidFill>
                  <a:prstClr val="black"/>
                </a:solidFill>
                <a:latin typeface="Meiryo UI" panose="020B0604030504040204" pitchFamily="50" charset="-128"/>
                <a:ea typeface="Meiryo UI" panose="020B0604030504040204" pitchFamily="50" charset="-128"/>
              </a:rPr>
              <a:t>年法律第</a:t>
            </a:r>
            <a:r>
              <a:rPr lang="en-US" altLang="ja-JP" sz="1600" spc="-30" dirty="0">
                <a:solidFill>
                  <a:prstClr val="black"/>
                </a:solidFill>
                <a:latin typeface="Meiryo UI" panose="020B0604030504040204" pitchFamily="50" charset="-128"/>
                <a:ea typeface="Meiryo UI" panose="020B0604030504040204" pitchFamily="50" charset="-128"/>
              </a:rPr>
              <a:t>115</a:t>
            </a:r>
            <a:r>
              <a:rPr lang="ja-JP" altLang="en-US" sz="1600" spc="-30" dirty="0">
                <a:solidFill>
                  <a:prstClr val="black"/>
                </a:solidFill>
                <a:latin typeface="Meiryo UI" panose="020B0604030504040204" pitchFamily="50" charset="-128"/>
                <a:ea typeface="Meiryo UI" panose="020B0604030504040204" pitchFamily="50" charset="-128"/>
              </a:rPr>
              <a:t>号）第</a:t>
            </a:r>
            <a:r>
              <a:rPr lang="en-US" altLang="ja-JP" sz="1600" spc="-30" dirty="0">
                <a:solidFill>
                  <a:prstClr val="black"/>
                </a:solidFill>
                <a:latin typeface="Meiryo UI" panose="020B0604030504040204" pitchFamily="50" charset="-128"/>
                <a:ea typeface="Meiryo UI" panose="020B0604030504040204" pitchFamily="50" charset="-128"/>
              </a:rPr>
              <a:t>2</a:t>
            </a:r>
            <a:r>
              <a:rPr lang="ja-JP" altLang="en-US" sz="1600" spc="-30" dirty="0">
                <a:solidFill>
                  <a:prstClr val="black"/>
                </a:solidFill>
                <a:latin typeface="Meiryo UI" panose="020B0604030504040204" pitchFamily="50" charset="-128"/>
                <a:ea typeface="Meiryo UI" panose="020B0604030504040204" pitchFamily="50" charset="-128"/>
              </a:rPr>
              <a:t>条第</a:t>
            </a:r>
            <a:r>
              <a:rPr lang="en-US" altLang="ja-JP" sz="1600" spc="-30" dirty="0">
                <a:solidFill>
                  <a:prstClr val="black"/>
                </a:solidFill>
                <a:latin typeface="Meiryo UI" panose="020B0604030504040204" pitchFamily="50" charset="-128"/>
                <a:ea typeface="Meiryo UI" panose="020B0604030504040204" pitchFamily="50" charset="-128"/>
              </a:rPr>
              <a:t>6</a:t>
            </a:r>
            <a:r>
              <a:rPr lang="ja-JP" altLang="en-US" sz="1600" spc="-30" dirty="0">
                <a:solidFill>
                  <a:prstClr val="black"/>
                </a:solidFill>
                <a:latin typeface="Meiryo UI" panose="020B0604030504040204" pitchFamily="50" charset="-128"/>
                <a:ea typeface="Meiryo UI" panose="020B0604030504040204" pitchFamily="50" charset="-128"/>
              </a:rPr>
              <a:t>項に規定する都道府県の設備貸与機関が行う設備貸与事業を含む。）については、適用しない</a:t>
            </a:r>
            <a:r>
              <a:rPr lang="en-US" altLang="ja-JP" sz="1600" spc="-30" dirty="0">
                <a:solidFill>
                  <a:prstClr val="black"/>
                </a:solidFill>
                <a:latin typeface="Meiryo UI" panose="020B0604030504040204" pitchFamily="50" charset="-128"/>
                <a:ea typeface="Meiryo UI" panose="020B0604030504040204" pitchFamily="50" charset="-128"/>
              </a:rPr>
              <a:t>※4</a:t>
            </a:r>
            <a:r>
              <a:rPr lang="ja-JP" altLang="en-US" sz="1600" spc="-30" dirty="0" err="1">
                <a:solidFill>
                  <a:prstClr val="black"/>
                </a:solidFill>
                <a:latin typeface="Meiryo UI" panose="020B0604030504040204" pitchFamily="50" charset="-128"/>
                <a:ea typeface="Meiryo UI" panose="020B0604030504040204" pitchFamily="50" charset="-128"/>
              </a:rPr>
              <a:t>。</a:t>
            </a:r>
            <a:endParaRPr lang="ja-JP" altLang="en-US" sz="1600" spc="-30" dirty="0">
              <a:solidFill>
                <a:prstClr val="black"/>
              </a:solidFill>
              <a:latin typeface="Meiryo UI" panose="020B0604030504040204" pitchFamily="50" charset="-128"/>
              <a:ea typeface="Meiryo UI" panose="020B0604030504040204" pitchFamily="50" charset="-128"/>
            </a:endParaRPr>
          </a:p>
          <a:p>
            <a:pPr marL="893763" indent="-354013">
              <a:lnSpc>
                <a:spcPct val="100000"/>
              </a:lnSpc>
              <a:spcBef>
                <a:spcPts val="0"/>
              </a:spcBef>
              <a:buNone/>
            </a:pPr>
            <a:r>
              <a:rPr lang="ja-JP" altLang="en-US" sz="1200" dirty="0" smtClean="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1</a:t>
            </a:r>
            <a:r>
              <a:rPr lang="ja-JP" altLang="en-US" sz="1200" dirty="0">
                <a:solidFill>
                  <a:srgbClr val="0070C0"/>
                </a:solidFill>
                <a:latin typeface="Meiryo UI" panose="020B0604030504040204" pitchFamily="50" charset="-128"/>
                <a:ea typeface="Meiryo UI" panose="020B0604030504040204" pitchFamily="50" charset="-128"/>
              </a:rPr>
              <a:t>　「あらかじめ」とは、必ずしも貸与の都度全部について点検を行う趣旨ではなく、使用の状況に応じて必要部分に限ることは差しつかえないものである。</a:t>
            </a:r>
          </a:p>
          <a:p>
            <a:pPr marL="893763" indent="-354013">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2</a:t>
            </a:r>
            <a:r>
              <a:rPr lang="ja-JP" altLang="en-US" sz="1200" dirty="0">
                <a:solidFill>
                  <a:srgbClr val="0070C0"/>
                </a:solidFill>
                <a:latin typeface="Meiryo UI" panose="020B0604030504040204" pitchFamily="50" charset="-128"/>
                <a:ea typeface="Meiryo UI" panose="020B0604030504040204" pitchFamily="50" charset="-128"/>
              </a:rPr>
              <a:t>　「当該機械等の能力」とは、車両系建設機械については、使用上特に必要な能力、たとえば、安定度、バケット容量等主要な事項でよいものである。</a:t>
            </a:r>
          </a:p>
          <a:p>
            <a:pPr marL="893763" indent="-354013">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3</a:t>
            </a:r>
            <a:r>
              <a:rPr lang="ja-JP" altLang="en-US" sz="1200" dirty="0">
                <a:solidFill>
                  <a:srgbClr val="0070C0"/>
                </a:solidFill>
                <a:latin typeface="Meiryo UI" panose="020B0604030504040204" pitchFamily="50" charset="-128"/>
                <a:ea typeface="Meiryo UI" panose="020B0604030504040204" pitchFamily="50" charset="-128"/>
              </a:rPr>
              <a:t>　「その他その使用上注意すべき事項」とは、使用燃料、調整の方法等当該機械の使用上注意すべき事項をいうものである。</a:t>
            </a:r>
          </a:p>
          <a:p>
            <a:pPr marL="893763" indent="-354013">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4 </a:t>
            </a:r>
            <a:r>
              <a:rPr lang="ja-JP" altLang="en-US" sz="1200" dirty="0">
                <a:solidFill>
                  <a:srgbClr val="0070C0"/>
                </a:solidFill>
                <a:latin typeface="Meiryo UI" panose="020B0604030504040204" pitchFamily="50" charset="-128"/>
                <a:ea typeface="Meiryo UI" panose="020B0604030504040204" pitchFamily="50" charset="-128"/>
              </a:rPr>
              <a:t>第</a:t>
            </a:r>
            <a:r>
              <a:rPr lang="en-US" altLang="ja-JP" sz="1200" dirty="0">
                <a:solidFill>
                  <a:srgbClr val="0070C0"/>
                </a:solidFill>
                <a:latin typeface="Meiryo UI" panose="020B0604030504040204" pitchFamily="50" charset="-128"/>
                <a:ea typeface="Meiryo UI" panose="020B0604030504040204" pitchFamily="50" charset="-128"/>
              </a:rPr>
              <a:t>2</a:t>
            </a:r>
            <a:r>
              <a:rPr lang="ja-JP" altLang="en-US" sz="1200" dirty="0">
                <a:solidFill>
                  <a:srgbClr val="0070C0"/>
                </a:solidFill>
                <a:latin typeface="Meiryo UI" panose="020B0604030504040204" pitchFamily="50" charset="-128"/>
                <a:ea typeface="Meiryo UI" panose="020B0604030504040204" pitchFamily="50" charset="-128"/>
              </a:rPr>
              <a:t>項の趣旨は、金融上の手段としてリース形式をとっているものについては、本条の趣旨から適用しないこととしたものである。</a:t>
            </a:r>
          </a:p>
        </p:txBody>
      </p:sp>
    </p:spTree>
    <p:extLst>
      <p:ext uri="{BB962C8B-B14F-4D97-AF65-F5344CB8AC3E}">
        <p14:creationId xmlns:p14="http://schemas.microsoft.com/office/powerpoint/2010/main" val="307091601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smtClean="0">
                <a:latin typeface="Meiryo UI" panose="020B0604030504040204" pitchFamily="50" charset="-128"/>
                <a:ea typeface="Meiryo UI" panose="020B0604030504040204" pitchFamily="50" charset="-128"/>
              </a:rPr>
              <a:t>車両</a:t>
            </a:r>
            <a:r>
              <a:rPr lang="zh-TW" altLang="en-US" sz="2400" dirty="0">
                <a:latin typeface="Meiryo UI" panose="020B0604030504040204" pitchFamily="50" charset="-128"/>
                <a:ea typeface="Meiryo UI" panose="020B0604030504040204" pitchFamily="50" charset="-128"/>
              </a:rPr>
              <a:t>系建設機械構造規格（抄）</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テキスト１７７ページ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１１９ページ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条 ＜強度等＞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条 ＜安定度＞</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条（くい打機及びくい抜機の安定度）</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rPr>
              <a:t>条（掘削用機械（履帯式のものを除く。）及び解体用機械（履帯式のものを除く。）の後方安定度）</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5</a:t>
            </a:r>
            <a:r>
              <a:rPr lang="ja-JP" altLang="en-US" sz="1600" dirty="0">
                <a:solidFill>
                  <a:prstClr val="black"/>
                </a:solidFill>
                <a:latin typeface="Meiryo UI" panose="020B0604030504040204" pitchFamily="50" charset="-128"/>
                <a:ea typeface="Meiryo UI" panose="020B0604030504040204" pitchFamily="50" charset="-128"/>
              </a:rPr>
              <a:t>条 ＜走行用ブレーキ等＞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6</a:t>
            </a:r>
            <a:r>
              <a:rPr lang="ja-JP" altLang="en-US" sz="1600" dirty="0">
                <a:solidFill>
                  <a:prstClr val="black"/>
                </a:solidFill>
                <a:latin typeface="Meiryo UI" panose="020B0604030504040204" pitchFamily="50" charset="-128"/>
                <a:ea typeface="Meiryo UI" panose="020B0604030504040204" pitchFamily="50" charset="-128"/>
              </a:rPr>
              <a:t>条 ＜作業装置用ブレーキ＞</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7</a:t>
            </a:r>
            <a:r>
              <a:rPr lang="ja-JP" altLang="en-US" sz="1600" dirty="0">
                <a:solidFill>
                  <a:prstClr val="black"/>
                </a:solidFill>
                <a:latin typeface="Meiryo UI" panose="020B0604030504040204" pitchFamily="50" charset="-128"/>
                <a:ea typeface="Meiryo UI" panose="020B0604030504040204" pitchFamily="50" charset="-128"/>
              </a:rPr>
              <a:t>条 ＜走行装置等の操作部分＞</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8</a:t>
            </a:r>
            <a:r>
              <a:rPr lang="ja-JP" altLang="en-US" sz="1600" dirty="0">
                <a:solidFill>
                  <a:prstClr val="black"/>
                </a:solidFill>
                <a:latin typeface="Meiryo UI" panose="020B0604030504040204" pitchFamily="50" charset="-128"/>
                <a:ea typeface="Meiryo UI" panose="020B0604030504040204" pitchFamily="50" charset="-128"/>
              </a:rPr>
              <a:t>条（当該操作部分の機能、操作の方法等その操作に関し必要な事項）</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9</a:t>
            </a:r>
            <a:r>
              <a:rPr lang="ja-JP" altLang="en-US" sz="1600" dirty="0">
                <a:solidFill>
                  <a:prstClr val="black"/>
                </a:solidFill>
                <a:latin typeface="Meiryo UI" panose="020B0604030504040204" pitchFamily="50" charset="-128"/>
                <a:ea typeface="Meiryo UI" panose="020B0604030504040204" pitchFamily="50" charset="-128"/>
              </a:rPr>
              <a:t>条 ＜運転に必要な視界等＞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10</a:t>
            </a:r>
            <a:r>
              <a:rPr lang="ja-JP" altLang="en-US" sz="1600" dirty="0">
                <a:solidFill>
                  <a:prstClr val="black"/>
                </a:solidFill>
                <a:latin typeface="Meiryo UI" panose="020B0604030504040204" pitchFamily="50" charset="-128"/>
                <a:ea typeface="Meiryo UI" panose="020B0604030504040204" pitchFamily="50" charset="-128"/>
              </a:rPr>
              <a:t>条 ＜昇降設備＞</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11</a:t>
            </a:r>
            <a:r>
              <a:rPr lang="ja-JP" altLang="en-US" sz="1600" dirty="0">
                <a:solidFill>
                  <a:prstClr val="black"/>
                </a:solidFill>
                <a:latin typeface="Meiryo UI" panose="020B0604030504040204" pitchFamily="50" charset="-128"/>
                <a:ea typeface="Meiryo UI" panose="020B0604030504040204" pitchFamily="50" charset="-128"/>
              </a:rPr>
              <a:t>条 ＜アーム等の昇降による危険防止設備＞</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12</a:t>
            </a:r>
            <a:r>
              <a:rPr lang="ja-JP" altLang="en-US" sz="1600" dirty="0">
                <a:solidFill>
                  <a:prstClr val="black"/>
                </a:solidFill>
                <a:latin typeface="Meiryo UI" panose="020B0604030504040204" pitchFamily="50" charset="-128"/>
                <a:ea typeface="Meiryo UI" panose="020B0604030504040204" pitchFamily="50" charset="-128"/>
              </a:rPr>
              <a:t>条 ＜方向指示器＞</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13</a:t>
            </a:r>
            <a:r>
              <a:rPr lang="ja-JP" altLang="en-US" sz="1600" dirty="0">
                <a:solidFill>
                  <a:prstClr val="black"/>
                </a:solidFill>
                <a:latin typeface="Meiryo UI" panose="020B0604030504040204" pitchFamily="50" charset="-128"/>
                <a:ea typeface="Meiryo UI" panose="020B0604030504040204" pitchFamily="50" charset="-128"/>
              </a:rPr>
              <a:t>条 ＜警報装置＞</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13</a:t>
            </a:r>
            <a:r>
              <a:rPr lang="ja-JP" altLang="en-US" sz="1600" dirty="0">
                <a:solidFill>
                  <a:prstClr val="black"/>
                </a:solidFill>
                <a:latin typeface="Meiryo UI" panose="020B0604030504040204" pitchFamily="50" charset="-128"/>
                <a:ea typeface="Meiryo UI" panose="020B0604030504040204" pitchFamily="50" charset="-128"/>
              </a:rPr>
              <a:t>条の</a:t>
            </a:r>
            <a:r>
              <a:rPr lang="en-US" altLang="ja-JP" sz="1600" dirty="0">
                <a:solidFill>
                  <a:prstClr val="black"/>
                </a:solidFill>
                <a:latin typeface="Meiryo UI" panose="020B0604030504040204" pitchFamily="50" charset="-128"/>
                <a:ea typeface="Meiryo UI" panose="020B0604030504040204" pitchFamily="50" charset="-128"/>
              </a:rPr>
              <a:t>2 </a:t>
            </a:r>
            <a:r>
              <a:rPr lang="ja-JP" altLang="en-US" sz="1600" dirty="0">
                <a:solidFill>
                  <a:prstClr val="black"/>
                </a:solidFill>
                <a:latin typeface="Meiryo UI" panose="020B0604030504040204" pitchFamily="50" charset="-128"/>
                <a:ea typeface="Meiryo UI" panose="020B0604030504040204" pitchFamily="50" charset="-128"/>
              </a:rPr>
              <a:t>＜作業範囲を超えたときの自動停止装置等＞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14</a:t>
            </a:r>
            <a:r>
              <a:rPr lang="ja-JP" altLang="en-US" sz="1600" dirty="0">
                <a:solidFill>
                  <a:prstClr val="black"/>
                </a:solidFill>
                <a:latin typeface="Meiryo UI" panose="020B0604030504040204" pitchFamily="50" charset="-128"/>
                <a:ea typeface="Meiryo UI" panose="020B0604030504040204" pitchFamily="50" charset="-128"/>
              </a:rPr>
              <a:t>条 ＜安全弁等＞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15</a:t>
            </a:r>
            <a:r>
              <a:rPr lang="ja-JP" altLang="en-US" sz="1600" dirty="0">
                <a:solidFill>
                  <a:prstClr val="black"/>
                </a:solidFill>
                <a:latin typeface="Meiryo UI" panose="020B0604030504040204" pitchFamily="50" charset="-128"/>
                <a:ea typeface="Meiryo UI" panose="020B0604030504040204" pitchFamily="50" charset="-128"/>
              </a:rPr>
              <a:t>条 ＜表示＞</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16</a:t>
            </a:r>
            <a:r>
              <a:rPr lang="ja-JP" altLang="en-US" sz="1600" dirty="0">
                <a:solidFill>
                  <a:prstClr val="black"/>
                </a:solidFill>
                <a:latin typeface="Meiryo UI" panose="020B0604030504040204" pitchFamily="50" charset="-128"/>
                <a:ea typeface="Meiryo UI" panose="020B0604030504040204" pitchFamily="50" charset="-128"/>
              </a:rPr>
              <a:t>条 ＜特殊な構造の車両系建設機械＞</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17</a:t>
            </a:r>
            <a:r>
              <a:rPr lang="ja-JP" altLang="en-US" sz="1600" dirty="0">
                <a:solidFill>
                  <a:prstClr val="black"/>
                </a:solidFill>
                <a:latin typeface="Meiryo UI" panose="020B0604030504040204" pitchFamily="50" charset="-128"/>
                <a:ea typeface="Meiryo UI" panose="020B0604030504040204" pitchFamily="50" charset="-128"/>
              </a:rPr>
              <a:t>条 ＜適用除外＞</a:t>
            </a:r>
          </a:p>
        </p:txBody>
      </p:sp>
    </p:spTree>
    <p:extLst>
      <p:ext uri="{BB962C8B-B14F-4D97-AF65-F5344CB8AC3E}">
        <p14:creationId xmlns:p14="http://schemas.microsoft.com/office/powerpoint/2010/main" val="15990834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185536"/>
          </a:xfrm>
          <a:ln>
            <a:solidFill>
              <a:schemeClr val="tx1"/>
            </a:solidFill>
          </a:ln>
        </p:spPr>
        <p:txBody>
          <a:bodyPr>
            <a:normAutofit/>
          </a:bodyPr>
          <a:lstStyle/>
          <a:p>
            <a:pPr marL="3409950" indent="-3409950"/>
            <a:r>
              <a:rPr lang="ja-JP" altLang="en-US" sz="2400" dirty="0" smtClean="0">
                <a:latin typeface="Meiryo UI" panose="020B0604030504040204" pitchFamily="50" charset="-128"/>
                <a:ea typeface="Meiryo UI" panose="020B0604030504040204" pitchFamily="50" charset="-128"/>
              </a:rPr>
              <a:t>解体用</a:t>
            </a:r>
            <a:r>
              <a:rPr lang="ja-JP" altLang="en-US" sz="2400" dirty="0">
                <a:latin typeface="Meiryo UI" panose="020B0604030504040204" pitchFamily="50" charset="-128"/>
                <a:ea typeface="Meiryo UI" panose="020B0604030504040204" pitchFamily="50" charset="-128"/>
              </a:rPr>
              <a:t>機械の</a:t>
            </a:r>
            <a:r>
              <a:rPr lang="ja-JP" altLang="en-US" sz="2400" dirty="0" smtClean="0">
                <a:latin typeface="Meiryo UI" panose="020B0604030504040204" pitchFamily="50" charset="-128"/>
                <a:ea typeface="Meiryo UI" panose="020B0604030504040204" pitchFamily="50" charset="-128"/>
              </a:rPr>
              <a:t>ベースマシン　</a:t>
            </a:r>
            <a:r>
              <a:rPr lang="zh-TW" altLang="en-US" sz="2400" dirty="0">
                <a:latin typeface="Meiryo UI" panose="020B0604030504040204" pitchFamily="50" charset="-128"/>
                <a:ea typeface="Meiryo UI" panose="020B0604030504040204" pitchFamily="50" charset="-128"/>
              </a:rPr>
              <a:t>（</a:t>
            </a:r>
            <a:r>
              <a:rPr lang="en-US" altLang="zh-TW" sz="2400" dirty="0">
                <a:latin typeface="Meiryo UI" panose="020B0604030504040204" pitchFamily="50" charset="-128"/>
                <a:ea typeface="Meiryo UI" panose="020B0604030504040204" pitchFamily="50" charset="-128"/>
              </a:rPr>
              <a:t>2</a:t>
            </a:r>
            <a:r>
              <a:rPr lang="zh-TW" altLang="en-US" sz="2400" dirty="0">
                <a:latin typeface="Meiryo UI" panose="020B0604030504040204" pitchFamily="50" charset="-128"/>
                <a:ea typeface="Meiryo UI" panose="020B0604030504040204" pitchFamily="50" charset="-128"/>
              </a:rPr>
              <a:t>）機体</a:t>
            </a:r>
            <a:r>
              <a:rPr lang="zh-TW" altLang="en-US" sz="2400" dirty="0" smtClean="0">
                <a:latin typeface="Meiryo UI" panose="020B0604030504040204" pitchFamily="50" charset="-128"/>
                <a:ea typeface="Meiryo UI" panose="020B0604030504040204" pitchFamily="50" charset="-128"/>
              </a:rPr>
              <a:t>質量</a:t>
            </a:r>
            <a:r>
              <a:rPr lang="en-US" altLang="zh-TW" sz="2400" dirty="0" smtClean="0">
                <a:latin typeface="Meiryo UI" panose="020B0604030504040204" pitchFamily="50" charset="-128"/>
                <a:ea typeface="Meiryo UI" panose="020B0604030504040204" pitchFamily="50" charset="-128"/>
              </a:rPr>
              <a:t/>
            </a:r>
            <a:br>
              <a:rPr lang="en-US" altLang="zh-TW" sz="2400" dirty="0" smtClean="0">
                <a:latin typeface="Meiryo UI" panose="020B0604030504040204" pitchFamily="50" charset="-128"/>
                <a:ea typeface="Meiryo UI" panose="020B0604030504040204" pitchFamily="50" charset="-128"/>
              </a:rPr>
            </a:br>
            <a:r>
              <a:rPr lang="zh-TW" altLang="en-US" sz="2400" dirty="0">
                <a:latin typeface="Meiryo UI" panose="020B0604030504040204" pitchFamily="50" charset="-128"/>
                <a:ea typeface="Meiryo UI" panose="020B0604030504040204" pitchFamily="50" charset="-128"/>
              </a:rPr>
              <a:t>（</a:t>
            </a:r>
            <a:r>
              <a:rPr lang="en-US" altLang="zh-TW" sz="2400" dirty="0">
                <a:latin typeface="Meiryo UI" panose="020B0604030504040204" pitchFamily="50" charset="-128"/>
                <a:ea typeface="Meiryo UI" panose="020B0604030504040204" pitchFamily="50" charset="-128"/>
              </a:rPr>
              <a:t>3</a:t>
            </a:r>
            <a:r>
              <a:rPr lang="zh-TW" altLang="en-US" sz="2400" dirty="0">
                <a:latin typeface="Meiryo UI" panose="020B0604030504040204" pitchFamily="50" charset="-128"/>
                <a:ea typeface="Meiryo UI" panose="020B0604030504040204" pitchFamily="50" charset="-128"/>
              </a:rPr>
              <a:t>）機械質量</a:t>
            </a:r>
            <a:r>
              <a:rPr lang="en-US" altLang="zh-TW" sz="2400" dirty="0" smtClean="0">
                <a:latin typeface="Meiryo UI" panose="020B0604030504040204" pitchFamily="50" charset="-128"/>
                <a:ea typeface="Meiryo UI" panose="020B0604030504040204" pitchFamily="50" charset="-128"/>
              </a:rPr>
              <a:t/>
            </a:r>
            <a:br>
              <a:rPr lang="en-US" altLang="zh-TW" sz="2400" dirty="0" smtClean="0">
                <a:latin typeface="Meiryo UI" panose="020B0604030504040204" pitchFamily="50" charset="-128"/>
                <a:ea typeface="Meiryo UI" panose="020B0604030504040204" pitchFamily="50" charset="-128"/>
              </a:rPr>
            </a:br>
            <a:r>
              <a:rPr lang="zh-TW" altLang="en-US" sz="2400" dirty="0">
                <a:latin typeface="Meiryo UI" panose="020B0604030504040204" pitchFamily="50" charset="-128"/>
                <a:ea typeface="Meiryo UI" panose="020B0604030504040204" pitchFamily="50" charset="-128"/>
              </a:rPr>
              <a:t>（</a:t>
            </a:r>
            <a:r>
              <a:rPr lang="en-US" altLang="zh-TW" sz="2400" dirty="0">
                <a:latin typeface="Meiryo UI" panose="020B0604030504040204" pitchFamily="50" charset="-128"/>
                <a:ea typeface="Meiryo UI" panose="020B0604030504040204" pitchFamily="50" charset="-128"/>
              </a:rPr>
              <a:t>4</a:t>
            </a:r>
            <a:r>
              <a:rPr lang="zh-TW" altLang="en-US" sz="2400" dirty="0">
                <a:latin typeface="Meiryo UI" panose="020B0604030504040204" pitchFamily="50" charset="-128"/>
                <a:ea typeface="Meiryo UI" panose="020B0604030504040204" pitchFamily="50" charset="-128"/>
              </a:rPr>
              <a:t>）機械</a:t>
            </a:r>
            <a:r>
              <a:rPr lang="zh-TW" altLang="en-US" sz="2400" dirty="0" smtClean="0">
                <a:latin typeface="Meiryo UI" panose="020B0604030504040204" pitchFamily="50" charset="-128"/>
                <a:ea typeface="Meiryo UI" panose="020B0604030504040204" pitchFamily="50" charset="-128"/>
              </a:rPr>
              <a:t>総質量</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904104"/>
            <a:ext cx="7886700" cy="4423809"/>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テキスト６ページ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テキスト９ページ</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2514264" y="1933762"/>
            <a:ext cx="4115471" cy="1945850"/>
          </a:xfrm>
          <a:prstGeom prst="rect">
            <a:avLst/>
          </a:prstGeom>
        </p:spPr>
      </p:pic>
      <p:pic>
        <p:nvPicPr>
          <p:cNvPr id="8" name="図 7"/>
          <p:cNvPicPr>
            <a:picLocks noChangeAspect="1"/>
          </p:cNvPicPr>
          <p:nvPr/>
        </p:nvPicPr>
        <p:blipFill>
          <a:blip r:embed="rId4"/>
          <a:stretch>
            <a:fillRect/>
          </a:stretch>
        </p:blipFill>
        <p:spPr>
          <a:xfrm>
            <a:off x="786595" y="4109889"/>
            <a:ext cx="3709240" cy="1939694"/>
          </a:xfrm>
          <a:prstGeom prst="rect">
            <a:avLst/>
          </a:prstGeom>
        </p:spPr>
      </p:pic>
      <p:pic>
        <p:nvPicPr>
          <p:cNvPr id="9" name="図 8"/>
          <p:cNvPicPr>
            <a:picLocks noChangeAspect="1"/>
          </p:cNvPicPr>
          <p:nvPr/>
        </p:nvPicPr>
        <p:blipFill>
          <a:blip r:embed="rId5"/>
          <a:stretch>
            <a:fillRect/>
          </a:stretch>
        </p:blipFill>
        <p:spPr>
          <a:xfrm>
            <a:off x="4653780" y="4061837"/>
            <a:ext cx="3766958" cy="1983526"/>
          </a:xfrm>
          <a:prstGeom prst="rect">
            <a:avLst/>
          </a:prstGeom>
        </p:spPr>
      </p:pic>
      <p:sp>
        <p:nvSpPr>
          <p:cNvPr id="10" name="テキスト ボックス 9"/>
          <p:cNvSpPr txBox="1"/>
          <p:nvPr/>
        </p:nvSpPr>
        <p:spPr>
          <a:xfrm>
            <a:off x="3326511" y="3798645"/>
            <a:ext cx="2674036" cy="276999"/>
          </a:xfrm>
          <a:prstGeom prst="rect">
            <a:avLst/>
          </a:prstGeom>
          <a:noFill/>
          <a:ln>
            <a:noFill/>
          </a:ln>
        </p:spPr>
        <p:txBody>
          <a:bodyPr wrap="square" rtlCol="0">
            <a:spAutoFit/>
          </a:bodyPr>
          <a:lstStyle/>
          <a:p>
            <a:pPr algn="ctr"/>
            <a:r>
              <a:rPr lang="ja-JP" altLang="en-US" sz="1200" dirty="0" smtClean="0">
                <a:solidFill>
                  <a:prstClr val="black"/>
                </a:solidFill>
              </a:rPr>
              <a:t>機体質量</a:t>
            </a:r>
            <a:endParaRPr lang="ja-JP" altLang="en-US" sz="1200" dirty="0">
              <a:solidFill>
                <a:prstClr val="black"/>
              </a:solidFill>
            </a:endParaRPr>
          </a:p>
        </p:txBody>
      </p:sp>
      <p:sp>
        <p:nvSpPr>
          <p:cNvPr id="11" name="テキスト ボックス 10"/>
          <p:cNvSpPr txBox="1"/>
          <p:nvPr/>
        </p:nvSpPr>
        <p:spPr>
          <a:xfrm>
            <a:off x="1264860" y="6074401"/>
            <a:ext cx="2674036" cy="276999"/>
          </a:xfrm>
          <a:prstGeom prst="rect">
            <a:avLst/>
          </a:prstGeom>
          <a:noFill/>
          <a:ln>
            <a:noFill/>
          </a:ln>
        </p:spPr>
        <p:txBody>
          <a:bodyPr wrap="square" rtlCol="0">
            <a:spAutoFit/>
          </a:bodyPr>
          <a:lstStyle/>
          <a:p>
            <a:pPr algn="ctr"/>
            <a:r>
              <a:rPr lang="ja-JP" altLang="en-US" sz="1200" dirty="0" smtClean="0">
                <a:solidFill>
                  <a:prstClr val="black"/>
                </a:solidFill>
              </a:rPr>
              <a:t>機械質量</a:t>
            </a:r>
            <a:endParaRPr lang="ja-JP" altLang="en-US" sz="1200" dirty="0">
              <a:solidFill>
                <a:prstClr val="black"/>
              </a:solidFill>
            </a:endParaRPr>
          </a:p>
        </p:txBody>
      </p:sp>
      <p:sp>
        <p:nvSpPr>
          <p:cNvPr id="12" name="テキスト ボックス 11"/>
          <p:cNvSpPr txBox="1"/>
          <p:nvPr/>
        </p:nvSpPr>
        <p:spPr>
          <a:xfrm>
            <a:off x="5316232" y="6074401"/>
            <a:ext cx="2674036" cy="276999"/>
          </a:xfrm>
          <a:prstGeom prst="rect">
            <a:avLst/>
          </a:prstGeom>
          <a:noFill/>
          <a:ln>
            <a:noFill/>
          </a:ln>
        </p:spPr>
        <p:txBody>
          <a:bodyPr wrap="square" rtlCol="0">
            <a:spAutoFit/>
          </a:bodyPr>
          <a:lstStyle/>
          <a:p>
            <a:pPr algn="ctr"/>
            <a:r>
              <a:rPr lang="ja-JP" altLang="en-US" sz="1200" dirty="0" smtClean="0">
                <a:solidFill>
                  <a:prstClr val="black"/>
                </a:solidFill>
              </a:rPr>
              <a:t>機械質量</a:t>
            </a:r>
            <a:endParaRPr lang="ja-JP" altLang="en-US" sz="1200" dirty="0">
              <a:solidFill>
                <a:prstClr val="black"/>
              </a:solidFill>
            </a:endParaRPr>
          </a:p>
        </p:txBody>
      </p:sp>
    </p:spTree>
    <p:extLst>
      <p:ext uri="{BB962C8B-B14F-4D97-AF65-F5344CB8AC3E}">
        <p14:creationId xmlns:p14="http://schemas.microsoft.com/office/powerpoint/2010/main" val="26801326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a:bodyPr>
          <a:lstStyle/>
          <a:p>
            <a:r>
              <a:rPr lang="zh-TW" altLang="en-US" sz="3200" dirty="0" smtClean="0">
                <a:latin typeface="ＭＳ Ｐゴシック" panose="020B0600070205080204" pitchFamily="50" charset="-128"/>
                <a:ea typeface="ＭＳ Ｐゴシック" panose="020B0600070205080204" pitchFamily="50" charset="-128"/>
              </a:rPr>
              <a:t>第</a:t>
            </a:r>
            <a:r>
              <a:rPr lang="ja-JP" altLang="en-US" sz="3200" dirty="0" smtClean="0">
                <a:latin typeface="ＭＳ Ｐゴシック" panose="020B0600070205080204" pitchFamily="50" charset="-128"/>
                <a:ea typeface="ＭＳ Ｐゴシック" panose="020B0600070205080204" pitchFamily="50" charset="-128"/>
              </a:rPr>
              <a:t>１０</a:t>
            </a:r>
            <a:r>
              <a:rPr lang="zh-TW" altLang="en-US" sz="3200" dirty="0" smtClean="0">
                <a:latin typeface="ＭＳ Ｐゴシック" panose="020B0600070205080204" pitchFamily="50" charset="-128"/>
                <a:ea typeface="ＭＳ Ｐゴシック" panose="020B0600070205080204" pitchFamily="50" charset="-128"/>
              </a:rPr>
              <a:t>章</a:t>
            </a:r>
            <a:r>
              <a:rPr lang="zh-TW" altLang="en-US" sz="3200" dirty="0">
                <a:latin typeface="ＭＳ Ｐゴシック" panose="020B0600070205080204" pitchFamily="50" charset="-128"/>
                <a:ea typeface="ＭＳ Ｐゴシック" panose="020B0600070205080204" pitchFamily="50" charset="-128"/>
              </a:rPr>
              <a:t>　</a:t>
            </a:r>
            <a:r>
              <a:rPr lang="ja-JP" altLang="en-US" sz="3200" dirty="0" smtClean="0">
                <a:latin typeface="ＭＳ Ｐゴシック" panose="020B0600070205080204" pitchFamily="50" charset="-128"/>
                <a:ea typeface="ＭＳ Ｐゴシック" panose="020B0600070205080204" pitchFamily="50" charset="-128"/>
              </a:rPr>
              <a:t>災害事例</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7181095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建設業における死傷災害</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補助テキスト</a:t>
            </a:r>
            <a:r>
              <a:rPr lang="ja-JP" altLang="en-US" sz="1200" dirty="0" smtClean="0">
                <a:solidFill>
                  <a:prstClr val="black"/>
                </a:solidFill>
              </a:rPr>
              <a:t>１２０ページ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38240"/>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建設業における休業４日以上の死傷災害の推移は図</a:t>
            </a:r>
            <a:r>
              <a:rPr lang="ja-JP" altLang="en-US" sz="1800" dirty="0" smtClean="0">
                <a:solidFill>
                  <a:prstClr val="black"/>
                </a:solidFill>
                <a:latin typeface="Meiryo UI" panose="020B0604030504040204" pitchFamily="50" charset="-128"/>
                <a:ea typeface="Meiryo UI" panose="020B0604030504040204" pitchFamily="50" charset="-128"/>
              </a:rPr>
              <a:t>１０－１</a:t>
            </a:r>
            <a:r>
              <a:rPr lang="ja-JP" altLang="en-US" sz="1800" dirty="0">
                <a:solidFill>
                  <a:prstClr val="black"/>
                </a:solidFill>
                <a:latin typeface="Meiryo UI" panose="020B0604030504040204" pitchFamily="50" charset="-128"/>
                <a:ea typeface="Meiryo UI" panose="020B0604030504040204" pitchFamily="50" charset="-128"/>
              </a:rPr>
              <a:t>のとおりである</a:t>
            </a:r>
            <a:r>
              <a:rPr lang="ja-JP" altLang="en-US" sz="1800" dirty="0" smtClean="0">
                <a:solidFill>
                  <a:prstClr val="black"/>
                </a:solidFill>
                <a:latin typeface="Meiryo UI" panose="020B0604030504040204" pitchFamily="50" charset="-128"/>
                <a:ea typeface="Meiryo UI" panose="020B0604030504040204" pitchFamily="50" charset="-128"/>
              </a:rPr>
              <a:t>。</a:t>
            </a: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gn="ctr">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図</a:t>
            </a:r>
            <a:r>
              <a:rPr lang="ja-JP" altLang="en-US" sz="1400" dirty="0" smtClean="0">
                <a:solidFill>
                  <a:prstClr val="black"/>
                </a:solidFill>
                <a:latin typeface="Meiryo UI" panose="020B0604030504040204" pitchFamily="50" charset="-128"/>
                <a:ea typeface="Meiryo UI" panose="020B0604030504040204" pitchFamily="50" charset="-128"/>
              </a:rPr>
              <a:t>１０－１</a:t>
            </a:r>
            <a:r>
              <a:rPr lang="ja-JP" altLang="en-US" sz="1400" dirty="0">
                <a:solidFill>
                  <a:prstClr val="black"/>
                </a:solidFill>
                <a:latin typeface="Meiryo UI" panose="020B0604030504040204" pitchFamily="50" charset="-128"/>
                <a:ea typeface="Meiryo UI" panose="020B0604030504040204" pitchFamily="50" charset="-128"/>
              </a:rPr>
              <a:t>　建設業における休業４日以上の死傷災害の推移</a:t>
            </a:r>
          </a:p>
          <a:p>
            <a:pPr marL="0" indent="0" algn="ctr">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（東日本大震災を直接の原因とするものを除く）</a:t>
            </a:r>
          </a:p>
          <a:p>
            <a:pPr marL="0" indent="0" algn="ctr">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また</a:t>
            </a:r>
            <a:r>
              <a:rPr lang="ja-JP" altLang="en-US" sz="1800" dirty="0" smtClean="0">
                <a:solidFill>
                  <a:prstClr val="black"/>
                </a:solidFill>
                <a:latin typeface="Meiryo UI" panose="020B0604030504040204" pitchFamily="50" charset="-128"/>
                <a:ea typeface="Meiryo UI" panose="020B0604030504040204" pitchFamily="50" charset="-128"/>
              </a:rPr>
              <a:t>、</a:t>
            </a:r>
            <a:r>
              <a:rPr lang="en-US" altLang="ja-JP" sz="1800" dirty="0">
                <a:solidFill>
                  <a:prstClr val="black"/>
                </a:solidFill>
                <a:latin typeface="Meiryo UI" panose="020B0604030504040204" pitchFamily="50" charset="-128"/>
                <a:ea typeface="Meiryo UI" panose="020B0604030504040204" pitchFamily="50" charset="-128"/>
              </a:rPr>
              <a:t>2017</a:t>
            </a:r>
            <a:r>
              <a:rPr lang="ja-JP" altLang="en-US" sz="1800" dirty="0">
                <a:solidFill>
                  <a:prstClr val="black"/>
                </a:solidFill>
                <a:latin typeface="Meiryo UI" panose="020B0604030504040204" pitchFamily="50" charset="-128"/>
                <a:ea typeface="Meiryo UI" panose="020B0604030504040204" pitchFamily="50" charset="-128"/>
              </a:rPr>
              <a:t>年（平成</a:t>
            </a:r>
            <a:r>
              <a:rPr lang="en-US" altLang="ja-JP" sz="1800" dirty="0">
                <a:solidFill>
                  <a:prstClr val="black"/>
                </a:solidFill>
                <a:latin typeface="Meiryo UI" panose="020B0604030504040204" pitchFamily="50" charset="-128"/>
                <a:ea typeface="Meiryo UI" panose="020B0604030504040204" pitchFamily="50" charset="-128"/>
              </a:rPr>
              <a:t>29</a:t>
            </a:r>
            <a:r>
              <a:rPr lang="ja-JP" altLang="en-US" sz="1800" dirty="0">
                <a:solidFill>
                  <a:prstClr val="black"/>
                </a:solidFill>
                <a:latin typeface="Meiryo UI" panose="020B0604030504040204" pitchFamily="50" charset="-128"/>
                <a:ea typeface="Meiryo UI" panose="020B0604030504040204" pitchFamily="50" charset="-128"/>
              </a:rPr>
              <a:t>年）中に発生した、建設機械等が原因の死傷災害のうち、約</a:t>
            </a:r>
            <a:r>
              <a:rPr lang="en-US" altLang="ja-JP" sz="1800" dirty="0">
                <a:solidFill>
                  <a:prstClr val="black"/>
                </a:solidFill>
                <a:latin typeface="Meiryo UI" panose="020B0604030504040204" pitchFamily="50" charset="-128"/>
                <a:ea typeface="Meiryo UI" panose="020B0604030504040204" pitchFamily="50" charset="-128"/>
              </a:rPr>
              <a:t>56%</a:t>
            </a:r>
            <a:r>
              <a:rPr lang="ja-JP" altLang="en-US" sz="1800" dirty="0">
                <a:solidFill>
                  <a:prstClr val="black"/>
                </a:solidFill>
                <a:latin typeface="Meiryo UI" panose="020B0604030504040204" pitchFamily="50" charset="-128"/>
                <a:ea typeface="Meiryo UI" panose="020B0604030504040204" pitchFamily="50" charset="-128"/>
              </a:rPr>
              <a:t>を整地・運搬・積込み用及び掘削用、約</a:t>
            </a:r>
            <a:r>
              <a:rPr lang="en-US" altLang="ja-JP" sz="1800" dirty="0">
                <a:solidFill>
                  <a:prstClr val="black"/>
                </a:solidFill>
                <a:latin typeface="Meiryo UI" panose="020B0604030504040204" pitchFamily="50" charset="-128"/>
                <a:ea typeface="Meiryo UI" panose="020B0604030504040204" pitchFamily="50" charset="-128"/>
              </a:rPr>
              <a:t>15%</a:t>
            </a:r>
            <a:r>
              <a:rPr lang="ja-JP" altLang="en-US" sz="1800" dirty="0">
                <a:solidFill>
                  <a:prstClr val="black"/>
                </a:solidFill>
                <a:latin typeface="Meiryo UI" panose="020B0604030504040204" pitchFamily="50" charset="-128"/>
                <a:ea typeface="Meiryo UI" panose="020B0604030504040204" pitchFamily="50" charset="-128"/>
              </a:rPr>
              <a:t>を解体用が占めている。</a:t>
            </a: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（参考）厚生労働省　労働災害発生状況、職場のあんぜんサイト：労働災害原因要素の分析（平成</a:t>
            </a:r>
            <a:r>
              <a:rPr lang="en-US" altLang="ja-JP" sz="1400" dirty="0">
                <a:solidFill>
                  <a:prstClr val="black"/>
                </a:solidFill>
                <a:latin typeface="Meiryo UI" panose="020B0604030504040204" pitchFamily="50" charset="-128"/>
                <a:ea typeface="Meiryo UI" panose="020B0604030504040204" pitchFamily="50" charset="-128"/>
              </a:rPr>
              <a:t>2</a:t>
            </a:r>
            <a:r>
              <a:rPr lang="ja-JP" altLang="en-US" sz="1400" dirty="0">
                <a:solidFill>
                  <a:prstClr val="black"/>
                </a:solidFill>
                <a:latin typeface="Meiryo UI" panose="020B0604030504040204" pitchFamily="50" charset="-128"/>
                <a:ea typeface="Meiryo UI" panose="020B0604030504040204" pitchFamily="50" charset="-128"/>
              </a:rPr>
              <a:t>９年　建設業</a:t>
            </a:r>
            <a:r>
              <a:rPr lang="ja-JP" altLang="en-US" sz="1400" dirty="0" smtClean="0">
                <a:solidFill>
                  <a:prstClr val="black"/>
                </a:solidFill>
                <a:latin typeface="Meiryo UI" panose="020B0604030504040204" pitchFamily="50" charset="-128"/>
                <a:ea typeface="Meiryo UI" panose="020B0604030504040204" pitchFamily="50" charset="-128"/>
              </a:rPr>
              <a:t>）</a:t>
            </a:r>
            <a:endParaRPr lang="en-US" altLang="ja-JP" sz="14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2281237" y="1361209"/>
            <a:ext cx="4581525" cy="2743200"/>
          </a:xfrm>
          <a:prstGeom prst="rect">
            <a:avLst/>
          </a:prstGeom>
        </p:spPr>
      </p:pic>
    </p:spTree>
    <p:extLst>
      <p:ext uri="{BB962C8B-B14F-4D97-AF65-F5344CB8AC3E}">
        <p14:creationId xmlns:p14="http://schemas.microsoft.com/office/powerpoint/2010/main" val="352545410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957" y="365126"/>
            <a:ext cx="4431723" cy="482139"/>
          </a:xfrm>
          <a:ln>
            <a:solidFill>
              <a:schemeClr val="tx1"/>
            </a:solidFill>
          </a:ln>
        </p:spPr>
        <p:txBody>
          <a:bodyPr>
            <a:normAutofit fontScale="90000"/>
          </a:bodyPr>
          <a:lstStyle/>
          <a:p>
            <a:r>
              <a:rPr lang="ja-JP" altLang="en-US" sz="2400" dirty="0">
                <a:latin typeface="Meiryo UI" panose="020B0604030504040204" pitchFamily="50" charset="-128"/>
                <a:ea typeface="Meiryo UI" panose="020B0604030504040204" pitchFamily="50" charset="-128"/>
              </a:rPr>
              <a:t>事例</a:t>
            </a:r>
            <a:r>
              <a:rPr lang="en-US" altLang="ja-JP" sz="2400" dirty="0">
                <a:latin typeface="Meiryo UI" panose="020B0604030504040204" pitchFamily="50" charset="-128"/>
                <a:ea typeface="Meiryo UI" panose="020B0604030504040204" pitchFamily="50" charset="-128"/>
              </a:rPr>
              <a:t>1</a:t>
            </a:r>
            <a:r>
              <a:rPr lang="ja-JP" altLang="en-US" sz="2400" dirty="0" err="1">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破砕作業中に浮き石が落下</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１９２ページ</a:t>
            </a:r>
            <a:r>
              <a:rPr lang="en-US" altLang="ja-JP" sz="1200" dirty="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１２１ページ</a:t>
            </a:r>
            <a:endParaRPr lang="ja-JP" altLang="en-US" sz="1200" dirty="0">
              <a:solidFill>
                <a:prstClr val="black"/>
              </a:solidFill>
            </a:endParaRPr>
          </a:p>
        </p:txBody>
      </p:sp>
      <p:sp>
        <p:nvSpPr>
          <p:cNvPr id="6" name="コンテンツ プレースホルダー 4"/>
          <p:cNvSpPr txBox="1">
            <a:spLocks/>
          </p:cNvSpPr>
          <p:nvPr/>
        </p:nvSpPr>
        <p:spPr>
          <a:xfrm>
            <a:off x="71957"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8" name="タイトル 3"/>
          <p:cNvSpPr txBox="1">
            <a:spLocks/>
          </p:cNvSpPr>
          <p:nvPr/>
        </p:nvSpPr>
        <p:spPr>
          <a:xfrm>
            <a:off x="628650" y="3468544"/>
            <a:ext cx="8022560" cy="482139"/>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事例</a:t>
            </a:r>
            <a:r>
              <a:rPr lang="en-US" altLang="ja-JP" sz="2400" dirty="0">
                <a:latin typeface="Meiryo UI" panose="020B0604030504040204" pitchFamily="50" charset="-128"/>
                <a:ea typeface="Meiryo UI" panose="020B0604030504040204" pitchFamily="50" charset="-128"/>
              </a:rPr>
              <a:t>3</a:t>
            </a:r>
            <a:r>
              <a:rPr lang="ja-JP" altLang="en-US" sz="2400" dirty="0" err="1">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作業半径内に立入り鉄筋が当たる</a:t>
            </a:r>
          </a:p>
        </p:txBody>
      </p:sp>
      <p:sp>
        <p:nvSpPr>
          <p:cNvPr id="9" name="コンテンツ プレースホルダー 4"/>
          <p:cNvSpPr txBox="1">
            <a:spLocks/>
          </p:cNvSpPr>
          <p:nvPr/>
        </p:nvSpPr>
        <p:spPr>
          <a:xfrm>
            <a:off x="628650" y="4045196"/>
            <a:ext cx="8022560"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0" name="タイトル 3"/>
          <p:cNvSpPr txBox="1">
            <a:spLocks/>
          </p:cNvSpPr>
          <p:nvPr/>
        </p:nvSpPr>
        <p:spPr>
          <a:xfrm>
            <a:off x="4629149" y="365126"/>
            <a:ext cx="4431723" cy="482139"/>
          </a:xfrm>
          <a:prstGeom prst="rect">
            <a:avLst/>
          </a:prstGeom>
          <a:ln>
            <a:solidFill>
              <a:schemeClr val="tx1"/>
            </a:solidFill>
          </a:ln>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事例</a:t>
            </a:r>
            <a:r>
              <a:rPr lang="en-US" altLang="ja-JP" sz="2400" dirty="0">
                <a:latin typeface="Meiryo UI" panose="020B0604030504040204" pitchFamily="50" charset="-128"/>
                <a:ea typeface="Meiryo UI" panose="020B0604030504040204" pitchFamily="50" charset="-128"/>
              </a:rPr>
              <a:t>2</a:t>
            </a:r>
            <a:r>
              <a:rPr lang="ja-JP" altLang="en-US" sz="2400" dirty="0" err="1">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解体作業中に落下物に激突</a:t>
            </a:r>
          </a:p>
        </p:txBody>
      </p:sp>
      <p:sp>
        <p:nvSpPr>
          <p:cNvPr id="11" name="コンテンツ プレースホルダー 4"/>
          <p:cNvSpPr txBox="1">
            <a:spLocks/>
          </p:cNvSpPr>
          <p:nvPr/>
        </p:nvSpPr>
        <p:spPr>
          <a:xfrm>
            <a:off x="4629149"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3"/>
          <a:stretch>
            <a:fillRect/>
          </a:stretch>
        </p:blipFill>
        <p:spPr>
          <a:xfrm>
            <a:off x="904010" y="1043649"/>
            <a:ext cx="2759613" cy="2125578"/>
          </a:xfrm>
          <a:prstGeom prst="rect">
            <a:avLst/>
          </a:prstGeom>
        </p:spPr>
      </p:pic>
      <p:pic>
        <p:nvPicPr>
          <p:cNvPr id="14" name="図 13"/>
          <p:cNvPicPr>
            <a:picLocks noChangeAspect="1"/>
          </p:cNvPicPr>
          <p:nvPr/>
        </p:nvPicPr>
        <p:blipFill>
          <a:blip r:embed="rId4"/>
          <a:stretch>
            <a:fillRect/>
          </a:stretch>
        </p:blipFill>
        <p:spPr>
          <a:xfrm>
            <a:off x="5159085" y="1043650"/>
            <a:ext cx="2985372" cy="2087118"/>
          </a:xfrm>
          <a:prstGeom prst="rect">
            <a:avLst/>
          </a:prstGeom>
        </p:spPr>
      </p:pic>
      <p:pic>
        <p:nvPicPr>
          <p:cNvPr id="15" name="図 14"/>
          <p:cNvPicPr>
            <a:picLocks noChangeAspect="1"/>
          </p:cNvPicPr>
          <p:nvPr/>
        </p:nvPicPr>
        <p:blipFill>
          <a:blip r:embed="rId5"/>
          <a:stretch>
            <a:fillRect/>
          </a:stretch>
        </p:blipFill>
        <p:spPr>
          <a:xfrm>
            <a:off x="3202651" y="4091807"/>
            <a:ext cx="2602057" cy="2186835"/>
          </a:xfrm>
          <a:prstGeom prst="rect">
            <a:avLst/>
          </a:prstGeom>
        </p:spPr>
      </p:pic>
    </p:spTree>
    <p:extLst>
      <p:ext uri="{BB962C8B-B14F-4D97-AF65-F5344CB8AC3E}">
        <p14:creationId xmlns:p14="http://schemas.microsoft.com/office/powerpoint/2010/main" val="138473104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957" y="152206"/>
            <a:ext cx="4431723" cy="695059"/>
          </a:xfrm>
          <a:ln>
            <a:solidFill>
              <a:schemeClr val="tx1"/>
            </a:solidFill>
          </a:ln>
        </p:spPr>
        <p:txBody>
          <a:bodyPr>
            <a:normAutofit fontScale="90000"/>
          </a:bodyPr>
          <a:lstStyle/>
          <a:p>
            <a:pPr marL="987425" indent="-987425"/>
            <a:r>
              <a:rPr lang="ja-JP" altLang="en-US" sz="2400" dirty="0">
                <a:latin typeface="Meiryo UI" panose="020B0604030504040204" pitchFamily="50" charset="-128"/>
                <a:ea typeface="Meiryo UI" panose="020B0604030504040204" pitchFamily="50" charset="-128"/>
              </a:rPr>
              <a:t>事例</a:t>
            </a:r>
            <a:r>
              <a:rPr lang="en-US" altLang="ja-JP" sz="2400" dirty="0">
                <a:latin typeface="Meiryo UI" panose="020B0604030504040204" pitchFamily="50" charset="-128"/>
                <a:ea typeface="Meiryo UI" panose="020B0604030504040204" pitchFamily="50" charset="-128"/>
              </a:rPr>
              <a:t>4</a:t>
            </a:r>
            <a:r>
              <a:rPr lang="ja-JP" altLang="en-US" sz="2400" dirty="0" err="1">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解体用アタッチメントと帯に右手が挟まれ骨折</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１９５ページ</a:t>
            </a:r>
            <a:r>
              <a:rPr lang="en-US" altLang="ja-JP" sz="1200" dirty="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１２４ページ</a:t>
            </a:r>
            <a:endParaRPr lang="ja-JP" altLang="en-US" sz="1200" dirty="0">
              <a:solidFill>
                <a:prstClr val="black"/>
              </a:solidFill>
            </a:endParaRPr>
          </a:p>
        </p:txBody>
      </p:sp>
      <p:sp>
        <p:nvSpPr>
          <p:cNvPr id="6" name="コンテンツ プレースホルダー 4"/>
          <p:cNvSpPr txBox="1">
            <a:spLocks/>
          </p:cNvSpPr>
          <p:nvPr/>
        </p:nvSpPr>
        <p:spPr>
          <a:xfrm>
            <a:off x="71957"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8" name="タイトル 3"/>
          <p:cNvSpPr txBox="1">
            <a:spLocks/>
          </p:cNvSpPr>
          <p:nvPr/>
        </p:nvSpPr>
        <p:spPr>
          <a:xfrm>
            <a:off x="628650" y="3468544"/>
            <a:ext cx="8022560" cy="482139"/>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事例</a:t>
            </a:r>
            <a:r>
              <a:rPr lang="en-US" altLang="ja-JP" sz="2400" dirty="0">
                <a:latin typeface="Meiryo UI" panose="020B0604030504040204" pitchFamily="50" charset="-128"/>
                <a:ea typeface="Meiryo UI" panose="020B0604030504040204" pitchFamily="50" charset="-128"/>
              </a:rPr>
              <a:t>6</a:t>
            </a:r>
            <a:r>
              <a:rPr lang="ja-JP" altLang="en-US" sz="2400" dirty="0" err="1">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旋回時にバランスを崩し転落</a:t>
            </a:r>
          </a:p>
        </p:txBody>
      </p:sp>
      <p:sp>
        <p:nvSpPr>
          <p:cNvPr id="9" name="コンテンツ プレースホルダー 4"/>
          <p:cNvSpPr txBox="1">
            <a:spLocks/>
          </p:cNvSpPr>
          <p:nvPr/>
        </p:nvSpPr>
        <p:spPr>
          <a:xfrm>
            <a:off x="628650" y="4045196"/>
            <a:ext cx="8022560"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0" name="タイトル 3"/>
          <p:cNvSpPr txBox="1">
            <a:spLocks/>
          </p:cNvSpPr>
          <p:nvPr/>
        </p:nvSpPr>
        <p:spPr>
          <a:xfrm>
            <a:off x="4629149" y="152206"/>
            <a:ext cx="4431723" cy="695059"/>
          </a:xfrm>
          <a:prstGeom prst="rect">
            <a:avLst/>
          </a:prstGeom>
          <a:ln>
            <a:solidFill>
              <a:schemeClr val="tx1"/>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987425" indent="-987425"/>
            <a:r>
              <a:rPr lang="ja-JP" altLang="en-US" sz="2400" dirty="0">
                <a:latin typeface="Meiryo UI" panose="020B0604030504040204" pitchFamily="50" charset="-128"/>
                <a:ea typeface="Meiryo UI" panose="020B0604030504040204" pitchFamily="50" charset="-128"/>
              </a:rPr>
              <a:t>事例</a:t>
            </a:r>
            <a:r>
              <a:rPr lang="en-US" altLang="ja-JP" sz="2400" dirty="0">
                <a:latin typeface="Meiryo UI" panose="020B0604030504040204" pitchFamily="50" charset="-128"/>
                <a:ea typeface="Meiryo UI" panose="020B0604030504040204" pitchFamily="50" charset="-128"/>
              </a:rPr>
              <a:t>5</a:t>
            </a:r>
            <a:r>
              <a:rPr lang="ja-JP" altLang="en-US" sz="2400" dirty="0" err="1">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アタッチメント交換作業中に足を挟まれる</a:t>
            </a:r>
          </a:p>
        </p:txBody>
      </p:sp>
      <p:sp>
        <p:nvSpPr>
          <p:cNvPr id="11" name="コンテンツ プレースホルダー 4"/>
          <p:cNvSpPr txBox="1">
            <a:spLocks/>
          </p:cNvSpPr>
          <p:nvPr/>
        </p:nvSpPr>
        <p:spPr>
          <a:xfrm>
            <a:off x="4629149"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3"/>
          <a:stretch>
            <a:fillRect/>
          </a:stretch>
        </p:blipFill>
        <p:spPr>
          <a:xfrm flipH="1">
            <a:off x="1385220" y="999691"/>
            <a:ext cx="1805196" cy="2193587"/>
          </a:xfrm>
          <a:prstGeom prst="rect">
            <a:avLst/>
          </a:prstGeom>
        </p:spPr>
      </p:pic>
      <p:pic>
        <p:nvPicPr>
          <p:cNvPr id="16" name="図 15"/>
          <p:cNvPicPr>
            <a:picLocks noChangeAspect="1"/>
          </p:cNvPicPr>
          <p:nvPr/>
        </p:nvPicPr>
        <p:blipFill>
          <a:blip r:embed="rId4"/>
          <a:stretch>
            <a:fillRect/>
          </a:stretch>
        </p:blipFill>
        <p:spPr>
          <a:xfrm>
            <a:off x="5607539" y="999691"/>
            <a:ext cx="2604181" cy="2193587"/>
          </a:xfrm>
          <a:prstGeom prst="rect">
            <a:avLst/>
          </a:prstGeom>
        </p:spPr>
      </p:pic>
      <p:pic>
        <p:nvPicPr>
          <p:cNvPr id="17" name="図 16"/>
          <p:cNvPicPr>
            <a:picLocks noChangeAspect="1"/>
          </p:cNvPicPr>
          <p:nvPr/>
        </p:nvPicPr>
        <p:blipFill>
          <a:blip r:embed="rId5"/>
          <a:stretch>
            <a:fillRect/>
          </a:stretch>
        </p:blipFill>
        <p:spPr>
          <a:xfrm>
            <a:off x="2946558" y="4095625"/>
            <a:ext cx="3114243" cy="2263417"/>
          </a:xfrm>
          <a:prstGeom prst="rect">
            <a:avLst/>
          </a:prstGeom>
        </p:spPr>
      </p:pic>
    </p:spTree>
    <p:extLst>
      <p:ext uri="{BB962C8B-B14F-4D97-AF65-F5344CB8AC3E}">
        <p14:creationId xmlns:p14="http://schemas.microsoft.com/office/powerpoint/2010/main" val="5991326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a:t>
            </a:r>
            <a:r>
              <a:rPr lang="ja-JP" altLang="en-US" sz="2400" dirty="0">
                <a:latin typeface="Meiryo UI" panose="020B0604030504040204" pitchFamily="50" charset="-128"/>
                <a:ea typeface="Meiryo UI" panose="020B0604030504040204" pitchFamily="50" charset="-128"/>
              </a:rPr>
              <a:t>機械の</a:t>
            </a:r>
            <a:r>
              <a:rPr lang="ja-JP" altLang="en-US" sz="2400" dirty="0" smtClean="0">
                <a:latin typeface="Meiryo UI" panose="020B0604030504040204" pitchFamily="50" charset="-128"/>
                <a:ea typeface="Meiryo UI" panose="020B0604030504040204" pitchFamily="50" charset="-128"/>
              </a:rPr>
              <a:t>ベースマシン　</a:t>
            </a:r>
            <a:r>
              <a:rPr lang="zh-TW" altLang="en-US" sz="2400" dirty="0" smtClean="0">
                <a:latin typeface="Meiryo UI" panose="020B0604030504040204" pitchFamily="50" charset="-128"/>
                <a:ea typeface="Meiryo UI" panose="020B0604030504040204" pitchFamily="50" charset="-128"/>
              </a:rPr>
              <a:t>（</a:t>
            </a:r>
            <a:r>
              <a:rPr lang="en-US" altLang="zh-TW" sz="2400" dirty="0" smtClean="0">
                <a:latin typeface="Meiryo UI" panose="020B0604030504040204" pitchFamily="50" charset="-128"/>
                <a:ea typeface="Meiryo UI" panose="020B0604030504040204" pitchFamily="50" charset="-128"/>
              </a:rPr>
              <a:t>5</a:t>
            </a:r>
            <a:r>
              <a:rPr lang="zh-TW" altLang="en-US" sz="2400" dirty="0" smtClean="0">
                <a:latin typeface="Meiryo UI" panose="020B0604030504040204" pitchFamily="50" charset="-128"/>
                <a:ea typeface="Meiryo UI" panose="020B0604030504040204" pitchFamily="50" charset="-128"/>
              </a:rPr>
              <a:t>）安定度</a:t>
            </a:r>
            <a:r>
              <a:rPr lang="ja-JP" altLang="en-US" sz="2400" dirty="0" smtClean="0">
                <a:latin typeface="Meiryo UI" panose="020B0604030504040204" pitchFamily="50" charset="-128"/>
                <a:ea typeface="Meiryo UI" panose="020B0604030504040204" pitchFamily="50" charset="-128"/>
              </a:rPr>
              <a:t>　　 </a:t>
            </a:r>
            <a:r>
              <a:rPr lang="zh-CN" altLang="en-US" sz="2400" dirty="0" smtClean="0">
                <a:latin typeface="Meiryo UI" panose="020B0604030504040204" pitchFamily="50" charset="-128"/>
                <a:ea typeface="Meiryo UI" panose="020B0604030504040204" pitchFamily="50" charset="-128"/>
              </a:rPr>
              <a:t>（</a:t>
            </a:r>
            <a:r>
              <a:rPr lang="en-US" altLang="zh-CN" sz="2400" dirty="0">
                <a:latin typeface="Meiryo UI" panose="020B0604030504040204" pitchFamily="50" charset="-128"/>
                <a:ea typeface="Meiryo UI" panose="020B0604030504040204" pitchFamily="50" charset="-128"/>
              </a:rPr>
              <a:t>6</a:t>
            </a:r>
            <a:r>
              <a:rPr lang="zh-CN" altLang="en-US" sz="2400" dirty="0">
                <a:latin typeface="Meiryo UI" panose="020B0604030504040204" pitchFamily="50" charset="-128"/>
                <a:ea typeface="Meiryo UI" panose="020B0604030504040204" pitchFamily="50" charset="-128"/>
              </a:rPr>
              <a:t>）登坂能力</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テキスト７ページ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テキスト１０ページ</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766479" y="2279767"/>
            <a:ext cx="4300373" cy="2759552"/>
          </a:xfrm>
          <a:prstGeom prst="rect">
            <a:avLst/>
          </a:prstGeom>
        </p:spPr>
      </p:pic>
      <p:pic>
        <p:nvPicPr>
          <p:cNvPr id="7" name="図 6"/>
          <p:cNvPicPr>
            <a:picLocks noChangeAspect="1"/>
          </p:cNvPicPr>
          <p:nvPr/>
        </p:nvPicPr>
        <p:blipFill>
          <a:blip r:embed="rId4"/>
          <a:stretch>
            <a:fillRect/>
          </a:stretch>
        </p:blipFill>
        <p:spPr>
          <a:xfrm>
            <a:off x="4927422" y="2309289"/>
            <a:ext cx="3482596" cy="2716274"/>
          </a:xfrm>
          <a:prstGeom prst="rect">
            <a:avLst/>
          </a:prstGeom>
        </p:spPr>
      </p:pic>
      <p:sp>
        <p:nvSpPr>
          <p:cNvPr id="8" name="テキスト ボックス 7"/>
          <p:cNvSpPr txBox="1"/>
          <p:nvPr/>
        </p:nvSpPr>
        <p:spPr>
          <a:xfrm>
            <a:off x="1080819" y="5068841"/>
            <a:ext cx="2674036" cy="276999"/>
          </a:xfrm>
          <a:prstGeom prst="rect">
            <a:avLst/>
          </a:prstGeom>
          <a:noFill/>
          <a:ln>
            <a:noFill/>
          </a:ln>
        </p:spPr>
        <p:txBody>
          <a:bodyPr wrap="square" rtlCol="0">
            <a:spAutoFit/>
          </a:bodyPr>
          <a:lstStyle/>
          <a:p>
            <a:pPr algn="ctr"/>
            <a:r>
              <a:rPr lang="ja-JP" altLang="en-US" sz="1200" dirty="0" smtClean="0">
                <a:solidFill>
                  <a:prstClr val="black"/>
                </a:solidFill>
              </a:rPr>
              <a:t>安定度</a:t>
            </a:r>
            <a:endParaRPr lang="ja-JP" altLang="en-US" sz="1200" dirty="0">
              <a:solidFill>
                <a:prstClr val="black"/>
              </a:solidFill>
            </a:endParaRPr>
          </a:p>
        </p:txBody>
      </p:sp>
      <p:sp>
        <p:nvSpPr>
          <p:cNvPr id="9" name="テキスト ボックス 8"/>
          <p:cNvSpPr txBox="1"/>
          <p:nvPr/>
        </p:nvSpPr>
        <p:spPr>
          <a:xfrm>
            <a:off x="5331702" y="5068841"/>
            <a:ext cx="2674036" cy="276999"/>
          </a:xfrm>
          <a:prstGeom prst="rect">
            <a:avLst/>
          </a:prstGeom>
          <a:noFill/>
          <a:ln>
            <a:noFill/>
          </a:ln>
        </p:spPr>
        <p:txBody>
          <a:bodyPr wrap="square" rtlCol="0">
            <a:spAutoFit/>
          </a:bodyPr>
          <a:lstStyle/>
          <a:p>
            <a:pPr algn="ctr"/>
            <a:r>
              <a:rPr lang="ja-JP" altLang="en-US" sz="1200" dirty="0" smtClean="0">
                <a:solidFill>
                  <a:prstClr val="black"/>
                </a:solidFill>
              </a:rPr>
              <a:t>登坂能力</a:t>
            </a:r>
            <a:endParaRPr lang="ja-JP" altLang="en-US" sz="1200" dirty="0">
              <a:solidFill>
                <a:prstClr val="black"/>
              </a:solidFill>
            </a:endParaRPr>
          </a:p>
        </p:txBody>
      </p:sp>
    </p:spTree>
    <p:extLst>
      <p:ext uri="{BB962C8B-B14F-4D97-AF65-F5344CB8AC3E}">
        <p14:creationId xmlns:p14="http://schemas.microsoft.com/office/powerpoint/2010/main" val="4026701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a:t>
            </a:r>
            <a:r>
              <a:rPr lang="ja-JP" altLang="en-US" sz="2400" dirty="0">
                <a:latin typeface="Meiryo UI" panose="020B0604030504040204" pitchFamily="50" charset="-128"/>
                <a:ea typeface="Meiryo UI" panose="020B0604030504040204" pitchFamily="50" charset="-128"/>
              </a:rPr>
              <a:t>機械の</a:t>
            </a:r>
            <a:r>
              <a:rPr lang="ja-JP" altLang="en-US" sz="2400" dirty="0" smtClean="0">
                <a:latin typeface="Meiryo UI" panose="020B0604030504040204" pitchFamily="50" charset="-128"/>
                <a:ea typeface="Meiryo UI" panose="020B0604030504040204" pitchFamily="50" charset="-128"/>
              </a:rPr>
              <a:t>ベースマシン　</a:t>
            </a:r>
            <a:r>
              <a:rPr lang="zh-CN" altLang="en-US" sz="2400" dirty="0">
                <a:latin typeface="Meiryo UI" panose="020B0604030504040204" pitchFamily="50" charset="-128"/>
                <a:ea typeface="Meiryo UI" panose="020B0604030504040204" pitchFamily="50" charset="-128"/>
              </a:rPr>
              <a:t>（</a:t>
            </a:r>
            <a:r>
              <a:rPr lang="en-US" altLang="zh-CN" sz="2400" dirty="0">
                <a:latin typeface="Meiryo UI" panose="020B0604030504040204" pitchFamily="50" charset="-128"/>
                <a:ea typeface="Meiryo UI" panose="020B0604030504040204" pitchFamily="50" charset="-128"/>
              </a:rPr>
              <a:t>7</a:t>
            </a:r>
            <a:r>
              <a:rPr lang="zh-CN" altLang="en-US" sz="2400" dirty="0">
                <a:latin typeface="Meiryo UI" panose="020B0604030504040204" pitchFamily="50" charset="-128"/>
                <a:ea typeface="Meiryo UI" panose="020B0604030504040204" pitchFamily="50" charset="-128"/>
              </a:rPr>
              <a:t>）平均</a:t>
            </a:r>
            <a:r>
              <a:rPr lang="zh-CN" altLang="en-US" sz="2400" dirty="0" smtClean="0">
                <a:latin typeface="Meiryo UI" panose="020B0604030504040204" pitchFamily="50" charset="-128"/>
                <a:ea typeface="Meiryo UI" panose="020B0604030504040204" pitchFamily="50" charset="-128"/>
              </a:rPr>
              <a:t>接地圧</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テキスト８ページ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テキスト１１ページ</a:t>
            </a:r>
            <a:endParaRPr lang="ja-JP" altLang="en-US" sz="1200" dirty="0">
              <a:solidFill>
                <a:prstClr val="black"/>
              </a:solidFill>
            </a:endParaRPr>
          </a:p>
        </p:txBody>
      </p:sp>
      <p:sp>
        <p:nvSpPr>
          <p:cNvPr id="7" name="テキスト ボックス 6"/>
          <p:cNvSpPr txBox="1"/>
          <p:nvPr/>
        </p:nvSpPr>
        <p:spPr>
          <a:xfrm>
            <a:off x="1756739" y="1544632"/>
            <a:ext cx="1915702" cy="276999"/>
          </a:xfrm>
          <a:prstGeom prst="rect">
            <a:avLst/>
          </a:prstGeom>
          <a:noFill/>
          <a:ln>
            <a:noFill/>
          </a:ln>
        </p:spPr>
        <p:txBody>
          <a:bodyPr wrap="square" rtlCol="0">
            <a:spAutoFit/>
          </a:bodyPr>
          <a:lstStyle/>
          <a:p>
            <a:pPr algn="ctr"/>
            <a:r>
              <a:rPr lang="ja-JP" altLang="en-US" sz="1200" dirty="0">
                <a:solidFill>
                  <a:prstClr val="black"/>
                </a:solidFill>
              </a:rPr>
              <a:t>① クローラ式</a:t>
            </a:r>
          </a:p>
        </p:txBody>
      </p:sp>
      <p:sp>
        <p:nvSpPr>
          <p:cNvPr id="8" name="テキスト ボックス 7"/>
          <p:cNvSpPr txBox="1"/>
          <p:nvPr/>
        </p:nvSpPr>
        <p:spPr>
          <a:xfrm>
            <a:off x="5720605" y="1544632"/>
            <a:ext cx="1915702" cy="276999"/>
          </a:xfrm>
          <a:prstGeom prst="rect">
            <a:avLst/>
          </a:prstGeom>
          <a:noFill/>
          <a:ln>
            <a:noFill/>
          </a:ln>
        </p:spPr>
        <p:txBody>
          <a:bodyPr wrap="square" rtlCol="0">
            <a:spAutoFit/>
          </a:bodyPr>
          <a:lstStyle/>
          <a:p>
            <a:pPr algn="ctr"/>
            <a:r>
              <a:rPr lang="ja-JP" altLang="en-US" sz="1200" dirty="0">
                <a:solidFill>
                  <a:prstClr val="black"/>
                </a:solidFill>
              </a:rPr>
              <a:t>② ホイール式</a:t>
            </a:r>
          </a:p>
        </p:txBody>
      </p:sp>
      <p:pic>
        <p:nvPicPr>
          <p:cNvPr id="2" name="図 1"/>
          <p:cNvPicPr>
            <a:picLocks noChangeAspect="1"/>
          </p:cNvPicPr>
          <p:nvPr/>
        </p:nvPicPr>
        <p:blipFill>
          <a:blip r:embed="rId3"/>
          <a:stretch>
            <a:fillRect/>
          </a:stretch>
        </p:blipFill>
        <p:spPr>
          <a:xfrm>
            <a:off x="712311" y="3871983"/>
            <a:ext cx="4004559" cy="1686130"/>
          </a:xfrm>
          <a:prstGeom prst="rect">
            <a:avLst/>
          </a:prstGeom>
        </p:spPr>
      </p:pic>
      <p:pic>
        <p:nvPicPr>
          <p:cNvPr id="9" name="図 8"/>
          <p:cNvPicPr>
            <a:picLocks noChangeAspect="1"/>
          </p:cNvPicPr>
          <p:nvPr/>
        </p:nvPicPr>
        <p:blipFill>
          <a:blip r:embed="rId4"/>
          <a:stretch>
            <a:fillRect/>
          </a:stretch>
        </p:blipFill>
        <p:spPr>
          <a:xfrm>
            <a:off x="5017673" y="3620471"/>
            <a:ext cx="3321566" cy="2334264"/>
          </a:xfrm>
          <a:prstGeom prst="rect">
            <a:avLst/>
          </a:prstGeom>
        </p:spPr>
      </p:pic>
      <mc:AlternateContent xmlns:mc="http://schemas.openxmlformats.org/markup-compatibility/2006" xmlns:a14="http://schemas.microsoft.com/office/drawing/2010/main">
        <mc:Choice Requires="a14">
          <p:sp>
            <p:nvSpPr>
              <p:cNvPr id="10" name="テキスト ボックス 9"/>
              <p:cNvSpPr txBox="1"/>
              <p:nvPr/>
            </p:nvSpPr>
            <p:spPr>
              <a:xfrm>
                <a:off x="1029289" y="2207690"/>
                <a:ext cx="3370602" cy="4171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ja-JP" sz="1400">
                          <a:latin typeface="Cambria Math" panose="02040503050406030204" pitchFamily="18" charset="0"/>
                        </a:rPr>
                        <m:t>平均接地圧</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×9.8</m:t>
                          </m:r>
                        </m:num>
                        <m:den>
                          <m:r>
                            <a:rPr lang="ja-JP" altLang="ja-JP" sz="1400">
                              <a:latin typeface="Cambria Math" panose="02040503050406030204" pitchFamily="18" charset="0"/>
                            </a:rPr>
                            <m:t>Ｓ</m:t>
                          </m:r>
                        </m:den>
                      </m:f>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×9.8</m:t>
                          </m:r>
                        </m:num>
                        <m:den>
                          <m:r>
                            <a:rPr lang="en-US" altLang="ja-JP" sz="1400">
                              <a:latin typeface="Cambria Math" panose="02040503050406030204" pitchFamily="18" charset="0"/>
                            </a:rPr>
                            <m:t>2</m:t>
                          </m:r>
                          <m:r>
                            <a:rPr lang="ja-JP" altLang="ja-JP" sz="1400">
                              <a:latin typeface="Cambria Math" panose="02040503050406030204" pitchFamily="18" charset="0"/>
                            </a:rPr>
                            <m:t>Ｂ</m:t>
                          </m:r>
                          <m:r>
                            <a:rPr lang="ja-JP" altLang="ja-JP" sz="1400">
                              <a:latin typeface="Cambria Math" panose="02040503050406030204" pitchFamily="18" charset="0"/>
                            </a:rPr>
                            <m:t>×</m:t>
                          </m:r>
                          <m:r>
                            <a:rPr lang="ja-JP" altLang="ja-JP" sz="1400">
                              <a:latin typeface="Cambria Math" panose="02040503050406030204" pitchFamily="18" charset="0"/>
                            </a:rPr>
                            <m:t>Ｌ</m:t>
                          </m:r>
                        </m:den>
                      </m:f>
                      <m:r>
                        <a:rPr lang="ja-JP" altLang="ja-JP" sz="1400">
                          <a:latin typeface="Cambria Math" panose="02040503050406030204" pitchFamily="18" charset="0"/>
                        </a:rPr>
                        <m:t>（</m:t>
                      </m:r>
                      <m:r>
                        <m:rPr>
                          <m:sty m:val="p"/>
                        </m:rPr>
                        <a:rPr lang="en-US" altLang="ja-JP" sz="1400">
                          <a:latin typeface="Cambria Math" panose="02040503050406030204" pitchFamily="18" charset="0"/>
                        </a:rPr>
                        <m:t>kPa</m:t>
                      </m:r>
                      <m:r>
                        <a:rPr lang="ja-JP" altLang="ja-JP" sz="1400">
                          <a:latin typeface="Cambria Math" panose="02040503050406030204" pitchFamily="18" charset="0"/>
                        </a:rPr>
                        <m:t>）</m:t>
                      </m:r>
                    </m:oMath>
                  </m:oMathPara>
                </a14:m>
                <a:endParaRPr lang="ja-JP" altLang="ja-JP" sz="14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029289" y="2207690"/>
                <a:ext cx="3370602" cy="417102"/>
              </a:xfrm>
              <a:prstGeom prst="rect">
                <a:avLst/>
              </a:prstGeom>
              <a:blipFill rotWithShape="0">
                <a:blip r:embed="rId5"/>
                <a:stretch>
                  <a:fillRect l="-1447" t="-2899" r="-1266" b="-14493"/>
                </a:stretch>
              </a:blipFill>
            </p:spPr>
            <p:txBody>
              <a:bodyPr/>
              <a:lstStyle/>
              <a:p>
                <a:r>
                  <a:rPr lang="ja-JP" altLang="en-US">
                    <a:noFill/>
                  </a:rPr>
                  <a:t> </a:t>
                </a:r>
              </a:p>
            </p:txBody>
          </p:sp>
        </mc:Fallback>
      </mc:AlternateContent>
      <p:sp>
        <p:nvSpPr>
          <p:cNvPr id="11" name="テキスト ボックス 10"/>
          <p:cNvSpPr txBox="1"/>
          <p:nvPr/>
        </p:nvSpPr>
        <p:spPr>
          <a:xfrm>
            <a:off x="819981" y="2760938"/>
            <a:ext cx="3789218" cy="1015663"/>
          </a:xfrm>
          <a:prstGeom prst="rect">
            <a:avLst/>
          </a:prstGeom>
          <a:noFill/>
          <a:ln>
            <a:noFill/>
          </a:ln>
        </p:spPr>
        <p:txBody>
          <a:bodyPr wrap="square" rtlCol="0">
            <a:spAutoFit/>
          </a:bodyPr>
          <a:lstStyle/>
          <a:p>
            <a:r>
              <a:rPr lang="ja-JP" altLang="en-US" sz="1200" dirty="0">
                <a:solidFill>
                  <a:prstClr val="black"/>
                </a:solidFill>
              </a:rPr>
              <a:t>Ｗ：機械総質量（ｔ）</a:t>
            </a:r>
          </a:p>
          <a:p>
            <a:r>
              <a:rPr lang="ja-JP" altLang="en-US" sz="1200" dirty="0">
                <a:solidFill>
                  <a:prstClr val="black"/>
                </a:solidFill>
              </a:rPr>
              <a:t>Ｓ：総接地面積＝</a:t>
            </a:r>
            <a:r>
              <a:rPr lang="en-US" altLang="ja-JP" sz="1200" dirty="0">
                <a:solidFill>
                  <a:prstClr val="black"/>
                </a:solidFill>
              </a:rPr>
              <a:t>2</a:t>
            </a:r>
            <a:r>
              <a:rPr lang="ja-JP" altLang="en-US" sz="1200" dirty="0">
                <a:solidFill>
                  <a:prstClr val="black"/>
                </a:solidFill>
              </a:rPr>
              <a:t>Ｂ</a:t>
            </a:r>
            <a:r>
              <a:rPr lang="en-US" altLang="ja-JP" sz="1200" dirty="0">
                <a:solidFill>
                  <a:prstClr val="black"/>
                </a:solidFill>
              </a:rPr>
              <a:t>×</a:t>
            </a:r>
            <a:r>
              <a:rPr lang="ja-JP" altLang="en-US" sz="1200" dirty="0">
                <a:solidFill>
                  <a:prstClr val="black"/>
                </a:solidFill>
              </a:rPr>
              <a:t>Ｌ（㎡）</a:t>
            </a:r>
          </a:p>
          <a:p>
            <a:r>
              <a:rPr lang="ja-JP" altLang="en-US" sz="1200" dirty="0">
                <a:solidFill>
                  <a:prstClr val="black"/>
                </a:solidFill>
              </a:rPr>
              <a:t>Ｌ：総質量状態でのアイドラ（遊動輪）とスプロケット（起動輪）の中心距離（ｍ）</a:t>
            </a:r>
          </a:p>
          <a:p>
            <a:r>
              <a:rPr lang="ja-JP" altLang="en-US" sz="1200" dirty="0">
                <a:solidFill>
                  <a:prstClr val="black"/>
                </a:solidFill>
              </a:rPr>
              <a:t>Ｂ：クローラの幅（ｍ）</a:t>
            </a:r>
          </a:p>
        </p:txBody>
      </p:sp>
      <mc:AlternateContent xmlns:mc="http://schemas.openxmlformats.org/markup-compatibility/2006" xmlns:a14="http://schemas.microsoft.com/office/drawing/2010/main">
        <mc:Choice Requires="a14">
          <p:sp>
            <p:nvSpPr>
              <p:cNvPr id="13" name="テキスト ボックス 12"/>
              <p:cNvSpPr txBox="1"/>
              <p:nvPr/>
            </p:nvSpPr>
            <p:spPr>
              <a:xfrm>
                <a:off x="5126814" y="2191051"/>
                <a:ext cx="3103285" cy="4503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ja-JP" sz="1400">
                          <a:latin typeface="Cambria Math" panose="02040503050406030204" pitchFamily="18" charset="0"/>
                        </a:rPr>
                        <m:t>平均接地圧</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en-US" sz="1400" i="1">
                              <a:latin typeface="Cambria Math" panose="02040503050406030204" pitchFamily="18" charset="0"/>
                            </a:rPr>
                            <m:t>軸荷重</m:t>
                          </m:r>
                          <m:r>
                            <a:rPr lang="ja-JP" altLang="ja-JP" sz="1400">
                              <a:latin typeface="Cambria Math" panose="02040503050406030204" pitchFamily="18" charset="0"/>
                            </a:rPr>
                            <m:t>×</m:t>
                          </m:r>
                          <m:r>
                            <a:rPr lang="en-US" altLang="ja-JP" sz="1400">
                              <a:latin typeface="Cambria Math" panose="02040503050406030204" pitchFamily="18" charset="0"/>
                            </a:rPr>
                            <m:t>9.8</m:t>
                          </m:r>
                        </m:num>
                        <m:den>
                          <m:r>
                            <a:rPr lang="ja-JP" altLang="en-US" sz="1400" i="1">
                              <a:latin typeface="Cambria Math" panose="02040503050406030204" pitchFamily="18" charset="0"/>
                            </a:rPr>
                            <m:t>見かけ接地面積</m:t>
                          </m:r>
                        </m:den>
                      </m:f>
                      <m:r>
                        <a:rPr lang="ja-JP" altLang="ja-JP" sz="1400">
                          <a:latin typeface="Cambria Math" panose="02040503050406030204" pitchFamily="18" charset="0"/>
                        </a:rPr>
                        <m:t>（</m:t>
                      </m:r>
                      <m:r>
                        <m:rPr>
                          <m:sty m:val="p"/>
                        </m:rPr>
                        <a:rPr lang="en-US" altLang="ja-JP" sz="1400">
                          <a:latin typeface="Cambria Math" panose="02040503050406030204" pitchFamily="18" charset="0"/>
                        </a:rPr>
                        <m:t>kPa</m:t>
                      </m:r>
                      <m:r>
                        <a:rPr lang="ja-JP" altLang="ja-JP" sz="1400">
                          <a:latin typeface="Cambria Math" panose="02040503050406030204" pitchFamily="18" charset="0"/>
                        </a:rPr>
                        <m:t>）</m:t>
                      </m:r>
                    </m:oMath>
                  </m:oMathPara>
                </a14:m>
                <a:endParaRPr lang="ja-JP" altLang="ja-JP" sz="1400"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5126814" y="2191051"/>
                <a:ext cx="3103285" cy="450380"/>
              </a:xfrm>
              <a:prstGeom prst="rect">
                <a:avLst/>
              </a:prstGeom>
              <a:blipFill rotWithShape="0">
                <a:blip r:embed="rId6"/>
                <a:stretch>
                  <a:fillRect b="-135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971134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fontScale="90000"/>
          </a:bodyPr>
          <a:lstStyle/>
          <a:p>
            <a:r>
              <a:rPr lang="ja-JP" altLang="en-US" sz="3200" dirty="0">
                <a:latin typeface="+mn-ea"/>
                <a:ea typeface="+mn-ea"/>
              </a:rPr>
              <a:t>第２章　</a:t>
            </a:r>
            <a:r>
              <a:rPr lang="ja-JP" altLang="en-US" sz="3200" dirty="0" smtClean="0">
                <a:latin typeface="+mn-ea"/>
                <a:ea typeface="+mn-ea"/>
              </a:rPr>
              <a:t>車両系建設機械の原動機及び油圧装置</a:t>
            </a:r>
            <a:endParaRPr kumimoji="1" lang="ja-JP" altLang="en-US" sz="3200" dirty="0">
              <a:latin typeface="+mn-ea"/>
              <a:ea typeface="+mn-ea"/>
            </a:endParaRPr>
          </a:p>
        </p:txBody>
      </p:sp>
    </p:spTree>
    <p:extLst>
      <p:ext uri="{BB962C8B-B14F-4D97-AF65-F5344CB8AC3E}">
        <p14:creationId xmlns:p14="http://schemas.microsoft.com/office/powerpoint/2010/main" val="2910473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原動機</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テキスト１２ページ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１３ページ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2965763" y="2032382"/>
            <a:ext cx="3237610" cy="276999"/>
          </a:xfrm>
          <a:prstGeom prst="rect">
            <a:avLst/>
          </a:prstGeom>
          <a:noFill/>
          <a:ln>
            <a:noFill/>
          </a:ln>
        </p:spPr>
        <p:txBody>
          <a:bodyPr wrap="square" rtlCol="0">
            <a:spAutoFit/>
          </a:bodyPr>
          <a:lstStyle/>
          <a:p>
            <a:pPr algn="ctr"/>
            <a:r>
              <a:rPr lang="ja-JP" altLang="en-US" sz="1200" dirty="0">
                <a:solidFill>
                  <a:prstClr val="black"/>
                </a:solidFill>
              </a:rPr>
              <a:t>ディーゼルエンジンとガソリンエンジンの対比</a:t>
            </a:r>
          </a:p>
        </p:txBody>
      </p:sp>
      <p:pic>
        <p:nvPicPr>
          <p:cNvPr id="3" name="図 2"/>
          <p:cNvPicPr>
            <a:picLocks noChangeAspect="1"/>
          </p:cNvPicPr>
          <p:nvPr/>
        </p:nvPicPr>
        <p:blipFill>
          <a:blip r:embed="rId3"/>
          <a:stretch>
            <a:fillRect/>
          </a:stretch>
        </p:blipFill>
        <p:spPr>
          <a:xfrm>
            <a:off x="685367" y="2309381"/>
            <a:ext cx="7798403" cy="3224975"/>
          </a:xfrm>
          <a:prstGeom prst="rect">
            <a:avLst/>
          </a:prstGeom>
        </p:spPr>
      </p:pic>
    </p:spTree>
    <p:extLst>
      <p:ext uri="{BB962C8B-B14F-4D97-AF65-F5344CB8AC3E}">
        <p14:creationId xmlns:p14="http://schemas.microsoft.com/office/powerpoint/2010/main" val="37015403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ディーゼルエンジンの構造</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テキスト１３ページ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１３ページ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1238672" y="5433000"/>
            <a:ext cx="3237610" cy="276999"/>
          </a:xfrm>
          <a:prstGeom prst="rect">
            <a:avLst/>
          </a:prstGeom>
          <a:noFill/>
          <a:ln>
            <a:noFill/>
          </a:ln>
        </p:spPr>
        <p:txBody>
          <a:bodyPr wrap="square" rtlCol="0">
            <a:spAutoFit/>
          </a:bodyPr>
          <a:lstStyle/>
          <a:p>
            <a:pPr algn="ctr"/>
            <a:r>
              <a:rPr lang="ja-JP" altLang="en-US" sz="1200" dirty="0" smtClean="0">
                <a:solidFill>
                  <a:prstClr val="black"/>
                </a:solidFill>
              </a:rPr>
              <a:t>吸・排気装置の例</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761136" y="1932979"/>
            <a:ext cx="3920278" cy="3439391"/>
          </a:xfrm>
          <a:prstGeom prst="rect">
            <a:avLst/>
          </a:prstGeom>
        </p:spPr>
      </p:pic>
      <p:pic>
        <p:nvPicPr>
          <p:cNvPr id="8" name="図 7"/>
          <p:cNvPicPr>
            <a:picLocks noChangeAspect="1"/>
          </p:cNvPicPr>
          <p:nvPr/>
        </p:nvPicPr>
        <p:blipFill>
          <a:blip r:embed="rId4"/>
          <a:stretch>
            <a:fillRect/>
          </a:stretch>
        </p:blipFill>
        <p:spPr>
          <a:xfrm>
            <a:off x="4635193" y="2223925"/>
            <a:ext cx="3461056" cy="3148445"/>
          </a:xfrm>
          <a:prstGeom prst="rect">
            <a:avLst/>
          </a:prstGeom>
        </p:spPr>
      </p:pic>
      <p:sp>
        <p:nvSpPr>
          <p:cNvPr id="9" name="テキスト ボックス 8"/>
          <p:cNvSpPr txBox="1"/>
          <p:nvPr/>
        </p:nvSpPr>
        <p:spPr>
          <a:xfrm>
            <a:off x="4985591" y="5434854"/>
            <a:ext cx="3237610" cy="276999"/>
          </a:xfrm>
          <a:prstGeom prst="rect">
            <a:avLst/>
          </a:prstGeom>
          <a:noFill/>
          <a:ln>
            <a:noFill/>
          </a:ln>
        </p:spPr>
        <p:txBody>
          <a:bodyPr wrap="square" rtlCol="0">
            <a:spAutoFit/>
          </a:bodyPr>
          <a:lstStyle/>
          <a:p>
            <a:pPr algn="ctr"/>
            <a:r>
              <a:rPr lang="ja-JP" altLang="en-US" sz="1200" dirty="0" smtClean="0">
                <a:solidFill>
                  <a:prstClr val="black"/>
                </a:solidFill>
              </a:rPr>
              <a:t>潤滑装置系統の例</a:t>
            </a:r>
            <a:endParaRPr lang="ja-JP" altLang="en-US" sz="1200" dirty="0">
              <a:solidFill>
                <a:prstClr val="black"/>
              </a:solidFill>
            </a:endParaRPr>
          </a:p>
        </p:txBody>
      </p:sp>
    </p:spTree>
    <p:extLst>
      <p:ext uri="{BB962C8B-B14F-4D97-AF65-F5344CB8AC3E}">
        <p14:creationId xmlns:p14="http://schemas.microsoft.com/office/powerpoint/2010/main" val="2314574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ディーゼルエンジンの構造</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テキスト１５ページ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１４ページ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3"/>
          <a:stretch>
            <a:fillRect/>
          </a:stretch>
        </p:blipFill>
        <p:spPr>
          <a:xfrm>
            <a:off x="702843" y="1870364"/>
            <a:ext cx="3625742" cy="3562636"/>
          </a:xfrm>
          <a:prstGeom prst="rect">
            <a:avLst/>
          </a:prstGeom>
        </p:spPr>
      </p:pic>
      <p:pic>
        <p:nvPicPr>
          <p:cNvPr id="10" name="図 9"/>
          <p:cNvPicPr>
            <a:picLocks noChangeAspect="1"/>
          </p:cNvPicPr>
          <p:nvPr/>
        </p:nvPicPr>
        <p:blipFill>
          <a:blip r:embed="rId4"/>
          <a:stretch>
            <a:fillRect/>
          </a:stretch>
        </p:blipFill>
        <p:spPr>
          <a:xfrm>
            <a:off x="4458478" y="2130135"/>
            <a:ext cx="3926978" cy="3178173"/>
          </a:xfrm>
          <a:prstGeom prst="rect">
            <a:avLst/>
          </a:prstGeom>
        </p:spPr>
      </p:pic>
      <p:sp>
        <p:nvSpPr>
          <p:cNvPr id="11" name="テキスト ボックス 10"/>
          <p:cNvSpPr txBox="1"/>
          <p:nvPr/>
        </p:nvSpPr>
        <p:spPr>
          <a:xfrm>
            <a:off x="900900" y="5513961"/>
            <a:ext cx="3237610" cy="276999"/>
          </a:xfrm>
          <a:prstGeom prst="rect">
            <a:avLst/>
          </a:prstGeom>
          <a:noFill/>
          <a:ln>
            <a:noFill/>
          </a:ln>
        </p:spPr>
        <p:txBody>
          <a:bodyPr wrap="square" rtlCol="0">
            <a:spAutoFit/>
          </a:bodyPr>
          <a:lstStyle/>
          <a:p>
            <a:pPr algn="ctr"/>
            <a:r>
              <a:rPr lang="ja-JP" altLang="en-US" sz="1200" dirty="0" smtClean="0">
                <a:solidFill>
                  <a:prstClr val="black"/>
                </a:solidFill>
              </a:rPr>
              <a:t>燃料装置系統の例</a:t>
            </a:r>
            <a:endParaRPr lang="ja-JP" altLang="en-US" sz="1200" dirty="0">
              <a:solidFill>
                <a:prstClr val="black"/>
              </a:solidFill>
            </a:endParaRPr>
          </a:p>
        </p:txBody>
      </p:sp>
      <p:sp>
        <p:nvSpPr>
          <p:cNvPr id="12" name="テキスト ボックス 11"/>
          <p:cNvSpPr txBox="1"/>
          <p:nvPr/>
        </p:nvSpPr>
        <p:spPr>
          <a:xfrm>
            <a:off x="4877552" y="5297916"/>
            <a:ext cx="3237610" cy="276999"/>
          </a:xfrm>
          <a:prstGeom prst="rect">
            <a:avLst/>
          </a:prstGeom>
          <a:noFill/>
          <a:ln>
            <a:noFill/>
          </a:ln>
        </p:spPr>
        <p:txBody>
          <a:bodyPr wrap="square" rtlCol="0">
            <a:spAutoFit/>
          </a:bodyPr>
          <a:lstStyle/>
          <a:p>
            <a:pPr algn="ctr"/>
            <a:r>
              <a:rPr lang="ja-JP" altLang="en-US" sz="1200" dirty="0" smtClean="0">
                <a:solidFill>
                  <a:prstClr val="black"/>
                </a:solidFill>
              </a:rPr>
              <a:t>水冷式エンジン冷却装置系統の図</a:t>
            </a:r>
            <a:endParaRPr lang="ja-JP" altLang="en-US" sz="1200" dirty="0">
              <a:solidFill>
                <a:prstClr val="black"/>
              </a:solidFill>
            </a:endParaRPr>
          </a:p>
        </p:txBody>
      </p:sp>
    </p:spTree>
    <p:extLst>
      <p:ext uri="{BB962C8B-B14F-4D97-AF65-F5344CB8AC3E}">
        <p14:creationId xmlns:p14="http://schemas.microsoft.com/office/powerpoint/2010/main" val="16998046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ディーゼルエンジンの構造</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テキスト１７ページ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１５ページ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11" name="テキスト ボックス 10"/>
          <p:cNvSpPr txBox="1"/>
          <p:nvPr/>
        </p:nvSpPr>
        <p:spPr>
          <a:xfrm>
            <a:off x="3166119" y="5631652"/>
            <a:ext cx="3237610" cy="276999"/>
          </a:xfrm>
          <a:prstGeom prst="rect">
            <a:avLst/>
          </a:prstGeom>
          <a:noFill/>
          <a:ln>
            <a:noFill/>
          </a:ln>
        </p:spPr>
        <p:txBody>
          <a:bodyPr wrap="square" rtlCol="0">
            <a:spAutoFit/>
          </a:bodyPr>
          <a:lstStyle/>
          <a:p>
            <a:pPr algn="ctr"/>
            <a:r>
              <a:rPr lang="ja-JP" altLang="en-US" sz="1200" dirty="0" smtClean="0">
                <a:solidFill>
                  <a:prstClr val="black"/>
                </a:solidFill>
              </a:rPr>
              <a:t>オルタネータの例</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1236519" y="1423556"/>
            <a:ext cx="7106838" cy="4208096"/>
          </a:xfrm>
          <a:prstGeom prst="rect">
            <a:avLst/>
          </a:prstGeom>
        </p:spPr>
      </p:pic>
    </p:spTree>
    <p:extLst>
      <p:ext uri="{BB962C8B-B14F-4D97-AF65-F5344CB8AC3E}">
        <p14:creationId xmlns:p14="http://schemas.microsoft.com/office/powerpoint/2010/main" val="2242741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fontScale="90000"/>
          </a:bodyPr>
          <a:lstStyle/>
          <a:p>
            <a:r>
              <a:rPr kumimoji="1" lang="ja-JP" altLang="en-US" sz="3200" dirty="0" smtClean="0">
                <a:latin typeface="+mn-ea"/>
                <a:ea typeface="+mn-ea"/>
              </a:rPr>
              <a:t>第</a:t>
            </a:r>
            <a:r>
              <a:rPr kumimoji="1" lang="en-US" altLang="ja-JP" sz="3200" dirty="0" smtClean="0">
                <a:latin typeface="+mn-ea"/>
                <a:ea typeface="+mn-ea"/>
              </a:rPr>
              <a:t>1</a:t>
            </a:r>
            <a:r>
              <a:rPr kumimoji="1" lang="ja-JP" altLang="en-US" sz="3200" dirty="0" smtClean="0">
                <a:latin typeface="+mn-ea"/>
                <a:ea typeface="+mn-ea"/>
              </a:rPr>
              <a:t>章　車両系建設機械に関する基礎的知識</a:t>
            </a:r>
            <a:endParaRPr kumimoji="1" lang="ja-JP" altLang="en-US" sz="3200" dirty="0">
              <a:latin typeface="+mn-ea"/>
              <a:ea typeface="+mn-ea"/>
            </a:endParaRPr>
          </a:p>
        </p:txBody>
      </p:sp>
    </p:spTree>
    <p:extLst>
      <p:ext uri="{BB962C8B-B14F-4D97-AF65-F5344CB8AC3E}">
        <p14:creationId xmlns:p14="http://schemas.microsoft.com/office/powerpoint/2010/main" val="12185806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燃料</a:t>
            </a:r>
            <a:r>
              <a:rPr lang="ja-JP" altLang="en-US" sz="2400" dirty="0">
                <a:latin typeface="Meiryo UI" panose="020B0604030504040204" pitchFamily="50" charset="-128"/>
                <a:ea typeface="Meiryo UI" panose="020B0604030504040204" pitchFamily="50" charset="-128"/>
              </a:rPr>
              <a:t>・エンジンオイル</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テキスト１８ページ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１５ページ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latin typeface="Meiryo UI" panose="020B0604030504040204" pitchFamily="50" charset="-128"/>
                <a:ea typeface="Meiryo UI" panose="020B0604030504040204" pitchFamily="50" charset="-128"/>
              </a:rPr>
              <a:t>エンジンオイルは、以下のような働きをもつ。</a:t>
            </a:r>
            <a:endParaRPr lang="en-US" altLang="zh-TW" sz="2000" dirty="0" smtClean="0">
              <a:latin typeface="Meiryo UI" panose="020B0604030504040204" pitchFamily="50" charset="-128"/>
              <a:ea typeface="Meiryo UI" panose="020B0604030504040204" pitchFamily="50" charset="-128"/>
            </a:endParaRPr>
          </a:p>
          <a:p>
            <a:pPr marL="0" indent="0">
              <a:buNone/>
            </a:pPr>
            <a:r>
              <a:rPr lang="zh-TW" altLang="en-US" sz="2000" dirty="0" smtClean="0">
                <a:latin typeface="Meiryo UI" panose="020B0604030504040204" pitchFamily="50" charset="-128"/>
                <a:ea typeface="Meiryo UI" panose="020B0604030504040204" pitchFamily="50" charset="-128"/>
              </a:rPr>
              <a:t>①</a:t>
            </a:r>
            <a:r>
              <a:rPr lang="ja-JP" altLang="en-US" sz="2000" dirty="0" smtClean="0">
                <a:latin typeface="Meiryo UI" panose="020B0604030504040204" pitchFamily="50" charset="-128"/>
                <a:ea typeface="Meiryo UI" panose="020B0604030504040204" pitchFamily="50" charset="-128"/>
              </a:rPr>
              <a:t>　</a:t>
            </a:r>
            <a:r>
              <a:rPr lang="zh-TW" altLang="en-US" sz="2000" dirty="0" smtClean="0">
                <a:latin typeface="Meiryo UI" panose="020B0604030504040204" pitchFamily="50" charset="-128"/>
                <a:ea typeface="Meiryo UI" panose="020B0604030504040204" pitchFamily="50" charset="-128"/>
              </a:rPr>
              <a:t>潤滑作用</a:t>
            </a:r>
            <a:endParaRPr lang="en-US" altLang="zh-TW" sz="2000" dirty="0" smtClean="0">
              <a:latin typeface="Meiryo UI" panose="020B0604030504040204" pitchFamily="50" charset="-128"/>
              <a:ea typeface="Meiryo UI" panose="020B0604030504040204" pitchFamily="50" charset="-128"/>
            </a:endParaRPr>
          </a:p>
          <a:p>
            <a:pPr marL="0" indent="0">
              <a:buNone/>
            </a:pPr>
            <a:r>
              <a:rPr lang="zh-TW" altLang="en-US" sz="2000" dirty="0" smtClean="0">
                <a:latin typeface="Meiryo UI" panose="020B0604030504040204" pitchFamily="50" charset="-128"/>
                <a:ea typeface="Meiryo UI" panose="020B0604030504040204" pitchFamily="50" charset="-128"/>
              </a:rPr>
              <a:t>②</a:t>
            </a:r>
            <a:r>
              <a:rPr lang="ja-JP" altLang="en-US" sz="2000" dirty="0" smtClean="0">
                <a:latin typeface="Meiryo UI" panose="020B0604030504040204" pitchFamily="50" charset="-128"/>
                <a:ea typeface="Meiryo UI" panose="020B0604030504040204" pitchFamily="50" charset="-128"/>
              </a:rPr>
              <a:t>　</a:t>
            </a:r>
            <a:r>
              <a:rPr lang="zh-TW" altLang="en-US" sz="2000" dirty="0" smtClean="0">
                <a:latin typeface="Meiryo UI" panose="020B0604030504040204" pitchFamily="50" charset="-128"/>
                <a:ea typeface="Meiryo UI" panose="020B0604030504040204" pitchFamily="50" charset="-128"/>
              </a:rPr>
              <a:t>冷却作用</a:t>
            </a:r>
            <a:endParaRPr lang="en-US" altLang="zh-TW" sz="2000" dirty="0" smtClean="0">
              <a:latin typeface="Meiryo UI" panose="020B0604030504040204" pitchFamily="50" charset="-128"/>
              <a:ea typeface="Meiryo UI" panose="020B0604030504040204" pitchFamily="50" charset="-128"/>
            </a:endParaRPr>
          </a:p>
          <a:p>
            <a:pPr marL="0" indent="0">
              <a:buNone/>
            </a:pPr>
            <a:r>
              <a:rPr lang="zh-TW" altLang="en-US" sz="2000" dirty="0" smtClean="0">
                <a:latin typeface="Meiryo UI" panose="020B0604030504040204" pitchFamily="50" charset="-128"/>
                <a:ea typeface="Meiryo UI" panose="020B0604030504040204" pitchFamily="50" charset="-128"/>
              </a:rPr>
              <a:t>③</a:t>
            </a:r>
            <a:r>
              <a:rPr lang="ja-JP" altLang="en-US" sz="2000" dirty="0" smtClean="0">
                <a:latin typeface="Meiryo UI" panose="020B0604030504040204" pitchFamily="50" charset="-128"/>
                <a:ea typeface="Meiryo UI" panose="020B0604030504040204" pitchFamily="50" charset="-128"/>
              </a:rPr>
              <a:t>　</a:t>
            </a:r>
            <a:r>
              <a:rPr lang="zh-TW" altLang="en-US" sz="2000" dirty="0" smtClean="0">
                <a:latin typeface="Meiryo UI" panose="020B0604030504040204" pitchFamily="50" charset="-128"/>
                <a:ea typeface="Meiryo UI" panose="020B0604030504040204" pitchFamily="50" charset="-128"/>
              </a:rPr>
              <a:t>密封作用</a:t>
            </a:r>
            <a:endParaRPr lang="en-US" altLang="zh-TW" sz="2000" dirty="0" smtClean="0">
              <a:latin typeface="Meiryo UI" panose="020B0604030504040204" pitchFamily="50" charset="-128"/>
              <a:ea typeface="Meiryo UI" panose="020B0604030504040204" pitchFamily="50" charset="-128"/>
            </a:endParaRPr>
          </a:p>
          <a:p>
            <a:pPr marL="0" indent="0">
              <a:buNone/>
            </a:pPr>
            <a:r>
              <a:rPr lang="zh-TW" altLang="en-US" sz="2000" dirty="0" smtClean="0">
                <a:latin typeface="Meiryo UI" panose="020B0604030504040204" pitchFamily="50" charset="-128"/>
                <a:ea typeface="Meiryo UI" panose="020B0604030504040204" pitchFamily="50" charset="-128"/>
              </a:rPr>
              <a:t>④</a:t>
            </a:r>
            <a:r>
              <a:rPr lang="ja-JP" altLang="en-US" sz="2000" dirty="0" smtClean="0">
                <a:latin typeface="Meiryo UI" panose="020B0604030504040204" pitchFamily="50" charset="-128"/>
                <a:ea typeface="Meiryo UI" panose="020B0604030504040204" pitchFamily="50" charset="-128"/>
              </a:rPr>
              <a:t>　清浄</a:t>
            </a:r>
            <a:r>
              <a:rPr lang="zh-TW" altLang="en-US" sz="2000" dirty="0" smtClean="0">
                <a:latin typeface="Meiryo UI" panose="020B0604030504040204" pitchFamily="50" charset="-128"/>
                <a:ea typeface="Meiryo UI" panose="020B0604030504040204" pitchFamily="50" charset="-128"/>
              </a:rPr>
              <a:t>作用</a:t>
            </a:r>
            <a:endParaRPr lang="en-US" altLang="zh-TW" sz="2000" dirty="0" smtClean="0">
              <a:latin typeface="Meiryo UI" panose="020B0604030504040204" pitchFamily="50" charset="-128"/>
              <a:ea typeface="Meiryo UI" panose="020B0604030504040204" pitchFamily="50" charset="-128"/>
            </a:endParaRPr>
          </a:p>
          <a:p>
            <a:pPr marL="0" indent="0">
              <a:buNone/>
            </a:pPr>
            <a:r>
              <a:rPr lang="zh-TW" altLang="en-US" sz="2000" dirty="0" smtClean="0">
                <a:latin typeface="Meiryo UI" panose="020B0604030504040204" pitchFamily="50" charset="-128"/>
                <a:ea typeface="Meiryo UI" panose="020B0604030504040204" pitchFamily="50" charset="-128"/>
              </a:rPr>
              <a:t>⑤</a:t>
            </a:r>
            <a:r>
              <a:rPr lang="ja-JP" altLang="en-US" sz="2000" dirty="0" smtClean="0">
                <a:latin typeface="Meiryo UI" panose="020B0604030504040204" pitchFamily="50" charset="-128"/>
                <a:ea typeface="Meiryo UI" panose="020B0604030504040204" pitchFamily="50" charset="-128"/>
              </a:rPr>
              <a:t>　防錆</a:t>
            </a:r>
            <a:r>
              <a:rPr lang="zh-TW" altLang="en-US" sz="2000" dirty="0" smtClean="0">
                <a:latin typeface="Meiryo UI" panose="020B0604030504040204" pitchFamily="50" charset="-128"/>
                <a:ea typeface="Meiryo UI" panose="020B0604030504040204" pitchFamily="50" charset="-128"/>
              </a:rPr>
              <a:t>作用</a:t>
            </a: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rPr>
              <a:t>いろいろな名称のものがあるが、建設機械の取扱説明書などで指定された規格のものを使用する必要がある。</a:t>
            </a:r>
          </a:p>
        </p:txBody>
      </p:sp>
    </p:spTree>
    <p:extLst>
      <p:ext uri="{BB962C8B-B14F-4D97-AF65-F5344CB8AC3E}">
        <p14:creationId xmlns:p14="http://schemas.microsoft.com/office/powerpoint/2010/main" val="2834000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油圧装置</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テキスト１９ページ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１６ページ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687737" y="1704109"/>
            <a:ext cx="7768526" cy="3449782"/>
          </a:xfrm>
          <a:prstGeom prst="rect">
            <a:avLst/>
          </a:prstGeom>
        </p:spPr>
      </p:pic>
    </p:spTree>
    <p:extLst>
      <p:ext uri="{BB962C8B-B14F-4D97-AF65-F5344CB8AC3E}">
        <p14:creationId xmlns:p14="http://schemas.microsoft.com/office/powerpoint/2010/main" val="33749383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油圧ポンプ　①</a:t>
            </a:r>
            <a:r>
              <a:rPr lang="ja-JP" altLang="en-US" sz="2400" dirty="0">
                <a:latin typeface="Meiryo UI" panose="020B0604030504040204" pitchFamily="50" charset="-128"/>
                <a:ea typeface="Meiryo UI" panose="020B0604030504040204" pitchFamily="50" charset="-128"/>
              </a:rPr>
              <a:t>ギヤポンプ　　②ピストンポンプ　斜軸式、斜板式</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テキスト２０ページ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１６ページ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1544348" y="1299556"/>
            <a:ext cx="5895543" cy="2340278"/>
          </a:xfrm>
          <a:prstGeom prst="rect">
            <a:avLst/>
          </a:prstGeom>
        </p:spPr>
      </p:pic>
      <p:pic>
        <p:nvPicPr>
          <p:cNvPr id="7" name="図 6"/>
          <p:cNvPicPr>
            <a:picLocks noChangeAspect="1"/>
          </p:cNvPicPr>
          <p:nvPr/>
        </p:nvPicPr>
        <p:blipFill>
          <a:blip r:embed="rId4"/>
          <a:stretch>
            <a:fillRect/>
          </a:stretch>
        </p:blipFill>
        <p:spPr>
          <a:xfrm>
            <a:off x="980902" y="3960413"/>
            <a:ext cx="3470564" cy="2241406"/>
          </a:xfrm>
          <a:prstGeom prst="rect">
            <a:avLst/>
          </a:prstGeom>
        </p:spPr>
      </p:pic>
      <p:pic>
        <p:nvPicPr>
          <p:cNvPr id="8" name="図 7"/>
          <p:cNvPicPr>
            <a:picLocks noChangeAspect="1"/>
          </p:cNvPicPr>
          <p:nvPr/>
        </p:nvPicPr>
        <p:blipFill>
          <a:blip r:embed="rId5"/>
          <a:stretch>
            <a:fillRect/>
          </a:stretch>
        </p:blipFill>
        <p:spPr>
          <a:xfrm>
            <a:off x="4803717" y="4260206"/>
            <a:ext cx="3711633" cy="1746971"/>
          </a:xfrm>
          <a:prstGeom prst="rect">
            <a:avLst/>
          </a:prstGeom>
        </p:spPr>
      </p:pic>
      <p:sp>
        <p:nvSpPr>
          <p:cNvPr id="10" name="テキスト ボックス 9"/>
          <p:cNvSpPr txBox="1"/>
          <p:nvPr/>
        </p:nvSpPr>
        <p:spPr>
          <a:xfrm>
            <a:off x="653786" y="6063320"/>
            <a:ext cx="7861564" cy="276999"/>
          </a:xfrm>
          <a:prstGeom prst="rect">
            <a:avLst/>
          </a:prstGeom>
          <a:noFill/>
          <a:ln>
            <a:noFill/>
          </a:ln>
        </p:spPr>
        <p:txBody>
          <a:bodyPr wrap="square" rtlCol="0">
            <a:spAutoFit/>
          </a:bodyPr>
          <a:lstStyle/>
          <a:p>
            <a:pPr algn="ctr"/>
            <a:r>
              <a:rPr lang="ja-JP" altLang="en-US" sz="1200" dirty="0" smtClean="0">
                <a:solidFill>
                  <a:prstClr val="black"/>
                </a:solidFill>
              </a:rPr>
              <a:t>ピストンポンプ　斜軸式　　　　　　　　　　　　　　　　　　　　　　　　　　</a:t>
            </a:r>
            <a:r>
              <a:rPr lang="ja-JP" altLang="en-US" sz="1200" dirty="0">
                <a:solidFill>
                  <a:prstClr val="black"/>
                </a:solidFill>
              </a:rPr>
              <a:t>ピストンポンプ　斜板式</a:t>
            </a:r>
          </a:p>
        </p:txBody>
      </p:sp>
      <p:sp>
        <p:nvSpPr>
          <p:cNvPr id="11" name="テキスト ボックス 10"/>
          <p:cNvSpPr txBox="1"/>
          <p:nvPr/>
        </p:nvSpPr>
        <p:spPr>
          <a:xfrm>
            <a:off x="653786" y="3623221"/>
            <a:ext cx="7861564" cy="276999"/>
          </a:xfrm>
          <a:prstGeom prst="rect">
            <a:avLst/>
          </a:prstGeom>
          <a:noFill/>
          <a:ln>
            <a:noFill/>
          </a:ln>
        </p:spPr>
        <p:txBody>
          <a:bodyPr wrap="square" rtlCol="0">
            <a:spAutoFit/>
          </a:bodyPr>
          <a:lstStyle/>
          <a:p>
            <a:pPr algn="ctr"/>
            <a:r>
              <a:rPr lang="ja-JP" altLang="en-US" sz="1200" dirty="0" smtClean="0">
                <a:solidFill>
                  <a:prstClr val="black"/>
                </a:solidFill>
              </a:rPr>
              <a:t>ギヤポンプ</a:t>
            </a:r>
            <a:endParaRPr lang="ja-JP" altLang="en-US" sz="1200" dirty="0">
              <a:solidFill>
                <a:prstClr val="black"/>
              </a:solidFill>
            </a:endParaRPr>
          </a:p>
        </p:txBody>
      </p:sp>
    </p:spTree>
    <p:extLst>
      <p:ext uri="{BB962C8B-B14F-4D97-AF65-F5344CB8AC3E}">
        <p14:creationId xmlns:p14="http://schemas.microsoft.com/office/powerpoint/2010/main" val="38408513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油圧駆動装置　①油圧</a:t>
            </a:r>
            <a:r>
              <a:rPr lang="ja-JP" altLang="en-US" sz="2400" dirty="0">
                <a:latin typeface="Meiryo UI" panose="020B0604030504040204" pitchFamily="50" charset="-128"/>
                <a:ea typeface="Meiryo UI" panose="020B0604030504040204" pitchFamily="50" charset="-128"/>
              </a:rPr>
              <a:t>シリンダ　②油圧モータ　ピストンモータ</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テキスト２３ページ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１７ページ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4"/>
            <a:ext cx="7886700" cy="509085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1595004" y="1319495"/>
            <a:ext cx="5953991" cy="2495523"/>
          </a:xfrm>
          <a:prstGeom prst="rect">
            <a:avLst/>
          </a:prstGeom>
        </p:spPr>
      </p:pic>
      <p:pic>
        <p:nvPicPr>
          <p:cNvPr id="7" name="図 6"/>
          <p:cNvPicPr>
            <a:picLocks noChangeAspect="1"/>
          </p:cNvPicPr>
          <p:nvPr/>
        </p:nvPicPr>
        <p:blipFill>
          <a:blip r:embed="rId4"/>
          <a:stretch>
            <a:fillRect/>
          </a:stretch>
        </p:blipFill>
        <p:spPr>
          <a:xfrm>
            <a:off x="2327563" y="4077923"/>
            <a:ext cx="4987637" cy="2062045"/>
          </a:xfrm>
          <a:prstGeom prst="rect">
            <a:avLst/>
          </a:prstGeom>
        </p:spPr>
      </p:pic>
      <p:sp>
        <p:nvSpPr>
          <p:cNvPr id="8" name="テキスト ボックス 7"/>
          <p:cNvSpPr txBox="1"/>
          <p:nvPr/>
        </p:nvSpPr>
        <p:spPr>
          <a:xfrm>
            <a:off x="653786" y="3623221"/>
            <a:ext cx="7861564" cy="276999"/>
          </a:xfrm>
          <a:prstGeom prst="rect">
            <a:avLst/>
          </a:prstGeom>
          <a:noFill/>
          <a:ln>
            <a:noFill/>
          </a:ln>
        </p:spPr>
        <p:txBody>
          <a:bodyPr wrap="square" rtlCol="0">
            <a:spAutoFit/>
          </a:bodyPr>
          <a:lstStyle/>
          <a:p>
            <a:pPr algn="ctr"/>
            <a:r>
              <a:rPr lang="ja-JP" altLang="en-US" sz="1200" dirty="0" smtClean="0">
                <a:solidFill>
                  <a:prstClr val="black"/>
                </a:solidFill>
              </a:rPr>
              <a:t>油圧シリンダ</a:t>
            </a:r>
            <a:endParaRPr lang="ja-JP" altLang="en-US" sz="1200" dirty="0">
              <a:solidFill>
                <a:prstClr val="black"/>
              </a:solidFill>
            </a:endParaRPr>
          </a:p>
        </p:txBody>
      </p:sp>
      <p:sp>
        <p:nvSpPr>
          <p:cNvPr id="10" name="テキスト ボックス 9"/>
          <p:cNvSpPr txBox="1"/>
          <p:nvPr/>
        </p:nvSpPr>
        <p:spPr>
          <a:xfrm>
            <a:off x="641217" y="6095944"/>
            <a:ext cx="7861564" cy="276999"/>
          </a:xfrm>
          <a:prstGeom prst="rect">
            <a:avLst/>
          </a:prstGeom>
          <a:noFill/>
          <a:ln>
            <a:noFill/>
          </a:ln>
        </p:spPr>
        <p:txBody>
          <a:bodyPr wrap="square" rtlCol="0">
            <a:spAutoFit/>
          </a:bodyPr>
          <a:lstStyle/>
          <a:p>
            <a:pPr algn="ctr"/>
            <a:r>
              <a:rPr lang="ja-JP" altLang="en-US" sz="1200" dirty="0" smtClean="0">
                <a:solidFill>
                  <a:prstClr val="black"/>
                </a:solidFill>
              </a:rPr>
              <a:t>油圧モータ　ピストンモータ</a:t>
            </a:r>
            <a:endParaRPr lang="ja-JP" altLang="en-US" sz="1200" dirty="0">
              <a:solidFill>
                <a:prstClr val="black"/>
              </a:solidFill>
            </a:endParaRPr>
          </a:p>
        </p:txBody>
      </p:sp>
    </p:spTree>
    <p:extLst>
      <p:ext uri="{BB962C8B-B14F-4D97-AF65-F5344CB8AC3E}">
        <p14:creationId xmlns:p14="http://schemas.microsoft.com/office/powerpoint/2010/main" val="2600199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逆止め弁</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テキスト２４ページ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１８ページ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pic>
        <p:nvPicPr>
          <p:cNvPr id="2" name="図 1"/>
          <p:cNvPicPr>
            <a:picLocks noChangeAspect="1"/>
          </p:cNvPicPr>
          <p:nvPr/>
        </p:nvPicPr>
        <p:blipFill>
          <a:blip r:embed="rId3"/>
          <a:stretch>
            <a:fillRect/>
          </a:stretch>
        </p:blipFill>
        <p:spPr>
          <a:xfrm>
            <a:off x="578186" y="2410692"/>
            <a:ext cx="7995458" cy="2652970"/>
          </a:xfrm>
          <a:prstGeom prst="rect">
            <a:avLst/>
          </a:prstGeom>
        </p:spPr>
      </p:pic>
      <p:sp>
        <p:nvSpPr>
          <p:cNvPr id="8" name="テキスト ボックス 7"/>
          <p:cNvSpPr txBox="1"/>
          <p:nvPr/>
        </p:nvSpPr>
        <p:spPr>
          <a:xfrm>
            <a:off x="2273432" y="5063661"/>
            <a:ext cx="4597136" cy="276999"/>
          </a:xfrm>
          <a:prstGeom prst="rect">
            <a:avLst/>
          </a:prstGeom>
          <a:noFill/>
          <a:ln>
            <a:noFill/>
          </a:ln>
        </p:spPr>
        <p:txBody>
          <a:bodyPr wrap="square" rtlCol="0">
            <a:spAutoFit/>
          </a:bodyPr>
          <a:lstStyle/>
          <a:p>
            <a:pPr algn="ctr"/>
            <a:r>
              <a:rPr lang="ja-JP" altLang="en-US" sz="1200" dirty="0" smtClean="0">
                <a:solidFill>
                  <a:prstClr val="black"/>
                </a:solidFill>
              </a:rPr>
              <a:t>逆止め弁</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113326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965615" y="1355130"/>
            <a:ext cx="5212770" cy="4822700"/>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作動油タンク、オイルフィルタ</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テキスト２４ページ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１８ページ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965615" y="6088924"/>
            <a:ext cx="4597136" cy="276999"/>
          </a:xfrm>
          <a:prstGeom prst="rect">
            <a:avLst/>
          </a:prstGeom>
          <a:noFill/>
          <a:ln>
            <a:noFill/>
          </a:ln>
        </p:spPr>
        <p:txBody>
          <a:bodyPr wrap="square" rtlCol="0">
            <a:spAutoFit/>
          </a:bodyPr>
          <a:lstStyle/>
          <a:p>
            <a:pPr algn="ctr"/>
            <a:r>
              <a:rPr lang="ja-JP" altLang="en-US" sz="1200" dirty="0" smtClean="0">
                <a:solidFill>
                  <a:prstClr val="black"/>
                </a:solidFill>
              </a:rPr>
              <a:t>作動油タンク</a:t>
            </a:r>
            <a:endParaRPr lang="ja-JP" altLang="en-US" sz="1200" dirty="0">
              <a:solidFill>
                <a:prstClr val="black"/>
              </a:solidFill>
            </a:endParaRPr>
          </a:p>
        </p:txBody>
      </p:sp>
    </p:spTree>
    <p:extLst>
      <p:ext uri="{BB962C8B-B14F-4D97-AF65-F5344CB8AC3E}">
        <p14:creationId xmlns:p14="http://schemas.microsoft.com/office/powerpoint/2010/main" val="16398391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オイルフィルタ</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テキスト２５ページ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１８ページ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2736888" y="5147361"/>
            <a:ext cx="3686407" cy="276999"/>
          </a:xfrm>
          <a:prstGeom prst="rect">
            <a:avLst/>
          </a:prstGeom>
          <a:noFill/>
          <a:ln>
            <a:noFill/>
          </a:ln>
        </p:spPr>
        <p:txBody>
          <a:bodyPr wrap="square" rtlCol="0">
            <a:spAutoFit/>
          </a:bodyPr>
          <a:lstStyle/>
          <a:p>
            <a:pPr algn="ctr"/>
            <a:r>
              <a:rPr lang="ja-JP" altLang="en-US" sz="1200" dirty="0" smtClean="0">
                <a:solidFill>
                  <a:prstClr val="black"/>
                </a:solidFill>
              </a:rPr>
              <a:t>オイルフィルタ</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1693718" y="2490646"/>
            <a:ext cx="5746173" cy="2656715"/>
          </a:xfrm>
          <a:prstGeom prst="rect">
            <a:avLst/>
          </a:prstGeom>
        </p:spPr>
      </p:pic>
    </p:spTree>
    <p:extLst>
      <p:ext uri="{BB962C8B-B14F-4D97-AF65-F5344CB8AC3E}">
        <p14:creationId xmlns:p14="http://schemas.microsoft.com/office/powerpoint/2010/main" val="39352599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fontScale="90000"/>
          </a:bodyPr>
          <a:lstStyle/>
          <a:p>
            <a:r>
              <a:rPr lang="zh-TW" altLang="en-US" sz="3200" dirty="0">
                <a:latin typeface="ＭＳ Ｐゴシック" panose="020B0600070205080204" pitchFamily="50" charset="-128"/>
                <a:ea typeface="ＭＳ Ｐゴシック" panose="020B0600070205080204" pitchFamily="50" charset="-128"/>
              </a:rPr>
              <a:t>第３章　</a:t>
            </a:r>
            <a:r>
              <a:rPr lang="ja-JP" altLang="en-US" sz="3200" dirty="0" smtClean="0">
                <a:latin typeface="ＭＳ Ｐゴシック" panose="020B0600070205080204" pitchFamily="50" charset="-128"/>
                <a:ea typeface="ＭＳ Ｐゴシック" panose="020B0600070205080204" pitchFamily="50" charset="-128"/>
              </a:rPr>
              <a:t>解体用機械の走行に関する装置の構造</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5774703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クローラ式解体用機械の走行装置の構造</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テキスト２８ページ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１９ページ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754426" y="6018132"/>
            <a:ext cx="1915702" cy="276999"/>
          </a:xfrm>
          <a:prstGeom prst="rect">
            <a:avLst/>
          </a:prstGeom>
          <a:noFill/>
          <a:ln>
            <a:noFill/>
          </a:ln>
        </p:spPr>
        <p:txBody>
          <a:bodyPr wrap="square" rtlCol="0">
            <a:spAutoFit/>
          </a:bodyPr>
          <a:lstStyle/>
          <a:p>
            <a:pPr algn="ctr"/>
            <a:r>
              <a:rPr lang="ja-JP" altLang="en-US" sz="1200" dirty="0" smtClean="0">
                <a:solidFill>
                  <a:prstClr val="black"/>
                </a:solidFill>
              </a:rPr>
              <a:t>油圧式クローラの機構</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1615787" y="1360025"/>
            <a:ext cx="5912426" cy="4658107"/>
          </a:xfrm>
          <a:prstGeom prst="rect">
            <a:avLst/>
          </a:prstGeom>
        </p:spPr>
      </p:pic>
    </p:spTree>
    <p:extLst>
      <p:ext uri="{BB962C8B-B14F-4D97-AF65-F5344CB8AC3E}">
        <p14:creationId xmlns:p14="http://schemas.microsoft.com/office/powerpoint/2010/main" val="33779378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動力伝達系統装置</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テキスト２９ページ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１９ページ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754426" y="6018132"/>
            <a:ext cx="1915702" cy="276999"/>
          </a:xfrm>
          <a:prstGeom prst="rect">
            <a:avLst/>
          </a:prstGeom>
          <a:noFill/>
          <a:ln>
            <a:noFill/>
          </a:ln>
        </p:spPr>
        <p:txBody>
          <a:bodyPr wrap="square" rtlCol="0">
            <a:spAutoFit/>
          </a:bodyPr>
          <a:lstStyle/>
          <a:p>
            <a:pPr algn="ctr"/>
            <a:r>
              <a:rPr lang="ja-JP" altLang="en-US" sz="1200" dirty="0" smtClean="0">
                <a:solidFill>
                  <a:prstClr val="black"/>
                </a:solidFill>
              </a:rPr>
              <a:t>動力伝達系統装置の例</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1994153" y="1371600"/>
            <a:ext cx="5428134" cy="4646533"/>
          </a:xfrm>
          <a:prstGeom prst="rect">
            <a:avLst/>
          </a:prstGeom>
        </p:spPr>
      </p:pic>
      <p:cxnSp>
        <p:nvCxnSpPr>
          <p:cNvPr id="8" name="直線矢印コネクタ 7"/>
          <p:cNvCxnSpPr/>
          <p:nvPr/>
        </p:nvCxnSpPr>
        <p:spPr>
          <a:xfrm flipH="1">
            <a:off x="5381243" y="1900094"/>
            <a:ext cx="654050" cy="6184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テキスト ボックス 32"/>
          <p:cNvSpPr txBox="1"/>
          <p:nvPr/>
        </p:nvSpPr>
        <p:spPr>
          <a:xfrm>
            <a:off x="6062598" y="1701974"/>
            <a:ext cx="64706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1050" kern="100">
                <a:effectLst/>
                <a:latin typeface="HGP明朝B" panose="02020800000000000000" pitchFamily="18" charset="-128"/>
                <a:ea typeface="HGP明朝B" panose="02020800000000000000" pitchFamily="18" charset="-128"/>
                <a:cs typeface="Times New Roman" panose="02020603050405020304" pitchFamily="18" charset="0"/>
              </a:rPr>
              <a:t>エンジン</a:t>
            </a:r>
            <a:endParaRPr lang="ja-JP" sz="1200" kern="100">
              <a:effectLst/>
              <a:latin typeface="HGP明朝B" panose="02020800000000000000" pitchFamily="18" charset="-128"/>
              <a:ea typeface="HGP明朝B" panose="02020800000000000000" pitchFamily="18" charset="-128"/>
              <a:cs typeface="Times New Roman" panose="02020603050405020304" pitchFamily="18" charset="0"/>
            </a:endParaRPr>
          </a:p>
        </p:txBody>
      </p:sp>
      <p:cxnSp>
        <p:nvCxnSpPr>
          <p:cNvPr id="11" name="直線矢印コネクタ 10"/>
          <p:cNvCxnSpPr/>
          <p:nvPr/>
        </p:nvCxnSpPr>
        <p:spPr>
          <a:xfrm flipV="1">
            <a:off x="2314020" y="3992189"/>
            <a:ext cx="935355" cy="692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テキスト ボックス 34"/>
          <p:cNvSpPr txBox="1"/>
          <p:nvPr/>
        </p:nvSpPr>
        <p:spPr>
          <a:xfrm>
            <a:off x="1530972" y="3920751"/>
            <a:ext cx="76136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1050" kern="100" dirty="0">
                <a:effectLst/>
                <a:latin typeface="HGP明朝B" panose="02020800000000000000" pitchFamily="18" charset="-128"/>
                <a:ea typeface="HGP明朝B" panose="02020800000000000000" pitchFamily="18" charset="-128"/>
                <a:cs typeface="Times New Roman" panose="02020603050405020304" pitchFamily="18" charset="0"/>
              </a:rPr>
              <a:t>旋回モータ</a:t>
            </a:r>
            <a:endParaRPr lang="ja-JP" sz="1200" kern="100" dirty="0">
              <a:effectLst/>
              <a:latin typeface="HGP明朝B" panose="02020800000000000000" pitchFamily="18" charset="-128"/>
              <a:ea typeface="HGP明朝B" panose="02020800000000000000" pitchFamily="18" charset="-128"/>
              <a:cs typeface="Times New Roman" panose="02020603050405020304" pitchFamily="18" charset="0"/>
            </a:endParaRPr>
          </a:p>
        </p:txBody>
      </p:sp>
    </p:spTree>
    <p:extLst>
      <p:ext uri="{BB962C8B-B14F-4D97-AF65-F5344CB8AC3E}">
        <p14:creationId xmlns:p14="http://schemas.microsoft.com/office/powerpoint/2010/main" val="1035328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Meiryo UI" panose="020B0604030504040204" pitchFamily="50" charset="-128"/>
                <a:ea typeface="Meiryo UI" panose="020B0604030504040204" pitchFamily="50" charset="-128"/>
              </a:rPr>
              <a:t>建設機械の分類（労働安全衛生法施行令別表第</a:t>
            </a:r>
            <a:r>
              <a:rPr lang="en-US" altLang="ja-JP" sz="2400" dirty="0">
                <a:latin typeface="Meiryo UI" panose="020B0604030504040204" pitchFamily="50" charset="-128"/>
                <a:ea typeface="Meiryo UI" panose="020B0604030504040204" pitchFamily="50" charset="-128"/>
              </a:rPr>
              <a:t>7</a:t>
            </a:r>
            <a:r>
              <a:rPr lang="ja-JP" altLang="en-US" sz="2400" dirty="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r>
              <a:rPr lang="ja-JP" altLang="en-US" sz="2000" dirty="0" smtClean="0">
                <a:latin typeface="Meiryo UI" panose="020B0604030504040204" pitchFamily="50" charset="-128"/>
                <a:ea typeface="Meiryo UI" panose="020B0604030504040204" pitchFamily="50" charset="-128"/>
              </a:rPr>
              <a:t>①　整地</a:t>
            </a:r>
            <a:r>
              <a:rPr lang="ja-JP" altLang="en-US" sz="2000" dirty="0">
                <a:latin typeface="Meiryo UI" panose="020B0604030504040204" pitchFamily="50" charset="-128"/>
                <a:ea typeface="Meiryo UI" panose="020B0604030504040204" pitchFamily="50" charset="-128"/>
              </a:rPr>
              <a:t>・運搬・積込み用機械（ブル・ドーザー、トラクター・ショベルなど）</a:t>
            </a:r>
          </a:p>
          <a:p>
            <a:pPr marL="0" indent="0">
              <a:buNone/>
            </a:pPr>
            <a:r>
              <a:rPr lang="ja-JP" altLang="en-US" sz="2000" dirty="0" smtClean="0">
                <a:latin typeface="Meiryo UI" panose="020B0604030504040204" pitchFamily="50" charset="-128"/>
                <a:ea typeface="Meiryo UI" panose="020B0604030504040204" pitchFamily="50" charset="-128"/>
              </a:rPr>
              <a:t>②　掘削用</a:t>
            </a:r>
            <a:r>
              <a:rPr lang="ja-JP" altLang="en-US" sz="2000" dirty="0">
                <a:latin typeface="Meiryo UI" panose="020B0604030504040204" pitchFamily="50" charset="-128"/>
                <a:ea typeface="Meiryo UI" panose="020B0604030504040204" pitchFamily="50" charset="-128"/>
              </a:rPr>
              <a:t>機械（ドラグ・ショベルなど）</a:t>
            </a:r>
          </a:p>
          <a:p>
            <a:pPr marL="0" indent="0">
              <a:buNone/>
            </a:pPr>
            <a:r>
              <a:rPr lang="ja-JP" altLang="en-US" sz="2000" dirty="0" smtClean="0">
                <a:latin typeface="Meiryo UI" panose="020B0604030504040204" pitchFamily="50" charset="-128"/>
                <a:ea typeface="Meiryo UI" panose="020B0604030504040204" pitchFamily="50" charset="-128"/>
              </a:rPr>
              <a:t>③　基礎</a:t>
            </a:r>
            <a:r>
              <a:rPr lang="ja-JP" altLang="en-US" sz="2000" dirty="0">
                <a:latin typeface="Meiryo UI" panose="020B0604030504040204" pitchFamily="50" charset="-128"/>
                <a:ea typeface="Meiryo UI" panose="020B0604030504040204" pitchFamily="50" charset="-128"/>
              </a:rPr>
              <a:t>工事用機械（くい打機、くい抜機など）</a:t>
            </a:r>
          </a:p>
          <a:p>
            <a:pPr marL="0" indent="0">
              <a:buNone/>
            </a:pPr>
            <a:r>
              <a:rPr lang="ja-JP" altLang="en-US" sz="2000" dirty="0" smtClean="0">
                <a:latin typeface="Meiryo UI" panose="020B0604030504040204" pitchFamily="50" charset="-128"/>
                <a:ea typeface="Meiryo UI" panose="020B0604030504040204" pitchFamily="50" charset="-128"/>
              </a:rPr>
              <a:t>④　締</a:t>
            </a:r>
            <a:r>
              <a:rPr lang="ja-JP" altLang="en-US" sz="2000" dirty="0">
                <a:latin typeface="Meiryo UI" panose="020B0604030504040204" pitchFamily="50" charset="-128"/>
                <a:ea typeface="Meiryo UI" panose="020B0604030504040204" pitchFamily="50" charset="-128"/>
              </a:rPr>
              <a:t>固め用機械（ローラーなど）</a:t>
            </a:r>
          </a:p>
          <a:p>
            <a:pPr marL="0" indent="0">
              <a:buNone/>
            </a:pPr>
            <a:r>
              <a:rPr lang="ja-JP" altLang="en-US" sz="2000" dirty="0" smtClean="0">
                <a:latin typeface="Meiryo UI" panose="020B0604030504040204" pitchFamily="50" charset="-128"/>
                <a:ea typeface="Meiryo UI" panose="020B0604030504040204" pitchFamily="50" charset="-128"/>
              </a:rPr>
              <a:t>⑤　コンクリート</a:t>
            </a:r>
            <a:r>
              <a:rPr lang="ja-JP" altLang="en-US" sz="2000" dirty="0">
                <a:latin typeface="Meiryo UI" panose="020B0604030504040204" pitchFamily="50" charset="-128"/>
                <a:ea typeface="Meiryo UI" panose="020B0604030504040204" pitchFamily="50" charset="-128"/>
              </a:rPr>
              <a:t>打設用機械（コンクリートポンプ車など）</a:t>
            </a:r>
          </a:p>
          <a:p>
            <a:pPr marL="446088" indent="-446088">
              <a:buNone/>
            </a:pPr>
            <a:r>
              <a:rPr lang="ja-JP" altLang="en-US" sz="2000" dirty="0" smtClean="0">
                <a:latin typeface="Meiryo UI" panose="020B0604030504040204" pitchFamily="50" charset="-128"/>
                <a:ea typeface="Meiryo UI" panose="020B0604030504040204" pitchFamily="50" charset="-128"/>
              </a:rPr>
              <a:t>⑥　</a:t>
            </a:r>
            <a:r>
              <a:rPr lang="ja-JP" altLang="en-US" sz="2000" dirty="0" smtClean="0">
                <a:solidFill>
                  <a:srgbClr val="FF0000"/>
                </a:solidFill>
                <a:latin typeface="Meiryo UI" panose="020B0604030504040204" pitchFamily="50" charset="-128"/>
                <a:ea typeface="Meiryo UI" panose="020B0604030504040204" pitchFamily="50" charset="-128"/>
              </a:rPr>
              <a:t>解体用</a:t>
            </a:r>
            <a:r>
              <a:rPr lang="ja-JP" altLang="en-US" sz="2000" dirty="0">
                <a:solidFill>
                  <a:srgbClr val="FF0000"/>
                </a:solidFill>
                <a:latin typeface="Meiryo UI" panose="020B0604030504040204" pitchFamily="50" charset="-128"/>
                <a:ea typeface="Meiryo UI" panose="020B0604030504040204" pitchFamily="50" charset="-128"/>
              </a:rPr>
              <a:t>機械（ブレーカ、鉄骨切断機等、コンクリート圧砕機、解体用つかみ機</a:t>
            </a:r>
            <a:r>
              <a:rPr lang="ja-JP" altLang="en-US" sz="2000" dirty="0" smtClean="0">
                <a:solidFill>
                  <a:srgbClr val="FF0000"/>
                </a:solidFill>
                <a:latin typeface="Meiryo UI" panose="020B0604030504040204" pitchFamily="50" charset="-128"/>
                <a:ea typeface="Meiryo UI" panose="020B0604030504040204" pitchFamily="50" charset="-128"/>
              </a:rPr>
              <a:t>）</a:t>
            </a:r>
            <a:endParaRPr lang="ja-JP" altLang="en-US" sz="2000" dirty="0">
              <a:solidFill>
                <a:srgbClr val="FF0000"/>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テキスト４ページ</a:t>
            </a:r>
            <a:endParaRPr lang="ja-JP" altLang="en-US" sz="1200" dirty="0">
              <a:solidFill>
                <a:prstClr val="black"/>
              </a:solidFill>
            </a:endParaRPr>
          </a:p>
        </p:txBody>
      </p:sp>
    </p:spTree>
    <p:extLst>
      <p:ext uri="{BB962C8B-B14F-4D97-AF65-F5344CB8AC3E}">
        <p14:creationId xmlns:p14="http://schemas.microsoft.com/office/powerpoint/2010/main" val="24807180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足回り装置</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テキスト３３ページ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a:t>
            </a:r>
            <a:r>
              <a:rPr lang="ja-JP" altLang="en-US" sz="1200" dirty="0" smtClean="0">
                <a:solidFill>
                  <a:prstClr val="black"/>
                </a:solidFill>
                <a:latin typeface="游ゴシック" panose="020B0400000000000000" pitchFamily="50" charset="-128"/>
                <a:ea typeface="游ゴシック" panose="020B0400000000000000" pitchFamily="50" charset="-128"/>
              </a:rPr>
              <a:t>テキスト２０ページ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2217075" y="4873336"/>
            <a:ext cx="1915702" cy="276999"/>
          </a:xfrm>
          <a:prstGeom prst="rect">
            <a:avLst/>
          </a:prstGeom>
          <a:noFill/>
          <a:ln>
            <a:noFill/>
          </a:ln>
        </p:spPr>
        <p:txBody>
          <a:bodyPr wrap="square" rtlCol="0">
            <a:spAutoFit/>
          </a:bodyPr>
          <a:lstStyle/>
          <a:p>
            <a:pPr algn="ctr"/>
            <a:r>
              <a:rPr lang="ja-JP" altLang="en-US" sz="1200" dirty="0" smtClean="0">
                <a:solidFill>
                  <a:prstClr val="black"/>
                </a:solidFill>
              </a:rPr>
              <a:t>足回り装置の例</a:t>
            </a:r>
            <a:endParaRPr lang="ja-JP" altLang="en-US" sz="1200" dirty="0">
              <a:solidFill>
                <a:prstClr val="black"/>
              </a:solidFill>
            </a:endParaRPr>
          </a:p>
        </p:txBody>
      </p:sp>
      <p:sp>
        <p:nvSpPr>
          <p:cNvPr id="13" name="テキスト ボックス 12"/>
          <p:cNvSpPr txBox="1"/>
          <p:nvPr/>
        </p:nvSpPr>
        <p:spPr>
          <a:xfrm>
            <a:off x="6030035" y="3684299"/>
            <a:ext cx="1915702" cy="276999"/>
          </a:xfrm>
          <a:prstGeom prst="rect">
            <a:avLst/>
          </a:prstGeom>
          <a:noFill/>
          <a:ln>
            <a:noFill/>
          </a:ln>
        </p:spPr>
        <p:txBody>
          <a:bodyPr wrap="square" rtlCol="0">
            <a:spAutoFit/>
          </a:bodyPr>
          <a:lstStyle/>
          <a:p>
            <a:pPr algn="ctr"/>
            <a:r>
              <a:rPr lang="ja-JP" altLang="en-US" sz="1200" dirty="0" smtClean="0">
                <a:solidFill>
                  <a:prstClr val="black"/>
                </a:solidFill>
              </a:rPr>
              <a:t>ゴムクローラの断面の例</a:t>
            </a:r>
            <a:endParaRPr lang="ja-JP" altLang="en-US" sz="1200" dirty="0">
              <a:solidFill>
                <a:prstClr val="black"/>
              </a:solidFill>
            </a:endParaRPr>
          </a:p>
        </p:txBody>
      </p:sp>
      <p:sp>
        <p:nvSpPr>
          <p:cNvPr id="14" name="テキスト ボックス 13"/>
          <p:cNvSpPr txBox="1"/>
          <p:nvPr/>
        </p:nvSpPr>
        <p:spPr>
          <a:xfrm>
            <a:off x="5697583" y="6067307"/>
            <a:ext cx="1915702" cy="276999"/>
          </a:xfrm>
          <a:prstGeom prst="rect">
            <a:avLst/>
          </a:prstGeom>
          <a:noFill/>
          <a:ln>
            <a:noFill/>
          </a:ln>
        </p:spPr>
        <p:txBody>
          <a:bodyPr wrap="square" rtlCol="0">
            <a:spAutoFit/>
          </a:bodyPr>
          <a:lstStyle/>
          <a:p>
            <a:pPr algn="ctr"/>
            <a:r>
              <a:rPr lang="ja-JP" altLang="en-US" sz="1200" dirty="0" smtClean="0">
                <a:solidFill>
                  <a:prstClr val="black"/>
                </a:solidFill>
              </a:rPr>
              <a:t>ゴムクローラの例</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754772" y="1749006"/>
            <a:ext cx="4840309" cy="3124330"/>
          </a:xfrm>
          <a:prstGeom prst="rect">
            <a:avLst/>
          </a:prstGeom>
        </p:spPr>
      </p:pic>
      <p:pic>
        <p:nvPicPr>
          <p:cNvPr id="5" name="図 4"/>
          <p:cNvPicPr>
            <a:picLocks noChangeAspect="1"/>
          </p:cNvPicPr>
          <p:nvPr/>
        </p:nvPicPr>
        <p:blipFill>
          <a:blip r:embed="rId4"/>
          <a:stretch>
            <a:fillRect/>
          </a:stretch>
        </p:blipFill>
        <p:spPr>
          <a:xfrm>
            <a:off x="5549291" y="2328307"/>
            <a:ext cx="2869510" cy="1392639"/>
          </a:xfrm>
          <a:prstGeom prst="rect">
            <a:avLst/>
          </a:prstGeom>
        </p:spPr>
      </p:pic>
      <p:pic>
        <p:nvPicPr>
          <p:cNvPr id="15" name="図 14"/>
          <p:cNvPicPr>
            <a:picLocks noChangeAspect="1"/>
          </p:cNvPicPr>
          <p:nvPr/>
        </p:nvPicPr>
        <p:blipFill>
          <a:blip r:embed="rId5"/>
          <a:stretch>
            <a:fillRect/>
          </a:stretch>
        </p:blipFill>
        <p:spPr>
          <a:xfrm>
            <a:off x="4678250" y="4382854"/>
            <a:ext cx="3837100" cy="1735508"/>
          </a:xfrm>
          <a:prstGeom prst="rect">
            <a:avLst/>
          </a:prstGeom>
        </p:spPr>
      </p:pic>
    </p:spTree>
    <p:extLst>
      <p:ext uri="{BB962C8B-B14F-4D97-AF65-F5344CB8AC3E}">
        <p14:creationId xmlns:p14="http://schemas.microsoft.com/office/powerpoint/2010/main" val="4381232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fontScale="90000"/>
          </a:bodyPr>
          <a:lstStyle/>
          <a:p>
            <a:r>
              <a:rPr lang="ja-JP" altLang="en-US" sz="2400" dirty="0" smtClean="0">
                <a:latin typeface="Meiryo UI" panose="020B0604030504040204" pitchFamily="50" charset="-128"/>
                <a:ea typeface="Meiryo UI" panose="020B0604030504040204" pitchFamily="50" charset="-128"/>
              </a:rPr>
              <a:t>ホイール式解体用機械の走行装置の構造　動力伝達系統装置</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テキスト３６ページ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a:t>
            </a:r>
            <a:r>
              <a:rPr lang="ja-JP" altLang="en-US" sz="1200" dirty="0" smtClean="0">
                <a:solidFill>
                  <a:prstClr val="black"/>
                </a:solidFill>
                <a:latin typeface="游ゴシック" panose="020B0400000000000000" pitchFamily="50" charset="-128"/>
                <a:ea typeface="游ゴシック" panose="020B0400000000000000" pitchFamily="50" charset="-128"/>
              </a:rPr>
              <a:t>テキスト２１ページ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614149" y="5342723"/>
            <a:ext cx="1915702" cy="276999"/>
          </a:xfrm>
          <a:prstGeom prst="rect">
            <a:avLst/>
          </a:prstGeom>
          <a:noFill/>
          <a:ln>
            <a:noFill/>
          </a:ln>
        </p:spPr>
        <p:txBody>
          <a:bodyPr wrap="square" rtlCol="0">
            <a:spAutoFit/>
          </a:bodyPr>
          <a:lstStyle/>
          <a:p>
            <a:pPr algn="ctr"/>
            <a:r>
              <a:rPr lang="ja-JP" altLang="en-US" sz="1200" dirty="0" smtClean="0">
                <a:solidFill>
                  <a:prstClr val="black"/>
                </a:solidFill>
              </a:rPr>
              <a:t>動力伝達系統装置の例</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824218" y="1771937"/>
            <a:ext cx="7495563" cy="3475403"/>
          </a:xfrm>
          <a:prstGeom prst="rect">
            <a:avLst/>
          </a:prstGeom>
        </p:spPr>
      </p:pic>
    </p:spTree>
    <p:extLst>
      <p:ext uri="{BB962C8B-B14F-4D97-AF65-F5344CB8AC3E}">
        <p14:creationId xmlns:p14="http://schemas.microsoft.com/office/powerpoint/2010/main" val="30675095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足回り装置　下部架台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テキスト３９ページ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a:t>
            </a:r>
            <a:r>
              <a:rPr lang="ja-JP" altLang="en-US" sz="1200" dirty="0" smtClean="0">
                <a:solidFill>
                  <a:prstClr val="black"/>
                </a:solidFill>
                <a:latin typeface="游ゴシック" panose="020B0400000000000000" pitchFamily="50" charset="-128"/>
                <a:ea typeface="游ゴシック" panose="020B0400000000000000" pitchFamily="50" charset="-128"/>
              </a:rPr>
              <a:t>テキスト２２ページ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4"/>
            <a:ext cx="7886700" cy="505968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460484" y="5974836"/>
            <a:ext cx="2223032" cy="276999"/>
          </a:xfrm>
          <a:prstGeom prst="rect">
            <a:avLst/>
          </a:prstGeom>
          <a:noFill/>
          <a:ln>
            <a:noFill/>
          </a:ln>
        </p:spPr>
        <p:txBody>
          <a:bodyPr wrap="square" rtlCol="0">
            <a:spAutoFit/>
          </a:bodyPr>
          <a:lstStyle/>
          <a:p>
            <a:pPr algn="ctr"/>
            <a:r>
              <a:rPr lang="ja-JP" altLang="en-US" sz="1200" dirty="0" smtClean="0">
                <a:solidFill>
                  <a:prstClr val="black"/>
                </a:solidFill>
              </a:rPr>
              <a:t>サスペンション固定配管の例</a:t>
            </a:r>
            <a:endParaRPr lang="ja-JP" altLang="en-US" sz="1200" dirty="0">
              <a:solidFill>
                <a:prstClr val="black"/>
              </a:solidFill>
            </a:endParaRPr>
          </a:p>
        </p:txBody>
      </p:sp>
      <p:pic>
        <p:nvPicPr>
          <p:cNvPr id="8" name="図 7"/>
          <p:cNvPicPr>
            <a:picLocks noChangeAspect="1"/>
          </p:cNvPicPr>
          <p:nvPr/>
        </p:nvPicPr>
        <p:blipFill>
          <a:blip r:embed="rId3"/>
          <a:stretch>
            <a:fillRect/>
          </a:stretch>
        </p:blipFill>
        <p:spPr>
          <a:xfrm>
            <a:off x="810274" y="1470839"/>
            <a:ext cx="7523452" cy="4544198"/>
          </a:xfrm>
          <a:prstGeom prst="rect">
            <a:avLst/>
          </a:prstGeom>
        </p:spPr>
      </p:pic>
    </p:spTree>
    <p:extLst>
      <p:ext uri="{BB962C8B-B14F-4D97-AF65-F5344CB8AC3E}">
        <p14:creationId xmlns:p14="http://schemas.microsoft.com/office/powerpoint/2010/main" val="39719487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足回り装置　タイヤ</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テキスト４０ページ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a:t>
            </a:r>
            <a:r>
              <a:rPr lang="ja-JP" altLang="en-US" sz="1200" dirty="0" smtClean="0">
                <a:solidFill>
                  <a:prstClr val="black"/>
                </a:solidFill>
                <a:latin typeface="游ゴシック" panose="020B0400000000000000" pitchFamily="50" charset="-128"/>
                <a:ea typeface="游ゴシック" panose="020B0400000000000000" pitchFamily="50" charset="-128"/>
              </a:rPr>
              <a:t>テキスト２２ページ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614149" y="1450943"/>
            <a:ext cx="1915702" cy="276999"/>
          </a:xfrm>
          <a:prstGeom prst="rect">
            <a:avLst/>
          </a:prstGeom>
          <a:noFill/>
          <a:ln>
            <a:noFill/>
          </a:ln>
        </p:spPr>
        <p:txBody>
          <a:bodyPr wrap="square" rtlCol="0">
            <a:spAutoFit/>
          </a:bodyPr>
          <a:lstStyle/>
          <a:p>
            <a:pPr algn="ctr"/>
            <a:r>
              <a:rPr lang="ja-JP" altLang="en-US" sz="1200" dirty="0" smtClean="0">
                <a:solidFill>
                  <a:prstClr val="black"/>
                </a:solidFill>
              </a:rPr>
              <a:t>タイヤの空気圧</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766762" y="1910501"/>
            <a:ext cx="7610475" cy="2676525"/>
          </a:xfrm>
          <a:prstGeom prst="rect">
            <a:avLst/>
          </a:prstGeom>
        </p:spPr>
      </p:pic>
    </p:spTree>
    <p:extLst>
      <p:ext uri="{BB962C8B-B14F-4D97-AF65-F5344CB8AC3E}">
        <p14:creationId xmlns:p14="http://schemas.microsoft.com/office/powerpoint/2010/main" val="30258204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a:t>
            </a:r>
            <a:r>
              <a:rPr lang="ja-JP" altLang="en-US" sz="2400" dirty="0">
                <a:latin typeface="Meiryo UI" panose="020B0604030504040204" pitchFamily="50" charset="-128"/>
                <a:ea typeface="Meiryo UI" panose="020B0604030504040204" pitchFamily="50" charset="-128"/>
              </a:rPr>
              <a:t>機械の安全装置等</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テキスト４１ページ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２３ページ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4"/>
            <a:ext cx="7886700" cy="503889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latin typeface="Meiryo UI" panose="020B0604030504040204" pitchFamily="50" charset="-128"/>
                <a:ea typeface="Meiryo UI" panose="020B0604030504040204" pitchFamily="50" charset="-128"/>
              </a:rPr>
              <a:t>（１）</a:t>
            </a:r>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警報装置（ホーン）</a:t>
            </a: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rPr>
              <a:t>（２）</a:t>
            </a:r>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安全ロックレバー等</a:t>
            </a: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2868243" y="2608119"/>
            <a:ext cx="3407513" cy="3595254"/>
          </a:xfrm>
          <a:prstGeom prst="rect">
            <a:avLst/>
          </a:prstGeom>
        </p:spPr>
      </p:pic>
    </p:spTree>
    <p:extLst>
      <p:ext uri="{BB962C8B-B14F-4D97-AF65-F5344CB8AC3E}">
        <p14:creationId xmlns:p14="http://schemas.microsoft.com/office/powerpoint/2010/main" val="39940909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a:t>
            </a:r>
            <a:r>
              <a:rPr lang="ja-JP" altLang="en-US" sz="2400" dirty="0">
                <a:latin typeface="Meiryo UI" panose="020B0604030504040204" pitchFamily="50" charset="-128"/>
                <a:ea typeface="Meiryo UI" panose="020B0604030504040204" pitchFamily="50" charset="-128"/>
              </a:rPr>
              <a:t>機械の安全装置等</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テキスト４２ページ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２４ページ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latin typeface="Meiryo UI" panose="020B0604030504040204" pitchFamily="50" charset="-128"/>
                <a:ea typeface="Meiryo UI" panose="020B0604030504040204" pitchFamily="50" charset="-128"/>
              </a:rPr>
              <a:t>（３）　モニタリングシステム</a:t>
            </a:r>
            <a:endParaRPr lang="en-US" altLang="zh-TW" sz="2000" dirty="0" smtClean="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716626" y="1963879"/>
            <a:ext cx="3813810" cy="2980849"/>
          </a:xfrm>
          <a:prstGeom prst="rect">
            <a:avLst/>
          </a:prstGeom>
        </p:spPr>
      </p:pic>
      <p:pic>
        <p:nvPicPr>
          <p:cNvPr id="7" name="図 6"/>
          <p:cNvPicPr>
            <a:picLocks noChangeAspect="1"/>
          </p:cNvPicPr>
          <p:nvPr/>
        </p:nvPicPr>
        <p:blipFill>
          <a:blip r:embed="rId4"/>
          <a:stretch>
            <a:fillRect/>
          </a:stretch>
        </p:blipFill>
        <p:spPr>
          <a:xfrm>
            <a:off x="4645527" y="2201399"/>
            <a:ext cx="3829526" cy="2556510"/>
          </a:xfrm>
          <a:prstGeom prst="rect">
            <a:avLst/>
          </a:prstGeom>
        </p:spPr>
      </p:pic>
    </p:spTree>
    <p:extLst>
      <p:ext uri="{BB962C8B-B14F-4D97-AF65-F5344CB8AC3E}">
        <p14:creationId xmlns:p14="http://schemas.microsoft.com/office/powerpoint/2010/main" val="17562721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a:t>
            </a:r>
            <a:r>
              <a:rPr lang="ja-JP" altLang="en-US" sz="2400" dirty="0">
                <a:latin typeface="Meiryo UI" panose="020B0604030504040204" pitchFamily="50" charset="-128"/>
                <a:ea typeface="Meiryo UI" panose="020B0604030504040204" pitchFamily="50" charset="-128"/>
              </a:rPr>
              <a:t>機械の安全装置等</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テキスト４２ページ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２５ページ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smtClean="0">
                <a:latin typeface="Meiryo UI" panose="020B0604030504040204" pitchFamily="50" charset="-128"/>
                <a:ea typeface="Meiryo UI" panose="020B0604030504040204" pitchFamily="50" charset="-128"/>
              </a:rPr>
              <a:t>（４）　特定解体用機械（ブーム及びアームの長さの合計が</a:t>
            </a:r>
            <a:r>
              <a:rPr lang="en-US" altLang="ja-JP" sz="2000" dirty="0" smtClean="0">
                <a:latin typeface="Meiryo UI" panose="020B0604030504040204" pitchFamily="50" charset="-128"/>
                <a:ea typeface="Meiryo UI" panose="020B0604030504040204" pitchFamily="50" charset="-128"/>
              </a:rPr>
              <a:t>12</a:t>
            </a:r>
            <a:r>
              <a:rPr lang="ja-JP" altLang="en-US" sz="2000" dirty="0" err="1" smtClean="0">
                <a:latin typeface="Meiryo UI" panose="020B0604030504040204" pitchFamily="50" charset="-128"/>
                <a:ea typeface="Meiryo UI" panose="020B0604030504040204" pitchFamily="50" charset="-128"/>
              </a:rPr>
              <a:t>ｍ</a:t>
            </a:r>
            <a:r>
              <a:rPr lang="ja-JP" altLang="en-US" sz="2000" dirty="0" smtClean="0">
                <a:latin typeface="Meiryo UI" panose="020B0604030504040204" pitchFamily="50" charset="-128"/>
                <a:ea typeface="Meiryo UI" panose="020B0604030504040204" pitchFamily="50" charset="-128"/>
              </a:rPr>
              <a:t>以上の解体用機械）</a:t>
            </a:r>
            <a:endParaRPr lang="en-US" altLang="ja-JP" sz="2000" dirty="0" smtClean="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2973726" y="1901536"/>
            <a:ext cx="3196548" cy="4436918"/>
          </a:xfrm>
          <a:prstGeom prst="rect">
            <a:avLst/>
          </a:prstGeom>
        </p:spPr>
      </p:pic>
    </p:spTree>
    <p:extLst>
      <p:ext uri="{BB962C8B-B14F-4D97-AF65-F5344CB8AC3E}">
        <p14:creationId xmlns:p14="http://schemas.microsoft.com/office/powerpoint/2010/main" val="18904627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a:t>
            </a:r>
            <a:r>
              <a:rPr lang="ja-JP" altLang="en-US" sz="2400" dirty="0">
                <a:latin typeface="Meiryo UI" panose="020B0604030504040204" pitchFamily="50" charset="-128"/>
                <a:ea typeface="Meiryo UI" panose="020B0604030504040204" pitchFamily="50" charset="-128"/>
              </a:rPr>
              <a:t>機械の安全装置等</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テキスト４４ページ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２６ページ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smtClean="0">
                <a:latin typeface="Meiryo UI" panose="020B0604030504040204" pitchFamily="50" charset="-128"/>
                <a:ea typeface="Meiryo UI" panose="020B0604030504040204" pitchFamily="50" charset="-128"/>
              </a:rPr>
              <a:t>（５）</a:t>
            </a:r>
            <a:r>
              <a:rPr lang="ja-JP" altLang="en-US" sz="2000" dirty="0">
                <a:latin typeface="Meiryo UI" panose="020B0604030504040204" pitchFamily="50" charset="-128"/>
                <a:ea typeface="Meiryo UI" panose="020B0604030504040204" pitchFamily="50" charset="-128"/>
              </a:rPr>
              <a:t>ミラー</a:t>
            </a:r>
            <a:r>
              <a:rPr lang="ja-JP" altLang="en-US" sz="2000" dirty="0" smtClean="0">
                <a:latin typeface="Meiryo UI" panose="020B0604030504040204" pitchFamily="50" charset="-128"/>
                <a:ea typeface="Meiryo UI" panose="020B0604030504040204" pitchFamily="50" charset="-128"/>
              </a:rPr>
              <a:t>等</a:t>
            </a: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r>
              <a:rPr lang="zh-CN" altLang="en-US" sz="2000" dirty="0" smtClean="0">
                <a:latin typeface="Meiryo UI" panose="020B0604030504040204" pitchFamily="50" charset="-128"/>
                <a:ea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rPr>
              <a:t>６</a:t>
            </a:r>
            <a:r>
              <a:rPr lang="zh-CN" altLang="en-US" sz="2000" dirty="0" smtClean="0">
                <a:latin typeface="Meiryo UI" panose="020B0604030504040204" pitchFamily="50" charset="-128"/>
                <a:ea typeface="Meiryo UI" panose="020B0604030504040204" pitchFamily="50" charset="-128"/>
              </a:rPr>
              <a:t>）</a:t>
            </a:r>
            <a:r>
              <a:rPr lang="zh-CN" altLang="en-US" sz="2000" dirty="0">
                <a:latin typeface="Meiryo UI" panose="020B0604030504040204" pitchFamily="50" charset="-128"/>
                <a:ea typeface="Meiryo UI" panose="020B0604030504040204" pitchFamily="50" charset="-128"/>
              </a:rPr>
              <a:t>前照灯等</a:t>
            </a:r>
            <a:endParaRPr lang="ja-JP" altLang="en-US"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2286433" y="1512063"/>
            <a:ext cx="4851009" cy="2052019"/>
          </a:xfrm>
          <a:prstGeom prst="rect">
            <a:avLst/>
          </a:prstGeom>
        </p:spPr>
      </p:pic>
      <p:pic>
        <p:nvPicPr>
          <p:cNvPr id="3" name="図 2"/>
          <p:cNvPicPr>
            <a:picLocks noChangeAspect="1"/>
          </p:cNvPicPr>
          <p:nvPr/>
        </p:nvPicPr>
        <p:blipFill>
          <a:blip r:embed="rId4"/>
          <a:stretch>
            <a:fillRect/>
          </a:stretch>
        </p:blipFill>
        <p:spPr>
          <a:xfrm>
            <a:off x="3026893" y="4037943"/>
            <a:ext cx="3090213" cy="2289796"/>
          </a:xfrm>
          <a:prstGeom prst="rect">
            <a:avLst/>
          </a:prstGeom>
        </p:spPr>
      </p:pic>
    </p:spTree>
    <p:extLst>
      <p:ext uri="{BB962C8B-B14F-4D97-AF65-F5344CB8AC3E}">
        <p14:creationId xmlns:p14="http://schemas.microsoft.com/office/powerpoint/2010/main" val="10007219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a:t>
            </a:r>
            <a:r>
              <a:rPr lang="ja-JP" altLang="en-US" sz="2400" dirty="0">
                <a:latin typeface="Meiryo UI" panose="020B0604030504040204" pitchFamily="50" charset="-128"/>
                <a:ea typeface="Meiryo UI" panose="020B0604030504040204" pitchFamily="50" charset="-128"/>
              </a:rPr>
              <a:t>機械の安全装置等</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テキスト４５ページ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２７ページ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smtClean="0">
                <a:latin typeface="Meiryo UI" panose="020B0604030504040204" pitchFamily="50" charset="-128"/>
                <a:ea typeface="Meiryo UI" panose="020B0604030504040204" pitchFamily="50" charset="-128"/>
              </a:rPr>
              <a:t>（７）　ヘッドガード</a:t>
            </a: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r>
              <a:rPr lang="ja-JP" altLang="en-US" sz="2000" dirty="0" smtClean="0">
                <a:latin typeface="Meiryo UI" panose="020B0604030504040204" pitchFamily="50" charset="-128"/>
                <a:ea typeface="Meiryo UI" panose="020B0604030504040204" pitchFamily="50" charset="-128"/>
              </a:rPr>
              <a:t>（８）</a:t>
            </a:r>
            <a:r>
              <a:rPr lang="ja-JP" altLang="en-US" sz="2000" dirty="0">
                <a:latin typeface="Meiryo UI" panose="020B0604030504040204" pitchFamily="50" charset="-128"/>
                <a:ea typeface="Meiryo UI" panose="020B0604030504040204" pitchFamily="50" charset="-128"/>
              </a:rPr>
              <a:t>　安全ガラス及び飛来物防護設備</a:t>
            </a: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2128837" y="1627043"/>
            <a:ext cx="4886325" cy="1733550"/>
          </a:xfrm>
          <a:prstGeom prst="rect">
            <a:avLst/>
          </a:prstGeom>
        </p:spPr>
      </p:pic>
      <p:pic>
        <p:nvPicPr>
          <p:cNvPr id="7" name="図 6"/>
          <p:cNvPicPr>
            <a:picLocks noChangeAspect="1"/>
          </p:cNvPicPr>
          <p:nvPr/>
        </p:nvPicPr>
        <p:blipFill>
          <a:blip r:embed="rId4"/>
          <a:stretch>
            <a:fillRect/>
          </a:stretch>
        </p:blipFill>
        <p:spPr>
          <a:xfrm>
            <a:off x="2422814" y="4044975"/>
            <a:ext cx="4300105" cy="2273304"/>
          </a:xfrm>
          <a:prstGeom prst="rect">
            <a:avLst/>
          </a:prstGeom>
        </p:spPr>
      </p:pic>
    </p:spTree>
    <p:extLst>
      <p:ext uri="{BB962C8B-B14F-4D97-AF65-F5344CB8AC3E}">
        <p14:creationId xmlns:p14="http://schemas.microsoft.com/office/powerpoint/2010/main" val="10340464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a:t>
            </a:r>
            <a:r>
              <a:rPr lang="ja-JP" altLang="en-US" sz="2400" dirty="0">
                <a:latin typeface="Meiryo UI" panose="020B0604030504040204" pitchFamily="50" charset="-128"/>
                <a:ea typeface="Meiryo UI" panose="020B0604030504040204" pitchFamily="50" charset="-128"/>
              </a:rPr>
              <a:t>機械の安全装置等</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テキスト４５ページ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２８ページ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smtClean="0">
                <a:latin typeface="Meiryo UI" panose="020B0604030504040204" pitchFamily="50" charset="-128"/>
                <a:ea typeface="Meiryo UI" panose="020B0604030504040204" pitchFamily="50" charset="-128"/>
              </a:rPr>
              <a:t>（９）</a:t>
            </a:r>
            <a:r>
              <a:rPr lang="ja-JP" altLang="en-US" sz="2000" dirty="0">
                <a:latin typeface="Meiryo UI" panose="020B0604030504040204" pitchFamily="50" charset="-128"/>
                <a:ea typeface="Meiryo UI" panose="020B0604030504040204" pitchFamily="50" charset="-128"/>
              </a:rPr>
              <a:t>　運転室を備えていない小型車両系解体用</a:t>
            </a:r>
            <a:r>
              <a:rPr lang="ja-JP" altLang="en-US" sz="2000" dirty="0" smtClean="0">
                <a:latin typeface="Meiryo UI" panose="020B0604030504040204" pitchFamily="50" charset="-128"/>
                <a:ea typeface="Meiryo UI" panose="020B0604030504040204" pitchFamily="50" charset="-128"/>
              </a:rPr>
              <a:t>機械</a:t>
            </a: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r>
              <a:rPr lang="ja-JP" altLang="en-US" sz="2000" dirty="0" smtClean="0">
                <a:latin typeface="Meiryo UI" panose="020B0604030504040204" pitchFamily="50" charset="-128"/>
                <a:ea typeface="Meiryo UI" panose="020B0604030504040204" pitchFamily="50" charset="-128"/>
              </a:rPr>
              <a:t>（１０）</a:t>
            </a:r>
            <a:r>
              <a:rPr lang="ja-JP" altLang="en-US" sz="2000" dirty="0">
                <a:latin typeface="Meiryo UI" panose="020B0604030504040204" pitchFamily="50" charset="-128"/>
                <a:ea typeface="Meiryo UI" panose="020B0604030504040204" pitchFamily="50" charset="-128"/>
              </a:rPr>
              <a:t>　</a:t>
            </a:r>
            <a:r>
              <a:rPr lang="zh-TW" altLang="en-US" sz="2000" dirty="0">
                <a:latin typeface="Meiryo UI" panose="020B0604030504040204" pitchFamily="50" charset="-128"/>
                <a:ea typeface="Meiryo UI" panose="020B0604030504040204" pitchFamily="50" charset="-128"/>
              </a:rPr>
              <a:t>転倒時保護構造（</a:t>
            </a:r>
            <a:r>
              <a:rPr lang="en-US" altLang="zh-TW" sz="2000" dirty="0">
                <a:latin typeface="Meiryo UI" panose="020B0604030504040204" pitchFamily="50" charset="-128"/>
                <a:ea typeface="Meiryo UI" panose="020B0604030504040204" pitchFamily="50" charset="-128"/>
              </a:rPr>
              <a:t>ROPS</a:t>
            </a:r>
            <a:r>
              <a:rPr lang="zh-TW" altLang="en-US" sz="2000" dirty="0">
                <a:latin typeface="Meiryo UI" panose="020B0604030504040204" pitchFamily="50" charset="-128"/>
                <a:ea typeface="Meiryo UI" panose="020B0604030504040204" pitchFamily="50" charset="-128"/>
              </a:rPr>
              <a:t>）、横転時保護構造（</a:t>
            </a:r>
            <a:r>
              <a:rPr lang="en-US" altLang="zh-TW" sz="2000" dirty="0">
                <a:latin typeface="Meiryo UI" panose="020B0604030504040204" pitchFamily="50" charset="-128"/>
                <a:ea typeface="Meiryo UI" panose="020B0604030504040204" pitchFamily="50" charset="-128"/>
              </a:rPr>
              <a:t>TOPS</a:t>
            </a:r>
            <a:r>
              <a:rPr lang="zh-TW" altLang="en-US" sz="2000" dirty="0">
                <a:latin typeface="Meiryo UI" panose="020B0604030504040204" pitchFamily="50" charset="-128"/>
                <a:ea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3128962" y="1768434"/>
            <a:ext cx="2886075" cy="1485900"/>
          </a:xfrm>
          <a:prstGeom prst="rect">
            <a:avLst/>
          </a:prstGeom>
        </p:spPr>
      </p:pic>
      <p:pic>
        <p:nvPicPr>
          <p:cNvPr id="3" name="図 2"/>
          <p:cNvPicPr>
            <a:picLocks noChangeAspect="1"/>
          </p:cNvPicPr>
          <p:nvPr/>
        </p:nvPicPr>
        <p:blipFill>
          <a:blip r:embed="rId4"/>
          <a:stretch>
            <a:fillRect/>
          </a:stretch>
        </p:blipFill>
        <p:spPr>
          <a:xfrm>
            <a:off x="2036618" y="4054185"/>
            <a:ext cx="1600200" cy="2190750"/>
          </a:xfrm>
          <a:prstGeom prst="rect">
            <a:avLst/>
          </a:prstGeom>
        </p:spPr>
      </p:pic>
      <p:pic>
        <p:nvPicPr>
          <p:cNvPr id="8" name="図 7"/>
          <p:cNvPicPr>
            <a:picLocks noChangeAspect="1"/>
          </p:cNvPicPr>
          <p:nvPr/>
        </p:nvPicPr>
        <p:blipFill>
          <a:blip r:embed="rId5"/>
          <a:stretch>
            <a:fillRect/>
          </a:stretch>
        </p:blipFill>
        <p:spPr>
          <a:xfrm>
            <a:off x="5356512" y="4235160"/>
            <a:ext cx="1828800" cy="2009775"/>
          </a:xfrm>
          <a:prstGeom prst="rect">
            <a:avLst/>
          </a:prstGeom>
        </p:spPr>
      </p:pic>
    </p:spTree>
    <p:extLst>
      <p:ext uri="{BB962C8B-B14F-4D97-AF65-F5344CB8AC3E}">
        <p14:creationId xmlns:p14="http://schemas.microsoft.com/office/powerpoint/2010/main" val="3980289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a:t>
            </a:r>
            <a:r>
              <a:rPr lang="ja-JP" altLang="en-US" sz="2400" dirty="0">
                <a:latin typeface="Meiryo UI" panose="020B0604030504040204" pitchFamily="50" charset="-128"/>
                <a:ea typeface="Meiryo UI" panose="020B0604030504040204" pitchFamily="50" charset="-128"/>
              </a:rPr>
              <a:t>機械の種類と用途（特徴）</a:t>
            </a:r>
            <a:r>
              <a:rPr lang="ja-JP" altLang="en-US" sz="2400" dirty="0" smtClean="0">
                <a:latin typeface="Meiryo UI" panose="020B0604030504040204" pitchFamily="50" charset="-128"/>
                <a:ea typeface="Meiryo UI" panose="020B0604030504040204" pitchFamily="50" charset="-128"/>
              </a:rPr>
              <a:t>等　（１）ブレーカ</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テキスト４ページ</a:t>
            </a:r>
            <a:endParaRPr lang="ja-JP" altLang="en-US" sz="1200" dirty="0">
              <a:solidFill>
                <a:prstClr val="black"/>
              </a:solidFill>
            </a:endParaRPr>
          </a:p>
        </p:txBody>
      </p:sp>
      <p:pic>
        <p:nvPicPr>
          <p:cNvPr id="8" name="図 7"/>
          <p:cNvPicPr>
            <a:picLocks noChangeAspect="1"/>
          </p:cNvPicPr>
          <p:nvPr/>
        </p:nvPicPr>
        <p:blipFill>
          <a:blip r:embed="rId3"/>
          <a:stretch>
            <a:fillRect/>
          </a:stretch>
        </p:blipFill>
        <p:spPr>
          <a:xfrm>
            <a:off x="1695450" y="1385887"/>
            <a:ext cx="5753100" cy="4086225"/>
          </a:xfrm>
          <a:prstGeom prst="rect">
            <a:avLst/>
          </a:prstGeom>
        </p:spPr>
      </p:pic>
    </p:spTree>
    <p:extLst>
      <p:ext uri="{BB962C8B-B14F-4D97-AF65-F5344CB8AC3E}">
        <p14:creationId xmlns:p14="http://schemas.microsoft.com/office/powerpoint/2010/main" val="33641081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fontScale="90000"/>
          </a:bodyPr>
          <a:lstStyle/>
          <a:p>
            <a:pPr marL="1257300" indent="-1257300" algn="l"/>
            <a:r>
              <a:rPr lang="zh-TW" altLang="en-US" sz="3200" dirty="0" smtClean="0">
                <a:latin typeface="ＭＳ Ｐゴシック" panose="020B0600070205080204" pitchFamily="50" charset="-128"/>
                <a:ea typeface="ＭＳ Ｐゴシック" panose="020B0600070205080204" pitchFamily="50" charset="-128"/>
              </a:rPr>
              <a:t>第</a:t>
            </a:r>
            <a:r>
              <a:rPr lang="ja-JP" altLang="en-US" sz="3200" dirty="0" smtClean="0">
                <a:latin typeface="ＭＳ Ｐゴシック" panose="020B0600070205080204" pitchFamily="50" charset="-128"/>
                <a:ea typeface="ＭＳ Ｐゴシック" panose="020B0600070205080204" pitchFamily="50" charset="-128"/>
              </a:rPr>
              <a:t>４</a:t>
            </a:r>
            <a:r>
              <a:rPr lang="zh-TW" altLang="en-US" sz="3200" dirty="0" smtClean="0">
                <a:latin typeface="ＭＳ Ｐゴシック" panose="020B0600070205080204" pitchFamily="50" charset="-128"/>
                <a:ea typeface="ＭＳ Ｐゴシック" panose="020B0600070205080204" pitchFamily="50" charset="-128"/>
              </a:rPr>
              <a:t>章</a:t>
            </a:r>
            <a:r>
              <a:rPr lang="zh-TW" altLang="en-US" sz="3200" dirty="0">
                <a:latin typeface="ＭＳ Ｐゴシック" panose="020B0600070205080204" pitchFamily="50" charset="-128"/>
                <a:ea typeface="ＭＳ Ｐゴシック" panose="020B0600070205080204" pitchFamily="50" charset="-128"/>
              </a:rPr>
              <a:t>　</a:t>
            </a:r>
            <a:r>
              <a:rPr lang="ja-JP" altLang="en-US" sz="3200" dirty="0" smtClean="0">
                <a:latin typeface="ＭＳ Ｐゴシック" panose="020B0600070205080204" pitchFamily="50" charset="-128"/>
                <a:ea typeface="ＭＳ Ｐゴシック" panose="020B0600070205080204" pitchFamily="50" charset="-128"/>
              </a:rPr>
              <a:t>解体用アタッチメントを装着しての作業に関する装置の取り扱い等</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6201733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ブレーカ</a:t>
            </a:r>
            <a:r>
              <a:rPr lang="ja-JP" altLang="en-US" sz="2400" dirty="0">
                <a:latin typeface="Meiryo UI" panose="020B0604030504040204" pitchFamily="50" charset="-128"/>
                <a:ea typeface="Meiryo UI" panose="020B0604030504040204" pitchFamily="50" charset="-128"/>
              </a:rPr>
              <a:t>の選定と</a:t>
            </a:r>
            <a:r>
              <a:rPr lang="ja-JP" altLang="en-US" sz="2400" dirty="0" smtClean="0">
                <a:latin typeface="Meiryo UI" panose="020B0604030504040204" pitchFamily="50" charset="-128"/>
                <a:ea typeface="Meiryo UI" panose="020B0604030504040204" pitchFamily="50" charset="-128"/>
              </a:rPr>
              <a:t>取り付け、特徴、各部の名称と働き</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テキスト４７ページ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２９ページ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2953194" y="4991833"/>
            <a:ext cx="3237610" cy="276999"/>
          </a:xfrm>
          <a:prstGeom prst="rect">
            <a:avLst/>
          </a:prstGeom>
          <a:noFill/>
          <a:ln>
            <a:noFill/>
          </a:ln>
        </p:spPr>
        <p:txBody>
          <a:bodyPr wrap="square" rtlCol="0">
            <a:spAutoFit/>
          </a:bodyPr>
          <a:lstStyle/>
          <a:p>
            <a:pPr algn="ctr"/>
            <a:r>
              <a:rPr lang="ja-JP" altLang="en-US" sz="1200" dirty="0" smtClean="0">
                <a:solidFill>
                  <a:prstClr val="black"/>
                </a:solidFill>
              </a:rPr>
              <a:t>チゼルの種類の例</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857249" y="2452228"/>
            <a:ext cx="7429500" cy="2539605"/>
          </a:xfrm>
          <a:prstGeom prst="rect">
            <a:avLst/>
          </a:prstGeom>
        </p:spPr>
      </p:pic>
    </p:spTree>
    <p:extLst>
      <p:ext uri="{BB962C8B-B14F-4D97-AF65-F5344CB8AC3E}">
        <p14:creationId xmlns:p14="http://schemas.microsoft.com/office/powerpoint/2010/main" val="42470844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ブレーカ</a:t>
            </a:r>
            <a:r>
              <a:rPr lang="ja-JP" altLang="en-US" sz="2400" dirty="0">
                <a:latin typeface="Meiryo UI" panose="020B0604030504040204" pitchFamily="50" charset="-128"/>
                <a:ea typeface="Meiryo UI" panose="020B0604030504040204" pitchFamily="50" charset="-128"/>
              </a:rPr>
              <a:t>の選定と</a:t>
            </a:r>
            <a:r>
              <a:rPr lang="ja-JP" altLang="en-US" sz="2400" dirty="0" smtClean="0">
                <a:latin typeface="Meiryo UI" panose="020B0604030504040204" pitchFamily="50" charset="-128"/>
                <a:ea typeface="Meiryo UI" panose="020B0604030504040204" pitchFamily="50" charset="-128"/>
              </a:rPr>
              <a:t>取り付け、特徴、各部の名称と働き</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テキスト４８ページ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テキスト３０ページ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3167952" y="6061455"/>
            <a:ext cx="3237610" cy="276999"/>
          </a:xfrm>
          <a:prstGeom prst="rect">
            <a:avLst/>
          </a:prstGeom>
          <a:noFill/>
          <a:ln>
            <a:noFill/>
          </a:ln>
        </p:spPr>
        <p:txBody>
          <a:bodyPr wrap="square" rtlCol="0">
            <a:spAutoFit/>
          </a:bodyPr>
          <a:lstStyle/>
          <a:p>
            <a:pPr algn="ctr"/>
            <a:r>
              <a:rPr lang="ja-JP" altLang="en-US" sz="1200" dirty="0" smtClean="0">
                <a:solidFill>
                  <a:prstClr val="black"/>
                </a:solidFill>
              </a:rPr>
              <a:t>油圧ブレーカ</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1945013" y="1383465"/>
            <a:ext cx="5253973" cy="4677990"/>
          </a:xfrm>
          <a:prstGeom prst="rect">
            <a:avLst/>
          </a:prstGeom>
        </p:spPr>
      </p:pic>
    </p:spTree>
    <p:extLst>
      <p:ext uri="{BB962C8B-B14F-4D97-AF65-F5344CB8AC3E}">
        <p14:creationId xmlns:p14="http://schemas.microsoft.com/office/powerpoint/2010/main" val="9778084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ブレーカ</a:t>
            </a:r>
            <a:r>
              <a:rPr lang="ja-JP" altLang="en-US" sz="2400" dirty="0">
                <a:latin typeface="Meiryo UI" panose="020B0604030504040204" pitchFamily="50" charset="-128"/>
                <a:ea typeface="Meiryo UI" panose="020B0604030504040204" pitchFamily="50" charset="-128"/>
              </a:rPr>
              <a:t>の選定と</a:t>
            </a:r>
            <a:r>
              <a:rPr lang="ja-JP" altLang="en-US" sz="2400" dirty="0" smtClean="0">
                <a:latin typeface="Meiryo UI" panose="020B0604030504040204" pitchFamily="50" charset="-128"/>
                <a:ea typeface="Meiryo UI" panose="020B0604030504040204" pitchFamily="50" charset="-128"/>
              </a:rPr>
              <a:t>取り付け、特徴、各部の名称と働き</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テキスト４９ページ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テキスト３０ページ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953195" y="3916723"/>
            <a:ext cx="3237610" cy="276999"/>
          </a:xfrm>
          <a:prstGeom prst="rect">
            <a:avLst/>
          </a:prstGeom>
          <a:noFill/>
          <a:ln>
            <a:noFill/>
          </a:ln>
        </p:spPr>
        <p:txBody>
          <a:bodyPr wrap="square" rtlCol="0">
            <a:spAutoFit/>
          </a:bodyPr>
          <a:lstStyle/>
          <a:p>
            <a:pPr algn="ctr"/>
            <a:r>
              <a:rPr lang="ja-JP" altLang="en-US" sz="1200" dirty="0">
                <a:solidFill>
                  <a:prstClr val="black"/>
                </a:solidFill>
              </a:rPr>
              <a:t>ブレーカユニット各部の名称の例</a:t>
            </a:r>
          </a:p>
        </p:txBody>
      </p:sp>
      <p:sp>
        <p:nvSpPr>
          <p:cNvPr id="16" name="テキスト ボックス 15"/>
          <p:cNvSpPr txBox="1"/>
          <p:nvPr/>
        </p:nvSpPr>
        <p:spPr>
          <a:xfrm>
            <a:off x="3235933" y="6048997"/>
            <a:ext cx="3237610" cy="276999"/>
          </a:xfrm>
          <a:prstGeom prst="rect">
            <a:avLst/>
          </a:prstGeom>
          <a:noFill/>
          <a:ln>
            <a:noFill/>
          </a:ln>
        </p:spPr>
        <p:txBody>
          <a:bodyPr wrap="square" rtlCol="0">
            <a:spAutoFit/>
          </a:bodyPr>
          <a:lstStyle/>
          <a:p>
            <a:pPr algn="ctr"/>
            <a:r>
              <a:rPr lang="ja-JP" altLang="en-US" sz="1200" dirty="0">
                <a:solidFill>
                  <a:prstClr val="black"/>
                </a:solidFill>
              </a:rPr>
              <a:t>油圧配管回路の例</a:t>
            </a:r>
          </a:p>
        </p:txBody>
      </p:sp>
      <p:pic>
        <p:nvPicPr>
          <p:cNvPr id="2" name="図 1"/>
          <p:cNvPicPr>
            <a:picLocks noChangeAspect="1"/>
          </p:cNvPicPr>
          <p:nvPr/>
        </p:nvPicPr>
        <p:blipFill>
          <a:blip r:embed="rId3"/>
          <a:stretch>
            <a:fillRect/>
          </a:stretch>
        </p:blipFill>
        <p:spPr>
          <a:xfrm>
            <a:off x="2687273" y="4220281"/>
            <a:ext cx="4334930" cy="1871833"/>
          </a:xfrm>
          <a:prstGeom prst="rect">
            <a:avLst/>
          </a:prstGeom>
        </p:spPr>
      </p:pic>
      <p:pic>
        <p:nvPicPr>
          <p:cNvPr id="3" name="図 2"/>
          <p:cNvPicPr>
            <a:picLocks noChangeAspect="1"/>
          </p:cNvPicPr>
          <p:nvPr/>
        </p:nvPicPr>
        <p:blipFill>
          <a:blip r:embed="rId4"/>
          <a:stretch>
            <a:fillRect/>
          </a:stretch>
        </p:blipFill>
        <p:spPr>
          <a:xfrm>
            <a:off x="2088573" y="1287153"/>
            <a:ext cx="5078158" cy="2635234"/>
          </a:xfrm>
          <a:prstGeom prst="rect">
            <a:avLst/>
          </a:prstGeom>
        </p:spPr>
      </p:pic>
    </p:spTree>
    <p:extLst>
      <p:ext uri="{BB962C8B-B14F-4D97-AF65-F5344CB8AC3E}">
        <p14:creationId xmlns:p14="http://schemas.microsoft.com/office/powerpoint/2010/main" val="15206693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ブレーカの種類</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テキスト５０ページ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テキスト３１ページ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019231" y="5877335"/>
            <a:ext cx="3237610" cy="276999"/>
          </a:xfrm>
          <a:prstGeom prst="rect">
            <a:avLst/>
          </a:prstGeom>
          <a:noFill/>
          <a:ln>
            <a:noFill/>
          </a:ln>
        </p:spPr>
        <p:txBody>
          <a:bodyPr wrap="square" rtlCol="0">
            <a:spAutoFit/>
          </a:bodyPr>
          <a:lstStyle/>
          <a:p>
            <a:pPr algn="ctr"/>
            <a:r>
              <a:rPr lang="ja-JP" altLang="en-US" sz="1200" dirty="0">
                <a:solidFill>
                  <a:prstClr val="black"/>
                </a:solidFill>
              </a:rPr>
              <a:t>① 蓄圧反発式</a:t>
            </a:r>
          </a:p>
        </p:txBody>
      </p:sp>
      <p:pic>
        <p:nvPicPr>
          <p:cNvPr id="16" name="図 15"/>
          <p:cNvPicPr>
            <a:picLocks noChangeAspect="1"/>
          </p:cNvPicPr>
          <p:nvPr/>
        </p:nvPicPr>
        <p:blipFill>
          <a:blip r:embed="rId3"/>
          <a:stretch>
            <a:fillRect/>
          </a:stretch>
        </p:blipFill>
        <p:spPr>
          <a:xfrm>
            <a:off x="844261" y="1464329"/>
            <a:ext cx="7455477" cy="4413006"/>
          </a:xfrm>
          <a:prstGeom prst="rect">
            <a:avLst/>
          </a:prstGeom>
        </p:spPr>
      </p:pic>
    </p:spTree>
    <p:extLst>
      <p:ext uri="{BB962C8B-B14F-4D97-AF65-F5344CB8AC3E}">
        <p14:creationId xmlns:p14="http://schemas.microsoft.com/office/powerpoint/2010/main" val="594917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ブレーカの種類</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テキスト５１ページ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テキスト３２ページ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867306" y="5083018"/>
            <a:ext cx="3237610" cy="461665"/>
          </a:xfrm>
          <a:prstGeom prst="rect">
            <a:avLst/>
          </a:prstGeom>
          <a:noFill/>
          <a:ln>
            <a:noFill/>
          </a:ln>
        </p:spPr>
        <p:txBody>
          <a:bodyPr wrap="square" rtlCol="0">
            <a:spAutoFit/>
          </a:bodyPr>
          <a:lstStyle/>
          <a:p>
            <a:pPr algn="ctr"/>
            <a:r>
              <a:rPr lang="ja-JP" altLang="en-US" sz="1200" dirty="0">
                <a:solidFill>
                  <a:prstClr val="black"/>
                </a:solidFill>
              </a:rPr>
              <a:t>② </a:t>
            </a:r>
            <a:r>
              <a:rPr lang="ja-JP" altLang="en-US" sz="1200" dirty="0" smtClean="0">
                <a:solidFill>
                  <a:prstClr val="black"/>
                </a:solidFill>
              </a:rPr>
              <a:t>油圧直動式</a:t>
            </a:r>
            <a:r>
              <a:rPr lang="ja-JP" altLang="en-US" sz="1200" dirty="0">
                <a:solidFill>
                  <a:prstClr val="black"/>
                </a:solidFill>
              </a:rPr>
              <a:t> </a:t>
            </a:r>
            <a:r>
              <a:rPr lang="en-US" altLang="ja-JP" sz="1200" dirty="0" smtClean="0">
                <a:solidFill>
                  <a:prstClr val="black"/>
                </a:solidFill>
              </a:rPr>
              <a:t>⒜ </a:t>
            </a:r>
            <a:r>
              <a:rPr lang="ja-JP" altLang="en-US" sz="1200" dirty="0">
                <a:solidFill>
                  <a:prstClr val="black"/>
                </a:solidFill>
              </a:rPr>
              <a:t>ピストン上面高低圧</a:t>
            </a:r>
            <a:r>
              <a:rPr lang="ja-JP" altLang="en-US" sz="1200" dirty="0" smtClean="0">
                <a:solidFill>
                  <a:prstClr val="black"/>
                </a:solidFill>
              </a:rPr>
              <a:t>切換式</a:t>
            </a:r>
            <a:r>
              <a:rPr lang="en-US" altLang="ja-JP" sz="1200" dirty="0" smtClean="0">
                <a:solidFill>
                  <a:prstClr val="black"/>
                </a:solidFill>
              </a:rPr>
              <a:t/>
            </a:r>
            <a:br>
              <a:rPr lang="en-US" altLang="ja-JP" sz="1200" dirty="0" smtClean="0">
                <a:solidFill>
                  <a:prstClr val="black"/>
                </a:solidFill>
              </a:rPr>
            </a:br>
            <a:r>
              <a:rPr lang="ja-JP" altLang="en-US" sz="1200" dirty="0">
                <a:solidFill>
                  <a:prstClr val="black"/>
                </a:solidFill>
              </a:rPr>
              <a:t>窒素ガス、高圧アキュームレータ</a:t>
            </a:r>
            <a:r>
              <a:rPr lang="ja-JP" altLang="en-US" sz="1200" dirty="0" smtClean="0">
                <a:solidFill>
                  <a:prstClr val="black"/>
                </a:solidFill>
              </a:rPr>
              <a:t>使用</a:t>
            </a:r>
            <a:endParaRPr lang="ja-JP" altLang="en-US" sz="1200" dirty="0">
              <a:solidFill>
                <a:prstClr val="black"/>
              </a:solidFill>
            </a:endParaRPr>
          </a:p>
        </p:txBody>
      </p:sp>
      <p:sp>
        <p:nvSpPr>
          <p:cNvPr id="13" name="テキスト ボックス 12"/>
          <p:cNvSpPr txBox="1"/>
          <p:nvPr/>
        </p:nvSpPr>
        <p:spPr>
          <a:xfrm>
            <a:off x="1129173" y="5083018"/>
            <a:ext cx="3237610" cy="276999"/>
          </a:xfrm>
          <a:prstGeom prst="rect">
            <a:avLst/>
          </a:prstGeom>
          <a:noFill/>
          <a:ln>
            <a:noFill/>
          </a:ln>
        </p:spPr>
        <p:txBody>
          <a:bodyPr wrap="square" rtlCol="0">
            <a:spAutoFit/>
          </a:bodyPr>
          <a:lstStyle/>
          <a:p>
            <a:pPr algn="ctr"/>
            <a:r>
              <a:rPr lang="ja-JP" altLang="en-US" sz="1200" dirty="0">
                <a:solidFill>
                  <a:prstClr val="black"/>
                </a:solidFill>
              </a:rPr>
              <a:t>② </a:t>
            </a:r>
            <a:r>
              <a:rPr lang="ja-JP" altLang="en-US" sz="1200" dirty="0" smtClean="0">
                <a:solidFill>
                  <a:prstClr val="black"/>
                </a:solidFill>
              </a:rPr>
              <a:t>油圧直動式</a:t>
            </a:r>
            <a:r>
              <a:rPr lang="ja-JP" altLang="en-US" sz="1200" dirty="0">
                <a:solidFill>
                  <a:prstClr val="black"/>
                </a:solidFill>
              </a:rPr>
              <a:t> </a:t>
            </a:r>
            <a:r>
              <a:rPr lang="en-US" altLang="ja-JP" sz="1200" dirty="0" smtClean="0">
                <a:solidFill>
                  <a:prstClr val="black"/>
                </a:solidFill>
              </a:rPr>
              <a:t>⒜ </a:t>
            </a:r>
            <a:r>
              <a:rPr lang="ja-JP" altLang="en-US" sz="1200" dirty="0">
                <a:solidFill>
                  <a:prstClr val="black"/>
                </a:solidFill>
              </a:rPr>
              <a:t>ピストン上面高低圧切換式</a:t>
            </a:r>
          </a:p>
        </p:txBody>
      </p:sp>
      <p:pic>
        <p:nvPicPr>
          <p:cNvPr id="5" name="図 4"/>
          <p:cNvPicPr>
            <a:picLocks noChangeAspect="1"/>
          </p:cNvPicPr>
          <p:nvPr/>
        </p:nvPicPr>
        <p:blipFill>
          <a:blip r:embed="rId3"/>
          <a:stretch>
            <a:fillRect/>
          </a:stretch>
        </p:blipFill>
        <p:spPr>
          <a:xfrm>
            <a:off x="4550178" y="2358736"/>
            <a:ext cx="3893199" cy="2425696"/>
          </a:xfrm>
          <a:prstGeom prst="rect">
            <a:avLst/>
          </a:prstGeom>
        </p:spPr>
      </p:pic>
      <p:pic>
        <p:nvPicPr>
          <p:cNvPr id="16" name="図 15"/>
          <p:cNvPicPr>
            <a:picLocks noChangeAspect="1"/>
          </p:cNvPicPr>
          <p:nvPr/>
        </p:nvPicPr>
        <p:blipFill>
          <a:blip r:embed="rId4"/>
          <a:stretch>
            <a:fillRect/>
          </a:stretch>
        </p:blipFill>
        <p:spPr>
          <a:xfrm>
            <a:off x="690996" y="2359102"/>
            <a:ext cx="3860654" cy="2329948"/>
          </a:xfrm>
          <a:prstGeom prst="rect">
            <a:avLst/>
          </a:prstGeom>
        </p:spPr>
      </p:pic>
    </p:spTree>
    <p:extLst>
      <p:ext uri="{BB962C8B-B14F-4D97-AF65-F5344CB8AC3E}">
        <p14:creationId xmlns:p14="http://schemas.microsoft.com/office/powerpoint/2010/main" val="22495315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ブレーカの種類</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テキスト５１ページ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３３ページ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2953195" y="5852400"/>
            <a:ext cx="3237610" cy="276999"/>
          </a:xfrm>
          <a:prstGeom prst="rect">
            <a:avLst/>
          </a:prstGeom>
          <a:noFill/>
          <a:ln>
            <a:noFill/>
          </a:ln>
        </p:spPr>
        <p:txBody>
          <a:bodyPr wrap="square" rtlCol="0">
            <a:spAutoFit/>
          </a:bodyPr>
          <a:lstStyle/>
          <a:p>
            <a:pPr algn="ctr"/>
            <a:r>
              <a:rPr lang="ja-JP" altLang="en-US" sz="1200" dirty="0">
                <a:solidFill>
                  <a:prstClr val="black"/>
                </a:solidFill>
              </a:rPr>
              <a:t>② </a:t>
            </a:r>
            <a:r>
              <a:rPr lang="ja-JP" altLang="en-US" sz="1200" dirty="0" smtClean="0">
                <a:solidFill>
                  <a:prstClr val="black"/>
                </a:solidFill>
              </a:rPr>
              <a:t>油圧直動式</a:t>
            </a:r>
            <a:r>
              <a:rPr lang="ja-JP" altLang="en-US" sz="1200" dirty="0">
                <a:solidFill>
                  <a:prstClr val="black"/>
                </a:solidFill>
              </a:rPr>
              <a:t> ⒝ ピストン下面高低圧切換式</a:t>
            </a:r>
          </a:p>
        </p:txBody>
      </p:sp>
      <p:pic>
        <p:nvPicPr>
          <p:cNvPr id="16" name="図 15"/>
          <p:cNvPicPr>
            <a:picLocks noChangeAspect="1"/>
          </p:cNvPicPr>
          <p:nvPr/>
        </p:nvPicPr>
        <p:blipFill>
          <a:blip r:embed="rId3"/>
          <a:stretch>
            <a:fillRect/>
          </a:stretch>
        </p:blipFill>
        <p:spPr>
          <a:xfrm>
            <a:off x="1358838" y="1428235"/>
            <a:ext cx="6754091" cy="4424165"/>
          </a:xfrm>
          <a:prstGeom prst="rect">
            <a:avLst/>
          </a:prstGeom>
        </p:spPr>
      </p:pic>
    </p:spTree>
    <p:extLst>
      <p:ext uri="{BB962C8B-B14F-4D97-AF65-F5344CB8AC3E}">
        <p14:creationId xmlns:p14="http://schemas.microsoft.com/office/powerpoint/2010/main" val="31360905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ブレーカの一般的作業方法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テキスト５３ページ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３４ページ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641226" y="3666430"/>
            <a:ext cx="3587874" cy="461665"/>
          </a:xfrm>
          <a:prstGeom prst="rect">
            <a:avLst/>
          </a:prstGeom>
          <a:noFill/>
          <a:ln>
            <a:noFill/>
          </a:ln>
        </p:spPr>
        <p:txBody>
          <a:bodyPr wrap="square" rtlCol="0">
            <a:spAutoFit/>
          </a:bodyPr>
          <a:lstStyle/>
          <a:p>
            <a:pPr algn="ctr"/>
            <a:r>
              <a:rPr lang="ja-JP" altLang="en-US" sz="1200" dirty="0">
                <a:solidFill>
                  <a:prstClr val="black"/>
                </a:solidFill>
              </a:rPr>
              <a:t>ビル建築物等の</a:t>
            </a:r>
            <a:r>
              <a:rPr lang="ja-JP" altLang="en-US" sz="1200" dirty="0" smtClean="0">
                <a:solidFill>
                  <a:prstClr val="black"/>
                </a:solidFill>
              </a:rPr>
              <a:t>コンクリート</a:t>
            </a:r>
            <a:r>
              <a:rPr lang="en-US" altLang="ja-JP" sz="1200" dirty="0" smtClean="0">
                <a:solidFill>
                  <a:prstClr val="black"/>
                </a:solidFill>
              </a:rPr>
              <a:t/>
            </a:r>
            <a:br>
              <a:rPr lang="en-US" altLang="ja-JP" sz="1200" dirty="0" smtClean="0">
                <a:solidFill>
                  <a:prstClr val="black"/>
                </a:solidFill>
              </a:rPr>
            </a:br>
            <a:r>
              <a:rPr lang="ja-JP" altLang="en-US" sz="1200" dirty="0" smtClean="0">
                <a:solidFill>
                  <a:prstClr val="black"/>
                </a:solidFill>
              </a:rPr>
              <a:t>構造物</a:t>
            </a:r>
            <a:r>
              <a:rPr lang="ja-JP" altLang="en-US" sz="1200" dirty="0">
                <a:solidFill>
                  <a:prstClr val="black"/>
                </a:solidFill>
              </a:rPr>
              <a:t>の解体状況</a:t>
            </a:r>
          </a:p>
        </p:txBody>
      </p:sp>
      <p:sp>
        <p:nvSpPr>
          <p:cNvPr id="15" name="テキスト ボックス 14"/>
          <p:cNvSpPr txBox="1"/>
          <p:nvPr/>
        </p:nvSpPr>
        <p:spPr>
          <a:xfrm>
            <a:off x="3016961" y="6071706"/>
            <a:ext cx="3237610" cy="276999"/>
          </a:xfrm>
          <a:prstGeom prst="rect">
            <a:avLst/>
          </a:prstGeom>
          <a:noFill/>
          <a:ln>
            <a:noFill/>
          </a:ln>
        </p:spPr>
        <p:txBody>
          <a:bodyPr wrap="square" rtlCol="0">
            <a:spAutoFit/>
          </a:bodyPr>
          <a:lstStyle/>
          <a:p>
            <a:pPr algn="ctr"/>
            <a:r>
              <a:rPr lang="ja-JP" altLang="en-US" sz="1200" dirty="0">
                <a:solidFill>
                  <a:prstClr val="black"/>
                </a:solidFill>
              </a:rPr>
              <a:t>岩石の破砕状況</a:t>
            </a:r>
          </a:p>
        </p:txBody>
      </p:sp>
      <p:pic>
        <p:nvPicPr>
          <p:cNvPr id="7" name="図 6"/>
          <p:cNvPicPr>
            <a:picLocks noChangeAspect="1"/>
          </p:cNvPicPr>
          <p:nvPr/>
        </p:nvPicPr>
        <p:blipFill>
          <a:blip r:embed="rId3"/>
          <a:stretch>
            <a:fillRect/>
          </a:stretch>
        </p:blipFill>
        <p:spPr>
          <a:xfrm>
            <a:off x="4516307" y="1385818"/>
            <a:ext cx="3882041" cy="2337687"/>
          </a:xfrm>
          <a:prstGeom prst="rect">
            <a:avLst/>
          </a:prstGeom>
        </p:spPr>
      </p:pic>
      <p:sp>
        <p:nvSpPr>
          <p:cNvPr id="16" name="テキスト ボックス 15"/>
          <p:cNvSpPr txBox="1"/>
          <p:nvPr/>
        </p:nvSpPr>
        <p:spPr>
          <a:xfrm>
            <a:off x="4810474" y="3753864"/>
            <a:ext cx="3587874" cy="276999"/>
          </a:xfrm>
          <a:prstGeom prst="rect">
            <a:avLst/>
          </a:prstGeom>
          <a:noFill/>
          <a:ln>
            <a:noFill/>
          </a:ln>
        </p:spPr>
        <p:txBody>
          <a:bodyPr wrap="square" rtlCol="0">
            <a:spAutoFit/>
          </a:bodyPr>
          <a:lstStyle/>
          <a:p>
            <a:pPr algn="ctr"/>
            <a:r>
              <a:rPr lang="ja-JP" altLang="en-US" sz="1200" dirty="0">
                <a:solidFill>
                  <a:prstClr val="black"/>
                </a:solidFill>
              </a:rPr>
              <a:t>道路舗装盤の解体状況</a:t>
            </a:r>
          </a:p>
        </p:txBody>
      </p:sp>
      <p:pic>
        <p:nvPicPr>
          <p:cNvPr id="10" name="図 9"/>
          <p:cNvPicPr>
            <a:picLocks noChangeAspect="1"/>
          </p:cNvPicPr>
          <p:nvPr/>
        </p:nvPicPr>
        <p:blipFill>
          <a:blip r:embed="rId4"/>
          <a:stretch>
            <a:fillRect/>
          </a:stretch>
        </p:blipFill>
        <p:spPr>
          <a:xfrm>
            <a:off x="3588016" y="3660097"/>
            <a:ext cx="2095500" cy="2381250"/>
          </a:xfrm>
          <a:prstGeom prst="rect">
            <a:avLst/>
          </a:prstGeom>
        </p:spPr>
      </p:pic>
      <p:pic>
        <p:nvPicPr>
          <p:cNvPr id="13" name="図 12"/>
          <p:cNvPicPr>
            <a:picLocks noChangeAspect="1"/>
          </p:cNvPicPr>
          <p:nvPr/>
        </p:nvPicPr>
        <p:blipFill>
          <a:blip r:embed="rId5"/>
          <a:stretch>
            <a:fillRect/>
          </a:stretch>
        </p:blipFill>
        <p:spPr>
          <a:xfrm>
            <a:off x="771159" y="1385818"/>
            <a:ext cx="3328008" cy="2292628"/>
          </a:xfrm>
          <a:prstGeom prst="rect">
            <a:avLst/>
          </a:prstGeom>
        </p:spPr>
      </p:pic>
    </p:spTree>
    <p:extLst>
      <p:ext uri="{BB962C8B-B14F-4D97-AF65-F5344CB8AC3E}">
        <p14:creationId xmlns:p14="http://schemas.microsoft.com/office/powerpoint/2010/main" val="33029716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ブレーカの一般的作業方法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テキスト５４ページ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３５ページ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726422" y="5497920"/>
            <a:ext cx="3237610" cy="276999"/>
          </a:xfrm>
          <a:prstGeom prst="rect">
            <a:avLst/>
          </a:prstGeom>
          <a:noFill/>
          <a:ln>
            <a:noFill/>
          </a:ln>
        </p:spPr>
        <p:txBody>
          <a:bodyPr wrap="square" rtlCol="0">
            <a:spAutoFit/>
          </a:bodyPr>
          <a:lstStyle/>
          <a:p>
            <a:pPr algn="ctr"/>
            <a:r>
              <a:rPr lang="ja-JP" altLang="en-US" sz="1200" dirty="0">
                <a:solidFill>
                  <a:prstClr val="black"/>
                </a:solidFill>
              </a:rPr>
              <a:t>ブレーカユニットを直角に押し付け打撃</a:t>
            </a:r>
          </a:p>
        </p:txBody>
      </p:sp>
      <p:sp>
        <p:nvSpPr>
          <p:cNvPr id="18" name="テキスト ボックス 17"/>
          <p:cNvSpPr txBox="1"/>
          <p:nvPr/>
        </p:nvSpPr>
        <p:spPr>
          <a:xfrm>
            <a:off x="5502678" y="5497920"/>
            <a:ext cx="3237610" cy="276999"/>
          </a:xfrm>
          <a:prstGeom prst="rect">
            <a:avLst/>
          </a:prstGeom>
          <a:noFill/>
          <a:ln>
            <a:noFill/>
          </a:ln>
        </p:spPr>
        <p:txBody>
          <a:bodyPr wrap="square" rtlCol="0">
            <a:spAutoFit/>
          </a:bodyPr>
          <a:lstStyle/>
          <a:p>
            <a:pPr algn="ctr"/>
            <a:r>
              <a:rPr lang="ja-JP" altLang="en-US" sz="1200" dirty="0">
                <a:solidFill>
                  <a:prstClr val="black"/>
                </a:solidFill>
              </a:rPr>
              <a:t>空打ちはしない</a:t>
            </a:r>
          </a:p>
        </p:txBody>
      </p:sp>
      <p:pic>
        <p:nvPicPr>
          <p:cNvPr id="2" name="図 1"/>
          <p:cNvPicPr>
            <a:picLocks noChangeAspect="1"/>
          </p:cNvPicPr>
          <p:nvPr/>
        </p:nvPicPr>
        <p:blipFill>
          <a:blip r:embed="rId3"/>
          <a:stretch>
            <a:fillRect/>
          </a:stretch>
        </p:blipFill>
        <p:spPr>
          <a:xfrm>
            <a:off x="6048855" y="2648494"/>
            <a:ext cx="2145256" cy="2754044"/>
          </a:xfrm>
          <a:prstGeom prst="rect">
            <a:avLst/>
          </a:prstGeom>
        </p:spPr>
      </p:pic>
      <p:pic>
        <p:nvPicPr>
          <p:cNvPr id="3" name="図 2"/>
          <p:cNvPicPr>
            <a:picLocks noChangeAspect="1"/>
          </p:cNvPicPr>
          <p:nvPr/>
        </p:nvPicPr>
        <p:blipFill>
          <a:blip r:embed="rId4"/>
          <a:stretch>
            <a:fillRect/>
          </a:stretch>
        </p:blipFill>
        <p:spPr>
          <a:xfrm>
            <a:off x="765707" y="2067791"/>
            <a:ext cx="5184817" cy="3430130"/>
          </a:xfrm>
          <a:prstGeom prst="rect">
            <a:avLst/>
          </a:prstGeom>
        </p:spPr>
      </p:pic>
    </p:spTree>
    <p:extLst>
      <p:ext uri="{BB962C8B-B14F-4D97-AF65-F5344CB8AC3E}">
        <p14:creationId xmlns:p14="http://schemas.microsoft.com/office/powerpoint/2010/main" val="37745632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ブレーカの一般的作業方法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テキスト５５ページ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３６ページ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3"/>
          <a:stretch>
            <a:fillRect/>
          </a:stretch>
        </p:blipFill>
        <p:spPr>
          <a:xfrm>
            <a:off x="2385586" y="1438968"/>
            <a:ext cx="4512680" cy="2440392"/>
          </a:xfrm>
          <a:prstGeom prst="rect">
            <a:avLst/>
          </a:prstGeom>
        </p:spPr>
      </p:pic>
      <p:sp>
        <p:nvSpPr>
          <p:cNvPr id="20" name="テキスト ボックス 19"/>
          <p:cNvSpPr txBox="1"/>
          <p:nvPr/>
        </p:nvSpPr>
        <p:spPr>
          <a:xfrm>
            <a:off x="3153659" y="3811102"/>
            <a:ext cx="3237610" cy="276999"/>
          </a:xfrm>
          <a:prstGeom prst="rect">
            <a:avLst/>
          </a:prstGeom>
          <a:noFill/>
          <a:ln>
            <a:noFill/>
          </a:ln>
        </p:spPr>
        <p:txBody>
          <a:bodyPr wrap="square" rtlCol="0">
            <a:spAutoFit/>
          </a:bodyPr>
          <a:lstStyle/>
          <a:p>
            <a:pPr algn="ctr"/>
            <a:r>
              <a:rPr lang="ja-JP" altLang="en-US" sz="1200" dirty="0">
                <a:solidFill>
                  <a:prstClr val="black"/>
                </a:solidFill>
              </a:rPr>
              <a:t>チゼルでこじらない</a:t>
            </a:r>
          </a:p>
        </p:txBody>
      </p:sp>
      <p:pic>
        <p:nvPicPr>
          <p:cNvPr id="21" name="図 20"/>
          <p:cNvPicPr>
            <a:picLocks noChangeAspect="1"/>
          </p:cNvPicPr>
          <p:nvPr/>
        </p:nvPicPr>
        <p:blipFill>
          <a:blip r:embed="rId4"/>
          <a:stretch>
            <a:fillRect/>
          </a:stretch>
        </p:blipFill>
        <p:spPr>
          <a:xfrm>
            <a:off x="2626713" y="4077068"/>
            <a:ext cx="3890573" cy="2044595"/>
          </a:xfrm>
          <a:prstGeom prst="rect">
            <a:avLst/>
          </a:prstGeom>
        </p:spPr>
      </p:pic>
      <p:sp>
        <p:nvSpPr>
          <p:cNvPr id="22" name="テキスト ボックス 21"/>
          <p:cNvSpPr txBox="1"/>
          <p:nvPr/>
        </p:nvSpPr>
        <p:spPr>
          <a:xfrm>
            <a:off x="3069261" y="6061455"/>
            <a:ext cx="3237610" cy="276999"/>
          </a:xfrm>
          <a:prstGeom prst="rect">
            <a:avLst/>
          </a:prstGeom>
          <a:noFill/>
          <a:ln>
            <a:noFill/>
          </a:ln>
        </p:spPr>
        <p:txBody>
          <a:bodyPr wrap="square" rtlCol="0">
            <a:spAutoFit/>
          </a:bodyPr>
          <a:lstStyle/>
          <a:p>
            <a:pPr algn="ctr"/>
            <a:r>
              <a:rPr lang="ja-JP" altLang="en-US" sz="1200" dirty="0">
                <a:solidFill>
                  <a:prstClr val="black"/>
                </a:solidFill>
              </a:rPr>
              <a:t>割れやすいところから</a:t>
            </a:r>
          </a:p>
        </p:txBody>
      </p:sp>
    </p:spTree>
    <p:extLst>
      <p:ext uri="{BB962C8B-B14F-4D97-AF65-F5344CB8AC3E}">
        <p14:creationId xmlns:p14="http://schemas.microsoft.com/office/powerpoint/2010/main" val="31134810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a:t>
            </a:r>
            <a:r>
              <a:rPr lang="ja-JP" altLang="en-US" sz="2400" dirty="0">
                <a:latin typeface="Meiryo UI" panose="020B0604030504040204" pitchFamily="50" charset="-128"/>
                <a:ea typeface="Meiryo UI" panose="020B0604030504040204" pitchFamily="50" charset="-128"/>
              </a:rPr>
              <a:t>機械の種類と用途（特徴）</a:t>
            </a:r>
            <a:r>
              <a:rPr lang="ja-JP" altLang="en-US" sz="2400" dirty="0" smtClean="0">
                <a:latin typeface="Meiryo UI" panose="020B0604030504040204" pitchFamily="50" charset="-128"/>
                <a:ea typeface="Meiryo UI" panose="020B0604030504040204" pitchFamily="50" charset="-128"/>
              </a:rPr>
              <a:t>等</a:t>
            </a:r>
            <a:r>
              <a:rPr lang="ja-JP" altLang="en-US" sz="2400" dirty="0">
                <a:latin typeface="Meiryo UI" panose="020B0604030504040204" pitchFamily="50" charset="-128"/>
                <a:ea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rPr>
              <a:t>2</a:t>
            </a:r>
            <a:r>
              <a:rPr lang="ja-JP" altLang="en-US" sz="2400" dirty="0">
                <a:latin typeface="Meiryo UI" panose="020B0604030504040204" pitchFamily="50" charset="-128"/>
                <a:ea typeface="Meiryo UI" panose="020B0604030504040204" pitchFamily="50" charset="-128"/>
              </a:rPr>
              <a:t>）鉄骨切断機</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テキスト３ページ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テキスト５ページ</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2202873" y="1369065"/>
            <a:ext cx="4738254" cy="4119870"/>
          </a:xfrm>
          <a:prstGeom prst="rect">
            <a:avLst/>
          </a:prstGeom>
        </p:spPr>
      </p:pic>
    </p:spTree>
    <p:extLst>
      <p:ext uri="{BB962C8B-B14F-4D97-AF65-F5344CB8AC3E}">
        <p14:creationId xmlns:p14="http://schemas.microsoft.com/office/powerpoint/2010/main" val="6310325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ブレーカの一般的作業方法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テキスト５６ページ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３７ページ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015541" y="3596556"/>
            <a:ext cx="3237610" cy="276999"/>
          </a:xfrm>
          <a:prstGeom prst="rect">
            <a:avLst/>
          </a:prstGeom>
          <a:noFill/>
          <a:ln>
            <a:noFill/>
          </a:ln>
        </p:spPr>
        <p:txBody>
          <a:bodyPr wrap="square" rtlCol="0">
            <a:spAutoFit/>
          </a:bodyPr>
          <a:lstStyle/>
          <a:p>
            <a:pPr algn="ctr"/>
            <a:r>
              <a:rPr lang="ja-JP" altLang="en-US" sz="1200" dirty="0">
                <a:solidFill>
                  <a:prstClr val="black"/>
                </a:solidFill>
              </a:rPr>
              <a:t>ストロークエンドでの打撃をしない</a:t>
            </a:r>
          </a:p>
        </p:txBody>
      </p:sp>
      <p:sp>
        <p:nvSpPr>
          <p:cNvPr id="15" name="テキスト ボックス 14"/>
          <p:cNvSpPr txBox="1"/>
          <p:nvPr/>
        </p:nvSpPr>
        <p:spPr>
          <a:xfrm>
            <a:off x="2930570" y="6061455"/>
            <a:ext cx="3237610" cy="276999"/>
          </a:xfrm>
          <a:prstGeom prst="rect">
            <a:avLst/>
          </a:prstGeom>
          <a:noFill/>
          <a:ln>
            <a:noFill/>
          </a:ln>
        </p:spPr>
        <p:txBody>
          <a:bodyPr wrap="square" rtlCol="0">
            <a:spAutoFit/>
          </a:bodyPr>
          <a:lstStyle/>
          <a:p>
            <a:pPr algn="ctr"/>
            <a:r>
              <a:rPr lang="ja-JP" altLang="en-US" sz="1200" dirty="0">
                <a:solidFill>
                  <a:prstClr val="black"/>
                </a:solidFill>
              </a:rPr>
              <a:t>ブレーカで物をつらない</a:t>
            </a:r>
          </a:p>
        </p:txBody>
      </p:sp>
      <p:pic>
        <p:nvPicPr>
          <p:cNvPr id="8" name="図 7"/>
          <p:cNvPicPr>
            <a:picLocks noChangeAspect="1"/>
          </p:cNvPicPr>
          <p:nvPr/>
        </p:nvPicPr>
        <p:blipFill>
          <a:blip r:embed="rId3"/>
          <a:stretch>
            <a:fillRect/>
          </a:stretch>
        </p:blipFill>
        <p:spPr>
          <a:xfrm>
            <a:off x="1989819" y="3849207"/>
            <a:ext cx="4709307" cy="2212248"/>
          </a:xfrm>
          <a:prstGeom prst="rect">
            <a:avLst/>
          </a:prstGeom>
        </p:spPr>
      </p:pic>
      <p:pic>
        <p:nvPicPr>
          <p:cNvPr id="10" name="図 9"/>
          <p:cNvPicPr>
            <a:picLocks noChangeAspect="1"/>
          </p:cNvPicPr>
          <p:nvPr/>
        </p:nvPicPr>
        <p:blipFill>
          <a:blip r:embed="rId4"/>
          <a:stretch>
            <a:fillRect/>
          </a:stretch>
        </p:blipFill>
        <p:spPr>
          <a:xfrm>
            <a:off x="2335639" y="1348378"/>
            <a:ext cx="4283370" cy="2248178"/>
          </a:xfrm>
          <a:prstGeom prst="rect">
            <a:avLst/>
          </a:prstGeom>
        </p:spPr>
      </p:pic>
    </p:spTree>
    <p:extLst>
      <p:ext uri="{BB962C8B-B14F-4D97-AF65-F5344CB8AC3E}">
        <p14:creationId xmlns:p14="http://schemas.microsoft.com/office/powerpoint/2010/main" val="42733412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ブレーカの一般的作業方法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テキスト５６ページ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３８ページ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724980" y="5725008"/>
            <a:ext cx="3237610" cy="276999"/>
          </a:xfrm>
          <a:prstGeom prst="rect">
            <a:avLst/>
          </a:prstGeom>
          <a:noFill/>
          <a:ln>
            <a:noFill/>
          </a:ln>
        </p:spPr>
        <p:txBody>
          <a:bodyPr wrap="square" rtlCol="0">
            <a:spAutoFit/>
          </a:bodyPr>
          <a:lstStyle/>
          <a:p>
            <a:pPr algn="ctr"/>
            <a:r>
              <a:rPr lang="ja-JP" altLang="en-US" sz="1200" dirty="0">
                <a:solidFill>
                  <a:prstClr val="black"/>
                </a:solidFill>
              </a:rPr>
              <a:t>水中作業をしない</a:t>
            </a:r>
          </a:p>
        </p:txBody>
      </p:sp>
      <p:sp>
        <p:nvSpPr>
          <p:cNvPr id="23" name="テキスト ボックス 22"/>
          <p:cNvSpPr txBox="1"/>
          <p:nvPr/>
        </p:nvSpPr>
        <p:spPr>
          <a:xfrm>
            <a:off x="4588023" y="5053920"/>
            <a:ext cx="3237610" cy="276999"/>
          </a:xfrm>
          <a:prstGeom prst="rect">
            <a:avLst/>
          </a:prstGeom>
          <a:noFill/>
          <a:ln>
            <a:noFill/>
          </a:ln>
        </p:spPr>
        <p:txBody>
          <a:bodyPr wrap="square" rtlCol="0">
            <a:spAutoFit/>
          </a:bodyPr>
          <a:lstStyle/>
          <a:p>
            <a:pPr algn="ctr"/>
            <a:r>
              <a:rPr lang="ja-JP" altLang="en-US" sz="1200" dirty="0">
                <a:solidFill>
                  <a:prstClr val="black"/>
                </a:solidFill>
              </a:rPr>
              <a:t>破片の飛来範囲内への立入禁止</a:t>
            </a:r>
          </a:p>
        </p:txBody>
      </p:sp>
      <p:pic>
        <p:nvPicPr>
          <p:cNvPr id="8" name="図 7"/>
          <p:cNvPicPr>
            <a:picLocks noChangeAspect="1"/>
          </p:cNvPicPr>
          <p:nvPr/>
        </p:nvPicPr>
        <p:blipFill>
          <a:blip r:embed="rId3"/>
          <a:stretch>
            <a:fillRect/>
          </a:stretch>
        </p:blipFill>
        <p:spPr>
          <a:xfrm>
            <a:off x="4058920" y="2425403"/>
            <a:ext cx="4295816" cy="2628517"/>
          </a:xfrm>
          <a:prstGeom prst="rect">
            <a:avLst/>
          </a:prstGeom>
        </p:spPr>
      </p:pic>
      <p:pic>
        <p:nvPicPr>
          <p:cNvPr id="10" name="図 9"/>
          <p:cNvPicPr>
            <a:picLocks noChangeAspect="1"/>
          </p:cNvPicPr>
          <p:nvPr/>
        </p:nvPicPr>
        <p:blipFill>
          <a:blip r:embed="rId4"/>
          <a:stretch>
            <a:fillRect/>
          </a:stretch>
        </p:blipFill>
        <p:spPr>
          <a:xfrm>
            <a:off x="781462" y="1966301"/>
            <a:ext cx="3124647" cy="3758707"/>
          </a:xfrm>
          <a:prstGeom prst="rect">
            <a:avLst/>
          </a:prstGeom>
        </p:spPr>
      </p:pic>
    </p:spTree>
    <p:extLst>
      <p:ext uri="{BB962C8B-B14F-4D97-AF65-F5344CB8AC3E}">
        <p14:creationId xmlns:p14="http://schemas.microsoft.com/office/powerpoint/2010/main" val="6006889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ブレーカの一般的作業方法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テキスト５７ページ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３９ページ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126578" y="4855363"/>
            <a:ext cx="3237610" cy="276999"/>
          </a:xfrm>
          <a:prstGeom prst="rect">
            <a:avLst/>
          </a:prstGeom>
          <a:noFill/>
          <a:ln>
            <a:noFill/>
          </a:ln>
        </p:spPr>
        <p:txBody>
          <a:bodyPr wrap="square" rtlCol="0">
            <a:spAutoFit/>
          </a:bodyPr>
          <a:lstStyle/>
          <a:p>
            <a:pPr algn="ctr"/>
            <a:r>
              <a:rPr lang="ja-JP" altLang="en-US" sz="1200" dirty="0">
                <a:solidFill>
                  <a:prstClr val="black"/>
                </a:solidFill>
              </a:rPr>
              <a:t>崖崩れ、落石等に注意</a:t>
            </a:r>
          </a:p>
        </p:txBody>
      </p:sp>
      <p:pic>
        <p:nvPicPr>
          <p:cNvPr id="8" name="図 7"/>
          <p:cNvPicPr>
            <a:picLocks noChangeAspect="1"/>
          </p:cNvPicPr>
          <p:nvPr/>
        </p:nvPicPr>
        <p:blipFill>
          <a:blip r:embed="rId3"/>
          <a:stretch>
            <a:fillRect/>
          </a:stretch>
        </p:blipFill>
        <p:spPr>
          <a:xfrm>
            <a:off x="700127" y="2747029"/>
            <a:ext cx="4460489" cy="2108334"/>
          </a:xfrm>
          <a:prstGeom prst="rect">
            <a:avLst/>
          </a:prstGeom>
        </p:spPr>
      </p:pic>
      <p:pic>
        <p:nvPicPr>
          <p:cNvPr id="10" name="図 9"/>
          <p:cNvPicPr>
            <a:picLocks noChangeAspect="1"/>
          </p:cNvPicPr>
          <p:nvPr/>
        </p:nvPicPr>
        <p:blipFill>
          <a:blip r:embed="rId4"/>
          <a:stretch>
            <a:fillRect/>
          </a:stretch>
        </p:blipFill>
        <p:spPr>
          <a:xfrm>
            <a:off x="5239766" y="2626808"/>
            <a:ext cx="3195022" cy="2228556"/>
          </a:xfrm>
          <a:prstGeom prst="rect">
            <a:avLst/>
          </a:prstGeom>
        </p:spPr>
      </p:pic>
      <p:sp>
        <p:nvSpPr>
          <p:cNvPr id="16" name="テキスト ボックス 15"/>
          <p:cNvSpPr txBox="1"/>
          <p:nvPr/>
        </p:nvSpPr>
        <p:spPr>
          <a:xfrm>
            <a:off x="5100943" y="4855362"/>
            <a:ext cx="3237610" cy="276999"/>
          </a:xfrm>
          <a:prstGeom prst="rect">
            <a:avLst/>
          </a:prstGeom>
          <a:noFill/>
          <a:ln>
            <a:noFill/>
          </a:ln>
        </p:spPr>
        <p:txBody>
          <a:bodyPr wrap="square" rtlCol="0">
            <a:spAutoFit/>
          </a:bodyPr>
          <a:lstStyle/>
          <a:p>
            <a:pPr algn="ctr"/>
            <a:r>
              <a:rPr lang="ja-JP" altLang="en-US" sz="1200" dirty="0">
                <a:solidFill>
                  <a:prstClr val="black"/>
                </a:solidFill>
              </a:rPr>
              <a:t>転倒に注意</a:t>
            </a:r>
          </a:p>
        </p:txBody>
      </p:sp>
    </p:spTree>
    <p:extLst>
      <p:ext uri="{BB962C8B-B14F-4D97-AF65-F5344CB8AC3E}">
        <p14:creationId xmlns:p14="http://schemas.microsoft.com/office/powerpoint/2010/main" val="32645850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3830604" y="1359887"/>
            <a:ext cx="4326260" cy="4889833"/>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Meiryo UI" panose="020B0604030504040204" pitchFamily="50" charset="-128"/>
                <a:ea typeface="Meiryo UI" panose="020B0604030504040204" pitchFamily="50" charset="-128"/>
              </a:rPr>
              <a:t>作業終了後の注意</a:t>
            </a: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テキスト５８ページ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テキスト４０ページ</a:t>
            </a:r>
            <a:endParaRPr lang="ja-JP" altLang="en-US" sz="1200" dirty="0">
              <a:solidFill>
                <a:prstClr val="black"/>
              </a:solidFill>
            </a:endParaRPr>
          </a:p>
        </p:txBody>
      </p:sp>
      <p:sp>
        <p:nvSpPr>
          <p:cNvPr id="9" name="コンテンツ プレースホルダー 4"/>
          <p:cNvSpPr txBox="1">
            <a:spLocks/>
          </p:cNvSpPr>
          <p:nvPr/>
        </p:nvSpPr>
        <p:spPr>
          <a:xfrm>
            <a:off x="628650" y="1268384"/>
            <a:ext cx="7886700" cy="4997334"/>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a:latin typeface="Meiryo UI" panose="020B0604030504040204" pitchFamily="50" charset="-128"/>
                <a:ea typeface="Meiryo UI" panose="020B0604030504040204" pitchFamily="50" charset="-128"/>
              </a:rPr>
              <a:t>（１）ブレーカユニット</a:t>
            </a: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r>
              <a:rPr lang="ja-JP" altLang="en-US" sz="2000" dirty="0">
                <a:latin typeface="Meiryo UI" panose="020B0604030504040204" pitchFamily="50" charset="-128"/>
                <a:ea typeface="Meiryo UI" panose="020B0604030504040204" pitchFamily="50" charset="-128"/>
              </a:rPr>
              <a:t>（２）</a:t>
            </a:r>
            <a:r>
              <a:rPr lang="ja-JP" altLang="en-US" sz="2000" dirty="0" smtClean="0">
                <a:latin typeface="Meiryo UI" panose="020B0604030504040204" pitchFamily="50" charset="-128"/>
                <a:ea typeface="Meiryo UI" panose="020B0604030504040204" pitchFamily="50" charset="-128"/>
              </a:rPr>
              <a:t>ベースマシン</a:t>
            </a:r>
            <a:endParaRPr lang="en-US" altLang="ja-JP"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084600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鉄骨切断機の特徴、各部の名称と働き、種類、選定と取り付け、</a:t>
            </a:r>
            <a:r>
              <a:rPr lang="en-US" altLang="ja-JP" sz="2400" dirty="0" smtClean="0">
                <a:latin typeface="Meiryo UI" panose="020B0604030504040204" pitchFamily="50" charset="-128"/>
                <a:ea typeface="Meiryo UI" panose="020B0604030504040204" pitchFamily="50" charset="-128"/>
              </a:rPr>
              <a:t/>
            </a:r>
            <a:br>
              <a:rPr lang="en-US" altLang="ja-JP" sz="2400" dirty="0" smtClean="0">
                <a:latin typeface="Meiryo UI" panose="020B0604030504040204" pitchFamily="50" charset="-128"/>
                <a:ea typeface="Meiryo UI" panose="020B0604030504040204" pitchFamily="50" charset="-128"/>
              </a:rPr>
            </a:br>
            <a:r>
              <a:rPr lang="ja-JP" altLang="en-US" sz="2400" dirty="0" smtClean="0">
                <a:latin typeface="Meiryo UI" panose="020B0604030504040204" pitchFamily="50" charset="-128"/>
                <a:ea typeface="Meiryo UI" panose="020B0604030504040204" pitchFamily="50" charset="-128"/>
              </a:rPr>
              <a:t>操作等</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テキスト５９ページ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テキスト４１ページ</a:t>
            </a:r>
            <a:endParaRPr lang="ja-JP" altLang="en-US" sz="1200" dirty="0">
              <a:solidFill>
                <a:prstClr val="black"/>
              </a:solidFill>
            </a:endParaRPr>
          </a:p>
        </p:txBody>
      </p:sp>
      <p:sp>
        <p:nvSpPr>
          <p:cNvPr id="9" name="コンテンツ プレースホルダー 4"/>
          <p:cNvSpPr txBox="1">
            <a:spLocks/>
          </p:cNvSpPr>
          <p:nvPr/>
        </p:nvSpPr>
        <p:spPr>
          <a:xfrm>
            <a:off x="628650" y="1849582"/>
            <a:ext cx="7886700" cy="448887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2953194" y="5642567"/>
            <a:ext cx="3237610" cy="276999"/>
          </a:xfrm>
          <a:prstGeom prst="rect">
            <a:avLst/>
          </a:prstGeom>
          <a:noFill/>
          <a:ln>
            <a:noFill/>
          </a:ln>
        </p:spPr>
        <p:txBody>
          <a:bodyPr wrap="square" rtlCol="0">
            <a:spAutoFit/>
          </a:bodyPr>
          <a:lstStyle/>
          <a:p>
            <a:pPr algn="ctr"/>
            <a:r>
              <a:rPr lang="ja-JP" altLang="en-US" sz="1200" dirty="0" smtClean="0">
                <a:solidFill>
                  <a:prstClr val="black"/>
                </a:solidFill>
              </a:rPr>
              <a:t>鉄骨切断具</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3369981" y="1989076"/>
            <a:ext cx="2404036" cy="3341459"/>
          </a:xfrm>
          <a:prstGeom prst="rect">
            <a:avLst/>
          </a:prstGeom>
        </p:spPr>
      </p:pic>
    </p:spTree>
    <p:extLst>
      <p:ext uri="{BB962C8B-B14F-4D97-AF65-F5344CB8AC3E}">
        <p14:creationId xmlns:p14="http://schemas.microsoft.com/office/powerpoint/2010/main" val="14015213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鉄骨切断機の一般的作業方法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テキスト６０ページ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テキスト４２ページ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084958" y="5673102"/>
            <a:ext cx="3237610" cy="276999"/>
          </a:xfrm>
          <a:prstGeom prst="rect">
            <a:avLst/>
          </a:prstGeom>
          <a:noFill/>
          <a:ln>
            <a:noFill/>
          </a:ln>
        </p:spPr>
        <p:txBody>
          <a:bodyPr wrap="square" rtlCol="0">
            <a:spAutoFit/>
          </a:bodyPr>
          <a:lstStyle/>
          <a:p>
            <a:pPr algn="ctr"/>
            <a:r>
              <a:rPr lang="ja-JP" altLang="en-US" sz="1200" dirty="0">
                <a:solidFill>
                  <a:prstClr val="black"/>
                </a:solidFill>
              </a:rPr>
              <a:t>鉄骨切断機による解体状況</a:t>
            </a:r>
          </a:p>
        </p:txBody>
      </p:sp>
      <p:sp>
        <p:nvSpPr>
          <p:cNvPr id="15" name="テキスト ボックス 14"/>
          <p:cNvSpPr txBox="1"/>
          <p:nvPr/>
        </p:nvSpPr>
        <p:spPr>
          <a:xfrm>
            <a:off x="4905372" y="5561749"/>
            <a:ext cx="3237610" cy="276999"/>
          </a:xfrm>
          <a:prstGeom prst="rect">
            <a:avLst/>
          </a:prstGeom>
          <a:noFill/>
          <a:ln>
            <a:noFill/>
          </a:ln>
        </p:spPr>
        <p:txBody>
          <a:bodyPr wrap="square" rtlCol="0">
            <a:spAutoFit/>
          </a:bodyPr>
          <a:lstStyle/>
          <a:p>
            <a:pPr algn="ctr"/>
            <a:r>
              <a:rPr lang="ja-JP" altLang="en-US" sz="1200" dirty="0" smtClean="0">
                <a:solidFill>
                  <a:prstClr val="black"/>
                </a:solidFill>
              </a:rPr>
              <a:t>グリース注入</a:t>
            </a:r>
            <a:endParaRPr lang="ja-JP" altLang="en-US" sz="1200" dirty="0">
              <a:solidFill>
                <a:prstClr val="black"/>
              </a:solidFill>
            </a:endParaRPr>
          </a:p>
        </p:txBody>
      </p:sp>
      <p:pic>
        <p:nvPicPr>
          <p:cNvPr id="8" name="図 7"/>
          <p:cNvPicPr>
            <a:picLocks noChangeAspect="1"/>
          </p:cNvPicPr>
          <p:nvPr/>
        </p:nvPicPr>
        <p:blipFill>
          <a:blip r:embed="rId3"/>
          <a:stretch>
            <a:fillRect/>
          </a:stretch>
        </p:blipFill>
        <p:spPr>
          <a:xfrm>
            <a:off x="735135" y="2441864"/>
            <a:ext cx="4063753" cy="3185569"/>
          </a:xfrm>
          <a:prstGeom prst="rect">
            <a:avLst/>
          </a:prstGeom>
        </p:spPr>
      </p:pic>
      <p:pic>
        <p:nvPicPr>
          <p:cNvPr id="10" name="図 9"/>
          <p:cNvPicPr>
            <a:picLocks noChangeAspect="1"/>
          </p:cNvPicPr>
          <p:nvPr/>
        </p:nvPicPr>
        <p:blipFill>
          <a:blip r:embed="rId4"/>
          <a:stretch>
            <a:fillRect/>
          </a:stretch>
        </p:blipFill>
        <p:spPr>
          <a:xfrm>
            <a:off x="5082179" y="2691246"/>
            <a:ext cx="3293154" cy="2870504"/>
          </a:xfrm>
          <a:prstGeom prst="rect">
            <a:avLst/>
          </a:prstGeom>
        </p:spPr>
      </p:pic>
    </p:spTree>
    <p:extLst>
      <p:ext uri="{BB962C8B-B14F-4D97-AF65-F5344CB8AC3E}">
        <p14:creationId xmlns:p14="http://schemas.microsoft.com/office/powerpoint/2010/main" val="31079920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鉄骨切断機の一般的作業方法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テキスト６１ページ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４３ページ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3"/>
          <a:stretch>
            <a:fillRect/>
          </a:stretch>
        </p:blipFill>
        <p:spPr>
          <a:xfrm>
            <a:off x="1821961" y="1307934"/>
            <a:ext cx="5643334" cy="2297712"/>
          </a:xfrm>
          <a:prstGeom prst="rect">
            <a:avLst/>
          </a:prstGeom>
        </p:spPr>
      </p:pic>
      <p:sp>
        <p:nvSpPr>
          <p:cNvPr id="18" name="テキスト ボックス 17"/>
          <p:cNvSpPr txBox="1"/>
          <p:nvPr/>
        </p:nvSpPr>
        <p:spPr>
          <a:xfrm>
            <a:off x="2241674" y="3424029"/>
            <a:ext cx="4387726" cy="276999"/>
          </a:xfrm>
          <a:prstGeom prst="rect">
            <a:avLst/>
          </a:prstGeom>
          <a:noFill/>
          <a:ln>
            <a:noFill/>
          </a:ln>
        </p:spPr>
        <p:txBody>
          <a:bodyPr wrap="square" rtlCol="0">
            <a:spAutoFit/>
          </a:bodyPr>
          <a:lstStyle/>
          <a:p>
            <a:r>
              <a:rPr lang="ja-JP" altLang="en-US" sz="1200" dirty="0" smtClean="0">
                <a:solidFill>
                  <a:prstClr val="black"/>
                </a:solidFill>
              </a:rPr>
              <a:t>不安定な場所での作業は危険　　　　　床面の強度を確認</a:t>
            </a:r>
            <a:endParaRPr lang="ja-JP" altLang="en-US" sz="1200" dirty="0">
              <a:solidFill>
                <a:prstClr val="black"/>
              </a:solidFill>
            </a:endParaRPr>
          </a:p>
        </p:txBody>
      </p:sp>
      <p:pic>
        <p:nvPicPr>
          <p:cNvPr id="13" name="図 12"/>
          <p:cNvPicPr>
            <a:picLocks noChangeAspect="1"/>
          </p:cNvPicPr>
          <p:nvPr/>
        </p:nvPicPr>
        <p:blipFill>
          <a:blip r:embed="rId4"/>
          <a:stretch>
            <a:fillRect/>
          </a:stretch>
        </p:blipFill>
        <p:spPr>
          <a:xfrm>
            <a:off x="1821961" y="3815179"/>
            <a:ext cx="5160785" cy="1964120"/>
          </a:xfrm>
          <a:prstGeom prst="rect">
            <a:avLst/>
          </a:prstGeom>
        </p:spPr>
      </p:pic>
      <p:sp>
        <p:nvSpPr>
          <p:cNvPr id="19" name="テキスト ボックス 18"/>
          <p:cNvSpPr txBox="1"/>
          <p:nvPr/>
        </p:nvSpPr>
        <p:spPr>
          <a:xfrm>
            <a:off x="2605045" y="5788152"/>
            <a:ext cx="1647746" cy="461665"/>
          </a:xfrm>
          <a:prstGeom prst="rect">
            <a:avLst/>
          </a:prstGeom>
          <a:noFill/>
          <a:ln>
            <a:noFill/>
          </a:ln>
        </p:spPr>
        <p:txBody>
          <a:bodyPr wrap="square" rtlCol="0">
            <a:spAutoFit/>
          </a:bodyPr>
          <a:lstStyle/>
          <a:p>
            <a:r>
              <a:rPr lang="ja-JP" altLang="en-US" sz="1200" dirty="0" smtClean="0">
                <a:solidFill>
                  <a:prstClr val="black"/>
                </a:solidFill>
              </a:rPr>
              <a:t>履帯に対して横方向</a:t>
            </a:r>
            <a:r>
              <a:rPr lang="en-US" altLang="ja-JP" sz="1200" dirty="0" smtClean="0">
                <a:solidFill>
                  <a:prstClr val="black"/>
                </a:solidFill>
              </a:rPr>
              <a:t/>
            </a:r>
            <a:br>
              <a:rPr lang="en-US" altLang="ja-JP" sz="1200" dirty="0" smtClean="0">
                <a:solidFill>
                  <a:prstClr val="black"/>
                </a:solidFill>
              </a:rPr>
            </a:br>
            <a:r>
              <a:rPr lang="ja-JP" altLang="en-US" sz="1200" dirty="0" smtClean="0">
                <a:solidFill>
                  <a:prstClr val="black"/>
                </a:solidFill>
              </a:rPr>
              <a:t>の作業は注意</a:t>
            </a:r>
            <a:endParaRPr lang="ja-JP" altLang="en-US" sz="1200" dirty="0">
              <a:solidFill>
                <a:prstClr val="black"/>
              </a:solidFill>
            </a:endParaRPr>
          </a:p>
        </p:txBody>
      </p:sp>
      <p:sp>
        <p:nvSpPr>
          <p:cNvPr id="20" name="テキスト ボックス 19"/>
          <p:cNvSpPr txBox="1"/>
          <p:nvPr/>
        </p:nvSpPr>
        <p:spPr>
          <a:xfrm>
            <a:off x="5173155" y="5820144"/>
            <a:ext cx="1647746" cy="461665"/>
          </a:xfrm>
          <a:prstGeom prst="rect">
            <a:avLst/>
          </a:prstGeom>
          <a:noFill/>
          <a:ln>
            <a:noFill/>
          </a:ln>
        </p:spPr>
        <p:txBody>
          <a:bodyPr wrap="square" rtlCol="0">
            <a:spAutoFit/>
          </a:bodyPr>
          <a:lstStyle/>
          <a:p>
            <a:r>
              <a:rPr lang="ja-JP" altLang="en-US" sz="1200" dirty="0" smtClean="0">
                <a:solidFill>
                  <a:prstClr val="black"/>
                </a:solidFill>
              </a:rPr>
              <a:t>本体が浮き上がる</a:t>
            </a:r>
            <a:r>
              <a:rPr lang="en-US" altLang="ja-JP" sz="1200" dirty="0" smtClean="0">
                <a:solidFill>
                  <a:prstClr val="black"/>
                </a:solidFill>
              </a:rPr>
              <a:t/>
            </a:r>
            <a:br>
              <a:rPr lang="en-US" altLang="ja-JP" sz="1200" dirty="0" smtClean="0">
                <a:solidFill>
                  <a:prstClr val="black"/>
                </a:solidFill>
              </a:rPr>
            </a:br>
            <a:r>
              <a:rPr lang="ja-JP" altLang="en-US" sz="1200" dirty="0" smtClean="0">
                <a:solidFill>
                  <a:prstClr val="black"/>
                </a:solidFill>
              </a:rPr>
              <a:t>作業は危険</a:t>
            </a:r>
            <a:endParaRPr lang="ja-JP" altLang="en-US" sz="1200" dirty="0">
              <a:solidFill>
                <a:prstClr val="black"/>
              </a:solidFill>
            </a:endParaRPr>
          </a:p>
        </p:txBody>
      </p:sp>
    </p:spTree>
    <p:extLst>
      <p:ext uri="{BB962C8B-B14F-4D97-AF65-F5344CB8AC3E}">
        <p14:creationId xmlns:p14="http://schemas.microsoft.com/office/powerpoint/2010/main" val="24433884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鉄骨切断機の一般的作業方法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テキスト６２ページ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４４ページ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974376" y="6073624"/>
            <a:ext cx="3237610" cy="276999"/>
          </a:xfrm>
          <a:prstGeom prst="rect">
            <a:avLst/>
          </a:prstGeom>
          <a:noFill/>
          <a:ln>
            <a:noFill/>
          </a:ln>
        </p:spPr>
        <p:txBody>
          <a:bodyPr wrap="square" rtlCol="0">
            <a:spAutoFit/>
          </a:bodyPr>
          <a:lstStyle/>
          <a:p>
            <a:pPr algn="ctr"/>
            <a:r>
              <a:rPr lang="ja-JP" altLang="en-US" sz="1200" dirty="0" smtClean="0">
                <a:solidFill>
                  <a:prstClr val="black"/>
                </a:solidFill>
              </a:rPr>
              <a:t>横掃き掃除の禁止</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2974376" y="3791473"/>
            <a:ext cx="3012610" cy="2249416"/>
          </a:xfrm>
          <a:prstGeom prst="rect">
            <a:avLst/>
          </a:prstGeom>
        </p:spPr>
      </p:pic>
      <p:pic>
        <p:nvPicPr>
          <p:cNvPr id="24" name="図 23"/>
          <p:cNvPicPr>
            <a:picLocks noChangeAspect="1"/>
          </p:cNvPicPr>
          <p:nvPr/>
        </p:nvPicPr>
        <p:blipFill>
          <a:blip r:embed="rId4"/>
          <a:stretch>
            <a:fillRect/>
          </a:stretch>
        </p:blipFill>
        <p:spPr>
          <a:xfrm>
            <a:off x="879823" y="1480965"/>
            <a:ext cx="3218997" cy="2447403"/>
          </a:xfrm>
          <a:prstGeom prst="rect">
            <a:avLst/>
          </a:prstGeom>
        </p:spPr>
      </p:pic>
      <p:pic>
        <p:nvPicPr>
          <p:cNvPr id="25" name="図 24"/>
          <p:cNvPicPr>
            <a:picLocks noChangeAspect="1"/>
          </p:cNvPicPr>
          <p:nvPr/>
        </p:nvPicPr>
        <p:blipFill>
          <a:blip r:embed="rId5"/>
          <a:stretch>
            <a:fillRect/>
          </a:stretch>
        </p:blipFill>
        <p:spPr>
          <a:xfrm>
            <a:off x="4797746" y="1287152"/>
            <a:ext cx="3148104" cy="2561692"/>
          </a:xfrm>
          <a:prstGeom prst="rect">
            <a:avLst/>
          </a:prstGeom>
        </p:spPr>
      </p:pic>
      <p:sp>
        <p:nvSpPr>
          <p:cNvPr id="27" name="テキスト ボックス 26"/>
          <p:cNvSpPr txBox="1"/>
          <p:nvPr/>
        </p:nvSpPr>
        <p:spPr>
          <a:xfrm>
            <a:off x="2006503" y="3771210"/>
            <a:ext cx="1647746" cy="276999"/>
          </a:xfrm>
          <a:prstGeom prst="rect">
            <a:avLst/>
          </a:prstGeom>
          <a:noFill/>
          <a:ln>
            <a:noFill/>
          </a:ln>
        </p:spPr>
        <p:txBody>
          <a:bodyPr wrap="square" rtlCol="0">
            <a:spAutoFit/>
          </a:bodyPr>
          <a:lstStyle/>
          <a:p>
            <a:r>
              <a:rPr lang="ja-JP" altLang="en-US" sz="1200" dirty="0" smtClean="0">
                <a:solidFill>
                  <a:prstClr val="black"/>
                </a:solidFill>
              </a:rPr>
              <a:t>こじらない</a:t>
            </a:r>
            <a:endParaRPr lang="ja-JP" altLang="en-US" sz="1200" dirty="0">
              <a:solidFill>
                <a:prstClr val="black"/>
              </a:solidFill>
            </a:endParaRPr>
          </a:p>
        </p:txBody>
      </p:sp>
      <p:sp>
        <p:nvSpPr>
          <p:cNvPr id="28" name="テキスト ボックス 27"/>
          <p:cNvSpPr txBox="1"/>
          <p:nvPr/>
        </p:nvSpPr>
        <p:spPr>
          <a:xfrm>
            <a:off x="6067986" y="3770560"/>
            <a:ext cx="1647746" cy="276999"/>
          </a:xfrm>
          <a:prstGeom prst="rect">
            <a:avLst/>
          </a:prstGeom>
          <a:noFill/>
          <a:ln>
            <a:noFill/>
          </a:ln>
        </p:spPr>
        <p:txBody>
          <a:bodyPr wrap="square" rtlCol="0">
            <a:spAutoFit/>
          </a:bodyPr>
          <a:lstStyle/>
          <a:p>
            <a:r>
              <a:rPr lang="ja-JP" altLang="en-US" sz="1200" dirty="0" smtClean="0">
                <a:solidFill>
                  <a:prstClr val="black"/>
                </a:solidFill>
              </a:rPr>
              <a:t>たたかない</a:t>
            </a:r>
            <a:endParaRPr lang="ja-JP" altLang="en-US" sz="1200" dirty="0">
              <a:solidFill>
                <a:prstClr val="black"/>
              </a:solidFill>
            </a:endParaRPr>
          </a:p>
        </p:txBody>
      </p:sp>
    </p:spTree>
    <p:extLst>
      <p:ext uri="{BB962C8B-B14F-4D97-AF65-F5344CB8AC3E}">
        <p14:creationId xmlns:p14="http://schemas.microsoft.com/office/powerpoint/2010/main" val="41758777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鉄骨切断機の一般的作業方法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テキスト６３ページ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４４ページ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310793" y="4509516"/>
            <a:ext cx="3237610" cy="276999"/>
          </a:xfrm>
          <a:prstGeom prst="rect">
            <a:avLst/>
          </a:prstGeom>
          <a:noFill/>
          <a:ln>
            <a:noFill/>
          </a:ln>
        </p:spPr>
        <p:txBody>
          <a:bodyPr wrap="square" rtlCol="0">
            <a:spAutoFit/>
          </a:bodyPr>
          <a:lstStyle/>
          <a:p>
            <a:pPr algn="ctr"/>
            <a:r>
              <a:rPr lang="ja-JP" altLang="en-US" sz="1200" dirty="0" smtClean="0">
                <a:solidFill>
                  <a:prstClr val="black"/>
                </a:solidFill>
              </a:rPr>
              <a:t>ストロークエンドの状態で噛まない</a:t>
            </a:r>
            <a:endParaRPr lang="ja-JP" altLang="en-US" sz="1200" dirty="0">
              <a:solidFill>
                <a:prstClr val="black"/>
              </a:solidFill>
            </a:endParaRPr>
          </a:p>
        </p:txBody>
      </p:sp>
      <p:sp>
        <p:nvSpPr>
          <p:cNvPr id="23" name="テキスト ボックス 22"/>
          <p:cNvSpPr txBox="1"/>
          <p:nvPr/>
        </p:nvSpPr>
        <p:spPr>
          <a:xfrm>
            <a:off x="5277740" y="4565165"/>
            <a:ext cx="3237610" cy="276999"/>
          </a:xfrm>
          <a:prstGeom prst="rect">
            <a:avLst/>
          </a:prstGeom>
          <a:noFill/>
          <a:ln>
            <a:noFill/>
          </a:ln>
        </p:spPr>
        <p:txBody>
          <a:bodyPr wrap="square" rtlCol="0">
            <a:spAutoFit/>
          </a:bodyPr>
          <a:lstStyle/>
          <a:p>
            <a:pPr algn="ctr"/>
            <a:r>
              <a:rPr lang="ja-JP" altLang="en-US" sz="1200" dirty="0" smtClean="0">
                <a:solidFill>
                  <a:prstClr val="black"/>
                </a:solidFill>
              </a:rPr>
              <a:t>飛来・落下の範囲内立入禁止</a:t>
            </a:r>
            <a:endParaRPr lang="ja-JP" altLang="en-US" sz="1200" dirty="0">
              <a:solidFill>
                <a:prstClr val="black"/>
              </a:solidFill>
            </a:endParaRPr>
          </a:p>
        </p:txBody>
      </p:sp>
      <p:grpSp>
        <p:nvGrpSpPr>
          <p:cNvPr id="10" name="グループ化 9"/>
          <p:cNvGrpSpPr/>
          <p:nvPr/>
        </p:nvGrpSpPr>
        <p:grpSpPr>
          <a:xfrm>
            <a:off x="4945734" y="1984665"/>
            <a:ext cx="3457605" cy="2566570"/>
            <a:chOff x="1765886" y="3702050"/>
            <a:chExt cx="2861919" cy="2124394"/>
          </a:xfrm>
        </p:grpSpPr>
        <p:pic>
          <p:nvPicPr>
            <p:cNvPr id="5" name="図 4"/>
            <p:cNvPicPr>
              <a:picLocks noChangeAspect="1"/>
            </p:cNvPicPr>
            <p:nvPr/>
          </p:nvPicPr>
          <p:blipFill>
            <a:blip r:embed="rId3"/>
            <a:stretch>
              <a:fillRect/>
            </a:stretch>
          </p:blipFill>
          <p:spPr>
            <a:xfrm>
              <a:off x="1765886" y="3702050"/>
              <a:ext cx="2861919" cy="2124394"/>
            </a:xfrm>
            <a:prstGeom prst="rect">
              <a:avLst/>
            </a:prstGeom>
          </p:spPr>
        </p:pic>
        <p:sp>
          <p:nvSpPr>
            <p:cNvPr id="15" name="正方形/長方形 14"/>
            <p:cNvSpPr/>
            <p:nvPr/>
          </p:nvSpPr>
          <p:spPr>
            <a:xfrm rot="5768832">
              <a:off x="2503314" y="4395792"/>
              <a:ext cx="331470" cy="54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16" name="直線コネクタ 15"/>
            <p:cNvCxnSpPr/>
            <p:nvPr/>
          </p:nvCxnSpPr>
          <p:spPr>
            <a:xfrm>
              <a:off x="2654761" y="4419605"/>
              <a:ext cx="909320" cy="552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rot="5587995">
              <a:off x="3094816" y="4100200"/>
              <a:ext cx="88265" cy="57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8" name="正方形/長方形 17"/>
            <p:cNvSpPr/>
            <p:nvPr/>
          </p:nvSpPr>
          <p:spPr>
            <a:xfrm rot="5587995">
              <a:off x="2801446" y="4344040"/>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9" name="正方形/長方形 18"/>
            <p:cNvSpPr/>
            <p:nvPr/>
          </p:nvSpPr>
          <p:spPr>
            <a:xfrm rot="5587995">
              <a:off x="3434541" y="4382140"/>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0" name="正方形/長方形 19"/>
            <p:cNvSpPr/>
            <p:nvPr/>
          </p:nvSpPr>
          <p:spPr>
            <a:xfrm rot="5587995">
              <a:off x="3398346" y="4347215"/>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21" name="直線コネクタ 20"/>
            <p:cNvCxnSpPr/>
            <p:nvPr/>
          </p:nvCxnSpPr>
          <p:spPr>
            <a:xfrm>
              <a:off x="2876376" y="4324355"/>
              <a:ext cx="574675" cy="311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 name="図 23"/>
          <p:cNvPicPr>
            <a:picLocks noChangeAspect="1"/>
          </p:cNvPicPr>
          <p:nvPr/>
        </p:nvPicPr>
        <p:blipFill>
          <a:blip r:embed="rId4"/>
          <a:stretch>
            <a:fillRect/>
          </a:stretch>
        </p:blipFill>
        <p:spPr>
          <a:xfrm>
            <a:off x="768619" y="2474464"/>
            <a:ext cx="4186551" cy="2035052"/>
          </a:xfrm>
          <a:prstGeom prst="rect">
            <a:avLst/>
          </a:prstGeom>
        </p:spPr>
      </p:pic>
    </p:spTree>
    <p:extLst>
      <p:ext uri="{BB962C8B-B14F-4D97-AF65-F5344CB8AC3E}">
        <p14:creationId xmlns:p14="http://schemas.microsoft.com/office/powerpoint/2010/main" val="3685423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鉄骨切断機の一般的作業方法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テキスト６４ページ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４５ページ</a:t>
            </a:r>
            <a:endParaRPr lang="ja-JP" altLang="en-US" sz="1200" dirty="0">
              <a:solidFill>
                <a:prstClr val="black"/>
              </a:solidFill>
            </a:endParaRPr>
          </a:p>
        </p:txBody>
      </p:sp>
      <p:pic>
        <p:nvPicPr>
          <p:cNvPr id="11" name="図 10"/>
          <p:cNvPicPr>
            <a:picLocks noChangeAspect="1"/>
          </p:cNvPicPr>
          <p:nvPr/>
        </p:nvPicPr>
        <p:blipFill>
          <a:blip r:embed="rId3"/>
          <a:stretch>
            <a:fillRect/>
          </a:stretch>
        </p:blipFill>
        <p:spPr>
          <a:xfrm>
            <a:off x="4657174" y="1579419"/>
            <a:ext cx="3834908" cy="4291446"/>
          </a:xfrm>
          <a:prstGeom prst="rect">
            <a:avLst/>
          </a:prstGeom>
        </p:spPr>
      </p:pic>
      <p:sp>
        <p:nvSpPr>
          <p:cNvPr id="27" name="テキスト ボックス 26"/>
          <p:cNvSpPr txBox="1"/>
          <p:nvPr/>
        </p:nvSpPr>
        <p:spPr>
          <a:xfrm>
            <a:off x="5498059" y="5918212"/>
            <a:ext cx="2338906" cy="276999"/>
          </a:xfrm>
          <a:prstGeom prst="rect">
            <a:avLst/>
          </a:prstGeom>
          <a:noFill/>
          <a:ln>
            <a:noFill/>
          </a:ln>
        </p:spPr>
        <p:txBody>
          <a:bodyPr wrap="square" rtlCol="0">
            <a:spAutoFit/>
          </a:bodyPr>
          <a:lstStyle/>
          <a:p>
            <a:r>
              <a:rPr lang="ja-JP" altLang="en-US" sz="1200" dirty="0" smtClean="0">
                <a:solidFill>
                  <a:prstClr val="black"/>
                </a:solidFill>
              </a:rPr>
              <a:t>アーム開きによる作業はしない</a:t>
            </a:r>
            <a:endParaRPr lang="ja-JP" altLang="en-US" sz="1200" dirty="0">
              <a:solidFill>
                <a:prstClr val="black"/>
              </a:solidFill>
            </a:endParaRPr>
          </a:p>
        </p:txBody>
      </p:sp>
      <p:pic>
        <p:nvPicPr>
          <p:cNvPr id="12" name="図 11"/>
          <p:cNvPicPr>
            <a:picLocks noChangeAspect="1"/>
          </p:cNvPicPr>
          <p:nvPr/>
        </p:nvPicPr>
        <p:blipFill>
          <a:blip r:embed="rId4"/>
          <a:stretch>
            <a:fillRect/>
          </a:stretch>
        </p:blipFill>
        <p:spPr>
          <a:xfrm>
            <a:off x="509484" y="2119745"/>
            <a:ext cx="4540324" cy="3047829"/>
          </a:xfrm>
          <a:prstGeom prst="rect">
            <a:avLst/>
          </a:prstGeom>
        </p:spPr>
      </p:pic>
      <p:sp>
        <p:nvSpPr>
          <p:cNvPr id="13" name="テキスト ボックス 12"/>
          <p:cNvSpPr txBox="1"/>
          <p:nvPr/>
        </p:nvSpPr>
        <p:spPr>
          <a:xfrm>
            <a:off x="1502900" y="5078919"/>
            <a:ext cx="2338906" cy="461665"/>
          </a:xfrm>
          <a:prstGeom prst="rect">
            <a:avLst/>
          </a:prstGeom>
          <a:noFill/>
          <a:ln>
            <a:noFill/>
          </a:ln>
        </p:spPr>
        <p:txBody>
          <a:bodyPr wrap="square" rtlCol="0">
            <a:spAutoFit/>
          </a:bodyPr>
          <a:lstStyle/>
          <a:p>
            <a:r>
              <a:rPr lang="ja-JP" altLang="en-US" sz="1200" dirty="0" smtClean="0">
                <a:solidFill>
                  <a:prstClr val="black"/>
                </a:solidFill>
              </a:rPr>
              <a:t>作業中にアーム、ブーム、</a:t>
            </a:r>
            <a:r>
              <a:rPr lang="en-US" altLang="ja-JP" sz="1200" dirty="0" smtClean="0">
                <a:solidFill>
                  <a:prstClr val="black"/>
                </a:solidFill>
              </a:rPr>
              <a:t/>
            </a:r>
            <a:br>
              <a:rPr lang="en-US" altLang="ja-JP" sz="1200" dirty="0" smtClean="0">
                <a:solidFill>
                  <a:prstClr val="black"/>
                </a:solidFill>
              </a:rPr>
            </a:br>
            <a:r>
              <a:rPr lang="ja-JP" altLang="en-US" sz="1200" dirty="0" smtClean="0">
                <a:solidFill>
                  <a:prstClr val="black"/>
                </a:solidFill>
              </a:rPr>
              <a:t>走行などの同時作業をしない</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83067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fontScale="90000"/>
          </a:bodyPr>
          <a:lstStyle/>
          <a:p>
            <a:r>
              <a:rPr lang="ja-JP" altLang="en-US" sz="2400" dirty="0" smtClean="0">
                <a:latin typeface="Meiryo UI" panose="020B0604030504040204" pitchFamily="50" charset="-128"/>
                <a:ea typeface="Meiryo UI" panose="020B0604030504040204" pitchFamily="50" charset="-128"/>
              </a:rPr>
              <a:t>解体用</a:t>
            </a:r>
            <a:r>
              <a:rPr lang="ja-JP" altLang="en-US" sz="2400" dirty="0">
                <a:latin typeface="Meiryo UI" panose="020B0604030504040204" pitchFamily="50" charset="-128"/>
                <a:ea typeface="Meiryo UI" panose="020B0604030504040204" pitchFamily="50" charset="-128"/>
              </a:rPr>
              <a:t>機械の種類と用途（特徴）</a:t>
            </a:r>
            <a:r>
              <a:rPr lang="ja-JP" altLang="en-US" sz="2400" dirty="0" smtClean="0">
                <a:latin typeface="Meiryo UI" panose="020B0604030504040204" pitchFamily="50" charset="-128"/>
                <a:ea typeface="Meiryo UI" panose="020B0604030504040204" pitchFamily="50" charset="-128"/>
              </a:rPr>
              <a:t>等</a:t>
            </a:r>
            <a:r>
              <a:rPr lang="ja-JP" altLang="en-US" sz="2400" dirty="0">
                <a:latin typeface="Meiryo UI" panose="020B0604030504040204" pitchFamily="50" charset="-128"/>
                <a:ea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rPr>
              <a:t>3</a:t>
            </a:r>
            <a:r>
              <a:rPr lang="ja-JP" altLang="en-US" sz="2400" dirty="0">
                <a:latin typeface="Meiryo UI" panose="020B0604030504040204" pitchFamily="50" charset="-128"/>
                <a:ea typeface="Meiryo UI" panose="020B0604030504040204" pitchFamily="50" charset="-128"/>
              </a:rPr>
              <a:t>）コンクリート圧砕機</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4914207"/>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327913"/>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テキスト４ページ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テキスト６ページ</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709612" y="1500187"/>
            <a:ext cx="4848755" cy="3300413"/>
          </a:xfrm>
          <a:prstGeom prst="rect">
            <a:avLst/>
          </a:prstGeom>
        </p:spPr>
      </p:pic>
      <p:pic>
        <p:nvPicPr>
          <p:cNvPr id="7" name="図 6"/>
          <p:cNvPicPr>
            <a:picLocks noChangeAspect="1"/>
          </p:cNvPicPr>
          <p:nvPr/>
        </p:nvPicPr>
        <p:blipFill>
          <a:blip r:embed="rId4"/>
          <a:stretch>
            <a:fillRect/>
          </a:stretch>
        </p:blipFill>
        <p:spPr>
          <a:xfrm>
            <a:off x="6254511" y="1361688"/>
            <a:ext cx="1676355" cy="2115849"/>
          </a:xfrm>
          <a:prstGeom prst="rect">
            <a:avLst/>
          </a:prstGeom>
        </p:spPr>
      </p:pic>
      <p:pic>
        <p:nvPicPr>
          <p:cNvPr id="8" name="図 7"/>
          <p:cNvPicPr>
            <a:picLocks noChangeAspect="1"/>
          </p:cNvPicPr>
          <p:nvPr/>
        </p:nvPicPr>
        <p:blipFill>
          <a:blip r:embed="rId5"/>
          <a:stretch>
            <a:fillRect/>
          </a:stretch>
        </p:blipFill>
        <p:spPr>
          <a:xfrm>
            <a:off x="6255370" y="3810477"/>
            <a:ext cx="1674637" cy="2079791"/>
          </a:xfrm>
          <a:prstGeom prst="rect">
            <a:avLst/>
          </a:prstGeom>
        </p:spPr>
      </p:pic>
      <p:sp>
        <p:nvSpPr>
          <p:cNvPr id="9" name="テキスト ボックス 8"/>
          <p:cNvSpPr txBox="1"/>
          <p:nvPr/>
        </p:nvSpPr>
        <p:spPr>
          <a:xfrm>
            <a:off x="6020144" y="3448487"/>
            <a:ext cx="2145088" cy="276999"/>
          </a:xfrm>
          <a:prstGeom prst="rect">
            <a:avLst/>
          </a:prstGeom>
          <a:noFill/>
          <a:ln>
            <a:noFill/>
          </a:ln>
        </p:spPr>
        <p:txBody>
          <a:bodyPr wrap="square" rtlCol="0">
            <a:spAutoFit/>
          </a:bodyPr>
          <a:lstStyle/>
          <a:p>
            <a:pPr algn="ctr"/>
            <a:r>
              <a:rPr lang="ja-JP" altLang="en-US" sz="1200" dirty="0" smtClean="0">
                <a:solidFill>
                  <a:prstClr val="black"/>
                </a:solidFill>
              </a:rPr>
              <a:t>コンクリート大割圧砕具</a:t>
            </a:r>
            <a:endParaRPr lang="ja-JP" altLang="en-US" sz="1200" dirty="0">
              <a:solidFill>
                <a:prstClr val="black"/>
              </a:solidFill>
            </a:endParaRPr>
          </a:p>
        </p:txBody>
      </p:sp>
      <p:sp>
        <p:nvSpPr>
          <p:cNvPr id="11" name="テキスト ボックス 10"/>
          <p:cNvSpPr txBox="1"/>
          <p:nvPr/>
        </p:nvSpPr>
        <p:spPr>
          <a:xfrm>
            <a:off x="6020144" y="5836759"/>
            <a:ext cx="2145088" cy="276999"/>
          </a:xfrm>
          <a:prstGeom prst="rect">
            <a:avLst/>
          </a:prstGeom>
          <a:noFill/>
          <a:ln>
            <a:noFill/>
          </a:ln>
        </p:spPr>
        <p:txBody>
          <a:bodyPr wrap="square" rtlCol="0">
            <a:spAutoFit/>
          </a:bodyPr>
          <a:lstStyle/>
          <a:p>
            <a:pPr algn="ctr"/>
            <a:r>
              <a:rPr lang="ja-JP" altLang="en-US" sz="1200" dirty="0" smtClean="0">
                <a:solidFill>
                  <a:prstClr val="black"/>
                </a:solidFill>
              </a:rPr>
              <a:t>コンクリート小割圧砕具</a:t>
            </a:r>
            <a:endParaRPr lang="ja-JP" altLang="en-US" sz="1200" dirty="0">
              <a:solidFill>
                <a:prstClr val="black"/>
              </a:solidFill>
            </a:endParaRPr>
          </a:p>
        </p:txBody>
      </p:sp>
      <p:sp>
        <p:nvSpPr>
          <p:cNvPr id="12" name="テキスト ボックス 11"/>
          <p:cNvSpPr txBox="1"/>
          <p:nvPr/>
        </p:nvSpPr>
        <p:spPr>
          <a:xfrm>
            <a:off x="2061445" y="4850372"/>
            <a:ext cx="2145088" cy="276999"/>
          </a:xfrm>
          <a:prstGeom prst="rect">
            <a:avLst/>
          </a:prstGeom>
          <a:noFill/>
          <a:ln>
            <a:noFill/>
          </a:ln>
        </p:spPr>
        <p:txBody>
          <a:bodyPr wrap="square" rtlCol="0">
            <a:spAutoFit/>
          </a:bodyPr>
          <a:lstStyle/>
          <a:p>
            <a:pPr algn="ctr"/>
            <a:r>
              <a:rPr lang="ja-JP" altLang="en-US" sz="1200" dirty="0" smtClean="0">
                <a:solidFill>
                  <a:prstClr val="black"/>
                </a:solidFill>
              </a:rPr>
              <a:t>コンクリート圧砕機</a:t>
            </a:r>
            <a:endParaRPr lang="ja-JP" altLang="en-US" sz="1200" dirty="0">
              <a:solidFill>
                <a:prstClr val="black"/>
              </a:solidFill>
            </a:endParaRPr>
          </a:p>
        </p:txBody>
      </p:sp>
    </p:spTree>
    <p:extLst>
      <p:ext uri="{BB962C8B-B14F-4D97-AF65-F5344CB8AC3E}">
        <p14:creationId xmlns:p14="http://schemas.microsoft.com/office/powerpoint/2010/main" val="32504926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鉄骨切断機の一般的作業方法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テキスト６４ページ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４６ページ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a:blip r:embed="rId3"/>
          <a:stretch>
            <a:fillRect/>
          </a:stretch>
        </p:blipFill>
        <p:spPr>
          <a:xfrm>
            <a:off x="1102107" y="1425305"/>
            <a:ext cx="3062378" cy="4593567"/>
          </a:xfrm>
          <a:prstGeom prst="rect">
            <a:avLst/>
          </a:prstGeom>
        </p:spPr>
      </p:pic>
      <p:sp>
        <p:nvSpPr>
          <p:cNvPr id="28" name="テキスト ボックス 27"/>
          <p:cNvSpPr txBox="1"/>
          <p:nvPr/>
        </p:nvSpPr>
        <p:spPr>
          <a:xfrm>
            <a:off x="1288945" y="5916070"/>
            <a:ext cx="2875540" cy="276999"/>
          </a:xfrm>
          <a:prstGeom prst="rect">
            <a:avLst/>
          </a:prstGeom>
          <a:noFill/>
          <a:ln>
            <a:noFill/>
          </a:ln>
        </p:spPr>
        <p:txBody>
          <a:bodyPr wrap="square" rtlCol="0">
            <a:spAutoFit/>
          </a:bodyPr>
          <a:lstStyle/>
          <a:p>
            <a:r>
              <a:rPr lang="ja-JP" altLang="en-US" sz="1200" dirty="0" smtClean="0">
                <a:solidFill>
                  <a:prstClr val="black"/>
                </a:solidFill>
              </a:rPr>
              <a:t>カッタ</a:t>
            </a:r>
            <a:r>
              <a:rPr lang="en-US" altLang="ja-JP" sz="1200" dirty="0" smtClean="0">
                <a:solidFill>
                  <a:prstClr val="black"/>
                </a:solidFill>
              </a:rPr>
              <a:t>―</a:t>
            </a:r>
            <a:r>
              <a:rPr lang="ja-JP" altLang="en-US" sz="1200" dirty="0" smtClean="0">
                <a:solidFill>
                  <a:prstClr val="black"/>
                </a:solidFill>
              </a:rPr>
              <a:t>刃でコンクリートを噛まない</a:t>
            </a:r>
            <a:endParaRPr lang="ja-JP" altLang="en-US" sz="1200" dirty="0">
              <a:solidFill>
                <a:prstClr val="black"/>
              </a:solidFill>
            </a:endParaRPr>
          </a:p>
        </p:txBody>
      </p:sp>
      <p:sp>
        <p:nvSpPr>
          <p:cNvPr id="30" name="テキスト ボックス 29"/>
          <p:cNvSpPr txBox="1"/>
          <p:nvPr/>
        </p:nvSpPr>
        <p:spPr>
          <a:xfrm>
            <a:off x="4956462" y="5731404"/>
            <a:ext cx="3232037" cy="461665"/>
          </a:xfrm>
          <a:prstGeom prst="rect">
            <a:avLst/>
          </a:prstGeom>
          <a:noFill/>
          <a:ln>
            <a:noFill/>
          </a:ln>
        </p:spPr>
        <p:txBody>
          <a:bodyPr wrap="square" rtlCol="0">
            <a:spAutoFit/>
          </a:bodyPr>
          <a:lstStyle/>
          <a:p>
            <a:r>
              <a:rPr lang="ja-JP" altLang="en-US" sz="1200" dirty="0">
                <a:solidFill>
                  <a:prstClr val="black"/>
                </a:solidFill>
              </a:rPr>
              <a:t>鉄骨切断具を地面に押し付けてベースマシンの方向転換をしない</a:t>
            </a:r>
          </a:p>
        </p:txBody>
      </p:sp>
      <p:pic>
        <p:nvPicPr>
          <p:cNvPr id="2" name="図 1"/>
          <p:cNvPicPr>
            <a:picLocks noChangeAspect="1"/>
          </p:cNvPicPr>
          <p:nvPr/>
        </p:nvPicPr>
        <p:blipFill>
          <a:blip r:embed="rId4"/>
          <a:stretch>
            <a:fillRect/>
          </a:stretch>
        </p:blipFill>
        <p:spPr>
          <a:xfrm>
            <a:off x="4042063" y="1425305"/>
            <a:ext cx="4358549" cy="4227930"/>
          </a:xfrm>
          <a:prstGeom prst="rect">
            <a:avLst/>
          </a:prstGeom>
        </p:spPr>
      </p:pic>
    </p:spTree>
    <p:extLst>
      <p:ext uri="{BB962C8B-B14F-4D97-AF65-F5344CB8AC3E}">
        <p14:creationId xmlns:p14="http://schemas.microsoft.com/office/powerpoint/2010/main" val="19860635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作業終了後の注意</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テキスト６５ページ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４７ページ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smtClean="0">
                <a:latin typeface="Meiryo UI" panose="020B0604030504040204" pitchFamily="50" charset="-128"/>
                <a:ea typeface="Meiryo UI" panose="020B0604030504040204" pitchFamily="50" charset="-128"/>
              </a:rPr>
              <a:t>（１）鉄骨切断具</a:t>
            </a: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r>
              <a:rPr lang="ja-JP" altLang="en-US" sz="2000" dirty="0" smtClean="0">
                <a:latin typeface="Meiryo UI" panose="020B0604030504040204" pitchFamily="50" charset="-128"/>
                <a:ea typeface="Meiryo UI" panose="020B0604030504040204" pitchFamily="50" charset="-128"/>
              </a:rPr>
              <a:t>（２）ベースマシン</a:t>
            </a:r>
            <a:endParaRPr lang="en-US" altLang="ja-JP" sz="2000" dirty="0" smtClean="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4087091" y="2199421"/>
            <a:ext cx="4017818" cy="2797406"/>
          </a:xfrm>
          <a:prstGeom prst="rect">
            <a:avLst/>
          </a:prstGeom>
        </p:spPr>
      </p:pic>
    </p:spTree>
    <p:extLst>
      <p:ext uri="{BB962C8B-B14F-4D97-AF65-F5344CB8AC3E}">
        <p14:creationId xmlns:p14="http://schemas.microsoft.com/office/powerpoint/2010/main" val="8456713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a:normAutofit fontScale="90000"/>
          </a:bodyPr>
          <a:lstStyle/>
          <a:p>
            <a:r>
              <a:rPr lang="ja-JP" altLang="en-US" sz="2400" dirty="0" smtClean="0">
                <a:latin typeface="Meiryo UI" panose="020B0604030504040204" pitchFamily="50" charset="-128"/>
                <a:ea typeface="Meiryo UI" panose="020B0604030504040204" pitchFamily="50" charset="-128"/>
              </a:rPr>
              <a:t>コンクリート圧砕機の特徴、各部の名称と働き、種類、選定と取り付け、</a:t>
            </a:r>
            <a:r>
              <a:rPr lang="en-US" altLang="ja-JP" sz="2400" dirty="0" smtClean="0">
                <a:latin typeface="Meiryo UI" panose="020B0604030504040204" pitchFamily="50" charset="-128"/>
                <a:ea typeface="Meiryo UI" panose="020B0604030504040204" pitchFamily="50" charset="-128"/>
              </a:rPr>
              <a:t/>
            </a:r>
            <a:br>
              <a:rPr lang="en-US" altLang="ja-JP" sz="2400" dirty="0" smtClean="0">
                <a:latin typeface="Meiryo UI" panose="020B0604030504040204" pitchFamily="50" charset="-128"/>
                <a:ea typeface="Meiryo UI" panose="020B0604030504040204" pitchFamily="50" charset="-128"/>
              </a:rPr>
            </a:br>
            <a:r>
              <a:rPr lang="ja-JP" altLang="en-US" sz="2400" dirty="0" smtClean="0">
                <a:latin typeface="Meiryo UI" panose="020B0604030504040204" pitchFamily="50" charset="-128"/>
                <a:ea typeface="Meiryo UI" panose="020B0604030504040204" pitchFamily="50" charset="-128"/>
              </a:rPr>
              <a:t>操作等</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テキスト６６ページ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４８ページ</a:t>
            </a:r>
            <a:endParaRPr lang="ja-JP" altLang="en-US" sz="1200" dirty="0">
              <a:solidFill>
                <a:prstClr val="black"/>
              </a:solidFill>
            </a:endParaRPr>
          </a:p>
        </p:txBody>
      </p:sp>
      <p:sp>
        <p:nvSpPr>
          <p:cNvPr id="9" name="コンテンツ プレースホルダー 4"/>
          <p:cNvSpPr txBox="1">
            <a:spLocks/>
          </p:cNvSpPr>
          <p:nvPr/>
        </p:nvSpPr>
        <p:spPr>
          <a:xfrm>
            <a:off x="628650" y="1849582"/>
            <a:ext cx="7886700" cy="448887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485777" y="3592824"/>
            <a:ext cx="3906982" cy="276999"/>
          </a:xfrm>
          <a:prstGeom prst="rect">
            <a:avLst/>
          </a:prstGeom>
          <a:noFill/>
          <a:ln>
            <a:noFill/>
          </a:ln>
        </p:spPr>
        <p:txBody>
          <a:bodyPr wrap="square" rtlCol="0">
            <a:spAutoFit/>
          </a:bodyPr>
          <a:lstStyle/>
          <a:p>
            <a:pPr algn="ctr"/>
            <a:r>
              <a:rPr lang="ja-JP" altLang="en-US" sz="1200" dirty="0">
                <a:solidFill>
                  <a:prstClr val="black"/>
                </a:solidFill>
              </a:rPr>
              <a:t>コンクリート構造物・建築物の大割りの解体状況</a:t>
            </a:r>
          </a:p>
        </p:txBody>
      </p:sp>
      <p:pic>
        <p:nvPicPr>
          <p:cNvPr id="3" name="図 2"/>
          <p:cNvPicPr>
            <a:picLocks noChangeAspect="1"/>
          </p:cNvPicPr>
          <p:nvPr/>
        </p:nvPicPr>
        <p:blipFill>
          <a:blip r:embed="rId3"/>
          <a:stretch>
            <a:fillRect/>
          </a:stretch>
        </p:blipFill>
        <p:spPr>
          <a:xfrm>
            <a:off x="1348656" y="2022877"/>
            <a:ext cx="2181225" cy="1514475"/>
          </a:xfrm>
          <a:prstGeom prst="rect">
            <a:avLst/>
          </a:prstGeom>
        </p:spPr>
      </p:pic>
      <p:pic>
        <p:nvPicPr>
          <p:cNvPr id="5" name="図 4"/>
          <p:cNvPicPr>
            <a:picLocks noChangeAspect="1"/>
          </p:cNvPicPr>
          <p:nvPr/>
        </p:nvPicPr>
        <p:blipFill>
          <a:blip r:embed="rId4"/>
          <a:stretch>
            <a:fillRect/>
          </a:stretch>
        </p:blipFill>
        <p:spPr>
          <a:xfrm>
            <a:off x="1183696" y="4176104"/>
            <a:ext cx="2733675" cy="1752600"/>
          </a:xfrm>
          <a:prstGeom prst="rect">
            <a:avLst/>
          </a:prstGeom>
        </p:spPr>
      </p:pic>
      <p:pic>
        <p:nvPicPr>
          <p:cNvPr id="7" name="図 6"/>
          <p:cNvPicPr>
            <a:picLocks noChangeAspect="1"/>
          </p:cNvPicPr>
          <p:nvPr/>
        </p:nvPicPr>
        <p:blipFill>
          <a:blip r:embed="rId5"/>
          <a:stretch>
            <a:fillRect/>
          </a:stretch>
        </p:blipFill>
        <p:spPr>
          <a:xfrm>
            <a:off x="4683922" y="2022877"/>
            <a:ext cx="3429000" cy="1724025"/>
          </a:xfrm>
          <a:prstGeom prst="rect">
            <a:avLst/>
          </a:prstGeom>
        </p:spPr>
      </p:pic>
      <p:pic>
        <p:nvPicPr>
          <p:cNvPr id="8" name="図 7"/>
          <p:cNvPicPr>
            <a:picLocks noChangeAspect="1"/>
          </p:cNvPicPr>
          <p:nvPr/>
        </p:nvPicPr>
        <p:blipFill>
          <a:blip r:embed="rId6"/>
          <a:stretch>
            <a:fillRect/>
          </a:stretch>
        </p:blipFill>
        <p:spPr>
          <a:xfrm>
            <a:off x="5500689" y="4241630"/>
            <a:ext cx="2466975" cy="1762125"/>
          </a:xfrm>
          <a:prstGeom prst="rect">
            <a:avLst/>
          </a:prstGeom>
        </p:spPr>
      </p:pic>
      <p:sp>
        <p:nvSpPr>
          <p:cNvPr id="11" name="テキスト ボックス 10"/>
          <p:cNvSpPr txBox="1"/>
          <p:nvPr/>
        </p:nvSpPr>
        <p:spPr>
          <a:xfrm>
            <a:off x="597042" y="5963355"/>
            <a:ext cx="3906982" cy="276999"/>
          </a:xfrm>
          <a:prstGeom prst="rect">
            <a:avLst/>
          </a:prstGeom>
          <a:noFill/>
          <a:ln>
            <a:noFill/>
          </a:ln>
        </p:spPr>
        <p:txBody>
          <a:bodyPr wrap="square" rtlCol="0">
            <a:spAutoFit/>
          </a:bodyPr>
          <a:lstStyle/>
          <a:p>
            <a:pPr algn="ctr"/>
            <a:r>
              <a:rPr lang="ja-JP" altLang="en-US" sz="1200" dirty="0">
                <a:solidFill>
                  <a:prstClr val="black"/>
                </a:solidFill>
              </a:rPr>
              <a:t>コンクリートの小割りの解体状況</a:t>
            </a:r>
          </a:p>
        </p:txBody>
      </p:sp>
      <p:sp>
        <p:nvSpPr>
          <p:cNvPr id="13" name="テキスト ボックス 12"/>
          <p:cNvSpPr txBox="1"/>
          <p:nvPr/>
        </p:nvSpPr>
        <p:spPr>
          <a:xfrm>
            <a:off x="4444931" y="3561628"/>
            <a:ext cx="3906982" cy="276999"/>
          </a:xfrm>
          <a:prstGeom prst="rect">
            <a:avLst/>
          </a:prstGeom>
          <a:noFill/>
          <a:ln>
            <a:noFill/>
          </a:ln>
        </p:spPr>
        <p:txBody>
          <a:bodyPr wrap="square" rtlCol="0">
            <a:spAutoFit/>
          </a:bodyPr>
          <a:lstStyle/>
          <a:p>
            <a:pPr algn="ctr"/>
            <a:r>
              <a:rPr lang="ja-JP" altLang="en-US" sz="1200" dirty="0">
                <a:solidFill>
                  <a:prstClr val="black"/>
                </a:solidFill>
              </a:rPr>
              <a:t>大割機の例</a:t>
            </a:r>
          </a:p>
        </p:txBody>
      </p:sp>
      <p:sp>
        <p:nvSpPr>
          <p:cNvPr id="14" name="テキスト ボックス 13"/>
          <p:cNvSpPr txBox="1"/>
          <p:nvPr/>
        </p:nvSpPr>
        <p:spPr>
          <a:xfrm>
            <a:off x="4444931" y="5963355"/>
            <a:ext cx="3906982" cy="276999"/>
          </a:xfrm>
          <a:prstGeom prst="rect">
            <a:avLst/>
          </a:prstGeom>
          <a:noFill/>
          <a:ln>
            <a:noFill/>
          </a:ln>
        </p:spPr>
        <p:txBody>
          <a:bodyPr wrap="square" rtlCol="0">
            <a:spAutoFit/>
          </a:bodyPr>
          <a:lstStyle/>
          <a:p>
            <a:pPr algn="ctr"/>
            <a:r>
              <a:rPr lang="ja-JP" altLang="en-US" sz="1200" dirty="0" smtClean="0">
                <a:solidFill>
                  <a:prstClr val="black"/>
                </a:solidFill>
              </a:rPr>
              <a:t>小割機</a:t>
            </a:r>
            <a:r>
              <a:rPr lang="ja-JP" altLang="en-US" sz="1200" dirty="0">
                <a:solidFill>
                  <a:prstClr val="black"/>
                </a:solidFill>
              </a:rPr>
              <a:t>の例</a:t>
            </a:r>
          </a:p>
        </p:txBody>
      </p:sp>
    </p:spTree>
    <p:extLst>
      <p:ext uri="{BB962C8B-B14F-4D97-AF65-F5344CB8AC3E}">
        <p14:creationId xmlns:p14="http://schemas.microsoft.com/office/powerpoint/2010/main" val="26750915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コンクリート圧砕機の一般的作業方法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テキスト６９ページ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テキスト５２ページ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2274917"/>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3286341" y="1336803"/>
            <a:ext cx="2571318" cy="2138076"/>
          </a:xfrm>
          <a:prstGeom prst="rect">
            <a:avLst/>
          </a:prstGeom>
        </p:spPr>
      </p:pic>
      <p:sp>
        <p:nvSpPr>
          <p:cNvPr id="13" name="タイトル 3"/>
          <p:cNvSpPr txBox="1">
            <a:spLocks/>
          </p:cNvSpPr>
          <p:nvPr/>
        </p:nvSpPr>
        <p:spPr>
          <a:xfrm>
            <a:off x="628650" y="3806769"/>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latin typeface="Meiryo UI" panose="020B0604030504040204" pitchFamily="50" charset="-128"/>
                <a:ea typeface="Meiryo UI" panose="020B0604030504040204" pitchFamily="50" charset="-128"/>
              </a:rPr>
              <a:t>作業終了後の注意</a:t>
            </a:r>
            <a:endParaRPr lang="ja-JP" altLang="en-US" sz="2400" dirty="0">
              <a:latin typeface="Meiryo UI" panose="020B0604030504040204" pitchFamily="50" charset="-128"/>
              <a:ea typeface="Meiryo UI" panose="020B0604030504040204" pitchFamily="50" charset="-128"/>
            </a:endParaRPr>
          </a:p>
        </p:txBody>
      </p:sp>
      <p:sp>
        <p:nvSpPr>
          <p:cNvPr id="14" name="コンテンツ プレースホルダー 4"/>
          <p:cNvSpPr txBox="1">
            <a:spLocks/>
          </p:cNvSpPr>
          <p:nvPr/>
        </p:nvSpPr>
        <p:spPr>
          <a:xfrm>
            <a:off x="628650" y="4462377"/>
            <a:ext cx="7886700" cy="175412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smtClean="0">
                <a:latin typeface="Meiryo UI" panose="020B0604030504040204" pitchFamily="50" charset="-128"/>
                <a:ea typeface="Meiryo UI" panose="020B0604030504040204" pitchFamily="50" charset="-128"/>
              </a:rPr>
              <a:t>（１）コンクリート圧砕機</a:t>
            </a: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r>
              <a:rPr lang="ja-JP" altLang="en-US" sz="2000" dirty="0" smtClean="0">
                <a:latin typeface="Meiryo UI" panose="020B0604030504040204" pitchFamily="50" charset="-128"/>
                <a:ea typeface="Meiryo UI" panose="020B0604030504040204" pitchFamily="50" charset="-128"/>
              </a:rPr>
              <a:t>（２）ベースマシン</a:t>
            </a:r>
            <a:endParaRPr lang="en-US" altLang="ja-JP" sz="20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60151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解体用つかみ機の特徴、各部の名称と働き、種類</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テキスト７２ページ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５４ページ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654443" y="5160456"/>
            <a:ext cx="3906982" cy="276999"/>
          </a:xfrm>
          <a:prstGeom prst="rect">
            <a:avLst/>
          </a:prstGeom>
          <a:noFill/>
          <a:ln>
            <a:noFill/>
          </a:ln>
        </p:spPr>
        <p:txBody>
          <a:bodyPr wrap="square" rtlCol="0">
            <a:spAutoFit/>
          </a:bodyPr>
          <a:lstStyle/>
          <a:p>
            <a:pPr algn="ctr"/>
            <a:r>
              <a:rPr lang="ja-JP" altLang="en-US" sz="1200" dirty="0">
                <a:solidFill>
                  <a:prstClr val="black"/>
                </a:solidFill>
              </a:rPr>
              <a:t>がれき処理状況</a:t>
            </a:r>
          </a:p>
        </p:txBody>
      </p:sp>
      <p:sp>
        <p:nvSpPr>
          <p:cNvPr id="13" name="テキスト ボックス 12"/>
          <p:cNvSpPr txBox="1"/>
          <p:nvPr/>
        </p:nvSpPr>
        <p:spPr>
          <a:xfrm>
            <a:off x="4125190" y="5474283"/>
            <a:ext cx="4380208" cy="276999"/>
          </a:xfrm>
          <a:prstGeom prst="rect">
            <a:avLst/>
          </a:prstGeom>
          <a:noFill/>
          <a:ln>
            <a:noFill/>
          </a:ln>
        </p:spPr>
        <p:txBody>
          <a:bodyPr wrap="square" rtlCol="0">
            <a:spAutoFit/>
          </a:bodyPr>
          <a:lstStyle/>
          <a:p>
            <a:pPr algn="ctr"/>
            <a:r>
              <a:rPr lang="ja-JP" altLang="en-US" sz="1200" dirty="0">
                <a:solidFill>
                  <a:prstClr val="black"/>
                </a:solidFill>
              </a:rPr>
              <a:t>つかみ具（旋回装置付、内部シリンダ作動型）の各部の名称</a:t>
            </a:r>
          </a:p>
        </p:txBody>
      </p:sp>
      <p:pic>
        <p:nvPicPr>
          <p:cNvPr id="3" name="図 2"/>
          <p:cNvPicPr>
            <a:picLocks noChangeAspect="1"/>
          </p:cNvPicPr>
          <p:nvPr/>
        </p:nvPicPr>
        <p:blipFill>
          <a:blip r:embed="rId3"/>
          <a:stretch>
            <a:fillRect/>
          </a:stretch>
        </p:blipFill>
        <p:spPr>
          <a:xfrm>
            <a:off x="4520760" y="2182091"/>
            <a:ext cx="3957576" cy="3305228"/>
          </a:xfrm>
          <a:prstGeom prst="rect">
            <a:avLst/>
          </a:prstGeom>
        </p:spPr>
      </p:pic>
      <p:pic>
        <p:nvPicPr>
          <p:cNvPr id="5" name="図 4"/>
          <p:cNvPicPr>
            <a:picLocks noChangeAspect="1"/>
          </p:cNvPicPr>
          <p:nvPr/>
        </p:nvPicPr>
        <p:blipFill>
          <a:blip r:embed="rId4"/>
          <a:stretch>
            <a:fillRect/>
          </a:stretch>
        </p:blipFill>
        <p:spPr>
          <a:xfrm>
            <a:off x="722169" y="2296392"/>
            <a:ext cx="3771530" cy="2824566"/>
          </a:xfrm>
          <a:prstGeom prst="rect">
            <a:avLst/>
          </a:prstGeom>
        </p:spPr>
      </p:pic>
    </p:spTree>
    <p:extLst>
      <p:ext uri="{BB962C8B-B14F-4D97-AF65-F5344CB8AC3E}">
        <p14:creationId xmlns:p14="http://schemas.microsoft.com/office/powerpoint/2010/main" val="4539646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解体用つかみ機の特徴、各部の名称と働き、種類</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テキスト７３ページ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５５ページ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597042" y="5034909"/>
            <a:ext cx="3906982" cy="276999"/>
          </a:xfrm>
          <a:prstGeom prst="rect">
            <a:avLst/>
          </a:prstGeom>
          <a:noFill/>
          <a:ln>
            <a:noFill/>
          </a:ln>
        </p:spPr>
        <p:txBody>
          <a:bodyPr wrap="square" rtlCol="0">
            <a:spAutoFit/>
          </a:bodyPr>
          <a:lstStyle/>
          <a:p>
            <a:pPr algn="ctr"/>
            <a:r>
              <a:rPr lang="ja-JP" altLang="en-US" sz="1200" dirty="0">
                <a:solidFill>
                  <a:prstClr val="black"/>
                </a:solidFill>
              </a:rPr>
              <a:t>（非旋回式）内部シリンダ型つかみ具の例</a:t>
            </a:r>
          </a:p>
        </p:txBody>
      </p:sp>
      <p:sp>
        <p:nvSpPr>
          <p:cNvPr id="14" name="テキスト ボックス 13"/>
          <p:cNvSpPr txBox="1"/>
          <p:nvPr/>
        </p:nvSpPr>
        <p:spPr>
          <a:xfrm>
            <a:off x="4444931" y="5034909"/>
            <a:ext cx="3906982" cy="276999"/>
          </a:xfrm>
          <a:prstGeom prst="rect">
            <a:avLst/>
          </a:prstGeom>
          <a:noFill/>
          <a:ln>
            <a:noFill/>
          </a:ln>
        </p:spPr>
        <p:txBody>
          <a:bodyPr wrap="square" rtlCol="0">
            <a:spAutoFit/>
          </a:bodyPr>
          <a:lstStyle/>
          <a:p>
            <a:pPr algn="ctr"/>
            <a:r>
              <a:rPr lang="ja-JP" altLang="en-US" sz="1200" dirty="0">
                <a:solidFill>
                  <a:prstClr val="black"/>
                </a:solidFill>
              </a:rPr>
              <a:t>外部シリンダ型つかみ具の例</a:t>
            </a:r>
          </a:p>
        </p:txBody>
      </p:sp>
      <p:pic>
        <p:nvPicPr>
          <p:cNvPr id="3" name="図 2"/>
          <p:cNvPicPr>
            <a:picLocks noChangeAspect="1"/>
          </p:cNvPicPr>
          <p:nvPr/>
        </p:nvPicPr>
        <p:blipFill>
          <a:blip r:embed="rId3"/>
          <a:stretch>
            <a:fillRect/>
          </a:stretch>
        </p:blipFill>
        <p:spPr>
          <a:xfrm>
            <a:off x="714375" y="2149544"/>
            <a:ext cx="4125654" cy="2830657"/>
          </a:xfrm>
          <a:prstGeom prst="rect">
            <a:avLst/>
          </a:prstGeom>
        </p:spPr>
      </p:pic>
      <p:pic>
        <p:nvPicPr>
          <p:cNvPr id="5" name="図 4"/>
          <p:cNvPicPr>
            <a:picLocks noChangeAspect="1"/>
          </p:cNvPicPr>
          <p:nvPr/>
        </p:nvPicPr>
        <p:blipFill>
          <a:blip r:embed="rId4"/>
          <a:stretch>
            <a:fillRect/>
          </a:stretch>
        </p:blipFill>
        <p:spPr>
          <a:xfrm>
            <a:off x="4925754" y="2149545"/>
            <a:ext cx="3479289" cy="2805048"/>
          </a:xfrm>
          <a:prstGeom prst="rect">
            <a:avLst/>
          </a:prstGeom>
        </p:spPr>
      </p:pic>
    </p:spTree>
    <p:extLst>
      <p:ext uri="{BB962C8B-B14F-4D97-AF65-F5344CB8AC3E}">
        <p14:creationId xmlns:p14="http://schemas.microsoft.com/office/powerpoint/2010/main" val="21439093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解体用つかみ機の選定と取り付け、操作等</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テキスト７４ページ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５７ページ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485777" y="3883455"/>
            <a:ext cx="3906982" cy="276999"/>
          </a:xfrm>
          <a:prstGeom prst="rect">
            <a:avLst/>
          </a:prstGeom>
          <a:noFill/>
          <a:ln>
            <a:noFill/>
          </a:ln>
        </p:spPr>
        <p:txBody>
          <a:bodyPr wrap="square" rtlCol="0">
            <a:spAutoFit/>
          </a:bodyPr>
          <a:lstStyle/>
          <a:p>
            <a:pPr algn="ctr"/>
            <a:r>
              <a:rPr lang="ja-JP" altLang="en-US" sz="1200" dirty="0">
                <a:solidFill>
                  <a:prstClr val="black"/>
                </a:solidFill>
              </a:rPr>
              <a:t>旋回装置付き内部シリンダ作動型つかみ具の例</a:t>
            </a:r>
          </a:p>
        </p:txBody>
      </p:sp>
      <p:sp>
        <p:nvSpPr>
          <p:cNvPr id="13" name="テキスト ボックス 12"/>
          <p:cNvSpPr txBox="1"/>
          <p:nvPr/>
        </p:nvSpPr>
        <p:spPr>
          <a:xfrm>
            <a:off x="4208318" y="3858479"/>
            <a:ext cx="4380208" cy="276999"/>
          </a:xfrm>
          <a:prstGeom prst="rect">
            <a:avLst/>
          </a:prstGeom>
          <a:noFill/>
          <a:ln>
            <a:noFill/>
          </a:ln>
        </p:spPr>
        <p:txBody>
          <a:bodyPr wrap="square" rtlCol="0">
            <a:spAutoFit/>
          </a:bodyPr>
          <a:lstStyle/>
          <a:p>
            <a:pPr algn="ctr"/>
            <a:r>
              <a:rPr lang="ja-JP" altLang="en-US" sz="1200" dirty="0">
                <a:solidFill>
                  <a:prstClr val="black"/>
                </a:solidFill>
              </a:rPr>
              <a:t>つかみ具（内部シリンダ作動型）の例</a:t>
            </a:r>
          </a:p>
        </p:txBody>
      </p:sp>
      <p:pic>
        <p:nvPicPr>
          <p:cNvPr id="3" name="図 2"/>
          <p:cNvPicPr>
            <a:picLocks noChangeAspect="1"/>
          </p:cNvPicPr>
          <p:nvPr/>
        </p:nvPicPr>
        <p:blipFill>
          <a:blip r:embed="rId3"/>
          <a:stretch>
            <a:fillRect/>
          </a:stretch>
        </p:blipFill>
        <p:spPr>
          <a:xfrm>
            <a:off x="1423882" y="1287152"/>
            <a:ext cx="1989205" cy="2582260"/>
          </a:xfrm>
          <a:prstGeom prst="rect">
            <a:avLst/>
          </a:prstGeom>
        </p:spPr>
      </p:pic>
      <p:pic>
        <p:nvPicPr>
          <p:cNvPr id="5" name="図 4"/>
          <p:cNvPicPr>
            <a:picLocks noChangeAspect="1"/>
          </p:cNvPicPr>
          <p:nvPr/>
        </p:nvPicPr>
        <p:blipFill>
          <a:blip r:embed="rId4"/>
          <a:stretch>
            <a:fillRect/>
          </a:stretch>
        </p:blipFill>
        <p:spPr>
          <a:xfrm>
            <a:off x="5240041" y="1287152"/>
            <a:ext cx="2384575" cy="2322798"/>
          </a:xfrm>
          <a:prstGeom prst="rect">
            <a:avLst/>
          </a:prstGeom>
        </p:spPr>
      </p:pic>
      <p:pic>
        <p:nvPicPr>
          <p:cNvPr id="7" name="図 6"/>
          <p:cNvPicPr>
            <a:picLocks noChangeAspect="1"/>
          </p:cNvPicPr>
          <p:nvPr/>
        </p:nvPicPr>
        <p:blipFill>
          <a:blip r:embed="rId5"/>
          <a:stretch>
            <a:fillRect/>
          </a:stretch>
        </p:blipFill>
        <p:spPr>
          <a:xfrm>
            <a:off x="3304310" y="4131638"/>
            <a:ext cx="2234478" cy="1970303"/>
          </a:xfrm>
          <a:prstGeom prst="rect">
            <a:avLst/>
          </a:prstGeom>
        </p:spPr>
      </p:pic>
      <p:sp>
        <p:nvSpPr>
          <p:cNvPr id="11" name="テキスト ボックス 10"/>
          <p:cNvSpPr txBox="1"/>
          <p:nvPr/>
        </p:nvSpPr>
        <p:spPr>
          <a:xfrm>
            <a:off x="2618508" y="6033935"/>
            <a:ext cx="3906982" cy="276999"/>
          </a:xfrm>
          <a:prstGeom prst="rect">
            <a:avLst/>
          </a:prstGeom>
          <a:noFill/>
          <a:ln>
            <a:noFill/>
          </a:ln>
        </p:spPr>
        <p:txBody>
          <a:bodyPr wrap="square" rtlCol="0">
            <a:spAutoFit/>
          </a:bodyPr>
          <a:lstStyle/>
          <a:p>
            <a:pPr algn="ctr"/>
            <a:r>
              <a:rPr lang="ja-JP" altLang="en-US" sz="1200" dirty="0">
                <a:solidFill>
                  <a:prstClr val="black"/>
                </a:solidFill>
              </a:rPr>
              <a:t>つかみ具（外部シリンダ作動型）の例</a:t>
            </a:r>
          </a:p>
        </p:txBody>
      </p:sp>
    </p:spTree>
    <p:extLst>
      <p:ext uri="{BB962C8B-B14F-4D97-AF65-F5344CB8AC3E}">
        <p14:creationId xmlns:p14="http://schemas.microsoft.com/office/powerpoint/2010/main" val="2115881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つかみ機の一般的作業方法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テキスト７６ページ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５９ページ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201278" y="5002920"/>
            <a:ext cx="3237610" cy="276999"/>
          </a:xfrm>
          <a:prstGeom prst="rect">
            <a:avLst/>
          </a:prstGeom>
          <a:noFill/>
          <a:ln>
            <a:noFill/>
          </a:ln>
        </p:spPr>
        <p:txBody>
          <a:bodyPr wrap="square" rtlCol="0">
            <a:spAutoFit/>
          </a:bodyPr>
          <a:lstStyle/>
          <a:p>
            <a:pPr algn="ctr"/>
            <a:r>
              <a:rPr lang="ja-JP" altLang="en-US" sz="1200" dirty="0" smtClean="0">
                <a:solidFill>
                  <a:prstClr val="black"/>
                </a:solidFill>
              </a:rPr>
              <a:t>つかみ機</a:t>
            </a:r>
            <a:r>
              <a:rPr lang="ja-JP" altLang="en-US" sz="1200" dirty="0">
                <a:solidFill>
                  <a:prstClr val="black"/>
                </a:solidFill>
              </a:rPr>
              <a:t>による解体状況</a:t>
            </a:r>
          </a:p>
        </p:txBody>
      </p:sp>
      <p:pic>
        <p:nvPicPr>
          <p:cNvPr id="2" name="図 1"/>
          <p:cNvPicPr>
            <a:picLocks noChangeAspect="1"/>
          </p:cNvPicPr>
          <p:nvPr/>
        </p:nvPicPr>
        <p:blipFill>
          <a:blip r:embed="rId3"/>
          <a:stretch>
            <a:fillRect/>
          </a:stretch>
        </p:blipFill>
        <p:spPr>
          <a:xfrm>
            <a:off x="814840" y="1995055"/>
            <a:ext cx="4010486" cy="3007865"/>
          </a:xfrm>
          <a:prstGeom prst="rect">
            <a:avLst/>
          </a:prstGeom>
        </p:spPr>
      </p:pic>
      <p:pic>
        <p:nvPicPr>
          <p:cNvPr id="3" name="図 2"/>
          <p:cNvPicPr>
            <a:picLocks noChangeAspect="1"/>
          </p:cNvPicPr>
          <p:nvPr/>
        </p:nvPicPr>
        <p:blipFill>
          <a:blip r:embed="rId4"/>
          <a:stretch>
            <a:fillRect/>
          </a:stretch>
        </p:blipFill>
        <p:spPr>
          <a:xfrm>
            <a:off x="4812329" y="2304732"/>
            <a:ext cx="3634901" cy="2617129"/>
          </a:xfrm>
          <a:prstGeom prst="rect">
            <a:avLst/>
          </a:prstGeom>
        </p:spPr>
      </p:pic>
      <p:sp>
        <p:nvSpPr>
          <p:cNvPr id="26" name="テキスト ボックス 25"/>
          <p:cNvSpPr txBox="1"/>
          <p:nvPr/>
        </p:nvSpPr>
        <p:spPr>
          <a:xfrm>
            <a:off x="5277740" y="4899312"/>
            <a:ext cx="3237610" cy="461665"/>
          </a:xfrm>
          <a:prstGeom prst="rect">
            <a:avLst/>
          </a:prstGeom>
          <a:noFill/>
          <a:ln>
            <a:noFill/>
          </a:ln>
        </p:spPr>
        <p:txBody>
          <a:bodyPr wrap="square" rtlCol="0">
            <a:spAutoFit/>
          </a:bodyPr>
          <a:lstStyle/>
          <a:p>
            <a:r>
              <a:rPr lang="ja-JP" altLang="en-US" sz="1200" dirty="0">
                <a:solidFill>
                  <a:prstClr val="black"/>
                </a:solidFill>
              </a:rPr>
              <a:t>長尺物をつかんで旋回するとき</a:t>
            </a:r>
            <a:r>
              <a:rPr lang="ja-JP" altLang="en-US" sz="1200" dirty="0" smtClean="0">
                <a:solidFill>
                  <a:prstClr val="black"/>
                </a:solidFill>
              </a:rPr>
              <a:t>は</a:t>
            </a:r>
            <a:r>
              <a:rPr lang="en-US" altLang="ja-JP" sz="1200" dirty="0" smtClean="0">
                <a:solidFill>
                  <a:prstClr val="black"/>
                </a:solidFill>
              </a:rPr>
              <a:t/>
            </a:r>
            <a:br>
              <a:rPr lang="en-US" altLang="ja-JP" sz="1200" dirty="0" smtClean="0">
                <a:solidFill>
                  <a:prstClr val="black"/>
                </a:solidFill>
              </a:rPr>
            </a:br>
            <a:r>
              <a:rPr lang="ja-JP" altLang="en-US" sz="1200" dirty="0" smtClean="0">
                <a:solidFill>
                  <a:prstClr val="black"/>
                </a:solidFill>
              </a:rPr>
              <a:t>運転席</a:t>
            </a:r>
            <a:r>
              <a:rPr lang="ja-JP" altLang="en-US" sz="1200" dirty="0">
                <a:solidFill>
                  <a:prstClr val="black"/>
                </a:solidFill>
              </a:rPr>
              <a:t>に当たらないよう十分に注意する</a:t>
            </a:r>
          </a:p>
        </p:txBody>
      </p:sp>
    </p:spTree>
    <p:extLst>
      <p:ext uri="{BB962C8B-B14F-4D97-AF65-F5344CB8AC3E}">
        <p14:creationId xmlns:p14="http://schemas.microsoft.com/office/powerpoint/2010/main" val="34174038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つかみ機の一般的作業方法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テキスト７７ページ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テキスト６１ページ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1714501" y="1290332"/>
            <a:ext cx="2345856" cy="2385616"/>
          </a:xfrm>
          <a:prstGeom prst="rect">
            <a:avLst/>
          </a:prstGeom>
        </p:spPr>
      </p:pic>
      <p:pic>
        <p:nvPicPr>
          <p:cNvPr id="7" name="図 6"/>
          <p:cNvPicPr>
            <a:picLocks noChangeAspect="1"/>
          </p:cNvPicPr>
          <p:nvPr/>
        </p:nvPicPr>
        <p:blipFill>
          <a:blip r:embed="rId4"/>
          <a:stretch>
            <a:fillRect/>
          </a:stretch>
        </p:blipFill>
        <p:spPr>
          <a:xfrm>
            <a:off x="4711101" y="1352244"/>
            <a:ext cx="2531404" cy="2213322"/>
          </a:xfrm>
          <a:prstGeom prst="rect">
            <a:avLst/>
          </a:prstGeom>
        </p:spPr>
      </p:pic>
      <p:pic>
        <p:nvPicPr>
          <p:cNvPr id="11" name="図 10"/>
          <p:cNvPicPr>
            <a:picLocks noChangeAspect="1"/>
          </p:cNvPicPr>
          <p:nvPr/>
        </p:nvPicPr>
        <p:blipFill>
          <a:blip r:embed="rId5"/>
          <a:stretch>
            <a:fillRect/>
          </a:stretch>
        </p:blipFill>
        <p:spPr>
          <a:xfrm>
            <a:off x="3387435" y="4168590"/>
            <a:ext cx="2041767" cy="1945035"/>
          </a:xfrm>
          <a:prstGeom prst="rect">
            <a:avLst/>
          </a:prstGeom>
        </p:spPr>
      </p:pic>
      <p:sp>
        <p:nvSpPr>
          <p:cNvPr id="23" name="テキスト ボックス 22"/>
          <p:cNvSpPr txBox="1"/>
          <p:nvPr/>
        </p:nvSpPr>
        <p:spPr>
          <a:xfrm>
            <a:off x="1928941" y="3707023"/>
            <a:ext cx="3237610" cy="461665"/>
          </a:xfrm>
          <a:prstGeom prst="rect">
            <a:avLst/>
          </a:prstGeom>
          <a:noFill/>
          <a:ln>
            <a:noFill/>
          </a:ln>
        </p:spPr>
        <p:txBody>
          <a:bodyPr wrap="square" rtlCol="0">
            <a:spAutoFit/>
          </a:bodyPr>
          <a:lstStyle/>
          <a:p>
            <a:r>
              <a:rPr lang="ja-JP" altLang="en-US" sz="1200" dirty="0">
                <a:solidFill>
                  <a:prstClr val="black"/>
                </a:solidFill>
              </a:rPr>
              <a:t>つかみ機で物を斜めに</a:t>
            </a:r>
            <a:r>
              <a:rPr lang="ja-JP" altLang="en-US" sz="1200" dirty="0" smtClean="0">
                <a:solidFill>
                  <a:prstClr val="black"/>
                </a:solidFill>
              </a:rPr>
              <a:t>つかまない</a:t>
            </a:r>
            <a:r>
              <a:rPr lang="en-US" altLang="ja-JP" sz="1200" dirty="0" smtClean="0">
                <a:solidFill>
                  <a:prstClr val="black"/>
                </a:solidFill>
              </a:rPr>
              <a:t/>
            </a:r>
            <a:br>
              <a:rPr lang="en-US" altLang="ja-JP" sz="1200" dirty="0" smtClean="0">
                <a:solidFill>
                  <a:prstClr val="black"/>
                </a:solidFill>
              </a:rPr>
            </a:br>
            <a:r>
              <a:rPr lang="ja-JP" altLang="en-US" sz="1200" dirty="0" smtClean="0">
                <a:solidFill>
                  <a:prstClr val="black"/>
                </a:solidFill>
              </a:rPr>
              <a:t>角度を変えてつかむ</a:t>
            </a:r>
            <a:endParaRPr lang="ja-JP" altLang="en-US" sz="1200" dirty="0">
              <a:solidFill>
                <a:prstClr val="black"/>
              </a:solidFill>
            </a:endParaRPr>
          </a:p>
        </p:txBody>
      </p:sp>
      <p:sp>
        <p:nvSpPr>
          <p:cNvPr id="27" name="テキスト ボックス 26"/>
          <p:cNvSpPr txBox="1"/>
          <p:nvPr/>
        </p:nvSpPr>
        <p:spPr>
          <a:xfrm>
            <a:off x="4711101" y="3599770"/>
            <a:ext cx="3237610" cy="646331"/>
          </a:xfrm>
          <a:prstGeom prst="rect">
            <a:avLst/>
          </a:prstGeom>
          <a:noFill/>
          <a:ln>
            <a:noFill/>
          </a:ln>
        </p:spPr>
        <p:txBody>
          <a:bodyPr wrap="square" rtlCol="0">
            <a:spAutoFit/>
          </a:bodyPr>
          <a:lstStyle/>
          <a:p>
            <a:r>
              <a:rPr lang="ja-JP" altLang="en-US" sz="1200" dirty="0">
                <a:solidFill>
                  <a:prstClr val="black"/>
                </a:solidFill>
              </a:rPr>
              <a:t>物をつかんだまま</a:t>
            </a:r>
            <a:r>
              <a:rPr lang="ja-JP" altLang="en-US" sz="1200" dirty="0" smtClean="0">
                <a:solidFill>
                  <a:prstClr val="black"/>
                </a:solidFill>
              </a:rPr>
              <a:t>、</a:t>
            </a:r>
            <a:r>
              <a:rPr lang="en-US" altLang="ja-JP" sz="1200" dirty="0" smtClean="0">
                <a:solidFill>
                  <a:prstClr val="black"/>
                </a:solidFill>
              </a:rPr>
              <a:t/>
            </a:r>
            <a:br>
              <a:rPr lang="en-US" altLang="ja-JP" sz="1200" dirty="0" smtClean="0">
                <a:solidFill>
                  <a:prstClr val="black"/>
                </a:solidFill>
              </a:rPr>
            </a:br>
            <a:r>
              <a:rPr lang="ja-JP" altLang="en-US" sz="1200" dirty="0" smtClean="0">
                <a:solidFill>
                  <a:prstClr val="black"/>
                </a:solidFill>
              </a:rPr>
              <a:t>地面</a:t>
            </a:r>
            <a:r>
              <a:rPr lang="ja-JP" altLang="en-US" sz="1200" dirty="0">
                <a:solidFill>
                  <a:prstClr val="black"/>
                </a:solidFill>
              </a:rPr>
              <a:t>や壁などに</a:t>
            </a:r>
            <a:r>
              <a:rPr lang="ja-JP" altLang="en-US" sz="1200" dirty="0" smtClean="0">
                <a:solidFill>
                  <a:prstClr val="black"/>
                </a:solidFill>
              </a:rPr>
              <a:t>ぶつけて</a:t>
            </a:r>
            <a:r>
              <a:rPr lang="en-US" altLang="ja-JP" sz="1200" dirty="0" smtClean="0">
                <a:solidFill>
                  <a:prstClr val="black"/>
                </a:solidFill>
              </a:rPr>
              <a:t/>
            </a:r>
            <a:br>
              <a:rPr lang="en-US" altLang="ja-JP" sz="1200" dirty="0" smtClean="0">
                <a:solidFill>
                  <a:prstClr val="black"/>
                </a:solidFill>
              </a:rPr>
            </a:br>
            <a:r>
              <a:rPr lang="ja-JP" altLang="en-US" sz="1200" dirty="0" smtClean="0">
                <a:solidFill>
                  <a:prstClr val="black"/>
                </a:solidFill>
              </a:rPr>
              <a:t>破壊</a:t>
            </a:r>
            <a:r>
              <a:rPr lang="ja-JP" altLang="en-US" sz="1200" dirty="0">
                <a:solidFill>
                  <a:prstClr val="black"/>
                </a:solidFill>
              </a:rPr>
              <a:t>・折り曲げる作業は行わない</a:t>
            </a:r>
          </a:p>
        </p:txBody>
      </p:sp>
      <p:sp>
        <p:nvSpPr>
          <p:cNvPr id="28" name="テキスト ボックス 27"/>
          <p:cNvSpPr txBox="1"/>
          <p:nvPr/>
        </p:nvSpPr>
        <p:spPr>
          <a:xfrm>
            <a:off x="3085949" y="6113625"/>
            <a:ext cx="2677624" cy="276999"/>
          </a:xfrm>
          <a:prstGeom prst="rect">
            <a:avLst/>
          </a:prstGeom>
          <a:noFill/>
          <a:ln>
            <a:noFill/>
          </a:ln>
        </p:spPr>
        <p:txBody>
          <a:bodyPr wrap="square" rtlCol="0">
            <a:spAutoFit/>
          </a:bodyPr>
          <a:lstStyle/>
          <a:p>
            <a:r>
              <a:rPr lang="ja-JP" altLang="en-US" sz="1200" dirty="0">
                <a:solidFill>
                  <a:prstClr val="black"/>
                </a:solidFill>
              </a:rPr>
              <a:t>長尺物は、中央または重心をつかむ</a:t>
            </a:r>
          </a:p>
        </p:txBody>
      </p:sp>
    </p:spTree>
    <p:extLst>
      <p:ext uri="{BB962C8B-B14F-4D97-AF65-F5344CB8AC3E}">
        <p14:creationId xmlns:p14="http://schemas.microsoft.com/office/powerpoint/2010/main" val="38754240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作業終了後の注意</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テキスト７８ページ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６３ページ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smtClean="0">
                <a:latin typeface="Meiryo UI" panose="020B0604030504040204" pitchFamily="50" charset="-128"/>
                <a:ea typeface="Meiryo UI" panose="020B0604030504040204" pitchFamily="50" charset="-128"/>
              </a:rPr>
              <a:t>（１）つかみ具</a:t>
            </a: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r>
              <a:rPr lang="ja-JP" altLang="en-US" sz="2000" dirty="0" smtClean="0">
                <a:latin typeface="Meiryo UI" panose="020B0604030504040204" pitchFamily="50" charset="-128"/>
                <a:ea typeface="Meiryo UI" panose="020B0604030504040204" pitchFamily="50" charset="-128"/>
              </a:rPr>
              <a:t>（２）ベースマシン</a:t>
            </a:r>
            <a:endParaRPr lang="en-US" altLang="ja-JP" sz="2000" dirty="0" smtClean="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3520792" y="2429653"/>
            <a:ext cx="4632607" cy="2747530"/>
          </a:xfrm>
          <a:prstGeom prst="rect">
            <a:avLst/>
          </a:prstGeom>
        </p:spPr>
      </p:pic>
    </p:spTree>
    <p:extLst>
      <p:ext uri="{BB962C8B-B14F-4D97-AF65-F5344CB8AC3E}">
        <p14:creationId xmlns:p14="http://schemas.microsoft.com/office/powerpoint/2010/main" val="4026523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a:t>
            </a:r>
            <a:r>
              <a:rPr lang="ja-JP" altLang="en-US" sz="2400" dirty="0">
                <a:latin typeface="Meiryo UI" panose="020B0604030504040204" pitchFamily="50" charset="-128"/>
                <a:ea typeface="Meiryo UI" panose="020B0604030504040204" pitchFamily="50" charset="-128"/>
              </a:rPr>
              <a:t>機械の種類と用途（特徴）</a:t>
            </a:r>
            <a:r>
              <a:rPr lang="ja-JP" altLang="en-US" sz="2400" dirty="0" smtClean="0">
                <a:latin typeface="Meiryo UI" panose="020B0604030504040204" pitchFamily="50" charset="-128"/>
                <a:ea typeface="Meiryo UI" panose="020B0604030504040204" pitchFamily="50" charset="-128"/>
              </a:rPr>
              <a:t>等</a:t>
            </a:r>
            <a:r>
              <a:rPr lang="ja-JP" altLang="en-US" sz="2400" dirty="0">
                <a:latin typeface="Meiryo UI" panose="020B0604030504040204" pitchFamily="50" charset="-128"/>
                <a:ea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rPr>
              <a:t>4</a:t>
            </a:r>
            <a:r>
              <a:rPr lang="ja-JP" altLang="en-US" sz="2400" dirty="0">
                <a:latin typeface="Meiryo UI" panose="020B0604030504040204" pitchFamily="50" charset="-128"/>
                <a:ea typeface="Meiryo UI" panose="020B0604030504040204" pitchFamily="50" charset="-128"/>
              </a:rPr>
              <a:t>）解体用つかみ機</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4914207"/>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327913"/>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テキスト４ページ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テキスト７ページ</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1871662" y="1419225"/>
            <a:ext cx="5400675" cy="4019550"/>
          </a:xfrm>
          <a:prstGeom prst="rect">
            <a:avLst/>
          </a:prstGeom>
        </p:spPr>
      </p:pic>
    </p:spTree>
    <p:extLst>
      <p:ext uri="{BB962C8B-B14F-4D97-AF65-F5344CB8AC3E}">
        <p14:creationId xmlns:p14="http://schemas.microsoft.com/office/powerpoint/2010/main" val="22778445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561775" y="1423555"/>
            <a:ext cx="7878255" cy="460764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アタッチメントの取り外し</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テキスト７９ページ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６４ページ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885654" y="5961486"/>
            <a:ext cx="3237610" cy="276999"/>
          </a:xfrm>
          <a:prstGeom prst="rect">
            <a:avLst/>
          </a:prstGeom>
          <a:noFill/>
          <a:ln>
            <a:noFill/>
          </a:ln>
        </p:spPr>
        <p:txBody>
          <a:bodyPr wrap="square" rtlCol="0">
            <a:spAutoFit/>
          </a:bodyPr>
          <a:lstStyle/>
          <a:p>
            <a:pPr algn="ctr"/>
            <a:r>
              <a:rPr lang="ja-JP" altLang="en-US" sz="1200" dirty="0">
                <a:solidFill>
                  <a:prstClr val="black"/>
                </a:solidFill>
              </a:rPr>
              <a:t>ブレーカユニットの取り外し例</a:t>
            </a:r>
          </a:p>
        </p:txBody>
      </p:sp>
    </p:spTree>
    <p:extLst>
      <p:ext uri="{BB962C8B-B14F-4D97-AF65-F5344CB8AC3E}">
        <p14:creationId xmlns:p14="http://schemas.microsoft.com/office/powerpoint/2010/main" val="40751861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1350819" y="1287152"/>
            <a:ext cx="6407549" cy="463673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アタッチメントの取り外し</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テキスト８０ページ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６５ページ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2885654" y="5923889"/>
            <a:ext cx="3237610" cy="276999"/>
          </a:xfrm>
          <a:prstGeom prst="rect">
            <a:avLst/>
          </a:prstGeom>
          <a:noFill/>
          <a:ln>
            <a:noFill/>
          </a:ln>
        </p:spPr>
        <p:txBody>
          <a:bodyPr wrap="square" rtlCol="0">
            <a:spAutoFit/>
          </a:bodyPr>
          <a:lstStyle/>
          <a:p>
            <a:pPr algn="ctr"/>
            <a:r>
              <a:rPr lang="ja-JP" altLang="en-US" sz="1200" dirty="0">
                <a:solidFill>
                  <a:prstClr val="black"/>
                </a:solidFill>
              </a:rPr>
              <a:t>鉄骨切断具の取り外し例</a:t>
            </a:r>
          </a:p>
        </p:txBody>
      </p:sp>
    </p:spTree>
    <p:extLst>
      <p:ext uri="{BB962C8B-B14F-4D97-AF65-F5344CB8AC3E}">
        <p14:creationId xmlns:p14="http://schemas.microsoft.com/office/powerpoint/2010/main" val="20358396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アタッチメントの取り外し</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テキスト８１ページ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６５ページ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164148" y="4860682"/>
            <a:ext cx="3237610" cy="276999"/>
          </a:xfrm>
          <a:prstGeom prst="rect">
            <a:avLst/>
          </a:prstGeom>
          <a:noFill/>
          <a:ln>
            <a:noFill/>
          </a:ln>
        </p:spPr>
        <p:txBody>
          <a:bodyPr wrap="square" rtlCol="0">
            <a:spAutoFit/>
          </a:bodyPr>
          <a:lstStyle/>
          <a:p>
            <a:pPr algn="ctr"/>
            <a:r>
              <a:rPr lang="ja-JP" altLang="en-US" sz="1200" dirty="0">
                <a:solidFill>
                  <a:prstClr val="black"/>
                </a:solidFill>
              </a:rPr>
              <a:t>コンクリート大割圧砕具の取り外し例</a:t>
            </a:r>
          </a:p>
        </p:txBody>
      </p:sp>
      <p:sp>
        <p:nvSpPr>
          <p:cNvPr id="13" name="テキスト ボックス 12"/>
          <p:cNvSpPr txBox="1"/>
          <p:nvPr/>
        </p:nvSpPr>
        <p:spPr>
          <a:xfrm>
            <a:off x="4847359" y="4839079"/>
            <a:ext cx="3237610" cy="276999"/>
          </a:xfrm>
          <a:prstGeom prst="rect">
            <a:avLst/>
          </a:prstGeom>
          <a:noFill/>
          <a:ln>
            <a:noFill/>
          </a:ln>
        </p:spPr>
        <p:txBody>
          <a:bodyPr wrap="square" rtlCol="0">
            <a:spAutoFit/>
          </a:bodyPr>
          <a:lstStyle/>
          <a:p>
            <a:pPr algn="ctr"/>
            <a:r>
              <a:rPr lang="ja-JP" altLang="en-US" sz="1200" dirty="0">
                <a:solidFill>
                  <a:prstClr val="black"/>
                </a:solidFill>
              </a:rPr>
              <a:t>コンクリート小割圧砕具の取り外し例</a:t>
            </a:r>
          </a:p>
        </p:txBody>
      </p:sp>
      <p:pic>
        <p:nvPicPr>
          <p:cNvPr id="8" name="図 7"/>
          <p:cNvPicPr>
            <a:picLocks noChangeAspect="1"/>
          </p:cNvPicPr>
          <p:nvPr/>
        </p:nvPicPr>
        <p:blipFill>
          <a:blip r:embed="rId3"/>
          <a:stretch>
            <a:fillRect/>
          </a:stretch>
        </p:blipFill>
        <p:spPr>
          <a:xfrm>
            <a:off x="795499" y="2047009"/>
            <a:ext cx="4060072" cy="2677920"/>
          </a:xfrm>
          <a:prstGeom prst="rect">
            <a:avLst/>
          </a:prstGeom>
        </p:spPr>
      </p:pic>
      <p:pic>
        <p:nvPicPr>
          <p:cNvPr id="10" name="図 9"/>
          <p:cNvPicPr>
            <a:picLocks noChangeAspect="1"/>
          </p:cNvPicPr>
          <p:nvPr/>
        </p:nvPicPr>
        <p:blipFill>
          <a:blip r:embed="rId4"/>
          <a:stretch>
            <a:fillRect/>
          </a:stretch>
        </p:blipFill>
        <p:spPr>
          <a:xfrm>
            <a:off x="4855117" y="2051483"/>
            <a:ext cx="3550471" cy="2673445"/>
          </a:xfrm>
          <a:prstGeom prst="rect">
            <a:avLst/>
          </a:prstGeom>
        </p:spPr>
      </p:pic>
    </p:spTree>
    <p:extLst>
      <p:ext uri="{BB962C8B-B14F-4D97-AF65-F5344CB8AC3E}">
        <p14:creationId xmlns:p14="http://schemas.microsoft.com/office/powerpoint/2010/main" val="41479543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アタッチメントの取り外し</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テキスト８２ページ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６６ページ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727364" y="3638436"/>
            <a:ext cx="3527036" cy="276999"/>
          </a:xfrm>
          <a:prstGeom prst="rect">
            <a:avLst/>
          </a:prstGeom>
          <a:noFill/>
          <a:ln>
            <a:noFill/>
          </a:ln>
        </p:spPr>
        <p:txBody>
          <a:bodyPr wrap="square" rtlCol="0">
            <a:spAutoFit/>
          </a:bodyPr>
          <a:lstStyle/>
          <a:p>
            <a:pPr algn="ctr"/>
            <a:r>
              <a:rPr lang="ja-JP" altLang="en-US" sz="1200" dirty="0">
                <a:solidFill>
                  <a:prstClr val="black"/>
                </a:solidFill>
              </a:rPr>
              <a:t>つかみ具（内部シリンダ作動型）の取り外し例</a:t>
            </a:r>
          </a:p>
        </p:txBody>
      </p:sp>
      <p:sp>
        <p:nvSpPr>
          <p:cNvPr id="13" name="テキスト ボックス 12"/>
          <p:cNvSpPr txBox="1"/>
          <p:nvPr/>
        </p:nvSpPr>
        <p:spPr>
          <a:xfrm>
            <a:off x="4630813" y="3638436"/>
            <a:ext cx="3670702" cy="276999"/>
          </a:xfrm>
          <a:prstGeom prst="rect">
            <a:avLst/>
          </a:prstGeom>
          <a:noFill/>
          <a:ln>
            <a:noFill/>
          </a:ln>
        </p:spPr>
        <p:txBody>
          <a:bodyPr wrap="square" rtlCol="0">
            <a:spAutoFit/>
          </a:bodyPr>
          <a:lstStyle/>
          <a:p>
            <a:pPr algn="ctr"/>
            <a:r>
              <a:rPr lang="ja-JP" altLang="en-US" sz="1200" dirty="0">
                <a:solidFill>
                  <a:prstClr val="black"/>
                </a:solidFill>
              </a:rPr>
              <a:t>つかみ具（外部シリンダ作動型）の取り外し例</a:t>
            </a:r>
          </a:p>
        </p:txBody>
      </p:sp>
      <p:pic>
        <p:nvPicPr>
          <p:cNvPr id="8" name="図 7"/>
          <p:cNvPicPr>
            <a:picLocks noChangeAspect="1"/>
          </p:cNvPicPr>
          <p:nvPr/>
        </p:nvPicPr>
        <p:blipFill>
          <a:blip r:embed="rId3"/>
          <a:stretch>
            <a:fillRect/>
          </a:stretch>
        </p:blipFill>
        <p:spPr>
          <a:xfrm>
            <a:off x="1285874" y="1386952"/>
            <a:ext cx="2506807" cy="2215893"/>
          </a:xfrm>
          <a:prstGeom prst="rect">
            <a:avLst/>
          </a:prstGeom>
        </p:spPr>
      </p:pic>
      <p:pic>
        <p:nvPicPr>
          <p:cNvPr id="10" name="図 9"/>
          <p:cNvPicPr>
            <a:picLocks noChangeAspect="1"/>
          </p:cNvPicPr>
          <p:nvPr/>
        </p:nvPicPr>
        <p:blipFill>
          <a:blip r:embed="rId4"/>
          <a:stretch>
            <a:fillRect/>
          </a:stretch>
        </p:blipFill>
        <p:spPr>
          <a:xfrm>
            <a:off x="4887395" y="1442474"/>
            <a:ext cx="3157537" cy="2134883"/>
          </a:xfrm>
          <a:prstGeom prst="rect">
            <a:avLst/>
          </a:prstGeom>
        </p:spPr>
      </p:pic>
      <p:pic>
        <p:nvPicPr>
          <p:cNvPr id="11" name="図 10"/>
          <p:cNvPicPr>
            <a:picLocks noChangeAspect="1"/>
          </p:cNvPicPr>
          <p:nvPr/>
        </p:nvPicPr>
        <p:blipFill>
          <a:blip r:embed="rId5"/>
          <a:stretch>
            <a:fillRect/>
          </a:stretch>
        </p:blipFill>
        <p:spPr>
          <a:xfrm>
            <a:off x="3012008" y="3955210"/>
            <a:ext cx="2484784" cy="2126746"/>
          </a:xfrm>
          <a:prstGeom prst="rect">
            <a:avLst/>
          </a:prstGeom>
        </p:spPr>
      </p:pic>
      <p:sp>
        <p:nvSpPr>
          <p:cNvPr id="16" name="テキスト ボックス 15"/>
          <p:cNvSpPr txBox="1"/>
          <p:nvPr/>
        </p:nvSpPr>
        <p:spPr>
          <a:xfrm>
            <a:off x="2635595" y="6008489"/>
            <a:ext cx="3237610" cy="276999"/>
          </a:xfrm>
          <a:prstGeom prst="rect">
            <a:avLst/>
          </a:prstGeom>
          <a:noFill/>
          <a:ln>
            <a:noFill/>
          </a:ln>
        </p:spPr>
        <p:txBody>
          <a:bodyPr wrap="square" rtlCol="0">
            <a:spAutoFit/>
          </a:bodyPr>
          <a:lstStyle/>
          <a:p>
            <a:pPr algn="ctr"/>
            <a:r>
              <a:rPr lang="ja-JP" altLang="en-US" sz="1200" dirty="0">
                <a:solidFill>
                  <a:prstClr val="black"/>
                </a:solidFill>
              </a:rPr>
              <a:t>バケットの取り外し例</a:t>
            </a:r>
          </a:p>
        </p:txBody>
      </p:sp>
    </p:spTree>
    <p:extLst>
      <p:ext uri="{BB962C8B-B14F-4D97-AF65-F5344CB8AC3E}">
        <p14:creationId xmlns:p14="http://schemas.microsoft.com/office/powerpoint/2010/main" val="6375407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46200" y="1889452"/>
            <a:ext cx="3535779" cy="1513470"/>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解体用機械の移送</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テキスト８３ページ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６８ページ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678738" y="3632641"/>
            <a:ext cx="3670702" cy="276999"/>
          </a:xfrm>
          <a:prstGeom prst="rect">
            <a:avLst/>
          </a:prstGeom>
          <a:noFill/>
          <a:ln>
            <a:noFill/>
          </a:ln>
        </p:spPr>
        <p:txBody>
          <a:bodyPr wrap="square" rtlCol="0">
            <a:spAutoFit/>
          </a:bodyPr>
          <a:lstStyle/>
          <a:p>
            <a:pPr algn="ctr"/>
            <a:r>
              <a:rPr lang="ja-JP" altLang="en-US" sz="1200" dirty="0">
                <a:solidFill>
                  <a:prstClr val="black"/>
                </a:solidFill>
              </a:rPr>
              <a:t>爪付き登坂用具の例</a:t>
            </a:r>
          </a:p>
        </p:txBody>
      </p:sp>
      <p:pic>
        <p:nvPicPr>
          <p:cNvPr id="3" name="図 2"/>
          <p:cNvPicPr>
            <a:picLocks noChangeAspect="1"/>
          </p:cNvPicPr>
          <p:nvPr/>
        </p:nvPicPr>
        <p:blipFill>
          <a:blip r:embed="rId4"/>
          <a:stretch>
            <a:fillRect/>
          </a:stretch>
        </p:blipFill>
        <p:spPr>
          <a:xfrm>
            <a:off x="1705265" y="4408878"/>
            <a:ext cx="5368056" cy="1711554"/>
          </a:xfrm>
          <a:prstGeom prst="rect">
            <a:avLst/>
          </a:prstGeom>
        </p:spPr>
      </p:pic>
      <p:pic>
        <p:nvPicPr>
          <p:cNvPr id="5" name="図 4"/>
          <p:cNvPicPr>
            <a:picLocks noChangeAspect="1"/>
          </p:cNvPicPr>
          <p:nvPr/>
        </p:nvPicPr>
        <p:blipFill>
          <a:blip r:embed="rId5"/>
          <a:stretch>
            <a:fillRect/>
          </a:stretch>
        </p:blipFill>
        <p:spPr>
          <a:xfrm>
            <a:off x="4519224" y="1712172"/>
            <a:ext cx="3933292" cy="1720025"/>
          </a:xfrm>
          <a:prstGeom prst="rect">
            <a:avLst/>
          </a:prstGeom>
        </p:spPr>
      </p:pic>
      <p:sp>
        <p:nvSpPr>
          <p:cNvPr id="17" name="テキスト ボックス 16"/>
          <p:cNvSpPr txBox="1"/>
          <p:nvPr/>
        </p:nvSpPr>
        <p:spPr>
          <a:xfrm>
            <a:off x="2553942" y="4173678"/>
            <a:ext cx="3670702" cy="276999"/>
          </a:xfrm>
          <a:prstGeom prst="rect">
            <a:avLst/>
          </a:prstGeom>
          <a:noFill/>
          <a:ln>
            <a:noFill/>
          </a:ln>
        </p:spPr>
        <p:txBody>
          <a:bodyPr wrap="square" rtlCol="0">
            <a:spAutoFit/>
          </a:bodyPr>
          <a:lstStyle/>
          <a:p>
            <a:pPr algn="ctr"/>
            <a:r>
              <a:rPr lang="ja-JP" altLang="en-US" sz="1200" dirty="0">
                <a:solidFill>
                  <a:prstClr val="black"/>
                </a:solidFill>
              </a:rPr>
              <a:t>積載機械の質量と登坂用具の関係の例</a:t>
            </a:r>
          </a:p>
        </p:txBody>
      </p:sp>
      <p:sp>
        <p:nvSpPr>
          <p:cNvPr id="18" name="テキスト ボックス 17"/>
          <p:cNvSpPr txBox="1"/>
          <p:nvPr/>
        </p:nvSpPr>
        <p:spPr>
          <a:xfrm>
            <a:off x="4650519" y="3626378"/>
            <a:ext cx="3670702" cy="276999"/>
          </a:xfrm>
          <a:prstGeom prst="rect">
            <a:avLst/>
          </a:prstGeom>
          <a:noFill/>
          <a:ln>
            <a:noFill/>
          </a:ln>
        </p:spPr>
        <p:txBody>
          <a:bodyPr wrap="square" rtlCol="0">
            <a:spAutoFit/>
          </a:bodyPr>
          <a:lstStyle/>
          <a:p>
            <a:pPr algn="ctr"/>
            <a:r>
              <a:rPr lang="ja-JP" altLang="en-US" sz="1200" dirty="0">
                <a:solidFill>
                  <a:prstClr val="black"/>
                </a:solidFill>
              </a:rPr>
              <a:t>登坂用具の使用例</a:t>
            </a:r>
          </a:p>
        </p:txBody>
      </p:sp>
    </p:spTree>
    <p:extLst>
      <p:ext uri="{BB962C8B-B14F-4D97-AF65-F5344CB8AC3E}">
        <p14:creationId xmlns:p14="http://schemas.microsoft.com/office/powerpoint/2010/main" val="25065033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解体用機械の移送</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テキスト８４ページ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テキスト７０ページ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454953" y="5876450"/>
            <a:ext cx="2450649" cy="276999"/>
          </a:xfrm>
          <a:prstGeom prst="rect">
            <a:avLst/>
          </a:prstGeom>
          <a:noFill/>
          <a:ln>
            <a:noFill/>
          </a:ln>
        </p:spPr>
        <p:txBody>
          <a:bodyPr wrap="square" rtlCol="0">
            <a:spAutoFit/>
          </a:bodyPr>
          <a:lstStyle/>
          <a:p>
            <a:pPr algn="ctr"/>
            <a:r>
              <a:rPr lang="ja-JP" altLang="en-US" sz="1200" dirty="0">
                <a:solidFill>
                  <a:prstClr val="black"/>
                </a:solidFill>
              </a:rPr>
              <a:t>積み込み位置関係の例</a:t>
            </a:r>
          </a:p>
        </p:txBody>
      </p:sp>
      <p:pic>
        <p:nvPicPr>
          <p:cNvPr id="10" name="図 9"/>
          <p:cNvPicPr>
            <a:picLocks noChangeAspect="1"/>
          </p:cNvPicPr>
          <p:nvPr/>
        </p:nvPicPr>
        <p:blipFill>
          <a:blip r:embed="rId3"/>
          <a:stretch>
            <a:fillRect/>
          </a:stretch>
        </p:blipFill>
        <p:spPr>
          <a:xfrm>
            <a:off x="770961" y="1423555"/>
            <a:ext cx="3902022" cy="4452895"/>
          </a:xfrm>
          <a:prstGeom prst="rect">
            <a:avLst/>
          </a:prstGeom>
        </p:spPr>
      </p:pic>
      <p:pic>
        <p:nvPicPr>
          <p:cNvPr id="23" name="図 22"/>
          <p:cNvPicPr>
            <a:picLocks noChangeAspect="1"/>
          </p:cNvPicPr>
          <p:nvPr/>
        </p:nvPicPr>
        <p:blipFill>
          <a:blip r:embed="rId4"/>
          <a:stretch>
            <a:fillRect/>
          </a:stretch>
        </p:blipFill>
        <p:spPr>
          <a:xfrm>
            <a:off x="4353369" y="2673141"/>
            <a:ext cx="4161981" cy="1906944"/>
          </a:xfrm>
          <a:prstGeom prst="rect">
            <a:avLst/>
          </a:prstGeom>
        </p:spPr>
      </p:pic>
      <p:sp>
        <p:nvSpPr>
          <p:cNvPr id="24" name="テキスト ボックス 23"/>
          <p:cNvSpPr txBox="1"/>
          <p:nvPr/>
        </p:nvSpPr>
        <p:spPr>
          <a:xfrm>
            <a:off x="5134669" y="4675467"/>
            <a:ext cx="2450649" cy="276999"/>
          </a:xfrm>
          <a:prstGeom prst="rect">
            <a:avLst/>
          </a:prstGeom>
          <a:noFill/>
          <a:ln>
            <a:noFill/>
          </a:ln>
        </p:spPr>
        <p:txBody>
          <a:bodyPr wrap="square" rtlCol="0">
            <a:spAutoFit/>
          </a:bodyPr>
          <a:lstStyle/>
          <a:p>
            <a:pPr algn="ctr"/>
            <a:r>
              <a:rPr lang="ja-JP" altLang="en-US" sz="1200" dirty="0">
                <a:solidFill>
                  <a:prstClr val="black"/>
                </a:solidFill>
              </a:rPr>
              <a:t>フットストールの使用例</a:t>
            </a:r>
          </a:p>
        </p:txBody>
      </p:sp>
    </p:spTree>
    <p:extLst>
      <p:ext uri="{BB962C8B-B14F-4D97-AF65-F5344CB8AC3E}">
        <p14:creationId xmlns:p14="http://schemas.microsoft.com/office/powerpoint/2010/main" val="26042780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解体用機械の移送</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テキスト８６ページ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テキスト７１ページ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3"/>
          <a:stretch>
            <a:fillRect/>
          </a:stretch>
        </p:blipFill>
        <p:spPr>
          <a:xfrm>
            <a:off x="5129313" y="1984664"/>
            <a:ext cx="2996377" cy="3099700"/>
          </a:xfrm>
          <a:prstGeom prst="rect">
            <a:avLst/>
          </a:prstGeom>
        </p:spPr>
      </p:pic>
      <p:sp>
        <p:nvSpPr>
          <p:cNvPr id="22" name="テキスト ボックス 21"/>
          <p:cNvSpPr txBox="1"/>
          <p:nvPr/>
        </p:nvSpPr>
        <p:spPr>
          <a:xfrm>
            <a:off x="5001325" y="5060015"/>
            <a:ext cx="3386037" cy="646331"/>
          </a:xfrm>
          <a:prstGeom prst="rect">
            <a:avLst/>
          </a:prstGeom>
          <a:noFill/>
          <a:ln>
            <a:noFill/>
          </a:ln>
        </p:spPr>
        <p:txBody>
          <a:bodyPr wrap="square" rtlCol="0">
            <a:spAutoFit/>
          </a:bodyPr>
          <a:lstStyle/>
          <a:p>
            <a:r>
              <a:rPr lang="ja-JP" altLang="en-US" sz="1200" dirty="0" smtClean="0">
                <a:solidFill>
                  <a:prstClr val="black"/>
                </a:solidFill>
              </a:rPr>
              <a:t>自走して移送</a:t>
            </a:r>
            <a:r>
              <a:rPr lang="ja-JP" altLang="en-US" sz="1200" dirty="0">
                <a:solidFill>
                  <a:prstClr val="black"/>
                </a:solidFill>
              </a:rPr>
              <a:t>する場合、鉄道架線や電線あるいは橋桁などの下を通過</a:t>
            </a:r>
            <a:r>
              <a:rPr lang="ja-JP" altLang="en-US" sz="1200" dirty="0" smtClean="0">
                <a:solidFill>
                  <a:prstClr val="black"/>
                </a:solidFill>
              </a:rPr>
              <a:t>するとき</a:t>
            </a:r>
            <a:r>
              <a:rPr lang="ja-JP" altLang="en-US" sz="1200" dirty="0">
                <a:solidFill>
                  <a:prstClr val="black"/>
                </a:solidFill>
              </a:rPr>
              <a:t>は、ブームの先端が触れないよう離隔距離を十分に確かめる</a:t>
            </a:r>
          </a:p>
        </p:txBody>
      </p:sp>
      <p:sp>
        <p:nvSpPr>
          <p:cNvPr id="14" name="テキスト ボックス 13"/>
          <p:cNvSpPr txBox="1"/>
          <p:nvPr/>
        </p:nvSpPr>
        <p:spPr>
          <a:xfrm>
            <a:off x="1589977" y="5519310"/>
            <a:ext cx="2526595" cy="276999"/>
          </a:xfrm>
          <a:prstGeom prst="rect">
            <a:avLst/>
          </a:prstGeom>
          <a:noFill/>
          <a:ln>
            <a:noFill/>
          </a:ln>
        </p:spPr>
        <p:txBody>
          <a:bodyPr wrap="square" rtlCol="0">
            <a:spAutoFit/>
          </a:bodyPr>
          <a:lstStyle/>
          <a:p>
            <a:pPr algn="ctr"/>
            <a:r>
              <a:rPr lang="ja-JP" altLang="en-US" sz="1200" dirty="0" smtClean="0">
                <a:solidFill>
                  <a:prstClr val="black"/>
                </a:solidFill>
              </a:rPr>
              <a:t>解体用機械のトレーラ</a:t>
            </a:r>
            <a:r>
              <a:rPr lang="ja-JP" altLang="en-US" sz="1200" dirty="0">
                <a:solidFill>
                  <a:prstClr val="black"/>
                </a:solidFill>
              </a:rPr>
              <a:t>への固定例</a:t>
            </a:r>
          </a:p>
        </p:txBody>
      </p:sp>
      <p:pic>
        <p:nvPicPr>
          <p:cNvPr id="2" name="図 1"/>
          <p:cNvPicPr>
            <a:picLocks noChangeAspect="1"/>
          </p:cNvPicPr>
          <p:nvPr/>
        </p:nvPicPr>
        <p:blipFill>
          <a:blip r:embed="rId4"/>
          <a:stretch>
            <a:fillRect/>
          </a:stretch>
        </p:blipFill>
        <p:spPr>
          <a:xfrm>
            <a:off x="737754" y="2234047"/>
            <a:ext cx="4300709" cy="3285264"/>
          </a:xfrm>
          <a:prstGeom prst="rect">
            <a:avLst/>
          </a:prstGeom>
        </p:spPr>
      </p:pic>
    </p:spTree>
    <p:extLst>
      <p:ext uri="{BB962C8B-B14F-4D97-AF65-F5344CB8AC3E}">
        <p14:creationId xmlns:p14="http://schemas.microsoft.com/office/powerpoint/2010/main" val="29791876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a:bodyPr>
          <a:lstStyle/>
          <a:p>
            <a:pPr marL="1257300" indent="-1257300"/>
            <a:r>
              <a:rPr lang="zh-TW" altLang="en-US" sz="3200" dirty="0" smtClean="0">
                <a:latin typeface="ＭＳ Ｐゴシック" panose="020B0600070205080204" pitchFamily="50" charset="-128"/>
                <a:ea typeface="ＭＳ Ｐゴシック" panose="020B0600070205080204" pitchFamily="50" charset="-128"/>
              </a:rPr>
              <a:t>第</a:t>
            </a:r>
            <a:r>
              <a:rPr lang="ja-JP" altLang="en-US" sz="3200" dirty="0">
                <a:latin typeface="ＭＳ Ｐゴシック" panose="020B0600070205080204" pitchFamily="50" charset="-128"/>
                <a:ea typeface="ＭＳ Ｐゴシック" panose="020B0600070205080204" pitchFamily="50" charset="-128"/>
              </a:rPr>
              <a:t>５</a:t>
            </a:r>
            <a:r>
              <a:rPr lang="zh-TW" altLang="en-US" sz="3200" dirty="0" smtClean="0">
                <a:latin typeface="ＭＳ Ｐゴシック" panose="020B0600070205080204" pitchFamily="50" charset="-128"/>
                <a:ea typeface="ＭＳ Ｐゴシック" panose="020B0600070205080204" pitchFamily="50" charset="-128"/>
              </a:rPr>
              <a:t>章</a:t>
            </a:r>
            <a:r>
              <a:rPr lang="zh-TW" altLang="en-US" sz="3200" dirty="0">
                <a:latin typeface="ＭＳ Ｐゴシック" panose="020B0600070205080204" pitchFamily="50" charset="-128"/>
                <a:ea typeface="ＭＳ Ｐゴシック" panose="020B0600070205080204" pitchFamily="50" charset="-128"/>
              </a:rPr>
              <a:t>　</a:t>
            </a:r>
            <a:r>
              <a:rPr lang="ja-JP" altLang="en-US" sz="3200" dirty="0" smtClean="0">
                <a:latin typeface="ＭＳ Ｐゴシック" panose="020B0600070205080204" pitchFamily="50" charset="-128"/>
                <a:ea typeface="ＭＳ Ｐゴシック" panose="020B0600070205080204" pitchFamily="50" charset="-128"/>
              </a:rPr>
              <a:t>解体用建設機械の点検、整備</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1505375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関連法令、一般的注意事項</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テキスト８９ページ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７３ページ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a:r>
              <a:rPr lang="ja-JP" altLang="en-US" sz="1200" dirty="0" smtClean="0">
                <a:solidFill>
                  <a:prstClr val="black"/>
                </a:solidFill>
              </a:rPr>
              <a:t>関連法令</a:t>
            </a:r>
            <a:endParaRPr lang="ja-JP" altLang="en-US" sz="1200" dirty="0">
              <a:solidFill>
                <a:prstClr val="black"/>
              </a:solidFill>
            </a:endParaRPr>
          </a:p>
        </p:txBody>
      </p:sp>
      <p:pic>
        <p:nvPicPr>
          <p:cNvPr id="8" name="図 7"/>
          <p:cNvPicPr>
            <a:picLocks noChangeAspect="1"/>
          </p:cNvPicPr>
          <p:nvPr/>
        </p:nvPicPr>
        <p:blipFill>
          <a:blip r:embed="rId3"/>
          <a:stretch>
            <a:fillRect/>
          </a:stretch>
        </p:blipFill>
        <p:spPr>
          <a:xfrm>
            <a:off x="2171700" y="1604728"/>
            <a:ext cx="4800600" cy="2083382"/>
          </a:xfrm>
          <a:prstGeom prst="rect">
            <a:avLst/>
          </a:prstGeom>
        </p:spPr>
      </p:pic>
      <p:sp>
        <p:nvSpPr>
          <p:cNvPr id="22" name="テキスト ボックス 21"/>
          <p:cNvSpPr txBox="1"/>
          <p:nvPr/>
        </p:nvSpPr>
        <p:spPr>
          <a:xfrm>
            <a:off x="1096428" y="3688110"/>
            <a:ext cx="6951143" cy="276999"/>
          </a:xfrm>
          <a:prstGeom prst="rect">
            <a:avLst/>
          </a:prstGeom>
          <a:noFill/>
          <a:ln>
            <a:noFill/>
          </a:ln>
        </p:spPr>
        <p:txBody>
          <a:bodyPr wrap="square" rtlCol="0">
            <a:spAutoFit/>
          </a:bodyPr>
          <a:lstStyle/>
          <a:p>
            <a:r>
              <a:rPr lang="en-US" altLang="ja-JP" sz="1200" dirty="0">
                <a:solidFill>
                  <a:prstClr val="black"/>
                </a:solidFill>
              </a:rPr>
              <a:t>※</a:t>
            </a:r>
            <a:r>
              <a:rPr lang="ja-JP" altLang="en-US" sz="1200" dirty="0">
                <a:solidFill>
                  <a:prstClr val="black"/>
                </a:solidFill>
              </a:rPr>
              <a:t>法令では定められていないが、点検結果は、機械が稼働している間保管することが望ましい。</a:t>
            </a:r>
          </a:p>
        </p:txBody>
      </p:sp>
      <p:pic>
        <p:nvPicPr>
          <p:cNvPr id="23" name="図 22"/>
          <p:cNvPicPr/>
          <p:nvPr/>
        </p:nvPicPr>
        <p:blipFill>
          <a:blip r:embed="rId4"/>
          <a:stretch>
            <a:fillRect/>
          </a:stretch>
        </p:blipFill>
        <p:spPr>
          <a:xfrm>
            <a:off x="3407091" y="4236525"/>
            <a:ext cx="2329815" cy="1774190"/>
          </a:xfrm>
          <a:prstGeom prst="rect">
            <a:avLst/>
          </a:prstGeom>
        </p:spPr>
      </p:pic>
      <p:sp>
        <p:nvSpPr>
          <p:cNvPr id="24" name="テキスト ボックス 23"/>
          <p:cNvSpPr txBox="1"/>
          <p:nvPr/>
        </p:nvSpPr>
        <p:spPr>
          <a:xfrm>
            <a:off x="1248828" y="5980031"/>
            <a:ext cx="6951143" cy="276999"/>
          </a:xfrm>
          <a:prstGeom prst="rect">
            <a:avLst/>
          </a:prstGeom>
          <a:noFill/>
          <a:ln>
            <a:noFill/>
          </a:ln>
        </p:spPr>
        <p:txBody>
          <a:bodyPr wrap="square" rtlCol="0">
            <a:spAutoFit/>
          </a:bodyPr>
          <a:lstStyle/>
          <a:p>
            <a:pPr algn="ctr"/>
            <a:r>
              <a:rPr lang="ja-JP" altLang="en-US" sz="1200" dirty="0">
                <a:solidFill>
                  <a:prstClr val="black"/>
                </a:solidFill>
              </a:rPr>
              <a:t>点検、整備を行う作業場所には、関係者以外の者の立入りを禁止する</a:t>
            </a:r>
          </a:p>
        </p:txBody>
      </p:sp>
    </p:spTree>
    <p:extLst>
      <p:ext uri="{BB962C8B-B14F-4D97-AF65-F5344CB8AC3E}">
        <p14:creationId xmlns:p14="http://schemas.microsoft.com/office/powerpoint/2010/main" val="28156522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日常点検の要領</a:t>
            </a:r>
            <a:r>
              <a:rPr lang="ja-JP" altLang="en-US" sz="2400" dirty="0">
                <a:latin typeface="Meiryo UI" panose="020B0604030504040204" pitchFamily="50" charset="-128"/>
                <a:ea typeface="Meiryo UI" panose="020B0604030504040204" pitchFamily="50" charset="-128"/>
              </a:rPr>
              <a:t>　エンジンの始動前</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テキスト９１ページ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７４ページ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a:r>
              <a:rPr lang="ja-JP" altLang="en-US" sz="1200" dirty="0">
                <a:solidFill>
                  <a:prstClr val="black"/>
                </a:solidFill>
              </a:rPr>
              <a:t>作動油の外観による判別法</a:t>
            </a:r>
          </a:p>
        </p:txBody>
      </p:sp>
      <p:sp>
        <p:nvSpPr>
          <p:cNvPr id="24" name="テキスト ボックス 23"/>
          <p:cNvSpPr txBox="1"/>
          <p:nvPr/>
        </p:nvSpPr>
        <p:spPr>
          <a:xfrm>
            <a:off x="1248828" y="4185856"/>
            <a:ext cx="6951143" cy="276999"/>
          </a:xfrm>
          <a:prstGeom prst="rect">
            <a:avLst/>
          </a:prstGeom>
          <a:noFill/>
          <a:ln>
            <a:noFill/>
          </a:ln>
        </p:spPr>
        <p:txBody>
          <a:bodyPr wrap="square" rtlCol="0">
            <a:spAutoFit/>
          </a:bodyPr>
          <a:lstStyle/>
          <a:p>
            <a:pPr algn="ctr"/>
            <a:r>
              <a:rPr lang="ja-JP" altLang="en-US" sz="1200" dirty="0">
                <a:solidFill>
                  <a:prstClr val="black"/>
                </a:solidFill>
              </a:rPr>
              <a:t>解体用機械の油量点検姿勢の例</a:t>
            </a:r>
          </a:p>
        </p:txBody>
      </p:sp>
      <p:pic>
        <p:nvPicPr>
          <p:cNvPr id="2" name="図 1"/>
          <p:cNvPicPr>
            <a:picLocks noChangeAspect="1"/>
          </p:cNvPicPr>
          <p:nvPr/>
        </p:nvPicPr>
        <p:blipFill>
          <a:blip r:embed="rId3"/>
          <a:stretch>
            <a:fillRect/>
          </a:stretch>
        </p:blipFill>
        <p:spPr>
          <a:xfrm>
            <a:off x="2500932" y="1642504"/>
            <a:ext cx="4142133" cy="1334011"/>
          </a:xfrm>
          <a:prstGeom prst="rect">
            <a:avLst/>
          </a:prstGeom>
        </p:spPr>
      </p:pic>
      <p:pic>
        <p:nvPicPr>
          <p:cNvPr id="3" name="図 2"/>
          <p:cNvPicPr>
            <a:picLocks noChangeAspect="1"/>
          </p:cNvPicPr>
          <p:nvPr/>
        </p:nvPicPr>
        <p:blipFill>
          <a:blip r:embed="rId4"/>
          <a:stretch>
            <a:fillRect/>
          </a:stretch>
        </p:blipFill>
        <p:spPr>
          <a:xfrm>
            <a:off x="2186420" y="3071897"/>
            <a:ext cx="4771159" cy="1157077"/>
          </a:xfrm>
          <a:prstGeom prst="rect">
            <a:avLst/>
          </a:prstGeom>
        </p:spPr>
      </p:pic>
      <p:pic>
        <p:nvPicPr>
          <p:cNvPr id="5" name="図 4"/>
          <p:cNvPicPr>
            <a:picLocks noChangeAspect="1"/>
          </p:cNvPicPr>
          <p:nvPr/>
        </p:nvPicPr>
        <p:blipFill>
          <a:blip r:embed="rId5"/>
          <a:stretch>
            <a:fillRect/>
          </a:stretch>
        </p:blipFill>
        <p:spPr>
          <a:xfrm>
            <a:off x="3011197" y="4488566"/>
            <a:ext cx="3121602" cy="1433951"/>
          </a:xfrm>
          <a:prstGeom prst="rect">
            <a:avLst/>
          </a:prstGeom>
        </p:spPr>
      </p:pic>
      <p:sp>
        <p:nvSpPr>
          <p:cNvPr id="14" name="テキスト ボックス 13"/>
          <p:cNvSpPr txBox="1"/>
          <p:nvPr/>
        </p:nvSpPr>
        <p:spPr>
          <a:xfrm>
            <a:off x="1248827" y="5913308"/>
            <a:ext cx="6951143" cy="276999"/>
          </a:xfrm>
          <a:prstGeom prst="rect">
            <a:avLst/>
          </a:prstGeom>
          <a:noFill/>
          <a:ln>
            <a:noFill/>
          </a:ln>
        </p:spPr>
        <p:txBody>
          <a:bodyPr wrap="square" rtlCol="0">
            <a:spAutoFit/>
          </a:bodyPr>
          <a:lstStyle/>
          <a:p>
            <a:pPr algn="ctr"/>
            <a:r>
              <a:rPr lang="ja-JP" altLang="en-US" sz="1200" dirty="0" smtClean="0">
                <a:solidFill>
                  <a:prstClr val="black"/>
                </a:solidFill>
              </a:rPr>
              <a:t>電気系統を整備するときは、バッテリーの（－）端子をはずしておく</a:t>
            </a:r>
            <a:endParaRPr lang="ja-JP" altLang="en-US" sz="1200" dirty="0">
              <a:solidFill>
                <a:prstClr val="black"/>
              </a:solidFill>
            </a:endParaRPr>
          </a:p>
        </p:txBody>
      </p:sp>
      <p:sp>
        <p:nvSpPr>
          <p:cNvPr id="7" name="正方形/長方形 6"/>
          <p:cNvSpPr/>
          <p:nvPr/>
        </p:nvSpPr>
        <p:spPr>
          <a:xfrm>
            <a:off x="5174673" y="4488566"/>
            <a:ext cx="1122218" cy="363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95280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a:t>
            </a:r>
            <a:r>
              <a:rPr lang="ja-JP" altLang="en-US" sz="2400" dirty="0">
                <a:latin typeface="Meiryo UI" panose="020B0604030504040204" pitchFamily="50" charset="-128"/>
                <a:ea typeface="Meiryo UI" panose="020B0604030504040204" pitchFamily="50" charset="-128"/>
              </a:rPr>
              <a:t>機械のアタッチメントの種類</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テキスト５ページ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テキスト８ページ</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1050529" y="1953491"/>
            <a:ext cx="7334933" cy="3310246"/>
          </a:xfrm>
          <a:prstGeom prst="rect">
            <a:avLst/>
          </a:prstGeom>
        </p:spPr>
      </p:pic>
      <p:sp>
        <p:nvSpPr>
          <p:cNvPr id="11" name="テキスト ボックス 10"/>
          <p:cNvSpPr txBox="1"/>
          <p:nvPr/>
        </p:nvSpPr>
        <p:spPr>
          <a:xfrm>
            <a:off x="1566196" y="5196508"/>
            <a:ext cx="2674036" cy="276999"/>
          </a:xfrm>
          <a:prstGeom prst="rect">
            <a:avLst/>
          </a:prstGeom>
          <a:noFill/>
          <a:ln>
            <a:noFill/>
          </a:ln>
        </p:spPr>
        <p:txBody>
          <a:bodyPr wrap="square" rtlCol="0">
            <a:spAutoFit/>
          </a:bodyPr>
          <a:lstStyle/>
          <a:p>
            <a:pPr algn="ctr"/>
            <a:r>
              <a:rPr lang="ja-JP" altLang="en-US" sz="1200" dirty="0" smtClean="0">
                <a:solidFill>
                  <a:prstClr val="black"/>
                </a:solidFill>
              </a:rPr>
              <a:t>ブレーカユニット</a:t>
            </a:r>
            <a:endParaRPr lang="ja-JP" altLang="en-US" sz="1200" dirty="0">
              <a:solidFill>
                <a:prstClr val="black"/>
              </a:solidFill>
            </a:endParaRPr>
          </a:p>
        </p:txBody>
      </p:sp>
      <p:sp>
        <p:nvSpPr>
          <p:cNvPr id="12" name="テキスト ボックス 11"/>
          <p:cNvSpPr txBox="1"/>
          <p:nvPr/>
        </p:nvSpPr>
        <p:spPr>
          <a:xfrm>
            <a:off x="5493959" y="5196508"/>
            <a:ext cx="2674036" cy="276999"/>
          </a:xfrm>
          <a:prstGeom prst="rect">
            <a:avLst/>
          </a:prstGeom>
          <a:noFill/>
          <a:ln>
            <a:noFill/>
          </a:ln>
        </p:spPr>
        <p:txBody>
          <a:bodyPr wrap="square" rtlCol="0">
            <a:spAutoFit/>
          </a:bodyPr>
          <a:lstStyle/>
          <a:p>
            <a:pPr algn="ctr"/>
            <a:r>
              <a:rPr lang="ja-JP" altLang="en-US" sz="1200" dirty="0" smtClean="0">
                <a:solidFill>
                  <a:prstClr val="black"/>
                </a:solidFill>
              </a:rPr>
              <a:t>鉄骨切断具</a:t>
            </a:r>
            <a:endParaRPr lang="ja-JP" altLang="en-US" sz="1200" dirty="0">
              <a:solidFill>
                <a:prstClr val="black"/>
              </a:solidFill>
            </a:endParaRPr>
          </a:p>
        </p:txBody>
      </p:sp>
    </p:spTree>
    <p:extLst>
      <p:ext uri="{BB962C8B-B14F-4D97-AF65-F5344CB8AC3E}">
        <p14:creationId xmlns:p14="http://schemas.microsoft.com/office/powerpoint/2010/main" val="3137924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日常点検の要領　エンジンの始動前</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テキスト９４ページ</a:t>
            </a:r>
            <a:r>
              <a:rPr lang="en-US" altLang="ja-JP" sz="1200" dirty="0" smtClean="0">
                <a:solidFill>
                  <a:prstClr val="black"/>
                </a:solidFill>
              </a:rPr>
              <a:t>/</a:t>
            </a:r>
            <a:r>
              <a:rPr lang="ja-JP" altLang="en-US" sz="1200" dirty="0" smtClean="0">
                <a:solidFill>
                  <a:prstClr val="black"/>
                </a:solidFill>
              </a:rPr>
              <a:t>補助</a:t>
            </a:r>
            <a:r>
              <a:rPr lang="ja-JP" altLang="en-US" sz="1200" smtClean="0">
                <a:solidFill>
                  <a:prstClr val="black"/>
                </a:solidFill>
              </a:rPr>
              <a:t>テキスト</a:t>
            </a:r>
            <a:r>
              <a:rPr lang="ja-JP" altLang="en-US" sz="1200" smtClean="0">
                <a:solidFill>
                  <a:prstClr val="black"/>
                </a:solidFill>
              </a:rPr>
              <a:t>７６ページ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3"/>
          <a:stretch>
            <a:fillRect/>
          </a:stretch>
        </p:blipFill>
        <p:spPr>
          <a:xfrm>
            <a:off x="3295771" y="1308785"/>
            <a:ext cx="2387745" cy="2082427"/>
          </a:xfrm>
          <a:prstGeom prst="rect">
            <a:avLst/>
          </a:prstGeom>
        </p:spPr>
      </p:pic>
      <p:pic>
        <p:nvPicPr>
          <p:cNvPr id="8" name="図 7"/>
          <p:cNvPicPr>
            <a:picLocks noChangeAspect="1"/>
          </p:cNvPicPr>
          <p:nvPr/>
        </p:nvPicPr>
        <p:blipFill>
          <a:blip r:embed="rId4"/>
          <a:stretch>
            <a:fillRect/>
          </a:stretch>
        </p:blipFill>
        <p:spPr>
          <a:xfrm>
            <a:off x="1498801" y="3685520"/>
            <a:ext cx="2590383" cy="2108984"/>
          </a:xfrm>
          <a:prstGeom prst="rect">
            <a:avLst/>
          </a:prstGeom>
        </p:spPr>
      </p:pic>
      <p:pic>
        <p:nvPicPr>
          <p:cNvPr id="10" name="図 9"/>
          <p:cNvPicPr>
            <a:picLocks noChangeAspect="1"/>
          </p:cNvPicPr>
          <p:nvPr/>
        </p:nvPicPr>
        <p:blipFill>
          <a:blip r:embed="rId5"/>
          <a:stretch>
            <a:fillRect/>
          </a:stretch>
        </p:blipFill>
        <p:spPr>
          <a:xfrm>
            <a:off x="4959334" y="3529902"/>
            <a:ext cx="2896033" cy="2475764"/>
          </a:xfrm>
          <a:prstGeom prst="rect">
            <a:avLst/>
          </a:prstGeom>
        </p:spPr>
      </p:pic>
      <p:sp>
        <p:nvSpPr>
          <p:cNvPr id="15" name="正方形/長方形 14"/>
          <p:cNvSpPr/>
          <p:nvPr/>
        </p:nvSpPr>
        <p:spPr>
          <a:xfrm>
            <a:off x="3928534" y="3075709"/>
            <a:ext cx="1754982" cy="336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2654292" y="3249146"/>
            <a:ext cx="3670702" cy="276999"/>
          </a:xfrm>
          <a:prstGeom prst="rect">
            <a:avLst/>
          </a:prstGeom>
          <a:noFill/>
          <a:ln>
            <a:noFill/>
          </a:ln>
        </p:spPr>
        <p:txBody>
          <a:bodyPr wrap="square" rtlCol="0">
            <a:spAutoFit/>
          </a:bodyPr>
          <a:lstStyle/>
          <a:p>
            <a:pPr algn="ctr"/>
            <a:r>
              <a:rPr lang="ja-JP" altLang="en-US" sz="1200" dirty="0" smtClean="0">
                <a:solidFill>
                  <a:prstClr val="black"/>
                </a:solidFill>
              </a:rPr>
              <a:t>ボルトのゆるみを点検</a:t>
            </a:r>
            <a:endParaRPr lang="ja-JP" altLang="en-US" sz="1200" dirty="0">
              <a:solidFill>
                <a:prstClr val="black"/>
              </a:solidFill>
            </a:endParaRPr>
          </a:p>
        </p:txBody>
      </p:sp>
      <p:sp>
        <p:nvSpPr>
          <p:cNvPr id="16" name="テキスト ボックス 15"/>
          <p:cNvSpPr txBox="1"/>
          <p:nvPr/>
        </p:nvSpPr>
        <p:spPr>
          <a:xfrm>
            <a:off x="1135323" y="5716558"/>
            <a:ext cx="3670702" cy="276999"/>
          </a:xfrm>
          <a:prstGeom prst="rect">
            <a:avLst/>
          </a:prstGeom>
          <a:noFill/>
          <a:ln>
            <a:noFill/>
          </a:ln>
        </p:spPr>
        <p:txBody>
          <a:bodyPr wrap="square" rtlCol="0">
            <a:spAutoFit/>
          </a:bodyPr>
          <a:lstStyle/>
          <a:p>
            <a:pPr algn="ctr"/>
            <a:r>
              <a:rPr lang="ja-JP" altLang="en-US" sz="1200" dirty="0">
                <a:solidFill>
                  <a:prstClr val="black"/>
                </a:solidFill>
              </a:rPr>
              <a:t>グリースガンによるグリースアップの例</a:t>
            </a:r>
          </a:p>
        </p:txBody>
      </p:sp>
      <p:sp>
        <p:nvSpPr>
          <p:cNvPr id="18" name="テキスト ボックス 17"/>
          <p:cNvSpPr txBox="1"/>
          <p:nvPr/>
        </p:nvSpPr>
        <p:spPr>
          <a:xfrm>
            <a:off x="5787735" y="5962548"/>
            <a:ext cx="1965843" cy="276999"/>
          </a:xfrm>
          <a:prstGeom prst="rect">
            <a:avLst/>
          </a:prstGeom>
          <a:noFill/>
          <a:ln>
            <a:noFill/>
          </a:ln>
        </p:spPr>
        <p:txBody>
          <a:bodyPr wrap="square" rtlCol="0">
            <a:spAutoFit/>
          </a:bodyPr>
          <a:lstStyle/>
          <a:p>
            <a:pPr algn="ctr"/>
            <a:r>
              <a:rPr lang="ja-JP" altLang="en-US" sz="1200" dirty="0">
                <a:solidFill>
                  <a:prstClr val="black"/>
                </a:solidFill>
              </a:rPr>
              <a:t>摩耗限界の例</a:t>
            </a:r>
          </a:p>
        </p:txBody>
      </p:sp>
    </p:spTree>
    <p:extLst>
      <p:ext uri="{BB962C8B-B14F-4D97-AF65-F5344CB8AC3E}">
        <p14:creationId xmlns:p14="http://schemas.microsoft.com/office/powerpoint/2010/main" val="2263435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日常点検の要領</a:t>
            </a:r>
            <a:r>
              <a:rPr lang="ja-JP" altLang="en-US" sz="2400" dirty="0">
                <a:latin typeface="Meiryo UI" panose="020B0604030504040204" pitchFamily="50" charset="-128"/>
                <a:ea typeface="Meiryo UI" panose="020B0604030504040204" pitchFamily="50" charset="-128"/>
              </a:rPr>
              <a:t>　エンジンの</a:t>
            </a:r>
            <a:r>
              <a:rPr lang="ja-JP" altLang="en-US" sz="2400" dirty="0" smtClean="0">
                <a:latin typeface="Meiryo UI" panose="020B0604030504040204" pitchFamily="50" charset="-128"/>
                <a:ea typeface="Meiryo UI" panose="020B0604030504040204" pitchFamily="50" charset="-128"/>
              </a:rPr>
              <a:t>始動後</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テキスト９６ページ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７７ページ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225738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a:r>
              <a:rPr lang="ja-JP" altLang="en-US" sz="1200" dirty="0" smtClean="0">
                <a:solidFill>
                  <a:prstClr val="black"/>
                </a:solidFill>
              </a:rPr>
              <a:t>排気色の判定基準</a:t>
            </a:r>
            <a:endParaRPr lang="ja-JP" altLang="en-US" sz="1200" dirty="0">
              <a:solidFill>
                <a:prstClr val="black"/>
              </a:solidFill>
            </a:endParaRPr>
          </a:p>
        </p:txBody>
      </p:sp>
      <p:pic>
        <p:nvPicPr>
          <p:cNvPr id="8" name="図 7"/>
          <p:cNvPicPr>
            <a:picLocks noChangeAspect="1"/>
          </p:cNvPicPr>
          <p:nvPr/>
        </p:nvPicPr>
        <p:blipFill>
          <a:blip r:embed="rId3"/>
          <a:stretch>
            <a:fillRect/>
          </a:stretch>
        </p:blipFill>
        <p:spPr>
          <a:xfrm>
            <a:off x="2567854" y="1642505"/>
            <a:ext cx="4008292" cy="1883261"/>
          </a:xfrm>
          <a:prstGeom prst="rect">
            <a:avLst/>
          </a:prstGeom>
        </p:spPr>
      </p:pic>
      <p:sp>
        <p:nvSpPr>
          <p:cNvPr id="15" name="タイトル 3"/>
          <p:cNvSpPr txBox="1">
            <a:spLocks/>
          </p:cNvSpPr>
          <p:nvPr/>
        </p:nvSpPr>
        <p:spPr>
          <a:xfrm>
            <a:off x="628650" y="3621148"/>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latin typeface="Meiryo UI" panose="020B0604030504040204" pitchFamily="50" charset="-128"/>
                <a:ea typeface="Meiryo UI" panose="020B0604030504040204" pitchFamily="50" charset="-128"/>
              </a:rPr>
              <a:t>日常点検の要領　作業終了後</a:t>
            </a:r>
            <a:endParaRPr lang="ja-JP" altLang="en-US" sz="2400" dirty="0">
              <a:latin typeface="Meiryo UI" panose="020B0604030504040204" pitchFamily="50" charset="-128"/>
              <a:ea typeface="Meiryo UI" panose="020B0604030504040204" pitchFamily="50" charset="-128"/>
            </a:endParaRPr>
          </a:p>
        </p:txBody>
      </p:sp>
      <p:sp>
        <p:nvSpPr>
          <p:cNvPr id="16" name="コンテンツ プレースホルダー 4"/>
          <p:cNvSpPr txBox="1">
            <a:spLocks/>
          </p:cNvSpPr>
          <p:nvPr/>
        </p:nvSpPr>
        <p:spPr>
          <a:xfrm>
            <a:off x="628650" y="4276755"/>
            <a:ext cx="7886700" cy="208248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smtClean="0">
                <a:latin typeface="Meiryo UI" panose="020B0604030504040204" pitchFamily="50" charset="-128"/>
                <a:ea typeface="Meiryo UI" panose="020B0604030504040204" pitchFamily="50" charset="-128"/>
              </a:rPr>
              <a:t>（１）機体の清掃</a:t>
            </a: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r>
              <a:rPr lang="ja-JP" altLang="en-US" sz="2000" dirty="0" smtClean="0">
                <a:latin typeface="Meiryo UI" panose="020B0604030504040204" pitchFamily="50" charset="-128"/>
                <a:ea typeface="Meiryo UI" panose="020B0604030504040204" pitchFamily="50" charset="-128"/>
              </a:rPr>
              <a:t>（２）燃料の補給</a:t>
            </a: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r>
              <a:rPr lang="ja-JP" altLang="en-US" sz="2000" dirty="0" smtClean="0">
                <a:latin typeface="Meiryo UI" panose="020B0604030504040204" pitchFamily="50" charset="-128"/>
                <a:ea typeface="Meiryo UI" panose="020B0604030504040204" pitchFamily="50" charset="-128"/>
              </a:rPr>
              <a:t>（３）機体の格納</a:t>
            </a:r>
            <a:endParaRPr lang="en-US" altLang="ja-JP" sz="20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188190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作業中</a:t>
            </a:r>
            <a:r>
              <a:rPr lang="ja-JP" altLang="en-US" sz="2400" dirty="0">
                <a:latin typeface="Meiryo UI" panose="020B0604030504040204" pitchFamily="50" charset="-128"/>
                <a:ea typeface="Meiryo UI" panose="020B0604030504040204" pitchFamily="50" charset="-128"/>
              </a:rPr>
              <a:t>に異常を認めた場合</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テキスト９７ページ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７８ページ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ja-JP" altLang="en-US" sz="2400" dirty="0">
                <a:latin typeface="Meiryo UI" panose="020B0604030504040204" pitchFamily="50" charset="-128"/>
                <a:ea typeface="Meiryo UI" panose="020B0604030504040204" pitchFamily="50" charset="-128"/>
              </a:rPr>
              <a:t>作業中に解体用機械の調子がおかしいと思われるときは</a:t>
            </a:r>
            <a:r>
              <a:rPr lang="ja-JP" altLang="en-US" sz="2400" dirty="0" smtClean="0">
                <a:latin typeface="Meiryo UI" panose="020B0604030504040204" pitchFamily="50" charset="-128"/>
                <a:ea typeface="Meiryo UI" panose="020B0604030504040204" pitchFamily="50" charset="-128"/>
              </a:rPr>
              <a:t>、</a:t>
            </a:r>
            <a:r>
              <a:rPr lang="en-US" altLang="ja-JP" sz="2400" dirty="0" smtClean="0">
                <a:latin typeface="Meiryo UI" panose="020B0604030504040204" pitchFamily="50" charset="-128"/>
                <a:ea typeface="Meiryo UI" panose="020B0604030504040204" pitchFamily="50" charset="-128"/>
              </a:rPr>
              <a:t/>
            </a:r>
            <a:br>
              <a:rPr lang="en-US" altLang="ja-JP" sz="2400" dirty="0" smtClean="0">
                <a:latin typeface="Meiryo UI" panose="020B0604030504040204" pitchFamily="50" charset="-128"/>
                <a:ea typeface="Meiryo UI" panose="020B0604030504040204" pitchFamily="50" charset="-128"/>
              </a:rPr>
            </a:br>
            <a:r>
              <a:rPr lang="ja-JP" altLang="en-US" sz="2400" dirty="0" smtClean="0">
                <a:solidFill>
                  <a:srgbClr val="FF0000"/>
                </a:solidFill>
                <a:latin typeface="Meiryo UI" panose="020B0604030504040204" pitchFamily="50" charset="-128"/>
                <a:ea typeface="Meiryo UI" panose="020B0604030504040204" pitchFamily="50" charset="-128"/>
              </a:rPr>
              <a:t>直ち</a:t>
            </a:r>
            <a:r>
              <a:rPr lang="ja-JP" altLang="en-US" sz="2400" dirty="0">
                <a:solidFill>
                  <a:srgbClr val="FF0000"/>
                </a:solidFill>
                <a:latin typeface="Meiryo UI" panose="020B0604030504040204" pitchFamily="50" charset="-128"/>
                <a:ea typeface="Meiryo UI" panose="020B0604030504040204" pitchFamily="50" charset="-128"/>
              </a:rPr>
              <a:t>に平坦な場所に止め</a:t>
            </a:r>
            <a:r>
              <a:rPr lang="ja-JP" altLang="en-US" sz="2400" dirty="0">
                <a:latin typeface="Meiryo UI" panose="020B0604030504040204" pitchFamily="50" charset="-128"/>
                <a:ea typeface="Meiryo UI" panose="020B0604030504040204" pitchFamily="50" charset="-128"/>
              </a:rPr>
              <a:t>、不良箇所を責任者に連絡し</a:t>
            </a:r>
            <a:r>
              <a:rPr lang="ja-JP" altLang="en-US" sz="2400" dirty="0" smtClean="0">
                <a:latin typeface="Meiryo UI" panose="020B0604030504040204" pitchFamily="50" charset="-128"/>
                <a:ea typeface="Meiryo UI" panose="020B0604030504040204" pitchFamily="50" charset="-128"/>
              </a:rPr>
              <a:t>、</a:t>
            </a:r>
            <a:r>
              <a:rPr lang="en-US" altLang="ja-JP" sz="2400" dirty="0" smtClean="0">
                <a:latin typeface="Meiryo UI" panose="020B0604030504040204" pitchFamily="50" charset="-128"/>
                <a:ea typeface="Meiryo UI" panose="020B0604030504040204" pitchFamily="50" charset="-128"/>
              </a:rPr>
              <a:t/>
            </a:r>
            <a:br>
              <a:rPr lang="en-US" altLang="ja-JP" sz="2400" dirty="0" smtClean="0">
                <a:latin typeface="Meiryo UI" panose="020B0604030504040204" pitchFamily="50" charset="-128"/>
                <a:ea typeface="Meiryo UI" panose="020B0604030504040204" pitchFamily="50" charset="-128"/>
              </a:rPr>
            </a:br>
            <a:r>
              <a:rPr lang="ja-JP" altLang="en-US" sz="2400" dirty="0" smtClean="0">
                <a:latin typeface="Meiryo UI" panose="020B0604030504040204" pitchFamily="50" charset="-128"/>
                <a:ea typeface="Meiryo UI" panose="020B0604030504040204" pitchFamily="50" charset="-128"/>
              </a:rPr>
              <a:t>補修</a:t>
            </a:r>
            <a:r>
              <a:rPr lang="ja-JP" altLang="en-US" sz="2400" dirty="0">
                <a:latin typeface="Meiryo UI" panose="020B0604030504040204" pitchFamily="50" charset="-128"/>
                <a:ea typeface="Meiryo UI" panose="020B0604030504040204" pitchFamily="50" charset="-128"/>
              </a:rPr>
              <a:t>を行ってから作業を行うことが必要である。</a:t>
            </a:r>
            <a:endParaRPr lang="en-US" altLang="ja-JP" sz="24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272625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a:bodyPr>
          <a:lstStyle/>
          <a:p>
            <a:pPr marL="1257300" indent="-1257300"/>
            <a:r>
              <a:rPr lang="zh-TW" altLang="en-US" sz="3200" dirty="0" smtClean="0">
                <a:latin typeface="ＭＳ Ｐゴシック" panose="020B0600070205080204" pitchFamily="50" charset="-128"/>
                <a:ea typeface="ＭＳ Ｐゴシック" panose="020B0600070205080204" pitchFamily="50" charset="-128"/>
              </a:rPr>
              <a:t>第</a:t>
            </a:r>
            <a:r>
              <a:rPr lang="ja-JP" altLang="en-US" sz="3200" dirty="0" smtClean="0">
                <a:latin typeface="ＭＳ Ｐゴシック" panose="020B0600070205080204" pitchFamily="50" charset="-128"/>
                <a:ea typeface="ＭＳ Ｐゴシック" panose="020B0600070205080204" pitchFamily="50" charset="-128"/>
              </a:rPr>
              <a:t>６</a:t>
            </a:r>
            <a:r>
              <a:rPr lang="zh-TW" altLang="en-US" sz="3200" dirty="0" smtClean="0">
                <a:latin typeface="ＭＳ Ｐゴシック" panose="020B0600070205080204" pitchFamily="50" charset="-128"/>
                <a:ea typeface="ＭＳ Ｐゴシック" panose="020B0600070205080204" pitchFamily="50" charset="-128"/>
              </a:rPr>
              <a:t>章</a:t>
            </a:r>
            <a:r>
              <a:rPr lang="zh-TW" altLang="en-US" sz="3200" dirty="0">
                <a:latin typeface="ＭＳ Ｐゴシック" panose="020B0600070205080204" pitchFamily="50" charset="-128"/>
                <a:ea typeface="ＭＳ Ｐゴシック" panose="020B0600070205080204" pitchFamily="50" charset="-128"/>
              </a:rPr>
              <a:t>　</a:t>
            </a:r>
            <a:r>
              <a:rPr lang="ja-JP" altLang="en-US" sz="3200" dirty="0" smtClean="0">
                <a:latin typeface="ＭＳ Ｐゴシック" panose="020B0600070205080204" pitchFamily="50" charset="-128"/>
                <a:ea typeface="ＭＳ Ｐゴシック" panose="020B0600070205080204" pitchFamily="50" charset="-128"/>
              </a:rPr>
              <a:t>解体工事に関する関連事項</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859336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Meiryo UI" panose="020B0604030504040204" pitchFamily="50" charset="-128"/>
                <a:ea typeface="Meiryo UI" panose="020B0604030504040204" pitchFamily="50" charset="-128"/>
              </a:rPr>
              <a:t>施工</a:t>
            </a:r>
            <a:r>
              <a:rPr lang="ja-JP" altLang="en-US" sz="2400" dirty="0" smtClean="0">
                <a:latin typeface="Meiryo UI" panose="020B0604030504040204" pitchFamily="50" charset="-128"/>
                <a:ea typeface="Meiryo UI" panose="020B0604030504040204" pitchFamily="50" charset="-128"/>
              </a:rPr>
              <a:t>計画</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テキスト９９ページ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７９ページ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36649" y="5980031"/>
            <a:ext cx="3670702" cy="276999"/>
          </a:xfrm>
          <a:prstGeom prst="rect">
            <a:avLst/>
          </a:prstGeom>
          <a:noFill/>
          <a:ln>
            <a:noFill/>
          </a:ln>
        </p:spPr>
        <p:txBody>
          <a:bodyPr wrap="square" rtlCol="0">
            <a:spAutoFit/>
          </a:bodyPr>
          <a:lstStyle/>
          <a:p>
            <a:pPr algn="ctr"/>
            <a:r>
              <a:rPr lang="ja-JP" altLang="en-US" sz="1200" dirty="0" smtClean="0">
                <a:solidFill>
                  <a:prstClr val="black"/>
                </a:solidFill>
              </a:rPr>
              <a:t>解体工事の一般的な流れ</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2502104" y="1355704"/>
            <a:ext cx="3905247" cy="4624327"/>
          </a:xfrm>
          <a:prstGeom prst="rect">
            <a:avLst/>
          </a:prstGeom>
        </p:spPr>
      </p:pic>
    </p:spTree>
    <p:extLst>
      <p:ext uri="{BB962C8B-B14F-4D97-AF65-F5344CB8AC3E}">
        <p14:creationId xmlns:p14="http://schemas.microsoft.com/office/powerpoint/2010/main" val="35028396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安全運転の心得</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テキスト１０１ページ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テキスト８１ページ</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780022" y="1940773"/>
            <a:ext cx="7723901" cy="2985568"/>
          </a:xfrm>
          <a:prstGeom prst="rect">
            <a:avLst/>
          </a:prstGeom>
        </p:spPr>
      </p:pic>
      <p:sp>
        <p:nvSpPr>
          <p:cNvPr id="10" name="テキスト ボックス 9"/>
          <p:cNvSpPr txBox="1"/>
          <p:nvPr/>
        </p:nvSpPr>
        <p:spPr>
          <a:xfrm>
            <a:off x="4646092" y="4660251"/>
            <a:ext cx="2832878" cy="646331"/>
          </a:xfrm>
          <a:prstGeom prst="rect">
            <a:avLst/>
          </a:prstGeom>
          <a:noFill/>
          <a:ln>
            <a:noFill/>
          </a:ln>
        </p:spPr>
        <p:txBody>
          <a:bodyPr wrap="square" rtlCol="0">
            <a:spAutoFit/>
          </a:bodyPr>
          <a:lstStyle/>
          <a:p>
            <a:r>
              <a:rPr lang="ja-JP" altLang="en-US" sz="1200" dirty="0">
                <a:solidFill>
                  <a:prstClr val="black"/>
                </a:solidFill>
              </a:rPr>
              <a:t>運転者は、作業中断などで運転席を離れるときは、エンジンを停止しキーを抜き取り保管する</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1117023" y="4844917"/>
            <a:ext cx="2832878" cy="461665"/>
          </a:xfrm>
          <a:prstGeom prst="rect">
            <a:avLst/>
          </a:prstGeom>
          <a:noFill/>
          <a:ln>
            <a:noFill/>
          </a:ln>
        </p:spPr>
        <p:txBody>
          <a:bodyPr wrap="square" rtlCol="0">
            <a:spAutoFit/>
          </a:bodyPr>
          <a:lstStyle/>
          <a:p>
            <a:r>
              <a:rPr lang="ja-JP" altLang="en-US" sz="1200" dirty="0">
                <a:solidFill>
                  <a:prstClr val="black"/>
                </a:solidFill>
              </a:rPr>
              <a:t>運転者は、保護帽や安全装具を着用し、服装を整えて運転する</a:t>
            </a:r>
          </a:p>
        </p:txBody>
      </p:sp>
    </p:spTree>
    <p:extLst>
      <p:ext uri="{BB962C8B-B14F-4D97-AF65-F5344CB8AC3E}">
        <p14:creationId xmlns:p14="http://schemas.microsoft.com/office/powerpoint/2010/main" val="3158708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安全運転の心得</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テキスト１０１ページ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テキスト８２ページ</a:t>
            </a:r>
            <a:endParaRPr lang="ja-JP" altLang="en-US" sz="1200" dirty="0">
              <a:solidFill>
                <a:prstClr val="black"/>
              </a:solidFill>
            </a:endParaRPr>
          </a:p>
        </p:txBody>
      </p:sp>
      <p:pic>
        <p:nvPicPr>
          <p:cNvPr id="8" name="図 7"/>
          <p:cNvPicPr>
            <a:picLocks noChangeAspect="1"/>
          </p:cNvPicPr>
          <p:nvPr/>
        </p:nvPicPr>
        <p:blipFill>
          <a:blip r:embed="rId3"/>
          <a:stretch>
            <a:fillRect/>
          </a:stretch>
        </p:blipFill>
        <p:spPr>
          <a:xfrm>
            <a:off x="826509" y="2261589"/>
            <a:ext cx="3953309" cy="2770601"/>
          </a:xfrm>
          <a:prstGeom prst="rect">
            <a:avLst/>
          </a:prstGeom>
        </p:spPr>
      </p:pic>
      <p:sp>
        <p:nvSpPr>
          <p:cNvPr id="12" name="テキスト ボックス 11"/>
          <p:cNvSpPr txBox="1"/>
          <p:nvPr/>
        </p:nvSpPr>
        <p:spPr>
          <a:xfrm>
            <a:off x="1491728" y="4905029"/>
            <a:ext cx="2832878" cy="461665"/>
          </a:xfrm>
          <a:prstGeom prst="rect">
            <a:avLst/>
          </a:prstGeom>
          <a:noFill/>
          <a:ln>
            <a:noFill/>
          </a:ln>
        </p:spPr>
        <p:txBody>
          <a:bodyPr wrap="square" rtlCol="0">
            <a:spAutoFit/>
          </a:bodyPr>
          <a:lstStyle/>
          <a:p>
            <a:r>
              <a:rPr lang="ja-JP" altLang="en-US" sz="1200" dirty="0">
                <a:solidFill>
                  <a:prstClr val="black"/>
                </a:solidFill>
              </a:rPr>
              <a:t>運転中は突発的な事態に備え、すぐに停止できるよう常に心掛ける</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4"/>
          <a:stretch>
            <a:fillRect/>
          </a:stretch>
        </p:blipFill>
        <p:spPr>
          <a:xfrm>
            <a:off x="4908918" y="2251252"/>
            <a:ext cx="3477332" cy="2539626"/>
          </a:xfrm>
          <a:prstGeom prst="rect">
            <a:avLst/>
          </a:prstGeom>
        </p:spPr>
      </p:pic>
      <p:sp>
        <p:nvSpPr>
          <p:cNvPr id="14" name="テキスト ボックス 13"/>
          <p:cNvSpPr txBox="1"/>
          <p:nvPr/>
        </p:nvSpPr>
        <p:spPr>
          <a:xfrm>
            <a:off x="5364130" y="4820349"/>
            <a:ext cx="2832878" cy="461665"/>
          </a:xfrm>
          <a:prstGeom prst="rect">
            <a:avLst/>
          </a:prstGeom>
          <a:noFill/>
          <a:ln>
            <a:noFill/>
          </a:ln>
        </p:spPr>
        <p:txBody>
          <a:bodyPr wrap="square" rtlCol="0">
            <a:spAutoFit/>
          </a:bodyPr>
          <a:lstStyle/>
          <a:p>
            <a:r>
              <a:rPr lang="ja-JP" altLang="en-US" sz="1200" dirty="0">
                <a:solidFill>
                  <a:prstClr val="black"/>
                </a:solidFill>
              </a:rPr>
              <a:t>市街地などでの破砕作業は</a:t>
            </a:r>
            <a:r>
              <a:rPr lang="ja-JP" altLang="en-US" sz="1200" dirty="0" smtClean="0">
                <a:solidFill>
                  <a:prstClr val="black"/>
                </a:solidFill>
              </a:rPr>
              <a:t>、</a:t>
            </a:r>
            <a:r>
              <a:rPr lang="en-US" altLang="ja-JP" sz="1200" dirty="0" smtClean="0">
                <a:solidFill>
                  <a:prstClr val="black"/>
                </a:solidFill>
              </a:rPr>
              <a:t/>
            </a:r>
            <a:br>
              <a:rPr lang="en-US" altLang="ja-JP" sz="1200" dirty="0" smtClean="0">
                <a:solidFill>
                  <a:prstClr val="black"/>
                </a:solidFill>
              </a:rPr>
            </a:br>
            <a:r>
              <a:rPr lang="ja-JP" altLang="en-US" sz="1200" dirty="0" smtClean="0">
                <a:solidFill>
                  <a:prstClr val="black"/>
                </a:solidFill>
              </a:rPr>
              <a:t>埋設物</a:t>
            </a:r>
            <a:r>
              <a:rPr lang="ja-JP" altLang="en-US" sz="1200" dirty="0">
                <a:solidFill>
                  <a:prstClr val="black"/>
                </a:solidFill>
              </a:rPr>
              <a:t>の有無を必ず確かめる</a:t>
            </a:r>
          </a:p>
        </p:txBody>
      </p:sp>
    </p:spTree>
    <p:extLst>
      <p:ext uri="{BB962C8B-B14F-4D97-AF65-F5344CB8AC3E}">
        <p14:creationId xmlns:p14="http://schemas.microsoft.com/office/powerpoint/2010/main" val="35732191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合図</a:t>
            </a:r>
            <a:r>
              <a:rPr lang="ja-JP" altLang="en-US" sz="2400" dirty="0">
                <a:latin typeface="Meiryo UI" panose="020B0604030504040204" pitchFamily="50" charset="-128"/>
                <a:ea typeface="Meiryo UI" panose="020B0604030504040204" pitchFamily="50" charset="-128"/>
              </a:rPr>
              <a:t>、誘導の要領</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テキスト１０４ページ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８４ページ</a:t>
            </a:r>
            <a:endParaRPr lang="ja-JP" altLang="en-US" sz="1200" dirty="0">
              <a:solidFill>
                <a:prstClr val="black"/>
              </a:solidFill>
            </a:endParaRPr>
          </a:p>
        </p:txBody>
      </p:sp>
      <p:sp>
        <p:nvSpPr>
          <p:cNvPr id="17" name="テキスト ボックス 16"/>
          <p:cNvSpPr txBox="1"/>
          <p:nvPr/>
        </p:nvSpPr>
        <p:spPr>
          <a:xfrm>
            <a:off x="1759255" y="3533490"/>
            <a:ext cx="6044318" cy="461665"/>
          </a:xfrm>
          <a:prstGeom prst="rect">
            <a:avLst/>
          </a:prstGeom>
          <a:noFill/>
          <a:ln>
            <a:noFill/>
          </a:ln>
        </p:spPr>
        <p:txBody>
          <a:bodyPr wrap="square" rtlCol="0">
            <a:spAutoFit/>
          </a:bodyPr>
          <a:lstStyle/>
          <a:p>
            <a:r>
              <a:rPr lang="ja-JP" altLang="en-US" sz="1200" dirty="0">
                <a:solidFill>
                  <a:prstClr val="black"/>
                </a:solidFill>
              </a:rPr>
              <a:t>運転者は作業前にあらかじめ合図者または誘導者と、他の建設機械等の作業位置、作業者の作業位置、危険な場所の位置及び合図方法について十分打合せることが必要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354013">
              <a:buNone/>
            </a:pPr>
            <a:r>
              <a:rPr lang="ja-JP" altLang="en-US" sz="2000" dirty="0">
                <a:latin typeface="Meiryo UI" panose="020B0604030504040204" pitchFamily="50" charset="-128"/>
                <a:ea typeface="Meiryo UI" panose="020B0604030504040204" pitchFamily="50" charset="-128"/>
              </a:rPr>
              <a:t>＜笛による合図＞		</a:t>
            </a:r>
            <a:r>
              <a:rPr lang="en-US" altLang="ja-JP" sz="2000" dirty="0" smtClean="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＜発声による合図＞</a:t>
            </a:r>
          </a:p>
          <a:p>
            <a:pPr marL="893763" indent="-354013">
              <a:buNone/>
            </a:pPr>
            <a:r>
              <a:rPr lang="en-US" altLang="ja-JP" sz="20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安全：短笛</a:t>
            </a:r>
            <a:r>
              <a:rPr lang="en-US" altLang="ja-JP" sz="2000" dirty="0">
                <a:latin typeface="Meiryo UI" panose="020B0604030504040204" pitchFamily="50" charset="-128"/>
                <a:ea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rPr>
              <a:t>声、繰り返し	</a:t>
            </a:r>
            <a:r>
              <a:rPr lang="en-US" altLang="ja-JP" sz="2000" dirty="0" smtClean="0">
                <a:latin typeface="Meiryo UI" panose="020B0604030504040204" pitchFamily="50" charset="-128"/>
                <a:ea typeface="Meiryo UI" panose="020B0604030504040204" pitchFamily="50" charset="-128"/>
              </a:rPr>
              <a:t>	• </a:t>
            </a:r>
            <a:r>
              <a:rPr lang="ja-JP" altLang="en-US" sz="2000" dirty="0">
                <a:latin typeface="Meiryo UI" panose="020B0604030504040204" pitchFamily="50" charset="-128"/>
                <a:ea typeface="Meiryo UI" panose="020B0604030504040204" pitchFamily="50" charset="-128"/>
              </a:rPr>
              <a:t>安全：オーライ、オーライ</a:t>
            </a:r>
          </a:p>
          <a:p>
            <a:pPr marL="893763" indent="-354013">
              <a:buNone/>
            </a:pPr>
            <a:r>
              <a:rPr lang="en-US" altLang="ja-JP" sz="20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停止：長笛			</a:t>
            </a:r>
            <a:r>
              <a:rPr lang="en-US" altLang="ja-JP" sz="20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停止：</a:t>
            </a:r>
            <a:r>
              <a:rPr lang="ja-JP" altLang="en-US" sz="2000" dirty="0" smtClean="0">
                <a:latin typeface="Meiryo UI" panose="020B0604030504040204" pitchFamily="50" charset="-128"/>
                <a:ea typeface="Meiryo UI" panose="020B0604030504040204" pitchFamily="50" charset="-128"/>
              </a:rPr>
              <a:t>ストップ</a:t>
            </a:r>
            <a:endParaRPr lang="ja-JP" altLang="en-US" sz="20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3593014" y="1419769"/>
            <a:ext cx="2018078" cy="2113721"/>
          </a:xfrm>
          <a:prstGeom prst="rect">
            <a:avLst/>
          </a:prstGeom>
        </p:spPr>
      </p:pic>
    </p:spTree>
    <p:extLst>
      <p:ext uri="{BB962C8B-B14F-4D97-AF65-F5344CB8AC3E}">
        <p14:creationId xmlns:p14="http://schemas.microsoft.com/office/powerpoint/2010/main" val="4152578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a:bodyPr>
          <a:lstStyle/>
          <a:p>
            <a:pPr marL="1257300" indent="-1257300"/>
            <a:r>
              <a:rPr lang="zh-TW" altLang="en-US" sz="3200" dirty="0" smtClean="0">
                <a:latin typeface="ＭＳ Ｐゴシック" panose="020B0600070205080204" pitchFamily="50" charset="-128"/>
                <a:ea typeface="ＭＳ Ｐゴシック" panose="020B0600070205080204" pitchFamily="50" charset="-128"/>
              </a:rPr>
              <a:t>第</a:t>
            </a:r>
            <a:r>
              <a:rPr lang="ja-JP" altLang="en-US" sz="3200" dirty="0" smtClean="0">
                <a:latin typeface="ＭＳ Ｐゴシック" panose="020B0600070205080204" pitchFamily="50" charset="-128"/>
                <a:ea typeface="ＭＳ Ｐゴシック" panose="020B0600070205080204" pitchFamily="50" charset="-128"/>
              </a:rPr>
              <a:t>７</a:t>
            </a:r>
            <a:r>
              <a:rPr lang="zh-TW" altLang="en-US" sz="3200" dirty="0" smtClean="0">
                <a:latin typeface="ＭＳ Ｐゴシック" panose="020B0600070205080204" pitchFamily="50" charset="-128"/>
                <a:ea typeface="ＭＳ Ｐゴシック" panose="020B0600070205080204" pitchFamily="50" charset="-128"/>
              </a:rPr>
              <a:t>章</a:t>
            </a:r>
            <a:r>
              <a:rPr lang="zh-TW" altLang="en-US" sz="3200" dirty="0">
                <a:latin typeface="ＭＳ Ｐゴシック" panose="020B0600070205080204" pitchFamily="50" charset="-128"/>
                <a:ea typeface="ＭＳ Ｐゴシック" panose="020B0600070205080204" pitchFamily="50" charset="-128"/>
              </a:rPr>
              <a:t>　</a:t>
            </a:r>
            <a:r>
              <a:rPr lang="ja-JP" altLang="en-US" sz="3200" dirty="0" smtClean="0">
                <a:latin typeface="ＭＳ Ｐゴシック" panose="020B0600070205080204" pitchFamily="50" charset="-128"/>
                <a:ea typeface="ＭＳ Ｐゴシック" panose="020B0600070205080204" pitchFamily="50" charset="-128"/>
              </a:rPr>
              <a:t>力及び</a:t>
            </a:r>
            <a:r>
              <a:rPr lang="ja-JP" altLang="en-US" sz="3200" dirty="0">
                <a:latin typeface="ＭＳ Ｐゴシック" panose="020B0600070205080204" pitchFamily="50" charset="-128"/>
                <a:ea typeface="ＭＳ Ｐゴシック" panose="020B0600070205080204" pitchFamily="50" charset="-128"/>
              </a:rPr>
              <a:t>電気</a:t>
            </a:r>
            <a:r>
              <a:rPr lang="ja-JP" altLang="en-US" sz="3200" dirty="0" smtClean="0">
                <a:latin typeface="ＭＳ Ｐゴシック" panose="020B0600070205080204" pitchFamily="50" charset="-128"/>
                <a:ea typeface="ＭＳ Ｐゴシック" panose="020B0600070205080204" pitchFamily="50" charset="-128"/>
              </a:rPr>
              <a:t>の</a:t>
            </a:r>
            <a:r>
              <a:rPr lang="ja-JP" altLang="en-US" sz="3200" dirty="0">
                <a:latin typeface="ＭＳ Ｐゴシック" panose="020B0600070205080204" pitchFamily="50" charset="-128"/>
                <a:ea typeface="ＭＳ Ｐゴシック" panose="020B0600070205080204" pitchFamily="50" charset="-128"/>
              </a:rPr>
              <a:t>知識</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866335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力のモーメント</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テキスト１１０ページ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８５ページ</a:t>
            </a:r>
            <a:endParaRPr lang="ja-JP" altLang="en-US" sz="1200" dirty="0">
              <a:solidFill>
                <a:prstClr val="black"/>
              </a:solidFill>
            </a:endParaRPr>
          </a:p>
        </p:txBody>
      </p:sp>
      <p:sp>
        <p:nvSpPr>
          <p:cNvPr id="17" name="テキスト ボックス 16"/>
          <p:cNvSpPr txBox="1"/>
          <p:nvPr/>
        </p:nvSpPr>
        <p:spPr>
          <a:xfrm>
            <a:off x="3849129" y="3330471"/>
            <a:ext cx="1493532" cy="276999"/>
          </a:xfrm>
          <a:prstGeom prst="rect">
            <a:avLst/>
          </a:prstGeom>
          <a:noFill/>
          <a:ln>
            <a:noFill/>
          </a:ln>
        </p:spPr>
        <p:txBody>
          <a:bodyPr wrap="square" rtlCol="0">
            <a:spAutoFit/>
          </a:bodyPr>
          <a:lstStyle/>
          <a:p>
            <a:pPr algn="ctr"/>
            <a:r>
              <a:rPr lang="ja-JP" altLang="en-US" sz="1200" dirty="0" smtClean="0">
                <a:solidFill>
                  <a:prstClr val="black"/>
                </a:solidFill>
              </a:rPr>
              <a:t>力のモーメント</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2299440" y="1287153"/>
            <a:ext cx="4564509" cy="2043318"/>
          </a:xfrm>
          <a:prstGeom prst="rect">
            <a:avLst/>
          </a:prstGeom>
        </p:spPr>
      </p:pic>
      <p:pic>
        <p:nvPicPr>
          <p:cNvPr id="8" name="図 7"/>
          <p:cNvPicPr/>
          <p:nvPr/>
        </p:nvPicPr>
        <p:blipFill>
          <a:blip r:embed="rId4"/>
          <a:stretch>
            <a:fillRect/>
          </a:stretch>
        </p:blipFill>
        <p:spPr>
          <a:xfrm>
            <a:off x="828195" y="3626427"/>
            <a:ext cx="3753500" cy="2459603"/>
          </a:xfrm>
          <a:prstGeom prst="rect">
            <a:avLst/>
          </a:prstGeom>
        </p:spPr>
      </p:pic>
      <p:sp>
        <p:nvSpPr>
          <p:cNvPr id="10" name="テキスト ボックス 9"/>
          <p:cNvSpPr txBox="1"/>
          <p:nvPr/>
        </p:nvSpPr>
        <p:spPr>
          <a:xfrm>
            <a:off x="1892560" y="6061455"/>
            <a:ext cx="1493532" cy="276999"/>
          </a:xfrm>
          <a:prstGeom prst="rect">
            <a:avLst/>
          </a:prstGeom>
          <a:noFill/>
          <a:ln>
            <a:noFill/>
          </a:ln>
        </p:spPr>
        <p:txBody>
          <a:bodyPr wrap="square" rtlCol="0">
            <a:spAutoFit/>
          </a:bodyPr>
          <a:lstStyle/>
          <a:p>
            <a:pPr algn="ctr"/>
            <a:r>
              <a:rPr lang="ja-JP" altLang="en-US" sz="1200" dirty="0" smtClean="0">
                <a:solidFill>
                  <a:prstClr val="black"/>
                </a:solidFill>
              </a:rPr>
              <a:t>力のモーメント①</a:t>
            </a:r>
            <a:endParaRPr lang="ja-JP" altLang="en-US" sz="1200" dirty="0">
              <a:solidFill>
                <a:prstClr val="black"/>
              </a:solidFill>
            </a:endParaRPr>
          </a:p>
        </p:txBody>
      </p:sp>
      <p:pic>
        <p:nvPicPr>
          <p:cNvPr id="11" name="図 10"/>
          <p:cNvPicPr/>
          <p:nvPr/>
        </p:nvPicPr>
        <p:blipFill>
          <a:blip r:embed="rId5"/>
          <a:stretch>
            <a:fillRect/>
          </a:stretch>
        </p:blipFill>
        <p:spPr>
          <a:xfrm>
            <a:off x="4713426" y="3607470"/>
            <a:ext cx="3670500" cy="2520471"/>
          </a:xfrm>
          <a:prstGeom prst="rect">
            <a:avLst/>
          </a:prstGeom>
        </p:spPr>
      </p:pic>
      <p:sp>
        <p:nvSpPr>
          <p:cNvPr id="12" name="テキスト ボックス 11"/>
          <p:cNvSpPr txBox="1"/>
          <p:nvPr/>
        </p:nvSpPr>
        <p:spPr>
          <a:xfrm>
            <a:off x="5737742" y="6061455"/>
            <a:ext cx="1493532" cy="276999"/>
          </a:xfrm>
          <a:prstGeom prst="rect">
            <a:avLst/>
          </a:prstGeom>
          <a:noFill/>
          <a:ln>
            <a:noFill/>
          </a:ln>
        </p:spPr>
        <p:txBody>
          <a:bodyPr wrap="square" rtlCol="0">
            <a:spAutoFit/>
          </a:bodyPr>
          <a:lstStyle/>
          <a:p>
            <a:pPr algn="ctr"/>
            <a:r>
              <a:rPr lang="ja-JP" altLang="en-US" sz="1200" dirty="0" smtClean="0">
                <a:solidFill>
                  <a:prstClr val="black"/>
                </a:solidFill>
              </a:rPr>
              <a:t>力のモーメント②</a:t>
            </a:r>
            <a:endParaRPr lang="ja-JP" altLang="en-US" sz="1200" dirty="0">
              <a:solidFill>
                <a:prstClr val="black"/>
              </a:solidFill>
            </a:endParaRPr>
          </a:p>
        </p:txBody>
      </p:sp>
    </p:spTree>
    <p:extLst>
      <p:ext uri="{BB962C8B-B14F-4D97-AF65-F5344CB8AC3E}">
        <p14:creationId xmlns:p14="http://schemas.microsoft.com/office/powerpoint/2010/main" val="3420582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解体用</a:t>
            </a:r>
            <a:r>
              <a:rPr lang="ja-JP" altLang="en-US" sz="2400" dirty="0">
                <a:latin typeface="Meiryo UI" panose="020B0604030504040204" pitchFamily="50" charset="-128"/>
                <a:ea typeface="Meiryo UI" panose="020B0604030504040204" pitchFamily="50" charset="-128"/>
              </a:rPr>
              <a:t>機械のアタッチメントの種類</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テキスト５ページ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テキスト８ページ</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780674" y="2192481"/>
            <a:ext cx="7521661" cy="3047145"/>
          </a:xfrm>
          <a:prstGeom prst="rect">
            <a:avLst/>
          </a:prstGeom>
        </p:spPr>
      </p:pic>
      <p:sp>
        <p:nvSpPr>
          <p:cNvPr id="11" name="テキスト ボックス 10"/>
          <p:cNvSpPr txBox="1"/>
          <p:nvPr/>
        </p:nvSpPr>
        <p:spPr>
          <a:xfrm>
            <a:off x="1566196" y="5196508"/>
            <a:ext cx="2674036" cy="276999"/>
          </a:xfrm>
          <a:prstGeom prst="rect">
            <a:avLst/>
          </a:prstGeom>
          <a:noFill/>
          <a:ln>
            <a:noFill/>
          </a:ln>
        </p:spPr>
        <p:txBody>
          <a:bodyPr wrap="square" rtlCol="0">
            <a:spAutoFit/>
          </a:bodyPr>
          <a:lstStyle/>
          <a:p>
            <a:pPr algn="ctr"/>
            <a:r>
              <a:rPr lang="ja-JP" altLang="en-US" sz="1200" dirty="0" smtClean="0">
                <a:solidFill>
                  <a:prstClr val="black"/>
                </a:solidFill>
              </a:rPr>
              <a:t>コンクリート大割圧砕具</a:t>
            </a:r>
            <a:endParaRPr lang="ja-JP" altLang="en-US" sz="1200" dirty="0">
              <a:solidFill>
                <a:prstClr val="black"/>
              </a:solidFill>
            </a:endParaRPr>
          </a:p>
        </p:txBody>
      </p:sp>
      <p:sp>
        <p:nvSpPr>
          <p:cNvPr id="12" name="テキスト ボックス 11"/>
          <p:cNvSpPr txBox="1"/>
          <p:nvPr/>
        </p:nvSpPr>
        <p:spPr>
          <a:xfrm>
            <a:off x="5493959" y="5196508"/>
            <a:ext cx="2674036" cy="276999"/>
          </a:xfrm>
          <a:prstGeom prst="rect">
            <a:avLst/>
          </a:prstGeom>
          <a:noFill/>
          <a:ln>
            <a:noFill/>
          </a:ln>
        </p:spPr>
        <p:txBody>
          <a:bodyPr wrap="square" rtlCol="0">
            <a:spAutoFit/>
          </a:bodyPr>
          <a:lstStyle/>
          <a:p>
            <a:pPr algn="ctr"/>
            <a:r>
              <a:rPr lang="ja-JP" altLang="en-US" sz="1200" dirty="0" smtClean="0">
                <a:solidFill>
                  <a:prstClr val="black"/>
                </a:solidFill>
              </a:rPr>
              <a:t>コンクリート小割</a:t>
            </a:r>
            <a:r>
              <a:rPr lang="ja-JP" altLang="en-US" sz="1200" dirty="0">
                <a:solidFill>
                  <a:prstClr val="black"/>
                </a:solidFill>
              </a:rPr>
              <a:t>圧砕具</a:t>
            </a:r>
          </a:p>
        </p:txBody>
      </p:sp>
    </p:spTree>
    <p:extLst>
      <p:ext uri="{BB962C8B-B14F-4D97-AF65-F5344CB8AC3E}">
        <p14:creationId xmlns:p14="http://schemas.microsoft.com/office/powerpoint/2010/main" val="33732147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力のモーメント</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テキスト１１２ページ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８６ページ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930920" y="5980031"/>
            <a:ext cx="3336202" cy="276999"/>
          </a:xfrm>
          <a:prstGeom prst="rect">
            <a:avLst/>
          </a:prstGeom>
          <a:noFill/>
          <a:ln>
            <a:noFill/>
          </a:ln>
        </p:spPr>
        <p:txBody>
          <a:bodyPr wrap="square" rtlCol="0">
            <a:spAutoFit/>
          </a:bodyPr>
          <a:lstStyle/>
          <a:p>
            <a:pPr algn="ctr"/>
            <a:r>
              <a:rPr lang="ja-JP" altLang="en-US" sz="1200" dirty="0">
                <a:solidFill>
                  <a:prstClr val="black"/>
                </a:solidFill>
              </a:rPr>
              <a:t>特定解体用機械における作業時の注意</a:t>
            </a:r>
          </a:p>
        </p:txBody>
      </p:sp>
      <p:pic>
        <p:nvPicPr>
          <p:cNvPr id="5" name="図 4"/>
          <p:cNvPicPr>
            <a:picLocks noChangeAspect="1"/>
          </p:cNvPicPr>
          <p:nvPr/>
        </p:nvPicPr>
        <p:blipFill>
          <a:blip r:embed="rId3"/>
          <a:stretch>
            <a:fillRect/>
          </a:stretch>
        </p:blipFill>
        <p:spPr>
          <a:xfrm>
            <a:off x="2735634" y="1361210"/>
            <a:ext cx="3672732" cy="4619166"/>
          </a:xfrm>
          <a:prstGeom prst="rect">
            <a:avLst/>
          </a:prstGeom>
        </p:spPr>
      </p:pic>
    </p:spTree>
    <p:extLst>
      <p:ext uri="{BB962C8B-B14F-4D97-AF65-F5344CB8AC3E}">
        <p14:creationId xmlns:p14="http://schemas.microsoft.com/office/powerpoint/2010/main" val="335066084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質量と比重、重心</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テキスト１１５ページ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８７ページ</a:t>
            </a:r>
            <a:endParaRPr lang="ja-JP" altLang="en-US" sz="1200" dirty="0">
              <a:solidFill>
                <a:prstClr val="black"/>
              </a:solidFill>
            </a:endParaRPr>
          </a:p>
        </p:txBody>
      </p:sp>
      <p:sp>
        <p:nvSpPr>
          <p:cNvPr id="17" name="テキスト ボックス 16"/>
          <p:cNvSpPr txBox="1"/>
          <p:nvPr/>
        </p:nvSpPr>
        <p:spPr>
          <a:xfrm>
            <a:off x="1995055" y="3159529"/>
            <a:ext cx="1758150" cy="276999"/>
          </a:xfrm>
          <a:prstGeom prst="rect">
            <a:avLst/>
          </a:prstGeom>
          <a:noFill/>
          <a:ln>
            <a:noFill/>
          </a:ln>
        </p:spPr>
        <p:txBody>
          <a:bodyPr wrap="square" rtlCol="0">
            <a:spAutoFit/>
          </a:bodyPr>
          <a:lstStyle/>
          <a:p>
            <a:pPr algn="ctr"/>
            <a:r>
              <a:rPr lang="ja-JP" altLang="en-US" sz="1200" dirty="0">
                <a:solidFill>
                  <a:prstClr val="black"/>
                </a:solidFill>
              </a:rPr>
              <a:t>物体の単位体積質量</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5119610" y="1287152"/>
            <a:ext cx="3336202" cy="276999"/>
          </a:xfrm>
          <a:prstGeom prst="rect">
            <a:avLst/>
          </a:prstGeom>
          <a:noFill/>
          <a:ln>
            <a:noFill/>
          </a:ln>
        </p:spPr>
        <p:txBody>
          <a:bodyPr wrap="square" rtlCol="0">
            <a:spAutoFit/>
          </a:bodyPr>
          <a:lstStyle/>
          <a:p>
            <a:pPr algn="ctr"/>
            <a:r>
              <a:rPr lang="ja-JP" altLang="en-US" sz="1200" dirty="0">
                <a:solidFill>
                  <a:prstClr val="black"/>
                </a:solidFill>
              </a:rPr>
              <a:t>体積の略算式</a:t>
            </a:r>
          </a:p>
        </p:txBody>
      </p:sp>
      <p:pic>
        <p:nvPicPr>
          <p:cNvPr id="3" name="図 2"/>
          <p:cNvPicPr>
            <a:picLocks noChangeAspect="1"/>
          </p:cNvPicPr>
          <p:nvPr/>
        </p:nvPicPr>
        <p:blipFill>
          <a:blip r:embed="rId3"/>
          <a:stretch>
            <a:fillRect/>
          </a:stretch>
        </p:blipFill>
        <p:spPr>
          <a:xfrm>
            <a:off x="756371" y="3436528"/>
            <a:ext cx="4127983" cy="2085923"/>
          </a:xfrm>
          <a:prstGeom prst="rect">
            <a:avLst/>
          </a:prstGeom>
        </p:spPr>
      </p:pic>
      <p:pic>
        <p:nvPicPr>
          <p:cNvPr id="7" name="図 6"/>
          <p:cNvPicPr>
            <a:picLocks noChangeAspect="1"/>
          </p:cNvPicPr>
          <p:nvPr/>
        </p:nvPicPr>
        <p:blipFill>
          <a:blip r:embed="rId4"/>
          <a:stretch>
            <a:fillRect/>
          </a:stretch>
        </p:blipFill>
        <p:spPr>
          <a:xfrm>
            <a:off x="5081045" y="1545382"/>
            <a:ext cx="3413332" cy="4793072"/>
          </a:xfrm>
          <a:prstGeom prst="rect">
            <a:avLst/>
          </a:prstGeom>
        </p:spPr>
      </p:pic>
      <p:sp>
        <p:nvSpPr>
          <p:cNvPr id="11" name="テキスト ボックス 10"/>
          <p:cNvSpPr txBox="1"/>
          <p:nvPr/>
        </p:nvSpPr>
        <p:spPr>
          <a:xfrm>
            <a:off x="820882" y="2143471"/>
            <a:ext cx="4106496" cy="400110"/>
          </a:xfrm>
          <a:prstGeom prst="rect">
            <a:avLst/>
          </a:prstGeom>
          <a:noFill/>
          <a:ln>
            <a:noFill/>
          </a:ln>
        </p:spPr>
        <p:txBody>
          <a:bodyPr wrap="square" rtlCol="0">
            <a:spAutoFit/>
          </a:bodyPr>
          <a:lstStyle/>
          <a:p>
            <a:pPr algn="ctr"/>
            <a:r>
              <a:rPr lang="ja-JP" altLang="en-US" sz="2000" dirty="0">
                <a:solidFill>
                  <a:prstClr val="black"/>
                </a:solidFill>
              </a:rPr>
              <a:t>物体の質量＝体積</a:t>
            </a:r>
            <a:r>
              <a:rPr lang="en-US" altLang="ja-JP" sz="2000" dirty="0">
                <a:solidFill>
                  <a:prstClr val="black"/>
                </a:solidFill>
              </a:rPr>
              <a:t>×</a:t>
            </a:r>
            <a:r>
              <a:rPr lang="ja-JP" altLang="en-US" sz="2000" dirty="0">
                <a:solidFill>
                  <a:prstClr val="black"/>
                </a:solidFill>
              </a:rPr>
              <a:t>比重</a:t>
            </a:r>
          </a:p>
        </p:txBody>
      </p:sp>
    </p:spTree>
    <p:extLst>
      <p:ext uri="{BB962C8B-B14F-4D97-AF65-F5344CB8AC3E}">
        <p14:creationId xmlns:p14="http://schemas.microsoft.com/office/powerpoint/2010/main" val="9062802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質量と比重、重心</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テキスト１１７ページ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８９ページ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3"/>
          <a:stretch>
            <a:fillRect/>
          </a:stretch>
        </p:blipFill>
        <p:spPr>
          <a:xfrm>
            <a:off x="919569" y="3564084"/>
            <a:ext cx="7514030" cy="2426958"/>
          </a:xfrm>
          <a:prstGeom prst="rect">
            <a:avLst/>
          </a:prstGeom>
        </p:spPr>
      </p:pic>
      <p:sp>
        <p:nvSpPr>
          <p:cNvPr id="16" name="テキスト ボックス 15"/>
          <p:cNvSpPr txBox="1"/>
          <p:nvPr/>
        </p:nvSpPr>
        <p:spPr>
          <a:xfrm>
            <a:off x="2894038" y="5954843"/>
            <a:ext cx="3336202" cy="276999"/>
          </a:xfrm>
          <a:prstGeom prst="rect">
            <a:avLst/>
          </a:prstGeom>
          <a:noFill/>
          <a:ln>
            <a:noFill/>
          </a:ln>
        </p:spPr>
        <p:txBody>
          <a:bodyPr wrap="square" rtlCol="0">
            <a:spAutoFit/>
          </a:bodyPr>
          <a:lstStyle/>
          <a:p>
            <a:pPr algn="ctr"/>
            <a:r>
              <a:rPr lang="ja-JP" altLang="en-US" sz="1200" dirty="0">
                <a:solidFill>
                  <a:prstClr val="black"/>
                </a:solidFill>
              </a:rPr>
              <a:t>物体の安定</a:t>
            </a:r>
          </a:p>
        </p:txBody>
      </p:sp>
      <p:pic>
        <p:nvPicPr>
          <p:cNvPr id="12" name="図 11"/>
          <p:cNvPicPr>
            <a:picLocks noChangeAspect="1"/>
          </p:cNvPicPr>
          <p:nvPr/>
        </p:nvPicPr>
        <p:blipFill>
          <a:blip r:embed="rId4"/>
          <a:stretch>
            <a:fillRect/>
          </a:stretch>
        </p:blipFill>
        <p:spPr>
          <a:xfrm>
            <a:off x="2316642" y="1489226"/>
            <a:ext cx="4517873" cy="2074534"/>
          </a:xfrm>
          <a:prstGeom prst="rect">
            <a:avLst/>
          </a:prstGeom>
        </p:spPr>
      </p:pic>
      <p:sp>
        <p:nvSpPr>
          <p:cNvPr id="11" name="テキスト ボックス 10"/>
          <p:cNvSpPr txBox="1"/>
          <p:nvPr/>
        </p:nvSpPr>
        <p:spPr>
          <a:xfrm>
            <a:off x="2903899" y="3484715"/>
            <a:ext cx="3336202" cy="276999"/>
          </a:xfrm>
          <a:prstGeom prst="rect">
            <a:avLst/>
          </a:prstGeom>
          <a:noFill/>
          <a:ln>
            <a:noFill/>
          </a:ln>
        </p:spPr>
        <p:txBody>
          <a:bodyPr wrap="square" rtlCol="0">
            <a:spAutoFit/>
          </a:bodyPr>
          <a:lstStyle/>
          <a:p>
            <a:pPr algn="ctr"/>
            <a:r>
              <a:rPr lang="ja-JP" altLang="en-US" sz="1200" dirty="0" smtClean="0">
                <a:solidFill>
                  <a:prstClr val="black"/>
                </a:solidFill>
              </a:rPr>
              <a:t>重心の求め方</a:t>
            </a:r>
            <a:endParaRPr lang="ja-JP" altLang="en-US" sz="1200" dirty="0">
              <a:solidFill>
                <a:prstClr val="black"/>
              </a:solidFill>
            </a:endParaRPr>
          </a:p>
        </p:txBody>
      </p:sp>
    </p:spTree>
    <p:extLst>
      <p:ext uri="{BB962C8B-B14F-4D97-AF65-F5344CB8AC3E}">
        <p14:creationId xmlns:p14="http://schemas.microsoft.com/office/powerpoint/2010/main" val="83573120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628650" y="3716083"/>
            <a:ext cx="4083971" cy="231983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物体の運動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テキスト１１８ページ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テキスト９０ページ</a:t>
            </a:r>
            <a:endParaRPr lang="ja-JP" altLang="en-US" sz="1200" dirty="0">
              <a:solidFill>
                <a:prstClr val="black"/>
              </a:solidFill>
            </a:endParaRPr>
          </a:p>
        </p:txBody>
      </p:sp>
      <p:sp>
        <p:nvSpPr>
          <p:cNvPr id="17" name="テキスト ボックス 16"/>
          <p:cNvSpPr txBox="1"/>
          <p:nvPr/>
        </p:nvSpPr>
        <p:spPr>
          <a:xfrm>
            <a:off x="1791561" y="6035921"/>
            <a:ext cx="1758150" cy="276999"/>
          </a:xfrm>
          <a:prstGeom prst="rect">
            <a:avLst/>
          </a:prstGeom>
          <a:noFill/>
          <a:ln>
            <a:noFill/>
          </a:ln>
        </p:spPr>
        <p:txBody>
          <a:bodyPr wrap="square" rtlCol="0">
            <a:spAutoFit/>
          </a:bodyPr>
          <a:lstStyle/>
          <a:p>
            <a:pPr algn="ctr"/>
            <a:r>
              <a:rPr lang="ja-JP" altLang="en-US" sz="1200" dirty="0" smtClean="0">
                <a:solidFill>
                  <a:prstClr val="black"/>
                </a:solidFill>
              </a:rPr>
              <a:t>遠心力・求心力</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5687745" y="6071845"/>
            <a:ext cx="1758150" cy="276999"/>
          </a:xfrm>
          <a:prstGeom prst="rect">
            <a:avLst/>
          </a:prstGeom>
          <a:noFill/>
          <a:ln>
            <a:noFill/>
          </a:ln>
        </p:spPr>
        <p:txBody>
          <a:bodyPr wrap="square" rtlCol="0">
            <a:spAutoFit/>
          </a:bodyPr>
          <a:lstStyle/>
          <a:p>
            <a:pPr algn="ctr"/>
            <a:r>
              <a:rPr lang="ja-JP" altLang="en-US" sz="1200" dirty="0" smtClean="0">
                <a:solidFill>
                  <a:prstClr val="black"/>
                </a:solidFill>
              </a:rPr>
              <a:t>最大静止摩擦力</a:t>
            </a:r>
            <a:endParaRPr lang="ja-JP" altLang="en-US" sz="1200" dirty="0">
              <a:solidFill>
                <a:prstClr val="black"/>
              </a:solidFill>
            </a:endParaRPr>
          </a:p>
        </p:txBody>
      </p:sp>
      <p:pic>
        <p:nvPicPr>
          <p:cNvPr id="5" name="図 4"/>
          <p:cNvPicPr>
            <a:picLocks noChangeAspect="1"/>
          </p:cNvPicPr>
          <p:nvPr/>
        </p:nvPicPr>
        <p:blipFill>
          <a:blip r:embed="rId4"/>
          <a:stretch>
            <a:fillRect/>
          </a:stretch>
        </p:blipFill>
        <p:spPr>
          <a:xfrm>
            <a:off x="4712621" y="3956446"/>
            <a:ext cx="3708398" cy="2115399"/>
          </a:xfrm>
          <a:prstGeom prst="rect">
            <a:avLst/>
          </a:prstGeom>
        </p:spPr>
      </p:pic>
      <p:pic>
        <p:nvPicPr>
          <p:cNvPr id="3" name="図 2"/>
          <p:cNvPicPr>
            <a:picLocks noChangeAspect="1"/>
          </p:cNvPicPr>
          <p:nvPr/>
        </p:nvPicPr>
        <p:blipFill>
          <a:blip r:embed="rId5"/>
          <a:stretch>
            <a:fillRect/>
          </a:stretch>
        </p:blipFill>
        <p:spPr>
          <a:xfrm>
            <a:off x="1901142" y="1335854"/>
            <a:ext cx="5351820" cy="2276468"/>
          </a:xfrm>
          <a:prstGeom prst="rect">
            <a:avLst/>
          </a:prstGeom>
        </p:spPr>
      </p:pic>
      <p:sp>
        <p:nvSpPr>
          <p:cNvPr id="10" name="テキスト ボックス 9"/>
          <p:cNvSpPr txBox="1"/>
          <p:nvPr/>
        </p:nvSpPr>
        <p:spPr>
          <a:xfrm>
            <a:off x="3954014" y="3559265"/>
            <a:ext cx="1758150" cy="276999"/>
          </a:xfrm>
          <a:prstGeom prst="rect">
            <a:avLst/>
          </a:prstGeom>
          <a:noFill/>
          <a:ln>
            <a:noFill/>
          </a:ln>
        </p:spPr>
        <p:txBody>
          <a:bodyPr wrap="square" rtlCol="0">
            <a:spAutoFit/>
          </a:bodyPr>
          <a:lstStyle/>
          <a:p>
            <a:pPr algn="ctr"/>
            <a:r>
              <a:rPr lang="ja-JP" altLang="en-US" sz="1200" dirty="0" smtClean="0">
                <a:solidFill>
                  <a:prstClr val="black"/>
                </a:solidFill>
              </a:rPr>
              <a:t>速度と加速度</a:t>
            </a:r>
            <a:endParaRPr lang="ja-JP" altLang="en-US" sz="1200" dirty="0">
              <a:solidFill>
                <a:prstClr val="black"/>
              </a:solidFill>
            </a:endParaRPr>
          </a:p>
        </p:txBody>
      </p:sp>
    </p:spTree>
    <p:extLst>
      <p:ext uri="{BB962C8B-B14F-4D97-AF65-F5344CB8AC3E}">
        <p14:creationId xmlns:p14="http://schemas.microsoft.com/office/powerpoint/2010/main" val="37303893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Meiryo UI" panose="020B0604030504040204" pitchFamily="50" charset="-128"/>
                <a:ea typeface="Meiryo UI" panose="020B0604030504040204" pitchFamily="50" charset="-128"/>
              </a:rPr>
              <a:t>電気の知識</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テキスト１２４ページ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９３ページ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a:blip r:embed="rId3"/>
          <a:stretch>
            <a:fillRect/>
          </a:stretch>
        </p:blipFill>
        <p:spPr>
          <a:xfrm>
            <a:off x="1647021" y="1559873"/>
            <a:ext cx="5807456" cy="2960172"/>
          </a:xfrm>
          <a:prstGeom prst="rect">
            <a:avLst/>
          </a:prstGeom>
        </p:spPr>
      </p:pic>
      <p:sp>
        <p:nvSpPr>
          <p:cNvPr id="22" name="テキスト ボックス 21"/>
          <p:cNvSpPr txBox="1"/>
          <p:nvPr/>
        </p:nvSpPr>
        <p:spPr>
          <a:xfrm>
            <a:off x="2570582" y="1327437"/>
            <a:ext cx="3989422" cy="276999"/>
          </a:xfrm>
          <a:prstGeom prst="rect">
            <a:avLst/>
          </a:prstGeom>
          <a:noFill/>
          <a:ln>
            <a:noFill/>
          </a:ln>
        </p:spPr>
        <p:txBody>
          <a:bodyPr wrap="square" rtlCol="0">
            <a:spAutoFit/>
          </a:bodyPr>
          <a:lstStyle/>
          <a:p>
            <a:pPr algn="ctr"/>
            <a:r>
              <a:rPr lang="ja-JP" altLang="en-US" sz="1200" dirty="0">
                <a:solidFill>
                  <a:prstClr val="black"/>
                </a:solidFill>
              </a:rPr>
              <a:t>電流が人体に流れたときの反応単位</a:t>
            </a:r>
            <a:r>
              <a:rPr lang="en-US" altLang="ja-JP" sz="1200" dirty="0">
                <a:solidFill>
                  <a:prstClr val="black"/>
                </a:solidFill>
              </a:rPr>
              <a:t>mA(</a:t>
            </a:r>
            <a:r>
              <a:rPr lang="ja-JP" altLang="en-US" sz="1200" dirty="0">
                <a:solidFill>
                  <a:prstClr val="black"/>
                </a:solidFill>
              </a:rPr>
              <a:t>ミリアンペア</a:t>
            </a:r>
            <a:r>
              <a:rPr lang="en-US" altLang="ja-JP" sz="1200" dirty="0">
                <a:solidFill>
                  <a:prstClr val="black"/>
                </a:solidFill>
              </a:rPr>
              <a:t>)</a:t>
            </a:r>
            <a:endParaRPr lang="ja-JP" altLang="en-US" sz="1200" dirty="0">
              <a:solidFill>
                <a:prstClr val="black"/>
              </a:solidFill>
            </a:endParaRPr>
          </a:p>
        </p:txBody>
      </p:sp>
      <p:sp>
        <p:nvSpPr>
          <p:cNvPr id="23" name="テキスト ボックス 22"/>
          <p:cNvSpPr txBox="1"/>
          <p:nvPr/>
        </p:nvSpPr>
        <p:spPr>
          <a:xfrm>
            <a:off x="2556038" y="4480185"/>
            <a:ext cx="3989422" cy="276999"/>
          </a:xfrm>
          <a:prstGeom prst="rect">
            <a:avLst/>
          </a:prstGeom>
          <a:noFill/>
          <a:ln>
            <a:noFill/>
          </a:ln>
        </p:spPr>
        <p:txBody>
          <a:bodyPr wrap="square" rtlCol="0">
            <a:spAutoFit/>
          </a:bodyPr>
          <a:lstStyle/>
          <a:p>
            <a:pPr algn="ctr"/>
            <a:r>
              <a:rPr lang="ja-JP" altLang="en-US" sz="1200" dirty="0">
                <a:solidFill>
                  <a:prstClr val="black"/>
                </a:solidFill>
              </a:rPr>
              <a:t>注）</a:t>
            </a:r>
            <a:r>
              <a:rPr lang="en-US" altLang="ja-JP" sz="1200" dirty="0">
                <a:solidFill>
                  <a:prstClr val="black"/>
                </a:solidFill>
              </a:rPr>
              <a:t>1 mA </a:t>
            </a:r>
            <a:r>
              <a:rPr lang="ja-JP" altLang="en-US" sz="1200" dirty="0">
                <a:solidFill>
                  <a:prstClr val="black"/>
                </a:solidFill>
              </a:rPr>
              <a:t>は、</a:t>
            </a:r>
            <a:r>
              <a:rPr lang="en-US" altLang="ja-JP" sz="1200" dirty="0">
                <a:solidFill>
                  <a:prstClr val="black"/>
                </a:solidFill>
              </a:rPr>
              <a:t>1/1000</a:t>
            </a:r>
            <a:r>
              <a:rPr lang="ja-JP" altLang="en-US" sz="1200" dirty="0">
                <a:solidFill>
                  <a:prstClr val="black"/>
                </a:solidFill>
              </a:rPr>
              <a:t>Ａ（アンペア）である。</a:t>
            </a:r>
          </a:p>
        </p:txBody>
      </p:sp>
    </p:spTree>
    <p:extLst>
      <p:ext uri="{BB962C8B-B14F-4D97-AF65-F5344CB8AC3E}">
        <p14:creationId xmlns:p14="http://schemas.microsoft.com/office/powerpoint/2010/main" val="22692133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Meiryo UI" panose="020B0604030504040204" pitchFamily="50" charset="-128"/>
                <a:ea typeface="Meiryo UI" panose="020B0604030504040204" pitchFamily="50" charset="-128"/>
              </a:rPr>
              <a:t>電気の知識</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テキスト１２６ページ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９４ページ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570582" y="1894700"/>
            <a:ext cx="3989422" cy="276999"/>
          </a:xfrm>
          <a:prstGeom prst="rect">
            <a:avLst/>
          </a:prstGeom>
          <a:noFill/>
          <a:ln>
            <a:noFill/>
          </a:ln>
        </p:spPr>
        <p:txBody>
          <a:bodyPr wrap="square" rtlCol="0">
            <a:spAutoFit/>
          </a:bodyPr>
          <a:lstStyle/>
          <a:p>
            <a:pPr algn="ctr"/>
            <a:r>
              <a:rPr lang="ja-JP" altLang="en-US" sz="1200" dirty="0" smtClean="0">
                <a:solidFill>
                  <a:prstClr val="black"/>
                </a:solidFill>
              </a:rPr>
              <a:t>送配電線からの離隔距離</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805012" y="2171697"/>
            <a:ext cx="3681557" cy="2853879"/>
          </a:xfrm>
          <a:prstGeom prst="rect">
            <a:avLst/>
          </a:prstGeom>
        </p:spPr>
      </p:pic>
      <p:pic>
        <p:nvPicPr>
          <p:cNvPr id="5" name="図 4"/>
          <p:cNvPicPr>
            <a:picLocks noChangeAspect="1"/>
          </p:cNvPicPr>
          <p:nvPr/>
        </p:nvPicPr>
        <p:blipFill>
          <a:blip r:embed="rId4"/>
          <a:stretch>
            <a:fillRect/>
          </a:stretch>
        </p:blipFill>
        <p:spPr>
          <a:xfrm>
            <a:off x="4486569" y="2171698"/>
            <a:ext cx="3901067" cy="3276035"/>
          </a:xfrm>
          <a:prstGeom prst="rect">
            <a:avLst/>
          </a:prstGeom>
        </p:spPr>
      </p:pic>
    </p:spTree>
    <p:extLst>
      <p:ext uri="{BB962C8B-B14F-4D97-AF65-F5344CB8AC3E}">
        <p14:creationId xmlns:p14="http://schemas.microsoft.com/office/powerpoint/2010/main" val="4389959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Meiryo UI" panose="020B0604030504040204" pitchFamily="50" charset="-128"/>
                <a:ea typeface="Meiryo UI" panose="020B0604030504040204" pitchFamily="50" charset="-128"/>
              </a:rPr>
              <a:t>電気の知識</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テキスト１２７ページ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９５ページ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a:blip r:embed="rId3"/>
          <a:stretch>
            <a:fillRect/>
          </a:stretch>
        </p:blipFill>
        <p:spPr>
          <a:xfrm>
            <a:off x="1994728" y="2049605"/>
            <a:ext cx="5154544" cy="3381311"/>
          </a:xfrm>
          <a:prstGeom prst="rect">
            <a:avLst/>
          </a:prstGeom>
        </p:spPr>
      </p:pic>
      <p:sp>
        <p:nvSpPr>
          <p:cNvPr id="25" name="テキスト ボックス 24"/>
          <p:cNvSpPr txBox="1"/>
          <p:nvPr/>
        </p:nvSpPr>
        <p:spPr>
          <a:xfrm>
            <a:off x="2556038" y="5299003"/>
            <a:ext cx="3989422" cy="276999"/>
          </a:xfrm>
          <a:prstGeom prst="rect">
            <a:avLst/>
          </a:prstGeom>
          <a:noFill/>
          <a:ln>
            <a:noFill/>
          </a:ln>
        </p:spPr>
        <p:txBody>
          <a:bodyPr wrap="square" rtlCol="0">
            <a:spAutoFit/>
          </a:bodyPr>
          <a:lstStyle/>
          <a:p>
            <a:pPr algn="ctr"/>
            <a:r>
              <a:rPr lang="ja-JP" altLang="en-US" sz="1200" dirty="0">
                <a:solidFill>
                  <a:prstClr val="black"/>
                </a:solidFill>
              </a:rPr>
              <a:t>比重計の見方</a:t>
            </a:r>
          </a:p>
        </p:txBody>
      </p:sp>
    </p:spTree>
    <p:extLst>
      <p:ext uri="{BB962C8B-B14F-4D97-AF65-F5344CB8AC3E}">
        <p14:creationId xmlns:p14="http://schemas.microsoft.com/office/powerpoint/2010/main" val="378831339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a:bodyPr>
          <a:lstStyle/>
          <a:p>
            <a:pPr marL="1257300" indent="-1257300"/>
            <a:r>
              <a:rPr lang="zh-TW" altLang="en-US" sz="3200" dirty="0" smtClean="0">
                <a:latin typeface="ＭＳ Ｐゴシック" panose="020B0600070205080204" pitchFamily="50" charset="-128"/>
                <a:ea typeface="ＭＳ Ｐゴシック" panose="020B0600070205080204" pitchFamily="50" charset="-128"/>
              </a:rPr>
              <a:t>第</a:t>
            </a:r>
            <a:r>
              <a:rPr lang="ja-JP" altLang="en-US" sz="3200" dirty="0" smtClean="0">
                <a:latin typeface="ＭＳ Ｐゴシック" panose="020B0600070205080204" pitchFamily="50" charset="-128"/>
                <a:ea typeface="ＭＳ Ｐゴシック" panose="020B0600070205080204" pitchFamily="50" charset="-128"/>
              </a:rPr>
              <a:t>８</a:t>
            </a:r>
            <a:r>
              <a:rPr lang="zh-TW" altLang="en-US" sz="3200" dirty="0" smtClean="0">
                <a:latin typeface="ＭＳ Ｐゴシック" panose="020B0600070205080204" pitchFamily="50" charset="-128"/>
                <a:ea typeface="ＭＳ Ｐゴシック" panose="020B0600070205080204" pitchFamily="50" charset="-128"/>
              </a:rPr>
              <a:t>章</a:t>
            </a:r>
            <a:r>
              <a:rPr lang="zh-TW" altLang="en-US" sz="3200" dirty="0">
                <a:latin typeface="ＭＳ Ｐゴシック" panose="020B0600070205080204" pitchFamily="50" charset="-128"/>
                <a:ea typeface="ＭＳ Ｐゴシック" panose="020B0600070205080204" pitchFamily="50" charset="-128"/>
              </a:rPr>
              <a:t>　</a:t>
            </a:r>
            <a:r>
              <a:rPr lang="ja-JP" altLang="en-US" sz="3200" dirty="0" smtClean="0">
                <a:latin typeface="ＭＳ Ｐゴシック" panose="020B0600070205080204" pitchFamily="50" charset="-128"/>
                <a:ea typeface="ＭＳ Ｐゴシック" panose="020B0600070205080204" pitchFamily="50" charset="-128"/>
              </a:rPr>
              <a:t>構造物の種類と解体工法</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237902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木構造（Ｗ造）、鉄骨構造（Ｓ造）</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テキスト１２９ページ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９６ページ</a:t>
            </a:r>
            <a:endParaRPr lang="ja-JP" altLang="en-US" sz="1200" dirty="0">
              <a:solidFill>
                <a:prstClr val="black"/>
              </a:solidFill>
            </a:endParaRPr>
          </a:p>
        </p:txBody>
      </p:sp>
      <p:sp>
        <p:nvSpPr>
          <p:cNvPr id="17" name="テキスト ボックス 16"/>
          <p:cNvSpPr txBox="1"/>
          <p:nvPr/>
        </p:nvSpPr>
        <p:spPr>
          <a:xfrm>
            <a:off x="2001920" y="3242656"/>
            <a:ext cx="1758150" cy="276999"/>
          </a:xfrm>
          <a:prstGeom prst="rect">
            <a:avLst/>
          </a:prstGeom>
          <a:noFill/>
          <a:ln>
            <a:noFill/>
          </a:ln>
        </p:spPr>
        <p:txBody>
          <a:bodyPr wrap="square" rtlCol="0">
            <a:spAutoFit/>
          </a:bodyPr>
          <a:lstStyle/>
          <a:p>
            <a:pPr algn="ctr"/>
            <a:r>
              <a:rPr lang="ja-JP" altLang="en-US" sz="1200" dirty="0">
                <a:solidFill>
                  <a:prstClr val="black"/>
                </a:solidFill>
              </a:rPr>
              <a:t>木造軸組構造の例</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1647508" y="1401601"/>
            <a:ext cx="2466975" cy="1838325"/>
          </a:xfrm>
          <a:prstGeom prst="rect">
            <a:avLst/>
          </a:prstGeom>
        </p:spPr>
      </p:pic>
      <p:pic>
        <p:nvPicPr>
          <p:cNvPr id="5" name="図 4"/>
          <p:cNvPicPr>
            <a:picLocks noChangeAspect="1"/>
          </p:cNvPicPr>
          <p:nvPr/>
        </p:nvPicPr>
        <p:blipFill>
          <a:blip r:embed="rId4"/>
          <a:stretch>
            <a:fillRect/>
          </a:stretch>
        </p:blipFill>
        <p:spPr>
          <a:xfrm>
            <a:off x="5340775" y="1506376"/>
            <a:ext cx="2152650" cy="1733550"/>
          </a:xfrm>
          <a:prstGeom prst="rect">
            <a:avLst/>
          </a:prstGeom>
        </p:spPr>
      </p:pic>
      <p:sp>
        <p:nvSpPr>
          <p:cNvPr id="15" name="テキスト ボックス 14"/>
          <p:cNvSpPr txBox="1"/>
          <p:nvPr/>
        </p:nvSpPr>
        <p:spPr>
          <a:xfrm>
            <a:off x="5538025" y="3239926"/>
            <a:ext cx="1758150" cy="276999"/>
          </a:xfrm>
          <a:prstGeom prst="rect">
            <a:avLst/>
          </a:prstGeom>
          <a:noFill/>
          <a:ln>
            <a:noFill/>
          </a:ln>
        </p:spPr>
        <p:txBody>
          <a:bodyPr wrap="square" rtlCol="0">
            <a:spAutoFit/>
          </a:bodyPr>
          <a:lstStyle/>
          <a:p>
            <a:pPr algn="ctr"/>
            <a:r>
              <a:rPr lang="ja-JP" altLang="en-US" sz="1200" dirty="0">
                <a:solidFill>
                  <a:prstClr val="black"/>
                </a:solidFill>
              </a:rPr>
              <a:t>木造枠組壁構造の例</a:t>
            </a:r>
          </a:p>
        </p:txBody>
      </p:sp>
      <p:pic>
        <p:nvPicPr>
          <p:cNvPr id="8" name="図 7"/>
          <p:cNvPicPr>
            <a:picLocks noChangeAspect="1"/>
          </p:cNvPicPr>
          <p:nvPr/>
        </p:nvPicPr>
        <p:blipFill>
          <a:blip r:embed="rId5"/>
          <a:stretch>
            <a:fillRect/>
          </a:stretch>
        </p:blipFill>
        <p:spPr>
          <a:xfrm>
            <a:off x="1633220" y="4135276"/>
            <a:ext cx="2495550" cy="1676400"/>
          </a:xfrm>
          <a:prstGeom prst="rect">
            <a:avLst/>
          </a:prstGeom>
        </p:spPr>
      </p:pic>
      <p:pic>
        <p:nvPicPr>
          <p:cNvPr id="10" name="図 9"/>
          <p:cNvPicPr>
            <a:picLocks noChangeAspect="1"/>
          </p:cNvPicPr>
          <p:nvPr/>
        </p:nvPicPr>
        <p:blipFill>
          <a:blip r:embed="rId6"/>
          <a:stretch>
            <a:fillRect/>
          </a:stretch>
        </p:blipFill>
        <p:spPr>
          <a:xfrm>
            <a:off x="4626400" y="4054313"/>
            <a:ext cx="3581400" cy="1838325"/>
          </a:xfrm>
          <a:prstGeom prst="rect">
            <a:avLst/>
          </a:prstGeom>
        </p:spPr>
      </p:pic>
      <p:sp>
        <p:nvSpPr>
          <p:cNvPr id="18" name="テキスト ボックス 17"/>
          <p:cNvSpPr txBox="1"/>
          <p:nvPr/>
        </p:nvSpPr>
        <p:spPr>
          <a:xfrm>
            <a:off x="1854942" y="5868289"/>
            <a:ext cx="2052107" cy="276999"/>
          </a:xfrm>
          <a:prstGeom prst="rect">
            <a:avLst/>
          </a:prstGeom>
          <a:noFill/>
          <a:ln>
            <a:noFill/>
          </a:ln>
        </p:spPr>
        <p:txBody>
          <a:bodyPr wrap="square" rtlCol="0">
            <a:spAutoFit/>
          </a:bodyPr>
          <a:lstStyle/>
          <a:p>
            <a:pPr algn="ctr"/>
            <a:r>
              <a:rPr lang="ja-JP" altLang="en-US" sz="1200" dirty="0">
                <a:solidFill>
                  <a:prstClr val="black"/>
                </a:solidFill>
              </a:rPr>
              <a:t>鉄骨造ラーメン構造の例</a:t>
            </a:r>
          </a:p>
        </p:txBody>
      </p:sp>
      <p:sp>
        <p:nvSpPr>
          <p:cNvPr id="19" name="テキスト ボックス 18"/>
          <p:cNvSpPr txBox="1"/>
          <p:nvPr/>
        </p:nvSpPr>
        <p:spPr>
          <a:xfrm>
            <a:off x="5538025" y="5865559"/>
            <a:ext cx="1758150" cy="276999"/>
          </a:xfrm>
          <a:prstGeom prst="rect">
            <a:avLst/>
          </a:prstGeom>
          <a:noFill/>
          <a:ln>
            <a:noFill/>
          </a:ln>
        </p:spPr>
        <p:txBody>
          <a:bodyPr wrap="square" rtlCol="0">
            <a:spAutoFit/>
          </a:bodyPr>
          <a:lstStyle/>
          <a:p>
            <a:pPr algn="ctr"/>
            <a:r>
              <a:rPr lang="ja-JP" altLang="en-US" sz="1200" dirty="0">
                <a:solidFill>
                  <a:prstClr val="black"/>
                </a:solidFill>
              </a:rPr>
              <a:t>鉄骨造トラス構造の例</a:t>
            </a:r>
          </a:p>
        </p:txBody>
      </p:sp>
    </p:spTree>
    <p:extLst>
      <p:ext uri="{BB962C8B-B14F-4D97-AF65-F5344CB8AC3E}">
        <p14:creationId xmlns:p14="http://schemas.microsoft.com/office/powerpoint/2010/main" val="355260491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a:off x="3166038" y="3938503"/>
            <a:ext cx="2721259" cy="2123072"/>
          </a:xfrm>
          <a:prstGeom prst="rect">
            <a:avLst/>
          </a:prstGeom>
        </p:spPr>
      </p:pic>
      <p:pic>
        <p:nvPicPr>
          <p:cNvPr id="12" name="図 11"/>
          <p:cNvPicPr>
            <a:picLocks noChangeAspect="1"/>
          </p:cNvPicPr>
          <p:nvPr/>
        </p:nvPicPr>
        <p:blipFill>
          <a:blip r:embed="rId4"/>
          <a:stretch>
            <a:fillRect/>
          </a:stretch>
        </p:blipFill>
        <p:spPr>
          <a:xfrm>
            <a:off x="1608737" y="1370740"/>
            <a:ext cx="2738734" cy="2318033"/>
          </a:xfrm>
          <a:prstGeom prst="rect">
            <a:avLst/>
          </a:prstGeom>
        </p:spPr>
      </p:pic>
      <p:pic>
        <p:nvPicPr>
          <p:cNvPr id="20" name="図 19"/>
          <p:cNvPicPr>
            <a:picLocks noChangeAspect="1"/>
          </p:cNvPicPr>
          <p:nvPr/>
        </p:nvPicPr>
        <p:blipFill>
          <a:blip r:embed="rId5"/>
          <a:stretch>
            <a:fillRect/>
          </a:stretch>
        </p:blipFill>
        <p:spPr>
          <a:xfrm>
            <a:off x="4928402" y="1318495"/>
            <a:ext cx="2876368" cy="2457934"/>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fontScale="90000"/>
          </a:bodyPr>
          <a:lstStyle/>
          <a:p>
            <a:r>
              <a:rPr lang="ja-JP" altLang="en-US" sz="2400" spc="-170" dirty="0" smtClean="0">
                <a:latin typeface="Meiryo UI" panose="020B0604030504040204" pitchFamily="50" charset="-128"/>
                <a:ea typeface="Meiryo UI" panose="020B0604030504040204" pitchFamily="50" charset="-128"/>
              </a:rPr>
              <a:t>鉄筋コンクリート構造（ＲＣ造）、鉄骨鉄筋コンクリート構造（ＳＲＣ造）</a:t>
            </a:r>
            <a:endParaRPr kumimoji="1" lang="ja-JP" altLang="en-US" sz="2400" spc="-17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テキスト１３２ページ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９８ページ</a:t>
            </a:r>
            <a:endParaRPr lang="ja-JP" altLang="en-US" sz="1200" dirty="0">
              <a:solidFill>
                <a:prstClr val="black"/>
              </a:solidFill>
            </a:endParaRPr>
          </a:p>
        </p:txBody>
      </p:sp>
      <p:sp>
        <p:nvSpPr>
          <p:cNvPr id="17" name="テキスト ボックス 16"/>
          <p:cNvSpPr txBox="1"/>
          <p:nvPr/>
        </p:nvSpPr>
        <p:spPr>
          <a:xfrm>
            <a:off x="1325072" y="3736041"/>
            <a:ext cx="3319664" cy="276999"/>
          </a:xfrm>
          <a:prstGeom prst="rect">
            <a:avLst/>
          </a:prstGeom>
          <a:noFill/>
          <a:ln>
            <a:noFill/>
          </a:ln>
        </p:spPr>
        <p:txBody>
          <a:bodyPr wrap="square" rtlCol="0">
            <a:spAutoFit/>
          </a:bodyPr>
          <a:lstStyle/>
          <a:p>
            <a:pPr algn="ctr"/>
            <a:r>
              <a:rPr lang="ja-JP" altLang="en-US" sz="1200" dirty="0">
                <a:solidFill>
                  <a:prstClr val="black"/>
                </a:solidFill>
              </a:rPr>
              <a:t>鉄筋コンクリート造ラーメン構造の例</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5237249" y="3733311"/>
            <a:ext cx="2567520" cy="276999"/>
          </a:xfrm>
          <a:prstGeom prst="rect">
            <a:avLst/>
          </a:prstGeom>
          <a:noFill/>
          <a:ln>
            <a:noFill/>
          </a:ln>
        </p:spPr>
        <p:txBody>
          <a:bodyPr wrap="square" rtlCol="0">
            <a:spAutoFit/>
          </a:bodyPr>
          <a:lstStyle/>
          <a:p>
            <a:pPr algn="ctr"/>
            <a:r>
              <a:rPr lang="ja-JP" altLang="en-US" sz="1200" dirty="0">
                <a:solidFill>
                  <a:prstClr val="black"/>
                </a:solidFill>
              </a:rPr>
              <a:t>鉄筋コンクリート造壁式構造の例</a:t>
            </a:r>
          </a:p>
        </p:txBody>
      </p:sp>
      <p:sp>
        <p:nvSpPr>
          <p:cNvPr id="18" name="テキスト ボックス 17"/>
          <p:cNvSpPr txBox="1"/>
          <p:nvPr/>
        </p:nvSpPr>
        <p:spPr>
          <a:xfrm>
            <a:off x="2615886" y="6061575"/>
            <a:ext cx="4317192" cy="276999"/>
          </a:xfrm>
          <a:prstGeom prst="rect">
            <a:avLst/>
          </a:prstGeom>
          <a:noFill/>
          <a:ln>
            <a:noFill/>
          </a:ln>
        </p:spPr>
        <p:txBody>
          <a:bodyPr wrap="square" rtlCol="0">
            <a:spAutoFit/>
          </a:bodyPr>
          <a:lstStyle/>
          <a:p>
            <a:pPr algn="ctr"/>
            <a:r>
              <a:rPr lang="ja-JP" altLang="en-US" sz="1200" dirty="0">
                <a:solidFill>
                  <a:prstClr val="black"/>
                </a:solidFill>
              </a:rPr>
              <a:t>鉄骨鉄筋コンクリート造ラーメン構造の例</a:t>
            </a:r>
          </a:p>
        </p:txBody>
      </p:sp>
    </p:spTree>
    <p:extLst>
      <p:ext uri="{BB962C8B-B14F-4D97-AF65-F5344CB8AC3E}">
        <p14:creationId xmlns:p14="http://schemas.microsoft.com/office/powerpoint/2010/main" val="15320896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1054</TotalTime>
  <Words>3419</Words>
  <PresentationFormat>画面に合わせる (4:3)</PresentationFormat>
  <Paragraphs>1068</Paragraphs>
  <Slides>123</Slides>
  <Notes>112</Notes>
  <HiddenSlides>0</HiddenSlides>
  <MMClips>0</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123</vt:i4>
      </vt:variant>
    </vt:vector>
  </HeadingPairs>
  <TitlesOfParts>
    <vt:vector size="135" baseType="lpstr">
      <vt:lpstr>HGP明朝B</vt:lpstr>
      <vt:lpstr>Meiryo UI</vt:lpstr>
      <vt:lpstr>ＭＳ Ｐゴシック</vt:lpstr>
      <vt:lpstr>游ゴシック</vt:lpstr>
      <vt:lpstr>游ゴシック Light</vt:lpstr>
      <vt:lpstr>Arial</vt:lpstr>
      <vt:lpstr>Calibri</vt:lpstr>
      <vt:lpstr>Calibri Light</vt:lpstr>
      <vt:lpstr>Cambria Math</vt:lpstr>
      <vt:lpstr>Times New Roman</vt:lpstr>
      <vt:lpstr>Office テーマ</vt:lpstr>
      <vt:lpstr>Office Theme</vt:lpstr>
      <vt:lpstr>車両系建設機械（解体用）運転 技能講習補助テキスト 講習用パワーポイント資料</vt:lpstr>
      <vt:lpstr>第1章　車両系建設機械に関する基礎的知識</vt:lpstr>
      <vt:lpstr>建設機械の分類（労働安全衛生法施行令別表第7）</vt:lpstr>
      <vt:lpstr>解体用機械の種類と用途（特徴）等　（１）ブレーカ</vt:lpstr>
      <vt:lpstr>解体用機械の種類と用途（特徴）等　（2）鉄骨切断機</vt:lpstr>
      <vt:lpstr>解体用機械の種類と用途（特徴）等　（3）コンクリート圧砕機</vt:lpstr>
      <vt:lpstr>解体用機械の種類と用途（特徴）等　（4）解体用つかみ機</vt:lpstr>
      <vt:lpstr>解体用機械のアタッチメントの種類</vt:lpstr>
      <vt:lpstr>解体用機械のアタッチメントの種類</vt:lpstr>
      <vt:lpstr>解体用機械のアタッチメントの種類</vt:lpstr>
      <vt:lpstr>解体用機械のベースマシン　（1）作業装置</vt:lpstr>
      <vt:lpstr>解体用機械のベースマシン　（2）機体質量 （3）機械質量 （4）機械総質量</vt:lpstr>
      <vt:lpstr>解体用機械のベースマシン　（5）安定度　　 （6）登坂能力</vt:lpstr>
      <vt:lpstr>解体用機械のベースマシン　（7）平均接地圧</vt:lpstr>
      <vt:lpstr>第２章　車両系建設機械の原動機及び油圧装置</vt:lpstr>
      <vt:lpstr>原動機</vt:lpstr>
      <vt:lpstr>ディーゼルエンジンの構造</vt:lpstr>
      <vt:lpstr>ディーゼルエンジンの構造</vt:lpstr>
      <vt:lpstr>ディーゼルエンジンの構造</vt:lpstr>
      <vt:lpstr>燃料・エンジンオイル</vt:lpstr>
      <vt:lpstr>油圧装置</vt:lpstr>
      <vt:lpstr>油圧ポンプ　①ギヤポンプ　　②ピストンポンプ　斜軸式、斜板式</vt:lpstr>
      <vt:lpstr>油圧駆動装置　①油圧シリンダ　②油圧モータ　ピストンモータ</vt:lpstr>
      <vt:lpstr>逆止め弁</vt:lpstr>
      <vt:lpstr>作動油タンク、オイルフィルタ</vt:lpstr>
      <vt:lpstr>オイルフィルタ</vt:lpstr>
      <vt:lpstr>第３章　解体用機械の走行に関する装置の構造</vt:lpstr>
      <vt:lpstr>クローラ式解体用機械の走行装置の構造</vt:lpstr>
      <vt:lpstr>動力伝達系統装置</vt:lpstr>
      <vt:lpstr>足回り装置</vt:lpstr>
      <vt:lpstr>ホイール式解体用機械の走行装置の構造　動力伝達系統装置</vt:lpstr>
      <vt:lpstr>足回り装置　下部架台</vt:lpstr>
      <vt:lpstr>足回り装置　タイヤ</vt:lpstr>
      <vt:lpstr>解体用機械の安全装置等</vt:lpstr>
      <vt:lpstr>解体用機械の安全装置等</vt:lpstr>
      <vt:lpstr>解体用機械の安全装置等</vt:lpstr>
      <vt:lpstr>解体用機械の安全装置等</vt:lpstr>
      <vt:lpstr>解体用機械の安全装置等</vt:lpstr>
      <vt:lpstr>解体用機械の安全装置等</vt:lpstr>
      <vt:lpstr>第４章　解体用アタッチメントを装着しての作業に関する装置の取り扱い等</vt:lpstr>
      <vt:lpstr>ブレーカの選定と取り付け、特徴、各部の名称と働き</vt:lpstr>
      <vt:lpstr>ブレーカの選定と取り付け、特徴、各部の名称と働き</vt:lpstr>
      <vt:lpstr>ブレーカの選定と取り付け、特徴、各部の名称と働き</vt:lpstr>
      <vt:lpstr>ブレーカの種類</vt:lpstr>
      <vt:lpstr>ブレーカの種類</vt:lpstr>
      <vt:lpstr>ブレーカの種類</vt:lpstr>
      <vt:lpstr>ブレーカの一般的作業方法</vt:lpstr>
      <vt:lpstr>ブレーカの一般的作業方法</vt:lpstr>
      <vt:lpstr>ブレーカの一般的作業方法</vt:lpstr>
      <vt:lpstr>ブレーカの一般的作業方法</vt:lpstr>
      <vt:lpstr>ブレーカの一般的作業方法</vt:lpstr>
      <vt:lpstr>ブレーカの一般的作業方法</vt:lpstr>
      <vt:lpstr>作業終了後の注意</vt:lpstr>
      <vt:lpstr>鉄骨切断機の特徴、各部の名称と働き、種類、選定と取り付け、 操作等</vt:lpstr>
      <vt:lpstr>鉄骨切断機の一般的作業方法</vt:lpstr>
      <vt:lpstr>鉄骨切断機の一般的作業方法</vt:lpstr>
      <vt:lpstr>鉄骨切断機の一般的作業方法</vt:lpstr>
      <vt:lpstr>鉄骨切断機の一般的作業方法</vt:lpstr>
      <vt:lpstr>鉄骨切断機の一般的作業方法</vt:lpstr>
      <vt:lpstr>鉄骨切断機の一般的作業方法</vt:lpstr>
      <vt:lpstr>作業終了後の注意</vt:lpstr>
      <vt:lpstr>コンクリート圧砕機の特徴、各部の名称と働き、種類、選定と取り付け、 操作等</vt:lpstr>
      <vt:lpstr>コンクリート圧砕機の一般的作業方法</vt:lpstr>
      <vt:lpstr>解体用つかみ機の特徴、各部の名称と働き、種類</vt:lpstr>
      <vt:lpstr>解体用つかみ機の特徴、各部の名称と働き、種類</vt:lpstr>
      <vt:lpstr>解体用つかみ機の選定と取り付け、操作等</vt:lpstr>
      <vt:lpstr>つかみ機の一般的作業方法</vt:lpstr>
      <vt:lpstr>つかみ機の一般的作業方法</vt:lpstr>
      <vt:lpstr>作業終了後の注意</vt:lpstr>
      <vt:lpstr>アタッチメントの取り外し</vt:lpstr>
      <vt:lpstr>アタッチメントの取り外し</vt:lpstr>
      <vt:lpstr>アタッチメントの取り外し</vt:lpstr>
      <vt:lpstr>アタッチメントの取り外し</vt:lpstr>
      <vt:lpstr>解体用機械の移送</vt:lpstr>
      <vt:lpstr>解体用機械の移送</vt:lpstr>
      <vt:lpstr>解体用機械の移送</vt:lpstr>
      <vt:lpstr>第５章　解体用建設機械の点検、整備</vt:lpstr>
      <vt:lpstr>関連法令、一般的注意事項</vt:lpstr>
      <vt:lpstr>日常点検の要領　エンジンの始動前</vt:lpstr>
      <vt:lpstr>日常点検の要領　エンジンの始動前</vt:lpstr>
      <vt:lpstr>日常点検の要領　エンジンの始動後</vt:lpstr>
      <vt:lpstr>作業中に異常を認めた場合</vt:lpstr>
      <vt:lpstr>第６章　解体工事に関する関連事項</vt:lpstr>
      <vt:lpstr>施工計画</vt:lpstr>
      <vt:lpstr>安全運転の心得</vt:lpstr>
      <vt:lpstr>安全運転の心得</vt:lpstr>
      <vt:lpstr>合図、誘導の要領</vt:lpstr>
      <vt:lpstr>第７章　力及び電気の知識</vt:lpstr>
      <vt:lpstr>力のモーメント</vt:lpstr>
      <vt:lpstr>力のモーメント</vt:lpstr>
      <vt:lpstr>質量と比重、重心</vt:lpstr>
      <vt:lpstr>質量と比重、重心</vt:lpstr>
      <vt:lpstr>物体の運動</vt:lpstr>
      <vt:lpstr>電気の知識</vt:lpstr>
      <vt:lpstr>電気の知識</vt:lpstr>
      <vt:lpstr>電気の知識</vt:lpstr>
      <vt:lpstr>第８章　構造物の種類と解体工法</vt:lpstr>
      <vt:lpstr>木構造（Ｗ造）、鉄骨構造（Ｓ造）</vt:lpstr>
      <vt:lpstr>鉄筋コンクリート構造（ＲＣ造）、鉄骨鉄筋コンクリート構造（ＳＲＣ造）</vt:lpstr>
      <vt:lpstr>建設物の解体工法</vt:lpstr>
      <vt:lpstr>建設物の解体工法</vt:lpstr>
      <vt:lpstr>建設物の解体工法</vt:lpstr>
      <vt:lpstr>第９章　関係法令等</vt:lpstr>
      <vt:lpstr>労働者の安全衛生に関する法体系</vt:lpstr>
      <vt:lpstr>労働安全衛生法（抄）（１）</vt:lpstr>
      <vt:lpstr>労働安全衛生法（抄）（２）</vt:lpstr>
      <vt:lpstr>労働安全衛生法（抄）（３）</vt:lpstr>
      <vt:lpstr>労働安全衛生法施行令（抄）</vt:lpstr>
      <vt:lpstr>労働安全衛生規則（抄）（１）</vt:lpstr>
      <vt:lpstr>労働安全衛生規則（抄）（２）</vt:lpstr>
      <vt:lpstr>労働安全衛生規則（抄）（３）</vt:lpstr>
      <vt:lpstr>労働安全衛生規則（抄）（４）</vt:lpstr>
      <vt:lpstr>労働安全衛生規則（抄）（５）</vt:lpstr>
      <vt:lpstr>労働安全衛生規則（抄）（６）</vt:lpstr>
      <vt:lpstr>労働安全衛生規則（抄）（７）</vt:lpstr>
      <vt:lpstr>労働安全衛生規則（抄）（８）</vt:lpstr>
      <vt:lpstr>労働安全衛生規則（抄）（９）</vt:lpstr>
      <vt:lpstr>労働安全衛生規則（抄）（１０）</vt:lpstr>
      <vt:lpstr>車両系建設機械構造規格（抄）</vt:lpstr>
      <vt:lpstr>第１０章　災害事例</vt:lpstr>
      <vt:lpstr>建設業における死傷災害</vt:lpstr>
      <vt:lpstr>事例1．破砕作業中に浮き石が落下</vt:lpstr>
      <vt:lpstr>事例4．解体用アタッチメントと帯に右手が挟まれ骨折</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2020-12-21T06:30:33Z</cp:lastPrinted>
  <dcterms:created xsi:type="dcterms:W3CDTF">2020-12-16T12:40:59Z</dcterms:created>
  <dcterms:modified xsi:type="dcterms:W3CDTF">2021-03-15T07:41:44Z</dcterms:modified>
</cp:coreProperties>
</file>