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notesMasterIdLst>
    <p:notesMasterId r:id="rId121"/>
  </p:notesMasterIdLst>
  <p:sldIdLst>
    <p:sldId id="549" r:id="rId2"/>
    <p:sldId id="550" r:id="rId3"/>
    <p:sldId id="551" r:id="rId4"/>
    <p:sldId id="552" r:id="rId5"/>
    <p:sldId id="553" r:id="rId6"/>
    <p:sldId id="554" r:id="rId7"/>
    <p:sldId id="555" r:id="rId8"/>
    <p:sldId id="556" r:id="rId9"/>
    <p:sldId id="557" r:id="rId10"/>
    <p:sldId id="558" r:id="rId11"/>
    <p:sldId id="559" r:id="rId12"/>
    <p:sldId id="560" r:id="rId13"/>
    <p:sldId id="561" r:id="rId14"/>
    <p:sldId id="562" r:id="rId15"/>
    <p:sldId id="563" r:id="rId16"/>
    <p:sldId id="564" r:id="rId17"/>
    <p:sldId id="565" r:id="rId18"/>
    <p:sldId id="566" r:id="rId19"/>
    <p:sldId id="567" r:id="rId20"/>
    <p:sldId id="568" r:id="rId21"/>
    <p:sldId id="569" r:id="rId22"/>
    <p:sldId id="570" r:id="rId23"/>
    <p:sldId id="608" r:id="rId24"/>
    <p:sldId id="571" r:id="rId25"/>
    <p:sldId id="572" r:id="rId26"/>
    <p:sldId id="573" r:id="rId27"/>
    <p:sldId id="574" r:id="rId28"/>
    <p:sldId id="575" r:id="rId29"/>
    <p:sldId id="576" r:id="rId30"/>
    <p:sldId id="577" r:id="rId31"/>
    <p:sldId id="578" r:id="rId32"/>
    <p:sldId id="579" r:id="rId33"/>
    <p:sldId id="580" r:id="rId34"/>
    <p:sldId id="581" r:id="rId35"/>
    <p:sldId id="582" r:id="rId36"/>
    <p:sldId id="583" r:id="rId37"/>
    <p:sldId id="584" r:id="rId38"/>
    <p:sldId id="585" r:id="rId39"/>
    <p:sldId id="586" r:id="rId40"/>
    <p:sldId id="587" r:id="rId41"/>
    <p:sldId id="588" r:id="rId42"/>
    <p:sldId id="589" r:id="rId43"/>
    <p:sldId id="590" r:id="rId44"/>
    <p:sldId id="591" r:id="rId45"/>
    <p:sldId id="592" r:id="rId46"/>
    <p:sldId id="593" r:id="rId47"/>
    <p:sldId id="594" r:id="rId48"/>
    <p:sldId id="595" r:id="rId49"/>
    <p:sldId id="596" r:id="rId50"/>
    <p:sldId id="597" r:id="rId51"/>
    <p:sldId id="598" r:id="rId52"/>
    <p:sldId id="495" r:id="rId53"/>
    <p:sldId id="496" r:id="rId54"/>
    <p:sldId id="521" r:id="rId55"/>
    <p:sldId id="497" r:id="rId56"/>
    <p:sldId id="498" r:id="rId57"/>
    <p:sldId id="548" r:id="rId58"/>
    <p:sldId id="500" r:id="rId59"/>
    <p:sldId id="609" r:id="rId60"/>
    <p:sldId id="501" r:id="rId61"/>
    <p:sldId id="502" r:id="rId62"/>
    <p:sldId id="503" r:id="rId63"/>
    <p:sldId id="504" r:id="rId64"/>
    <p:sldId id="610" r:id="rId65"/>
    <p:sldId id="540" r:id="rId66"/>
    <p:sldId id="541" r:id="rId67"/>
    <p:sldId id="542" r:id="rId68"/>
    <p:sldId id="531" r:id="rId69"/>
    <p:sldId id="508" r:id="rId70"/>
    <p:sldId id="509" r:id="rId71"/>
    <p:sldId id="607" r:id="rId72"/>
    <p:sldId id="511" r:id="rId73"/>
    <p:sldId id="543" r:id="rId74"/>
    <p:sldId id="445" r:id="rId75"/>
    <p:sldId id="544" r:id="rId76"/>
    <p:sldId id="545" r:id="rId77"/>
    <p:sldId id="546" r:id="rId78"/>
    <p:sldId id="419" r:id="rId79"/>
    <p:sldId id="342" r:id="rId80"/>
    <p:sldId id="421" r:id="rId81"/>
    <p:sldId id="422" r:id="rId82"/>
    <p:sldId id="343" r:id="rId83"/>
    <p:sldId id="423" r:id="rId84"/>
    <p:sldId id="547" r:id="rId85"/>
    <p:sldId id="513" r:id="rId86"/>
    <p:sldId id="425" r:id="rId87"/>
    <p:sldId id="514" r:id="rId88"/>
    <p:sldId id="532" r:id="rId89"/>
    <p:sldId id="344" r:id="rId90"/>
    <p:sldId id="426" r:id="rId91"/>
    <p:sldId id="533" r:id="rId92"/>
    <p:sldId id="534" r:id="rId93"/>
    <p:sldId id="515" r:id="rId94"/>
    <p:sldId id="516" r:id="rId95"/>
    <p:sldId id="517" r:id="rId96"/>
    <p:sldId id="535" r:id="rId97"/>
    <p:sldId id="536" r:id="rId98"/>
    <p:sldId id="537" r:id="rId99"/>
    <p:sldId id="429" r:id="rId100"/>
    <p:sldId id="430" r:id="rId101"/>
    <p:sldId id="431" r:id="rId102"/>
    <p:sldId id="518" r:id="rId103"/>
    <p:sldId id="519" r:id="rId104"/>
    <p:sldId id="599" r:id="rId105"/>
    <p:sldId id="600" r:id="rId106"/>
    <p:sldId id="601" r:id="rId107"/>
    <p:sldId id="602" r:id="rId108"/>
    <p:sldId id="603" r:id="rId109"/>
    <p:sldId id="604" r:id="rId110"/>
    <p:sldId id="605" r:id="rId111"/>
    <p:sldId id="606" r:id="rId112"/>
    <p:sldId id="357" r:id="rId113"/>
    <p:sldId id="358" r:id="rId114"/>
    <p:sldId id="359" r:id="rId115"/>
    <p:sldId id="360" r:id="rId116"/>
    <p:sldId id="522" r:id="rId117"/>
    <p:sldId id="361" r:id="rId118"/>
    <p:sldId id="364" r:id="rId119"/>
    <p:sldId id="365" r:id="rId120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1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6FA"/>
    <a:srgbClr val="E6E9F4"/>
    <a:srgbClr val="DDE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04" autoAdjust="0"/>
    <p:restoredTop sz="92565" autoAdjust="0"/>
  </p:normalViewPr>
  <p:slideViewPr>
    <p:cSldViewPr snapToGrid="0">
      <p:cViewPr varScale="1">
        <p:scale>
          <a:sx n="71" d="100"/>
          <a:sy n="71" d="100"/>
        </p:scale>
        <p:origin x="72" y="870"/>
      </p:cViewPr>
      <p:guideLst>
        <p:guide orient="horz" pos="2160"/>
        <p:guide pos="51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4E0B5-69AE-4DB8-A746-7CF92D00ED4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C98F1-10AB-4D73-9663-6F72AC6486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21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8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948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806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4951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2392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422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6557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9398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5293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05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19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89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29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41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28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40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24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08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91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2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39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49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17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6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00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49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72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95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28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2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52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31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29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61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80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836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201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55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499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82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5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2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62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344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290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791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515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786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35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837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44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3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136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8400" y="1243013"/>
            <a:ext cx="4470400" cy="3354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512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C2E39AD1-4055-486C-9B0A-FACB457D5CC5}" type="slidenum">
              <a:rPr lang="ja-JP" altLang="en-US">
                <a:solidFill>
                  <a:srgbClr val="000000"/>
                </a:solidFill>
              </a:rPr>
              <a:pPr/>
              <a:t>57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517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806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847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82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172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143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339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943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8400" y="1243013"/>
            <a:ext cx="4470400" cy="3354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717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A698E168-F836-4D14-A80B-16E07AA1C697}" type="slidenum">
              <a:rPr lang="ja-JP" altLang="en-US">
                <a:solidFill>
                  <a:srgbClr val="000000"/>
                </a:solidFill>
              </a:rPr>
              <a:pPr/>
              <a:t>65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380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8400" y="1243013"/>
            <a:ext cx="4470400" cy="3354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92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D200D3C0-5FC5-4C2A-87AC-35945A6A5C7C}" type="slidenum">
              <a:rPr lang="ja-JP" altLang="en-US">
                <a:solidFill>
                  <a:srgbClr val="000000"/>
                </a:solidFill>
              </a:rPr>
              <a:pPr/>
              <a:t>66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49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672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8400" y="1243013"/>
            <a:ext cx="4470400" cy="3354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1268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8A2E737A-D617-4A1B-9510-83686D258FB4}" type="slidenum">
              <a:rPr lang="ja-JP" altLang="en-US">
                <a:solidFill>
                  <a:srgbClr val="000000"/>
                </a:solidFill>
              </a:rPr>
              <a:pPr/>
              <a:t>67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547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368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256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333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590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4488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8400" y="1243013"/>
            <a:ext cx="4470400" cy="3354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331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3E8A5892-98E5-48B9-9B3B-F31E065F7D00}" type="slidenum">
              <a:rPr lang="ja-JP" altLang="en-US">
                <a:solidFill>
                  <a:srgbClr val="000000"/>
                </a:solidFill>
              </a:rPr>
              <a:pPr/>
              <a:t>73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8208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8400" y="1243013"/>
            <a:ext cx="4470400" cy="3354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36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32F60F60-70C8-4DBF-A37F-9D6B042D2AFC}" type="slidenum">
              <a:rPr lang="ja-JP" altLang="en-US">
                <a:solidFill>
                  <a:srgbClr val="000000"/>
                </a:solidFill>
              </a:rPr>
              <a:pPr/>
              <a:t>75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990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8400" y="1243013"/>
            <a:ext cx="4470400" cy="3354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741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3E9C9279-0239-46B3-9881-8D1E392D2513}" type="slidenum">
              <a:rPr lang="ja-JP" altLang="en-US">
                <a:solidFill>
                  <a:srgbClr val="000000"/>
                </a:solidFill>
              </a:rPr>
              <a:pPr/>
              <a:t>76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8502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8400" y="1243013"/>
            <a:ext cx="4470400" cy="3354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8A035ADC-D70E-41A6-B6E5-78742056E2B9}" type="slidenum">
              <a:rPr lang="ja-JP" altLang="en-US">
                <a:solidFill>
                  <a:srgbClr val="000000"/>
                </a:solidFill>
              </a:rPr>
              <a:pPr/>
              <a:t>77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69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64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8876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002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508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176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8400" y="1243013"/>
            <a:ext cx="4470400" cy="3354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6148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E18C9640-60CA-42A4-8A47-49473CA81E7D}" type="slidenum">
              <a:rPr lang="ja-JP" altLang="en-US">
                <a:solidFill>
                  <a:srgbClr val="000000"/>
                </a:solidFill>
              </a:rPr>
              <a:pPr/>
              <a:t>84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9135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6729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5976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4260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2385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88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8407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261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147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487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8809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4908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088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335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7798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755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37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9053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2745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4391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4795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7277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5322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5273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6525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96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6447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5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216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89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74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36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463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6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923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43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81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44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033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26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jpeg"/><Relationship Id="rId4" Type="http://schemas.openxmlformats.org/officeDocument/2006/relationships/image" Target="../media/image1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463951"/>
            <a:ext cx="9144000" cy="1046011"/>
          </a:xfrm>
        </p:spPr>
        <p:txBody>
          <a:bodyPr anchor="ctr">
            <a:normAutofit fontScale="90000"/>
          </a:bodyPr>
          <a:lstStyle/>
          <a:p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Panduan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Tambahan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Pelatihan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Keterampilan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Mengemudi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Alat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Leveling,</a:t>
            </a:r>
            <a:r>
              <a:rPr lang="ja-JP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Pengangkutan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Pemuatan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Penggalian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Materi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Power Point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Pelatihan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108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05952"/>
            <a:ext cx="7886700" cy="86704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Istilah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Terkait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zh-TW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5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...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Stabilitas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         6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...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Kemampuan</a:t>
            </a:r>
            <a:r>
              <a:rPr lang="zh-CN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Memanjat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72789" y="6452605"/>
            <a:ext cx="412337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12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11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86" y="2572106"/>
            <a:ext cx="3461303" cy="251637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891" y="2865773"/>
            <a:ext cx="4280632" cy="216937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80819" y="5088483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</a:rPr>
              <a:t>Stabilitas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01113" y="5088483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</a:rPr>
              <a:t>Kemampuan</a:t>
            </a:r>
            <a:r>
              <a:rPr lang="ja-JP" altLang="en-US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Memanjat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A5880AF9-89F5-4C38-8948-688D7F61316A}"/>
              </a:ext>
            </a:extLst>
          </p:cNvPr>
          <p:cNvSpPr txBox="1"/>
          <p:nvPr/>
        </p:nvSpPr>
        <p:spPr>
          <a:xfrm>
            <a:off x="2003729" y="4540161"/>
            <a:ext cx="10495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Stabilitas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39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Kematian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cedera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di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industri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konstruksi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121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382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Grafik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kecelakaan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industri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konstruksi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libur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lebih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dari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4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 (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gambar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11-1)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Gambar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11-1</a:t>
            </a:r>
            <a:r>
              <a:rPr lang="ja-JP" altLang="en-US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Grafik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kecelakaan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industri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konstruksi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libur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lebih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dari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4 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hari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b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Kecuali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kecelakaan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disebabkan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gempa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Jepang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Timur</a:t>
            </a:r>
            <a:r>
              <a:rPr lang="en-US" altLang="ja-JP" sz="13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mengemudian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kecelakaan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disebabkan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oleh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konstruksi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pada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tahun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2017,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sekitar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56% di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antaranya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adalah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levelling,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pengangkutan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dan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transportasi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serta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penggalian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Sedangkan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sekitar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15% di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antaranya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adalah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pembongkaran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Referensi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Depnaker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Kondisi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kecelakaan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Safety Site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perusahaan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: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Analisa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penyebab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kecelakaan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tahun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2009 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bidang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konstruksi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en-US" altLang="ja-JP" sz="18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2273813" y="1361209"/>
            <a:ext cx="4588949" cy="2743200"/>
            <a:chOff x="2273813" y="1361209"/>
            <a:chExt cx="4588949" cy="2743200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1237" y="1361209"/>
              <a:ext cx="4581525" cy="2743200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2273813" y="2040086"/>
              <a:ext cx="400110" cy="117763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wrap="square" rtlCol="0">
              <a:spAutoFit/>
            </a:bodyPr>
            <a:lstStyle/>
            <a:p>
              <a:r>
                <a:rPr kumimoji="1" lang="en-US" altLang="ja-JP" sz="14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Jumlah</a:t>
              </a:r>
              <a:r>
                <a:rPr kumimoji="1" lang="en-US" altLang="ja-JP" sz="14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4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kasus</a:t>
              </a:r>
              <a:endParaRPr kumimoji="1" lang="ja-JP" altLang="en-US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93420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65125"/>
            <a:ext cx="3920198" cy="100275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kasus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1.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terjepit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di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antara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counter weight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drag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ja-JP" altLang="en-US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230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122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49" y="1497783"/>
            <a:ext cx="2473851" cy="1841866"/>
          </a:xfrm>
          <a:prstGeom prst="rect">
            <a:avLst/>
          </a:prstGeom>
        </p:spPr>
      </p:pic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kasus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2.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Pengemudi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terjepit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tuas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menurunkan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tanah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drag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449" y="1497783"/>
            <a:ext cx="2717031" cy="1839558"/>
          </a:xfrm>
          <a:prstGeom prst="rect">
            <a:avLst/>
          </a:prstGeom>
        </p:spPr>
      </p:pic>
      <p:sp>
        <p:nvSpPr>
          <p:cNvPr id="13" name="タイトル 3"/>
          <p:cNvSpPr txBox="1">
            <a:spLocks/>
          </p:cNvSpPr>
          <p:nvPr/>
        </p:nvSpPr>
        <p:spPr>
          <a:xfrm>
            <a:off x="628651" y="3440687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kasus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3.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tertimpa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balok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jatuh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dari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bucket drag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kasus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4.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tertimpa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drag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yang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jatuh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di area miring</a:t>
            </a:r>
            <a:endParaRPr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828" y="4577654"/>
            <a:ext cx="2584632" cy="175695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922" y="4582685"/>
            <a:ext cx="2543622" cy="17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8908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65125"/>
            <a:ext cx="3920198" cy="100647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kasus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5.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berjalan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di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depan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drag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lalu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tertabrak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bucket yang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sedang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bergerak</a:t>
            </a:r>
            <a:endParaRPr lang="ja-JP" altLang="en-US" sz="18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234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 </a:t>
            </a:r>
            <a:r>
              <a:rPr lang="en-US" altLang="ja-JP" sz="1200" dirty="0" smtClean="0">
                <a:solidFill>
                  <a:prstClr val="black"/>
                </a:solidFill>
              </a:rPr>
              <a:t>126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kasus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6. Kaki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terjepit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karena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kehilangan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keseimbangan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pemasangan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cover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setelah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selesai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pemeliharaan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buldozer</a:t>
            </a:r>
            <a:endParaRPr lang="ja-JP" altLang="en-US" sz="18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タイトル 3"/>
          <p:cNvSpPr txBox="1">
            <a:spLocks/>
          </p:cNvSpPr>
          <p:nvPr/>
        </p:nvSpPr>
        <p:spPr>
          <a:xfrm>
            <a:off x="628651" y="3440687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kasus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7.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Buldozer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jatuh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di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lereng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norimen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),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pengemudi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jatuh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tertimpa</a:t>
            </a:r>
            <a:endParaRPr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kasus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8.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Petugas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marking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terbelit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crawler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buldozer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berjalan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mundur</a:t>
            </a:r>
            <a:endParaRPr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109" y="1497783"/>
            <a:ext cx="2747282" cy="183258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903" y="1532098"/>
            <a:ext cx="2667438" cy="176395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965" y="4587267"/>
            <a:ext cx="2623397" cy="174893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995" y="4574064"/>
            <a:ext cx="2675716" cy="17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117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65125"/>
            <a:ext cx="3920198" cy="100647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kasus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9.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tertabrak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traktor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yang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sedang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8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mengangkut</a:t>
            </a:r>
            <a:r>
              <a:rPr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material</a:t>
            </a:r>
            <a:endParaRPr lang="ja-JP" altLang="en-US" sz="18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238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130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kasus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10.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Pemberi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aba-aba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terjepit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bucket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traktor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di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lorong</a:t>
            </a:r>
            <a:endParaRPr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タイトル 3"/>
          <p:cNvSpPr txBox="1">
            <a:spLocks/>
          </p:cNvSpPr>
          <p:nvPr/>
        </p:nvSpPr>
        <p:spPr>
          <a:xfrm>
            <a:off x="628651" y="3440687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kasus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11.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tanah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tertabrak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motor grader yang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sedang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berjalan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mundur</a:t>
            </a:r>
            <a:endParaRPr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Contoh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kasus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12.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Pengemudi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tertimpa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scraper yang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jatuh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di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lereng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(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norimen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17" y="1497783"/>
            <a:ext cx="2806892" cy="181928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124" y="1534251"/>
            <a:ext cx="2799344" cy="174109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567" y="4587267"/>
            <a:ext cx="2569856" cy="174893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047" y="4574063"/>
            <a:ext cx="2593498" cy="17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689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Sistem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Hukum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Tentang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Kesehatan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19701" y="6456842"/>
            <a:ext cx="37764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</a:rPr>
              <a:t>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134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868357"/>
            <a:ext cx="8022560" cy="16423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Terdapat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beberapa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hukum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terkait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dengan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kesehatan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pekerja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termasuk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Secara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khusus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UU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ini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ditetapkan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berdasarkan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hal-hal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perlu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diperhatikan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dengan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tujuan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memastikan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kesehatan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pekerja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serta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mendorong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terciptanya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lingkungan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nyaman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 Hal-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khusus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terkait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dengan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pelaksanaan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hukum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ditunjukkan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dalam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peraturan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pemerintah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peraturan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maklumat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Menteri.</a:t>
            </a:r>
          </a:p>
          <a:p>
            <a:pPr marL="0" indent="18097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Berikut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adalah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bagan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sistem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hukum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kesehatan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pekerja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  <a:endParaRPr lang="ja-JP" altLang="en-US" sz="15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1" name="コンテンツ プレースホルダー 4"/>
          <p:cNvSpPr txBox="1">
            <a:spLocks/>
          </p:cNvSpPr>
          <p:nvPr/>
        </p:nvSpPr>
        <p:spPr>
          <a:xfrm>
            <a:off x="361046" y="5876128"/>
            <a:ext cx="8635117" cy="5651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Gambar</a:t>
            </a:r>
            <a:r>
              <a:rPr lang="ja-JP" altLang="en-US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９－１　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Sistem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hukum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terkait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dengan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keterampilan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mengemudi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leveling,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pengangkutan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pemuatan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penggalian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 (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referensi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panduan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penilaian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resiko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Kementerian Kesehatan, Tenaga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Kesejahteraan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dalam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industri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pemeliharaan</a:t>
            </a:r>
            <a:r>
              <a:rPr lang="en-US" altLang="ja-JP" sz="13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gedung</a:t>
            </a:r>
            <a:endParaRPr lang="ja-JP" altLang="en-US" sz="13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82" y="2503487"/>
            <a:ext cx="5771211" cy="353277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5F2B1CEC-259F-46A7-ACE5-E0EAAB540649}"/>
              </a:ext>
            </a:extLst>
          </p:cNvPr>
          <p:cNvSpPr/>
          <p:nvPr/>
        </p:nvSpPr>
        <p:spPr>
          <a:xfrm>
            <a:off x="2767105" y="3093097"/>
            <a:ext cx="338045" cy="226674"/>
          </a:xfrm>
          <a:prstGeom prst="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11E2DDDD-4B1E-4647-ABCF-12304A2F0F3C}"/>
              </a:ext>
            </a:extLst>
          </p:cNvPr>
          <p:cNvSpPr/>
          <p:nvPr/>
        </p:nvSpPr>
        <p:spPr>
          <a:xfrm>
            <a:off x="2725271" y="3429000"/>
            <a:ext cx="478117" cy="256988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4DB687C4-B2C4-49F4-AEE5-74C72589B27F}"/>
              </a:ext>
            </a:extLst>
          </p:cNvPr>
          <p:cNvSpPr txBox="1"/>
          <p:nvPr/>
        </p:nvSpPr>
        <p:spPr>
          <a:xfrm>
            <a:off x="2528046" y="3346982"/>
            <a:ext cx="836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Peraturan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pemerintah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765E2343-2F84-49BE-A573-AB07E27A8A1B}"/>
              </a:ext>
            </a:extLst>
          </p:cNvPr>
          <p:cNvSpPr/>
          <p:nvPr/>
        </p:nvSpPr>
        <p:spPr>
          <a:xfrm>
            <a:off x="2647576" y="3824941"/>
            <a:ext cx="597646" cy="251012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C1131B1C-9D7D-40F1-A5EB-B6966B9D3882}"/>
              </a:ext>
            </a:extLst>
          </p:cNvPr>
          <p:cNvSpPr txBox="1"/>
          <p:nvPr/>
        </p:nvSpPr>
        <p:spPr>
          <a:xfrm>
            <a:off x="2462305" y="3719826"/>
            <a:ext cx="1004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Peraturan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menteri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6D5F8564-F06A-436E-9FF9-D72108C8D43D}"/>
              </a:ext>
            </a:extLst>
          </p:cNvPr>
          <p:cNvSpPr/>
          <p:nvPr/>
        </p:nvSpPr>
        <p:spPr>
          <a:xfrm>
            <a:off x="2426445" y="4799018"/>
            <a:ext cx="1004048" cy="40011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B52BED40-8209-4E37-922D-4F9EE64DB475}"/>
              </a:ext>
            </a:extLst>
          </p:cNvPr>
          <p:cNvSpPr txBox="1"/>
          <p:nvPr/>
        </p:nvSpPr>
        <p:spPr>
          <a:xfrm>
            <a:off x="2256116" y="4522019"/>
            <a:ext cx="1380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Pengumuman</a:t>
            </a:r>
            <a:r>
              <a:rPr kumimoji="1"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pemberitahuan</a:t>
            </a:r>
            <a:r>
              <a:rPr kumimoji="1"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kumimoji="1"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publik</a:t>
            </a:r>
            <a:endParaRPr kumimoji="1" lang="ja-JP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DE1E1A96-2921-4253-BB88-9AD5FE854D3C}"/>
              </a:ext>
            </a:extLst>
          </p:cNvPr>
          <p:cNvSpPr/>
          <p:nvPr/>
        </p:nvSpPr>
        <p:spPr>
          <a:xfrm>
            <a:off x="3896139" y="2844314"/>
            <a:ext cx="1614115" cy="25698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2FB2CC68-94E5-4342-B292-8F106E7434DB}"/>
              </a:ext>
            </a:extLst>
          </p:cNvPr>
          <p:cNvSpPr txBox="1"/>
          <p:nvPr/>
        </p:nvSpPr>
        <p:spPr>
          <a:xfrm>
            <a:off x="3737114" y="2728812"/>
            <a:ext cx="2027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Undang-Undang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Keselamatan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dan Kesehatan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Industri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5622A82D-9B4E-49A6-B6B2-C79DDB6E0AF3}"/>
              </a:ext>
            </a:extLst>
          </p:cNvPr>
          <p:cNvSpPr/>
          <p:nvPr/>
        </p:nvSpPr>
        <p:spPr>
          <a:xfrm>
            <a:off x="4285753" y="3346982"/>
            <a:ext cx="1916264" cy="187999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08A7B533-1E08-4CBD-813A-05C8BF175E6E}"/>
              </a:ext>
            </a:extLst>
          </p:cNvPr>
          <p:cNvSpPr txBox="1"/>
          <p:nvPr/>
        </p:nvSpPr>
        <p:spPr>
          <a:xfrm>
            <a:off x="4137901" y="3247900"/>
            <a:ext cx="2322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Peraturan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pemerintah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UU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keselamatn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0AA733E1-E5EE-478F-96DB-699FA3186DAA}"/>
              </a:ext>
            </a:extLst>
          </p:cNvPr>
          <p:cNvSpPr/>
          <p:nvPr/>
        </p:nvSpPr>
        <p:spPr>
          <a:xfrm>
            <a:off x="4629193" y="3824941"/>
            <a:ext cx="2089659" cy="190468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C246590A-6335-4A16-AC92-BC3EC7061F32}"/>
              </a:ext>
            </a:extLst>
          </p:cNvPr>
          <p:cNvSpPr txBox="1"/>
          <p:nvPr/>
        </p:nvSpPr>
        <p:spPr>
          <a:xfrm>
            <a:off x="4473224" y="3727525"/>
            <a:ext cx="2520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Aturan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penegakan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undang-undang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keselamatan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kesehtan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2E1D0642-2521-45FB-AFCC-B293A7739D30}"/>
              </a:ext>
            </a:extLst>
          </p:cNvPr>
          <p:cNvSpPr/>
          <p:nvPr/>
        </p:nvSpPr>
        <p:spPr>
          <a:xfrm>
            <a:off x="4921856" y="4245335"/>
            <a:ext cx="1637969" cy="307828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A6883730-B117-4C2A-8EB2-662C833856C9}"/>
              </a:ext>
            </a:extLst>
          </p:cNvPr>
          <p:cNvSpPr txBox="1"/>
          <p:nvPr/>
        </p:nvSpPr>
        <p:spPr>
          <a:xfrm>
            <a:off x="4921856" y="4182143"/>
            <a:ext cx="1637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</a:t>
            </a:r>
            <a:r>
              <a:rPr kumimoji="1"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</a:t>
            </a:r>
            <a:r>
              <a:rPr kumimoji="1"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kumimoji="1"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kumimoji="1"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kumimoji="1"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endParaRPr kumimoji="1" lang="ja-JP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71A55CF2-CCB4-4195-8F71-637A1149761C}"/>
              </a:ext>
            </a:extLst>
          </p:cNvPr>
          <p:cNvSpPr/>
          <p:nvPr/>
        </p:nvSpPr>
        <p:spPr>
          <a:xfrm>
            <a:off x="4921856" y="4691270"/>
            <a:ext cx="2520362" cy="602514"/>
          </a:xfrm>
          <a:prstGeom prst="rect">
            <a:avLst/>
          </a:prstGeom>
          <a:solidFill>
            <a:srgbClr val="2E75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8C1FAA80-A107-4471-A0FB-49337CE02401}"/>
              </a:ext>
            </a:extLst>
          </p:cNvPr>
          <p:cNvSpPr txBox="1"/>
          <p:nvPr/>
        </p:nvSpPr>
        <p:spPr>
          <a:xfrm>
            <a:off x="4821304" y="4695796"/>
            <a:ext cx="27214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Aturan</a:t>
            </a:r>
            <a:r>
              <a:rPr kumimoji="1"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pelatihan</a:t>
            </a:r>
            <a:r>
              <a:rPr kumimoji="1"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keterampilan</a:t>
            </a:r>
            <a:r>
              <a:rPr kumimoji="1"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mengemudi</a:t>
            </a:r>
            <a:r>
              <a:rPr kumimoji="1"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kumimoji="1"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kumimoji="1"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kumimoji="1"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kumimoji="1"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kumimoji="1"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leveling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pengangkutan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pemuatan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penggalian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913ECF80-5D95-4C42-B249-F6C76F621ACA}"/>
              </a:ext>
            </a:extLst>
          </p:cNvPr>
          <p:cNvSpPr/>
          <p:nvPr/>
        </p:nvSpPr>
        <p:spPr>
          <a:xfrm>
            <a:off x="4921856" y="5383033"/>
            <a:ext cx="1892412" cy="477595"/>
          </a:xfrm>
          <a:prstGeom prst="rect">
            <a:avLst/>
          </a:prstGeom>
          <a:solidFill>
            <a:srgbClr val="2E75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0C4F4E48-2E79-4EE4-89CB-A51F2E06C9F0}"/>
              </a:ext>
            </a:extLst>
          </p:cNvPr>
          <p:cNvSpPr txBox="1"/>
          <p:nvPr/>
        </p:nvSpPr>
        <p:spPr>
          <a:xfrm>
            <a:off x="4921856" y="5407327"/>
            <a:ext cx="1892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Peraturan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pendidikan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khusus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keselamatan</a:t>
            </a:r>
            <a:r>
              <a:rPr lang="en-US" altLang="ja-JP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endParaRPr kumimoji="1" lang="ja-JP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二等辺三角形 19">
            <a:extLst>
              <a:ext uri="{FF2B5EF4-FFF2-40B4-BE49-F238E27FC236}">
                <a16:creationId xmlns:a16="http://schemas.microsoft.com/office/drawing/2014/main" xmlns="" id="{827CB7E7-6666-4461-876D-3C1CA382722A}"/>
              </a:ext>
            </a:extLst>
          </p:cNvPr>
          <p:cNvSpPr/>
          <p:nvPr/>
        </p:nvSpPr>
        <p:spPr>
          <a:xfrm rot="20978699">
            <a:off x="2705381" y="2832827"/>
            <a:ext cx="354714" cy="305373"/>
          </a:xfrm>
          <a:prstGeom prst="triangle">
            <a:avLst/>
          </a:prstGeom>
          <a:solidFill>
            <a:srgbClr val="E0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二等辺三角形 27">
            <a:extLst>
              <a:ext uri="{FF2B5EF4-FFF2-40B4-BE49-F238E27FC236}">
                <a16:creationId xmlns:a16="http://schemas.microsoft.com/office/drawing/2014/main" xmlns="" id="{9744217B-C9FB-49C1-B86C-30F220BA8D0D}"/>
              </a:ext>
            </a:extLst>
          </p:cNvPr>
          <p:cNvSpPr/>
          <p:nvPr/>
        </p:nvSpPr>
        <p:spPr>
          <a:xfrm rot="732058">
            <a:off x="2853912" y="2926806"/>
            <a:ext cx="354714" cy="305373"/>
          </a:xfrm>
          <a:prstGeom prst="triangle">
            <a:avLst/>
          </a:prstGeom>
          <a:solidFill>
            <a:srgbClr val="E0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F96182F0-D14E-4A13-9271-7C352350871B}"/>
              </a:ext>
            </a:extLst>
          </p:cNvPr>
          <p:cNvSpPr txBox="1"/>
          <p:nvPr/>
        </p:nvSpPr>
        <p:spPr>
          <a:xfrm>
            <a:off x="2660861" y="3056623"/>
            <a:ext cx="597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Hukum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2148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7083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TW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Undang-undang</a:t>
            </a:r>
            <a:r>
              <a:rPr lang="en-US" altLang="zh-TW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Kesehatan dan </a:t>
            </a:r>
            <a:r>
              <a:rPr lang="en-US" altLang="zh-TW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zh-TW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zh-TW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</a:t>
            </a:r>
            <a:r>
              <a:rPr lang="en-US" altLang="zh-TW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kutipan</a:t>
            </a:r>
            <a:r>
              <a:rPr lang="zh-TW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）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（１）</a:t>
            </a:r>
            <a:endParaRPr kumimoji="1"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Halaman 243/Panduan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134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2400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Bab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Aturan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Umum</a:t>
            </a:r>
            <a:endParaRPr lang="en-US" altLang="ja-JP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＜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Tanggung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jawab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＞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tidak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hanya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memenuhi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standar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minimum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pencegahan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kecelakaan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diatur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dalam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undang-udang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tetapi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juga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memastikan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keselamatan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kesehatan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di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tempat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melalui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terciptanya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lingkungan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nyaman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serta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peningkatan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kondisi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Selain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itu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juga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sama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dalam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tindakan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pencegahan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kecelakan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diselenggarakan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oleh negara.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Seseorang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merancang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membuat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mengimpor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perlengkapan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lainnya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serta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seseorang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membuat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mengimpor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bahan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mentah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seseorang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membangun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merancang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sebuah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bangunan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melakukan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upaya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dalam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pencegahan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kecelakaan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disebabkan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oleh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penggunaan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barang-barang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tersebut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ketika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merancang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membuat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mengimpor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membangun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barang-barang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tersebut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Pemborong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menyerahkan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kepada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orang lain,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seperti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pemesan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tidak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memaksakan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kondisi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dapat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mengganggu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pelaksanaan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aman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higienis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metode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periode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sejenisnya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mematuhi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hal-hal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diperlukan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untuk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mencegah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terjadinya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kecelakaan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serta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sama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dalam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tindakan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pencegahan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kecelakaan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dilakukan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oleh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pihak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lainnya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mematuhi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hal-hal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diperlukan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untuk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mencegah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terjadinya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kecelakaan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serta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sama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dalam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tindakan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pencegahan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kecelakaan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dilakukan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oleh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pihak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lainnya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421882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TW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Undang-undang</a:t>
            </a:r>
            <a:r>
              <a:rPr lang="en-US" altLang="zh-TW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Kesehatan dan </a:t>
            </a:r>
            <a:r>
              <a:rPr lang="en-US" altLang="zh-TW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zh-TW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zh-TW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</a:t>
            </a:r>
            <a:r>
              <a:rPr lang="en-US" altLang="zh-TW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kutipan</a:t>
            </a:r>
            <a:r>
              <a:rPr lang="zh-TW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）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2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）</a:t>
            </a:r>
            <a:endParaRPr kumimoji="1"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Halaman 248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135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29755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Bab 5</a:t>
            </a:r>
            <a:r>
              <a:rPr lang="ja-JP" altLang="en-US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Aturan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Bahan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Berbahaya</a:t>
            </a:r>
            <a:endParaRPr lang="ja-JP" altLang="en-US" sz="11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ja-JP" altLang="en-US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45</a:t>
            </a:r>
            <a:r>
              <a:rPr lang="ja-JP" altLang="en-US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＜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Inspeksi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mandiri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secara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berkala</a:t>
            </a:r>
            <a:r>
              <a:rPr lang="ja-JP" altLang="en-US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＞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Pelaku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wajib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melakukan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inspeksi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mandiri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secara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berkala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benda-benda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telah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ditetapkan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oleh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peraturan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pemerintah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seperti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broiler dan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lainnya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serta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mencatat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hasil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pemeriksaan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sesuai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peraturan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kementerian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kesehatan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perburuhan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kesejahteraan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1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Hal-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hal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sejenisnya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telah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ditentukan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oleh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peraturan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pemerintah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kalimat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sebelumnya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berdasarkan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ketentuan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paragraf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sama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ketika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pelaku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akan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melakukan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pemeriksaan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mandiri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ditentukan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oleh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peraturan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kementerian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kesehatan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tenaga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kesejahteraan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selanjutnya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akan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disebut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sebagai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“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inspeksi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mandiri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ditentukan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”),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inspeksi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dilakukan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oleh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menggunakan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tersebut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memiliki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kualifikasi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berdasarkan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aturan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UU Kesehatan dan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Keselamatan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seseorang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telah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menerima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registrasi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sesuai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54-3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paragraf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1 dan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melakukan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inspeksi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mandiri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khusus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berdasarkan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permintaan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orang lain (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selanjutnya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disebut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inspektur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).</a:t>
            </a:r>
            <a:endParaRPr lang="ja-JP" altLang="en-US" sz="11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Menteri Kesehatan, Tenaga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Kesejahteraan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menerbitkan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pedoman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inspeksi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mandiri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diperlukan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untuk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pelaksanaan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inspeksi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mandiri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tepat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efektif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sesuai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ketentuan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ayat</a:t>
            </a: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1.</a:t>
            </a:r>
            <a:endParaRPr lang="ja-JP" altLang="en-US" sz="11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1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Peringkasan</a:t>
            </a:r>
            <a:endParaRPr lang="ja-JP" altLang="en-US" sz="11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50" y="3948960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Tabel</a:t>
            </a:r>
            <a:r>
              <a:rPr lang="zh-TW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zh-TW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－</a:t>
            </a:r>
            <a:r>
              <a:rPr lang="en-US" altLang="zh-TW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 Hukum</a:t>
            </a:r>
            <a:r>
              <a:rPr lang="zh-TW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dan</a:t>
            </a:r>
            <a:r>
              <a:rPr lang="zh-TW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peraturan</a:t>
            </a:r>
            <a:r>
              <a:rPr lang="zh-TW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913" y="4231559"/>
            <a:ext cx="5440033" cy="2140145"/>
          </a:xfrm>
          <a:prstGeom prst="rect">
            <a:avLst/>
          </a:prstGeom>
        </p:spPr>
      </p:pic>
      <p:graphicFrame>
        <p:nvGraphicFramePr>
          <p:cNvPr id="2" name="表 2">
            <a:extLst>
              <a:ext uri="{FF2B5EF4-FFF2-40B4-BE49-F238E27FC236}">
                <a16:creationId xmlns:a16="http://schemas.microsoft.com/office/drawing/2014/main" xmlns="" id="{4FF4D079-8A44-4220-981B-1947B9CC8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286108"/>
              </p:ext>
            </p:extLst>
          </p:nvPr>
        </p:nvGraphicFramePr>
        <p:xfrm>
          <a:off x="1841118" y="4219830"/>
          <a:ext cx="5855998" cy="2151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731">
                  <a:extLst>
                    <a:ext uri="{9D8B030D-6E8A-4147-A177-3AD203B41FA5}">
                      <a16:colId xmlns:a16="http://schemas.microsoft.com/office/drawing/2014/main" xmlns="" val="1960833417"/>
                    </a:ext>
                  </a:extLst>
                </a:gridCol>
                <a:gridCol w="1284368">
                  <a:extLst>
                    <a:ext uri="{9D8B030D-6E8A-4147-A177-3AD203B41FA5}">
                      <a16:colId xmlns:a16="http://schemas.microsoft.com/office/drawing/2014/main" xmlns="" val="862528186"/>
                    </a:ext>
                  </a:extLst>
                </a:gridCol>
                <a:gridCol w="1368121">
                  <a:extLst>
                    <a:ext uri="{9D8B030D-6E8A-4147-A177-3AD203B41FA5}">
                      <a16:colId xmlns:a16="http://schemas.microsoft.com/office/drawing/2014/main" xmlns="" val="1424342010"/>
                    </a:ext>
                  </a:extLst>
                </a:gridCol>
                <a:gridCol w="1874778">
                  <a:extLst>
                    <a:ext uri="{9D8B030D-6E8A-4147-A177-3AD203B41FA5}">
                      <a16:colId xmlns:a16="http://schemas.microsoft.com/office/drawing/2014/main" xmlns="" val="3144076500"/>
                    </a:ext>
                  </a:extLst>
                </a:gridCol>
              </a:tblGrid>
              <a:tr h="3592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Klasifikasi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pemeriksaan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Artikel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Pelaksana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Kualifikasi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Periode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penyimpanan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tabel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periksa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9312192"/>
                  </a:ext>
                </a:extLst>
              </a:tr>
              <a:tr h="5004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Pemeriksaan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sebelum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memulai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pekerjaan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Peraturan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keselamatan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pasal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170, 171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Pengemudi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*Check list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dilakukan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ketika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mesin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beroperasi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9256822"/>
                  </a:ext>
                </a:extLst>
              </a:tr>
              <a:tr h="6415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Inspeksi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mandiri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secara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berkala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( 1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bulan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kali)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Peraturan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keselamatan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pasal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168, 169, 171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Orang yang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ditunjuk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oleh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pelaku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usaha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(administrator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keamanan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Cheklist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berlaku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tahun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3723264"/>
                  </a:ext>
                </a:extLst>
              </a:tr>
              <a:tr h="6415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Inspeksi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mandiri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khusus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tahun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kali)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Peraturan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keselamatan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pasal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167, 169, 169-2, 171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Inspektur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internal</a:t>
                      </a:r>
                    </a:p>
                    <a:p>
                      <a:pPr algn="ctr"/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Inspektur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dari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instansi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terkait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Checklist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berlaku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tahun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tanda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sudah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diperiksa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akan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9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ditempelkan</a:t>
                      </a:r>
                      <a:r>
                        <a:rPr kumimoji="1" lang="en-US" altLang="ja-JP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2016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715485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17034"/>
            <a:ext cx="8022560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zh-TW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Undang-Undang</a:t>
            </a:r>
            <a:r>
              <a:rPr lang="en-US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Kesehatan dan </a:t>
            </a:r>
            <a:r>
              <a:rPr lang="en-US" altLang="zh-TW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zh-TW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kutipan</a:t>
            </a:r>
            <a:r>
              <a:rPr lang="zh-TW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（３）</a:t>
            </a:r>
            <a:endParaRPr kumimoji="1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12164" y="6456842"/>
            <a:ext cx="418399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Halaman 250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136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26846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Bab 6 Tindakan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61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＜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Pembatasan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＞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Pengoperasian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crane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lainnya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ditentukan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dalam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peraturan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pemerintah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dilakukan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oleh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seseorang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telah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memperoleh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lisensi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untuk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diberikan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oleh biro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tenaga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prefektur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seseorang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telah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terdaftar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di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direktorat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biro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tenaga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prefektur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Hanya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telah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menyelesaikan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pelatihan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keterampilan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relevan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orang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memiliki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kualifikasi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sesuai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peraturan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kementerian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kesehatan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perburuhan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kesejahteraan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diperbolehkan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terlibat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dalam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tersebut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Selain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memenuhi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ketentuan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paragraf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sebelumnya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tidak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diizinkan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untuk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melakukan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bersangkutan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Seseorang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dapat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melakukan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sesuai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ketentuan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ayat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1,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membawa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surat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lisensi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dokumen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lain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dapat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membuktikan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kualifikasi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relevan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tersebut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Peringkasan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6" y="4063439"/>
            <a:ext cx="4435663" cy="268464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133" y="4051920"/>
            <a:ext cx="4534057" cy="1113985"/>
          </a:xfrm>
          <a:prstGeom prst="rect">
            <a:avLst/>
          </a:prstGeom>
        </p:spPr>
      </p:pic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136337" y="3710234"/>
            <a:ext cx="4073627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Kualifikasi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di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butuhkan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untuk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operator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043FB945-361F-46DC-94E9-08D871715C42}"/>
              </a:ext>
            </a:extLst>
          </p:cNvPr>
          <p:cNvSpPr txBox="1"/>
          <p:nvPr/>
        </p:nvSpPr>
        <p:spPr>
          <a:xfrm>
            <a:off x="4850491" y="3691190"/>
            <a:ext cx="3967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Kualifikasi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dibutuhkan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untuk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</a:t>
            </a:r>
            <a:endParaRPr kumimoji="1" lang="ja-JP" altLang="en-US" sz="1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363B813F-D8CD-4B86-BCD9-FA27D7393A1F}"/>
              </a:ext>
            </a:extLst>
          </p:cNvPr>
          <p:cNvSpPr/>
          <p:nvPr/>
        </p:nvSpPr>
        <p:spPr>
          <a:xfrm>
            <a:off x="628650" y="4076640"/>
            <a:ext cx="809767" cy="20376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36D755A9-EA85-4672-A48A-7FE61AE35985}"/>
              </a:ext>
            </a:extLst>
          </p:cNvPr>
          <p:cNvSpPr txBox="1"/>
          <p:nvPr/>
        </p:nvSpPr>
        <p:spPr>
          <a:xfrm>
            <a:off x="413982" y="4076640"/>
            <a:ext cx="13147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Nama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A278BD8F-2A4E-4C0F-8E0A-7406A177CF47}"/>
              </a:ext>
            </a:extLst>
          </p:cNvPr>
          <p:cNvSpPr/>
          <p:nvPr/>
        </p:nvSpPr>
        <p:spPr>
          <a:xfrm>
            <a:off x="3344789" y="4084424"/>
            <a:ext cx="875361" cy="106665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9392A0E0-7A71-4BA2-A05E-592C5D2E15BF}"/>
              </a:ext>
            </a:extLst>
          </p:cNvPr>
          <p:cNvSpPr txBox="1"/>
          <p:nvPr/>
        </p:nvSpPr>
        <p:spPr>
          <a:xfrm>
            <a:off x="3306845" y="4011882"/>
            <a:ext cx="10190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Jenis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Kualifikasi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A834C5EE-9C6A-489D-8F80-511B05F875A3}"/>
              </a:ext>
            </a:extLst>
          </p:cNvPr>
          <p:cNvSpPr/>
          <p:nvPr/>
        </p:nvSpPr>
        <p:spPr>
          <a:xfrm>
            <a:off x="2274126" y="4124584"/>
            <a:ext cx="584493" cy="1552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11A3B1A0-2671-43A9-8979-244C02205E7A}"/>
              </a:ext>
            </a:extLst>
          </p:cNvPr>
          <p:cNvSpPr txBox="1"/>
          <p:nvPr/>
        </p:nvSpPr>
        <p:spPr>
          <a:xfrm>
            <a:off x="1914153" y="4091676"/>
            <a:ext cx="13793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Kemampuan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esin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80EB3912-8A90-4B32-8335-44984DA08531}"/>
              </a:ext>
            </a:extLst>
          </p:cNvPr>
          <p:cNvSpPr/>
          <p:nvPr/>
        </p:nvSpPr>
        <p:spPr>
          <a:xfrm>
            <a:off x="3160249" y="4240063"/>
            <a:ext cx="309349" cy="78632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5C4728C4-5ABE-49E3-9F3D-B510E16AAFD4}"/>
              </a:ext>
            </a:extLst>
          </p:cNvPr>
          <p:cNvSpPr txBox="1"/>
          <p:nvPr/>
        </p:nvSpPr>
        <p:spPr>
          <a:xfrm>
            <a:off x="3101248" y="4167630"/>
            <a:ext cx="584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Lisensi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C06A0FBF-D643-41DE-99AD-6642E859642E}"/>
              </a:ext>
            </a:extLst>
          </p:cNvPr>
          <p:cNvSpPr/>
          <p:nvPr/>
        </p:nvSpPr>
        <p:spPr>
          <a:xfrm>
            <a:off x="3653482" y="4240063"/>
            <a:ext cx="363631" cy="85927"/>
          </a:xfrm>
          <a:prstGeom prst="rect">
            <a:avLst/>
          </a:prstGeom>
          <a:solidFill>
            <a:srgbClr val="EEECE1"/>
          </a:solidFill>
          <a:ln>
            <a:solidFill>
              <a:srgbClr val="EEEC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1E71AD78-6EF5-4E44-A0BB-4689603933A9}"/>
              </a:ext>
            </a:extLst>
          </p:cNvPr>
          <p:cNvSpPr txBox="1"/>
          <p:nvPr/>
        </p:nvSpPr>
        <p:spPr>
          <a:xfrm>
            <a:off x="3511311" y="4171161"/>
            <a:ext cx="6986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Pelatihan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7854E3B5-4046-43D5-8358-8A7A8F78D489}"/>
              </a:ext>
            </a:extLst>
          </p:cNvPr>
          <p:cNvSpPr/>
          <p:nvPr/>
        </p:nvSpPr>
        <p:spPr>
          <a:xfrm>
            <a:off x="4147671" y="4227326"/>
            <a:ext cx="363631" cy="112329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D2878F22-32D4-4350-ACF7-824002C3CD32}"/>
              </a:ext>
            </a:extLst>
          </p:cNvPr>
          <p:cNvSpPr txBox="1"/>
          <p:nvPr/>
        </p:nvSpPr>
        <p:spPr>
          <a:xfrm>
            <a:off x="3989887" y="4179755"/>
            <a:ext cx="6986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P.Khusus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B1567A2B-59F9-4820-8254-A70F12A8893E}"/>
              </a:ext>
            </a:extLst>
          </p:cNvPr>
          <p:cNvSpPr/>
          <p:nvPr/>
        </p:nvSpPr>
        <p:spPr>
          <a:xfrm>
            <a:off x="203200" y="4489441"/>
            <a:ext cx="334682" cy="207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ACCC0804-4739-4E21-9934-016A895B05E5}"/>
              </a:ext>
            </a:extLst>
          </p:cNvPr>
          <p:cNvSpPr txBox="1"/>
          <p:nvPr/>
        </p:nvSpPr>
        <p:spPr>
          <a:xfrm>
            <a:off x="124384" y="4489441"/>
            <a:ext cx="4923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Crane</a:t>
            </a:r>
            <a:endParaRPr kumimoji="1" lang="ja-JP" alt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xmlns="" id="{B1C81B1E-1A92-4EBB-B391-26F667666FF1}"/>
              </a:ext>
            </a:extLst>
          </p:cNvPr>
          <p:cNvSpPr/>
          <p:nvPr/>
        </p:nvSpPr>
        <p:spPr>
          <a:xfrm>
            <a:off x="628650" y="4410307"/>
            <a:ext cx="466624" cy="147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FF6B3251-DB42-42A6-AB61-9EE04C307568}"/>
              </a:ext>
            </a:extLst>
          </p:cNvPr>
          <p:cNvSpPr txBox="1"/>
          <p:nvPr/>
        </p:nvSpPr>
        <p:spPr>
          <a:xfrm>
            <a:off x="536806" y="4371188"/>
            <a:ext cx="4923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Crane</a:t>
            </a:r>
            <a:endParaRPr kumimoji="1" lang="ja-JP" alt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599AFDD4-1F69-4744-8CC0-4D5DFD32CD95}"/>
              </a:ext>
            </a:extLst>
          </p:cNvPr>
          <p:cNvSpPr/>
          <p:nvPr/>
        </p:nvSpPr>
        <p:spPr>
          <a:xfrm>
            <a:off x="616698" y="4641850"/>
            <a:ext cx="1059702" cy="245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4F51D244-7047-4E73-945A-00CB3524D324}"/>
              </a:ext>
            </a:extLst>
          </p:cNvPr>
          <p:cNvSpPr txBox="1"/>
          <p:nvPr/>
        </p:nvSpPr>
        <p:spPr>
          <a:xfrm>
            <a:off x="537882" y="4586632"/>
            <a:ext cx="1635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Crane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dioperasikan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lantai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bergerak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beban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xmlns="" id="{BC89BFBA-BFF2-45B4-B400-F4C49D3CB299}"/>
              </a:ext>
            </a:extLst>
          </p:cNvPr>
          <p:cNvSpPr/>
          <p:nvPr/>
        </p:nvSpPr>
        <p:spPr>
          <a:xfrm>
            <a:off x="2090594" y="4371188"/>
            <a:ext cx="349250" cy="24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xmlns="" id="{54B95ADB-798F-4D43-972E-618C545154E4}"/>
              </a:ext>
            </a:extLst>
          </p:cNvPr>
          <p:cNvSpPr txBox="1"/>
          <p:nvPr/>
        </p:nvSpPr>
        <p:spPr>
          <a:xfrm>
            <a:off x="1969673" y="4303296"/>
            <a:ext cx="698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Kapasitas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lifting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xmlns="" id="{0AE85F5E-3CA1-44FA-A6BA-CCFF2B822E09}"/>
              </a:ext>
            </a:extLst>
          </p:cNvPr>
          <p:cNvSpPr/>
          <p:nvPr/>
        </p:nvSpPr>
        <p:spPr>
          <a:xfrm>
            <a:off x="2573618" y="4350478"/>
            <a:ext cx="485246" cy="118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xmlns="" id="{FBA3A4E0-C910-4FF8-95C4-188C42449DDC}"/>
              </a:ext>
            </a:extLst>
          </p:cNvPr>
          <p:cNvSpPr txBox="1"/>
          <p:nvPr/>
        </p:nvSpPr>
        <p:spPr>
          <a:xfrm>
            <a:off x="2542484" y="4307429"/>
            <a:ext cx="573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≧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5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37E088E0-5504-40D6-978B-38D1C1EDC375}"/>
              </a:ext>
            </a:extLst>
          </p:cNvPr>
          <p:cNvSpPr/>
          <p:nvPr/>
        </p:nvSpPr>
        <p:spPr>
          <a:xfrm>
            <a:off x="2603831" y="4522873"/>
            <a:ext cx="509872" cy="94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xmlns="" id="{30D61E25-60EC-4BF2-BD60-3D6CF3747A85}"/>
              </a:ext>
            </a:extLst>
          </p:cNvPr>
          <p:cNvSpPr txBox="1"/>
          <p:nvPr/>
        </p:nvSpPr>
        <p:spPr>
          <a:xfrm>
            <a:off x="2533835" y="4456457"/>
            <a:ext cx="579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≦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5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xmlns="" id="{9F888641-A200-4B53-B842-F40B39D96178}"/>
              </a:ext>
            </a:extLst>
          </p:cNvPr>
          <p:cNvSpPr/>
          <p:nvPr/>
        </p:nvSpPr>
        <p:spPr>
          <a:xfrm>
            <a:off x="2637010" y="4636143"/>
            <a:ext cx="360685" cy="105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xmlns="" id="{76436BDB-8011-4351-A53F-264C3E66670E}"/>
              </a:ext>
            </a:extLst>
          </p:cNvPr>
          <p:cNvSpPr txBox="1"/>
          <p:nvPr/>
        </p:nvSpPr>
        <p:spPr>
          <a:xfrm>
            <a:off x="2529599" y="4587672"/>
            <a:ext cx="573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≧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5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xmlns="" id="{90F74EA0-82E2-47D1-BF1B-333DCF3705DE}"/>
              </a:ext>
            </a:extLst>
          </p:cNvPr>
          <p:cNvSpPr/>
          <p:nvPr/>
        </p:nvSpPr>
        <p:spPr>
          <a:xfrm>
            <a:off x="2601766" y="4815023"/>
            <a:ext cx="449852" cy="71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xmlns="" id="{5C12D5E9-41CC-40C7-938B-842DEDA2459A}"/>
              </a:ext>
            </a:extLst>
          </p:cNvPr>
          <p:cNvSpPr txBox="1"/>
          <p:nvPr/>
        </p:nvSpPr>
        <p:spPr>
          <a:xfrm>
            <a:off x="2533835" y="4722725"/>
            <a:ext cx="579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≦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5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xmlns="" id="{89B83B83-B306-409A-8058-2FA8DC1CBFB0}"/>
              </a:ext>
            </a:extLst>
          </p:cNvPr>
          <p:cNvSpPr/>
          <p:nvPr/>
        </p:nvSpPr>
        <p:spPr>
          <a:xfrm>
            <a:off x="148288" y="5099050"/>
            <a:ext cx="612964" cy="224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xmlns="" id="{E1453EA2-75F1-4317-A4F8-63073D8D9965}"/>
              </a:ext>
            </a:extLst>
          </p:cNvPr>
          <p:cNvSpPr txBox="1"/>
          <p:nvPr/>
        </p:nvSpPr>
        <p:spPr>
          <a:xfrm>
            <a:off x="147274" y="5106426"/>
            <a:ext cx="8818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Mobiles c</a:t>
            </a:r>
            <a:r>
              <a:rPr kumimoji="1"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rane</a:t>
            </a:r>
            <a:endParaRPr kumimoji="1" lang="ja-JP" alt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xmlns="" id="{A746E0DB-2EE7-455A-A95D-45DA34EE290F}"/>
              </a:ext>
            </a:extLst>
          </p:cNvPr>
          <p:cNvSpPr/>
          <p:nvPr/>
        </p:nvSpPr>
        <p:spPr>
          <a:xfrm>
            <a:off x="2090594" y="4983316"/>
            <a:ext cx="349250" cy="378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xmlns="" id="{AA903C5A-AA3A-4EE2-9796-10A99EE7CC8C}"/>
              </a:ext>
            </a:extLst>
          </p:cNvPr>
          <p:cNvSpPr txBox="1"/>
          <p:nvPr/>
        </p:nvSpPr>
        <p:spPr>
          <a:xfrm>
            <a:off x="1969673" y="5041893"/>
            <a:ext cx="698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Kapasitas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lifting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xmlns="" id="{13EA8B4C-18B8-40D0-BEC3-426D6BF7AC20}"/>
              </a:ext>
            </a:extLst>
          </p:cNvPr>
          <p:cNvSpPr/>
          <p:nvPr/>
        </p:nvSpPr>
        <p:spPr>
          <a:xfrm>
            <a:off x="2560765" y="4918696"/>
            <a:ext cx="509134" cy="116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xmlns="" id="{046A87B0-9E55-4DBD-8617-72465ACEAAD5}"/>
              </a:ext>
            </a:extLst>
          </p:cNvPr>
          <p:cNvSpPr txBox="1"/>
          <p:nvPr/>
        </p:nvSpPr>
        <p:spPr>
          <a:xfrm>
            <a:off x="2527011" y="4869039"/>
            <a:ext cx="573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≧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5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xmlns="" id="{8E12FCAB-EEB7-4604-A968-296821D2B673}"/>
              </a:ext>
            </a:extLst>
          </p:cNvPr>
          <p:cNvSpPr/>
          <p:nvPr/>
        </p:nvSpPr>
        <p:spPr>
          <a:xfrm>
            <a:off x="2635179" y="5062181"/>
            <a:ext cx="385177" cy="103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xmlns="" id="{04A1706C-9F6C-46FB-8B9E-FA4B92D65629}"/>
              </a:ext>
            </a:extLst>
          </p:cNvPr>
          <p:cNvSpPr txBox="1"/>
          <p:nvPr/>
        </p:nvSpPr>
        <p:spPr>
          <a:xfrm>
            <a:off x="2531165" y="5017021"/>
            <a:ext cx="573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≧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xmlns="" id="{2F229CAA-75D9-4C33-8C0D-BDB9D0271FA5}"/>
              </a:ext>
            </a:extLst>
          </p:cNvPr>
          <p:cNvSpPr/>
          <p:nvPr/>
        </p:nvSpPr>
        <p:spPr>
          <a:xfrm>
            <a:off x="2635179" y="5204737"/>
            <a:ext cx="385177" cy="10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xmlns="" id="{20DD6C5E-8CE7-40D5-AB30-ABCA7577B10C}"/>
              </a:ext>
            </a:extLst>
          </p:cNvPr>
          <p:cNvSpPr txBox="1"/>
          <p:nvPr/>
        </p:nvSpPr>
        <p:spPr>
          <a:xfrm>
            <a:off x="2531809" y="5131233"/>
            <a:ext cx="579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≦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5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xmlns="" id="{1D0AE8E3-EAAD-47B3-88DE-B0CB67ECCB75}"/>
              </a:ext>
            </a:extLst>
          </p:cNvPr>
          <p:cNvSpPr/>
          <p:nvPr/>
        </p:nvSpPr>
        <p:spPr>
          <a:xfrm>
            <a:off x="2635179" y="5357188"/>
            <a:ext cx="362516" cy="93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xmlns="" id="{49764300-AB8D-4A22-A329-E7856534FABF}"/>
              </a:ext>
            </a:extLst>
          </p:cNvPr>
          <p:cNvSpPr txBox="1"/>
          <p:nvPr/>
        </p:nvSpPr>
        <p:spPr>
          <a:xfrm>
            <a:off x="2531809" y="5281621"/>
            <a:ext cx="579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≦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xmlns="" id="{26E9870F-F1D7-43A3-A8F7-E31E997EE826}"/>
              </a:ext>
            </a:extLst>
          </p:cNvPr>
          <p:cNvSpPr/>
          <p:nvPr/>
        </p:nvSpPr>
        <p:spPr>
          <a:xfrm>
            <a:off x="197196" y="5670474"/>
            <a:ext cx="389532" cy="398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xmlns="" id="{1DE8D925-D613-4733-ABC2-E194FAAD0FB2}"/>
              </a:ext>
            </a:extLst>
          </p:cNvPr>
          <p:cNvSpPr txBox="1"/>
          <p:nvPr/>
        </p:nvSpPr>
        <p:spPr>
          <a:xfrm>
            <a:off x="147274" y="5605804"/>
            <a:ext cx="469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xmlns="" id="{254BD0CE-0EB5-4CE2-9E4E-CA9188283206}"/>
              </a:ext>
            </a:extLst>
          </p:cNvPr>
          <p:cNvSpPr/>
          <p:nvPr/>
        </p:nvSpPr>
        <p:spPr>
          <a:xfrm>
            <a:off x="632589" y="5484088"/>
            <a:ext cx="1341023" cy="224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xmlns="" id="{1EBEC4D7-3E82-480A-A95A-4C902F3225A3}"/>
              </a:ext>
            </a:extLst>
          </p:cNvPr>
          <p:cNvSpPr txBox="1"/>
          <p:nvPr/>
        </p:nvSpPr>
        <p:spPr>
          <a:xfrm>
            <a:off x="536806" y="5426868"/>
            <a:ext cx="1635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leveling,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pengangkutan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pemuatan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penggalian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xmlns="" id="{49FF8D38-94A8-41DD-80E8-C05F6975F057}"/>
              </a:ext>
            </a:extLst>
          </p:cNvPr>
          <p:cNvSpPr/>
          <p:nvPr/>
        </p:nvSpPr>
        <p:spPr>
          <a:xfrm>
            <a:off x="628650" y="5765422"/>
            <a:ext cx="594094" cy="15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xmlns="" id="{31633154-C03A-49F7-A84F-D55704B09507}"/>
              </a:ext>
            </a:extLst>
          </p:cNvPr>
          <p:cNvSpPr txBox="1"/>
          <p:nvPr/>
        </p:nvSpPr>
        <p:spPr>
          <a:xfrm>
            <a:off x="540871" y="5718031"/>
            <a:ext cx="11536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Pemadatan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(roller)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xmlns="" id="{0D0C71D7-251E-4ABE-AB70-1090CF87A093}"/>
              </a:ext>
            </a:extLst>
          </p:cNvPr>
          <p:cNvSpPr/>
          <p:nvPr/>
        </p:nvSpPr>
        <p:spPr>
          <a:xfrm>
            <a:off x="627636" y="5960610"/>
            <a:ext cx="541945" cy="185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xmlns="" id="{DC84BB79-BE4E-46BF-A0B9-C962722D01CB}"/>
              </a:ext>
            </a:extLst>
          </p:cNvPr>
          <p:cNvSpPr txBox="1"/>
          <p:nvPr/>
        </p:nvSpPr>
        <p:spPr>
          <a:xfrm>
            <a:off x="540870" y="5940628"/>
            <a:ext cx="11536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Pembongkaran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xmlns="" id="{414458BF-E9D8-4054-B197-1FFF9B4125B6}"/>
              </a:ext>
            </a:extLst>
          </p:cNvPr>
          <p:cNvSpPr/>
          <p:nvPr/>
        </p:nvSpPr>
        <p:spPr>
          <a:xfrm>
            <a:off x="2090594" y="5539563"/>
            <a:ext cx="349250" cy="164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xmlns="" id="{EE0A20BB-C354-415C-8DB8-9F6EA4F51C08}"/>
              </a:ext>
            </a:extLst>
          </p:cNvPr>
          <p:cNvSpPr txBox="1"/>
          <p:nvPr/>
        </p:nvSpPr>
        <p:spPr>
          <a:xfrm>
            <a:off x="1957625" y="5424846"/>
            <a:ext cx="806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rangka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xmlns="" id="{8DB5E3AA-61F5-49F3-9898-2BB94EE8F8A6}"/>
              </a:ext>
            </a:extLst>
          </p:cNvPr>
          <p:cNvSpPr/>
          <p:nvPr/>
        </p:nvSpPr>
        <p:spPr>
          <a:xfrm>
            <a:off x="2663612" y="5502610"/>
            <a:ext cx="358965" cy="8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xmlns="" id="{76A2DA88-090D-42F5-A592-CE4DEC453F2D}"/>
              </a:ext>
            </a:extLst>
          </p:cNvPr>
          <p:cNvSpPr txBox="1"/>
          <p:nvPr/>
        </p:nvSpPr>
        <p:spPr>
          <a:xfrm>
            <a:off x="2651277" y="5426868"/>
            <a:ext cx="573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≧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xmlns="" id="{6268EE1E-CEB4-4645-97A4-91538EB5B785}"/>
              </a:ext>
            </a:extLst>
          </p:cNvPr>
          <p:cNvSpPr/>
          <p:nvPr/>
        </p:nvSpPr>
        <p:spPr>
          <a:xfrm>
            <a:off x="2601766" y="5642312"/>
            <a:ext cx="417764" cy="8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xmlns="" id="{9F51C086-7FE7-4F3F-8595-08B84AA11A65}"/>
              </a:ext>
            </a:extLst>
          </p:cNvPr>
          <p:cNvSpPr txBox="1"/>
          <p:nvPr/>
        </p:nvSpPr>
        <p:spPr>
          <a:xfrm>
            <a:off x="2647985" y="5565046"/>
            <a:ext cx="579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≦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xmlns="" id="{DD307A97-5280-46D0-81B0-F87392495098}"/>
              </a:ext>
            </a:extLst>
          </p:cNvPr>
          <p:cNvSpPr/>
          <p:nvPr/>
        </p:nvSpPr>
        <p:spPr>
          <a:xfrm>
            <a:off x="2365744" y="5763400"/>
            <a:ext cx="492875" cy="11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xmlns="" id="{1B6064D5-ADAF-40E5-9FE0-718364258AE0}"/>
              </a:ext>
            </a:extLst>
          </p:cNvPr>
          <p:cNvSpPr txBox="1"/>
          <p:nvPr/>
        </p:nvSpPr>
        <p:spPr>
          <a:xfrm>
            <a:off x="2078029" y="5694936"/>
            <a:ext cx="10696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batasan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xmlns="" id="{2716F273-D90C-43CF-83F0-9C141C37D4AE}"/>
              </a:ext>
            </a:extLst>
          </p:cNvPr>
          <p:cNvSpPr/>
          <p:nvPr/>
        </p:nvSpPr>
        <p:spPr>
          <a:xfrm>
            <a:off x="2090594" y="5960610"/>
            <a:ext cx="386792" cy="147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xmlns="" id="{E8672152-C6BF-4D41-922D-29F1AB390C1C}"/>
              </a:ext>
            </a:extLst>
          </p:cNvPr>
          <p:cNvSpPr txBox="1"/>
          <p:nvPr/>
        </p:nvSpPr>
        <p:spPr>
          <a:xfrm>
            <a:off x="1950899" y="5874851"/>
            <a:ext cx="806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rangka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xmlns="" id="{675CA732-CDF8-4C8C-92FF-0B62C4593B2E}"/>
              </a:ext>
            </a:extLst>
          </p:cNvPr>
          <p:cNvSpPr/>
          <p:nvPr/>
        </p:nvSpPr>
        <p:spPr>
          <a:xfrm>
            <a:off x="2663612" y="5910380"/>
            <a:ext cx="436683" cy="235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xmlns="" id="{2F318BF2-7C55-4ECC-8988-05C51EA8E4E7}"/>
              </a:ext>
            </a:extLst>
          </p:cNvPr>
          <p:cNvSpPr txBox="1"/>
          <p:nvPr/>
        </p:nvSpPr>
        <p:spPr>
          <a:xfrm>
            <a:off x="2661046" y="5851973"/>
            <a:ext cx="573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≧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xmlns="" id="{4694003E-E4CE-4A82-A548-FA6B40EBDAD0}"/>
              </a:ext>
            </a:extLst>
          </p:cNvPr>
          <p:cNvSpPr txBox="1"/>
          <p:nvPr/>
        </p:nvSpPr>
        <p:spPr>
          <a:xfrm>
            <a:off x="2657754" y="5973104"/>
            <a:ext cx="579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≦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xmlns="" id="{40730AAC-BA9F-4303-9893-B3577823DBAC}"/>
              </a:ext>
            </a:extLst>
          </p:cNvPr>
          <p:cNvSpPr/>
          <p:nvPr/>
        </p:nvSpPr>
        <p:spPr>
          <a:xfrm>
            <a:off x="147274" y="6251944"/>
            <a:ext cx="1362549" cy="118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xmlns="" id="{B4206823-1C8A-4268-828F-FBA1212231C4}"/>
              </a:ext>
            </a:extLst>
          </p:cNvPr>
          <p:cNvSpPr txBox="1"/>
          <p:nvPr/>
        </p:nvSpPr>
        <p:spPr>
          <a:xfrm>
            <a:off x="148066" y="6193637"/>
            <a:ext cx="15814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ekskavator</a:t>
            </a:r>
            <a:r>
              <a:rPr kumimoji="1"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 loader, fork loader</a:t>
            </a:r>
            <a:endParaRPr kumimoji="1" lang="ja-JP" alt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xmlns="" id="{1342B21B-8F25-43A1-884A-528BCDEC3CCD}"/>
              </a:ext>
            </a:extLst>
          </p:cNvPr>
          <p:cNvSpPr/>
          <p:nvPr/>
        </p:nvSpPr>
        <p:spPr>
          <a:xfrm>
            <a:off x="2097077" y="6213405"/>
            <a:ext cx="380309" cy="195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xmlns="" id="{3796E2D5-80F3-431F-A898-42B42316870B}"/>
              </a:ext>
            </a:extLst>
          </p:cNvPr>
          <p:cNvSpPr txBox="1"/>
          <p:nvPr/>
        </p:nvSpPr>
        <p:spPr>
          <a:xfrm>
            <a:off x="1973766" y="6129764"/>
            <a:ext cx="698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Kapasitas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lifting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xmlns="" id="{950F97B3-EB6A-4A9F-93D1-DD76337AA52E}"/>
              </a:ext>
            </a:extLst>
          </p:cNvPr>
          <p:cNvSpPr/>
          <p:nvPr/>
        </p:nvSpPr>
        <p:spPr>
          <a:xfrm>
            <a:off x="2638971" y="6197473"/>
            <a:ext cx="380309" cy="8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xmlns="" id="{D73BC299-61A4-4A5B-860F-657A16BFBBB0}"/>
              </a:ext>
            </a:extLst>
          </p:cNvPr>
          <p:cNvSpPr txBox="1"/>
          <p:nvPr/>
        </p:nvSpPr>
        <p:spPr>
          <a:xfrm>
            <a:off x="2560112" y="6126736"/>
            <a:ext cx="573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≧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xmlns="" id="{CC82ECC6-433F-4471-B550-E83145663094}"/>
              </a:ext>
            </a:extLst>
          </p:cNvPr>
          <p:cNvSpPr/>
          <p:nvPr/>
        </p:nvSpPr>
        <p:spPr>
          <a:xfrm>
            <a:off x="2635179" y="6334536"/>
            <a:ext cx="387398" cy="94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xmlns="" id="{A9D5F926-6F36-421A-B280-844469CE00A6}"/>
              </a:ext>
            </a:extLst>
          </p:cNvPr>
          <p:cNvSpPr txBox="1"/>
          <p:nvPr/>
        </p:nvSpPr>
        <p:spPr>
          <a:xfrm>
            <a:off x="2555916" y="6263060"/>
            <a:ext cx="579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≦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xmlns="" id="{50E5CF17-72FA-4E56-960C-113453C35866}"/>
              </a:ext>
            </a:extLst>
          </p:cNvPr>
          <p:cNvSpPr/>
          <p:nvPr/>
        </p:nvSpPr>
        <p:spPr>
          <a:xfrm>
            <a:off x="147274" y="6523074"/>
            <a:ext cx="682066" cy="146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xmlns="" id="{6B42E4DC-E727-4E4E-B700-44F951CFF516}"/>
              </a:ext>
            </a:extLst>
          </p:cNvPr>
          <p:cNvSpPr txBox="1"/>
          <p:nvPr/>
        </p:nvSpPr>
        <p:spPr>
          <a:xfrm>
            <a:off x="124384" y="6463323"/>
            <a:ext cx="19141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pengangkut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medan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xmlns="" id="{E67DDEAC-1239-4455-A82D-8281594CCDE0}"/>
              </a:ext>
            </a:extLst>
          </p:cNvPr>
          <p:cNvSpPr/>
          <p:nvPr/>
        </p:nvSpPr>
        <p:spPr>
          <a:xfrm>
            <a:off x="2049475" y="6499971"/>
            <a:ext cx="434193" cy="190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xmlns="" id="{DF160099-958D-4D04-97CF-4ECC38E151BE}"/>
              </a:ext>
            </a:extLst>
          </p:cNvPr>
          <p:cNvSpPr txBox="1"/>
          <p:nvPr/>
        </p:nvSpPr>
        <p:spPr>
          <a:xfrm>
            <a:off x="1969673" y="6414346"/>
            <a:ext cx="698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Kapasitas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lifting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xmlns="" id="{D2D8DEAF-00FD-4E99-BADB-B8EA7917245B}"/>
              </a:ext>
            </a:extLst>
          </p:cNvPr>
          <p:cNvSpPr/>
          <p:nvPr/>
        </p:nvSpPr>
        <p:spPr>
          <a:xfrm>
            <a:off x="2647985" y="6489396"/>
            <a:ext cx="410879" cy="83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xmlns="" id="{3BB7211F-7EE7-4DB8-A343-F9E5E059A472}"/>
              </a:ext>
            </a:extLst>
          </p:cNvPr>
          <p:cNvSpPr txBox="1"/>
          <p:nvPr/>
        </p:nvSpPr>
        <p:spPr>
          <a:xfrm>
            <a:off x="2550957" y="6407767"/>
            <a:ext cx="573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≧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xmlns="" id="{950EE5CB-8DEE-4530-835B-DADE63D9F922}"/>
              </a:ext>
            </a:extLst>
          </p:cNvPr>
          <p:cNvSpPr/>
          <p:nvPr/>
        </p:nvSpPr>
        <p:spPr>
          <a:xfrm>
            <a:off x="2644195" y="6629790"/>
            <a:ext cx="407423" cy="83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xmlns="" id="{45B5CE0E-A762-4E1B-9E7F-8F3616970B98}"/>
              </a:ext>
            </a:extLst>
          </p:cNvPr>
          <p:cNvSpPr txBox="1"/>
          <p:nvPr/>
        </p:nvSpPr>
        <p:spPr>
          <a:xfrm>
            <a:off x="2547712" y="6558956"/>
            <a:ext cx="579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≦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xmlns="" id="{C44A94B5-5272-409C-B73E-9BEEDB19E143}"/>
              </a:ext>
            </a:extLst>
          </p:cNvPr>
          <p:cNvSpPr/>
          <p:nvPr/>
        </p:nvSpPr>
        <p:spPr>
          <a:xfrm>
            <a:off x="4819098" y="4133508"/>
            <a:ext cx="858973" cy="19544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xmlns="" id="{AE6AAA50-63D6-4340-8144-0BF180743C9C}"/>
              </a:ext>
            </a:extLst>
          </p:cNvPr>
          <p:cNvSpPr txBox="1"/>
          <p:nvPr/>
        </p:nvSpPr>
        <p:spPr>
          <a:xfrm>
            <a:off x="4695726" y="4133508"/>
            <a:ext cx="10740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Nama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xmlns="" id="{BAF22468-C9AB-4FA4-A129-0FE86CEFAC80}"/>
              </a:ext>
            </a:extLst>
          </p:cNvPr>
          <p:cNvSpPr/>
          <p:nvPr/>
        </p:nvSpPr>
        <p:spPr>
          <a:xfrm>
            <a:off x="6415025" y="4153504"/>
            <a:ext cx="734018" cy="19544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xmlns="" id="{6BFE74BB-C9E4-4545-9582-5C14F6761A21}"/>
              </a:ext>
            </a:extLst>
          </p:cNvPr>
          <p:cNvSpPr txBox="1"/>
          <p:nvPr/>
        </p:nvSpPr>
        <p:spPr>
          <a:xfrm>
            <a:off x="6035815" y="4123900"/>
            <a:ext cx="15210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Konten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xmlns="" id="{1176BF9B-E3DD-45A1-AFB0-F01AAE531249}"/>
              </a:ext>
            </a:extLst>
          </p:cNvPr>
          <p:cNvSpPr/>
          <p:nvPr/>
        </p:nvSpPr>
        <p:spPr>
          <a:xfrm>
            <a:off x="7999687" y="4076640"/>
            <a:ext cx="808892" cy="133187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xmlns="" id="{6BB5F852-B174-401D-978A-D7B84174F30F}"/>
              </a:ext>
            </a:extLst>
          </p:cNvPr>
          <p:cNvSpPr txBox="1"/>
          <p:nvPr/>
        </p:nvSpPr>
        <p:spPr>
          <a:xfrm>
            <a:off x="7914576" y="4020329"/>
            <a:ext cx="10190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Jenis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Kualifikasi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xmlns="" id="{67DEC4CD-BC56-47CF-9214-CB7624157F7A}"/>
              </a:ext>
            </a:extLst>
          </p:cNvPr>
          <p:cNvSpPr/>
          <p:nvPr/>
        </p:nvSpPr>
        <p:spPr>
          <a:xfrm>
            <a:off x="7794290" y="4251228"/>
            <a:ext cx="279561" cy="159079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xmlns="" id="{DDB4F6EA-8286-48C0-A95B-074C1B7D4B3E}"/>
              </a:ext>
            </a:extLst>
          </p:cNvPr>
          <p:cNvSpPr txBox="1"/>
          <p:nvPr/>
        </p:nvSpPr>
        <p:spPr>
          <a:xfrm>
            <a:off x="7664885" y="4202228"/>
            <a:ext cx="584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Lisensi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xmlns="" id="{E69D37D5-FDF7-4696-9325-FAAE4AADF7C6}"/>
              </a:ext>
            </a:extLst>
          </p:cNvPr>
          <p:cNvSpPr/>
          <p:nvPr/>
        </p:nvSpPr>
        <p:spPr>
          <a:xfrm>
            <a:off x="8202079" y="4260493"/>
            <a:ext cx="405115" cy="134706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xmlns="" id="{250A1BEE-A252-4E23-815C-31E8A837A69A}"/>
              </a:ext>
            </a:extLst>
          </p:cNvPr>
          <p:cNvSpPr txBox="1"/>
          <p:nvPr/>
        </p:nvSpPr>
        <p:spPr>
          <a:xfrm>
            <a:off x="8066567" y="4209016"/>
            <a:ext cx="6986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Pelatihan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xmlns="" id="{DA2D20C9-71E6-49D8-B9F8-3AEDF5DA7D4F}"/>
              </a:ext>
            </a:extLst>
          </p:cNvPr>
          <p:cNvSpPr/>
          <p:nvPr/>
        </p:nvSpPr>
        <p:spPr>
          <a:xfrm>
            <a:off x="8686073" y="4267364"/>
            <a:ext cx="405115" cy="127835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xmlns="" id="{0FD69A85-BF06-4F82-9651-D9E55FEAE5CE}"/>
              </a:ext>
            </a:extLst>
          </p:cNvPr>
          <p:cNvSpPr txBox="1"/>
          <p:nvPr/>
        </p:nvSpPr>
        <p:spPr>
          <a:xfrm>
            <a:off x="8546590" y="4211385"/>
            <a:ext cx="6986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P.Khusus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xmlns="" id="{31FF6415-BFA9-4537-A386-5ADE602762D5}"/>
              </a:ext>
            </a:extLst>
          </p:cNvPr>
          <p:cNvSpPr/>
          <p:nvPr/>
        </p:nvSpPr>
        <p:spPr>
          <a:xfrm>
            <a:off x="4623142" y="4517906"/>
            <a:ext cx="698653" cy="182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xmlns="" id="{3AC3A0F7-F3D5-43BF-AA73-093C779BA9D1}"/>
              </a:ext>
            </a:extLst>
          </p:cNvPr>
          <p:cNvSpPr txBox="1"/>
          <p:nvPr/>
        </p:nvSpPr>
        <p:spPr>
          <a:xfrm>
            <a:off x="4599672" y="4417672"/>
            <a:ext cx="1118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slinging (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tamagake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xmlns="" id="{9FA9E749-E286-4BDE-BAE8-6E906C509F14}"/>
              </a:ext>
            </a:extLst>
          </p:cNvPr>
          <p:cNvSpPr/>
          <p:nvPr/>
        </p:nvSpPr>
        <p:spPr>
          <a:xfrm>
            <a:off x="5887358" y="4483954"/>
            <a:ext cx="577909" cy="258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xmlns="" id="{327A3B85-37A1-4F36-8D8C-96D26039C94E}"/>
              </a:ext>
            </a:extLst>
          </p:cNvPr>
          <p:cNvSpPr txBox="1"/>
          <p:nvPr/>
        </p:nvSpPr>
        <p:spPr>
          <a:xfrm>
            <a:off x="5801261" y="4468996"/>
            <a:ext cx="9807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Kapasitas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lifting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xmlns="" id="{3EDA2CE2-9AE5-4EFE-A687-3479E74C3C2D}"/>
              </a:ext>
            </a:extLst>
          </p:cNvPr>
          <p:cNvSpPr/>
          <p:nvPr/>
        </p:nvSpPr>
        <p:spPr>
          <a:xfrm>
            <a:off x="7149043" y="4453121"/>
            <a:ext cx="472632" cy="311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xmlns="" id="{CAF08085-1C32-4E28-BBB4-CB5C584A3530}"/>
              </a:ext>
            </a:extLst>
          </p:cNvPr>
          <p:cNvSpPr txBox="1"/>
          <p:nvPr/>
        </p:nvSpPr>
        <p:spPr>
          <a:xfrm>
            <a:off x="6930074" y="4408173"/>
            <a:ext cx="573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≧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xmlns="" id="{A0BD6B41-DF80-46EE-8A7D-08EB7E8186AC}"/>
              </a:ext>
            </a:extLst>
          </p:cNvPr>
          <p:cNvSpPr txBox="1"/>
          <p:nvPr/>
        </p:nvSpPr>
        <p:spPr>
          <a:xfrm>
            <a:off x="6935650" y="4576718"/>
            <a:ext cx="579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≦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xmlns="" id="{DFBACBF9-A8B4-41D2-820D-3EEBE62CEB65}"/>
              </a:ext>
            </a:extLst>
          </p:cNvPr>
          <p:cNvSpPr/>
          <p:nvPr/>
        </p:nvSpPr>
        <p:spPr>
          <a:xfrm>
            <a:off x="4622584" y="4869039"/>
            <a:ext cx="851040" cy="193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xmlns="" id="{11EC5572-7FDE-45D9-8CA9-3F4E2CD15FA8}"/>
              </a:ext>
            </a:extLst>
          </p:cNvPr>
          <p:cNvSpPr txBox="1"/>
          <p:nvPr/>
        </p:nvSpPr>
        <p:spPr>
          <a:xfrm>
            <a:off x="4578823" y="4787004"/>
            <a:ext cx="1222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penanganan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asbes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xmlns="" id="{8FCE28F1-722D-4787-971F-611006F6C81B}"/>
              </a:ext>
            </a:extLst>
          </p:cNvPr>
          <p:cNvSpPr/>
          <p:nvPr/>
        </p:nvSpPr>
        <p:spPr>
          <a:xfrm>
            <a:off x="5887358" y="4855049"/>
            <a:ext cx="1777527" cy="237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xmlns="" id="{90F2FD73-2418-4178-AEDA-38FA097B8C6D}"/>
              </a:ext>
            </a:extLst>
          </p:cNvPr>
          <p:cNvSpPr txBox="1"/>
          <p:nvPr/>
        </p:nvSpPr>
        <p:spPr>
          <a:xfrm>
            <a:off x="5780420" y="4777483"/>
            <a:ext cx="1903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pembongkaran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bangunan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asbes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xmlns="" id="{642E127F-C70B-4291-8A78-B632964D3176}"/>
              </a:ext>
            </a:extLst>
          </p:cNvPr>
          <p:cNvSpPr/>
          <p:nvPr/>
        </p:nvSpPr>
        <p:spPr>
          <a:xfrm>
            <a:off x="8435942" y="4807777"/>
            <a:ext cx="571721" cy="130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xmlns="" id="{6CFFB54D-840C-4E8F-89CD-4950B9B86F6F}"/>
              </a:ext>
            </a:extLst>
          </p:cNvPr>
          <p:cNvSpPr txBox="1"/>
          <p:nvPr/>
        </p:nvSpPr>
        <p:spPr>
          <a:xfrm>
            <a:off x="8330388" y="4760496"/>
            <a:ext cx="9604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Kepala</a:t>
            </a:r>
            <a:r>
              <a:rPr kumimoji="1"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kumimoji="1"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96344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zh-TW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Peraturan</a:t>
            </a:r>
            <a:r>
              <a:rPr lang="en-US" altLang="zh-TW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Pemerintah</a:t>
            </a:r>
            <a:r>
              <a:rPr lang="en-US" altLang="zh-TW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r>
              <a:rPr lang="en-US" altLang="zh-TW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Penegakan</a:t>
            </a:r>
            <a:r>
              <a:rPr lang="en-US" altLang="zh-TW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UU </a:t>
            </a:r>
            <a:r>
              <a:rPr lang="zh-TW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zh-TW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kutipan</a:t>
            </a:r>
            <a:r>
              <a:rPr lang="zh-TW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Halaman 251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136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945" y="852927"/>
            <a:ext cx="5156604" cy="5437697"/>
          </a:xfrm>
          <a:prstGeom prst="rect">
            <a:avLst/>
          </a:prstGeom>
        </p:spPr>
      </p:pic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7"/>
            <a:ext cx="3174423" cy="37540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＜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Bisnis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pembatasan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＞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Berikut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adalah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ditentukan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berdasarkan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peraturan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pemerintah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61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ayat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telah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diringkas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mengemudikan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lebih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dari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3 ton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seperti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tercantum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tabel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terlampir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no.7, pada no.1, no.2, no.3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no.6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dapat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menggunakan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tenaga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berjalan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sendiri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di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tempat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tidak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ditentukan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tidak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termasuk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mengemudi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di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jalan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raya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).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13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Bagian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telah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diringkas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112D7BF9-81A7-409C-AFEA-6017ABF35E60}"/>
              </a:ext>
            </a:extLst>
          </p:cNvPr>
          <p:cNvSpPr/>
          <p:nvPr/>
        </p:nvSpPr>
        <p:spPr>
          <a:xfrm>
            <a:off x="3960628" y="973944"/>
            <a:ext cx="4619846" cy="759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59AB5B13-C247-4EF7-A52C-6E74A6E13E35}"/>
              </a:ext>
            </a:extLst>
          </p:cNvPr>
          <p:cNvSpPr txBox="1"/>
          <p:nvPr/>
        </p:nvSpPr>
        <p:spPr>
          <a:xfrm>
            <a:off x="3960628" y="973944"/>
            <a:ext cx="4690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Ruang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lingkup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waktu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materi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pelatihan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pembatasan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ditentukan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oleh Menteri Kesehatan,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Perburuhan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Kesejahteraan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peraturan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Menteri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83,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ayat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butir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registrasi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penetapan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undang-undang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Kesehatan dan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keselamatan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9310AFC6-3193-4D59-9A71-CD3C6545A312}"/>
              </a:ext>
            </a:extLst>
          </p:cNvPr>
          <p:cNvSpPr/>
          <p:nvPr/>
        </p:nvSpPr>
        <p:spPr>
          <a:xfrm>
            <a:off x="5512980" y="1733376"/>
            <a:ext cx="2875169" cy="232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AC1B420E-7492-4CCC-875F-A9E4F25577AD}"/>
              </a:ext>
            </a:extLst>
          </p:cNvPr>
          <p:cNvSpPr txBox="1"/>
          <p:nvPr/>
        </p:nvSpPr>
        <p:spPr>
          <a:xfrm>
            <a:off x="5569197" y="1625249"/>
            <a:ext cx="2806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Surat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pemberitahuan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Kementerian Kesehatan,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Perburuhan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Kesejahteraan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No.144 (30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Maret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2009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6267D7D0-E734-4555-B6B3-F1E19F9AB86D}"/>
              </a:ext>
            </a:extLst>
          </p:cNvPr>
          <p:cNvSpPr/>
          <p:nvPr/>
        </p:nvSpPr>
        <p:spPr>
          <a:xfrm>
            <a:off x="3985278" y="2204199"/>
            <a:ext cx="1765005" cy="205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3C68113C-2CF2-4671-B4EC-DD45BD558334}"/>
              </a:ext>
            </a:extLst>
          </p:cNvPr>
          <p:cNvSpPr txBox="1"/>
          <p:nvPr/>
        </p:nvSpPr>
        <p:spPr>
          <a:xfrm>
            <a:off x="3960628" y="2181083"/>
            <a:ext cx="21477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kumimoji="1" lang="en-US" altLang="ja-JP" sz="1000" b="1" dirty="0">
                <a:latin typeface="Arial" panose="020B0604020202020204" pitchFamily="34" charset="0"/>
                <a:cs typeface="Arial" panose="020B0604020202020204" pitchFamily="34" charset="0"/>
              </a:rPr>
              <a:t> 1 dan 2    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Penghilangan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7F12AB4F-A99D-4BDE-B554-822EEDC8320E}"/>
              </a:ext>
            </a:extLst>
          </p:cNvPr>
          <p:cNvSpPr/>
          <p:nvPr/>
        </p:nvSpPr>
        <p:spPr>
          <a:xfrm>
            <a:off x="4141381" y="2427304"/>
            <a:ext cx="3174423" cy="156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6F2DC5E9-D469-4BD5-B5A0-440A7083864B}"/>
              </a:ext>
            </a:extLst>
          </p:cNvPr>
          <p:cNvSpPr txBox="1"/>
          <p:nvPr/>
        </p:nvSpPr>
        <p:spPr>
          <a:xfrm>
            <a:off x="4072270" y="2344890"/>
            <a:ext cx="4380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Pelatihan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mengoperasikan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BE0BD21B-AD4C-459F-A249-3D66CD443D5C}"/>
              </a:ext>
            </a:extLst>
          </p:cNvPr>
          <p:cNvSpPr/>
          <p:nvPr/>
        </p:nvSpPr>
        <p:spPr>
          <a:xfrm>
            <a:off x="4008321" y="2537244"/>
            <a:ext cx="4595196" cy="922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F01E541A-DE14-42BB-932D-C4D32C1A5035}"/>
              </a:ext>
            </a:extLst>
          </p:cNvPr>
          <p:cNvSpPr txBox="1"/>
          <p:nvPr/>
        </p:nvSpPr>
        <p:spPr>
          <a:xfrm>
            <a:off x="3918251" y="2577942"/>
            <a:ext cx="4685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kumimoji="1" lang="en-US" altLang="ja-JP" sz="1000" b="1" dirty="0">
                <a:latin typeface="Arial" panose="020B0604020202020204" pitchFamily="34" charset="0"/>
                <a:cs typeface="Arial" panose="020B0604020202020204" pitchFamily="34" charset="0"/>
              </a:rPr>
              <a:t> 3   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Hal-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pelatihan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terdapat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pada UU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99-3,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ayat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orang yang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peraturan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pemerintah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20-12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tabel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berikut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Materi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pelatihan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tercantum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kolom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bagian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sedangkan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ruang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lingkup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tercantum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kolom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tengah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tabel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waktu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tercantum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kolom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bawah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tabel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kumimoji="1" lang="ja-JP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54E23BCA-B610-428F-886D-D31FCE02E57D}"/>
              </a:ext>
            </a:extLst>
          </p:cNvPr>
          <p:cNvSpPr/>
          <p:nvPr/>
        </p:nvSpPr>
        <p:spPr>
          <a:xfrm>
            <a:off x="4233833" y="3599451"/>
            <a:ext cx="1177364" cy="167091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2B7F6D42-B909-40CC-845F-96537B6E814F}"/>
              </a:ext>
            </a:extLst>
          </p:cNvPr>
          <p:cNvSpPr/>
          <p:nvPr/>
        </p:nvSpPr>
        <p:spPr>
          <a:xfrm>
            <a:off x="5817796" y="3614890"/>
            <a:ext cx="1422400" cy="144933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61E163E2-02EA-4581-92E0-C3FD126281EF}"/>
              </a:ext>
            </a:extLst>
          </p:cNvPr>
          <p:cNvSpPr/>
          <p:nvPr/>
        </p:nvSpPr>
        <p:spPr>
          <a:xfrm>
            <a:off x="7865765" y="3625410"/>
            <a:ext cx="454212" cy="146053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1C226CD9-55DA-4C28-BB6C-F5605C947522}"/>
              </a:ext>
            </a:extLst>
          </p:cNvPr>
          <p:cNvSpPr/>
          <p:nvPr/>
        </p:nvSpPr>
        <p:spPr>
          <a:xfrm>
            <a:off x="7867644" y="3890215"/>
            <a:ext cx="527771" cy="165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FD0D4452-A001-4403-B01A-11EE8B082F28}"/>
              </a:ext>
            </a:extLst>
          </p:cNvPr>
          <p:cNvSpPr txBox="1"/>
          <p:nvPr/>
        </p:nvSpPr>
        <p:spPr>
          <a:xfrm>
            <a:off x="7781967" y="3847257"/>
            <a:ext cx="6641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1 jam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7BD2E4EB-24BE-4EDA-81A3-E80C1C1EB6C8}"/>
              </a:ext>
            </a:extLst>
          </p:cNvPr>
          <p:cNvSpPr/>
          <p:nvPr/>
        </p:nvSpPr>
        <p:spPr>
          <a:xfrm>
            <a:off x="7950658" y="4202082"/>
            <a:ext cx="466895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557AF3F2-D9DE-4854-B14B-6E4B2D415B6B}"/>
              </a:ext>
            </a:extLst>
          </p:cNvPr>
          <p:cNvSpPr txBox="1"/>
          <p:nvPr/>
        </p:nvSpPr>
        <p:spPr>
          <a:xfrm>
            <a:off x="7781967" y="4195856"/>
            <a:ext cx="6641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1 jam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A8FF59E2-5582-405F-A1B1-3964B0EA6272}"/>
              </a:ext>
            </a:extLst>
          </p:cNvPr>
          <p:cNvSpPr/>
          <p:nvPr/>
        </p:nvSpPr>
        <p:spPr>
          <a:xfrm>
            <a:off x="7921255" y="4646170"/>
            <a:ext cx="466895" cy="167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2C83B606-5C09-426E-A480-9BCD1FE0D1A6}"/>
              </a:ext>
            </a:extLst>
          </p:cNvPr>
          <p:cNvSpPr txBox="1"/>
          <p:nvPr/>
        </p:nvSpPr>
        <p:spPr>
          <a:xfrm>
            <a:off x="7793486" y="4621090"/>
            <a:ext cx="6641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1 jam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xmlns="" id="{4B5C49E1-7275-44F2-8062-429C65136077}"/>
              </a:ext>
            </a:extLst>
          </p:cNvPr>
          <p:cNvSpPr/>
          <p:nvPr/>
        </p:nvSpPr>
        <p:spPr>
          <a:xfrm>
            <a:off x="7865765" y="4955109"/>
            <a:ext cx="527771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1C1FCB51-4387-4397-B535-8B29D7CB5F9B}"/>
              </a:ext>
            </a:extLst>
          </p:cNvPr>
          <p:cNvSpPr txBox="1"/>
          <p:nvPr/>
        </p:nvSpPr>
        <p:spPr>
          <a:xfrm>
            <a:off x="7801846" y="4945746"/>
            <a:ext cx="6641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1.5 jam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51AA4644-B62B-4AB6-895B-E2638FC8C6D4}"/>
              </a:ext>
            </a:extLst>
          </p:cNvPr>
          <p:cNvSpPr/>
          <p:nvPr/>
        </p:nvSpPr>
        <p:spPr>
          <a:xfrm>
            <a:off x="7870019" y="5299378"/>
            <a:ext cx="527771" cy="176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xmlns="" id="{D1F9A3A4-CC7B-4962-82CC-56B3B8200BC6}"/>
              </a:ext>
            </a:extLst>
          </p:cNvPr>
          <p:cNvSpPr txBox="1"/>
          <p:nvPr/>
        </p:nvSpPr>
        <p:spPr>
          <a:xfrm>
            <a:off x="7800280" y="5223217"/>
            <a:ext cx="6641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1.5 jam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FCF798BF-7B51-4BFB-A053-A222FF987E34}"/>
              </a:ext>
            </a:extLst>
          </p:cNvPr>
          <p:cNvSpPr/>
          <p:nvPr/>
        </p:nvSpPr>
        <p:spPr>
          <a:xfrm>
            <a:off x="7928520" y="5630457"/>
            <a:ext cx="466895" cy="155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xmlns="" id="{901D13C6-173C-4AE4-893E-51EFD2750DD7}"/>
              </a:ext>
            </a:extLst>
          </p:cNvPr>
          <p:cNvSpPr txBox="1"/>
          <p:nvPr/>
        </p:nvSpPr>
        <p:spPr>
          <a:xfrm>
            <a:off x="7793486" y="5557236"/>
            <a:ext cx="6641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jam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xmlns="" id="{FE36B595-B22A-416C-8229-93A0AB77208A}"/>
              </a:ext>
            </a:extLst>
          </p:cNvPr>
          <p:cNvSpPr/>
          <p:nvPr/>
        </p:nvSpPr>
        <p:spPr>
          <a:xfrm>
            <a:off x="4213142" y="3799742"/>
            <a:ext cx="1213223" cy="275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xmlns="" id="{72CAD2C0-B1BB-4A27-BF4F-46F43981AD92}"/>
              </a:ext>
            </a:extLst>
          </p:cNvPr>
          <p:cNvSpPr/>
          <p:nvPr/>
        </p:nvSpPr>
        <p:spPr>
          <a:xfrm>
            <a:off x="5522284" y="3797652"/>
            <a:ext cx="2174272" cy="27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xmlns="" id="{A58F5525-7907-4744-ABE4-2DE6E40745E3}"/>
              </a:ext>
            </a:extLst>
          </p:cNvPr>
          <p:cNvSpPr/>
          <p:nvPr/>
        </p:nvSpPr>
        <p:spPr>
          <a:xfrm>
            <a:off x="4195213" y="4108670"/>
            <a:ext cx="1213223" cy="408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xmlns="" id="{E3E99E8D-7F7C-4D0B-8900-6DC4BD70C425}"/>
              </a:ext>
            </a:extLst>
          </p:cNvPr>
          <p:cNvSpPr/>
          <p:nvPr/>
        </p:nvSpPr>
        <p:spPr>
          <a:xfrm>
            <a:off x="5531627" y="4157742"/>
            <a:ext cx="2239459" cy="304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xmlns="" id="{BCED2903-C1AA-474B-8613-48B759EBCA46}"/>
              </a:ext>
            </a:extLst>
          </p:cNvPr>
          <p:cNvSpPr/>
          <p:nvPr/>
        </p:nvSpPr>
        <p:spPr>
          <a:xfrm>
            <a:off x="4226977" y="4580254"/>
            <a:ext cx="1177364" cy="279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xmlns="" id="{A91DDD48-6298-44BC-BD09-03BF7BC38743}"/>
              </a:ext>
            </a:extLst>
          </p:cNvPr>
          <p:cNvSpPr txBox="1"/>
          <p:nvPr/>
        </p:nvSpPr>
        <p:spPr>
          <a:xfrm>
            <a:off x="4995523" y="4690164"/>
            <a:ext cx="12490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xmlns="" id="{63F4CDEF-7B88-48AC-840C-0ED5ACC193A6}"/>
              </a:ext>
            </a:extLst>
          </p:cNvPr>
          <p:cNvSpPr/>
          <p:nvPr/>
        </p:nvSpPr>
        <p:spPr>
          <a:xfrm>
            <a:off x="5506996" y="4618672"/>
            <a:ext cx="1885890" cy="166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xmlns="" id="{AD01E4A4-B48F-4828-A472-31521DF41F4C}"/>
              </a:ext>
            </a:extLst>
          </p:cNvPr>
          <p:cNvSpPr/>
          <p:nvPr/>
        </p:nvSpPr>
        <p:spPr>
          <a:xfrm>
            <a:off x="4232417" y="4898552"/>
            <a:ext cx="1216042" cy="273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xmlns="" id="{D108B539-DEB2-4A20-881A-13A92877CE88}"/>
              </a:ext>
            </a:extLst>
          </p:cNvPr>
          <p:cNvSpPr/>
          <p:nvPr/>
        </p:nvSpPr>
        <p:spPr>
          <a:xfrm>
            <a:off x="5494320" y="4900930"/>
            <a:ext cx="2253206" cy="264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xmlns="" id="{093DB91F-B445-4F5E-9FCD-3754924BE358}"/>
              </a:ext>
            </a:extLst>
          </p:cNvPr>
          <p:cNvSpPr/>
          <p:nvPr/>
        </p:nvSpPr>
        <p:spPr>
          <a:xfrm>
            <a:off x="4230682" y="5282063"/>
            <a:ext cx="1072626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xmlns="" id="{04B3EE7F-6C9A-4D68-B16E-74564188C2CB}"/>
              </a:ext>
            </a:extLst>
          </p:cNvPr>
          <p:cNvSpPr/>
          <p:nvPr/>
        </p:nvSpPr>
        <p:spPr>
          <a:xfrm>
            <a:off x="5522284" y="5282063"/>
            <a:ext cx="2103692" cy="227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xmlns="" id="{BED6F3CF-872A-4958-AF33-C8F6D6500A41}"/>
              </a:ext>
            </a:extLst>
          </p:cNvPr>
          <p:cNvSpPr/>
          <p:nvPr/>
        </p:nvSpPr>
        <p:spPr>
          <a:xfrm>
            <a:off x="4213143" y="5527551"/>
            <a:ext cx="1226691" cy="290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xmlns="" id="{52D4180F-0C55-4414-B0DB-5E5D2A4D7488}"/>
              </a:ext>
            </a:extLst>
          </p:cNvPr>
          <p:cNvSpPr/>
          <p:nvPr/>
        </p:nvSpPr>
        <p:spPr>
          <a:xfrm>
            <a:off x="5512980" y="5595121"/>
            <a:ext cx="1611327" cy="22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F8190D30-0D94-4615-9FB9-AA02E9207443}"/>
              </a:ext>
            </a:extLst>
          </p:cNvPr>
          <p:cNvSpPr txBox="1"/>
          <p:nvPr/>
        </p:nvSpPr>
        <p:spPr>
          <a:xfrm>
            <a:off x="4063023" y="3549829"/>
            <a:ext cx="12490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Materi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Pelatihan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357241A8-5D37-4733-82A5-5758F6CA1760}"/>
              </a:ext>
            </a:extLst>
          </p:cNvPr>
          <p:cNvSpPr txBox="1"/>
          <p:nvPr/>
        </p:nvSpPr>
        <p:spPr>
          <a:xfrm>
            <a:off x="5591856" y="3553792"/>
            <a:ext cx="1942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Ruang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Lingkup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267A1BD1-9EBC-4C30-B414-9631416E0DD0}"/>
              </a:ext>
            </a:extLst>
          </p:cNvPr>
          <p:cNvSpPr txBox="1"/>
          <p:nvPr/>
        </p:nvSpPr>
        <p:spPr>
          <a:xfrm>
            <a:off x="7813960" y="3570195"/>
            <a:ext cx="6641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Periode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xmlns="" id="{09B60834-A588-4C34-A7AA-328331E7110B}"/>
              </a:ext>
            </a:extLst>
          </p:cNvPr>
          <p:cNvSpPr txBox="1"/>
          <p:nvPr/>
        </p:nvSpPr>
        <p:spPr>
          <a:xfrm>
            <a:off x="4145007" y="3754332"/>
            <a:ext cx="1451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Struktur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pembatasan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xmlns="" id="{71F9583A-5346-4162-9833-9ABABB53F515}"/>
              </a:ext>
            </a:extLst>
          </p:cNvPr>
          <p:cNvSpPr txBox="1"/>
          <p:nvPr/>
        </p:nvSpPr>
        <p:spPr>
          <a:xfrm>
            <a:off x="5490808" y="3772192"/>
            <a:ext cx="2333997" cy="32316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Struktur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kumimoji="1" lang="en-US" altLang="ja-JP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mengemudi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xmlns="" id="{839984DE-2E92-4CC9-A924-5DF98BD6A627}"/>
              </a:ext>
            </a:extLst>
          </p:cNvPr>
          <p:cNvSpPr txBox="1"/>
          <p:nvPr/>
        </p:nvSpPr>
        <p:spPr>
          <a:xfrm>
            <a:off x="4185745" y="4116294"/>
            <a:ext cx="1451796" cy="43858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Fungsi</a:t>
            </a:r>
            <a:r>
              <a:rPr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keselamatan</a:t>
            </a:r>
            <a:r>
              <a:rPr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pembatasan</a:t>
            </a:r>
            <a:r>
              <a:rPr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endParaRPr kumimoji="1" lang="ja-JP" alt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xmlns="" id="{44AB7D48-939B-4F3E-86BE-91799E9A6404}"/>
              </a:ext>
            </a:extLst>
          </p:cNvPr>
          <p:cNvSpPr txBox="1"/>
          <p:nvPr/>
        </p:nvSpPr>
        <p:spPr>
          <a:xfrm>
            <a:off x="5414076" y="4156852"/>
            <a:ext cx="238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Fungsi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pengaman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dan rem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xmlns="" id="{A6F54910-97B9-4500-8FD5-A607E387D1D0}"/>
              </a:ext>
            </a:extLst>
          </p:cNvPr>
          <p:cNvSpPr txBox="1"/>
          <p:nvPr/>
        </p:nvSpPr>
        <p:spPr>
          <a:xfrm>
            <a:off x="4118401" y="4489736"/>
            <a:ext cx="151369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Manajemen</a:t>
            </a:r>
            <a:r>
              <a:rPr kumimoji="1"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pemeliharaan</a:t>
            </a:r>
            <a:r>
              <a:rPr kumimoji="1"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kumimoji="1"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kumimoji="1"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kumimoji="1"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pembatasan</a:t>
            </a:r>
            <a:r>
              <a:rPr kumimoji="1"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kumimoji="1"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xmlns="" id="{B455A1FD-24E2-4950-A09F-27A42332C86F}"/>
              </a:ext>
            </a:extLst>
          </p:cNvPr>
          <p:cNvSpPr txBox="1"/>
          <p:nvPr/>
        </p:nvSpPr>
        <p:spPr>
          <a:xfrm>
            <a:off x="5447941" y="4565660"/>
            <a:ext cx="243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Inspeksi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pemeliharaan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xmlns="" id="{E47ED1AF-0F27-4586-9C7F-C6482528FE37}"/>
              </a:ext>
            </a:extLst>
          </p:cNvPr>
          <p:cNvSpPr txBox="1"/>
          <p:nvPr/>
        </p:nvSpPr>
        <p:spPr>
          <a:xfrm>
            <a:off x="4188567" y="4868523"/>
            <a:ext cx="134306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Cara </a:t>
            </a:r>
            <a:r>
              <a:rPr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pembatasan</a:t>
            </a:r>
            <a:r>
              <a:rPr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xmlns="" id="{229C5CB6-0A6F-4048-8F2D-061F325199A3}"/>
              </a:ext>
            </a:extLst>
          </p:cNvPr>
          <p:cNvSpPr txBox="1"/>
          <p:nvPr/>
        </p:nvSpPr>
        <p:spPr>
          <a:xfrm>
            <a:off x="5445497" y="4842231"/>
            <a:ext cx="2536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Tindakan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keamanan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metode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xmlns="" id="{1100AA21-DEE6-4E08-97FA-38738E859EFC}"/>
              </a:ext>
            </a:extLst>
          </p:cNvPr>
          <p:cNvSpPr txBox="1"/>
          <p:nvPr/>
        </p:nvSpPr>
        <p:spPr>
          <a:xfrm>
            <a:off x="4140404" y="5195825"/>
            <a:ext cx="1551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Hukum dan </a:t>
            </a:r>
            <a:r>
              <a:rPr kumimoji="1"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peraturan</a:t>
            </a:r>
            <a:r>
              <a:rPr kumimoji="1"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kumimoji="1"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keselamatan</a:t>
            </a:r>
            <a:r>
              <a:rPr kumimoji="1" lang="en-US" altLang="ja-JP" sz="75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kumimoji="1" lang="en-US" altLang="ja-JP" sz="750" dirty="0" err="1"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endParaRPr kumimoji="1" lang="ja-JP" alt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xmlns="" id="{0C48597B-4655-4620-A695-38338FE5A138}"/>
              </a:ext>
            </a:extLst>
          </p:cNvPr>
          <p:cNvSpPr txBox="1"/>
          <p:nvPr/>
        </p:nvSpPr>
        <p:spPr>
          <a:xfrm>
            <a:off x="5464712" y="5157305"/>
            <a:ext cx="225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Ketentuan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hukum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, tata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peraturan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keselamatan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xmlns="" id="{27997AD4-0A10-4C0B-9188-D90972348B9E}"/>
              </a:ext>
            </a:extLst>
          </p:cNvPr>
          <p:cNvSpPr txBox="1"/>
          <p:nvPr/>
        </p:nvSpPr>
        <p:spPr>
          <a:xfrm>
            <a:off x="4123489" y="5489427"/>
            <a:ext cx="1427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Kasus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tindakan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pencegahan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xmlns="" id="{1B8524AA-7E9D-4C2D-B454-E0867FB88F57}"/>
              </a:ext>
            </a:extLst>
          </p:cNvPr>
          <p:cNvSpPr txBox="1"/>
          <p:nvPr/>
        </p:nvSpPr>
        <p:spPr>
          <a:xfrm>
            <a:off x="5476436" y="5526121"/>
            <a:ext cx="22897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Studi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kasus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kecelakaan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xmlns="" id="{4CF5366E-ACAD-4663-AB4D-C309C379352A}"/>
              </a:ext>
            </a:extLst>
          </p:cNvPr>
          <p:cNvSpPr/>
          <p:nvPr/>
        </p:nvSpPr>
        <p:spPr>
          <a:xfrm>
            <a:off x="3994075" y="5923957"/>
            <a:ext cx="1318030" cy="181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xmlns="" id="{25EFB899-4ADB-4F4C-95B5-5682932D707E}"/>
              </a:ext>
            </a:extLst>
          </p:cNvPr>
          <p:cNvSpPr txBox="1"/>
          <p:nvPr/>
        </p:nvSpPr>
        <p:spPr>
          <a:xfrm>
            <a:off x="3960628" y="5871088"/>
            <a:ext cx="17339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kumimoji="1" lang="en-US" altLang="ja-JP" sz="10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Penghilangan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19107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zh-TW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Peraturan</a:t>
            </a:r>
            <a:r>
              <a:rPr lang="en-US" altLang="zh-TW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Kesehatan dan </a:t>
            </a:r>
            <a:r>
              <a:rPr lang="en-US" altLang="zh-TW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Keselamatan</a:t>
            </a:r>
            <a:r>
              <a:rPr lang="en-US" altLang="zh-TW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zh-TW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zh-TW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kutipan</a:t>
            </a:r>
            <a:r>
              <a:rPr lang="zh-TW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（１）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Halaman 256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138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529389" y="932253"/>
            <a:ext cx="8168191" cy="37841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Jilid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Aturan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Umum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Bab 7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Sertifikasi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sejenisnya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Klausul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3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Pelatihan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keterampilan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82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＜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Penerbitan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kembali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sertifikat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penyelesaian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pelatihan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keterampilan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＞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Jika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seseorang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telah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menerima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sertifikat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penyelesaian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pelatihan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keterampilan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sedang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melakukan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pelatihan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keterampilan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bermaksud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mengambil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relevan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sertifikat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keterampilan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tetapi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sertifikat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tersebut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rusak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hilang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permohonan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kembali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sertifikat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penyelesaian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pelatihan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keterampilan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tercantum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formulir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18)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diserahkan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kepada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lembaga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pelatihan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terdaftar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menerima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penyelesaian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pelatihan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keterampilan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sertifika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dapat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diterbitkan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kembali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Pengecualian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sebagaimana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ditentukan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bagian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3.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Ketika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seseorang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disebutkan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sebelumnya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mengubah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Namanya (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pengecualian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untuk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kasus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ditentukan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3), orang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tersebut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menyerahkan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formulir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penerbitan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ulang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sertifikat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formulir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no.18)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kepada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lembaga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pelatihan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terdaftar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sertifikat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tersebut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diterbitkan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ulang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Berikut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telah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diringkas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2025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Istilah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Terkait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zh-CN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7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...</a:t>
            </a:r>
            <a:r>
              <a:rPr lang="en-US" altLang="zh-CN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Tekanan</a:t>
            </a:r>
            <a:r>
              <a:rPr lang="en-US" altLang="zh-CN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Tanah Rata-rata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91603" y="6452605"/>
            <a:ext cx="400455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13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11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56739" y="1544632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①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Crawler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20605" y="1544632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②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Roda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1" y="3871983"/>
            <a:ext cx="4004559" cy="1686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008606" y="2215540"/>
                <a:ext cx="3200941" cy="2979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00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ekanan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tanah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rata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rata</m:t>
                      </m:r>
                      <m:r>
                        <a:rPr lang="en-US" altLang="ja-JP" sz="1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1000">
                              <a:latin typeface="Cambria Math" panose="02040503050406030204" pitchFamily="18" charset="0"/>
                            </a:rPr>
                            <m:t>Ｗ</m:t>
                          </m:r>
                          <m:r>
                            <a:rPr lang="ja-JP" altLang="ja-JP" sz="1000">
                              <a:latin typeface="Cambria Math" panose="02040503050406030204" pitchFamily="18" charset="0"/>
                            </a:rPr>
                            <m:t>×9.8</m:t>
                          </m:r>
                        </m:num>
                        <m:den>
                          <m:r>
                            <a:rPr lang="ja-JP" altLang="ja-JP" sz="1000">
                              <a:latin typeface="Cambria Math" panose="02040503050406030204" pitchFamily="18" charset="0"/>
                            </a:rPr>
                            <m:t>Ｓ</m:t>
                          </m:r>
                        </m:den>
                      </m:f>
                      <m:r>
                        <a:rPr lang="en-US" altLang="ja-JP" sz="1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1000">
                              <a:latin typeface="Cambria Math" panose="02040503050406030204" pitchFamily="18" charset="0"/>
                            </a:rPr>
                            <m:t>Ｗ</m:t>
                          </m:r>
                          <m:r>
                            <a:rPr lang="ja-JP" altLang="ja-JP" sz="1000">
                              <a:latin typeface="Cambria Math" panose="02040503050406030204" pitchFamily="18" charset="0"/>
                            </a:rPr>
                            <m:t>×9.8</m:t>
                          </m:r>
                        </m:num>
                        <m:den>
                          <m:r>
                            <a:rPr lang="en-US" altLang="ja-JP" sz="10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ja-JP" altLang="ja-JP" sz="1000">
                              <a:latin typeface="Cambria Math" panose="02040503050406030204" pitchFamily="18" charset="0"/>
                            </a:rPr>
                            <m:t>Ｂ</m:t>
                          </m:r>
                          <m:r>
                            <a:rPr lang="ja-JP" altLang="ja-JP" sz="100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ja-JP" altLang="ja-JP" sz="1000">
                              <a:latin typeface="Cambria Math" panose="02040503050406030204" pitchFamily="18" charset="0"/>
                            </a:rPr>
                            <m:t>Ｌ</m:t>
                          </m:r>
                        </m:den>
                      </m:f>
                      <m:r>
                        <a:rPr lang="ja-JP" altLang="ja-JP" sz="1000">
                          <a:latin typeface="Cambria Math" panose="02040503050406030204" pitchFamily="18" charset="0"/>
                        </a:rPr>
                        <m:t>（</m:t>
                      </m:r>
                      <m:r>
                        <m:rPr>
                          <m:sty m:val="p"/>
                        </m:rPr>
                        <a:rPr lang="en-US" altLang="ja-JP" sz="1000">
                          <a:latin typeface="Cambria Math" panose="02040503050406030204" pitchFamily="18" charset="0"/>
                        </a:rPr>
                        <m:t>kPa</m:t>
                      </m:r>
                      <m:r>
                        <a:rPr lang="ja-JP" altLang="ja-JP" sz="1000">
                          <a:latin typeface="Cambria Math" panose="02040503050406030204" pitchFamily="18" charset="0"/>
                        </a:rPr>
                        <m:t>）</m:t>
                      </m:r>
                    </m:oMath>
                  </m:oMathPara>
                </a14:m>
                <a:endParaRPr lang="ja-JP" altLang="ja-JP" sz="1000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606" y="2215540"/>
                <a:ext cx="3200941" cy="297967"/>
              </a:xfrm>
              <a:prstGeom prst="rect">
                <a:avLst/>
              </a:prstGeom>
              <a:blipFill>
                <a:blip r:embed="rId4"/>
                <a:stretch>
                  <a:fillRect l="-380" t="-4082" r="-1141" b="-163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819981" y="2760938"/>
            <a:ext cx="378921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Ｗ：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（ｔ）</a:t>
            </a:r>
          </a:p>
          <a:p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Ｓ：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area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＝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Ｂ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Ｌ（㎡）</a:t>
            </a:r>
          </a:p>
          <a:p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Ｌ：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Idler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keadaan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dan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sprocket (m)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Ｂ：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Luas crawler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（ｍ）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4589503" y="2204928"/>
                <a:ext cx="4004559" cy="319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00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ekanan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tanah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rata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rata</m:t>
                      </m:r>
                      <m:r>
                        <a:rPr lang="en-US" altLang="ja-JP" sz="1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𝐵𝑒𝑏𝑎𝑛</m:t>
                          </m:r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𝑝𝑜𝑟𝑜𝑠</m:t>
                          </m:r>
                          <m:r>
                            <a:rPr lang="ja-JP" altLang="ja-JP" sz="100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ja-JP" sz="1000">
                              <a:latin typeface="Cambria Math" panose="02040503050406030204" pitchFamily="18" charset="0"/>
                            </a:rPr>
                            <m:t>9.8</m:t>
                          </m:r>
                        </m:num>
                        <m:den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𝐴𝑟𝑒𝑎</m:t>
                          </m:r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𝑘𝑜𝑛𝑡𝑎𝑘</m:t>
                          </m:r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𝑡𝑎𝑛𝑎h</m:t>
                          </m:r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𝑦𝑎𝑛𝑔</m:t>
                          </m:r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𝑡𝑒𝑟𝑙𝑖h𝑎𝑡</m:t>
                          </m:r>
                        </m:den>
                      </m:f>
                      <m:r>
                        <a:rPr lang="ja-JP" altLang="ja-JP" sz="1000">
                          <a:latin typeface="Cambria Math" panose="02040503050406030204" pitchFamily="18" charset="0"/>
                        </a:rPr>
                        <m:t>（</m:t>
                      </m:r>
                      <m:r>
                        <m:rPr>
                          <m:sty m:val="p"/>
                        </m:rPr>
                        <a:rPr lang="en-US" altLang="ja-JP" sz="1000">
                          <a:latin typeface="Cambria Math" panose="02040503050406030204" pitchFamily="18" charset="0"/>
                        </a:rPr>
                        <m:t>kPa</m:t>
                      </m:r>
                      <m:r>
                        <a:rPr lang="ja-JP" altLang="ja-JP" sz="1000">
                          <a:latin typeface="Cambria Math" panose="02040503050406030204" pitchFamily="18" charset="0"/>
                        </a:rPr>
                        <m:t>）</m:t>
                      </m:r>
                    </m:oMath>
                  </m:oMathPara>
                </a14:m>
                <a:endParaRPr lang="ja-JP" altLang="ja-JP" sz="1000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503" y="2204928"/>
                <a:ext cx="4004559" cy="319190"/>
              </a:xfrm>
              <a:prstGeom prst="rect">
                <a:avLst/>
              </a:prstGeom>
              <a:blipFill>
                <a:blip r:embed="rId5"/>
                <a:stretch>
                  <a:fillRect l="-609" t="-5769" r="-913" b="-115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606" y="3620471"/>
            <a:ext cx="3240844" cy="233426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27CA07C4-7F5A-487C-928B-B4F22CE8C45D}"/>
              </a:ext>
            </a:extLst>
          </p:cNvPr>
          <p:cNvSpPr txBox="1"/>
          <p:nvPr/>
        </p:nvSpPr>
        <p:spPr>
          <a:xfrm>
            <a:off x="1940119" y="3850933"/>
            <a:ext cx="70766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Crawler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63C60AD6-B2D5-47B7-B7ED-A4C116383323}"/>
              </a:ext>
            </a:extLst>
          </p:cNvPr>
          <p:cNvSpPr txBox="1"/>
          <p:nvPr/>
        </p:nvSpPr>
        <p:spPr>
          <a:xfrm>
            <a:off x="1512074" y="4704523"/>
            <a:ext cx="54731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Idler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61754AF7-FCCD-498C-8AF1-48ACC558A828}"/>
              </a:ext>
            </a:extLst>
          </p:cNvPr>
          <p:cNvSpPr txBox="1"/>
          <p:nvPr/>
        </p:nvSpPr>
        <p:spPr>
          <a:xfrm>
            <a:off x="2326630" y="4704522"/>
            <a:ext cx="70766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Sprocket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3B8F4B2C-8181-4737-80C3-C895ED12B793}"/>
              </a:ext>
            </a:extLst>
          </p:cNvPr>
          <p:cNvSpPr txBox="1"/>
          <p:nvPr/>
        </p:nvSpPr>
        <p:spPr>
          <a:xfrm>
            <a:off x="4642606" y="3776601"/>
            <a:ext cx="96466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Beban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poros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41C99C8B-FBA4-4AD6-9C90-0B039D7F9A56}"/>
              </a:ext>
            </a:extLst>
          </p:cNvPr>
          <p:cNvSpPr txBox="1"/>
          <p:nvPr/>
        </p:nvSpPr>
        <p:spPr>
          <a:xfrm>
            <a:off x="7550686" y="3808408"/>
            <a:ext cx="55169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Roda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1B0DD046-336D-4C13-8883-B8704D6BF9C2}"/>
              </a:ext>
            </a:extLst>
          </p:cNvPr>
          <p:cNvSpPr txBox="1"/>
          <p:nvPr/>
        </p:nvSpPr>
        <p:spPr>
          <a:xfrm>
            <a:off x="7155218" y="4704521"/>
            <a:ext cx="55169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EE98AE0D-6559-40C4-8991-25051CA34107}"/>
              </a:ext>
            </a:extLst>
          </p:cNvPr>
          <p:cNvSpPr txBox="1"/>
          <p:nvPr/>
        </p:nvSpPr>
        <p:spPr>
          <a:xfrm>
            <a:off x="7445236" y="5281114"/>
            <a:ext cx="96466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Area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kontak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terlihat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1611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TW" sz="20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Peraturan</a:t>
            </a:r>
            <a:r>
              <a:rPr lang="en-US" altLang="zh-TW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Kesehatan dan </a:t>
            </a:r>
            <a:r>
              <a:rPr lang="en-US" altLang="zh-TW" sz="20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Keselamatan</a:t>
            </a:r>
            <a:r>
              <a:rPr lang="en-US" altLang="zh-TW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20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zh-TW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zh-TW" sz="20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kutipan</a:t>
            </a:r>
            <a:r>
              <a:rPr lang="zh-TW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（２）</a:t>
            </a:r>
            <a:endParaRPr kumimoji="1"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Halaman 261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138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Jilid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Standar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keamanan</a:t>
            </a:r>
            <a:endParaRPr lang="ja-JP" altLang="en-US" sz="13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Bab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sejenisnya</a:t>
            </a:r>
            <a:endParaRPr lang="ja-JP" altLang="en-US" sz="13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Klausul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endParaRPr lang="ja-JP" altLang="en-US" sz="13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Ayat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bagian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Struktur</a:t>
            </a:r>
            <a:endParaRPr lang="ja-JP" altLang="en-US" sz="13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152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＜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Pemasangan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lampu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depan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＞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Pelaku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wajib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melengkapi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lampu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depan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Namun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hal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ini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tidak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terbatas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untuk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digunakan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tempat-tempat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dimana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penerangan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diperlukan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tetap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terjaga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demi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berlangsungnya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aman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3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3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153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＜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Pelindung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kepala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＞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Pelaku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melengkapi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pelindung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kepala</a:t>
            </a:r>
            <a:r>
              <a:rPr lang="en-US" altLang="ja-JP" sz="13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(※2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 yang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kokoh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Terutama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ketika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digunakan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tempat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terdapat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resiko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bahaya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bagi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karena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batu yang </a:t>
            </a:r>
            <a:r>
              <a:rPr lang="en-US" altLang="ja-JP" sz="1300" dirty="0" err="1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terjatuh</a:t>
            </a:r>
            <a:r>
              <a:rPr lang="en-US" altLang="ja-JP" sz="13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(※1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 dan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sebagainya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hanya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untuk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bulldozer,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traktor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ekskavator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</a:t>
            </a:r>
            <a:r>
              <a:rPr lang="en-US" altLang="ja-JP" sz="1300" i="1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shoberu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), muck loader, power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ekskavator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</a:t>
            </a:r>
            <a:r>
              <a:rPr lang="en-US" altLang="ja-JP" sz="1300" i="1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shoberu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), drag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ekskavator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</a:t>
            </a:r>
            <a:r>
              <a:rPr lang="en-US" altLang="ja-JP" sz="1300" i="1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shoberu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 dan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untuk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pembongkaran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Unicode MS" panose="020B0604020202020204" pitchFamily="50" charset="-128"/>
              </a:rPr>
              <a:t>　　</a:t>
            </a:r>
            <a:r>
              <a:rPr lang="en-US" altLang="ja-JP" sz="10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0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 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Tempat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dimaksud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“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adanya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batu yang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terjatuh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”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adalah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tempat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dimana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dilakukan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endParaRPr lang="en-US" altLang="ja-JP" sz="10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menggunakan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terdapat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batu yang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terjatuh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akibat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tersebut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seperti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ja-JP" altLang="en-US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endParaRPr lang="en-US" altLang="ja-JP" sz="10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kontruksi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tunnel,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penggalian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untuk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pemecahan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batu dan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penggalian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ringan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r>
              <a:rPr lang="ja-JP" altLang="en-US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endParaRPr lang="en-US" altLang="ja-JP" sz="10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Unicode MS" panose="020B0604020202020204" pitchFamily="50" charset="-128"/>
              </a:rPr>
              <a:t>　　　</a:t>
            </a:r>
            <a:r>
              <a:rPr lang="en-US" altLang="ja-JP" sz="10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0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Standar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struktural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pelindung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kepala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tercantum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dalam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surat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edaran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no.559 26 </a:t>
            </a:r>
          </a:p>
          <a:p>
            <a:pPr marL="543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0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September 1975</a:t>
            </a:r>
          </a:p>
          <a:p>
            <a:pPr marL="543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Ayat 2 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Pencegahan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bahaya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penggunaan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endParaRPr lang="ja-JP" altLang="en-US" sz="13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154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＜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Survey dan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pencatatan</a:t>
            </a:r>
            <a:r>
              <a:rPr lang="ja-JP" altLang="en-US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＞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Ketika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akan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bekerja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menggunakan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pelaku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terlebih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dahulu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menyelidiki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topografi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kondisi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geologi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sebagainya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tempat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serta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mencatat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hasilnya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 Hal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tersebut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merupakan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pencegahan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bahaya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terhadap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diakibatkan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oleh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jatuhnya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runtuhnya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tanah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3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sebagainya</a:t>
            </a:r>
            <a:r>
              <a:rPr lang="en-US" altLang="ja-JP" sz="13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3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301585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232230"/>
            <a:ext cx="8022560" cy="615036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zh-TW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Peraturan</a:t>
            </a:r>
            <a:r>
              <a:rPr lang="en-US" altLang="zh-TW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Kesehatan dan </a:t>
            </a:r>
            <a:r>
              <a:rPr lang="en-US" altLang="zh-TW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Keselamatan</a:t>
            </a:r>
            <a:r>
              <a:rPr lang="en-US" altLang="zh-TW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zh-TW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zh-TW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kutipan</a:t>
            </a:r>
            <a:r>
              <a:rPr lang="zh-TW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（３）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Halaman 262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139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155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＜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Perencanaan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＞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Dalam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pelaksanaan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menggunakan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pelaku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terlebih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dahulu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menetapkan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rencana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sesuai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apa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telah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diselidiki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ketentuan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sebelumnya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serta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melaksanakan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sesuai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rencana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Rencana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disebutkan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paragraf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sebelumnya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mengandung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poin-poin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berikut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: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Jenis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kemampuan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digunakan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Rute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operasional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Panduan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Jika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pelaku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sudah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menetapkan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rencana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ditetapkan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ayat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1,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pelaku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memberitahu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hal-hal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disebutkan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butir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2 dan 3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dari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paragraph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sebelumnya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156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＜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Batas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kecepatan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＞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Ketika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bekerja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menggunakan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pengecualian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untuk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memiliki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kecepatan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maksimum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dibawah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10 km/jam),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pelaku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terlebih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dahulu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menentukan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terlebih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dahulu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batas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kecepatan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sesuai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kondisi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topografi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(※)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geologi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lokasi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dilaksanakan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sesuai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kondisi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tersebut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Pengemudi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konstruksi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paragraf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sebelumnya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tidak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boleh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mengoperasikan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melebih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batas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kecepatan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ditetapkan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sesuai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paragraf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sama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</a:p>
          <a:p>
            <a:pPr marL="54292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(※)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Kondisi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geologi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dimaksud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paragraf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di 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atas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juga 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berlaku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keadaan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dimana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peralatan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lainnya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sedang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dipasang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6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89855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Peraturan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Kesehatan dan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Keselamatan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kutipan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    (4)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262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140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157 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Pencegahan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jatuh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menggunakan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bisnisnya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pemilik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usaha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menyediakan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fasilitas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dibutuhkan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※</a:t>
            </a:r>
            <a:r>
              <a:rPr lang="en-US" altLang="ja-JP" sz="16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seperti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penyediaan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keluasan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layak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mencegah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level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permukaan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tidak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rata,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mencegah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runtuhnya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bahu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jalan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dilewati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demi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mencegah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terjadinya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kecelakaan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disebabkan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oleh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jatuhnya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2.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menggunakan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di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bahu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jalan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lereng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norimen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bisnisnya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potensi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bahaya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jatuhnya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dapat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menimbulkan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kecelakaan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maka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pemilik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usaha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menyediakan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petugas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pemberi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aba-aba </a:t>
            </a:r>
            <a:r>
              <a:rPr lang="en-US" altLang="ja-JP" sz="16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※2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petugas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tersebut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memandu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sesuai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r>
              <a:rPr lang="ja-JP" altLang="en-US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3.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Pengemudi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yang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disebut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bab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di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atas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mematuhi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panduan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diberikan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oleh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pemberi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aba-aba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tersebut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en-US" altLang="ja-JP" sz="20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04863" indent="-261938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※</a:t>
            </a:r>
            <a:r>
              <a:rPr lang="en-US" altLang="ja-JP" sz="1200" dirty="0" smtClean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Fasilitas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dibutuhkan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adalah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meliputi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pemasangan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rel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pengaman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pemasangan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rambu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tanda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20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719138" indent="-19685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※</a:t>
            </a:r>
            <a:r>
              <a:rPr lang="en-US" altLang="ja-JP" sz="1200" dirty="0" smtClean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Jika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tidak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berpotensi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jatuh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dikarenakan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pemasangan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rel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pengaman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rambu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tanda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maka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petugas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pemberi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aba-aba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tidak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diperlukan</a:t>
            </a:r>
            <a:r>
              <a:rPr lang="en-US" altLang="ja-JP" sz="12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157  no. 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menggunakan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di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bahu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jalan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lereng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norimen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bisnisnya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potensi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bahaya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jatuhnya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dapat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menimbulkan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kecelakaan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maka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pemilik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usaha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mencegah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adanya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penggunaan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tanpa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sabuk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pengaman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mengatur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agar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pengemudi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selalu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mengenakan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sabuk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pengaman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07618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Peraturan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Kesehatan dan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Keselamatan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kutipan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 (5)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263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141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158 (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Pencegahan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interaksi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menggunakan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bisnisnya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pemilik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usaha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mencegah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memasuki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lokasi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berpotensi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membahayakan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keselamatan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dikarenakan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interaksi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/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kontak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sedang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beroperasi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 Akan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tetapi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tidak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diharuskan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jika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petugas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pemberi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aba-aba yang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memberikan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arahan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dioperasikan</a:t>
            </a:r>
            <a:r>
              <a:rPr lang="en-US" altLang="ja-JP" sz="14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.※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 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Pengemudi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tersebut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bab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sebelumnya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menaati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arahan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petugas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pemberi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aba-aba.</a:t>
            </a:r>
            <a:endParaRPr lang="en-US" altLang="ja-JP" sz="1400" spc="-7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09625" indent="-2667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“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Lokasi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berpotensi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bahaya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yang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dimaksud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adalah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area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lalu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lalang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juga area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pengangkutan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penempatan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arm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boom.</a:t>
            </a:r>
            <a:endParaRPr lang="en-US" altLang="ja-JP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159  (Aba-aba)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menggunakan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petugas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pemberi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aba-aba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bisnisnya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pemilik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usaha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menentukan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aba-aba yang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digunakan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oleh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petugas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tersebut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 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Pengemudi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tersebut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bab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sebelumnya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menaati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arahan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petugas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pemberi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aba-aba.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160  (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Peralatan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digunakan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pada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meninggalkan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mengemudi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Pemilik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usaha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menyediakan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beberapa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peralatan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digunakan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oleh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pengemudi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meninggalkan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mengemudi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yaitu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: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</a:t>
            </a:r>
            <a:r>
              <a:rPr lang="ja-JP" altLang="en-US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Menurunkan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bucket, zipper,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※</a:t>
            </a:r>
            <a:r>
              <a:rPr lang="en-US" altLang="ja-JP" sz="14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permukaan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tanah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lang="ja-JP" altLang="en-US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Mencegah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bergerak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sendirinya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misalnya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menghentikan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motor,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atau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mengerem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laju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kendaraan,dll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※2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Pengemudi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tersebut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pada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bab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sebelumnya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menaati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penggunaan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peralatan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tersebut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pada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meninggalkan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area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mengemudi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</a:p>
          <a:p>
            <a:pPr marL="54292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kepala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ujung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traktor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juga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termasuk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“bucket, zipper,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”.</a:t>
            </a:r>
            <a:endParaRPr lang="ja-JP" altLang="en-US" sz="110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54292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2 “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Mencegah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bergerak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sendirinya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juga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meliputi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menghentikan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baji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stopper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en-US" altLang="ja-JP" sz="11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56894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Peraturan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Kesehatan dan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Keselamatan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kutipan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 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(6)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264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142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161  (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Pemindahan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melakukan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kegiatan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bongkar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muat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mobil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kargo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※1(</a:t>
            </a:r>
            <a:r>
              <a:rPr lang="en-US" altLang="ja-JP" sz="1400" dirty="0" err="1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baik</a:t>
            </a:r>
            <a:r>
              <a:rPr lang="en-US" altLang="ja-JP" sz="14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yang model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derek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atau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self-propelled),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pemilik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usaha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memastikan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beberapa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mencegah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terjadinya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bahaya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dikarenakan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jatuhnya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menggunakan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papan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jalan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tanggul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</a:t>
            </a:r>
            <a:r>
              <a:rPr lang="ja-JP" altLang="en-US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Bongkar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muat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dilakukan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di area yang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datar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/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lang="ja-JP" altLang="en-US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menggunakan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papan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jalan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gunakan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papan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panjang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lebar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kekuatannya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cukup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※2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pasang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benar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sudut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kemiringan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pas </a:t>
            </a:r>
            <a:r>
              <a:rPr lang="en-US" altLang="ja-JP" sz="14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※3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3</a:t>
            </a:r>
            <a:r>
              <a:rPr lang="ja-JP" altLang="en-US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Jika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menggunakan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tanggul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atau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pijakan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sementara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pastikan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lebar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kekuatannya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cukup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※4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kemiringannya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pas/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sedang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543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 “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yang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disebut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“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mobil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kargo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juga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meliputi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trailer.</a:t>
            </a:r>
            <a:endParaRPr lang="ja-JP" altLang="en-US" sz="110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543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2 “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Cukup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yang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disebut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“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panjangnya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cukup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ditentukan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berdasarkan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besarnya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10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543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3 “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Sudut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kemiringan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pas”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adalah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area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aman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menyesuaikan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mempertimbangkan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kinerja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seperti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daya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pendakiannnya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10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09625" indent="-2667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4 “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Kekuatan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tanggul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dijaga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memasang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pasak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tanggul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tanah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dipadatkan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baik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10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162  (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Batasan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penumpang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menggunakan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bisnisnya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pemilik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usaha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mencegah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duduk di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tempat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selain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kursi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penumpang</a:t>
            </a:r>
            <a:r>
              <a:rPr lang="en-US" altLang="ja-JP" sz="14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.※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543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“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Kursi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penumpang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adalah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kursi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diperuntukkan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selain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pengemudi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asisten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10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163  (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Batasan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penggunaan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menggunakan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bisnisnya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pemilik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usaha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menaati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standart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maksimal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kestabilan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telah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ditetapkan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sesuai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struktur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※</a:t>
            </a:r>
            <a:r>
              <a:rPr lang="en-US" altLang="ja-JP" sz="14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tersebut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mencegah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bahaya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terjadi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terhadap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karena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disebabkan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oleh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kerusakan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operasional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seperti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kerusakan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boom, arm,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atau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jatuhnya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543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“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Ditetapkan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sesuai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struktur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tercantum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standart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struktural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10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56436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Peraturan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Kesehatan dan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Keselamatan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kutipan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 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(7)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265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143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164  (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Batasan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penggunaan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selain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fungsinya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Pemilik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usaha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dilarang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menggunakan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selain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fungsi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asalnya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seperti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mengangkat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barang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power shovel,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menaik-turunkan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clamshell, </a:t>
            </a:r>
            <a:r>
              <a:rPr lang="en-US" altLang="ja-JP" sz="12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dll.※1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Peraturan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bab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sebelumnya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tidak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berlaku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hal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berikut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: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　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</a:t>
            </a:r>
            <a:r>
              <a: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Jika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pengangkatan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barang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※</a:t>
            </a:r>
            <a:r>
              <a:rPr lang="en-US" altLang="ja-JP" sz="12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seperti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hal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berikut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: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04863" indent="-804863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　　　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a.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Jika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tidak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dapat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dihindari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karena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sifat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diperlukan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demi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menjaga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keselamatan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pekerjaan.※3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09625" indent="-809625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　　　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b.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menggunakan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peralatan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angkat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berkait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seperti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hook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chuckle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arm, bucket, </a:t>
            </a:r>
            <a:r>
              <a:rPr lang="en-US" altLang="ja-JP" sz="12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dll.※4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　　　　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(1)</a:t>
            </a:r>
            <a:r>
              <a: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Memiliki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kekuatan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cukup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menopang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beratnya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barang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※5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1076325" indent="-1076325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　　　　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(2)</a:t>
            </a:r>
            <a:r>
              <a: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Tidak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potensi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barang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jatuh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dikarenakan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pemasangan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pencegah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barang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lepas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　　　　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(3)</a:t>
            </a:r>
            <a:r>
              <a: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Tidak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potensi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terlepas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dari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peralatan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 </a:t>
            </a:r>
            <a:r>
              <a:rPr lang="en-US" altLang="ja-JP" sz="12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※6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542925" indent="-542925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　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melakukan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selain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pengangkatan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barang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tidak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potensi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membahayakan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en-US" altLang="ja-JP" sz="1200" spc="-2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542925" indent="-18732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 “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“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menaik-turunkan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clamshell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meliputi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penggunaan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boom, arm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menggantikan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tangga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trap,dll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05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542925" indent="-18732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2 “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Pengangkatan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barang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juga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meliputi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rotasi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boom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mencapit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barang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jalannya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mengangkut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barang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05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542925" indent="-18732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3 “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Jika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tidak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dapat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dihindari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karena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sifat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atau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diperlukan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demi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menjaga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keselamatan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meliputi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adanya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kemungkinan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potensi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bahaya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meningkat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karena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rumitnya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area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menggunakan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portable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crain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 (Portable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crain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digunakan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jika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area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sempit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dikarenakan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adanya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pengangkatan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boom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papan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penahan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tanah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sementara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meminimalisir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bahaya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tanah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longsor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penggalian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.)</a:t>
            </a:r>
            <a:endParaRPr lang="ja-JP" altLang="en-US" sz="1050" spc="-1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542925" indent="-18732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4 “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menggunakan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peralatan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angkat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berkait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adalah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jika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pengangkatan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barang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dilakukan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menjaga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agar hook, chuckle, wire rope, hook-chain,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tidak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mudah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terlepas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 Hal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ini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tidak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meliputi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pengangkatan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barang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menggunakan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metode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wire rope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dipasang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hook bucket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wire rope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dipasang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langsung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arm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atau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boom,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lalu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spc="-1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diputar</a:t>
            </a:r>
            <a:r>
              <a:rPr lang="en-US" altLang="ja-JP" sz="1050" spc="-1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050" spc="-1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542925" indent="-18732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5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Kekuatan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pengangkat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adalah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5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atau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lebih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dari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angka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faktor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keamanan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nilai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tersebut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diperoleh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membagi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nilai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beban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potong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pengangkat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nilai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beban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bab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3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nomor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4)</a:t>
            </a:r>
            <a:endParaRPr lang="ja-JP" altLang="en-US" sz="105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542925" indent="-18732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6 “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Tidak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potensi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terlepas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dari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peralatan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adalah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benda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dirakit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metode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pengelasan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seperti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hook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dipastikan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-las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baik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memiliki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ketebalan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las yang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cukup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serta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pengelasan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sudah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dilakukan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di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semua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area yang </a:t>
            </a:r>
            <a:r>
              <a:rPr lang="en-US" altLang="ja-JP" sz="105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diperlukan</a:t>
            </a:r>
            <a:r>
              <a:rPr lang="en-US" altLang="ja-JP" sz="105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910085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Peraturan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Kesehatan dan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Keselamatan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kutipan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 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(8)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265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144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165  (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Reparasi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dll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Pada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saat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melakukan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reparasi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melakukan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bongkar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pasang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attachment,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pemilik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menunjuk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seorang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petugas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petugas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tersebut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melakukan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hal-hal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berikut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ini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yaitu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</a:t>
            </a:r>
            <a:endParaRPr lang="ja-JP" altLang="en-US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Menentukan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prosedur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memberi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arahan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kerja</a:t>
            </a:r>
            <a:endParaRPr lang="ja-JP" altLang="en-US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Mengawasi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kondisi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penggunaan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tiang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pengaman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ditentukan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dalam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bab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1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balok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pengaman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frame yang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ditentukan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pada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166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bab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2(1).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166  (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Pencegahan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bahaya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timbul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oleh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jatuhnya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boom,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dll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Pada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saat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menaikkan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boom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arm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mengemudian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melakukan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pengecekan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dan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perbaikan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di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bawahnya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pemilik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menggunakan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balok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tiang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pengaman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untuk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mencegah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bahaya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dikarenakan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jatuhnya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boom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arm demi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menjaga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keselamatan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terkait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bab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tersebut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di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atas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menggunakan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balok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atau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tiang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pengaman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en-US" altLang="ja-JP" sz="16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tersebut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dengan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baik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600" spc="-4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543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Catatan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“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Balok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pengaman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dll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” 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meliputi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frame </a:t>
            </a:r>
            <a:r>
              <a:rPr lang="en-US" altLang="ja-JP" sz="1200" dirty="0" err="1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dll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46708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Peraturan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Kesehatan dan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Keselamatan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kutipan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 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(9)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268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144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166(2)  (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Pencegahan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bahaya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karena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jatuhnya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attachment)</a:t>
            </a:r>
            <a:endParaRPr lang="ja-JP" altLang="en-US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Pada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saat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melakukan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bongkar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pasang attachment,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pemilik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memastikan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melakukan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tersebut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menggunakan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framen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untuk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mencegah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bahaya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terjadi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karena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jatuhnya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attachment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dll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melakukan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pekerjaan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disebutkan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pada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paragraf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sebelumnya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menggunakan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framen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telah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ditentukan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dalam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paragraf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sama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166(3)  (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Batasan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pemasangan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attachment)</a:t>
            </a:r>
            <a:endParaRPr lang="ja-JP" altLang="en-US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Pemilik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tidak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boleh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menggunakan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attachment yang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beratnya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melebihi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standart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struktur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ja-JP" altLang="en-US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166 (4) (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Pelabelan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attachment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dll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Pada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saat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melakukan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bongkar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pasang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attachment,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pemilik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usaha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menyediakan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dokumen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tertulis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memudahkan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pengemudi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melakukan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pengecekan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attachment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memberi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label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pada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posisi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mudah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dilihat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oleh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pengemudi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.(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pada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saat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memasang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bucket, zipper,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dll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juga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harus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menunjukkan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batas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maksimal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kemampuan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bucket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zipper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serta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kondisi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beban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aktualnya</a:t>
            </a:r>
            <a:r>
              <a:rPr lang="en-US" altLang="ja-JP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273130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Peraturan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Kesehatan dan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Keselamatan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kutipan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 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(10)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273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145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Jilid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4 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Peraturan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Khusus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bab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2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Peraturan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khusus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terkait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peminjaman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666 (Hal-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dilakukan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oleh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pemberi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pinjaman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Pihak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disebutkan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sebelumnya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selanjutnya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disebut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“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pemberi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pinjaman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”)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melakukan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hal-hal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di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bawah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meminjamkan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pemilik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usaha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lainnya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</a:t>
            </a:r>
            <a:r>
              <a:rPr lang="ja-JP" altLang="en-US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Melakukan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pengecekan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melakukan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perbaikan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diperlukan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ditemukan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abnormalitas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sebelum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meminjamkan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mesinnya.※1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lang="ja-JP" altLang="en-US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Memberikan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dokumen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berikut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peminjam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yaitu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: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a.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Kapasitas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※2</a:t>
            </a:r>
            <a:endParaRPr lang="en-US" altLang="ja-JP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b. Hal-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diperhatikan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penggunaan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seperti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karakteristik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※3</a:t>
            </a:r>
            <a:endParaRPr lang="en-US" altLang="ja-JP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lang="ja-JP" altLang="en-US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Peraturan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bab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sebelumnya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tidak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berlaku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hal-hal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menjadi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tanggungjawab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pemberi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pinjaman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sebagai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pemilik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seperti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pemilihan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tipe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apa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dibeli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sebelum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dipinjamkan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pemeliharaan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setelah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peminjaman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selesai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Seperti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disebutkan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UU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subsidi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peralatan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dana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UMKM (UU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tahun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1956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nomor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115)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bab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2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6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termasuk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peminjaman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fasilitas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dilakukan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oleh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lembaga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peminjaman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pemerintah</a:t>
            </a:r>
            <a:r>
              <a:rPr lang="en-US" altLang="ja-JP" sz="14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daerah.※4</a:t>
            </a:r>
            <a:endParaRPr lang="ja-JP" altLang="en-US" sz="14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09625" indent="-2667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 “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Sebelum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yang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dimaksud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bukanlah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melakukan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pengecekan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secara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total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setiap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kali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meminjamkan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tetapi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tergantung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kebutuhan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kondisi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penggunaan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10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09625" indent="-2667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2 “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Kapasitas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adalah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kapasitas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diperlukan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penggunaan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cukup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poin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pentingnya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saja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misalnya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tingkat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kestabilan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kapasitas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bucket,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10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09625" indent="-2667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3 “Hal-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hal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diperhatikan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penggunaan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”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adalah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hal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harus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diperhatikan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dalam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penggunaan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seperti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cara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setting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mesing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bahan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bakar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digunakan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10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09625" indent="-2667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Catatan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4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Peraturan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ini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tidak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diterapkan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pihak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bab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2 yang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menyewa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sebagai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sarana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keuangan</a:t>
            </a:r>
            <a:r>
              <a:rPr lang="en-US" altLang="ja-JP" sz="11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lang="ja-JP" altLang="en-US" sz="110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09160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Standart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struktur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kutipan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276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146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  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Kekuatan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2  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Kestabilan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3  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Kestabilan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tiang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pancang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96938" indent="-896938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4  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Kestabilan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bagian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belakang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penggalian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kecuali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tipe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track)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pembongkar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kecuali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tipe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track)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5   (Rem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mengemudi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6   (Rem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peralatan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7  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Bagian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operasional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peralatan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bergerak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96938" indent="-896938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8   (Hal-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diperlukan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terkait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metode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fungsi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bagian-bagian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operasional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9  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Visibilitas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diperlukan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mengemudi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10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Peralatan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naik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turun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11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Peralatan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pencegah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bahaya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dikarenakan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naik-turunnya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arm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12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Peralatan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penunjuk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arah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13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Peralatan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peringatan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(alarm))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13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bab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2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Peralatan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auto-stop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melewati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batas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area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14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Katup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pengaman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15 (Label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tanda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16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struktur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khusus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Pasal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17 (</a:t>
            </a:r>
            <a:r>
              <a:rPr lang="en-US" altLang="ja-JP" sz="16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Pengecualian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9083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rmAutofit fontScale="90000"/>
          </a:bodyPr>
          <a:lstStyle/>
          <a:p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Bab 2</a:t>
            </a:r>
            <a:r>
              <a:rPr lang="ja-JP" altLang="en-US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　</a:t>
            </a:r>
            <a:r>
              <a:rPr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Penggerak</a:t>
            </a:r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Utama dan </a:t>
            </a:r>
            <a:r>
              <a:rPr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Sistem</a:t>
            </a:r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Hidrolik</a:t>
            </a:r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Pada </a:t>
            </a:r>
            <a:r>
              <a:rPr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mesin</a:t>
            </a:r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konstruksi</a:t>
            </a:r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alat</a:t>
            </a:r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berat</a:t>
            </a:r>
            <a:endParaRPr kumimoji="1" lang="ja-JP" altLang="en-US" sz="3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321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Penggerak</a:t>
            </a:r>
            <a:r>
              <a:rPr kumimoji="1"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Utama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20917" y="6452605"/>
            <a:ext cx="40752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16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12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23563" y="2032382"/>
            <a:ext cx="384055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Perbandingan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Antara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Diesel dan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Bensin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309381"/>
            <a:ext cx="7762875" cy="277177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D8E5BAB5-38F8-4E8F-A723-F507888EFA83}"/>
              </a:ext>
            </a:extLst>
          </p:cNvPr>
          <p:cNvSpPr txBox="1"/>
          <p:nvPr/>
        </p:nvSpPr>
        <p:spPr>
          <a:xfrm>
            <a:off x="3465070" y="2464904"/>
            <a:ext cx="2280358" cy="338554"/>
          </a:xfrm>
          <a:prstGeom prst="rect">
            <a:avLst/>
          </a:prstGeom>
          <a:solidFill>
            <a:srgbClr val="EBF0F9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Diesel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9A628B80-8E68-4E4A-829E-17AA3531A01C}"/>
              </a:ext>
            </a:extLst>
          </p:cNvPr>
          <p:cNvSpPr txBox="1"/>
          <p:nvPr/>
        </p:nvSpPr>
        <p:spPr>
          <a:xfrm>
            <a:off x="5959253" y="2464904"/>
            <a:ext cx="2280358" cy="338554"/>
          </a:xfrm>
          <a:prstGeom prst="rect">
            <a:avLst/>
          </a:prstGeom>
          <a:solidFill>
            <a:srgbClr val="EBF0F9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Bensin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5B212082-B99D-42A0-94E0-925480744CC8}"/>
              </a:ext>
            </a:extLst>
          </p:cNvPr>
          <p:cNvSpPr txBox="1"/>
          <p:nvPr/>
        </p:nvSpPr>
        <p:spPr>
          <a:xfrm>
            <a:off x="3670638" y="2916791"/>
            <a:ext cx="19464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Solar (</a:t>
            </a:r>
            <a:r>
              <a:rPr kumimoji="1" lang="en-US" altLang="ja-JP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keiyu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4866D76D-1BCA-4881-A27D-364CCC80B56C}"/>
              </a:ext>
            </a:extLst>
          </p:cNvPr>
          <p:cNvSpPr txBox="1"/>
          <p:nvPr/>
        </p:nvSpPr>
        <p:spPr>
          <a:xfrm>
            <a:off x="6126230" y="2916732"/>
            <a:ext cx="19464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Bensin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5F525C58-C8D9-4BA0-893A-6794755129F5}"/>
              </a:ext>
            </a:extLst>
          </p:cNvPr>
          <p:cNvSpPr txBox="1"/>
          <p:nvPr/>
        </p:nvSpPr>
        <p:spPr>
          <a:xfrm>
            <a:off x="2329732" y="2387691"/>
            <a:ext cx="921512" cy="276999"/>
          </a:xfrm>
          <a:prstGeom prst="rect">
            <a:avLst/>
          </a:prstGeom>
          <a:solidFill>
            <a:srgbClr val="EBF0F9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Jenis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19393FAF-D3E6-4385-8F7F-F1743F190CB9}"/>
              </a:ext>
            </a:extLst>
          </p:cNvPr>
          <p:cNvSpPr txBox="1"/>
          <p:nvPr/>
        </p:nvSpPr>
        <p:spPr>
          <a:xfrm>
            <a:off x="828875" y="2612533"/>
            <a:ext cx="921512" cy="276999"/>
          </a:xfrm>
          <a:prstGeom prst="rect">
            <a:avLst/>
          </a:prstGeom>
          <a:solidFill>
            <a:srgbClr val="EBF0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EAAFA4A6-4E45-4CF0-8CA6-F76607EA1E38}"/>
              </a:ext>
            </a:extLst>
          </p:cNvPr>
          <p:cNvSpPr txBox="1"/>
          <p:nvPr/>
        </p:nvSpPr>
        <p:spPr>
          <a:xfrm>
            <a:off x="828875" y="2916732"/>
            <a:ext cx="2422369" cy="276999"/>
          </a:xfrm>
          <a:prstGeom prst="rect">
            <a:avLst/>
          </a:prstGeom>
          <a:solidFill>
            <a:srgbClr val="EBF0F9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Jenis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Bakar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860E6725-F09D-4DA7-959B-F9D70D17612E}"/>
              </a:ext>
            </a:extLst>
          </p:cNvPr>
          <p:cNvSpPr txBox="1"/>
          <p:nvPr/>
        </p:nvSpPr>
        <p:spPr>
          <a:xfrm>
            <a:off x="828875" y="3219884"/>
            <a:ext cx="2422369" cy="276999"/>
          </a:xfrm>
          <a:prstGeom prst="rect">
            <a:avLst/>
          </a:prstGeom>
          <a:solidFill>
            <a:srgbClr val="EBF0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Pengapian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67D4BBFA-B961-40BE-AFD6-BC60C24992D9}"/>
              </a:ext>
            </a:extLst>
          </p:cNvPr>
          <p:cNvSpPr txBox="1"/>
          <p:nvPr/>
        </p:nvSpPr>
        <p:spPr>
          <a:xfrm>
            <a:off x="3331716" y="3249896"/>
            <a:ext cx="248056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Menyala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sendiri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kompresi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udara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144412A0-90EB-43E0-B563-21D509B6093B}"/>
              </a:ext>
            </a:extLst>
          </p:cNvPr>
          <p:cNvSpPr txBox="1"/>
          <p:nvPr/>
        </p:nvSpPr>
        <p:spPr>
          <a:xfrm>
            <a:off x="5876014" y="3219884"/>
            <a:ext cx="248056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percikan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listrik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803D40F7-4425-44E0-883D-C6912B4A5D5E}"/>
              </a:ext>
            </a:extLst>
          </p:cNvPr>
          <p:cNvSpPr txBox="1"/>
          <p:nvPr/>
        </p:nvSpPr>
        <p:spPr>
          <a:xfrm>
            <a:off x="800268" y="3525770"/>
            <a:ext cx="2450973" cy="276999"/>
          </a:xfrm>
          <a:prstGeom prst="rect">
            <a:avLst/>
          </a:prstGeom>
          <a:solidFill>
            <a:srgbClr val="EBF0F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Massa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kuda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(horse power)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48FD9CC9-F796-45B6-B4E7-DC6F6F84AAB2}"/>
              </a:ext>
            </a:extLst>
          </p:cNvPr>
          <p:cNvSpPr txBox="1"/>
          <p:nvPr/>
        </p:nvSpPr>
        <p:spPr>
          <a:xfrm>
            <a:off x="3670637" y="3526942"/>
            <a:ext cx="19464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0BD07CB6-9DFC-4C7A-9B34-2B813F37B889}"/>
              </a:ext>
            </a:extLst>
          </p:cNvPr>
          <p:cNvSpPr txBox="1"/>
          <p:nvPr/>
        </p:nvSpPr>
        <p:spPr>
          <a:xfrm>
            <a:off x="6143095" y="3526942"/>
            <a:ext cx="19464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Ringan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6C8A8046-F962-441B-9196-309A0C5B06CA}"/>
              </a:ext>
            </a:extLst>
          </p:cNvPr>
          <p:cNvSpPr txBox="1"/>
          <p:nvPr/>
        </p:nvSpPr>
        <p:spPr>
          <a:xfrm>
            <a:off x="804932" y="3881127"/>
            <a:ext cx="2422369" cy="184666"/>
          </a:xfrm>
          <a:prstGeom prst="rect">
            <a:avLst/>
          </a:prstGeom>
          <a:solidFill>
            <a:srgbClr val="EBF0F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Harga per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kuda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(horse power)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B672FC0E-16C5-4514-9B6B-986E42738176}"/>
              </a:ext>
            </a:extLst>
          </p:cNvPr>
          <p:cNvSpPr txBox="1"/>
          <p:nvPr/>
        </p:nvSpPr>
        <p:spPr>
          <a:xfrm>
            <a:off x="3670637" y="3842336"/>
            <a:ext cx="19464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Mahal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60127B01-0C21-4759-A142-2C6DA2460D93}"/>
              </a:ext>
            </a:extLst>
          </p:cNvPr>
          <p:cNvSpPr txBox="1"/>
          <p:nvPr/>
        </p:nvSpPr>
        <p:spPr>
          <a:xfrm>
            <a:off x="6126230" y="3823027"/>
            <a:ext cx="19464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Murah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E11E6078-03C9-4EC8-8F7D-8AC445E81711}"/>
              </a:ext>
            </a:extLst>
          </p:cNvPr>
          <p:cNvSpPr txBox="1"/>
          <p:nvPr/>
        </p:nvSpPr>
        <p:spPr>
          <a:xfrm>
            <a:off x="3632047" y="4133280"/>
            <a:ext cx="19464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(30 – 40%)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F4D9EB1B-99E8-4ABC-968E-6C1E28A54BFB}"/>
              </a:ext>
            </a:extLst>
          </p:cNvPr>
          <p:cNvSpPr txBox="1"/>
          <p:nvPr/>
        </p:nvSpPr>
        <p:spPr>
          <a:xfrm>
            <a:off x="6192727" y="4142825"/>
            <a:ext cx="19464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Buruk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(22 – 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8%)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FED5187B-26DE-4F2A-B3EE-10D51DBF31D7}"/>
              </a:ext>
            </a:extLst>
          </p:cNvPr>
          <p:cNvSpPr txBox="1"/>
          <p:nvPr/>
        </p:nvSpPr>
        <p:spPr>
          <a:xfrm>
            <a:off x="828873" y="4134348"/>
            <a:ext cx="2422369" cy="276999"/>
          </a:xfrm>
          <a:prstGeom prst="rect">
            <a:avLst/>
          </a:prstGeom>
          <a:solidFill>
            <a:srgbClr val="EBF0F9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Efisiensi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termal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3733170A-3BA6-4117-BB17-77484DA58E0F}"/>
              </a:ext>
            </a:extLst>
          </p:cNvPr>
          <p:cNvSpPr txBox="1"/>
          <p:nvPr/>
        </p:nvSpPr>
        <p:spPr>
          <a:xfrm>
            <a:off x="828873" y="4437500"/>
            <a:ext cx="2422369" cy="276999"/>
          </a:xfrm>
          <a:prstGeom prst="rect">
            <a:avLst/>
          </a:prstGeom>
          <a:solidFill>
            <a:srgbClr val="EBF0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Biaya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oprasional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3142E4AA-9AB6-4EE3-8449-3C5877AB6B95}"/>
              </a:ext>
            </a:extLst>
          </p:cNvPr>
          <p:cNvSpPr txBox="1"/>
          <p:nvPr/>
        </p:nvSpPr>
        <p:spPr>
          <a:xfrm>
            <a:off x="3632046" y="4437499"/>
            <a:ext cx="19464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Murah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xmlns="" id="{701DABAD-9399-40A3-B550-B24FAB9C49E7}"/>
              </a:ext>
            </a:extLst>
          </p:cNvPr>
          <p:cNvSpPr txBox="1"/>
          <p:nvPr/>
        </p:nvSpPr>
        <p:spPr>
          <a:xfrm>
            <a:off x="6192726" y="4437498"/>
            <a:ext cx="19464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Mahal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F0FF03D5-E8CC-4269-A79F-C323CF45C78B}"/>
              </a:ext>
            </a:extLst>
          </p:cNvPr>
          <p:cNvSpPr txBox="1"/>
          <p:nvPr/>
        </p:nvSpPr>
        <p:spPr>
          <a:xfrm>
            <a:off x="3632046" y="4743536"/>
            <a:ext cx="19464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Kecil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xmlns="" id="{CD5BC0D6-DB0E-45F7-B3B3-4723AC8C2981}"/>
              </a:ext>
            </a:extLst>
          </p:cNvPr>
          <p:cNvSpPr txBox="1"/>
          <p:nvPr/>
        </p:nvSpPr>
        <p:spPr>
          <a:xfrm>
            <a:off x="828872" y="4740652"/>
            <a:ext cx="2422369" cy="276999"/>
          </a:xfrm>
          <a:prstGeom prst="rect">
            <a:avLst/>
          </a:prstGeom>
          <a:solidFill>
            <a:srgbClr val="EBF0F9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Resiko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terbakar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xmlns="" id="{9758F9CD-7652-4C2A-B4EC-9974DFACEF62}"/>
              </a:ext>
            </a:extLst>
          </p:cNvPr>
          <p:cNvSpPr txBox="1"/>
          <p:nvPr/>
        </p:nvSpPr>
        <p:spPr>
          <a:xfrm>
            <a:off x="6180286" y="4746395"/>
            <a:ext cx="19464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505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Diesel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96853" y="6452605"/>
            <a:ext cx="409930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18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12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5715" y="554132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Inlet dan Exhaust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84" y="1920858"/>
            <a:ext cx="4060072" cy="352508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514" y="1920858"/>
            <a:ext cx="3761764" cy="343607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985591" y="554132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Pelumasan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7DFFE46B-43F2-43DA-911D-E274B297FF73}"/>
              </a:ext>
            </a:extLst>
          </p:cNvPr>
          <p:cNvSpPr txBox="1"/>
          <p:nvPr/>
        </p:nvSpPr>
        <p:spPr>
          <a:xfrm>
            <a:off x="3752098" y="4232940"/>
            <a:ext cx="63566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Piston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918C64F2-4CCF-4AFE-8D6A-DFF1E66E8AA2}"/>
              </a:ext>
            </a:extLst>
          </p:cNvPr>
          <p:cNvSpPr txBox="1"/>
          <p:nvPr/>
        </p:nvSpPr>
        <p:spPr>
          <a:xfrm>
            <a:off x="3752577" y="3939028"/>
            <a:ext cx="90862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Blok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44755F7C-9E6F-40A1-826C-8DA60E93B2C3}"/>
              </a:ext>
            </a:extLst>
          </p:cNvPr>
          <p:cNvSpPr txBox="1"/>
          <p:nvPr/>
        </p:nvSpPr>
        <p:spPr>
          <a:xfrm>
            <a:off x="3748094" y="3392672"/>
            <a:ext cx="104801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Cylinder head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654520B7-DB5D-4463-ADB8-6C0453EEB476}"/>
              </a:ext>
            </a:extLst>
          </p:cNvPr>
          <p:cNvSpPr txBox="1"/>
          <p:nvPr/>
        </p:nvSpPr>
        <p:spPr>
          <a:xfrm>
            <a:off x="3752577" y="3660481"/>
            <a:ext cx="130772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Exhaust manifold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4C959033-1910-414E-8899-5A5B87C0AF67}"/>
              </a:ext>
            </a:extLst>
          </p:cNvPr>
          <p:cNvSpPr txBox="1"/>
          <p:nvPr/>
        </p:nvSpPr>
        <p:spPr>
          <a:xfrm>
            <a:off x="3743339" y="2810833"/>
            <a:ext cx="105277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Dust Injector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E948A12F-168F-498A-A6CE-3ACD0A4CACCF}"/>
              </a:ext>
            </a:extLst>
          </p:cNvPr>
          <p:cNvSpPr txBox="1"/>
          <p:nvPr/>
        </p:nvSpPr>
        <p:spPr>
          <a:xfrm>
            <a:off x="3817065" y="2352104"/>
            <a:ext cx="116852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Air cleaner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7AB329C7-95B7-48EE-AB75-31818BB02821}"/>
              </a:ext>
            </a:extLst>
          </p:cNvPr>
          <p:cNvSpPr txBox="1"/>
          <p:nvPr/>
        </p:nvSpPr>
        <p:spPr>
          <a:xfrm>
            <a:off x="3745073" y="1920858"/>
            <a:ext cx="90862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Pre-cleaner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6C8E4E7B-1B72-4F45-BA73-BBE5F36AC8EA}"/>
              </a:ext>
            </a:extLst>
          </p:cNvPr>
          <p:cNvSpPr txBox="1"/>
          <p:nvPr/>
        </p:nvSpPr>
        <p:spPr>
          <a:xfrm>
            <a:off x="2686536" y="1844055"/>
            <a:ext cx="106155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Impeller blower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FAE8F199-8B03-4136-AC8C-F928823B88EE}"/>
              </a:ext>
            </a:extLst>
          </p:cNvPr>
          <p:cNvSpPr txBox="1"/>
          <p:nvPr/>
        </p:nvSpPr>
        <p:spPr>
          <a:xfrm>
            <a:off x="1852873" y="1890221"/>
            <a:ext cx="9086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kompresor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4DEA21AC-1DB4-470B-9124-23725E08F88C}"/>
              </a:ext>
            </a:extLst>
          </p:cNvPr>
          <p:cNvSpPr txBox="1"/>
          <p:nvPr/>
        </p:nvSpPr>
        <p:spPr>
          <a:xfrm>
            <a:off x="821568" y="1840731"/>
            <a:ext cx="103148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Turbin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impeller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7C00F5F3-35DC-4E9D-880E-DB11DD4CCE87}"/>
              </a:ext>
            </a:extLst>
          </p:cNvPr>
          <p:cNvSpPr/>
          <p:nvPr/>
        </p:nvSpPr>
        <p:spPr>
          <a:xfrm>
            <a:off x="664484" y="2071697"/>
            <a:ext cx="636993" cy="15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0952B49E-FD2E-4582-B6FE-A636ADE8E345}"/>
              </a:ext>
            </a:extLst>
          </p:cNvPr>
          <p:cNvSpPr txBox="1"/>
          <p:nvPr/>
        </p:nvSpPr>
        <p:spPr>
          <a:xfrm>
            <a:off x="617615" y="2029711"/>
            <a:ext cx="104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Exhaust valve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1623AD97-74D7-460C-806A-D912A6AA4A8B}"/>
              </a:ext>
            </a:extLst>
          </p:cNvPr>
          <p:cNvSpPr txBox="1"/>
          <p:nvPr/>
        </p:nvSpPr>
        <p:spPr>
          <a:xfrm>
            <a:off x="658720" y="2333122"/>
            <a:ext cx="60979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Muffler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4070A626-C5D2-4ED5-8F5D-7D0791B311D6}"/>
              </a:ext>
            </a:extLst>
          </p:cNvPr>
          <p:cNvSpPr/>
          <p:nvPr/>
        </p:nvSpPr>
        <p:spPr>
          <a:xfrm>
            <a:off x="1806361" y="3231254"/>
            <a:ext cx="26927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A651A805-B22B-4166-9482-B72BD6EF3AE4}"/>
              </a:ext>
            </a:extLst>
          </p:cNvPr>
          <p:cNvSpPr txBox="1"/>
          <p:nvPr/>
        </p:nvSpPr>
        <p:spPr>
          <a:xfrm>
            <a:off x="1419283" y="3332231"/>
            <a:ext cx="656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Exhaust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0EBF3B50-63BE-4DEC-9B91-6317555FD14B}"/>
              </a:ext>
            </a:extLst>
          </p:cNvPr>
          <p:cNvSpPr/>
          <p:nvPr/>
        </p:nvSpPr>
        <p:spPr>
          <a:xfrm>
            <a:off x="2568362" y="3212659"/>
            <a:ext cx="153641" cy="555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FA590369-41E4-4348-B062-CC6BDADBC551}"/>
              </a:ext>
            </a:extLst>
          </p:cNvPr>
          <p:cNvSpPr txBox="1"/>
          <p:nvPr/>
        </p:nvSpPr>
        <p:spPr>
          <a:xfrm>
            <a:off x="2471899" y="3406425"/>
            <a:ext cx="1271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Udara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bertekanan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xmlns="" id="{E1F8ED18-F7EB-4126-B852-02A3228B7E0F}"/>
              </a:ext>
            </a:extLst>
          </p:cNvPr>
          <p:cNvSpPr txBox="1"/>
          <p:nvPr/>
        </p:nvSpPr>
        <p:spPr>
          <a:xfrm>
            <a:off x="4693442" y="4508704"/>
            <a:ext cx="8008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34A8D331-EB56-4EC6-854D-BCA0D43E8F3F}"/>
              </a:ext>
            </a:extLst>
          </p:cNvPr>
          <p:cNvSpPr txBox="1"/>
          <p:nvPr/>
        </p:nvSpPr>
        <p:spPr>
          <a:xfrm>
            <a:off x="7598004" y="2420647"/>
            <a:ext cx="8815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Oil filter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xmlns="" id="{95A3B278-A31E-4DC7-B219-C912B73D7A70}"/>
              </a:ext>
            </a:extLst>
          </p:cNvPr>
          <p:cNvSpPr txBox="1"/>
          <p:nvPr/>
        </p:nvSpPr>
        <p:spPr>
          <a:xfrm>
            <a:off x="7598004" y="4773774"/>
            <a:ext cx="91734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Pendingin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xmlns="" id="{991ED571-8817-49DC-BA79-9D9F56E9AEA5}"/>
              </a:ext>
            </a:extLst>
          </p:cNvPr>
          <p:cNvSpPr txBox="1"/>
          <p:nvPr/>
        </p:nvSpPr>
        <p:spPr>
          <a:xfrm>
            <a:off x="7156581" y="5032102"/>
            <a:ext cx="102297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Oil strainer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473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Diesel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77552" y="6452605"/>
            <a:ext cx="411861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19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13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00900" y="551396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Bakar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97" y="1880318"/>
            <a:ext cx="3718416" cy="35242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413" y="2050692"/>
            <a:ext cx="4023437" cy="319338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877552" y="529791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Pendingin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Engine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4B80DDFC-7361-4023-8A13-D63B05A3CB80}"/>
              </a:ext>
            </a:extLst>
          </p:cNvPr>
          <p:cNvSpPr txBox="1"/>
          <p:nvPr/>
        </p:nvSpPr>
        <p:spPr>
          <a:xfrm>
            <a:off x="1717034" y="2060268"/>
            <a:ext cx="9998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Nozel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injeksi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bakar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53D814E9-6D62-4249-B0C7-E6062D283296}"/>
              </a:ext>
            </a:extLst>
          </p:cNvPr>
          <p:cNvSpPr txBox="1"/>
          <p:nvPr/>
        </p:nvSpPr>
        <p:spPr>
          <a:xfrm>
            <a:off x="3039626" y="2099349"/>
            <a:ext cx="56817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Tanki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bakar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84CDEFF8-8332-42FB-B2E4-D8A5924D22AB}"/>
              </a:ext>
            </a:extLst>
          </p:cNvPr>
          <p:cNvSpPr txBox="1"/>
          <p:nvPr/>
        </p:nvSpPr>
        <p:spPr>
          <a:xfrm>
            <a:off x="1640474" y="3798148"/>
            <a:ext cx="9998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injeksi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bakar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7A2D5327-B860-4DDD-BBC2-0B5E43ACAA3D}"/>
              </a:ext>
            </a:extLst>
          </p:cNvPr>
          <p:cNvSpPr txBox="1"/>
          <p:nvPr/>
        </p:nvSpPr>
        <p:spPr>
          <a:xfrm>
            <a:off x="2758713" y="4659442"/>
            <a:ext cx="121541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Filter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bakar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D9A524AD-C061-4A79-A09B-74CED9842F78}"/>
              </a:ext>
            </a:extLst>
          </p:cNvPr>
          <p:cNvSpPr/>
          <p:nvPr/>
        </p:nvSpPr>
        <p:spPr>
          <a:xfrm>
            <a:off x="783770" y="5288205"/>
            <a:ext cx="856703" cy="20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B92B0FCE-60B4-4DA5-B2B9-71DC54671C9A}"/>
              </a:ext>
            </a:extLst>
          </p:cNvPr>
          <p:cNvSpPr txBox="1"/>
          <p:nvPr/>
        </p:nvSpPr>
        <p:spPr>
          <a:xfrm>
            <a:off x="660497" y="5298553"/>
            <a:ext cx="16523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>
                <a:latin typeface="Arial" panose="020B0604020202020204" pitchFamily="34" charset="0"/>
                <a:cs typeface="Arial" panose="020B0604020202020204" pitchFamily="34" charset="0"/>
              </a:rPr>
              <a:t>Pompa penyuplai bahan bakar</a:t>
            </a:r>
            <a:endParaRPr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60A5FF19-0307-40B4-B491-06EED68EA516}"/>
              </a:ext>
            </a:extLst>
          </p:cNvPr>
          <p:cNvSpPr txBox="1"/>
          <p:nvPr/>
        </p:nvSpPr>
        <p:spPr>
          <a:xfrm>
            <a:off x="2640285" y="5220049"/>
            <a:ext cx="71084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Governor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5DAC4C8A-049E-4A8A-9393-BF3D2267EE63}"/>
              </a:ext>
            </a:extLst>
          </p:cNvPr>
          <p:cNvSpPr txBox="1"/>
          <p:nvPr/>
        </p:nvSpPr>
        <p:spPr>
          <a:xfrm>
            <a:off x="4408238" y="1996855"/>
            <a:ext cx="71370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Radiator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D2BD3625-DBF9-42BC-A367-AB9C8D64CAD2}"/>
              </a:ext>
            </a:extLst>
          </p:cNvPr>
          <p:cNvSpPr txBox="1"/>
          <p:nvPr/>
        </p:nvSpPr>
        <p:spPr>
          <a:xfrm>
            <a:off x="5076253" y="1955310"/>
            <a:ext cx="52219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Kipas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24139679-E875-4A18-BC65-8FAE83404C7E}"/>
              </a:ext>
            </a:extLst>
          </p:cNvPr>
          <p:cNvSpPr txBox="1"/>
          <p:nvPr/>
        </p:nvSpPr>
        <p:spPr>
          <a:xfrm>
            <a:off x="7513038" y="3305889"/>
            <a:ext cx="97406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Cylinder head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F47EC45F-E311-419F-B696-F76D84330344}"/>
              </a:ext>
            </a:extLst>
          </p:cNvPr>
          <p:cNvSpPr txBox="1"/>
          <p:nvPr/>
        </p:nvSpPr>
        <p:spPr>
          <a:xfrm>
            <a:off x="5727658" y="2337267"/>
            <a:ext cx="76869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air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D46F50BF-B03B-4479-972E-BD1757881F0E}"/>
              </a:ext>
            </a:extLst>
          </p:cNvPr>
          <p:cNvSpPr txBox="1"/>
          <p:nvPr/>
        </p:nvSpPr>
        <p:spPr>
          <a:xfrm>
            <a:off x="5407112" y="2151811"/>
            <a:ext cx="90003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Termostat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C7083BC0-BC34-4794-AB0E-DEE4E5A7B2F2}"/>
              </a:ext>
            </a:extLst>
          </p:cNvPr>
          <p:cNvSpPr txBox="1"/>
          <p:nvPr/>
        </p:nvSpPr>
        <p:spPr>
          <a:xfrm>
            <a:off x="6215077" y="2097974"/>
            <a:ext cx="162857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Pengukur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suhu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pendingin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C314550C-E4EB-4DA1-A83B-988F8D0FD7C1}"/>
              </a:ext>
            </a:extLst>
          </p:cNvPr>
          <p:cNvSpPr txBox="1"/>
          <p:nvPr/>
        </p:nvSpPr>
        <p:spPr>
          <a:xfrm>
            <a:off x="6764647" y="2334821"/>
            <a:ext cx="123542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Water jacket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A34CAED8-EB11-4647-96E2-32E2141A1E83}"/>
              </a:ext>
            </a:extLst>
          </p:cNvPr>
          <p:cNvSpPr txBox="1"/>
          <p:nvPr/>
        </p:nvSpPr>
        <p:spPr>
          <a:xfrm>
            <a:off x="7676706" y="3798148"/>
            <a:ext cx="8386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Cylinder liner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F1057F03-7712-4E8B-A894-ABC6FBCB7FBA}"/>
              </a:ext>
            </a:extLst>
          </p:cNvPr>
          <p:cNvSpPr txBox="1"/>
          <p:nvPr/>
        </p:nvSpPr>
        <p:spPr>
          <a:xfrm>
            <a:off x="5543953" y="5095201"/>
            <a:ext cx="122069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Oil Cooler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D91FCD70-31C1-4CAD-93A5-3A910BE6A1D9}"/>
              </a:ext>
            </a:extLst>
          </p:cNvPr>
          <p:cNvSpPr txBox="1"/>
          <p:nvPr/>
        </p:nvSpPr>
        <p:spPr>
          <a:xfrm>
            <a:off x="6436497" y="4937094"/>
            <a:ext cx="162857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Dari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997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Diesel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34943" y="6452605"/>
            <a:ext cx="396121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20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13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94074" y="605091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Rangkaian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Listrik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389" y="1297693"/>
            <a:ext cx="3902809" cy="477925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C4BBE2B9-06DD-4AF1-B2DB-0EE21169981E}"/>
              </a:ext>
            </a:extLst>
          </p:cNvPr>
          <p:cNvSpPr txBox="1"/>
          <p:nvPr/>
        </p:nvSpPr>
        <p:spPr>
          <a:xfrm>
            <a:off x="4773170" y="5856183"/>
            <a:ext cx="56250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Baterai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DA8A2D41-2ED4-4D36-B922-6AAEAEF237F1}"/>
              </a:ext>
            </a:extLst>
          </p:cNvPr>
          <p:cNvSpPr txBox="1"/>
          <p:nvPr/>
        </p:nvSpPr>
        <p:spPr>
          <a:xfrm>
            <a:off x="5427988" y="4008960"/>
            <a:ext cx="71155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Regulator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6832D0E8-D295-4F5C-853C-7E8C7F9A7DA9}"/>
              </a:ext>
            </a:extLst>
          </p:cNvPr>
          <p:cNvSpPr txBox="1"/>
          <p:nvPr/>
        </p:nvSpPr>
        <p:spPr>
          <a:xfrm>
            <a:off x="4618699" y="1297693"/>
            <a:ext cx="61668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Horn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4A3D8B94-0477-4328-9C22-9BD356D7C75D}"/>
              </a:ext>
            </a:extLst>
          </p:cNvPr>
          <p:cNvSpPr txBox="1"/>
          <p:nvPr/>
        </p:nvSpPr>
        <p:spPr>
          <a:xfrm>
            <a:off x="5852313" y="1479624"/>
            <a:ext cx="71155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Oil filter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06AADA71-31E1-43D4-8A41-FADEB7A1898E}"/>
              </a:ext>
            </a:extLst>
          </p:cNvPr>
          <p:cNvSpPr/>
          <p:nvPr/>
        </p:nvSpPr>
        <p:spPr>
          <a:xfrm>
            <a:off x="5121835" y="1978212"/>
            <a:ext cx="561681" cy="113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7F3BB345-3B7D-4C0A-845A-FD81D3C41D94}"/>
              </a:ext>
            </a:extLst>
          </p:cNvPr>
          <p:cNvSpPr txBox="1"/>
          <p:nvPr/>
        </p:nvSpPr>
        <p:spPr>
          <a:xfrm>
            <a:off x="5041356" y="1895637"/>
            <a:ext cx="855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Sakelar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horn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552C5551-651C-404D-8809-6168F1313893}"/>
              </a:ext>
            </a:extLst>
          </p:cNvPr>
          <p:cNvSpPr/>
          <p:nvPr/>
        </p:nvSpPr>
        <p:spPr>
          <a:xfrm>
            <a:off x="5175623" y="2155779"/>
            <a:ext cx="561681" cy="124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48E5C632-E3D7-4738-B815-D0B44AD1904C}"/>
              </a:ext>
            </a:extLst>
          </p:cNvPr>
          <p:cNvSpPr txBox="1"/>
          <p:nvPr/>
        </p:nvSpPr>
        <p:spPr>
          <a:xfrm>
            <a:off x="5082462" y="2114285"/>
            <a:ext cx="7115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Horn relay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F570770E-2AB4-4F82-978B-FDD1C4738AC0}"/>
              </a:ext>
            </a:extLst>
          </p:cNvPr>
          <p:cNvSpPr/>
          <p:nvPr/>
        </p:nvSpPr>
        <p:spPr>
          <a:xfrm>
            <a:off x="5683516" y="2984123"/>
            <a:ext cx="502131" cy="71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07D27FF6-FA5A-41AA-B433-4F6B9A1D69E5}"/>
              </a:ext>
            </a:extLst>
          </p:cNvPr>
          <p:cNvSpPr txBox="1"/>
          <p:nvPr/>
        </p:nvSpPr>
        <p:spPr>
          <a:xfrm>
            <a:off x="5601375" y="2927731"/>
            <a:ext cx="591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Caution lamp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13C48FEF-B414-42E2-8102-EB1989DB4261}"/>
              </a:ext>
            </a:extLst>
          </p:cNvPr>
          <p:cNvSpPr txBox="1"/>
          <p:nvPr/>
        </p:nvSpPr>
        <p:spPr>
          <a:xfrm>
            <a:off x="2331903" y="3055492"/>
            <a:ext cx="107598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Steker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pemanas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5605B83E-57D0-49C3-9E89-8558951167BE}"/>
              </a:ext>
            </a:extLst>
          </p:cNvPr>
          <p:cNvSpPr txBox="1"/>
          <p:nvPr/>
        </p:nvSpPr>
        <p:spPr>
          <a:xfrm>
            <a:off x="2594472" y="3558888"/>
            <a:ext cx="107598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Sinyal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pemanas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8F926940-BF2E-483B-BDD4-2D7051D1A2B6}"/>
              </a:ext>
            </a:extLst>
          </p:cNvPr>
          <p:cNvSpPr/>
          <p:nvPr/>
        </p:nvSpPr>
        <p:spPr>
          <a:xfrm>
            <a:off x="3709012" y="4008960"/>
            <a:ext cx="543499" cy="104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C9E89AE3-AC22-4132-98C0-A251DED00470}"/>
              </a:ext>
            </a:extLst>
          </p:cNvPr>
          <p:cNvSpPr txBox="1"/>
          <p:nvPr/>
        </p:nvSpPr>
        <p:spPr>
          <a:xfrm>
            <a:off x="3455624" y="3926852"/>
            <a:ext cx="8262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Safety relay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A03D6478-9113-487F-AB00-3D83BED54DE9}"/>
              </a:ext>
            </a:extLst>
          </p:cNvPr>
          <p:cNvSpPr txBox="1"/>
          <p:nvPr/>
        </p:nvSpPr>
        <p:spPr>
          <a:xfrm>
            <a:off x="5282933" y="3811436"/>
            <a:ext cx="99300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Kotak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sekering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816443F6-5DB3-4720-9D7A-398505079737}"/>
              </a:ext>
            </a:extLst>
          </p:cNvPr>
          <p:cNvSpPr/>
          <p:nvPr/>
        </p:nvSpPr>
        <p:spPr>
          <a:xfrm>
            <a:off x="4233540" y="5023289"/>
            <a:ext cx="562505" cy="165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E9411832-ED1A-4583-848E-FAE70C40841E}"/>
              </a:ext>
            </a:extLst>
          </p:cNvPr>
          <p:cNvSpPr txBox="1"/>
          <p:nvPr/>
        </p:nvSpPr>
        <p:spPr>
          <a:xfrm>
            <a:off x="3745661" y="5019376"/>
            <a:ext cx="12956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Sakelar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baterai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relay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303AE7CB-8E1D-451B-AA38-33CBDAE94091}"/>
              </a:ext>
            </a:extLst>
          </p:cNvPr>
          <p:cNvSpPr txBox="1"/>
          <p:nvPr/>
        </p:nvSpPr>
        <p:spPr>
          <a:xfrm>
            <a:off x="4179356" y="2986242"/>
            <a:ext cx="6166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Lampu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panel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2BF02343-C248-48E9-A417-9962BB7919EE}"/>
              </a:ext>
            </a:extLst>
          </p:cNvPr>
          <p:cNvSpPr/>
          <p:nvPr/>
        </p:nvSpPr>
        <p:spPr>
          <a:xfrm>
            <a:off x="3745661" y="4784349"/>
            <a:ext cx="433695" cy="11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C0A6D731-3864-4746-90A3-B43F0C0F95B7}"/>
              </a:ext>
            </a:extLst>
          </p:cNvPr>
          <p:cNvSpPr txBox="1"/>
          <p:nvPr/>
        </p:nvSpPr>
        <p:spPr>
          <a:xfrm>
            <a:off x="3670453" y="4739629"/>
            <a:ext cx="9015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Starting motor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xmlns="" id="{8F038CA6-C6A7-4C19-922A-C3E10E1CC8CB}"/>
              </a:ext>
            </a:extLst>
          </p:cNvPr>
          <p:cNvSpPr/>
          <p:nvPr/>
        </p:nvSpPr>
        <p:spPr>
          <a:xfrm>
            <a:off x="4464910" y="3926852"/>
            <a:ext cx="518621" cy="139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xmlns="" id="{C3059B1B-06C1-49F8-968B-79051011586B}"/>
              </a:ext>
            </a:extLst>
          </p:cNvPr>
          <p:cNvSpPr txBox="1"/>
          <p:nvPr/>
        </p:nvSpPr>
        <p:spPr>
          <a:xfrm>
            <a:off x="4265980" y="3865866"/>
            <a:ext cx="855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Tombol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start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xmlns="" id="{357DAC44-3FDB-43D7-A2A0-0AA27D4FBF9D}"/>
              </a:ext>
            </a:extLst>
          </p:cNvPr>
          <p:cNvSpPr/>
          <p:nvPr/>
        </p:nvSpPr>
        <p:spPr>
          <a:xfrm>
            <a:off x="3489278" y="2379260"/>
            <a:ext cx="219734" cy="131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xmlns="" id="{F12302E3-800B-4BE6-821A-0EB2D5A42E3D}"/>
              </a:ext>
            </a:extLst>
          </p:cNvPr>
          <p:cNvSpPr txBox="1"/>
          <p:nvPr/>
        </p:nvSpPr>
        <p:spPr>
          <a:xfrm>
            <a:off x="3364072" y="2330600"/>
            <a:ext cx="6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Lampu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besar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xmlns="" id="{20CF43F4-AAF3-4783-9473-D6AA45F0EC17}"/>
              </a:ext>
            </a:extLst>
          </p:cNvPr>
          <p:cNvSpPr txBox="1"/>
          <p:nvPr/>
        </p:nvSpPr>
        <p:spPr>
          <a:xfrm>
            <a:off x="2228709" y="2072016"/>
            <a:ext cx="6915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Lampu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belakang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7C0C6A14-B818-479A-8150-9C48F149F6E4}"/>
              </a:ext>
            </a:extLst>
          </p:cNvPr>
          <p:cNvSpPr/>
          <p:nvPr/>
        </p:nvSpPr>
        <p:spPr>
          <a:xfrm>
            <a:off x="4983531" y="3297063"/>
            <a:ext cx="498320" cy="105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xmlns="" id="{8C5CC20F-48F0-4196-8443-A68F8AF135A7}"/>
              </a:ext>
            </a:extLst>
          </p:cNvPr>
          <p:cNvSpPr txBox="1"/>
          <p:nvPr/>
        </p:nvSpPr>
        <p:spPr>
          <a:xfrm>
            <a:off x="4853976" y="3228269"/>
            <a:ext cx="9252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Switch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lampu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xmlns="" id="{E9233DF1-4510-4D1C-9A79-D5403D08DD7E}"/>
              </a:ext>
            </a:extLst>
          </p:cNvPr>
          <p:cNvSpPr txBox="1"/>
          <p:nvPr/>
        </p:nvSpPr>
        <p:spPr>
          <a:xfrm>
            <a:off x="3284259" y="1323264"/>
            <a:ext cx="6350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Lampu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xmlns="" id="{F7B46CDB-15E4-4BDF-89EF-4431A09E1B48}"/>
              </a:ext>
            </a:extLst>
          </p:cNvPr>
          <p:cNvSpPr/>
          <p:nvPr/>
        </p:nvSpPr>
        <p:spPr>
          <a:xfrm>
            <a:off x="5175623" y="4467367"/>
            <a:ext cx="252365" cy="89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xmlns="" id="{8DD18DCE-04F5-40A9-8185-A9138AC31C6A}"/>
              </a:ext>
            </a:extLst>
          </p:cNvPr>
          <p:cNvSpPr txBox="1"/>
          <p:nvPr/>
        </p:nvSpPr>
        <p:spPr>
          <a:xfrm>
            <a:off x="5034943" y="4269125"/>
            <a:ext cx="8430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50" dirty="0" err="1">
                <a:latin typeface="Arial" panose="020B0604020202020204" pitchFamily="34" charset="0"/>
                <a:cs typeface="Arial" panose="020B0604020202020204" pitchFamily="34" charset="0"/>
              </a:rPr>
              <a:t>Pengukur</a:t>
            </a:r>
            <a:r>
              <a:rPr kumimoji="1" lang="en-US" altLang="ja-JP" sz="850" dirty="0">
                <a:latin typeface="Arial" panose="020B0604020202020204" pitchFamily="34" charset="0"/>
                <a:cs typeface="Arial" panose="020B0604020202020204" pitchFamily="34" charset="0"/>
              </a:rPr>
              <a:t> radio</a:t>
            </a:r>
            <a:endParaRPr kumimoji="1" lang="ja-JP" altLang="en-US" sz="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xmlns="" id="{319F47BE-B645-4C0F-B5DE-1EE15A64D137}"/>
              </a:ext>
            </a:extLst>
          </p:cNvPr>
          <p:cNvSpPr/>
          <p:nvPr/>
        </p:nvSpPr>
        <p:spPr>
          <a:xfrm>
            <a:off x="5522794" y="4802720"/>
            <a:ext cx="374417" cy="17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xmlns="" id="{484711F5-B04D-41A8-A99B-BF108A40CD81}"/>
              </a:ext>
            </a:extLst>
          </p:cNvPr>
          <p:cNvSpPr txBox="1"/>
          <p:nvPr/>
        </p:nvSpPr>
        <p:spPr>
          <a:xfrm>
            <a:off x="5397962" y="4798824"/>
            <a:ext cx="843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Generator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pengisi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84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Bahan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Bakar, Oli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20916" y="6245224"/>
            <a:ext cx="40752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22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13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Oli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memiliki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fungsi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sebagai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berikut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:</a:t>
            </a: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①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Fungsi</a:t>
            </a:r>
            <a:r>
              <a:rPr lang="zh-TW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pelumas</a:t>
            </a: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②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Fungsi</a:t>
            </a:r>
            <a:r>
              <a:rPr lang="zh-TW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pendingin</a:t>
            </a: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③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Fungsi</a:t>
            </a:r>
            <a:r>
              <a:rPr lang="zh-TW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000" i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sealing </a:t>
            </a:r>
            <a:r>
              <a:rPr lang="en-US" altLang="zh-TW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</a:t>
            </a:r>
            <a:r>
              <a:rPr lang="en-US" altLang="zh-TW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penyegel</a:t>
            </a:r>
            <a:r>
              <a:rPr lang="en-US" altLang="zh-TW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zh-TW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④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Fungsi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pembersihan</a:t>
            </a: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⑤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Fungsi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pencegahan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karat</a:t>
            </a: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Ada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berbagai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macam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nama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diterapkan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tetapi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penting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menggunakan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nama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standar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telah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ditentukan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dalam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buku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manual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instruksi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319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Sistem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Hidrolik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40407" y="6452605"/>
            <a:ext cx="415575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24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14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50" y="1724891"/>
            <a:ext cx="7631900" cy="340821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221F674E-C0D6-4D0C-A479-40038ECD94F7}"/>
              </a:ext>
            </a:extLst>
          </p:cNvPr>
          <p:cNvSpPr txBox="1"/>
          <p:nvPr/>
        </p:nvSpPr>
        <p:spPr>
          <a:xfrm>
            <a:off x="914400" y="3282135"/>
            <a:ext cx="66874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35C9FA7C-5A9A-45A9-9DE5-D1D5B37E51B5}"/>
              </a:ext>
            </a:extLst>
          </p:cNvPr>
          <p:cNvSpPr txBox="1"/>
          <p:nvPr/>
        </p:nvSpPr>
        <p:spPr>
          <a:xfrm>
            <a:off x="1919783" y="3035914"/>
            <a:ext cx="128061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2B97D5D1-ECAF-434B-BBA5-82AC7853DC05}"/>
              </a:ext>
            </a:extLst>
          </p:cNvPr>
          <p:cNvSpPr txBox="1"/>
          <p:nvPr/>
        </p:nvSpPr>
        <p:spPr>
          <a:xfrm>
            <a:off x="1875426" y="3248443"/>
            <a:ext cx="136932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Oli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dikirim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6A10302B-D26A-46D2-AF79-FA1534032099}"/>
              </a:ext>
            </a:extLst>
          </p:cNvPr>
          <p:cNvSpPr txBox="1"/>
          <p:nvPr/>
        </p:nvSpPr>
        <p:spPr>
          <a:xfrm>
            <a:off x="2147245" y="1766855"/>
            <a:ext cx="12806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Oli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bertekanan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08319628-48B2-49D4-A808-090E9C3B1D9D}"/>
              </a:ext>
            </a:extLst>
          </p:cNvPr>
          <p:cNvSpPr txBox="1"/>
          <p:nvPr/>
        </p:nvSpPr>
        <p:spPr>
          <a:xfrm>
            <a:off x="5336271" y="1766855"/>
            <a:ext cx="12806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Oli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bertekanan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90739126-0618-4ACD-9F3A-8C57A0217CC2}"/>
              </a:ext>
            </a:extLst>
          </p:cNvPr>
          <p:cNvSpPr txBox="1"/>
          <p:nvPr/>
        </p:nvSpPr>
        <p:spPr>
          <a:xfrm>
            <a:off x="2367883" y="4691036"/>
            <a:ext cx="12806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Oli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bertekanan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167F168F-D08F-444A-87A8-DD55D6CEA173}"/>
              </a:ext>
            </a:extLst>
          </p:cNvPr>
          <p:cNvSpPr txBox="1"/>
          <p:nvPr/>
        </p:nvSpPr>
        <p:spPr>
          <a:xfrm>
            <a:off x="5495504" y="4691036"/>
            <a:ext cx="12806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Oli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bertekanan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CED4FA38-1F34-4D4D-8C25-BD6FA29DE91A}"/>
              </a:ext>
            </a:extLst>
          </p:cNvPr>
          <p:cNvSpPr txBox="1"/>
          <p:nvPr/>
        </p:nvSpPr>
        <p:spPr>
          <a:xfrm>
            <a:off x="3859475" y="4365218"/>
            <a:ext cx="12101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Aksesoris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tanki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hydraulic oil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5A2FF98C-2616-408C-87EE-9A6A513DBF20}"/>
              </a:ext>
            </a:extLst>
          </p:cNvPr>
          <p:cNvSpPr txBox="1"/>
          <p:nvPr/>
        </p:nvSpPr>
        <p:spPr>
          <a:xfrm>
            <a:off x="3767919" y="1920744"/>
            <a:ext cx="139321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Katup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kontrol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F0E2BEAA-596C-4791-89B8-1BC3B302B19D}"/>
              </a:ext>
            </a:extLst>
          </p:cNvPr>
          <p:cNvSpPr txBox="1"/>
          <p:nvPr/>
        </p:nvSpPr>
        <p:spPr>
          <a:xfrm>
            <a:off x="3767919" y="2133273"/>
            <a:ext cx="139321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Mengontrol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arah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aliran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30D4B9C6-AA48-4D37-A865-CB6940EE2893}"/>
              </a:ext>
            </a:extLst>
          </p:cNvPr>
          <p:cNvSpPr/>
          <p:nvPr/>
        </p:nvSpPr>
        <p:spPr>
          <a:xfrm>
            <a:off x="4572000" y="2838734"/>
            <a:ext cx="268406" cy="900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C9499125-3CE3-4618-A07F-9A76536D2806}"/>
              </a:ext>
            </a:extLst>
          </p:cNvPr>
          <p:cNvSpPr txBox="1"/>
          <p:nvPr/>
        </p:nvSpPr>
        <p:spPr>
          <a:xfrm>
            <a:off x="4464526" y="2984577"/>
            <a:ext cx="836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Oli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bertekanan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2A11F587-4675-4389-8E5B-9D7E718A2BF7}"/>
              </a:ext>
            </a:extLst>
          </p:cNvPr>
          <p:cNvSpPr txBox="1"/>
          <p:nvPr/>
        </p:nvSpPr>
        <p:spPr>
          <a:xfrm>
            <a:off x="5703993" y="3084853"/>
            <a:ext cx="139321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Penggerak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8143B7F1-F27F-471F-B4F9-8CB969705412}"/>
              </a:ext>
            </a:extLst>
          </p:cNvPr>
          <p:cNvSpPr txBox="1"/>
          <p:nvPr/>
        </p:nvSpPr>
        <p:spPr>
          <a:xfrm>
            <a:off x="5708562" y="3282135"/>
            <a:ext cx="139321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Mengubah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energi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mekanik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B5C61293-21CE-40F2-93AB-AF1233C53573}"/>
              </a:ext>
            </a:extLst>
          </p:cNvPr>
          <p:cNvSpPr txBox="1"/>
          <p:nvPr/>
        </p:nvSpPr>
        <p:spPr>
          <a:xfrm>
            <a:off x="7428814" y="3084853"/>
            <a:ext cx="83693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endParaRPr kumimoji="1" lang="en-US" altLang="ja-JP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Besaran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jarak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arah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704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Pompa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Hidrolik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① </a:t>
            </a:r>
            <a:r>
              <a:rPr lang="en-US" altLang="ja-JP" sz="2400" i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Gear Pump</a:t>
            </a:r>
            <a:r>
              <a:rPr lang="ja-JP" altLang="en-US" sz="2400" i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 　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②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Pompa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Piston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Tipe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Sumbu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Diagonal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、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Tipe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Diagonal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20917" y="6452605"/>
            <a:ext cx="40752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25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14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714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51" y="1344866"/>
            <a:ext cx="4554805" cy="18978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02" y="3841200"/>
            <a:ext cx="3470564" cy="224140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53786" y="6045180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Diagonal</a:t>
            </a:r>
            <a:r>
              <a:rPr lang="ja-JP" altLang="en-US" sz="1200" dirty="0">
                <a:solidFill>
                  <a:prstClr val="black"/>
                </a:solidFill>
              </a:rPr>
              <a:t>　　　　　　　　　　　　　　　　　　　　　　　　　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Pelat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Diagonal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715" y="4097941"/>
            <a:ext cx="3829240" cy="1929578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276109" y="5802050"/>
            <a:ext cx="561109" cy="280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6270" y="3307604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Garis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Besar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Prinsip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Gear Pump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EAB8CD72-0765-4EB2-896E-935759867FED}"/>
              </a:ext>
            </a:extLst>
          </p:cNvPr>
          <p:cNvSpPr/>
          <p:nvPr/>
        </p:nvSpPr>
        <p:spPr>
          <a:xfrm>
            <a:off x="2325051" y="1752600"/>
            <a:ext cx="253049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4F9CB119-9AEB-416A-BD46-AC87EA6DE486}"/>
              </a:ext>
            </a:extLst>
          </p:cNvPr>
          <p:cNvSpPr txBox="1"/>
          <p:nvPr/>
        </p:nvSpPr>
        <p:spPr>
          <a:xfrm>
            <a:off x="1695450" y="2044699"/>
            <a:ext cx="882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Port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hisap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5C2992C3-EE89-4D07-83B6-25AF5120BBF6}"/>
              </a:ext>
            </a:extLst>
          </p:cNvPr>
          <p:cNvSpPr/>
          <p:nvPr/>
        </p:nvSpPr>
        <p:spPr>
          <a:xfrm>
            <a:off x="6610350" y="1752600"/>
            <a:ext cx="361950" cy="1041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3AA6E40E-88A3-414B-8C91-A49E6C1F3482}"/>
              </a:ext>
            </a:extLst>
          </p:cNvPr>
          <p:cNvSpPr txBox="1"/>
          <p:nvPr/>
        </p:nvSpPr>
        <p:spPr>
          <a:xfrm>
            <a:off x="6519335" y="2035796"/>
            <a:ext cx="1238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Port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pembuangan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477AA649-8580-43EE-930D-35EBFFF5F1CB}"/>
              </a:ext>
            </a:extLst>
          </p:cNvPr>
          <p:cNvSpPr txBox="1"/>
          <p:nvPr/>
        </p:nvSpPr>
        <p:spPr>
          <a:xfrm>
            <a:off x="2451100" y="3949700"/>
            <a:ext cx="112395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Blok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6D5540DF-5817-4590-AD5B-4FE7478B04CC}"/>
              </a:ext>
            </a:extLst>
          </p:cNvPr>
          <p:cNvSpPr txBox="1"/>
          <p:nvPr/>
        </p:nvSpPr>
        <p:spPr>
          <a:xfrm>
            <a:off x="1326301" y="3895905"/>
            <a:ext cx="112395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Drive flange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B8EC9FAC-890D-47FD-87F0-2FAA3AF3977E}"/>
              </a:ext>
            </a:extLst>
          </p:cNvPr>
          <p:cNvSpPr txBox="1"/>
          <p:nvPr/>
        </p:nvSpPr>
        <p:spPr>
          <a:xfrm>
            <a:off x="1060451" y="4137373"/>
            <a:ext cx="635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Sumbu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D3CDAB9B-5A45-403F-B6A7-6B3C55C5BBBE}"/>
              </a:ext>
            </a:extLst>
          </p:cNvPr>
          <p:cNvSpPr txBox="1"/>
          <p:nvPr/>
        </p:nvSpPr>
        <p:spPr>
          <a:xfrm>
            <a:off x="2190751" y="5665472"/>
            <a:ext cx="635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Piston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8A4FF3BF-15AE-414D-8B21-79AA452DBC68}"/>
              </a:ext>
            </a:extLst>
          </p:cNvPr>
          <p:cNvSpPr txBox="1"/>
          <p:nvPr/>
        </p:nvSpPr>
        <p:spPr>
          <a:xfrm>
            <a:off x="2825751" y="5845215"/>
            <a:ext cx="79182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Plat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katup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FDC10E42-6DFA-4E8A-BB87-30A13E9A0D73}"/>
              </a:ext>
            </a:extLst>
          </p:cNvPr>
          <p:cNvSpPr txBox="1"/>
          <p:nvPr/>
        </p:nvSpPr>
        <p:spPr>
          <a:xfrm>
            <a:off x="3390843" y="4262656"/>
            <a:ext cx="57155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Jalur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keluar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masuk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D7F06B2E-9CCB-4365-80DE-8255369B9A06}"/>
              </a:ext>
            </a:extLst>
          </p:cNvPr>
          <p:cNvSpPr txBox="1"/>
          <p:nvPr/>
        </p:nvSpPr>
        <p:spPr>
          <a:xfrm>
            <a:off x="3967728" y="4157533"/>
            <a:ext cx="57155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Jalur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keluar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masuk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7CF19497-E09D-4632-A660-B8354F109CC0}"/>
              </a:ext>
            </a:extLst>
          </p:cNvPr>
          <p:cNvSpPr txBox="1"/>
          <p:nvPr/>
        </p:nvSpPr>
        <p:spPr>
          <a:xfrm>
            <a:off x="5861050" y="4137373"/>
            <a:ext cx="112395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Blok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6EEDC87C-6536-4650-AE94-A56B7F6A87D9}"/>
              </a:ext>
            </a:extLst>
          </p:cNvPr>
          <p:cNvSpPr txBox="1"/>
          <p:nvPr/>
        </p:nvSpPr>
        <p:spPr>
          <a:xfrm>
            <a:off x="5788025" y="5665472"/>
            <a:ext cx="635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Piston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494011D9-99FB-4AA9-857C-630BE2BC83C2}"/>
              </a:ext>
            </a:extLst>
          </p:cNvPr>
          <p:cNvSpPr txBox="1"/>
          <p:nvPr/>
        </p:nvSpPr>
        <p:spPr>
          <a:xfrm>
            <a:off x="6791325" y="5742576"/>
            <a:ext cx="79182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Plat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katup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D6BBCCD3-7324-4F81-B042-7FA05B6EC425}"/>
              </a:ext>
            </a:extLst>
          </p:cNvPr>
          <p:cNvSpPr txBox="1"/>
          <p:nvPr/>
        </p:nvSpPr>
        <p:spPr>
          <a:xfrm>
            <a:off x="7054060" y="4089262"/>
            <a:ext cx="57155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Jalur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keluar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masuk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091C5401-D57D-45A7-8DE6-7B0F56E3F98B}"/>
              </a:ext>
            </a:extLst>
          </p:cNvPr>
          <p:cNvSpPr txBox="1"/>
          <p:nvPr/>
        </p:nvSpPr>
        <p:spPr>
          <a:xfrm>
            <a:off x="7896927" y="4143844"/>
            <a:ext cx="57155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Jalur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keluar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masuk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DA7838F3-C6AC-4850-8DBE-DCF59A03004A}"/>
              </a:ext>
            </a:extLst>
          </p:cNvPr>
          <p:cNvSpPr txBox="1"/>
          <p:nvPr/>
        </p:nvSpPr>
        <p:spPr>
          <a:xfrm>
            <a:off x="4728787" y="4397039"/>
            <a:ext cx="635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Sumbu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E405AF76-8957-4812-89C1-B10C0E6C3F67}"/>
              </a:ext>
            </a:extLst>
          </p:cNvPr>
          <p:cNvSpPr txBox="1"/>
          <p:nvPr/>
        </p:nvSpPr>
        <p:spPr>
          <a:xfrm>
            <a:off x="4724591" y="5423768"/>
            <a:ext cx="635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Swash plate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860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rmAutofit fontScale="90000"/>
          </a:bodyPr>
          <a:lstStyle/>
          <a:p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Bab 1</a:t>
            </a:r>
            <a:r>
              <a:rPr kumimoji="1" lang="ja-JP" altLang="en-US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　</a:t>
            </a:r>
            <a:r>
              <a:rPr kumimoji="1"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Pengetahuan</a:t>
            </a:r>
            <a:r>
              <a:rPr kumimoji="1"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Dasar </a:t>
            </a:r>
            <a:r>
              <a:rPr kumimoji="1"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Mengenai</a:t>
            </a:r>
            <a:r>
              <a:rPr kumimoji="1"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1"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Mesin</a:t>
            </a:r>
            <a:r>
              <a:rPr kumimoji="1"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Konstruksi</a:t>
            </a:r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1"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Alat </a:t>
            </a:r>
            <a:r>
              <a:rPr kumimoji="1"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Berat</a:t>
            </a:r>
            <a:endParaRPr kumimoji="1" lang="ja-JP" altLang="en-US" sz="3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8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Tangki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Oli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Hidrolik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12053" y="6452605"/>
            <a:ext cx="408410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31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14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2308" y="1630170"/>
            <a:ext cx="45971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Tangki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Oli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46978" y="1268862"/>
            <a:ext cx="3172214" cy="276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Breather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Kombinasi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467" y="2002551"/>
            <a:ext cx="4004819" cy="38876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261" y="1468681"/>
            <a:ext cx="1647649" cy="23503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104" y="4161917"/>
            <a:ext cx="1471806" cy="220770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912053" y="3940678"/>
            <a:ext cx="3172214" cy="276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 Pipa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90BF78B0-F414-4248-AD7D-2DD96181EBFB}"/>
              </a:ext>
            </a:extLst>
          </p:cNvPr>
          <p:cNvSpPr txBox="1"/>
          <p:nvPr/>
        </p:nvSpPr>
        <p:spPr>
          <a:xfrm>
            <a:off x="4011561" y="2352219"/>
            <a:ext cx="103541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Air breather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EBE9C7C4-4393-45E8-9E17-AE261E24DCC5}"/>
              </a:ext>
            </a:extLst>
          </p:cNvPr>
          <p:cNvSpPr txBox="1"/>
          <p:nvPr/>
        </p:nvSpPr>
        <p:spPr>
          <a:xfrm>
            <a:off x="2031346" y="2554592"/>
            <a:ext cx="60861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E91503EC-BA0C-4282-BF55-EEC85FCDD024}"/>
              </a:ext>
            </a:extLst>
          </p:cNvPr>
          <p:cNvSpPr txBox="1"/>
          <p:nvPr/>
        </p:nvSpPr>
        <p:spPr>
          <a:xfrm>
            <a:off x="3276911" y="4040281"/>
            <a:ext cx="66433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Strainer</a:t>
            </a:r>
            <a:endParaRPr kumimoji="1" lang="ja-JP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600ABB2C-BE6B-4660-8848-F763DBF6A48F}"/>
              </a:ext>
            </a:extLst>
          </p:cNvPr>
          <p:cNvSpPr txBox="1"/>
          <p:nvPr/>
        </p:nvSpPr>
        <p:spPr>
          <a:xfrm>
            <a:off x="1817944" y="2225392"/>
            <a:ext cx="120701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Pengukur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level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F37D4686-8EEA-4B55-80DA-FA6389D21A99}"/>
              </a:ext>
            </a:extLst>
          </p:cNvPr>
          <p:cNvSpPr txBox="1"/>
          <p:nvPr/>
        </p:nvSpPr>
        <p:spPr>
          <a:xfrm>
            <a:off x="957762" y="5555809"/>
            <a:ext cx="9877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Dari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katup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operasi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3D94EF1A-8EBC-40F6-93F6-3F006B4B0485}"/>
              </a:ext>
            </a:extLst>
          </p:cNvPr>
          <p:cNvSpPr txBox="1"/>
          <p:nvPr/>
        </p:nvSpPr>
        <p:spPr>
          <a:xfrm>
            <a:off x="2601567" y="5726985"/>
            <a:ext cx="106499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Menuju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C2092568-E5EA-4C1E-9B31-98B48445C4F0}"/>
              </a:ext>
            </a:extLst>
          </p:cNvPr>
          <p:cNvSpPr/>
          <p:nvPr/>
        </p:nvSpPr>
        <p:spPr>
          <a:xfrm>
            <a:off x="1738423" y="3683821"/>
            <a:ext cx="409354" cy="246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D993B00A-6CD6-4047-8ED7-A2DA8071F19F}"/>
              </a:ext>
            </a:extLst>
          </p:cNvPr>
          <p:cNvSpPr txBox="1"/>
          <p:nvPr/>
        </p:nvSpPr>
        <p:spPr>
          <a:xfrm>
            <a:off x="1578725" y="3678503"/>
            <a:ext cx="834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Dari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sirkuit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78A0860D-FFC9-4A20-87C0-8DFB17E69AA3}"/>
              </a:ext>
            </a:extLst>
          </p:cNvPr>
          <p:cNvSpPr txBox="1"/>
          <p:nvPr/>
        </p:nvSpPr>
        <p:spPr>
          <a:xfrm>
            <a:off x="3458742" y="5368975"/>
            <a:ext cx="80533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Perangkap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196A12AD-3124-432D-A9B1-A76ED652F214}"/>
              </a:ext>
            </a:extLst>
          </p:cNvPr>
          <p:cNvSpPr txBox="1"/>
          <p:nvPr/>
        </p:nvSpPr>
        <p:spPr>
          <a:xfrm>
            <a:off x="6851128" y="1463761"/>
            <a:ext cx="50257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Cap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5544E643-93A9-4FA4-9760-1087E344A9A6}"/>
              </a:ext>
            </a:extLst>
          </p:cNvPr>
          <p:cNvSpPr/>
          <p:nvPr/>
        </p:nvSpPr>
        <p:spPr>
          <a:xfrm>
            <a:off x="5809260" y="1476164"/>
            <a:ext cx="857353" cy="16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2EE741A0-7918-4F6C-B2F3-A3B8227533B0}"/>
              </a:ext>
            </a:extLst>
          </p:cNvPr>
          <p:cNvSpPr txBox="1"/>
          <p:nvPr/>
        </p:nvSpPr>
        <p:spPr>
          <a:xfrm>
            <a:off x="5392270" y="1463760"/>
            <a:ext cx="1355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Elemen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filtrasi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udara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xmlns="" id="{D0BE0482-7B98-449A-BF74-E49208D309C3}"/>
              </a:ext>
            </a:extLst>
          </p:cNvPr>
          <p:cNvSpPr/>
          <p:nvPr/>
        </p:nvSpPr>
        <p:spPr>
          <a:xfrm>
            <a:off x="6023344" y="2743200"/>
            <a:ext cx="175437" cy="904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F844A4E9-E238-4DC8-8FC7-B0240065AB2F}"/>
              </a:ext>
            </a:extLst>
          </p:cNvPr>
          <p:cNvSpPr txBox="1"/>
          <p:nvPr/>
        </p:nvSpPr>
        <p:spPr>
          <a:xfrm>
            <a:off x="5497637" y="2983002"/>
            <a:ext cx="974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Elemen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filtrasi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minyak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A2FB01D8-2A7D-495E-81BF-257ABDA12092}"/>
              </a:ext>
            </a:extLst>
          </p:cNvPr>
          <p:cNvSpPr txBox="1"/>
          <p:nvPr/>
        </p:nvSpPr>
        <p:spPr>
          <a:xfrm>
            <a:off x="7208874" y="4648996"/>
            <a:ext cx="8666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Jalur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keluar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C8446FEB-E810-46E4-8D4D-29AD0CE8EC1F}"/>
              </a:ext>
            </a:extLst>
          </p:cNvPr>
          <p:cNvSpPr txBox="1"/>
          <p:nvPr/>
        </p:nvSpPr>
        <p:spPr>
          <a:xfrm>
            <a:off x="7023580" y="4930602"/>
            <a:ext cx="8666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7FF8FADA-2572-48B4-9E5D-D3B1F393ACED}"/>
              </a:ext>
            </a:extLst>
          </p:cNvPr>
          <p:cNvSpPr txBox="1"/>
          <p:nvPr/>
        </p:nvSpPr>
        <p:spPr>
          <a:xfrm>
            <a:off x="7023579" y="5170301"/>
            <a:ext cx="8666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Elemen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587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63682" y="2908299"/>
            <a:ext cx="8416636" cy="601663"/>
          </a:xfrm>
        </p:spPr>
        <p:txBody>
          <a:bodyPr>
            <a:normAutofit fontScale="90000"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Bab 3</a:t>
            </a:r>
            <a:r>
              <a:rPr lang="zh-TW" altLang="en-US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Struktur</a:t>
            </a:r>
            <a:r>
              <a:rPr lang="ja-JP" altLang="en-US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Peralatan</a:t>
            </a:r>
            <a:r>
              <a:rPr lang="ja-JP" altLang="en-US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Terkait</a:t>
            </a:r>
            <a:r>
              <a:rPr lang="ja-JP" altLang="en-US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Pengoperasian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berat</a:t>
            </a:r>
            <a:endParaRPr kumimoji="1" lang="ja-JP" altLang="en-US" sz="32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521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Traktor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Tipe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Crawler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38375" y="6452605"/>
            <a:ext cx="405778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35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15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8" name="グループ化 47"/>
          <p:cNvGrpSpPr>
            <a:grpSpLocks noChangeAspect="1"/>
          </p:cNvGrpSpPr>
          <p:nvPr/>
        </p:nvGrpSpPr>
        <p:grpSpPr>
          <a:xfrm>
            <a:off x="1515705" y="1463828"/>
            <a:ext cx="6112590" cy="4935942"/>
            <a:chOff x="587767" y="1908408"/>
            <a:chExt cx="4785112" cy="3863999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1316612" y="5495887"/>
              <a:ext cx="3172214" cy="2765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Struktur</a:t>
              </a:r>
              <a:r>
                <a:rPr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Traktor</a:t>
              </a:r>
              <a:r>
                <a:rPr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Tipe</a:t>
              </a:r>
              <a:r>
                <a:rPr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Crawler</a:t>
              </a:r>
              <a:endPara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942" y="1908408"/>
              <a:ext cx="4407554" cy="3563881"/>
            </a:xfrm>
            <a:prstGeom prst="rect">
              <a:avLst/>
            </a:prstGeom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xmlns="" id="{C0F8F185-780F-4E30-9933-807C1097FDC4}"/>
                </a:ext>
              </a:extLst>
            </p:cNvPr>
            <p:cNvSpPr txBox="1"/>
            <p:nvPr/>
          </p:nvSpPr>
          <p:spPr>
            <a:xfrm>
              <a:off x="1114232" y="2092058"/>
              <a:ext cx="64389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Radiator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xmlns="" id="{3F0203B6-F790-44F4-99F6-14FB112EBE74}"/>
                </a:ext>
              </a:extLst>
            </p:cNvPr>
            <p:cNvSpPr txBox="1"/>
            <p:nvPr/>
          </p:nvSpPr>
          <p:spPr>
            <a:xfrm>
              <a:off x="2466474" y="2149208"/>
              <a:ext cx="49770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Mesin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xmlns="" id="{6AD75035-53D1-458F-B181-B090533F1C70}"/>
                </a:ext>
              </a:extLst>
            </p:cNvPr>
            <p:cNvSpPr txBox="1"/>
            <p:nvPr/>
          </p:nvSpPr>
          <p:spPr>
            <a:xfrm>
              <a:off x="4665525" y="3779155"/>
              <a:ext cx="59645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Crawler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xmlns="" id="{8AB68F03-F6C0-400F-B5BB-B1EC2626FAC9}"/>
                </a:ext>
              </a:extLst>
            </p:cNvPr>
            <p:cNvSpPr txBox="1"/>
            <p:nvPr/>
          </p:nvSpPr>
          <p:spPr>
            <a:xfrm>
              <a:off x="4472022" y="3225396"/>
              <a:ext cx="81871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Tangki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bahan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bakar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xmlns="" id="{8A352174-F05F-4613-B0B1-E5859077012B}"/>
                </a:ext>
              </a:extLst>
            </p:cNvPr>
            <p:cNvSpPr txBox="1"/>
            <p:nvPr/>
          </p:nvSpPr>
          <p:spPr>
            <a:xfrm>
              <a:off x="4294484" y="2786935"/>
              <a:ext cx="727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Tangki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oli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hidrolik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xmlns="" id="{70D9BB34-B838-4937-BAC0-9BC4DDD198CF}"/>
                </a:ext>
              </a:extLst>
            </p:cNvPr>
            <p:cNvSpPr txBox="1"/>
            <p:nvPr/>
          </p:nvSpPr>
          <p:spPr>
            <a:xfrm>
              <a:off x="1998213" y="5268111"/>
              <a:ext cx="75768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Sprocket</a:t>
              </a:r>
              <a:endParaRPr kumimoji="1" lang="ja-JP" altLang="en-US" sz="9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xmlns="" id="{7F39B84B-36F2-401A-8E76-2C6C69D7FE4D}"/>
                </a:ext>
              </a:extLst>
            </p:cNvPr>
            <p:cNvSpPr/>
            <p:nvPr/>
          </p:nvSpPr>
          <p:spPr>
            <a:xfrm>
              <a:off x="698942" y="4061572"/>
              <a:ext cx="341188" cy="201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xmlns="" id="{5484A56C-A836-43EB-B52B-4E3B0B4365CF}"/>
                </a:ext>
              </a:extLst>
            </p:cNvPr>
            <p:cNvSpPr txBox="1"/>
            <p:nvPr/>
          </p:nvSpPr>
          <p:spPr>
            <a:xfrm>
              <a:off x="706394" y="3975607"/>
              <a:ext cx="4114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Idler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xmlns="" id="{C95B567D-B78F-456D-8C89-D0563FBACA31}"/>
                </a:ext>
              </a:extLst>
            </p:cNvPr>
            <p:cNvSpPr txBox="1"/>
            <p:nvPr/>
          </p:nvSpPr>
          <p:spPr>
            <a:xfrm>
              <a:off x="3049096" y="2043929"/>
              <a:ext cx="158324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Tuas </a:t>
              </a:r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pemindah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kecepatan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xmlns="" id="{A8D426AF-A19B-44F3-9281-371279C7F4CA}"/>
                </a:ext>
              </a:extLst>
            </p:cNvPr>
            <p:cNvSpPr txBox="1"/>
            <p:nvPr/>
          </p:nvSpPr>
          <p:spPr>
            <a:xfrm>
              <a:off x="3518774" y="2599046"/>
              <a:ext cx="125147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Power shift mission</a:t>
              </a:r>
              <a:endParaRPr kumimoji="1" lang="ja-JP" altLang="en-US" sz="9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xmlns="" id="{6F3CEC53-45A9-455F-BEA3-3B8C5A086054}"/>
                </a:ext>
              </a:extLst>
            </p:cNvPr>
            <p:cNvSpPr txBox="1"/>
            <p:nvPr/>
          </p:nvSpPr>
          <p:spPr>
            <a:xfrm>
              <a:off x="3480790" y="2366974"/>
              <a:ext cx="109121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Torque converter</a:t>
              </a:r>
              <a:endParaRPr kumimoji="1" lang="ja-JP" altLang="en-US" sz="9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xmlns="" id="{3CA6AFB0-51A2-49A7-838D-31A721491164}"/>
                </a:ext>
              </a:extLst>
            </p:cNvPr>
            <p:cNvSpPr txBox="1"/>
            <p:nvPr/>
          </p:nvSpPr>
          <p:spPr>
            <a:xfrm>
              <a:off x="3452508" y="5310586"/>
              <a:ext cx="101951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Deselerasi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akhir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xmlns="" id="{EBD65B11-B17C-48B0-8D01-7E89D4068A56}"/>
                </a:ext>
              </a:extLst>
            </p:cNvPr>
            <p:cNvSpPr txBox="1"/>
            <p:nvPr/>
          </p:nvSpPr>
          <p:spPr>
            <a:xfrm>
              <a:off x="3944787" y="5083445"/>
              <a:ext cx="142809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Kopling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mengemudi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xmlns="" id="{D0DB1EC8-7AA2-46A4-9C2C-9B55C5D1F98A}"/>
                </a:ext>
              </a:extLst>
            </p:cNvPr>
            <p:cNvSpPr txBox="1"/>
            <p:nvPr/>
          </p:nvSpPr>
          <p:spPr>
            <a:xfrm>
              <a:off x="3946262" y="4850273"/>
              <a:ext cx="112222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Sumbu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horisontal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xmlns="" id="{2788AEDB-8DDB-426C-9724-799A26CA89E4}"/>
                </a:ext>
              </a:extLst>
            </p:cNvPr>
            <p:cNvSpPr txBox="1"/>
            <p:nvPr/>
          </p:nvSpPr>
          <p:spPr>
            <a:xfrm>
              <a:off x="652795" y="4838466"/>
              <a:ext cx="150362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Carrier roller 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roda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atas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xmlns="" id="{79C438F9-A1B6-4FF2-812E-E2915ABD8B29}"/>
                </a:ext>
              </a:extLst>
            </p:cNvPr>
            <p:cNvSpPr/>
            <p:nvPr/>
          </p:nvSpPr>
          <p:spPr>
            <a:xfrm>
              <a:off x="698942" y="4554886"/>
              <a:ext cx="790014" cy="14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xmlns="" id="{A2B3A7B9-7908-4496-B410-E2E70C9B2889}"/>
                </a:ext>
              </a:extLst>
            </p:cNvPr>
            <p:cNvSpPr txBox="1"/>
            <p:nvPr/>
          </p:nvSpPr>
          <p:spPr>
            <a:xfrm>
              <a:off x="795705" y="4476054"/>
              <a:ext cx="90137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Truck roller </a:t>
              </a:r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roda</a:t>
              </a:r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bawah</a:t>
              </a:r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xmlns="" id="{32567386-6200-4336-8045-5E916DB5A96D}"/>
                </a:ext>
              </a:extLst>
            </p:cNvPr>
            <p:cNvSpPr/>
            <p:nvPr/>
          </p:nvSpPr>
          <p:spPr>
            <a:xfrm>
              <a:off x="672683" y="4358772"/>
              <a:ext cx="618565" cy="14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xmlns="" id="{EBB7E185-A285-48B6-B3E7-7A67994F5485}"/>
                </a:ext>
              </a:extLst>
            </p:cNvPr>
            <p:cNvSpPr txBox="1"/>
            <p:nvPr/>
          </p:nvSpPr>
          <p:spPr>
            <a:xfrm>
              <a:off x="587767" y="4164085"/>
              <a:ext cx="57077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Frame </a:t>
              </a:r>
              <a:r>
                <a:rPr lang="en-US" altLang="ja-JP" sz="9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truk</a:t>
              </a:r>
              <a:endParaRPr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xmlns="" id="{6E1EDE0A-1D64-4FC3-A52C-7243A90CC764}"/>
                </a:ext>
              </a:extLst>
            </p:cNvPr>
            <p:cNvSpPr txBox="1"/>
            <p:nvPr/>
          </p:nvSpPr>
          <p:spPr>
            <a:xfrm>
              <a:off x="1400486" y="5045190"/>
              <a:ext cx="1025621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Recoil spring</a:t>
              </a:r>
              <a:endParaRPr kumimoji="1" lang="ja-JP" altLang="en-US" sz="9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536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Traktor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Tipe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Crawler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38375" y="6452605"/>
            <a:ext cx="405778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35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15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8" name="グループ化 47"/>
          <p:cNvGrpSpPr>
            <a:grpSpLocks noChangeAspect="1"/>
          </p:cNvGrpSpPr>
          <p:nvPr/>
        </p:nvGrpSpPr>
        <p:grpSpPr>
          <a:xfrm>
            <a:off x="3943433" y="3135086"/>
            <a:ext cx="5006048" cy="3230166"/>
            <a:chOff x="4964632" y="4040541"/>
            <a:chExt cx="3576977" cy="2308054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7470" y="4061572"/>
              <a:ext cx="2761636" cy="2007705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4964632" y="6086985"/>
              <a:ext cx="357697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Contoh</a:t>
              </a:r>
              <a:r>
                <a:rPr lang="en-US" altLang="ja-JP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Komponen</a:t>
              </a:r>
              <a:r>
                <a:rPr lang="en-US" altLang="ja-JP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Power </a:t>
              </a:r>
              <a:r>
                <a:rPr lang="en-US" altLang="ja-JP" sz="1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Transmisi</a:t>
              </a:r>
              <a:r>
                <a:rPr lang="en-US" altLang="ja-JP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Tipe</a:t>
              </a:r>
              <a:r>
                <a:rPr lang="en-US" altLang="ja-JP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1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Shift</a:t>
              </a:r>
              <a:endParaRPr lang="ja-JP" altLang="en-US" sz="11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xmlns="" id="{B5C155DA-2784-4D0D-B519-C6DE61F7CC1D}"/>
                </a:ext>
              </a:extLst>
            </p:cNvPr>
            <p:cNvSpPr txBox="1"/>
            <p:nvPr/>
          </p:nvSpPr>
          <p:spPr>
            <a:xfrm>
              <a:off x="5536948" y="5558047"/>
              <a:ext cx="12739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Power shift transmission</a:t>
              </a:r>
              <a:endParaRPr kumimoji="1" lang="ja-JP" altLang="en-US" sz="9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xmlns="" id="{D0A85B70-002F-4BC6-8611-AB46F1C1B879}"/>
                </a:ext>
              </a:extLst>
            </p:cNvPr>
            <p:cNvSpPr txBox="1"/>
            <p:nvPr/>
          </p:nvSpPr>
          <p:spPr>
            <a:xfrm>
              <a:off x="7599011" y="4216598"/>
              <a:ext cx="58009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Mesin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xmlns="" id="{E26DAD7B-456A-4E04-AE60-38B23B171822}"/>
                </a:ext>
              </a:extLst>
            </p:cNvPr>
            <p:cNvSpPr txBox="1"/>
            <p:nvPr/>
          </p:nvSpPr>
          <p:spPr>
            <a:xfrm>
              <a:off x="7057208" y="5541418"/>
              <a:ext cx="112866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Torque converter</a:t>
              </a:r>
              <a:endParaRPr lang="ja-JP" altLang="en-US" sz="9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xmlns="" id="{0FB8791A-38F9-4DA5-B141-3248EE37DDAE}"/>
                </a:ext>
              </a:extLst>
            </p:cNvPr>
            <p:cNvSpPr txBox="1"/>
            <p:nvPr/>
          </p:nvSpPr>
          <p:spPr>
            <a:xfrm>
              <a:off x="5399138" y="5198861"/>
              <a:ext cx="684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Final drive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xmlns="" id="{C733CE00-A21E-40E0-BC1F-93829A6B26E1}"/>
                </a:ext>
              </a:extLst>
            </p:cNvPr>
            <p:cNvSpPr txBox="1"/>
            <p:nvPr/>
          </p:nvSpPr>
          <p:spPr>
            <a:xfrm>
              <a:off x="6339449" y="5876187"/>
              <a:ext cx="151099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Universal joint</a:t>
              </a:r>
              <a:endParaRPr kumimoji="1" lang="ja-JP" altLang="en-US" sz="9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xmlns="" id="{C0B704D2-7F71-48BD-BE86-325CAE4D41DA}"/>
                </a:ext>
              </a:extLst>
            </p:cNvPr>
            <p:cNvSpPr txBox="1"/>
            <p:nvPr/>
          </p:nvSpPr>
          <p:spPr>
            <a:xfrm>
              <a:off x="5714999" y="4040541"/>
              <a:ext cx="14196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Steering clutch </a:t>
              </a:r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atau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brake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xmlns="" id="{DED32B7B-F7D8-417B-B039-DCD62079897D}"/>
                </a:ext>
              </a:extLst>
            </p:cNvPr>
            <p:cNvSpPr txBox="1"/>
            <p:nvPr/>
          </p:nvSpPr>
          <p:spPr>
            <a:xfrm>
              <a:off x="5290740" y="4582361"/>
              <a:ext cx="90137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Bevel gear</a:t>
              </a:r>
              <a:endParaRPr kumimoji="1" lang="ja-JP" altLang="en-US" sz="9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グループ化 30"/>
          <p:cNvGrpSpPr>
            <a:grpSpLocks noChangeAspect="1"/>
          </p:cNvGrpSpPr>
          <p:nvPr/>
        </p:nvGrpSpPr>
        <p:grpSpPr>
          <a:xfrm>
            <a:off x="706726" y="1373027"/>
            <a:ext cx="4232957" cy="3264675"/>
            <a:chOff x="5056669" y="1388880"/>
            <a:chExt cx="3458681" cy="2667513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6496" y="1391272"/>
              <a:ext cx="3072610" cy="2203695"/>
            </a:xfrm>
            <a:prstGeom prst="rect">
              <a:avLst/>
            </a:prstGeom>
          </p:spPr>
        </p:pic>
        <p:sp>
          <p:nvSpPr>
            <p:cNvPr id="14" name="正方形/長方形 13"/>
            <p:cNvSpPr/>
            <p:nvPr/>
          </p:nvSpPr>
          <p:spPr>
            <a:xfrm>
              <a:off x="7744078" y="2031101"/>
              <a:ext cx="771272" cy="1051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5106496" y="3594728"/>
              <a:ext cx="340885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Komponen</a:t>
              </a:r>
              <a:r>
                <a:rPr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Daya</a:t>
              </a:r>
              <a:r>
                <a:rPr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Transmisi</a:t>
              </a:r>
              <a:r>
                <a:rPr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Tipe</a:t>
              </a:r>
              <a:r>
                <a:rPr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Penggerak</a:t>
              </a:r>
              <a:r>
                <a:rPr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Langsung</a:t>
              </a:r>
              <a:endPara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xmlns="" id="{3F12FBF3-BECC-4F6D-98D7-0A4222B1C7EE}"/>
                </a:ext>
              </a:extLst>
            </p:cNvPr>
            <p:cNvSpPr txBox="1"/>
            <p:nvPr/>
          </p:nvSpPr>
          <p:spPr>
            <a:xfrm>
              <a:off x="7599011" y="1587258"/>
              <a:ext cx="61810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Mesin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xmlns="" id="{FE2FD701-6E99-43C7-B600-383393FECCE4}"/>
                </a:ext>
              </a:extLst>
            </p:cNvPr>
            <p:cNvSpPr txBox="1"/>
            <p:nvPr/>
          </p:nvSpPr>
          <p:spPr>
            <a:xfrm>
              <a:off x="6261988" y="3423467"/>
              <a:ext cx="1764411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Universal joint</a:t>
              </a:r>
              <a:endParaRPr kumimoji="1" lang="ja-JP" altLang="en-US" sz="9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xmlns="" id="{E06617DA-C0B7-4637-85A2-F3D3249887E7}"/>
                </a:ext>
              </a:extLst>
            </p:cNvPr>
            <p:cNvSpPr txBox="1"/>
            <p:nvPr/>
          </p:nvSpPr>
          <p:spPr>
            <a:xfrm>
              <a:off x="5056669" y="1984367"/>
              <a:ext cx="90137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Bevel gear</a:t>
              </a:r>
              <a:endParaRPr kumimoji="1" lang="ja-JP" altLang="en-US" sz="9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xmlns="" id="{3D4A42F2-F228-4A97-B752-7F1F06D35A5A}"/>
                </a:ext>
              </a:extLst>
            </p:cNvPr>
            <p:cNvSpPr txBox="1"/>
            <p:nvPr/>
          </p:nvSpPr>
          <p:spPr>
            <a:xfrm>
              <a:off x="5417470" y="1388880"/>
              <a:ext cx="14786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Steering clutch </a:t>
              </a:r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atau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brake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xmlns="" id="{AEF328B4-3697-464F-8A0F-3D03BD037187}"/>
                </a:ext>
              </a:extLst>
            </p:cNvPr>
            <p:cNvSpPr txBox="1"/>
            <p:nvPr/>
          </p:nvSpPr>
          <p:spPr>
            <a:xfrm>
              <a:off x="5191412" y="3082459"/>
              <a:ext cx="138803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Transmisi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langsung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xmlns="" id="{79A5EE83-75FD-47CE-A047-4D3D0E71F8F0}"/>
                </a:ext>
              </a:extLst>
            </p:cNvPr>
            <p:cNvSpPr/>
            <p:nvPr/>
          </p:nvSpPr>
          <p:spPr>
            <a:xfrm>
              <a:off x="5191412" y="3313291"/>
              <a:ext cx="669638" cy="1228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xmlns="" id="{72B8A8BE-BF1C-422C-A6B3-0A2415D71175}"/>
                </a:ext>
              </a:extLst>
            </p:cNvPr>
            <p:cNvSpPr txBox="1"/>
            <p:nvPr/>
          </p:nvSpPr>
          <p:spPr>
            <a:xfrm>
              <a:off x="5099431" y="2673049"/>
              <a:ext cx="6886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Final drive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xmlns="" id="{539214F6-0C19-4DD1-B214-856EA4AD30FB}"/>
                </a:ext>
              </a:extLst>
            </p:cNvPr>
            <p:cNvSpPr txBox="1"/>
            <p:nvPr/>
          </p:nvSpPr>
          <p:spPr>
            <a:xfrm>
              <a:off x="6873635" y="3055740"/>
              <a:ext cx="10384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Kopling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utama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flywheel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35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Traktor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Tipe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Roda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71049" y="6452605"/>
            <a:ext cx="402511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47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16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30821" y="5857631"/>
            <a:ext cx="19157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Torque Converter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18" y="1380553"/>
            <a:ext cx="4168030" cy="418426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791" y="1380553"/>
            <a:ext cx="3072151" cy="418426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229791" y="5857630"/>
            <a:ext cx="30721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HST</a:t>
            </a:r>
          </a:p>
          <a:p>
            <a:pPr algn="ctr"/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Hydro-Static-Transmission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1F326ED7-205A-4F81-A50C-F1B23B3397D8}"/>
              </a:ext>
            </a:extLst>
          </p:cNvPr>
          <p:cNvSpPr/>
          <p:nvPr/>
        </p:nvSpPr>
        <p:spPr>
          <a:xfrm>
            <a:off x="2599765" y="1380553"/>
            <a:ext cx="633506" cy="18528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0B38BF1E-C2F9-404A-89A7-40339C716921}"/>
              </a:ext>
            </a:extLst>
          </p:cNvPr>
          <p:cNvSpPr txBox="1"/>
          <p:nvPr/>
        </p:nvSpPr>
        <p:spPr>
          <a:xfrm>
            <a:off x="2599765" y="1348475"/>
            <a:ext cx="633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B8465EB3-647D-41BD-AA17-8790FD68E5A9}"/>
              </a:ext>
            </a:extLst>
          </p:cNvPr>
          <p:cNvSpPr/>
          <p:nvPr/>
        </p:nvSpPr>
        <p:spPr>
          <a:xfrm>
            <a:off x="2362200" y="1691477"/>
            <a:ext cx="1130300" cy="18224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224EED39-891F-4C51-8D16-29EE8AFF1D73}"/>
              </a:ext>
            </a:extLst>
          </p:cNvPr>
          <p:cNvSpPr txBox="1"/>
          <p:nvPr/>
        </p:nvSpPr>
        <p:spPr>
          <a:xfrm>
            <a:off x="2293844" y="1659399"/>
            <a:ext cx="12558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Torque converter</a:t>
            </a:r>
            <a:endParaRPr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4A2F4876-2BDB-4B4E-BA88-49E4EBAD360B}"/>
              </a:ext>
            </a:extLst>
          </p:cNvPr>
          <p:cNvSpPr/>
          <p:nvPr/>
        </p:nvSpPr>
        <p:spPr>
          <a:xfrm>
            <a:off x="2152649" y="2019300"/>
            <a:ext cx="1593851" cy="16374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33A43E45-98C4-42BE-B42D-5DDF3A24A775}"/>
              </a:ext>
            </a:extLst>
          </p:cNvPr>
          <p:cNvSpPr txBox="1"/>
          <p:nvPr/>
        </p:nvSpPr>
        <p:spPr>
          <a:xfrm>
            <a:off x="2003144" y="1981909"/>
            <a:ext cx="1892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Power shift transmission</a:t>
            </a:r>
            <a:endParaRPr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105B2713-734D-4790-A3D5-23437F1E2518}"/>
              </a:ext>
            </a:extLst>
          </p:cNvPr>
          <p:cNvSpPr/>
          <p:nvPr/>
        </p:nvSpPr>
        <p:spPr>
          <a:xfrm>
            <a:off x="2362201" y="2317750"/>
            <a:ext cx="1130300" cy="17383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FEF1B375-C3C6-42A7-985C-474B7680FC40}"/>
              </a:ext>
            </a:extLst>
          </p:cNvPr>
          <p:cNvSpPr txBox="1"/>
          <p:nvPr/>
        </p:nvSpPr>
        <p:spPr>
          <a:xfrm>
            <a:off x="2279102" y="2274718"/>
            <a:ext cx="1296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diferensial</a:t>
            </a:r>
            <a:endParaRPr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A3857E31-A64E-471A-9F10-FDD86F96BDD3}"/>
              </a:ext>
            </a:extLst>
          </p:cNvPr>
          <p:cNvSpPr/>
          <p:nvPr/>
        </p:nvSpPr>
        <p:spPr>
          <a:xfrm>
            <a:off x="2362200" y="2635250"/>
            <a:ext cx="1130300" cy="1651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4BA54FE3-EE75-4884-9660-D92B7611431F}"/>
              </a:ext>
            </a:extLst>
          </p:cNvPr>
          <p:cNvSpPr txBox="1"/>
          <p:nvPr/>
        </p:nvSpPr>
        <p:spPr>
          <a:xfrm>
            <a:off x="2351368" y="2600932"/>
            <a:ext cx="1130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Final drive</a:t>
            </a:r>
            <a:endParaRPr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72174D97-9A07-44C0-A305-E8910DEB693E}"/>
              </a:ext>
            </a:extLst>
          </p:cNvPr>
          <p:cNvSpPr/>
          <p:nvPr/>
        </p:nvSpPr>
        <p:spPr>
          <a:xfrm>
            <a:off x="2565400" y="2953172"/>
            <a:ext cx="702235" cy="15945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DA2754B3-109C-46C6-9713-8744F6A37FAB}"/>
              </a:ext>
            </a:extLst>
          </p:cNvPr>
          <p:cNvSpPr txBox="1"/>
          <p:nvPr/>
        </p:nvSpPr>
        <p:spPr>
          <a:xfrm>
            <a:off x="2442632" y="2912892"/>
            <a:ext cx="9477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Tire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(Ban)</a:t>
            </a:r>
            <a:endParaRPr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8EF62DDA-FE7D-47CB-AFC2-565A42E7B81A}"/>
              </a:ext>
            </a:extLst>
          </p:cNvPr>
          <p:cNvSpPr/>
          <p:nvPr/>
        </p:nvSpPr>
        <p:spPr>
          <a:xfrm>
            <a:off x="2777271" y="3527299"/>
            <a:ext cx="772379" cy="109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677290A0-0B2D-4BF9-87E5-97C98C888983}"/>
              </a:ext>
            </a:extLst>
          </p:cNvPr>
          <p:cNvSpPr txBox="1"/>
          <p:nvPr/>
        </p:nvSpPr>
        <p:spPr>
          <a:xfrm>
            <a:off x="2683181" y="3304118"/>
            <a:ext cx="86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Power shift </a:t>
            </a:r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ransmission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xmlns="" id="{85A05580-CD59-46DF-8B6D-D775D2F0C6C5}"/>
              </a:ext>
            </a:extLst>
          </p:cNvPr>
          <p:cNvSpPr/>
          <p:nvPr/>
        </p:nvSpPr>
        <p:spPr>
          <a:xfrm>
            <a:off x="1458097" y="3488784"/>
            <a:ext cx="545047" cy="80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B94C6C5D-8B6B-4D65-88A6-41AC5FDDD720}"/>
              </a:ext>
            </a:extLst>
          </p:cNvPr>
          <p:cNvSpPr txBox="1"/>
          <p:nvPr/>
        </p:nvSpPr>
        <p:spPr>
          <a:xfrm>
            <a:off x="1400721" y="3267413"/>
            <a:ext cx="68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Torque converter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02D31E28-8DAC-4B95-BB80-27A59C83591B}"/>
              </a:ext>
            </a:extLst>
          </p:cNvPr>
          <p:cNvSpPr/>
          <p:nvPr/>
        </p:nvSpPr>
        <p:spPr>
          <a:xfrm>
            <a:off x="1041498" y="3890701"/>
            <a:ext cx="293032" cy="95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AE2DDC06-DEAF-4C05-8D0C-5C76E73536F6}"/>
              </a:ext>
            </a:extLst>
          </p:cNvPr>
          <p:cNvSpPr txBox="1"/>
          <p:nvPr/>
        </p:nvSpPr>
        <p:spPr>
          <a:xfrm>
            <a:off x="999133" y="3822903"/>
            <a:ext cx="490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xmlns="" id="{3A6F6E71-4CE8-4C90-812F-F76193C2689E}"/>
              </a:ext>
            </a:extLst>
          </p:cNvPr>
          <p:cNvSpPr/>
          <p:nvPr/>
        </p:nvSpPr>
        <p:spPr>
          <a:xfrm>
            <a:off x="842058" y="5295753"/>
            <a:ext cx="524246" cy="137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xmlns="" id="{E4ECDBCE-7C04-4DE9-9AD0-C0230456523C}"/>
              </a:ext>
            </a:extLst>
          </p:cNvPr>
          <p:cNvSpPr txBox="1"/>
          <p:nvPr/>
        </p:nvSpPr>
        <p:spPr>
          <a:xfrm>
            <a:off x="740983" y="5243084"/>
            <a:ext cx="7263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Final drive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xmlns="" id="{6D910CDF-CEB5-48E3-BE71-16A9909BE917}"/>
              </a:ext>
            </a:extLst>
          </p:cNvPr>
          <p:cNvSpPr/>
          <p:nvPr/>
        </p:nvSpPr>
        <p:spPr>
          <a:xfrm>
            <a:off x="1614605" y="5388360"/>
            <a:ext cx="256988" cy="90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xmlns="" id="{A794E86D-827E-4836-8347-3D624256907E}"/>
              </a:ext>
            </a:extLst>
          </p:cNvPr>
          <p:cNvSpPr txBox="1"/>
          <p:nvPr/>
        </p:nvSpPr>
        <p:spPr>
          <a:xfrm>
            <a:off x="1428339" y="5295753"/>
            <a:ext cx="6847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Tire 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(ban)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3781F87E-9A37-4902-BC10-886D6FE1EBEE}"/>
              </a:ext>
            </a:extLst>
          </p:cNvPr>
          <p:cNvSpPr/>
          <p:nvPr/>
        </p:nvSpPr>
        <p:spPr>
          <a:xfrm>
            <a:off x="3147519" y="5388360"/>
            <a:ext cx="299364" cy="85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xmlns="" id="{44D863D1-E331-4E20-A66C-478A6010ED21}"/>
              </a:ext>
            </a:extLst>
          </p:cNvPr>
          <p:cNvSpPr txBox="1"/>
          <p:nvPr/>
        </p:nvSpPr>
        <p:spPr>
          <a:xfrm>
            <a:off x="2973170" y="5301198"/>
            <a:ext cx="6847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Tire 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(ban)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xmlns="" id="{ED707502-7BEC-4E89-B2F2-F77BD49F803F}"/>
              </a:ext>
            </a:extLst>
          </p:cNvPr>
          <p:cNvSpPr/>
          <p:nvPr/>
        </p:nvSpPr>
        <p:spPr>
          <a:xfrm>
            <a:off x="3599202" y="5289261"/>
            <a:ext cx="466147" cy="138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xmlns="" id="{B085C765-C530-4EA2-98E6-F393F6466CF7}"/>
              </a:ext>
            </a:extLst>
          </p:cNvPr>
          <p:cNvSpPr txBox="1"/>
          <p:nvPr/>
        </p:nvSpPr>
        <p:spPr>
          <a:xfrm>
            <a:off x="3532806" y="5222487"/>
            <a:ext cx="7263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Final drive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xmlns="" id="{8ED81BE5-175B-4FE0-B3AB-1CD0C5E079C9}"/>
              </a:ext>
            </a:extLst>
          </p:cNvPr>
          <p:cNvSpPr/>
          <p:nvPr/>
        </p:nvSpPr>
        <p:spPr>
          <a:xfrm>
            <a:off x="2362200" y="5473916"/>
            <a:ext cx="320981" cy="90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xmlns="" id="{A2B2B1E8-609B-4FC6-AEA1-C779CC1E3F4F}"/>
              </a:ext>
            </a:extLst>
          </p:cNvPr>
          <p:cNvSpPr txBox="1"/>
          <p:nvPr/>
        </p:nvSpPr>
        <p:spPr>
          <a:xfrm>
            <a:off x="2166559" y="5431253"/>
            <a:ext cx="726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diferensial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xmlns="" id="{A7E26D3F-F7C5-416F-9A2B-A5F6B2B621A9}"/>
              </a:ext>
            </a:extLst>
          </p:cNvPr>
          <p:cNvSpPr/>
          <p:nvPr/>
        </p:nvSpPr>
        <p:spPr>
          <a:xfrm>
            <a:off x="6490557" y="1432434"/>
            <a:ext cx="600250" cy="19875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xmlns="" id="{AA8D067D-C411-4E05-BD7A-AAA80E229AA4}"/>
              </a:ext>
            </a:extLst>
          </p:cNvPr>
          <p:cNvSpPr txBox="1"/>
          <p:nvPr/>
        </p:nvSpPr>
        <p:spPr>
          <a:xfrm>
            <a:off x="6463280" y="1400356"/>
            <a:ext cx="633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xmlns="" id="{02A0E45B-C586-41FA-9A4F-34C9BB3FC873}"/>
              </a:ext>
            </a:extLst>
          </p:cNvPr>
          <p:cNvSpPr/>
          <p:nvPr/>
        </p:nvSpPr>
        <p:spPr>
          <a:xfrm>
            <a:off x="6362101" y="1782599"/>
            <a:ext cx="863342" cy="19875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xmlns="" id="{B72961F8-EDEA-438B-8995-3B70E68CDD84}"/>
              </a:ext>
            </a:extLst>
          </p:cNvPr>
          <p:cNvSpPr txBox="1"/>
          <p:nvPr/>
        </p:nvSpPr>
        <p:spPr>
          <a:xfrm>
            <a:off x="6247080" y="1750521"/>
            <a:ext cx="1068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HST</a:t>
            </a:r>
            <a:endParaRPr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xmlns="" id="{04CAF6DC-EF44-4716-B359-3935FA9761AD}"/>
              </a:ext>
            </a:extLst>
          </p:cNvPr>
          <p:cNvSpPr/>
          <p:nvPr/>
        </p:nvSpPr>
        <p:spPr>
          <a:xfrm>
            <a:off x="6362101" y="2183040"/>
            <a:ext cx="863342" cy="16828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xmlns="" id="{1A6D0ED5-B497-4008-BFAD-89E77B6582FD}"/>
              </a:ext>
            </a:extLst>
          </p:cNvPr>
          <p:cNvSpPr txBox="1"/>
          <p:nvPr/>
        </p:nvSpPr>
        <p:spPr>
          <a:xfrm>
            <a:off x="6231392" y="2142532"/>
            <a:ext cx="10838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HST motor</a:t>
            </a:r>
            <a:endParaRPr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xmlns="" id="{499958FF-FE6F-498F-80CB-EA842B939673}"/>
              </a:ext>
            </a:extLst>
          </p:cNvPr>
          <p:cNvSpPr/>
          <p:nvPr/>
        </p:nvSpPr>
        <p:spPr>
          <a:xfrm>
            <a:off x="6247080" y="2534542"/>
            <a:ext cx="1068120" cy="20183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xmlns="" id="{80851C02-80A0-41E8-8CD8-F6321C8F382B}"/>
              </a:ext>
            </a:extLst>
          </p:cNvPr>
          <p:cNvSpPr txBox="1"/>
          <p:nvPr/>
        </p:nvSpPr>
        <p:spPr>
          <a:xfrm>
            <a:off x="6174172" y="2505550"/>
            <a:ext cx="12117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Transmisi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xmlns="" id="{9A53070D-E5E8-4A25-834F-0E8CC92BF8DA}"/>
              </a:ext>
            </a:extLst>
          </p:cNvPr>
          <p:cNvSpPr/>
          <p:nvPr/>
        </p:nvSpPr>
        <p:spPr>
          <a:xfrm>
            <a:off x="6174172" y="2909099"/>
            <a:ext cx="1211721" cy="19725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xmlns="" id="{8A0FD676-BAE2-4AA6-885C-545DE788CBC8}"/>
              </a:ext>
            </a:extLst>
          </p:cNvPr>
          <p:cNvSpPr txBox="1"/>
          <p:nvPr/>
        </p:nvSpPr>
        <p:spPr>
          <a:xfrm>
            <a:off x="6130980" y="2881799"/>
            <a:ext cx="12981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diferensial</a:t>
            </a:r>
            <a:endParaRPr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xmlns="" id="{936CC82A-96E5-4063-8FBB-7E7248E8D8F6}"/>
              </a:ext>
            </a:extLst>
          </p:cNvPr>
          <p:cNvSpPr/>
          <p:nvPr/>
        </p:nvSpPr>
        <p:spPr>
          <a:xfrm>
            <a:off x="6457670" y="3287454"/>
            <a:ext cx="711675" cy="19424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xmlns="" id="{D54CFB9E-415C-4710-A0E4-111B2E19729B}"/>
              </a:ext>
            </a:extLst>
          </p:cNvPr>
          <p:cNvSpPr txBox="1"/>
          <p:nvPr/>
        </p:nvSpPr>
        <p:spPr>
          <a:xfrm>
            <a:off x="6339622" y="3267413"/>
            <a:ext cx="9477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Tire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(Ban)</a:t>
            </a:r>
            <a:endParaRPr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xmlns="" id="{367F5EAD-78B9-46D2-B8E1-E5D4AE35E996}"/>
              </a:ext>
            </a:extLst>
          </p:cNvPr>
          <p:cNvSpPr/>
          <p:nvPr/>
        </p:nvSpPr>
        <p:spPr>
          <a:xfrm>
            <a:off x="5641026" y="5337903"/>
            <a:ext cx="434405" cy="136013"/>
          </a:xfrm>
          <a:prstGeom prst="rect">
            <a:avLst/>
          </a:prstGeom>
          <a:solidFill>
            <a:srgbClr val="E6E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xmlns="" id="{DB546002-BA3A-4F5A-BFD1-905205B483A4}"/>
              </a:ext>
            </a:extLst>
          </p:cNvPr>
          <p:cNvSpPr/>
          <p:nvPr/>
        </p:nvSpPr>
        <p:spPr>
          <a:xfrm>
            <a:off x="7715661" y="5337902"/>
            <a:ext cx="434405" cy="136013"/>
          </a:xfrm>
          <a:prstGeom prst="rect">
            <a:avLst/>
          </a:prstGeom>
          <a:solidFill>
            <a:srgbClr val="E6E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xmlns="" id="{AEC2B986-1F49-4A19-9B04-27D1FB6D1747}"/>
              </a:ext>
            </a:extLst>
          </p:cNvPr>
          <p:cNvSpPr/>
          <p:nvPr/>
        </p:nvSpPr>
        <p:spPr>
          <a:xfrm>
            <a:off x="5355860" y="4485874"/>
            <a:ext cx="434405" cy="136013"/>
          </a:xfrm>
          <a:prstGeom prst="rect">
            <a:avLst/>
          </a:prstGeom>
          <a:solidFill>
            <a:srgbClr val="E6E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xmlns="" id="{7FCBEBB3-ABA9-4239-B97B-557D44C16301}"/>
              </a:ext>
            </a:extLst>
          </p:cNvPr>
          <p:cNvSpPr txBox="1"/>
          <p:nvPr/>
        </p:nvSpPr>
        <p:spPr>
          <a:xfrm>
            <a:off x="5425546" y="5286709"/>
            <a:ext cx="9477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Tire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(Ban)</a:t>
            </a:r>
            <a:endParaRPr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xmlns="" id="{8A4D91D6-19B4-4F08-9712-6F44E5D04FBF}"/>
              </a:ext>
            </a:extLst>
          </p:cNvPr>
          <p:cNvSpPr txBox="1"/>
          <p:nvPr/>
        </p:nvSpPr>
        <p:spPr>
          <a:xfrm>
            <a:off x="7458978" y="5279824"/>
            <a:ext cx="9477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Tire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(Ban)</a:t>
            </a:r>
            <a:endParaRPr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xmlns="" id="{A7A64AF8-A6D2-4D4B-86C5-BD5B8DA3BA8A}"/>
              </a:ext>
            </a:extLst>
          </p:cNvPr>
          <p:cNvSpPr txBox="1"/>
          <p:nvPr/>
        </p:nvSpPr>
        <p:spPr>
          <a:xfrm>
            <a:off x="5265925" y="4382113"/>
            <a:ext cx="633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xmlns="" id="{BDD5BF66-29E5-4A3B-9B92-C45DA181282F}"/>
              </a:ext>
            </a:extLst>
          </p:cNvPr>
          <p:cNvSpPr/>
          <p:nvPr/>
        </p:nvSpPr>
        <p:spPr>
          <a:xfrm>
            <a:off x="7169345" y="4313948"/>
            <a:ext cx="145855" cy="852692"/>
          </a:xfrm>
          <a:prstGeom prst="rect">
            <a:avLst/>
          </a:prstGeom>
          <a:solidFill>
            <a:srgbClr val="E6E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xmlns="" id="{C40A6256-1158-49F8-BBAC-766E734ACADB}"/>
              </a:ext>
            </a:extLst>
          </p:cNvPr>
          <p:cNvSpPr txBox="1"/>
          <p:nvPr/>
        </p:nvSpPr>
        <p:spPr>
          <a:xfrm>
            <a:off x="7063860" y="4271250"/>
            <a:ext cx="323165" cy="9380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Transmisi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xmlns="" id="{9F9779F8-A7E7-4D7F-AD51-B5D30C48BAF8}"/>
              </a:ext>
            </a:extLst>
          </p:cNvPr>
          <p:cNvSpPr txBox="1"/>
          <p:nvPr/>
        </p:nvSpPr>
        <p:spPr>
          <a:xfrm>
            <a:off x="5355860" y="3708349"/>
            <a:ext cx="1332685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HST</a:t>
            </a:r>
          </a:p>
          <a:p>
            <a:pPr algn="ctr"/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(Model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kapasitas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variabel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xmlns="" id="{A996B90B-FD70-4778-A2CA-270E7E9C6A96}"/>
              </a:ext>
            </a:extLst>
          </p:cNvPr>
          <p:cNvSpPr/>
          <p:nvPr/>
        </p:nvSpPr>
        <p:spPr>
          <a:xfrm>
            <a:off x="6686659" y="3767422"/>
            <a:ext cx="572442" cy="390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xmlns="" id="{48E78B9C-51C7-460B-A6C0-9D0825C31298}"/>
              </a:ext>
            </a:extLst>
          </p:cNvPr>
          <p:cNvSpPr txBox="1"/>
          <p:nvPr/>
        </p:nvSpPr>
        <p:spPr>
          <a:xfrm>
            <a:off x="6457670" y="3700272"/>
            <a:ext cx="11764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HST motor</a:t>
            </a:r>
          </a:p>
          <a:p>
            <a:pPr algn="ctr"/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(Model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kapasitas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variabel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476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Traktor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Tipe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Roda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400" i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Tire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(Ban)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52474" y="6452605"/>
            <a:ext cx="424368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53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17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14149" y="1450943"/>
            <a:ext cx="19157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2111756"/>
            <a:ext cx="7610474" cy="227401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A95A40A8-0CAF-4306-9F3F-62EC78E4DCA9}"/>
              </a:ext>
            </a:extLst>
          </p:cNvPr>
          <p:cNvSpPr/>
          <p:nvPr/>
        </p:nvSpPr>
        <p:spPr>
          <a:xfrm>
            <a:off x="1619794" y="2185851"/>
            <a:ext cx="2177143" cy="304800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63C49159-065D-4A2D-81D7-501782AB7B3F}"/>
              </a:ext>
            </a:extLst>
          </p:cNvPr>
          <p:cNvSpPr txBox="1"/>
          <p:nvPr/>
        </p:nvSpPr>
        <p:spPr>
          <a:xfrm>
            <a:off x="1480457" y="2213652"/>
            <a:ext cx="2629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Jika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Udara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Terlalu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D4031F26-5053-40BA-A53B-51FE9AA9BFE1}"/>
              </a:ext>
            </a:extLst>
          </p:cNvPr>
          <p:cNvSpPr/>
          <p:nvPr/>
        </p:nvSpPr>
        <p:spPr>
          <a:xfrm>
            <a:off x="5085601" y="2199751"/>
            <a:ext cx="2629989" cy="276999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F698081C-5378-440B-9377-23C9A4E79104}"/>
              </a:ext>
            </a:extLst>
          </p:cNvPr>
          <p:cNvSpPr txBox="1"/>
          <p:nvPr/>
        </p:nvSpPr>
        <p:spPr>
          <a:xfrm>
            <a:off x="5154657" y="2199751"/>
            <a:ext cx="2629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Jika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Udara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Terlalu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Tinggi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FE52806E-695C-4C60-9A06-3F096925F7C2}"/>
              </a:ext>
            </a:extLst>
          </p:cNvPr>
          <p:cNvSpPr/>
          <p:nvPr/>
        </p:nvSpPr>
        <p:spPr>
          <a:xfrm>
            <a:off x="1184365" y="2549641"/>
            <a:ext cx="3283131" cy="538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51652DE4-0E5D-4C7D-9259-5FBC4529AA12}"/>
              </a:ext>
            </a:extLst>
          </p:cNvPr>
          <p:cNvSpPr txBox="1"/>
          <p:nvPr/>
        </p:nvSpPr>
        <p:spPr>
          <a:xfrm>
            <a:off x="1184365" y="2514880"/>
            <a:ext cx="3387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Ban akan hancur, akan terjadi panas karena defleksi dan akan terjadi pembengkakan yang signifikan.</a:t>
            </a:r>
            <a:endParaRPr lang="ja-JP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30CC8014-F12D-4AC1-A064-7E926980EF75}"/>
              </a:ext>
            </a:extLst>
          </p:cNvPr>
          <p:cNvSpPr/>
          <p:nvPr/>
        </p:nvSpPr>
        <p:spPr>
          <a:xfrm>
            <a:off x="1184365" y="3161211"/>
            <a:ext cx="3283132" cy="538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42C5AE48-F159-456B-8229-AA7E708AFEEE}"/>
              </a:ext>
            </a:extLst>
          </p:cNvPr>
          <p:cNvSpPr txBox="1"/>
          <p:nvPr/>
        </p:nvSpPr>
        <p:spPr>
          <a:xfrm>
            <a:off x="1184364" y="3122659"/>
            <a:ext cx="338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Bagian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kedua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ujung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ban yang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bersentuhan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cepat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aus.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80C98765-A5D8-4772-9CAE-029A0D1DEC30}"/>
              </a:ext>
            </a:extLst>
          </p:cNvPr>
          <p:cNvSpPr/>
          <p:nvPr/>
        </p:nvSpPr>
        <p:spPr>
          <a:xfrm>
            <a:off x="1184365" y="3699468"/>
            <a:ext cx="3283132" cy="538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68B0FF21-FA1A-4A3A-A32F-8B507CA4E57C}"/>
              </a:ext>
            </a:extLst>
          </p:cNvPr>
          <p:cNvSpPr txBox="1"/>
          <p:nvPr/>
        </p:nvSpPr>
        <p:spPr>
          <a:xfrm>
            <a:off x="1184363" y="3670252"/>
            <a:ext cx="338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Hambatan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meningkat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tarik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menurun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permukaan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jalan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keras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1130239D-2E87-4675-A9A0-EE016EB18681}"/>
              </a:ext>
            </a:extLst>
          </p:cNvPr>
          <p:cNvSpPr/>
          <p:nvPr/>
        </p:nvSpPr>
        <p:spPr>
          <a:xfrm>
            <a:off x="4946058" y="2549641"/>
            <a:ext cx="3248297" cy="538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B7834D80-3662-4FF7-9535-329530A6645E}"/>
              </a:ext>
            </a:extLst>
          </p:cNvPr>
          <p:cNvSpPr txBox="1"/>
          <p:nvPr/>
        </p:nvSpPr>
        <p:spPr>
          <a:xfrm>
            <a:off x="4946058" y="2535883"/>
            <a:ext cx="338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Bagian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tengah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cepat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hanya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bagian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tersebut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menyentuh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3FF5E8F8-B4CF-4BD1-A182-109F4E4AB83C}"/>
              </a:ext>
            </a:extLst>
          </p:cNvPr>
          <p:cNvSpPr/>
          <p:nvPr/>
        </p:nvSpPr>
        <p:spPr>
          <a:xfrm>
            <a:off x="4946058" y="3087898"/>
            <a:ext cx="3283132" cy="596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A4F56122-D6EB-4CFA-8333-318D2E0920AD}"/>
              </a:ext>
            </a:extLst>
          </p:cNvPr>
          <p:cNvSpPr txBox="1"/>
          <p:nvPr/>
        </p:nvSpPr>
        <p:spPr>
          <a:xfrm>
            <a:off x="4944832" y="3072827"/>
            <a:ext cx="338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Pada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lunak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ban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terjerembab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tarik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menurun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085DA8CB-1877-46A0-8616-0088F3083849}"/>
              </a:ext>
            </a:extLst>
          </p:cNvPr>
          <p:cNvSpPr/>
          <p:nvPr/>
        </p:nvSpPr>
        <p:spPr>
          <a:xfrm>
            <a:off x="4944833" y="3699468"/>
            <a:ext cx="3249522" cy="538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DCEF38D6-FD09-46A4-986B-DB6967BFD0E4}"/>
              </a:ext>
            </a:extLst>
          </p:cNvPr>
          <p:cNvSpPr txBox="1"/>
          <p:nvPr/>
        </p:nvSpPr>
        <p:spPr>
          <a:xfrm>
            <a:off x="4944832" y="3670252"/>
            <a:ext cx="338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mudah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tergores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sudut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batu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kecil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sekalipun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475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Sistem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ekskavator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2400" i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Shoberu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Hidrolik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Tipe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Crawler)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11883" y="6452605"/>
            <a:ext cx="408427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57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18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35134" y="5868780"/>
            <a:ext cx="40498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Sirkuit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ekskavator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Shoberu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52356" y="5033044"/>
            <a:ext cx="324400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Operation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Crawler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69" y="1507495"/>
            <a:ext cx="4379174" cy="43501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244" y="2480634"/>
            <a:ext cx="3833056" cy="257025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E2F53BDC-BE02-410A-8EC6-6A49FA0D7CAC}"/>
              </a:ext>
            </a:extLst>
          </p:cNvPr>
          <p:cNvSpPr/>
          <p:nvPr/>
        </p:nvSpPr>
        <p:spPr>
          <a:xfrm>
            <a:off x="2556344" y="5625548"/>
            <a:ext cx="405517" cy="202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64553AE7-ABAE-49C2-8356-8A48FD3C2CC8}"/>
              </a:ext>
            </a:extLst>
          </p:cNvPr>
          <p:cNvSpPr txBox="1"/>
          <p:nvPr/>
        </p:nvSpPr>
        <p:spPr>
          <a:xfrm>
            <a:off x="2365513" y="5585642"/>
            <a:ext cx="8865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Crawler shoe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7411FD3D-6F66-49F0-A17A-B7B44E42D7D6}"/>
              </a:ext>
            </a:extLst>
          </p:cNvPr>
          <p:cNvSpPr/>
          <p:nvPr/>
        </p:nvSpPr>
        <p:spPr>
          <a:xfrm>
            <a:off x="1109207" y="5482424"/>
            <a:ext cx="572494" cy="186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22F39ED2-D1A9-4012-BA58-3D3600F03A6A}"/>
              </a:ext>
            </a:extLst>
          </p:cNvPr>
          <p:cNvSpPr txBox="1"/>
          <p:nvPr/>
        </p:nvSpPr>
        <p:spPr>
          <a:xfrm>
            <a:off x="1216305" y="5460436"/>
            <a:ext cx="6562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Sprocket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44725E44-D09A-472B-ABFF-3F465649493A}"/>
              </a:ext>
            </a:extLst>
          </p:cNvPr>
          <p:cNvSpPr/>
          <p:nvPr/>
        </p:nvSpPr>
        <p:spPr>
          <a:xfrm>
            <a:off x="4273826" y="5418814"/>
            <a:ext cx="536713" cy="166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400F1B5C-D0A0-404C-B6CC-63E00CB10A57}"/>
              </a:ext>
            </a:extLst>
          </p:cNvPr>
          <p:cNvSpPr txBox="1"/>
          <p:nvPr/>
        </p:nvSpPr>
        <p:spPr>
          <a:xfrm>
            <a:off x="4149802" y="5366416"/>
            <a:ext cx="6562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Sprocket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6B597107-FF22-423E-9BD0-7214513E57BA}"/>
              </a:ext>
            </a:extLst>
          </p:cNvPr>
          <p:cNvSpPr/>
          <p:nvPr/>
        </p:nvSpPr>
        <p:spPr>
          <a:xfrm>
            <a:off x="4273826" y="4886077"/>
            <a:ext cx="465151" cy="194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A98D759C-3C16-462A-B5EC-325A673E6F71}"/>
              </a:ext>
            </a:extLst>
          </p:cNvPr>
          <p:cNvSpPr txBox="1"/>
          <p:nvPr/>
        </p:nvSpPr>
        <p:spPr>
          <a:xfrm>
            <a:off x="4018933" y="4760577"/>
            <a:ext cx="787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Drive motor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19B8A00D-C893-4E83-8A57-87CFF2910BDF}"/>
              </a:ext>
            </a:extLst>
          </p:cNvPr>
          <p:cNvSpPr/>
          <p:nvPr/>
        </p:nvSpPr>
        <p:spPr>
          <a:xfrm>
            <a:off x="933183" y="4863863"/>
            <a:ext cx="791155" cy="146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5827EEBF-74F2-4685-A68B-33FA33F46906}"/>
              </a:ext>
            </a:extLst>
          </p:cNvPr>
          <p:cNvSpPr txBox="1"/>
          <p:nvPr/>
        </p:nvSpPr>
        <p:spPr>
          <a:xfrm>
            <a:off x="1031614" y="4786882"/>
            <a:ext cx="80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Drive motor 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bagian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kiri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F34BEABA-A7F0-4187-B39D-19213453596B}"/>
              </a:ext>
            </a:extLst>
          </p:cNvPr>
          <p:cNvSpPr/>
          <p:nvPr/>
        </p:nvSpPr>
        <p:spPr>
          <a:xfrm>
            <a:off x="4178410" y="3522428"/>
            <a:ext cx="483102" cy="371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B3EC5F4F-35AB-4085-B192-FDF308179DAE}"/>
              </a:ext>
            </a:extLst>
          </p:cNvPr>
          <p:cNvSpPr txBox="1"/>
          <p:nvPr/>
        </p:nvSpPr>
        <p:spPr>
          <a:xfrm>
            <a:off x="3779731" y="3460259"/>
            <a:ext cx="787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Swivel joint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E19834C8-C807-4B8C-A176-73B49E3DE00B}"/>
              </a:ext>
            </a:extLst>
          </p:cNvPr>
          <p:cNvSpPr/>
          <p:nvPr/>
        </p:nvSpPr>
        <p:spPr>
          <a:xfrm>
            <a:off x="803082" y="3136790"/>
            <a:ext cx="878619" cy="146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5607A0EA-71F8-4D0A-8A16-EEEAEDBC4ADE}"/>
              </a:ext>
            </a:extLst>
          </p:cNvPr>
          <p:cNvSpPr txBox="1"/>
          <p:nvPr/>
        </p:nvSpPr>
        <p:spPr>
          <a:xfrm>
            <a:off x="845719" y="3076525"/>
            <a:ext cx="8786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Kabel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kontrol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FE9422D9-FE4F-449A-97AB-0E547EDCED92}"/>
              </a:ext>
            </a:extLst>
          </p:cNvPr>
          <p:cNvSpPr/>
          <p:nvPr/>
        </p:nvSpPr>
        <p:spPr>
          <a:xfrm>
            <a:off x="2918129" y="2615979"/>
            <a:ext cx="477078" cy="111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A216F271-D17C-453A-BFD1-430B9004A03E}"/>
              </a:ext>
            </a:extLst>
          </p:cNvPr>
          <p:cNvSpPr txBox="1"/>
          <p:nvPr/>
        </p:nvSpPr>
        <p:spPr>
          <a:xfrm>
            <a:off x="2671904" y="2556222"/>
            <a:ext cx="1256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Katup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pengalih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arah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E8F01799-E39A-4E9C-A2AE-1FCC9FCD3CB9}"/>
              </a:ext>
            </a:extLst>
          </p:cNvPr>
          <p:cNvSpPr/>
          <p:nvPr/>
        </p:nvSpPr>
        <p:spPr>
          <a:xfrm>
            <a:off x="1195196" y="1952045"/>
            <a:ext cx="139148" cy="604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893354C0-11CA-401F-9D69-00659556F83B}"/>
              </a:ext>
            </a:extLst>
          </p:cNvPr>
          <p:cNvSpPr txBox="1"/>
          <p:nvPr/>
        </p:nvSpPr>
        <p:spPr>
          <a:xfrm>
            <a:off x="1013459" y="1861508"/>
            <a:ext cx="430887" cy="88052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Tuas </a:t>
            </a:r>
            <a:r>
              <a:rPr kumimoji="1"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operation drive</a:t>
            </a:r>
            <a:endParaRPr kumimoji="1" lang="ja-JP" alt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99304D21-DCCB-4B8E-BEF4-4D002EB9AFE3}"/>
              </a:ext>
            </a:extLst>
          </p:cNvPr>
          <p:cNvSpPr/>
          <p:nvPr/>
        </p:nvSpPr>
        <p:spPr>
          <a:xfrm>
            <a:off x="5810693" y="3779874"/>
            <a:ext cx="366823" cy="114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42091C39-BE1A-438E-90F3-46037D6E3845}"/>
              </a:ext>
            </a:extLst>
          </p:cNvPr>
          <p:cNvSpPr txBox="1"/>
          <p:nvPr/>
        </p:nvSpPr>
        <p:spPr>
          <a:xfrm>
            <a:off x="5697541" y="3731022"/>
            <a:ext cx="4799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Pedal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xmlns="" id="{30FED0E2-0BF3-4ED3-88C3-0943A5CE4015}"/>
              </a:ext>
            </a:extLst>
          </p:cNvPr>
          <p:cNvSpPr/>
          <p:nvPr/>
        </p:nvSpPr>
        <p:spPr>
          <a:xfrm>
            <a:off x="7937205" y="4417828"/>
            <a:ext cx="457200" cy="159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30BC64CA-3C6E-4A44-A22A-15DDDCE816CE}"/>
              </a:ext>
            </a:extLst>
          </p:cNvPr>
          <p:cNvSpPr txBox="1"/>
          <p:nvPr/>
        </p:nvSpPr>
        <p:spPr>
          <a:xfrm>
            <a:off x="7822939" y="4326120"/>
            <a:ext cx="69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Drive motor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E2749D68-6BF1-4FF6-9E98-7EE4C05DA54E}"/>
              </a:ext>
            </a:extLst>
          </p:cNvPr>
          <p:cNvSpPr/>
          <p:nvPr/>
        </p:nvSpPr>
        <p:spPr>
          <a:xfrm>
            <a:off x="7920797" y="3460259"/>
            <a:ext cx="547326" cy="182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xmlns="" id="{E057736D-D58A-4F8D-B328-F8DD8D9F410C}"/>
              </a:ext>
            </a:extLst>
          </p:cNvPr>
          <p:cNvSpPr txBox="1"/>
          <p:nvPr/>
        </p:nvSpPr>
        <p:spPr>
          <a:xfrm>
            <a:off x="7837307" y="3436741"/>
            <a:ext cx="7209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Front idler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95CB8081-4CD6-4E1C-93AB-209A769D8057}"/>
              </a:ext>
            </a:extLst>
          </p:cNvPr>
          <p:cNvSpPr/>
          <p:nvPr/>
        </p:nvSpPr>
        <p:spPr>
          <a:xfrm>
            <a:off x="4635286" y="3076525"/>
            <a:ext cx="565806" cy="160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xmlns="" id="{9EF0FF72-5498-48AB-9070-4373B4B99CDA}"/>
              </a:ext>
            </a:extLst>
          </p:cNvPr>
          <p:cNvSpPr txBox="1"/>
          <p:nvPr/>
        </p:nvSpPr>
        <p:spPr>
          <a:xfrm>
            <a:off x="4704156" y="3007275"/>
            <a:ext cx="552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Travel lever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xmlns="" id="{4A4EB7DA-7B57-4EA3-BA47-0AF8B1270CB0}"/>
              </a:ext>
            </a:extLst>
          </p:cNvPr>
          <p:cNvSpPr/>
          <p:nvPr/>
        </p:nvSpPr>
        <p:spPr>
          <a:xfrm>
            <a:off x="5619307" y="3210273"/>
            <a:ext cx="319438" cy="141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xmlns="" id="{E10488B1-958C-4DE3-AAFA-671C7BC9EF06}"/>
              </a:ext>
            </a:extLst>
          </p:cNvPr>
          <p:cNvSpPr txBox="1"/>
          <p:nvPr/>
        </p:nvSpPr>
        <p:spPr>
          <a:xfrm>
            <a:off x="5472480" y="3122758"/>
            <a:ext cx="6436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Mundur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xmlns="" id="{7B82FD59-1069-43A6-8606-1C7A95798CC6}"/>
              </a:ext>
            </a:extLst>
          </p:cNvPr>
          <p:cNvSpPr/>
          <p:nvPr/>
        </p:nvSpPr>
        <p:spPr>
          <a:xfrm>
            <a:off x="4911883" y="2469204"/>
            <a:ext cx="434895" cy="146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xmlns="" id="{F3037318-8A15-4E00-B708-B9222A1CFD2E}"/>
              </a:ext>
            </a:extLst>
          </p:cNvPr>
          <p:cNvSpPr txBox="1"/>
          <p:nvPr/>
        </p:nvSpPr>
        <p:spPr>
          <a:xfrm>
            <a:off x="4943065" y="2450908"/>
            <a:ext cx="5529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Maju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xmlns="" id="{EE6F003C-087A-49DF-9959-C42E4F674F0F}"/>
              </a:ext>
            </a:extLst>
          </p:cNvPr>
          <p:cNvSpPr/>
          <p:nvPr/>
        </p:nvSpPr>
        <p:spPr>
          <a:xfrm>
            <a:off x="5874720" y="2795597"/>
            <a:ext cx="479975" cy="215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xmlns="" id="{18915A68-CD7D-43F8-9DE5-58D4ED3F367D}"/>
              </a:ext>
            </a:extLst>
          </p:cNvPr>
          <p:cNvSpPr txBox="1"/>
          <p:nvPr/>
        </p:nvSpPr>
        <p:spPr>
          <a:xfrm>
            <a:off x="5760238" y="2795752"/>
            <a:ext cx="1008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2-speed switch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xmlns="" id="{442AACB5-F034-4498-8CD3-A38E4C867D1A}"/>
              </a:ext>
            </a:extLst>
          </p:cNvPr>
          <p:cNvSpPr/>
          <p:nvPr/>
        </p:nvSpPr>
        <p:spPr>
          <a:xfrm>
            <a:off x="5810692" y="2556222"/>
            <a:ext cx="228601" cy="11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xmlns="" id="{F25E2277-3687-4419-97F2-A5E7DFC59274}"/>
              </a:ext>
            </a:extLst>
          </p:cNvPr>
          <p:cNvSpPr txBox="1"/>
          <p:nvPr/>
        </p:nvSpPr>
        <p:spPr>
          <a:xfrm>
            <a:off x="5691613" y="2268623"/>
            <a:ext cx="574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Mode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netral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538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Motor Grader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95619" y="6452605"/>
            <a:ext cx="400054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63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19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22907" y="502113"/>
            <a:ext cx="3666925" cy="54516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304" y="4592353"/>
            <a:ext cx="3419475" cy="17049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02" y="5307528"/>
            <a:ext cx="4019550" cy="96202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134699" y="1227572"/>
            <a:ext cx="296186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Motor Grader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71274" y="5061405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Pergerakan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Gandar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56023" y="4612897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Ayunan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Vertikal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A596F447-3AB1-4729-BE0C-AFE643E7A3A6}"/>
              </a:ext>
            </a:extLst>
          </p:cNvPr>
          <p:cNvSpPr/>
          <p:nvPr/>
        </p:nvSpPr>
        <p:spPr>
          <a:xfrm>
            <a:off x="1921397" y="2850266"/>
            <a:ext cx="726312" cy="14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70048E76-4625-4123-BAD0-27FDA21D20A3}"/>
              </a:ext>
            </a:extLst>
          </p:cNvPr>
          <p:cNvSpPr txBox="1"/>
          <p:nvPr/>
        </p:nvSpPr>
        <p:spPr>
          <a:xfrm>
            <a:off x="1761801" y="2733958"/>
            <a:ext cx="11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Scarifier</a:t>
            </a:r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 elevating cylinder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5DF04B2C-4F8D-4BEE-8785-5D79020ED63E}"/>
              </a:ext>
            </a:extLst>
          </p:cNvPr>
          <p:cNvSpPr/>
          <p:nvPr/>
        </p:nvSpPr>
        <p:spPr>
          <a:xfrm>
            <a:off x="3023113" y="2997842"/>
            <a:ext cx="297177" cy="63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D0036F29-CAFF-41FE-9B3B-99333173DBDE}"/>
              </a:ext>
            </a:extLst>
          </p:cNvPr>
          <p:cNvSpPr txBox="1"/>
          <p:nvPr/>
        </p:nvSpPr>
        <p:spPr>
          <a:xfrm>
            <a:off x="2946941" y="2858610"/>
            <a:ext cx="56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Motor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55FAD8A8-094C-48E7-8930-CD4362ADC80D}"/>
              </a:ext>
            </a:extLst>
          </p:cNvPr>
          <p:cNvSpPr/>
          <p:nvPr/>
        </p:nvSpPr>
        <p:spPr>
          <a:xfrm>
            <a:off x="3070185" y="2786605"/>
            <a:ext cx="564266" cy="72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088B3ED3-197F-4BD5-A5FA-33A7DC1334C3}"/>
              </a:ext>
            </a:extLst>
          </p:cNvPr>
          <p:cNvSpPr txBox="1"/>
          <p:nvPr/>
        </p:nvSpPr>
        <p:spPr>
          <a:xfrm>
            <a:off x="3090779" y="2486764"/>
            <a:ext cx="867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Pisau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up down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ED1807D2-26F4-440D-BF63-24AFDBE0A942}"/>
              </a:ext>
            </a:extLst>
          </p:cNvPr>
          <p:cNvSpPr/>
          <p:nvPr/>
        </p:nvSpPr>
        <p:spPr>
          <a:xfrm>
            <a:off x="4961752" y="4034293"/>
            <a:ext cx="299896" cy="107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0E427657-6F06-4D6E-A3A4-50EDDCDA8545}"/>
              </a:ext>
            </a:extLst>
          </p:cNvPr>
          <p:cNvSpPr txBox="1"/>
          <p:nvPr/>
        </p:nvSpPr>
        <p:spPr>
          <a:xfrm>
            <a:off x="4870642" y="3950085"/>
            <a:ext cx="5295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Circle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39775256-CE7E-4EF0-A0E9-6BFA6C4A6389}"/>
              </a:ext>
            </a:extLst>
          </p:cNvPr>
          <p:cNvSpPr/>
          <p:nvPr/>
        </p:nvSpPr>
        <p:spPr>
          <a:xfrm>
            <a:off x="4466067" y="4282594"/>
            <a:ext cx="529552" cy="7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768AA4AE-F0E5-432D-AA26-A3998E2B3109}"/>
              </a:ext>
            </a:extLst>
          </p:cNvPr>
          <p:cNvSpPr txBox="1"/>
          <p:nvPr/>
        </p:nvSpPr>
        <p:spPr>
          <a:xfrm>
            <a:off x="4360091" y="4167927"/>
            <a:ext cx="9113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Blade tilt link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2B50A8F5-9131-4A66-9E7E-9C9C8B637340}"/>
              </a:ext>
            </a:extLst>
          </p:cNvPr>
          <p:cNvSpPr/>
          <p:nvPr/>
        </p:nvSpPr>
        <p:spPr>
          <a:xfrm>
            <a:off x="4415509" y="4414050"/>
            <a:ext cx="400243" cy="63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CE101F14-6844-4290-808B-7DBBBF61C612}"/>
              </a:ext>
            </a:extLst>
          </p:cNvPr>
          <p:cNvSpPr txBox="1"/>
          <p:nvPr/>
        </p:nvSpPr>
        <p:spPr>
          <a:xfrm>
            <a:off x="4326298" y="4314509"/>
            <a:ext cx="13572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Circle rotating machine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54BC2B97-F8F5-4398-B8F3-3BF8F36FE2F8}"/>
              </a:ext>
            </a:extLst>
          </p:cNvPr>
          <p:cNvSpPr/>
          <p:nvPr/>
        </p:nvSpPr>
        <p:spPr>
          <a:xfrm>
            <a:off x="4149579" y="4539180"/>
            <a:ext cx="632976" cy="111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D0A9AFE0-F1B7-492A-9451-16212923056A}"/>
              </a:ext>
            </a:extLst>
          </p:cNvPr>
          <p:cNvSpPr txBox="1"/>
          <p:nvPr/>
        </p:nvSpPr>
        <p:spPr>
          <a:xfrm>
            <a:off x="4071070" y="4469534"/>
            <a:ext cx="17813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Blade travers feed cylinder</a:t>
            </a:r>
            <a:endParaRPr kumimoji="1" lang="ja-JP" alt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0FEDCC97-646A-4CB5-9B1E-54069B303B31}"/>
              </a:ext>
            </a:extLst>
          </p:cNvPr>
          <p:cNvSpPr/>
          <p:nvPr/>
        </p:nvSpPr>
        <p:spPr>
          <a:xfrm>
            <a:off x="3987659" y="4681023"/>
            <a:ext cx="243224" cy="111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0AEF6A21-E7A3-48BF-9209-8A35A37EDAD9}"/>
              </a:ext>
            </a:extLst>
          </p:cNvPr>
          <p:cNvSpPr txBox="1"/>
          <p:nvPr/>
        </p:nvSpPr>
        <p:spPr>
          <a:xfrm>
            <a:off x="3922132" y="4616892"/>
            <a:ext cx="7860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Mata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pisau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8FA86B61-22A6-43E3-B7AF-6853D5E55F24}"/>
              </a:ext>
            </a:extLst>
          </p:cNvPr>
          <p:cNvSpPr/>
          <p:nvPr/>
        </p:nvSpPr>
        <p:spPr>
          <a:xfrm>
            <a:off x="3472873" y="4751396"/>
            <a:ext cx="402215" cy="96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23F4E85C-61AB-410E-8100-BAE725B704D0}"/>
              </a:ext>
            </a:extLst>
          </p:cNvPr>
          <p:cNvSpPr txBox="1"/>
          <p:nvPr/>
        </p:nvSpPr>
        <p:spPr>
          <a:xfrm>
            <a:off x="3389116" y="4684161"/>
            <a:ext cx="5815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Scarifier</a:t>
            </a:r>
            <a:endParaRPr kumimoji="1" lang="ja-JP" alt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xmlns="" id="{35FA22E4-A033-41C7-9578-924CD3A5D87B}"/>
              </a:ext>
            </a:extLst>
          </p:cNvPr>
          <p:cNvSpPr/>
          <p:nvPr/>
        </p:nvSpPr>
        <p:spPr>
          <a:xfrm>
            <a:off x="3320290" y="4909480"/>
            <a:ext cx="510354" cy="96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D0B2E5A7-0EF1-4814-9604-D99DA553BC3E}"/>
              </a:ext>
            </a:extLst>
          </p:cNvPr>
          <p:cNvSpPr txBox="1"/>
          <p:nvPr/>
        </p:nvSpPr>
        <p:spPr>
          <a:xfrm>
            <a:off x="3237073" y="4826361"/>
            <a:ext cx="13785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Tilt cylinder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roda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depan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ACDD8B9B-9573-4A5C-87E6-79144516868C}"/>
              </a:ext>
            </a:extLst>
          </p:cNvPr>
          <p:cNvSpPr/>
          <p:nvPr/>
        </p:nvSpPr>
        <p:spPr>
          <a:xfrm>
            <a:off x="2144429" y="4780360"/>
            <a:ext cx="420201" cy="109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xmlns="" id="{38798B4C-E161-48A7-BFBD-E51F118EA6F0}"/>
              </a:ext>
            </a:extLst>
          </p:cNvPr>
          <p:cNvSpPr txBox="1"/>
          <p:nvPr/>
        </p:nvSpPr>
        <p:spPr>
          <a:xfrm>
            <a:off x="2128715" y="4710945"/>
            <a:ext cx="532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Roda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34D43970-9B9C-4F82-89EB-13F9AFABDC4E}"/>
              </a:ext>
            </a:extLst>
          </p:cNvPr>
          <p:cNvSpPr/>
          <p:nvPr/>
        </p:nvSpPr>
        <p:spPr>
          <a:xfrm>
            <a:off x="3808461" y="2112048"/>
            <a:ext cx="631151" cy="86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xmlns="" id="{B546F4D9-6F80-4040-8319-1A06AF63BDEA}"/>
              </a:ext>
            </a:extLst>
          </p:cNvPr>
          <p:cNvSpPr txBox="1"/>
          <p:nvPr/>
        </p:nvSpPr>
        <p:spPr>
          <a:xfrm>
            <a:off x="3511207" y="2032190"/>
            <a:ext cx="10176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Tuas </a:t>
            </a:r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articulated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xmlns="" id="{E6CAE3BA-87A0-429F-AB07-230A18B6BCE3}"/>
              </a:ext>
            </a:extLst>
          </p:cNvPr>
          <p:cNvSpPr/>
          <p:nvPr/>
        </p:nvSpPr>
        <p:spPr>
          <a:xfrm>
            <a:off x="4071071" y="1970749"/>
            <a:ext cx="433198" cy="69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xmlns="" id="{78A3F7D6-8C3A-4BDF-A2B9-B37F7D7431D6}"/>
              </a:ext>
            </a:extLst>
          </p:cNvPr>
          <p:cNvSpPr txBox="1"/>
          <p:nvPr/>
        </p:nvSpPr>
        <p:spPr>
          <a:xfrm>
            <a:off x="3785969" y="1892807"/>
            <a:ext cx="7860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Tuas </a:t>
            </a:r>
            <a:r>
              <a:rPr kumimoji="1"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leaning</a:t>
            </a:r>
            <a:endParaRPr kumimoji="1" lang="ja-JP" alt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xmlns="" id="{B71EEF7D-8C71-4A1B-9FF0-66747684B2F0}"/>
              </a:ext>
            </a:extLst>
          </p:cNvPr>
          <p:cNvSpPr/>
          <p:nvPr/>
        </p:nvSpPr>
        <p:spPr>
          <a:xfrm>
            <a:off x="3970697" y="1771603"/>
            <a:ext cx="622790" cy="76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xmlns="" id="{D24BC1AA-4ECF-41D9-9086-AC49146A53A5}"/>
              </a:ext>
            </a:extLst>
          </p:cNvPr>
          <p:cNvSpPr txBox="1"/>
          <p:nvPr/>
        </p:nvSpPr>
        <p:spPr>
          <a:xfrm>
            <a:off x="3153368" y="1592682"/>
            <a:ext cx="15248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Tuas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pisau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up down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kanan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xmlns="" id="{6EB083E4-978C-4750-A373-A5E6558F19A8}"/>
              </a:ext>
            </a:extLst>
          </p:cNvPr>
          <p:cNvSpPr/>
          <p:nvPr/>
        </p:nvSpPr>
        <p:spPr>
          <a:xfrm>
            <a:off x="3975316" y="1862072"/>
            <a:ext cx="558112" cy="77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xmlns="" id="{B73F69A8-19C6-45D0-8498-C8C9AD6A98F3}"/>
              </a:ext>
            </a:extLst>
          </p:cNvPr>
          <p:cNvSpPr txBox="1"/>
          <p:nvPr/>
        </p:nvSpPr>
        <p:spPr>
          <a:xfrm>
            <a:off x="2956887" y="1775854"/>
            <a:ext cx="1665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Tuas </a:t>
            </a:r>
            <a:r>
              <a:rPr kumimoji="1"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blade travers feed cylinder</a:t>
            </a:r>
            <a:endParaRPr kumimoji="1" lang="ja-JP" alt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xmlns="" id="{38F89884-6A1C-453A-A8B5-F73C86EF89AE}"/>
              </a:ext>
            </a:extLst>
          </p:cNvPr>
          <p:cNvSpPr/>
          <p:nvPr/>
        </p:nvSpPr>
        <p:spPr>
          <a:xfrm>
            <a:off x="5138437" y="1515992"/>
            <a:ext cx="280230" cy="89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xmlns="" id="{98119CB0-60C1-46BB-B65D-D5584BDCD725}"/>
              </a:ext>
            </a:extLst>
          </p:cNvPr>
          <p:cNvSpPr txBox="1"/>
          <p:nvPr/>
        </p:nvSpPr>
        <p:spPr>
          <a:xfrm>
            <a:off x="5057113" y="1351189"/>
            <a:ext cx="152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Lampu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putar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warna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kuning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xmlns="" id="{375644A3-0E41-4030-9088-9C8B7F859796}"/>
              </a:ext>
            </a:extLst>
          </p:cNvPr>
          <p:cNvSpPr/>
          <p:nvPr/>
        </p:nvSpPr>
        <p:spPr>
          <a:xfrm>
            <a:off x="6826726" y="2523232"/>
            <a:ext cx="244237" cy="8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xmlns="" id="{49CEC614-BBF4-416D-8C67-13A93A8D3283}"/>
              </a:ext>
            </a:extLst>
          </p:cNvPr>
          <p:cNvSpPr txBox="1"/>
          <p:nvPr/>
        </p:nvSpPr>
        <p:spPr>
          <a:xfrm>
            <a:off x="6728436" y="2440598"/>
            <a:ext cx="5642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xmlns="" id="{5BD105D7-8D6A-44FC-BEAD-8E28DED54E08}"/>
              </a:ext>
            </a:extLst>
          </p:cNvPr>
          <p:cNvSpPr/>
          <p:nvPr/>
        </p:nvSpPr>
        <p:spPr>
          <a:xfrm>
            <a:off x="6376972" y="2147606"/>
            <a:ext cx="351464" cy="71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xmlns="" id="{3BAE67B2-03B0-41DD-932C-D63B1742C319}"/>
              </a:ext>
            </a:extLst>
          </p:cNvPr>
          <p:cNvSpPr txBox="1"/>
          <p:nvPr/>
        </p:nvSpPr>
        <p:spPr>
          <a:xfrm>
            <a:off x="6270918" y="2057844"/>
            <a:ext cx="6243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Radiator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xmlns="" id="{757F02C1-13E1-40AA-9FCD-583784B8ECAE}"/>
              </a:ext>
            </a:extLst>
          </p:cNvPr>
          <p:cNvSpPr/>
          <p:nvPr/>
        </p:nvSpPr>
        <p:spPr>
          <a:xfrm>
            <a:off x="6799919" y="2976948"/>
            <a:ext cx="486826" cy="105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xmlns="" id="{1211B822-1AC9-4D92-B56D-874AF7EF0C32}"/>
              </a:ext>
            </a:extLst>
          </p:cNvPr>
          <p:cNvSpPr txBox="1"/>
          <p:nvPr/>
        </p:nvSpPr>
        <p:spPr>
          <a:xfrm>
            <a:off x="6700766" y="2888703"/>
            <a:ext cx="8310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Transmisi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xmlns="" id="{8B7A2C2A-DB3B-40D4-9172-288016956A71}"/>
              </a:ext>
            </a:extLst>
          </p:cNvPr>
          <p:cNvSpPr/>
          <p:nvPr/>
        </p:nvSpPr>
        <p:spPr>
          <a:xfrm>
            <a:off x="5899195" y="4249665"/>
            <a:ext cx="670163" cy="113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xmlns="" id="{3DB1C351-AE98-435E-8B63-371DEE977B4B}"/>
              </a:ext>
            </a:extLst>
          </p:cNvPr>
          <p:cNvSpPr txBox="1"/>
          <p:nvPr/>
        </p:nvSpPr>
        <p:spPr>
          <a:xfrm>
            <a:off x="5806932" y="4176969"/>
            <a:ext cx="996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Differential gear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xmlns="" id="{C1CE5301-8E4B-483F-BED5-BE160D92694F}"/>
              </a:ext>
            </a:extLst>
          </p:cNvPr>
          <p:cNvSpPr/>
          <p:nvPr/>
        </p:nvSpPr>
        <p:spPr>
          <a:xfrm>
            <a:off x="5995724" y="4142050"/>
            <a:ext cx="705042" cy="62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xmlns="" id="{6673DA4E-8EF7-48A0-8DEC-22E7B96EBFC1}"/>
              </a:ext>
            </a:extLst>
          </p:cNvPr>
          <p:cNvSpPr txBox="1"/>
          <p:nvPr/>
        </p:nvSpPr>
        <p:spPr>
          <a:xfrm>
            <a:off x="5878954" y="4058975"/>
            <a:ext cx="9960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Bagian </a:t>
            </a:r>
            <a:r>
              <a:rPr kumimoji="1"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drive final</a:t>
            </a:r>
            <a:endParaRPr kumimoji="1" lang="ja-JP" alt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xmlns="" id="{E0527688-32BC-4F39-A363-8585F73E79C7}"/>
              </a:ext>
            </a:extLst>
          </p:cNvPr>
          <p:cNvSpPr/>
          <p:nvPr/>
        </p:nvSpPr>
        <p:spPr>
          <a:xfrm>
            <a:off x="6269554" y="4026634"/>
            <a:ext cx="458881" cy="70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xmlns="" id="{2F6B19D1-A729-4363-861D-76970A1E5ABF}"/>
              </a:ext>
            </a:extLst>
          </p:cNvPr>
          <p:cNvSpPr txBox="1"/>
          <p:nvPr/>
        </p:nvSpPr>
        <p:spPr>
          <a:xfrm>
            <a:off x="6179567" y="3931731"/>
            <a:ext cx="831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Wheel brake</a:t>
            </a:r>
            <a:endParaRPr kumimoji="1" lang="ja-JP" alt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xmlns="" id="{B5342808-6151-4424-A3BE-E547C3A6B081}"/>
              </a:ext>
            </a:extLst>
          </p:cNvPr>
          <p:cNvSpPr/>
          <p:nvPr/>
        </p:nvSpPr>
        <p:spPr>
          <a:xfrm>
            <a:off x="6475263" y="3851203"/>
            <a:ext cx="544449" cy="104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xmlns="" id="{42C7353A-5FE5-4240-9942-1C460133C541}"/>
              </a:ext>
            </a:extLst>
          </p:cNvPr>
          <p:cNvSpPr txBox="1"/>
          <p:nvPr/>
        </p:nvSpPr>
        <p:spPr>
          <a:xfrm>
            <a:off x="6392406" y="3767266"/>
            <a:ext cx="16040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injeksi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bakar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xmlns="" id="{B5DDA59C-F90D-4638-A8B0-2F182B631702}"/>
              </a:ext>
            </a:extLst>
          </p:cNvPr>
          <p:cNvSpPr/>
          <p:nvPr/>
        </p:nvSpPr>
        <p:spPr>
          <a:xfrm>
            <a:off x="6700766" y="2358973"/>
            <a:ext cx="480401" cy="75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xmlns="" id="{3C469EA9-D252-41DE-AB10-7DDCB5940028}"/>
              </a:ext>
            </a:extLst>
          </p:cNvPr>
          <p:cNvSpPr txBox="1"/>
          <p:nvPr/>
        </p:nvSpPr>
        <p:spPr>
          <a:xfrm>
            <a:off x="6602494" y="2255261"/>
            <a:ext cx="14275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Jalur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masuk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air radiator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xmlns="" id="{1372F571-4B2E-419A-AE2F-3835F86CA243}"/>
              </a:ext>
            </a:extLst>
          </p:cNvPr>
          <p:cNvSpPr/>
          <p:nvPr/>
        </p:nvSpPr>
        <p:spPr>
          <a:xfrm>
            <a:off x="6234276" y="1994725"/>
            <a:ext cx="368218" cy="82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xmlns="" id="{EBAF5EE8-DE27-4D99-82EE-2734FCD4ECF1}"/>
              </a:ext>
            </a:extLst>
          </p:cNvPr>
          <p:cNvSpPr txBox="1"/>
          <p:nvPr/>
        </p:nvSpPr>
        <p:spPr>
          <a:xfrm>
            <a:off x="6154982" y="1940320"/>
            <a:ext cx="8310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Pre-cleaner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xmlns="" id="{D47D2AC3-3BEB-4E18-8446-6D2D4C9CD035}"/>
              </a:ext>
            </a:extLst>
          </p:cNvPr>
          <p:cNvSpPr/>
          <p:nvPr/>
        </p:nvSpPr>
        <p:spPr>
          <a:xfrm>
            <a:off x="5890771" y="1868676"/>
            <a:ext cx="801571" cy="75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xmlns="" id="{459B2A23-2850-4CD5-AE76-CF3BB7D73147}"/>
              </a:ext>
            </a:extLst>
          </p:cNvPr>
          <p:cNvSpPr txBox="1"/>
          <p:nvPr/>
        </p:nvSpPr>
        <p:spPr>
          <a:xfrm>
            <a:off x="5791521" y="1819849"/>
            <a:ext cx="13617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Tuas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pisau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up down 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kiri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xmlns="" id="{19B2D9AE-286F-479E-9A47-C461F8ECEF79}"/>
              </a:ext>
            </a:extLst>
          </p:cNvPr>
          <p:cNvSpPr/>
          <p:nvPr/>
        </p:nvSpPr>
        <p:spPr>
          <a:xfrm>
            <a:off x="5795240" y="1790297"/>
            <a:ext cx="493610" cy="67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xmlns="" id="{2143CA9B-5BEF-4B7F-B32B-D1532DD966A7}"/>
              </a:ext>
            </a:extLst>
          </p:cNvPr>
          <p:cNvSpPr txBox="1"/>
          <p:nvPr/>
        </p:nvSpPr>
        <p:spPr>
          <a:xfrm>
            <a:off x="5713890" y="1737578"/>
            <a:ext cx="12281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Tuas </a:t>
            </a:r>
            <a:r>
              <a:rPr kumimoji="1"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circle rotating</a:t>
            </a:r>
            <a:endParaRPr kumimoji="1" lang="ja-JP" alt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xmlns="" id="{1FADCAD2-16BA-452E-A83F-C01973703236}"/>
              </a:ext>
            </a:extLst>
          </p:cNvPr>
          <p:cNvSpPr/>
          <p:nvPr/>
        </p:nvSpPr>
        <p:spPr>
          <a:xfrm>
            <a:off x="5701614" y="1724975"/>
            <a:ext cx="587236" cy="67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xmlns="" id="{16AA3D46-9ACA-4E70-9BFC-CA5BB53253E7}"/>
              </a:ext>
            </a:extLst>
          </p:cNvPr>
          <p:cNvSpPr txBox="1"/>
          <p:nvPr/>
        </p:nvSpPr>
        <p:spPr>
          <a:xfrm>
            <a:off x="5611082" y="1643475"/>
            <a:ext cx="15248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Tuas </a:t>
            </a:r>
            <a:r>
              <a:rPr kumimoji="1"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travers feed</a:t>
            </a:r>
            <a:r>
              <a:rPr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 circle</a:t>
            </a:r>
            <a:endParaRPr kumimoji="1" lang="ja-JP" alt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xmlns="" id="{4F5BB271-B118-4CAB-A646-4F2A6F6DE766}"/>
              </a:ext>
            </a:extLst>
          </p:cNvPr>
          <p:cNvSpPr/>
          <p:nvPr/>
        </p:nvSpPr>
        <p:spPr>
          <a:xfrm>
            <a:off x="5639637" y="1643475"/>
            <a:ext cx="816429" cy="58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xmlns="" id="{77335BD1-B4A3-4352-B0D6-415E5A1BEB05}"/>
              </a:ext>
            </a:extLst>
          </p:cNvPr>
          <p:cNvSpPr txBox="1"/>
          <p:nvPr/>
        </p:nvSpPr>
        <p:spPr>
          <a:xfrm>
            <a:off x="5540560" y="1532885"/>
            <a:ext cx="12861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Tuas </a:t>
            </a:r>
            <a:r>
              <a:rPr kumimoji="1" lang="en-US" altLang="ja-JP" sz="800" i="1" dirty="0">
                <a:latin typeface="Arial" panose="020B0604020202020204" pitchFamily="34" charset="0"/>
                <a:cs typeface="Arial" panose="020B0604020202020204" pitchFamily="34" charset="0"/>
              </a:rPr>
              <a:t>elevating </a:t>
            </a:r>
            <a:r>
              <a:rPr kumimoji="1" lang="en-US" altLang="ja-JP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scarifier</a:t>
            </a:r>
            <a:endParaRPr kumimoji="1" lang="ja-JP" alt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402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i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Scraper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Pengikis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14031" y="6452605"/>
            <a:ext cx="398213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66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20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90943" y="1251769"/>
            <a:ext cx="296211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Scraper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18578" y="127659"/>
            <a:ext cx="4706843" cy="743958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8AA7A754-3A96-480A-8D89-4232F1DA728B}"/>
              </a:ext>
            </a:extLst>
          </p:cNvPr>
          <p:cNvSpPr/>
          <p:nvPr/>
        </p:nvSpPr>
        <p:spPr>
          <a:xfrm>
            <a:off x="1772463" y="1612118"/>
            <a:ext cx="559040" cy="121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F27A56FC-ECB7-41F1-A16D-1058B5E3F548}"/>
              </a:ext>
            </a:extLst>
          </p:cNvPr>
          <p:cNvSpPr txBox="1"/>
          <p:nvPr/>
        </p:nvSpPr>
        <p:spPr>
          <a:xfrm>
            <a:off x="1694457" y="1557373"/>
            <a:ext cx="5937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93677B8A-B19A-44C0-9D1D-130BD18740B6}"/>
              </a:ext>
            </a:extLst>
          </p:cNvPr>
          <p:cNvSpPr/>
          <p:nvPr/>
        </p:nvSpPr>
        <p:spPr>
          <a:xfrm>
            <a:off x="2708531" y="1612118"/>
            <a:ext cx="559040" cy="121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606851C8-8603-4688-AAEB-ECB968F28F29}"/>
              </a:ext>
            </a:extLst>
          </p:cNvPr>
          <p:cNvSpPr txBox="1"/>
          <p:nvPr/>
        </p:nvSpPr>
        <p:spPr>
          <a:xfrm>
            <a:off x="2613581" y="1528768"/>
            <a:ext cx="90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Tangki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bakar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9D1E110B-D176-465D-ABDE-0888D1B7A553}"/>
              </a:ext>
            </a:extLst>
          </p:cNvPr>
          <p:cNvSpPr/>
          <p:nvPr/>
        </p:nvSpPr>
        <p:spPr>
          <a:xfrm>
            <a:off x="3796277" y="1585384"/>
            <a:ext cx="251351" cy="148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3EEDEEA3-80CF-4CAC-8E12-289FFA40DAA5}"/>
              </a:ext>
            </a:extLst>
          </p:cNvPr>
          <p:cNvSpPr txBox="1"/>
          <p:nvPr/>
        </p:nvSpPr>
        <p:spPr>
          <a:xfrm>
            <a:off x="3700235" y="1543954"/>
            <a:ext cx="6947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Hitch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FA130224-2500-49B7-BF66-529875F157EA}"/>
              </a:ext>
            </a:extLst>
          </p:cNvPr>
          <p:cNvSpPr/>
          <p:nvPr/>
        </p:nvSpPr>
        <p:spPr>
          <a:xfrm>
            <a:off x="4346650" y="2023814"/>
            <a:ext cx="832061" cy="11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31A8D28B-514E-491F-83EB-DE17F0DFF88C}"/>
              </a:ext>
            </a:extLst>
          </p:cNvPr>
          <p:cNvSpPr txBox="1"/>
          <p:nvPr/>
        </p:nvSpPr>
        <p:spPr>
          <a:xfrm>
            <a:off x="4207973" y="1908398"/>
            <a:ext cx="11094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Steering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14D014BB-A9F8-4A95-BAF1-17036DD42540}"/>
              </a:ext>
            </a:extLst>
          </p:cNvPr>
          <p:cNvSpPr/>
          <p:nvPr/>
        </p:nvSpPr>
        <p:spPr>
          <a:xfrm>
            <a:off x="4619670" y="2244830"/>
            <a:ext cx="697717" cy="95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D9F99C7B-DE5F-4A7D-9C09-77D2D3BDD211}"/>
              </a:ext>
            </a:extLst>
          </p:cNvPr>
          <p:cNvSpPr txBox="1"/>
          <p:nvPr/>
        </p:nvSpPr>
        <p:spPr>
          <a:xfrm>
            <a:off x="4498328" y="2131304"/>
            <a:ext cx="11094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Apron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E09ABEF4-746C-4A7D-8BC5-E1C2793A537C}"/>
              </a:ext>
            </a:extLst>
          </p:cNvPr>
          <p:cNvSpPr/>
          <p:nvPr/>
        </p:nvSpPr>
        <p:spPr>
          <a:xfrm>
            <a:off x="4936027" y="2444178"/>
            <a:ext cx="671715" cy="140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826F638A-76C8-4D7F-B542-33F2E8DE11FF}"/>
              </a:ext>
            </a:extLst>
          </p:cNvPr>
          <p:cNvSpPr txBox="1"/>
          <p:nvPr/>
        </p:nvSpPr>
        <p:spPr>
          <a:xfrm>
            <a:off x="4814684" y="2357248"/>
            <a:ext cx="1139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Bowl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94C7843E-92C0-42D8-9166-6A3642CBFF95}"/>
              </a:ext>
            </a:extLst>
          </p:cNvPr>
          <p:cNvSpPr/>
          <p:nvPr/>
        </p:nvSpPr>
        <p:spPr>
          <a:xfrm>
            <a:off x="5230715" y="2669528"/>
            <a:ext cx="407363" cy="140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8207B528-C0D4-4D87-9539-BCBE76EA408A}"/>
              </a:ext>
            </a:extLst>
          </p:cNvPr>
          <p:cNvSpPr txBox="1"/>
          <p:nvPr/>
        </p:nvSpPr>
        <p:spPr>
          <a:xfrm>
            <a:off x="5126707" y="2575266"/>
            <a:ext cx="9794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Apron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xmlns="" id="{CCFD811C-8621-49B0-AFF1-1838F1B1A7C7}"/>
              </a:ext>
            </a:extLst>
          </p:cNvPr>
          <p:cNvSpPr/>
          <p:nvPr/>
        </p:nvSpPr>
        <p:spPr>
          <a:xfrm>
            <a:off x="5479834" y="2863981"/>
            <a:ext cx="407363" cy="172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EA7B6790-843A-480A-B294-7B9099EF9E1C}"/>
              </a:ext>
            </a:extLst>
          </p:cNvPr>
          <p:cNvSpPr txBox="1"/>
          <p:nvPr/>
        </p:nvSpPr>
        <p:spPr>
          <a:xfrm>
            <a:off x="5416007" y="2806098"/>
            <a:ext cx="6370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Bowl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xmlns="" id="{28ADE6EC-75CC-4B79-A09C-D01AC0967504}"/>
              </a:ext>
            </a:extLst>
          </p:cNvPr>
          <p:cNvSpPr/>
          <p:nvPr/>
        </p:nvSpPr>
        <p:spPr>
          <a:xfrm>
            <a:off x="5776754" y="3089628"/>
            <a:ext cx="468034" cy="1530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2CD861C0-2CF4-43AA-8C97-03EC63EEB02D}"/>
              </a:ext>
            </a:extLst>
          </p:cNvPr>
          <p:cNvSpPr txBox="1"/>
          <p:nvPr/>
        </p:nvSpPr>
        <p:spPr>
          <a:xfrm>
            <a:off x="5716083" y="3019228"/>
            <a:ext cx="7800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Ejektor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2372532A-472E-4384-90EE-F23B1CC0134F}"/>
              </a:ext>
            </a:extLst>
          </p:cNvPr>
          <p:cNvSpPr/>
          <p:nvPr/>
        </p:nvSpPr>
        <p:spPr>
          <a:xfrm>
            <a:off x="6074414" y="3266674"/>
            <a:ext cx="1265425" cy="170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454E0D17-2B9E-42DE-8DF1-84BBAA0DAC81}"/>
              </a:ext>
            </a:extLst>
          </p:cNvPr>
          <p:cNvSpPr txBox="1"/>
          <p:nvPr/>
        </p:nvSpPr>
        <p:spPr>
          <a:xfrm>
            <a:off x="5983189" y="3235634"/>
            <a:ext cx="15785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Suspensi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oil tank 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0F378B26-8994-4A03-B030-A0540AA08BD7}"/>
              </a:ext>
            </a:extLst>
          </p:cNvPr>
          <p:cNvSpPr/>
          <p:nvPr/>
        </p:nvSpPr>
        <p:spPr>
          <a:xfrm>
            <a:off x="6383465" y="3518243"/>
            <a:ext cx="956374" cy="163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F8D9A08D-79BA-4537-8618-5AFF9C4CAC6C}"/>
              </a:ext>
            </a:extLst>
          </p:cNvPr>
          <p:cNvSpPr txBox="1"/>
          <p:nvPr/>
        </p:nvSpPr>
        <p:spPr>
          <a:xfrm>
            <a:off x="6277138" y="3461621"/>
            <a:ext cx="15081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Torqflow</a:t>
            </a:r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 transmission R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xmlns="" id="{F00F95A3-3DE1-45F8-A5C7-0019AA0168CF}"/>
              </a:ext>
            </a:extLst>
          </p:cNvPr>
          <p:cNvSpPr/>
          <p:nvPr/>
        </p:nvSpPr>
        <p:spPr>
          <a:xfrm>
            <a:off x="6668123" y="3725392"/>
            <a:ext cx="632713" cy="117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C3A78F9E-72DE-4C2F-A79D-67F6476E643F}"/>
              </a:ext>
            </a:extLst>
          </p:cNvPr>
          <p:cNvSpPr txBox="1"/>
          <p:nvPr/>
        </p:nvSpPr>
        <p:spPr>
          <a:xfrm>
            <a:off x="6576160" y="3676859"/>
            <a:ext cx="1209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Tangki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0AED1CBC-B2F2-47A6-9B92-D85C9B6CF7E1}"/>
              </a:ext>
            </a:extLst>
          </p:cNvPr>
          <p:cNvSpPr/>
          <p:nvPr/>
        </p:nvSpPr>
        <p:spPr>
          <a:xfrm>
            <a:off x="6930155" y="3953572"/>
            <a:ext cx="855093" cy="115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xmlns="" id="{8B44E918-BA60-493B-9445-66BA989A3C3C}"/>
              </a:ext>
            </a:extLst>
          </p:cNvPr>
          <p:cNvSpPr txBox="1"/>
          <p:nvPr/>
        </p:nvSpPr>
        <p:spPr>
          <a:xfrm>
            <a:off x="6841311" y="3896984"/>
            <a:ext cx="13174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Torque converter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AC7BBD9B-74FF-4B52-AC6C-354662704B05}"/>
              </a:ext>
            </a:extLst>
          </p:cNvPr>
          <p:cNvSpPr/>
          <p:nvPr/>
        </p:nvSpPr>
        <p:spPr>
          <a:xfrm>
            <a:off x="7215526" y="4177638"/>
            <a:ext cx="975071" cy="117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xmlns="" id="{7026586D-DAF9-4853-A64C-6C941D68D761}"/>
              </a:ext>
            </a:extLst>
          </p:cNvPr>
          <p:cNvSpPr txBox="1"/>
          <p:nvPr/>
        </p:nvSpPr>
        <p:spPr>
          <a:xfrm>
            <a:off x="7131895" y="4107782"/>
            <a:ext cx="12264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Output shaft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xmlns="" id="{0501AFDE-94AC-452E-B171-6605325B27BB}"/>
              </a:ext>
            </a:extLst>
          </p:cNvPr>
          <p:cNvSpPr/>
          <p:nvPr/>
        </p:nvSpPr>
        <p:spPr>
          <a:xfrm>
            <a:off x="7500025" y="4376986"/>
            <a:ext cx="417552" cy="143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xmlns="" id="{ADA06743-58F8-4B56-83D2-8481660BDA27}"/>
              </a:ext>
            </a:extLst>
          </p:cNvPr>
          <p:cNvSpPr txBox="1"/>
          <p:nvPr/>
        </p:nvSpPr>
        <p:spPr>
          <a:xfrm>
            <a:off x="7403509" y="4311592"/>
            <a:ext cx="6587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xmlns="" id="{3B21B048-7B60-429F-A98B-F27B86A2069A}"/>
              </a:ext>
            </a:extLst>
          </p:cNvPr>
          <p:cNvSpPr/>
          <p:nvPr/>
        </p:nvSpPr>
        <p:spPr>
          <a:xfrm>
            <a:off x="7622889" y="5044368"/>
            <a:ext cx="535851" cy="164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xmlns="" id="{CE72DA30-A021-4899-9073-84A83A20946D}"/>
              </a:ext>
            </a:extLst>
          </p:cNvPr>
          <p:cNvSpPr txBox="1"/>
          <p:nvPr/>
        </p:nvSpPr>
        <p:spPr>
          <a:xfrm>
            <a:off x="7500025" y="4939536"/>
            <a:ext cx="95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Tangki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bakar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xmlns="" id="{124DE203-5E81-4593-9E05-F9C58CCBA1AD}"/>
              </a:ext>
            </a:extLst>
          </p:cNvPr>
          <p:cNvSpPr/>
          <p:nvPr/>
        </p:nvSpPr>
        <p:spPr>
          <a:xfrm>
            <a:off x="7436542" y="5902430"/>
            <a:ext cx="348706" cy="143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xmlns="" id="{D8D981B9-FA80-4314-AC92-8DDA08E660D9}"/>
              </a:ext>
            </a:extLst>
          </p:cNvPr>
          <p:cNvSpPr txBox="1"/>
          <p:nvPr/>
        </p:nvSpPr>
        <p:spPr>
          <a:xfrm>
            <a:off x="7300836" y="5840090"/>
            <a:ext cx="12783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differential 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xmlns="" id="{B10E607C-0402-49F6-835A-5912B9E5A3F3}"/>
              </a:ext>
            </a:extLst>
          </p:cNvPr>
          <p:cNvSpPr/>
          <p:nvPr/>
        </p:nvSpPr>
        <p:spPr>
          <a:xfrm>
            <a:off x="6413801" y="5932766"/>
            <a:ext cx="926038" cy="138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xmlns="" id="{734210C4-97D0-4806-ACF3-5C6C447590CE}"/>
              </a:ext>
            </a:extLst>
          </p:cNvPr>
          <p:cNvSpPr txBox="1"/>
          <p:nvPr/>
        </p:nvSpPr>
        <p:spPr>
          <a:xfrm>
            <a:off x="6327171" y="5805119"/>
            <a:ext cx="68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Suspensi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xmlns="" id="{57A54EDD-F42C-45C7-8A20-B1E94BB2D771}"/>
              </a:ext>
            </a:extLst>
          </p:cNvPr>
          <p:cNvSpPr/>
          <p:nvPr/>
        </p:nvSpPr>
        <p:spPr>
          <a:xfrm>
            <a:off x="5153825" y="5958247"/>
            <a:ext cx="760490" cy="11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xmlns="" id="{1E3EFB45-4A04-43AC-8384-2EADFD99ECC4}"/>
              </a:ext>
            </a:extLst>
          </p:cNvPr>
          <p:cNvSpPr txBox="1"/>
          <p:nvPr/>
        </p:nvSpPr>
        <p:spPr>
          <a:xfrm>
            <a:off x="5064672" y="5886428"/>
            <a:ext cx="9750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Wheel brake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xmlns="" id="{8A01ABF4-2F8A-4533-86BB-FF11D22348C9}"/>
              </a:ext>
            </a:extLst>
          </p:cNvPr>
          <p:cNvSpPr/>
          <p:nvPr/>
        </p:nvSpPr>
        <p:spPr>
          <a:xfrm>
            <a:off x="5014032" y="5742085"/>
            <a:ext cx="401975" cy="98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xmlns="" id="{A6624CA9-EFC2-43F8-AC5B-561EF4961BC4}"/>
              </a:ext>
            </a:extLst>
          </p:cNvPr>
          <p:cNvSpPr txBox="1"/>
          <p:nvPr/>
        </p:nvSpPr>
        <p:spPr>
          <a:xfrm>
            <a:off x="4350984" y="5694860"/>
            <a:ext cx="11733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Deselerasi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akhir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xmlns="" id="{A2E466B3-1C21-442C-A5CC-C4E25B1565C3}"/>
              </a:ext>
            </a:extLst>
          </p:cNvPr>
          <p:cNvSpPr/>
          <p:nvPr/>
        </p:nvSpPr>
        <p:spPr>
          <a:xfrm>
            <a:off x="4290313" y="5503292"/>
            <a:ext cx="914400" cy="135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xmlns="" id="{C08F95F0-8D60-4963-91B8-B94AAABE4E1B}"/>
              </a:ext>
            </a:extLst>
          </p:cNvPr>
          <p:cNvSpPr txBox="1"/>
          <p:nvPr/>
        </p:nvSpPr>
        <p:spPr>
          <a:xfrm>
            <a:off x="4303313" y="5467066"/>
            <a:ext cx="10227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Suspensi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arm 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xmlns="" id="{13DF8E21-7720-4F6D-B118-BB779D33C0B3}"/>
              </a:ext>
            </a:extLst>
          </p:cNvPr>
          <p:cNvSpPr/>
          <p:nvPr/>
        </p:nvSpPr>
        <p:spPr>
          <a:xfrm>
            <a:off x="4290312" y="5303402"/>
            <a:ext cx="723719" cy="127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xmlns="" id="{15FE2F0F-5B98-46E3-8AC8-0FC3348F7123}"/>
              </a:ext>
            </a:extLst>
          </p:cNvPr>
          <p:cNvSpPr txBox="1"/>
          <p:nvPr/>
        </p:nvSpPr>
        <p:spPr>
          <a:xfrm>
            <a:off x="4140177" y="5215924"/>
            <a:ext cx="9589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Ejektor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xmlns="" id="{745E08CF-CA0B-4F57-A97B-769C585CF758}"/>
              </a:ext>
            </a:extLst>
          </p:cNvPr>
          <p:cNvSpPr/>
          <p:nvPr/>
        </p:nvSpPr>
        <p:spPr>
          <a:xfrm>
            <a:off x="2613581" y="5209046"/>
            <a:ext cx="844671" cy="18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xmlns="" id="{B36EC8CF-B160-46A5-A33D-400B50B202D5}"/>
              </a:ext>
            </a:extLst>
          </p:cNvPr>
          <p:cNvSpPr txBox="1"/>
          <p:nvPr/>
        </p:nvSpPr>
        <p:spPr>
          <a:xfrm>
            <a:off x="2645682" y="520639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Suspensi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oil tank F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xmlns="" id="{E11109D9-4894-4DBD-98DB-F7EF78A238B8}"/>
              </a:ext>
            </a:extLst>
          </p:cNvPr>
          <p:cNvSpPr/>
          <p:nvPr/>
        </p:nvSpPr>
        <p:spPr>
          <a:xfrm>
            <a:off x="2405175" y="4946227"/>
            <a:ext cx="862396" cy="147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xmlns="" id="{B4D1B224-6926-4277-A69B-087C8A59DEE7}"/>
              </a:ext>
            </a:extLst>
          </p:cNvPr>
          <p:cNvSpPr txBox="1"/>
          <p:nvPr/>
        </p:nvSpPr>
        <p:spPr>
          <a:xfrm>
            <a:off x="2122093" y="4904483"/>
            <a:ext cx="13972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Torqflow</a:t>
            </a:r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 transmission 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xmlns="" id="{693CAA87-9830-4E4B-A94D-9EF333D141AD}"/>
              </a:ext>
            </a:extLst>
          </p:cNvPr>
          <p:cNvSpPr/>
          <p:nvPr/>
        </p:nvSpPr>
        <p:spPr>
          <a:xfrm>
            <a:off x="2288167" y="4715010"/>
            <a:ext cx="706385" cy="147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xmlns="" id="{164AEF37-B63A-4305-BF39-1C5F463CE61E}"/>
              </a:ext>
            </a:extLst>
          </p:cNvPr>
          <p:cNvSpPr txBox="1"/>
          <p:nvPr/>
        </p:nvSpPr>
        <p:spPr>
          <a:xfrm>
            <a:off x="2175491" y="4694523"/>
            <a:ext cx="12827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Torque converter 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xmlns="" id="{0100E16F-2DAF-4D9F-96D4-A0468F1836B3}"/>
              </a:ext>
            </a:extLst>
          </p:cNvPr>
          <p:cNvSpPr/>
          <p:nvPr/>
        </p:nvSpPr>
        <p:spPr>
          <a:xfrm>
            <a:off x="1815799" y="4481769"/>
            <a:ext cx="905733" cy="132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xmlns="" id="{D7C2FEC9-72BE-4987-AAC0-71E3F488C880}"/>
              </a:ext>
            </a:extLst>
          </p:cNvPr>
          <p:cNvSpPr txBox="1"/>
          <p:nvPr/>
        </p:nvSpPr>
        <p:spPr>
          <a:xfrm>
            <a:off x="1701071" y="4389960"/>
            <a:ext cx="1122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Suspensi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arm F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xmlns="" id="{72902891-A7AA-4A68-B0AF-E045D66BFEA0}"/>
              </a:ext>
            </a:extLst>
          </p:cNvPr>
          <p:cNvSpPr/>
          <p:nvPr/>
        </p:nvSpPr>
        <p:spPr>
          <a:xfrm>
            <a:off x="1516777" y="4236308"/>
            <a:ext cx="949069" cy="132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xmlns="" id="{50AA8710-458D-4010-A1F7-E5CD1F12F894}"/>
              </a:ext>
            </a:extLst>
          </p:cNvPr>
          <p:cNvSpPr txBox="1"/>
          <p:nvPr/>
        </p:nvSpPr>
        <p:spPr>
          <a:xfrm>
            <a:off x="1339098" y="4179562"/>
            <a:ext cx="12307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Suspensi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xmlns="" id="{32A06048-2995-441B-BBD6-0834FCBC5F69}"/>
              </a:ext>
            </a:extLst>
          </p:cNvPr>
          <p:cNvSpPr/>
          <p:nvPr/>
        </p:nvSpPr>
        <p:spPr>
          <a:xfrm>
            <a:off x="1620785" y="3803424"/>
            <a:ext cx="368360" cy="110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xmlns="" id="{B7643CFB-6E6E-4CC7-A35F-05CDAADAF380}"/>
              </a:ext>
            </a:extLst>
          </p:cNvPr>
          <p:cNvSpPr txBox="1"/>
          <p:nvPr/>
        </p:nvSpPr>
        <p:spPr>
          <a:xfrm>
            <a:off x="1535633" y="3734882"/>
            <a:ext cx="5287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Frame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xmlns="" id="{803B356B-CEEC-4859-B6A0-0EDE192C62E4}"/>
              </a:ext>
            </a:extLst>
          </p:cNvPr>
          <p:cNvSpPr/>
          <p:nvPr/>
        </p:nvSpPr>
        <p:spPr>
          <a:xfrm>
            <a:off x="953403" y="3518243"/>
            <a:ext cx="862396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xmlns="" id="{C917FA0B-A205-44D5-A0BD-BE033BA52C79}"/>
              </a:ext>
            </a:extLst>
          </p:cNvPr>
          <p:cNvSpPr txBox="1"/>
          <p:nvPr/>
        </p:nvSpPr>
        <p:spPr>
          <a:xfrm>
            <a:off x="933180" y="3564358"/>
            <a:ext cx="10985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Steering oil tank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xmlns="" id="{A23145B5-2624-4D50-9D9B-8D5116367A5F}"/>
              </a:ext>
            </a:extLst>
          </p:cNvPr>
          <p:cNvSpPr/>
          <p:nvPr/>
        </p:nvSpPr>
        <p:spPr>
          <a:xfrm>
            <a:off x="4086631" y="1788205"/>
            <a:ext cx="372694" cy="130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xmlns="" id="{97AE5389-B8D9-41EF-9F30-74747497016C}"/>
              </a:ext>
            </a:extLst>
          </p:cNvPr>
          <p:cNvSpPr txBox="1"/>
          <p:nvPr/>
        </p:nvSpPr>
        <p:spPr>
          <a:xfrm>
            <a:off x="3981102" y="1732886"/>
            <a:ext cx="8883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Yoke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xmlns="" id="{90B800D0-84E4-4A9D-B6AA-847FE3761FD0}"/>
              </a:ext>
            </a:extLst>
          </p:cNvPr>
          <p:cNvSpPr/>
          <p:nvPr/>
        </p:nvSpPr>
        <p:spPr>
          <a:xfrm>
            <a:off x="1516777" y="4019400"/>
            <a:ext cx="732777" cy="120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xmlns="" id="{A524AD3E-9756-4B03-B82B-99B52354EFB1}"/>
              </a:ext>
            </a:extLst>
          </p:cNvPr>
          <p:cNvSpPr txBox="1"/>
          <p:nvPr/>
        </p:nvSpPr>
        <p:spPr>
          <a:xfrm>
            <a:off x="1404217" y="3951323"/>
            <a:ext cx="9272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Follow-</a:t>
            </a:r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up link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xmlns="" id="{21414D4D-C5A1-470C-A52D-4D49ADE5D7D1}"/>
              </a:ext>
            </a:extLst>
          </p:cNvPr>
          <p:cNvSpPr/>
          <p:nvPr/>
        </p:nvSpPr>
        <p:spPr>
          <a:xfrm>
            <a:off x="2465846" y="5791087"/>
            <a:ext cx="933185" cy="326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xmlns="" id="{470AB1C7-88C3-459F-9AE9-93A45926EE72}"/>
              </a:ext>
            </a:extLst>
          </p:cNvPr>
          <p:cNvSpPr txBox="1"/>
          <p:nvPr/>
        </p:nvSpPr>
        <p:spPr>
          <a:xfrm>
            <a:off x="1935291" y="5606231"/>
            <a:ext cx="157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F : Bagian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depan</a:t>
            </a:r>
            <a:endParaRPr kumimoji="1"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R : Bagian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belakang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278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anchor="ctr">
            <a:normAutofit fontScale="90000"/>
          </a:bodyPr>
          <a:lstStyle/>
          <a:p>
            <a:pPr marL="1257300" indent="-1257300"/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Bab 4</a:t>
            </a:r>
            <a:r>
              <a:rPr lang="zh-TW" altLang="en-US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Penanganan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Peralatan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berhubungan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dengan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pengoperasian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berat</a:t>
            </a:r>
            <a:endParaRPr kumimoji="1" lang="ja-JP" altLang="en-US" sz="32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79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04283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Model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Alat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Leveling , 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Pengangkutan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Pemuatan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, 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Penggalian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 (UU Kesehatan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Daftar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Terlampir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Bagian 7)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849582"/>
            <a:ext cx="7886700" cy="377014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algn="ctr">
              <a:buNone/>
            </a:pP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algn="ctr">
              <a:buNone/>
            </a:pP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algn="ctr">
              <a:buNone/>
            </a:pP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Klasifikasi</a:t>
            </a: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Alat 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endParaRPr lang="ja-JP" altLang="en-US" sz="1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92316" y="5922668"/>
            <a:ext cx="43038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2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5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96" y="1921661"/>
            <a:ext cx="4827419" cy="32014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1CB6937E-4518-41A1-AF85-DE383C16E2CD}"/>
              </a:ext>
            </a:extLst>
          </p:cNvPr>
          <p:cNvSpPr/>
          <p:nvPr/>
        </p:nvSpPr>
        <p:spPr>
          <a:xfrm>
            <a:off x="1296062" y="2194560"/>
            <a:ext cx="1685676" cy="800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Alat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Leveling/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perataan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Pengangkutan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Pemuatan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Penggalian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0FD14ACA-61AF-4678-B6B7-1F7D432E1073}"/>
              </a:ext>
            </a:extLst>
          </p:cNvPr>
          <p:cNvSpPr/>
          <p:nvPr/>
        </p:nvSpPr>
        <p:spPr>
          <a:xfrm>
            <a:off x="3188473" y="2194560"/>
            <a:ext cx="1097280" cy="912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Leveling,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Pengangkutan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Pemuatan</a:t>
            </a:r>
            <a:endParaRPr kumimoji="1" lang="en-US" altLang="ja-JP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BC6885BB-0383-42AF-A54C-458EE9498419}"/>
              </a:ext>
            </a:extLst>
          </p:cNvPr>
          <p:cNvSpPr txBox="1"/>
          <p:nvPr/>
        </p:nvSpPr>
        <p:spPr>
          <a:xfrm>
            <a:off x="3188473" y="3733199"/>
            <a:ext cx="9700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Penggalian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6133895D-061E-47D3-9673-5117EC2FC582}"/>
              </a:ext>
            </a:extLst>
          </p:cNvPr>
          <p:cNvSpPr txBox="1"/>
          <p:nvPr/>
        </p:nvSpPr>
        <p:spPr>
          <a:xfrm>
            <a:off x="4454412" y="1921661"/>
            <a:ext cx="119175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bulldozer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BE1266EB-5562-4951-B51A-4FAF84A8C849}"/>
              </a:ext>
            </a:extLst>
          </p:cNvPr>
          <p:cNvSpPr txBox="1"/>
          <p:nvPr/>
        </p:nvSpPr>
        <p:spPr>
          <a:xfrm>
            <a:off x="4465506" y="2127336"/>
            <a:ext cx="11917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Traktor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Ekscavator</a:t>
            </a:r>
            <a:r>
              <a: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shoberu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09B1CB39-1D18-4E64-B319-66C20D467727}"/>
              </a:ext>
            </a:extLst>
          </p:cNvPr>
          <p:cNvSpPr txBox="1"/>
          <p:nvPr/>
        </p:nvSpPr>
        <p:spPr>
          <a:xfrm>
            <a:off x="4454412" y="2460319"/>
            <a:ext cx="119175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Scrape Dozer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C71C6C87-9DB1-4CDA-89D8-363C5912CD75}"/>
              </a:ext>
            </a:extLst>
          </p:cNvPr>
          <p:cNvSpPr txBox="1"/>
          <p:nvPr/>
        </p:nvSpPr>
        <p:spPr>
          <a:xfrm>
            <a:off x="4465506" y="2670640"/>
            <a:ext cx="119175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Scraper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A52405FC-9700-4702-801F-C652CEF459B1}"/>
              </a:ext>
            </a:extLst>
          </p:cNvPr>
          <p:cNvSpPr txBox="1"/>
          <p:nvPr/>
        </p:nvSpPr>
        <p:spPr>
          <a:xfrm>
            <a:off x="4465506" y="2892416"/>
            <a:ext cx="121801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Motor Grader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C6328DD3-05AE-41ED-9D1B-B230C173F3A6}"/>
              </a:ext>
            </a:extLst>
          </p:cNvPr>
          <p:cNvSpPr txBox="1"/>
          <p:nvPr/>
        </p:nvSpPr>
        <p:spPr>
          <a:xfrm>
            <a:off x="4465506" y="3138637"/>
            <a:ext cx="121801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Muck Loader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8C5531D0-CB70-417B-A46A-3DFD8AFA4A3B}"/>
              </a:ext>
            </a:extLst>
          </p:cNvPr>
          <p:cNvSpPr txBox="1"/>
          <p:nvPr/>
        </p:nvSpPr>
        <p:spPr>
          <a:xfrm>
            <a:off x="5860111" y="2170706"/>
            <a:ext cx="13755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Traktor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6F7514FD-A76B-4649-B131-A88CD7A11D6E}"/>
              </a:ext>
            </a:extLst>
          </p:cNvPr>
          <p:cNvSpPr txBox="1"/>
          <p:nvPr/>
        </p:nvSpPr>
        <p:spPr>
          <a:xfrm>
            <a:off x="4465506" y="3481389"/>
            <a:ext cx="12139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Ekscavator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shoberu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9F41FE9D-DE0C-4B43-8D91-127C728E5FFB}"/>
              </a:ext>
            </a:extLst>
          </p:cNvPr>
          <p:cNvSpPr txBox="1"/>
          <p:nvPr/>
        </p:nvSpPr>
        <p:spPr>
          <a:xfrm>
            <a:off x="4439248" y="3805500"/>
            <a:ext cx="12401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Drag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Ekscavator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shoberu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)(Backhoe)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344CD757-54A1-430E-98D2-E11FCD6D6E83}"/>
              </a:ext>
            </a:extLst>
          </p:cNvPr>
          <p:cNvSpPr txBox="1"/>
          <p:nvPr/>
        </p:nvSpPr>
        <p:spPr>
          <a:xfrm>
            <a:off x="4465506" y="4189248"/>
            <a:ext cx="121393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Clamshell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A6BF9EB0-89C7-48AF-AF71-50032368D095}"/>
              </a:ext>
            </a:extLst>
          </p:cNvPr>
          <p:cNvSpPr txBox="1"/>
          <p:nvPr/>
        </p:nvSpPr>
        <p:spPr>
          <a:xfrm>
            <a:off x="4454412" y="4438379"/>
            <a:ext cx="121393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Drag Line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0729A64F-80DC-47A9-A401-67D18B494DF6}"/>
              </a:ext>
            </a:extLst>
          </p:cNvPr>
          <p:cNvSpPr txBox="1"/>
          <p:nvPr/>
        </p:nvSpPr>
        <p:spPr>
          <a:xfrm>
            <a:off x="4441283" y="4663440"/>
            <a:ext cx="141882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Bucket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Ekscavator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E5E5791F-CC36-4B5F-8FBC-E303E17DCF7B}"/>
              </a:ext>
            </a:extLst>
          </p:cNvPr>
          <p:cNvSpPr txBox="1"/>
          <p:nvPr/>
        </p:nvSpPr>
        <p:spPr>
          <a:xfrm>
            <a:off x="4454412" y="4901560"/>
            <a:ext cx="121393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Penggali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Parit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C72EE269-EA82-42FB-9F50-E007F027C0C7}"/>
              </a:ext>
            </a:extLst>
          </p:cNvPr>
          <p:cNvSpPr txBox="1"/>
          <p:nvPr/>
        </p:nvSpPr>
        <p:spPr>
          <a:xfrm>
            <a:off x="5860111" y="3953933"/>
            <a:ext cx="137557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Ekscavator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shoberu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638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Penanganan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Pada Awal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mengemudi</a:t>
            </a:r>
            <a:endParaRPr kumimoji="1" lang="ja-JP" altLang="en-US" sz="2400" i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48726" y="6452605"/>
            <a:ext cx="414743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69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21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１）　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Sebelum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menghidupkan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（２）　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Ketika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hidup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（３）　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Setelah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menghidukan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583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Penanganan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Saat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mengemudi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40098" y="6452605"/>
            <a:ext cx="405606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72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23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49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（１）　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Pada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saat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memulai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（２）　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Pada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saat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mengemudi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80" y="2450675"/>
            <a:ext cx="2392177" cy="150646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804677" y="3850486"/>
            <a:ext cx="2674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Hal-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diperhatikan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ketika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mendaki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lereng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098" y="2323477"/>
            <a:ext cx="2384606" cy="186226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319" y="4296044"/>
            <a:ext cx="2596572" cy="168058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110668" y="5897679"/>
            <a:ext cx="38565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Periksa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ketika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bergerak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mundur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95382" y="4135368"/>
            <a:ext cx="29726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Hal-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diperhatikan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Ketika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berotasi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kecepatan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886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Penanganan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Saat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mengemudi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40442" y="6452605"/>
            <a:ext cx="425572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74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25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49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（３）　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Mendaki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menuruni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lereng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dsb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（４）　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Berhenti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mengemudi</a:t>
            </a: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08" y="1910841"/>
            <a:ext cx="2822569" cy="134702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28650" y="3190511"/>
            <a:ext cx="2674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Hal-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diperhatikan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ketika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menghadapi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rintangan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135" y="2058887"/>
            <a:ext cx="2470465" cy="113068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589" y="2022437"/>
            <a:ext cx="2454977" cy="116166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409349" y="3184099"/>
            <a:ext cx="2674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penggunaan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lunak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933059" y="3189043"/>
            <a:ext cx="2674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penggunaan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pengganjal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lereng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716" y="4005905"/>
            <a:ext cx="3799302" cy="1836880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3409349" y="5785004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ketika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berhenti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lereng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xmlns="" id="{91C97503-5F19-4DAF-A735-788EAB7A820E}"/>
              </a:ext>
            </a:extLst>
          </p:cNvPr>
          <p:cNvSpPr/>
          <p:nvPr/>
        </p:nvSpPr>
        <p:spPr>
          <a:xfrm>
            <a:off x="755609" y="1943221"/>
            <a:ext cx="443552" cy="4365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60CDBDEA-1B09-4B33-ABCD-1E36B362E33F}"/>
              </a:ext>
            </a:extLst>
          </p:cNvPr>
          <p:cNvSpPr txBox="1"/>
          <p:nvPr/>
        </p:nvSpPr>
        <p:spPr>
          <a:xfrm>
            <a:off x="677238" y="1959436"/>
            <a:ext cx="578356" cy="347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ati-hati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498E9FCA-5026-414B-8954-15446C39D9A8}"/>
              </a:ext>
            </a:extLst>
          </p:cNvPr>
          <p:cNvSpPr/>
          <p:nvPr/>
        </p:nvSpPr>
        <p:spPr>
          <a:xfrm>
            <a:off x="3481177" y="4171666"/>
            <a:ext cx="745080" cy="143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B258A866-8303-4056-B090-46E64FF9BAD8}"/>
              </a:ext>
            </a:extLst>
          </p:cNvPr>
          <p:cNvSpPr txBox="1"/>
          <p:nvPr/>
        </p:nvSpPr>
        <p:spPr>
          <a:xfrm>
            <a:off x="3353797" y="4127808"/>
            <a:ext cx="16081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Tuas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pemindah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kecepatan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xmlns="" id="{21ABE528-9FA1-4498-B9BF-A87D4B34285B}"/>
              </a:ext>
            </a:extLst>
          </p:cNvPr>
          <p:cNvSpPr/>
          <p:nvPr/>
        </p:nvSpPr>
        <p:spPr>
          <a:xfrm>
            <a:off x="5337307" y="4106158"/>
            <a:ext cx="978090" cy="3866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E790EB3F-0A1B-4B8A-BB3E-93EDAC02EFCF}"/>
              </a:ext>
            </a:extLst>
          </p:cNvPr>
          <p:cNvSpPr txBox="1"/>
          <p:nvPr/>
        </p:nvSpPr>
        <p:spPr>
          <a:xfrm>
            <a:off x="5125040" y="4214063"/>
            <a:ext cx="13192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Idling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sekitar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menit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xmlns="" id="{E8D6DEDD-A24A-48CD-AAA0-3423249186D9}"/>
              </a:ext>
            </a:extLst>
          </p:cNvPr>
          <p:cNvSpPr/>
          <p:nvPr/>
        </p:nvSpPr>
        <p:spPr>
          <a:xfrm>
            <a:off x="4390030" y="4861925"/>
            <a:ext cx="486769" cy="319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2376FA40-D891-4FC1-AD74-4FDC922160A2}"/>
              </a:ext>
            </a:extLst>
          </p:cNvPr>
          <p:cNvSpPr txBox="1"/>
          <p:nvPr/>
        </p:nvSpPr>
        <p:spPr>
          <a:xfrm>
            <a:off x="4388771" y="4812965"/>
            <a:ext cx="605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Tuas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kopling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B206BA43-506B-4011-94B5-FE2E7A1F92D6}"/>
              </a:ext>
            </a:extLst>
          </p:cNvPr>
          <p:cNvSpPr/>
          <p:nvPr/>
        </p:nvSpPr>
        <p:spPr>
          <a:xfrm>
            <a:off x="5204346" y="5641075"/>
            <a:ext cx="1441672" cy="143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0F6CC224-A8D7-42E5-A3B3-6C035CD6D072}"/>
              </a:ext>
            </a:extLst>
          </p:cNvPr>
          <p:cNvSpPr txBox="1"/>
          <p:nvPr/>
        </p:nvSpPr>
        <p:spPr>
          <a:xfrm>
            <a:off x="5402287" y="5597708"/>
            <a:ext cx="1362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Brake pedal        Lock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xmlns="" id="{B3619DA4-CBAB-46BD-9B34-F1629904F72A}"/>
              </a:ext>
            </a:extLst>
          </p:cNvPr>
          <p:cNvSpPr/>
          <p:nvPr/>
        </p:nvSpPr>
        <p:spPr>
          <a:xfrm>
            <a:off x="2503723" y="2584354"/>
            <a:ext cx="746603" cy="251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EE49F0E2-6BD8-473D-AB52-25E3413DF3BF}"/>
              </a:ext>
            </a:extLst>
          </p:cNvPr>
          <p:cNvSpPr txBox="1"/>
          <p:nvPr/>
        </p:nvSpPr>
        <p:spPr>
          <a:xfrm>
            <a:off x="2503723" y="2521760"/>
            <a:ext cx="11950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Slowly</a:t>
            </a:r>
            <a:b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slowly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540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TW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Penanganan</a:t>
            </a:r>
            <a:r>
              <a:rPr lang="en-US" altLang="zh-TW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Saat</a:t>
            </a:r>
            <a:r>
              <a:rPr lang="en-US" altLang="zh-TW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Parkir</a:t>
            </a:r>
            <a:r>
              <a:rPr lang="en-US" altLang="zh-TW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41232" y="6452605"/>
            <a:ext cx="39549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76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27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2467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73829" y="3459042"/>
            <a:ext cx="33876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Hal-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diperhatikan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ketika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076" y="1307935"/>
            <a:ext cx="3768991" cy="2154674"/>
          </a:xfrm>
          <a:prstGeom prst="rect">
            <a:avLst/>
          </a:prstGeom>
        </p:spPr>
      </p:pic>
      <p:sp>
        <p:nvSpPr>
          <p:cNvPr id="19" name="タイトル 3"/>
          <p:cNvSpPr txBox="1">
            <a:spLocks/>
          </p:cNvSpPr>
          <p:nvPr/>
        </p:nvSpPr>
        <p:spPr>
          <a:xfrm>
            <a:off x="628650" y="3831425"/>
            <a:ext cx="788670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i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Grease 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pelumas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), Oli,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sejenisnya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  <a:endParaRPr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0" name="コンテンツ プレースホルダー 4"/>
          <p:cNvSpPr txBox="1">
            <a:spLocks/>
          </p:cNvSpPr>
          <p:nvPr/>
        </p:nvSpPr>
        <p:spPr>
          <a:xfrm>
            <a:off x="628650" y="4487033"/>
            <a:ext cx="7886700" cy="169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１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...</a:t>
            </a:r>
            <a:r>
              <a:rPr lang="en-US" altLang="ja-JP" sz="2000" i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Grease</a:t>
            </a:r>
          </a:p>
          <a:p>
            <a:pPr marL="0" indent="0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２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...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Cairan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anti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beku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３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...Oli</a:t>
            </a: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630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anchor="ctr">
            <a:normAutofit fontScale="90000"/>
          </a:bodyPr>
          <a:lstStyle/>
          <a:p>
            <a:pPr marL="1257300" indent="-1257300"/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Bab 5</a:t>
            </a:r>
            <a:r>
              <a:rPr lang="zh-TW" altLang="en-US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Peralatan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Terkait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Pekerjaan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berat</a:t>
            </a:r>
            <a:endParaRPr kumimoji="1" lang="ja-JP" altLang="en-US" sz="32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495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peralatan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Pada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Tipe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Traktor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17169" y="6452605"/>
            <a:ext cx="397899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79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29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5501" y="3633860"/>
            <a:ext cx="41901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traktor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ekskavator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shoberu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crawler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139" y="1317265"/>
            <a:ext cx="2789093" cy="232595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861" y="1516102"/>
            <a:ext cx="2953366" cy="215695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91" y="4336600"/>
            <a:ext cx="3296266" cy="184170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158" y="4031193"/>
            <a:ext cx="3240960" cy="2101647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4096559" y="3623120"/>
            <a:ext cx="41901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 dozer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25245" y="6105045"/>
            <a:ext cx="41901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 dozer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389745" y="6092401"/>
            <a:ext cx="41901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rake dozer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C382CC9A-2C14-4AD6-A0CD-65116625DEBC}"/>
              </a:ext>
            </a:extLst>
          </p:cNvPr>
          <p:cNvSpPr/>
          <p:nvPr/>
        </p:nvSpPr>
        <p:spPr>
          <a:xfrm>
            <a:off x="2339522" y="3429000"/>
            <a:ext cx="457710" cy="133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88BEBF1E-F133-40E0-A0FD-48891785DFDF}"/>
              </a:ext>
            </a:extLst>
          </p:cNvPr>
          <p:cNvSpPr txBox="1"/>
          <p:nvPr/>
        </p:nvSpPr>
        <p:spPr>
          <a:xfrm>
            <a:off x="2261055" y="3377050"/>
            <a:ext cx="7190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Bucket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24516DAA-35B2-4C50-B253-45B79CDCDE6B}"/>
              </a:ext>
            </a:extLst>
          </p:cNvPr>
          <p:cNvSpPr/>
          <p:nvPr/>
        </p:nvSpPr>
        <p:spPr>
          <a:xfrm>
            <a:off x="2826327" y="3157569"/>
            <a:ext cx="752302" cy="130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BB1F94D5-35F3-4794-8920-25D0560EC68C}"/>
              </a:ext>
            </a:extLst>
          </p:cNvPr>
          <p:cNvSpPr txBox="1"/>
          <p:nvPr/>
        </p:nvSpPr>
        <p:spPr>
          <a:xfrm>
            <a:off x="2749156" y="3090107"/>
            <a:ext cx="9725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Lift arm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46125A80-1136-4604-867A-FE1BDBE2ABF8}"/>
              </a:ext>
            </a:extLst>
          </p:cNvPr>
          <p:cNvSpPr/>
          <p:nvPr/>
        </p:nvSpPr>
        <p:spPr>
          <a:xfrm>
            <a:off x="3487189" y="2294313"/>
            <a:ext cx="411480" cy="191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E4AD69D8-B8B5-4623-9DAB-7F8E0974F86B}"/>
              </a:ext>
            </a:extLst>
          </p:cNvPr>
          <p:cNvSpPr txBox="1"/>
          <p:nvPr/>
        </p:nvSpPr>
        <p:spPr>
          <a:xfrm>
            <a:off x="3386514" y="2304556"/>
            <a:ext cx="7819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Lift cylinder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EC26E339-1B6E-4156-9D7F-3CBC16B2C89F}"/>
              </a:ext>
            </a:extLst>
          </p:cNvPr>
          <p:cNvSpPr/>
          <p:nvPr/>
        </p:nvSpPr>
        <p:spPr>
          <a:xfrm>
            <a:off x="3578629" y="1891145"/>
            <a:ext cx="508699" cy="253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BFB22591-C611-4987-9C7A-16AFE9669ABD}"/>
              </a:ext>
            </a:extLst>
          </p:cNvPr>
          <p:cNvSpPr txBox="1"/>
          <p:nvPr/>
        </p:nvSpPr>
        <p:spPr>
          <a:xfrm>
            <a:off x="3514076" y="1908339"/>
            <a:ext cx="8111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Side frame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80ED5FEC-5CBC-4142-8FBE-B6372A531BC1}"/>
              </a:ext>
            </a:extLst>
          </p:cNvPr>
          <p:cNvSpPr/>
          <p:nvPr/>
        </p:nvSpPr>
        <p:spPr>
          <a:xfrm>
            <a:off x="1487977" y="1574109"/>
            <a:ext cx="810491" cy="128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5B5F080D-1901-4ED7-9ADF-71D7E192CD2B}"/>
              </a:ext>
            </a:extLst>
          </p:cNvPr>
          <p:cNvSpPr txBox="1"/>
          <p:nvPr/>
        </p:nvSpPr>
        <p:spPr>
          <a:xfrm>
            <a:off x="1580986" y="1498506"/>
            <a:ext cx="9393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Dump cylinder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0A27FEEB-9008-4F71-8A4B-CBD3FAA0F150}"/>
              </a:ext>
            </a:extLst>
          </p:cNvPr>
          <p:cNvSpPr/>
          <p:nvPr/>
        </p:nvSpPr>
        <p:spPr>
          <a:xfrm>
            <a:off x="1263535" y="2139171"/>
            <a:ext cx="631767" cy="15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29F8A6B4-649D-4673-A890-7206180543B6}"/>
              </a:ext>
            </a:extLst>
          </p:cNvPr>
          <p:cNvSpPr txBox="1"/>
          <p:nvPr/>
        </p:nvSpPr>
        <p:spPr>
          <a:xfrm>
            <a:off x="1154043" y="2112875"/>
            <a:ext cx="7786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Tilt rod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630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686080"/>
            <a:ext cx="2676033" cy="148767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peralatan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Pada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Tipe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Traktor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61098" y="6452605"/>
            <a:ext cx="393506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82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31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80650" y="3167698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dozer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726" y="1632470"/>
            <a:ext cx="2751981" cy="154128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396" y="1793301"/>
            <a:ext cx="2376709" cy="138045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07" y="4012056"/>
            <a:ext cx="2528604" cy="146980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768" y="3828888"/>
            <a:ext cx="2667097" cy="165297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3951" y="3618916"/>
            <a:ext cx="2318632" cy="1862947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3597700" y="3167697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trimming dozer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51513" y="3167696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ripper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17993" y="5494660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bulldozer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lahan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basah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418574" y="5494659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 dozer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98074" y="5517584"/>
            <a:ext cx="237203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traktor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ekskavator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shoberu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99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0" y="3415084"/>
            <a:ext cx="3760278" cy="2070752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Peralatan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Kemanan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Sejenisnya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05137" y="6452605"/>
            <a:ext cx="399102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85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33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727" y="3155640"/>
            <a:ext cx="3816104" cy="212770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135730" y="5283342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>
                <a:solidFill>
                  <a:prstClr val="black"/>
                </a:solidFill>
              </a:rPr>
              <a:t>リフトアームの安全ピン等の例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35673" y="5283343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prstClr val="black"/>
                </a:solidFill>
              </a:rPr>
              <a:t>転倒時保護装置</a:t>
            </a:r>
            <a:r>
              <a:rPr lang="ja-JP" altLang="en-US" sz="1200" dirty="0">
                <a:solidFill>
                  <a:prstClr val="black"/>
                </a:solidFill>
              </a:rPr>
              <a:t>の例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１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...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Lampu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depan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２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...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peralatan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alarm</a:t>
            </a:r>
          </a:p>
          <a:p>
            <a:pPr marL="0" indent="0">
              <a:buNone/>
            </a:pP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３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...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Pelindung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kepala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pelindung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saat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jatuh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2000" i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Rollover Protective Structure 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(ROPS))</a:t>
            </a: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A8235E1F-1B9C-4975-8575-EB5479A4377A}"/>
              </a:ext>
            </a:extLst>
          </p:cNvPr>
          <p:cNvSpPr/>
          <p:nvPr/>
        </p:nvSpPr>
        <p:spPr>
          <a:xfrm>
            <a:off x="1668996" y="5337147"/>
            <a:ext cx="1705384" cy="20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C83DBFB0-2D17-4225-B8CF-34DFFE0CDFFE}"/>
              </a:ext>
            </a:extLst>
          </p:cNvPr>
          <p:cNvSpPr txBox="1"/>
          <p:nvPr/>
        </p:nvSpPr>
        <p:spPr>
          <a:xfrm>
            <a:off x="1158375" y="5237175"/>
            <a:ext cx="2533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ROPS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E99D4A55-AA90-409E-8FE9-16FADCBD55F5}"/>
              </a:ext>
            </a:extLst>
          </p:cNvPr>
          <p:cNvSpPr/>
          <p:nvPr/>
        </p:nvSpPr>
        <p:spPr>
          <a:xfrm>
            <a:off x="5115942" y="5283341"/>
            <a:ext cx="2372031" cy="228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AD61A6AE-B8F5-43A7-B191-7580E80A9D7B}"/>
              </a:ext>
            </a:extLst>
          </p:cNvPr>
          <p:cNvSpPr txBox="1"/>
          <p:nvPr/>
        </p:nvSpPr>
        <p:spPr>
          <a:xfrm>
            <a:off x="4802406" y="5191010"/>
            <a:ext cx="3079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safety pin 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pada </a:t>
            </a:r>
            <a:r>
              <a:rPr kumimoji="1"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lift arm 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sejenisnya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238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peralatan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Pada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Tipe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ekskavator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2400" i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Shoberu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72783" y="6452605"/>
            <a:ext cx="402337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86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35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055021" y="3504479"/>
            <a:ext cx="493054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ekskavator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Shoberu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409" y="3714410"/>
            <a:ext cx="4391768" cy="248747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3075927" y="606145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clamshell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Mekanis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293" y="1399077"/>
            <a:ext cx="4005448" cy="215346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41" y="1620499"/>
            <a:ext cx="3885009" cy="1650154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159241" y="1528204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30261" y="1525117"/>
            <a:ext cx="963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アームシリンダ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020328" y="179699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683891" y="198967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2533037" y="1599656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3386633" y="179400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3494297" y="198585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3580497" y="2438633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3620957" y="269699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3697029" y="3104133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4627165" y="202378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4861698" y="172602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5040493" y="141566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6777921" y="141566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7152887" y="172510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7204719" y="198967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7088150" y="2902048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7628236" y="308776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6587270" y="3428497"/>
            <a:ext cx="1040965" cy="103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2843433" y="4442954"/>
            <a:ext cx="853596" cy="12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/>
        </p:nvSpPr>
        <p:spPr>
          <a:xfrm>
            <a:off x="2565405" y="468537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5924325" y="421150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/>
        </p:nvSpPr>
        <p:spPr>
          <a:xfrm>
            <a:off x="4347893" y="5045719"/>
            <a:ext cx="513805" cy="260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/>
          <p:cNvSpPr/>
          <p:nvPr/>
        </p:nvSpPr>
        <p:spPr>
          <a:xfrm>
            <a:off x="3580498" y="5782773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4037925" y="5486989"/>
            <a:ext cx="736765" cy="157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/>
        </p:nvSpPr>
        <p:spPr>
          <a:xfrm>
            <a:off x="6088127" y="466521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6040036" y="4845610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5678753" y="5235582"/>
            <a:ext cx="321997" cy="89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5040493" y="5804402"/>
            <a:ext cx="674801" cy="257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5738154" y="5859427"/>
            <a:ext cx="475511" cy="221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110689" y="1731070"/>
            <a:ext cx="546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ブーム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73261" y="1917599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ブームシリンダ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685802" y="1532607"/>
            <a:ext cx="5389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アーム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246231" y="1716663"/>
            <a:ext cx="10326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バケットシリンダ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437915" y="1915587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ストラップ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525254" y="2350463"/>
            <a:ext cx="949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ストラップロッド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322650" y="2640216"/>
            <a:ext cx="1457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ドラグショベル用バケット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580497" y="3021382"/>
            <a:ext cx="9829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ドラグ</a:t>
            </a:r>
            <a:r>
              <a:rPr lang="en-US" altLang="ja-JP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, </a:t>
            </a:r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ショベル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029364" y="1327523"/>
            <a:ext cx="5389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アーム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926837" y="1334868"/>
            <a:ext cx="963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アームシリンダ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5078742" y="1654206"/>
            <a:ext cx="546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ブーム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534441" y="1923717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ブームシリンダ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7063357" y="1648227"/>
            <a:ext cx="10326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バケットシリンダ</a:t>
            </a: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7151610" y="1920963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ストラップ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978754" y="2793855"/>
            <a:ext cx="949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ストラップロッド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581263" y="3318774"/>
            <a:ext cx="15199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パワーショベル用バケット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7565290" y="3021382"/>
            <a:ext cx="981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パワーショベル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525254" y="5714220"/>
            <a:ext cx="603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Tagline</a:t>
            </a:r>
            <a:endParaRPr lang="ja-JP" altLang="en-US" sz="1000" i="1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433163" y="4637227"/>
            <a:ext cx="1074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Tali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buka-tutup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685802" y="4378125"/>
            <a:ext cx="1074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Tali</a:t>
            </a:r>
            <a:r>
              <a:rPr lang="ja-JP" altLang="en-US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penyangga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262164" y="4962143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Tali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tagline</a:t>
            </a:r>
            <a:endParaRPr lang="ja-JP" altLang="en-US" sz="1000" i="1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4056211" y="5379165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clamshell</a:t>
            </a:r>
            <a:endParaRPr lang="ja-JP" altLang="en-US" sz="1000" i="1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4826108" y="5890654"/>
            <a:ext cx="545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Shank</a:t>
            </a:r>
            <a:endParaRPr lang="ja-JP" altLang="en-US" sz="1000" i="1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972783" y="5739028"/>
            <a:ext cx="7425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Shaft </a:t>
            </a:r>
            <a:r>
              <a:rPr lang="en-US" altLang="ja-JP" sz="8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utama</a:t>
            </a:r>
            <a:endParaRPr lang="ja-JP" altLang="en-US" sz="8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491076" y="5842696"/>
            <a:ext cx="8914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Penyeimbang</a:t>
            </a:r>
            <a:endParaRPr lang="ja-JP" altLang="en-US" sz="8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6037279" y="4842346"/>
            <a:ext cx="1019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Tali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buka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tutup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6007049" y="4620823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Arm</a:t>
            </a:r>
            <a:endParaRPr lang="ja-JP" altLang="en-US" sz="1000" i="1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5839751" y="4163502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Kepala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8B8331DC-1922-49E4-9550-44AAF4D9DB5E}"/>
              </a:ext>
            </a:extLst>
          </p:cNvPr>
          <p:cNvSpPr/>
          <p:nvPr/>
        </p:nvSpPr>
        <p:spPr>
          <a:xfrm>
            <a:off x="649432" y="1962884"/>
            <a:ext cx="840012" cy="133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368625CD-0AC5-492F-B925-CB06514732EE}"/>
              </a:ext>
            </a:extLst>
          </p:cNvPr>
          <p:cNvSpPr txBox="1"/>
          <p:nvPr/>
        </p:nvSpPr>
        <p:spPr>
          <a:xfrm>
            <a:off x="616460" y="1925545"/>
            <a:ext cx="8862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Boom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DCC1D101-8761-4346-A9CD-D997C3E07576}"/>
              </a:ext>
            </a:extLst>
          </p:cNvPr>
          <p:cNvSpPr/>
          <p:nvPr/>
        </p:nvSpPr>
        <p:spPr>
          <a:xfrm>
            <a:off x="1159241" y="1769579"/>
            <a:ext cx="508784" cy="148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68349331-6D55-4BAC-B0FD-4A42CE5D7BAC}"/>
              </a:ext>
            </a:extLst>
          </p:cNvPr>
          <p:cNvSpPr txBox="1"/>
          <p:nvPr/>
        </p:nvSpPr>
        <p:spPr>
          <a:xfrm>
            <a:off x="1148850" y="1732052"/>
            <a:ext cx="5100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Boom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3F88E067-5606-42E5-9E39-71A8D2D96A32}"/>
              </a:ext>
            </a:extLst>
          </p:cNvPr>
          <p:cNvSpPr/>
          <p:nvPr/>
        </p:nvSpPr>
        <p:spPr>
          <a:xfrm>
            <a:off x="1097161" y="1573744"/>
            <a:ext cx="853596" cy="148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B7FB256A-6017-4417-8189-35B199340D49}"/>
              </a:ext>
            </a:extLst>
          </p:cNvPr>
          <p:cNvSpPr txBox="1"/>
          <p:nvPr/>
        </p:nvSpPr>
        <p:spPr>
          <a:xfrm>
            <a:off x="1102002" y="1545782"/>
            <a:ext cx="9863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Arm cylinder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352BC954-A079-4C6F-93A6-6FA3ABD87434}"/>
              </a:ext>
            </a:extLst>
          </p:cNvPr>
          <p:cNvSpPr/>
          <p:nvPr/>
        </p:nvSpPr>
        <p:spPr>
          <a:xfrm>
            <a:off x="2725359" y="1567963"/>
            <a:ext cx="421138" cy="141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311BCE51-FE6D-4A58-9DD3-CAE7906F7F24}"/>
              </a:ext>
            </a:extLst>
          </p:cNvPr>
          <p:cNvSpPr txBox="1"/>
          <p:nvPr/>
        </p:nvSpPr>
        <p:spPr>
          <a:xfrm>
            <a:off x="2734782" y="1523418"/>
            <a:ext cx="4600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Arm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BA4B403B-8645-407A-8C40-EFD217169D6F}"/>
              </a:ext>
            </a:extLst>
          </p:cNvPr>
          <p:cNvSpPr/>
          <p:nvPr/>
        </p:nvSpPr>
        <p:spPr>
          <a:xfrm>
            <a:off x="3321305" y="1745357"/>
            <a:ext cx="1012665" cy="161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3F222112-7D4F-4473-BB43-E6EFB170E01D}"/>
              </a:ext>
            </a:extLst>
          </p:cNvPr>
          <p:cNvSpPr txBox="1"/>
          <p:nvPr/>
        </p:nvSpPr>
        <p:spPr>
          <a:xfrm>
            <a:off x="3286534" y="1720065"/>
            <a:ext cx="9893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ucket cylinder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51AB3AE4-CA8C-488A-87D3-9EC041BEA00E}"/>
              </a:ext>
            </a:extLst>
          </p:cNvPr>
          <p:cNvSpPr/>
          <p:nvPr/>
        </p:nvSpPr>
        <p:spPr>
          <a:xfrm>
            <a:off x="3525254" y="1972978"/>
            <a:ext cx="546055" cy="133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D8DE2F07-A46C-4FAB-9F16-F62B33EFC455}"/>
              </a:ext>
            </a:extLst>
          </p:cNvPr>
          <p:cNvSpPr txBox="1"/>
          <p:nvPr/>
        </p:nvSpPr>
        <p:spPr>
          <a:xfrm>
            <a:off x="3460694" y="1912537"/>
            <a:ext cx="6238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Strap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228B982A-74DA-4694-9C9D-E82150B434EB}"/>
              </a:ext>
            </a:extLst>
          </p:cNvPr>
          <p:cNvSpPr/>
          <p:nvPr/>
        </p:nvSpPr>
        <p:spPr>
          <a:xfrm>
            <a:off x="3620957" y="2383993"/>
            <a:ext cx="813136" cy="171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14DDC732-327B-4731-8DEF-9BBB4945FC9D}"/>
              </a:ext>
            </a:extLst>
          </p:cNvPr>
          <p:cNvSpPr txBox="1"/>
          <p:nvPr/>
        </p:nvSpPr>
        <p:spPr>
          <a:xfrm>
            <a:off x="3594382" y="2374384"/>
            <a:ext cx="667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Strap rod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xmlns="" id="{DF419586-AD99-4347-862B-01987BAEF36D}"/>
              </a:ext>
            </a:extLst>
          </p:cNvPr>
          <p:cNvSpPr/>
          <p:nvPr/>
        </p:nvSpPr>
        <p:spPr>
          <a:xfrm>
            <a:off x="3386633" y="2718214"/>
            <a:ext cx="1309817" cy="116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xmlns="" id="{36F66B16-5673-455F-86E5-47FD4ABEB844}"/>
              </a:ext>
            </a:extLst>
          </p:cNvPr>
          <p:cNvSpPr txBox="1"/>
          <p:nvPr/>
        </p:nvSpPr>
        <p:spPr>
          <a:xfrm>
            <a:off x="3525254" y="2526301"/>
            <a:ext cx="12478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Bucket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drag </a:t>
            </a:r>
            <a:r>
              <a:rPr kumimoji="1" lang="en-US" altLang="ja-JP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ekskavator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shoberu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xmlns="" id="{B3E0600D-569C-4BFA-9D82-057BA8B3A803}"/>
              </a:ext>
            </a:extLst>
          </p:cNvPr>
          <p:cNvSpPr/>
          <p:nvPr/>
        </p:nvSpPr>
        <p:spPr>
          <a:xfrm>
            <a:off x="3594382" y="3004269"/>
            <a:ext cx="925911" cy="208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xmlns="" id="{67FCD529-F08C-4573-A84B-677C1DB2D902}"/>
              </a:ext>
            </a:extLst>
          </p:cNvPr>
          <p:cNvSpPr txBox="1"/>
          <p:nvPr/>
        </p:nvSpPr>
        <p:spPr>
          <a:xfrm>
            <a:off x="3437240" y="3046257"/>
            <a:ext cx="151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Drag </a:t>
            </a:r>
            <a:r>
              <a:rPr kumimoji="1" lang="en-US" altLang="ja-JP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ekskavator</a:t>
            </a:r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shoberu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xmlns="" id="{5DD8695E-EBB0-402E-9502-084BFCF90350}"/>
              </a:ext>
            </a:extLst>
          </p:cNvPr>
          <p:cNvSpPr/>
          <p:nvPr/>
        </p:nvSpPr>
        <p:spPr>
          <a:xfrm>
            <a:off x="4627157" y="1974400"/>
            <a:ext cx="791122" cy="13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xmlns="" id="{0674C6F3-0A81-49FA-BAE4-2E145D0F1FFA}"/>
              </a:ext>
            </a:extLst>
          </p:cNvPr>
          <p:cNvSpPr txBox="1"/>
          <p:nvPr/>
        </p:nvSpPr>
        <p:spPr>
          <a:xfrm>
            <a:off x="4588610" y="1933498"/>
            <a:ext cx="8859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Boom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xmlns="" id="{F3E28B79-1AA2-4581-BCEE-7FE673ED9C7E}"/>
              </a:ext>
            </a:extLst>
          </p:cNvPr>
          <p:cNvSpPr/>
          <p:nvPr/>
        </p:nvSpPr>
        <p:spPr>
          <a:xfrm>
            <a:off x="5147871" y="1690841"/>
            <a:ext cx="433038" cy="15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xmlns="" id="{B910DE03-DFF4-47C1-90DF-7A3FAB5D04E1}"/>
              </a:ext>
            </a:extLst>
          </p:cNvPr>
          <p:cNvSpPr txBox="1"/>
          <p:nvPr/>
        </p:nvSpPr>
        <p:spPr>
          <a:xfrm>
            <a:off x="5109767" y="1669556"/>
            <a:ext cx="67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Boom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xmlns="" id="{4941152E-554D-4BFD-A10A-E160EA7DB19D}"/>
              </a:ext>
            </a:extLst>
          </p:cNvPr>
          <p:cNvSpPr/>
          <p:nvPr/>
        </p:nvSpPr>
        <p:spPr>
          <a:xfrm>
            <a:off x="4997551" y="1334868"/>
            <a:ext cx="833314" cy="18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xmlns="" id="{09F323F4-D7F2-419C-80BA-C8A2C09DC55E}"/>
              </a:ext>
            </a:extLst>
          </p:cNvPr>
          <p:cNvSpPr txBox="1"/>
          <p:nvPr/>
        </p:nvSpPr>
        <p:spPr>
          <a:xfrm>
            <a:off x="4985504" y="1356483"/>
            <a:ext cx="9863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Arm cylinder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xmlns="" id="{B6B8722B-12B1-457B-B378-7E87BDFE34A5}"/>
              </a:ext>
            </a:extLst>
          </p:cNvPr>
          <p:cNvSpPr/>
          <p:nvPr/>
        </p:nvSpPr>
        <p:spPr>
          <a:xfrm>
            <a:off x="7038140" y="1354942"/>
            <a:ext cx="527150" cy="168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xmlns="" id="{9B6A4E2E-9607-4605-AA86-B5E7DD062E78}"/>
              </a:ext>
            </a:extLst>
          </p:cNvPr>
          <p:cNvSpPr txBox="1"/>
          <p:nvPr/>
        </p:nvSpPr>
        <p:spPr>
          <a:xfrm>
            <a:off x="7054904" y="1349138"/>
            <a:ext cx="4600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Arm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xmlns="" id="{68D6350C-FC77-4912-85C7-EA4407EE23FD}"/>
              </a:ext>
            </a:extLst>
          </p:cNvPr>
          <p:cNvSpPr/>
          <p:nvPr/>
        </p:nvSpPr>
        <p:spPr>
          <a:xfrm>
            <a:off x="7128934" y="1695117"/>
            <a:ext cx="934246" cy="137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xmlns="" id="{C33A5618-3374-48B2-9B03-88CDE6DD0BD8}"/>
              </a:ext>
            </a:extLst>
          </p:cNvPr>
          <p:cNvSpPr txBox="1"/>
          <p:nvPr/>
        </p:nvSpPr>
        <p:spPr>
          <a:xfrm>
            <a:off x="7073841" y="1672297"/>
            <a:ext cx="9893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ucket cylinder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xmlns="" id="{CF7B6AE9-2EF5-4E00-9EFA-5DB58B93682F}"/>
              </a:ext>
            </a:extLst>
          </p:cNvPr>
          <p:cNvSpPr/>
          <p:nvPr/>
        </p:nvSpPr>
        <p:spPr>
          <a:xfrm>
            <a:off x="7204719" y="1962884"/>
            <a:ext cx="631694" cy="150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xmlns="" id="{792FC7B2-41C7-48B8-818E-B3962202B134}"/>
              </a:ext>
            </a:extLst>
          </p:cNvPr>
          <p:cNvSpPr txBox="1"/>
          <p:nvPr/>
        </p:nvSpPr>
        <p:spPr>
          <a:xfrm>
            <a:off x="7212542" y="1938187"/>
            <a:ext cx="6238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Strap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xmlns="" id="{4666E8C4-4BBB-4161-8B84-1F8B431D640C}"/>
              </a:ext>
            </a:extLst>
          </p:cNvPr>
          <p:cNvSpPr/>
          <p:nvPr/>
        </p:nvSpPr>
        <p:spPr>
          <a:xfrm>
            <a:off x="7073841" y="2812383"/>
            <a:ext cx="924572" cy="183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xmlns="" id="{B01CE836-660B-41CF-9597-1E285A1AB033}"/>
              </a:ext>
            </a:extLst>
          </p:cNvPr>
          <p:cNvSpPr txBox="1"/>
          <p:nvPr/>
        </p:nvSpPr>
        <p:spPr>
          <a:xfrm>
            <a:off x="7018162" y="2808546"/>
            <a:ext cx="667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Strap rod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xmlns="" id="{BC7A88A4-AE8F-4F9D-9121-B6C135E5A390}"/>
              </a:ext>
            </a:extLst>
          </p:cNvPr>
          <p:cNvSpPr/>
          <p:nvPr/>
        </p:nvSpPr>
        <p:spPr>
          <a:xfrm>
            <a:off x="7596057" y="3039378"/>
            <a:ext cx="879124" cy="172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xmlns="" id="{E14A9D49-8574-4896-B408-B18AFE9DF9DC}"/>
              </a:ext>
            </a:extLst>
          </p:cNvPr>
          <p:cNvSpPr txBox="1"/>
          <p:nvPr/>
        </p:nvSpPr>
        <p:spPr>
          <a:xfrm>
            <a:off x="7393257" y="3022513"/>
            <a:ext cx="15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kumimoji="1" lang="en-US" altLang="ja-JP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ekskavator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shoberu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xmlns="" id="{79FC1F98-8987-446B-B832-3E79A144CC19}"/>
              </a:ext>
            </a:extLst>
          </p:cNvPr>
          <p:cNvSpPr/>
          <p:nvPr/>
        </p:nvSpPr>
        <p:spPr>
          <a:xfrm>
            <a:off x="6670071" y="3365890"/>
            <a:ext cx="1336412" cy="14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xmlns="" id="{9B0712E5-1BCB-45B4-A4CD-7130060580D5}"/>
              </a:ext>
            </a:extLst>
          </p:cNvPr>
          <p:cNvSpPr txBox="1"/>
          <p:nvPr/>
        </p:nvSpPr>
        <p:spPr>
          <a:xfrm>
            <a:off x="6545979" y="3307997"/>
            <a:ext cx="18406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Bucket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kumimoji="1" lang="en-US" altLang="ja-JP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ekskavator</a:t>
            </a:r>
            <a:endParaRPr kumimoji="1" lang="ja-JP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52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Peralatan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Keamanan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Sejenisnya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67196" y="6452605"/>
            <a:ext cx="392896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90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36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50" y="1329877"/>
            <a:ext cx="2610041" cy="250564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232" y="1310330"/>
            <a:ext cx="3464455" cy="231409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30" y="3906208"/>
            <a:ext cx="2846838" cy="222702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170" y="3860822"/>
            <a:ext cx="2601230" cy="2272406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4542654" y="363274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rotasi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84863" y="606529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pencegah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boom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jatuh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37555" y="607860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pencegah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boom naik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84863" y="372232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 lever 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tuas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kunci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1172250" y="1356886"/>
            <a:ext cx="976590" cy="159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2436227" y="1347923"/>
            <a:ext cx="976590" cy="159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2255520" y="2286860"/>
            <a:ext cx="467894" cy="172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1877431" y="2839314"/>
            <a:ext cx="434340" cy="180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2680582" y="2914332"/>
            <a:ext cx="434340" cy="180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4718000" y="1346373"/>
            <a:ext cx="631240" cy="161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4371160" y="1684020"/>
            <a:ext cx="53279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5276876" y="1714500"/>
            <a:ext cx="53279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4500830" y="2339796"/>
            <a:ext cx="932230" cy="281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4846521" y="2769552"/>
            <a:ext cx="53279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5593080" y="1990164"/>
            <a:ext cx="623226" cy="158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7271260" y="2062480"/>
            <a:ext cx="623226" cy="158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5809666" y="2737115"/>
            <a:ext cx="216586" cy="81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1318452" y="4375882"/>
            <a:ext cx="623226" cy="120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1623059" y="4484174"/>
            <a:ext cx="424965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1105969" y="5411976"/>
            <a:ext cx="424965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2727279" y="4837532"/>
            <a:ext cx="579801" cy="107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5067196" y="4137821"/>
            <a:ext cx="480164" cy="318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/>
        </p:nvSpPr>
        <p:spPr>
          <a:xfrm>
            <a:off x="6306537" y="4030155"/>
            <a:ext cx="551463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6795838" y="4729866"/>
            <a:ext cx="740562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/>
        </p:nvSpPr>
        <p:spPr>
          <a:xfrm>
            <a:off x="6821680" y="5144127"/>
            <a:ext cx="740562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/>
          <p:cNvSpPr/>
          <p:nvPr/>
        </p:nvSpPr>
        <p:spPr>
          <a:xfrm>
            <a:off x="6614517" y="5596197"/>
            <a:ext cx="740562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5627429" y="5518207"/>
            <a:ext cx="580739" cy="349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52806" y="1281293"/>
            <a:ext cx="1400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Ketika naik dan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turun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(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kunci</a:t>
            </a:r>
            <a:r>
              <a:rPr lang="ja-JP" altLang="en-US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beroperasi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)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411511" y="1259186"/>
            <a:ext cx="1317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Ketika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bekerja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(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Kunci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dimatikan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)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224196" y="2220686"/>
            <a:ext cx="67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Posisi</a:t>
            </a:r>
            <a:r>
              <a:rPr lang="ja-JP" altLang="en-US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standar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576294" y="2804682"/>
            <a:ext cx="10246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Terkunci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(</a:t>
            </a:r>
            <a:r>
              <a:rPr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lock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)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670832" y="2945394"/>
            <a:ext cx="6717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Free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(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tidak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terkunci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)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675677" y="1313790"/>
            <a:ext cx="8162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Tuas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rotasi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351157" y="1534918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Sakelar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174529" y="1694938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Timer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349240" y="1927937"/>
            <a:ext cx="1026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Katup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solenoid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276748" y="2272097"/>
            <a:ext cx="8595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Motor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rotasi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760617" y="2270155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Baterai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536264" y="2448159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Pompa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kontrol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961220" y="2673928"/>
            <a:ext cx="5261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Mesin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613170" y="2638333"/>
            <a:ext cx="813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Tanki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oli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hidrolik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426805" y="4365347"/>
            <a:ext cx="7872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i="1" dirty="0">
                <a:latin typeface="HGP明朝B" panose="02020800000000000000" pitchFamily="18" charset="-128"/>
                <a:ea typeface="HGP明朝B" panose="02020800000000000000" pitchFamily="18" charset="-128"/>
              </a:rPr>
              <a:t>Bucks top</a:t>
            </a:r>
            <a:endParaRPr lang="ja-JP" altLang="en-US" sz="1000" i="1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1028873" y="5370154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Boom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2706474" y="4747179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Frame A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249489" y="3956606"/>
            <a:ext cx="6944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Off place</a:t>
            </a:r>
            <a:endParaRPr lang="ja-JP" altLang="en-US" sz="1000" i="1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806362" y="4057570"/>
            <a:ext cx="981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Posisi</a:t>
            </a:r>
            <a:r>
              <a:rPr lang="ja-JP" altLang="en-US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pengangkatan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boom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389720" y="5362862"/>
            <a:ext cx="933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Panjang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baut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5477962" y="5569252"/>
            <a:ext cx="826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Penyesuaian</a:t>
            </a:r>
            <a:r>
              <a:rPr lang="ja-JP" altLang="en-US" sz="8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8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akurasi</a:t>
            </a:r>
            <a:r>
              <a:rPr lang="ja-JP" altLang="en-US" sz="8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8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operasi</a:t>
            </a:r>
            <a:endParaRPr lang="en-US" altLang="ja-JP" sz="8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5" name="大かっこ 4"/>
          <p:cNvSpPr/>
          <p:nvPr/>
        </p:nvSpPr>
        <p:spPr>
          <a:xfrm>
            <a:off x="5544160" y="5621727"/>
            <a:ext cx="664008" cy="371731"/>
          </a:xfrm>
          <a:prstGeom prst="bracketPair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715671" y="4638094"/>
            <a:ext cx="1409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Baut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stopper (</a:t>
            </a:r>
            <a:r>
              <a:rPr lang="en-US" altLang="ja-JP" sz="1000" i="1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stoppu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)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753379" y="5065605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Boom</a:t>
            </a:r>
            <a:endParaRPr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6566853" y="5492609"/>
            <a:ext cx="434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80°</a:t>
            </a:r>
            <a:endParaRPr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813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07" y="1268384"/>
            <a:ext cx="4048125" cy="1362075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Leveling (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Pemerataan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Tanah) , 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Pengangkutan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Pemuatan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73579" y="5922668"/>
            <a:ext cx="382258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2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5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09" y="1467282"/>
            <a:ext cx="3209925" cy="359092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507" y="2740458"/>
            <a:ext cx="3209925" cy="272415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126761" y="5071180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</a:rPr>
              <a:t> Bulldozer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07146" y="2550004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Traktor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Ekscavator</a:t>
            </a:r>
            <a:r>
              <a:rPr lang="en-US" altLang="ja-JP" sz="1200" dirty="0">
                <a:solidFill>
                  <a:prstClr val="black"/>
                </a:solidFill>
              </a:rPr>
              <a:t> (</a:t>
            </a:r>
            <a:r>
              <a:rPr lang="en-US" altLang="ja-JP" sz="1200" i="1" dirty="0" err="1">
                <a:solidFill>
                  <a:prstClr val="black"/>
                </a:solidFill>
              </a:rPr>
              <a:t>shoberu</a:t>
            </a:r>
            <a:r>
              <a:rPr lang="en-US" altLang="ja-JP" sz="1200" dirty="0">
                <a:solidFill>
                  <a:prstClr val="black"/>
                </a:solidFill>
              </a:rPr>
              <a:t>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07146" y="5389766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</a:rPr>
              <a:t>Contoh</a:t>
            </a:r>
            <a:r>
              <a:rPr lang="ja-JP" altLang="en-US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>
                <a:solidFill>
                  <a:prstClr val="black"/>
                </a:solidFill>
              </a:rPr>
              <a:t>Scraper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6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84" y="1209935"/>
            <a:ext cx="3589707" cy="2659246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Motor Grader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34897" y="6452605"/>
            <a:ext cx="396126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92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38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42268" y="605358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scarifier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336" y="1287152"/>
            <a:ext cx="3595828" cy="479196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860" y="3964563"/>
            <a:ext cx="2638425" cy="211455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42267" y="376761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blade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64124" y="6010791"/>
            <a:ext cx="380677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pengoperasian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motor grader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819150" y="1644650"/>
            <a:ext cx="273050" cy="11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1192362" y="2120485"/>
            <a:ext cx="433237" cy="11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1502570" y="2584483"/>
            <a:ext cx="433237" cy="11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1519958" y="3017232"/>
            <a:ext cx="433237" cy="11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2644453" y="3547984"/>
            <a:ext cx="905197" cy="16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2321665" y="1547252"/>
            <a:ext cx="491385" cy="14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3805827" y="1447137"/>
            <a:ext cx="491385" cy="14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3735058" y="1701649"/>
            <a:ext cx="491385" cy="14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3709679" y="2005912"/>
            <a:ext cx="587533" cy="12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0428" y="1549487"/>
            <a:ext cx="863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Ball and socket joint</a:t>
            </a:r>
            <a:endParaRPr kumimoji="1" lang="ja-JP" altLang="en-US" sz="1000" i="1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57807" y="2088233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Drawbar</a:t>
            </a:r>
            <a:endParaRPr kumimoji="1" lang="ja-JP" altLang="en-US" sz="1000" i="1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492194" y="2523237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Circle</a:t>
            </a:r>
            <a:endParaRPr kumimoji="1" lang="ja-JP" altLang="en-US" sz="1000" i="1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092201" y="2910995"/>
            <a:ext cx="1276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Blade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(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mata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pisau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)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036372" y="1435301"/>
            <a:ext cx="7938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Gear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putar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31523" y="1387716"/>
            <a:ext cx="1015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Arm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naik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turun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659933" y="1671368"/>
            <a:ext cx="10134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Link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naik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turun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681495" y="1968025"/>
            <a:ext cx="1056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Gear horizontal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518367" y="3469211"/>
            <a:ext cx="901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Blade tilt link</a:t>
            </a:r>
            <a:endParaRPr kumimoji="1" lang="ja-JP" altLang="en-US" sz="1000" i="1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5391408" y="1378302"/>
            <a:ext cx="605532" cy="16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034897" y="1388009"/>
            <a:ext cx="10317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Rotation blade</a:t>
            </a:r>
            <a:endParaRPr kumimoji="1" lang="ja-JP" altLang="en-US" sz="1000" i="1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6245754" y="1378302"/>
            <a:ext cx="605532" cy="16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7278459" y="1362662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171654" y="1388009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L</a:t>
            </a:r>
            <a:r>
              <a:rPr kumimoji="1"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eaning</a:t>
            </a:r>
            <a:endParaRPr kumimoji="1" lang="ja-JP" altLang="en-US" sz="1000" i="1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062295" y="1387716"/>
            <a:ext cx="1487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Pisau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up down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(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kanan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)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5267001" y="3827898"/>
            <a:ext cx="776124" cy="216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6260177" y="3812258"/>
            <a:ext cx="1094073" cy="236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116932" y="3869181"/>
            <a:ext cx="13067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Pisau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up down (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kiri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)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327764" y="3869181"/>
            <a:ext cx="1334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Traver feed drawbar</a:t>
            </a:r>
            <a:endParaRPr kumimoji="1" lang="ja-JP" altLang="en-US" sz="1000" i="1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676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542616"/>
            <a:ext cx="3877818" cy="2852739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386715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Scraper (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Pengikis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55061" y="6452605"/>
            <a:ext cx="394110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94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39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3867150" cy="41660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43420" y="456567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scraper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pengikis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タイトル 3"/>
          <p:cNvSpPr txBox="1">
            <a:spLocks/>
          </p:cNvSpPr>
          <p:nvPr/>
        </p:nvSpPr>
        <p:spPr>
          <a:xfrm>
            <a:off x="4648200" y="614778"/>
            <a:ext cx="386715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Muck Loader</a:t>
            </a:r>
            <a:endParaRPr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0" name="コンテンツ プレースホルダー 4"/>
          <p:cNvSpPr txBox="1">
            <a:spLocks/>
          </p:cNvSpPr>
          <p:nvPr/>
        </p:nvSpPr>
        <p:spPr>
          <a:xfrm>
            <a:off x="4648200" y="1270385"/>
            <a:ext cx="3867150" cy="41660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881" y="2072552"/>
            <a:ext cx="3793788" cy="2021466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4962970" y="457945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loader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pengikis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79094" y="1980257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2564637" y="1580473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3997464" y="3589222"/>
            <a:ext cx="385169" cy="1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2369640" y="4235363"/>
            <a:ext cx="535401" cy="1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1683398" y="4004775"/>
            <a:ext cx="675993" cy="24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867895" y="4253695"/>
            <a:ext cx="789071" cy="24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779094" y="2422553"/>
            <a:ext cx="345699" cy="24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5188" y="2475530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Yoke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55472" y="1980257"/>
            <a:ext cx="780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Apron arm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623385" y="1542616"/>
            <a:ext cx="5854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Ejektor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044482" y="3534220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Bowl</a:t>
            </a:r>
            <a:endParaRPr kumimoji="1" lang="ja-JP" altLang="en-US" sz="1000" i="1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289628" y="4184990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Apron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609522" y="3917823"/>
            <a:ext cx="72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Ujung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pisau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931081" y="4159728"/>
            <a:ext cx="9028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Bowl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silinder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7065257" y="2212500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142245" y="2206561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Conveyor</a:t>
            </a:r>
            <a:endParaRPr kumimoji="1" lang="ja-JP" altLang="en-US" sz="1000" i="1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5683516" y="2072551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5947589" y="2164846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4684881" y="2856508"/>
            <a:ext cx="370180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4684881" y="3688146"/>
            <a:ext cx="370180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7229960" y="3872667"/>
            <a:ext cx="519579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860213" y="2174447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Boom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437332" y="2000389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Silinder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752643" y="2825692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Arm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715142" y="3753239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Bucket</a:t>
            </a:r>
            <a:endParaRPr kumimoji="1" lang="ja-JP" altLang="en-US" sz="1000" i="1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038343" y="3825154"/>
            <a:ext cx="9028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Frame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rotasi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28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908299"/>
            <a:ext cx="9144000" cy="601663"/>
          </a:xfrm>
        </p:spPr>
        <p:txBody>
          <a:bodyPr anchor="ctr">
            <a:normAutofit fontScale="90000"/>
          </a:bodyPr>
          <a:lstStyle/>
          <a:p>
            <a:pPr marL="1257300" indent="-1257300"/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Bab 6</a:t>
            </a:r>
            <a:r>
              <a:rPr lang="zh-TW" altLang="en-US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Penanganan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peralatan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Berkaitan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dengan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Pekerjaan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berat</a:t>
            </a:r>
            <a:endParaRPr kumimoji="1" lang="ja-JP" altLang="en-US" sz="32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303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Bulldozer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１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...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Pedoman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Dasar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Pengoperasian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02373" y="6452605"/>
            <a:ext cx="399379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97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41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86297" y="525063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operasional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bulldozer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78" y="1987051"/>
            <a:ext cx="3414249" cy="32986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834" y="2471585"/>
            <a:ext cx="3889624" cy="261596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669874" y="514716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operasional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bulldozer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1310D8A7-8770-4208-B02D-CFAC00A8968C}"/>
              </a:ext>
            </a:extLst>
          </p:cNvPr>
          <p:cNvSpPr/>
          <p:nvPr/>
        </p:nvSpPr>
        <p:spPr>
          <a:xfrm>
            <a:off x="7310176" y="3310932"/>
            <a:ext cx="462224" cy="226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CF07D542-E696-4E13-9FFC-B7898CA6F3F6}"/>
              </a:ext>
            </a:extLst>
          </p:cNvPr>
          <p:cNvSpPr txBox="1"/>
          <p:nvPr/>
        </p:nvSpPr>
        <p:spPr>
          <a:xfrm>
            <a:off x="7134328" y="3356907"/>
            <a:ext cx="8139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Mengapung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653B5AD0-D19E-4F3C-9562-9B7A333A656B}"/>
              </a:ext>
            </a:extLst>
          </p:cNvPr>
          <p:cNvSpPr/>
          <p:nvPr/>
        </p:nvSpPr>
        <p:spPr>
          <a:xfrm>
            <a:off x="7390563" y="3732963"/>
            <a:ext cx="346668" cy="135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33F6814A-7274-4158-831B-901A618EF8E9}"/>
              </a:ext>
            </a:extLst>
          </p:cNvPr>
          <p:cNvSpPr txBox="1"/>
          <p:nvPr/>
        </p:nvSpPr>
        <p:spPr>
          <a:xfrm>
            <a:off x="7134328" y="3678497"/>
            <a:ext cx="9250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Turun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Sage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64CE2B5D-ECFB-4019-A594-48EADDF36CED}"/>
              </a:ext>
            </a:extLst>
          </p:cNvPr>
          <p:cNvSpPr/>
          <p:nvPr/>
        </p:nvSpPr>
        <p:spPr>
          <a:xfrm>
            <a:off x="7339839" y="4642338"/>
            <a:ext cx="432561" cy="148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6B7FB3A8-3CD2-4152-BD27-30AF503C0477}"/>
              </a:ext>
            </a:extLst>
          </p:cNvPr>
          <p:cNvSpPr txBox="1"/>
          <p:nvPr/>
        </p:nvSpPr>
        <p:spPr>
          <a:xfrm>
            <a:off x="7134328" y="4624806"/>
            <a:ext cx="859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Angkat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ECCF5171-2244-4589-A42A-23016030332D}"/>
              </a:ext>
            </a:extLst>
          </p:cNvPr>
          <p:cNvSpPr/>
          <p:nvPr/>
        </p:nvSpPr>
        <p:spPr>
          <a:xfrm>
            <a:off x="7948245" y="4171729"/>
            <a:ext cx="455213" cy="217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ABDD6B61-29CE-4C59-A380-0C564E9B9825}"/>
              </a:ext>
            </a:extLst>
          </p:cNvPr>
          <p:cNvSpPr txBox="1"/>
          <p:nvPr/>
        </p:nvSpPr>
        <p:spPr>
          <a:xfrm>
            <a:off x="7857811" y="4112201"/>
            <a:ext cx="747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Tilt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bagian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kanan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F581B283-B739-40B2-A5A7-91A24FF5683C}"/>
              </a:ext>
            </a:extLst>
          </p:cNvPr>
          <p:cNvSpPr/>
          <p:nvPr/>
        </p:nvSpPr>
        <p:spPr>
          <a:xfrm>
            <a:off x="6687178" y="4171729"/>
            <a:ext cx="447150" cy="217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637D26C6-4325-4762-864E-1FC9F522FBFB}"/>
              </a:ext>
            </a:extLst>
          </p:cNvPr>
          <p:cNvSpPr txBox="1"/>
          <p:nvPr/>
        </p:nvSpPr>
        <p:spPr>
          <a:xfrm>
            <a:off x="6537126" y="4119995"/>
            <a:ext cx="747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>
                <a:latin typeface="Arial" panose="020B0604020202020204" pitchFamily="34" charset="0"/>
                <a:cs typeface="Arial" panose="020B0604020202020204" pitchFamily="34" charset="0"/>
              </a:rPr>
              <a:t>Tilt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bagian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kiri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70F2CEBE-7864-4CD1-95DE-AA27C8BC7FB9}"/>
              </a:ext>
            </a:extLst>
          </p:cNvPr>
          <p:cNvSpPr/>
          <p:nvPr/>
        </p:nvSpPr>
        <p:spPr>
          <a:xfrm>
            <a:off x="7194620" y="4855638"/>
            <a:ext cx="663191" cy="216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828BA322-6EC2-47B9-B324-DC6CF297B8A0}"/>
              </a:ext>
            </a:extLst>
          </p:cNvPr>
          <p:cNvSpPr txBox="1"/>
          <p:nvPr/>
        </p:nvSpPr>
        <p:spPr>
          <a:xfrm>
            <a:off x="7149160" y="4840492"/>
            <a:ext cx="8139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(Tuas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48815154-AC07-491C-8665-4514B488A249}"/>
              </a:ext>
            </a:extLst>
          </p:cNvPr>
          <p:cNvSpPr/>
          <p:nvPr/>
        </p:nvSpPr>
        <p:spPr>
          <a:xfrm>
            <a:off x="6642297" y="2572378"/>
            <a:ext cx="150052" cy="633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932C35F8-BA3C-47AB-93B5-74E383C46B3C}"/>
              </a:ext>
            </a:extLst>
          </p:cNvPr>
          <p:cNvSpPr txBox="1"/>
          <p:nvPr/>
        </p:nvSpPr>
        <p:spPr>
          <a:xfrm>
            <a:off x="6374437" y="3069903"/>
            <a:ext cx="74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Pedal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deselarasi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AD06B741-8D24-4333-9672-9ECFD5822B73}"/>
              </a:ext>
            </a:extLst>
          </p:cNvPr>
          <p:cNvSpPr/>
          <p:nvPr/>
        </p:nvSpPr>
        <p:spPr>
          <a:xfrm>
            <a:off x="6134519" y="2532185"/>
            <a:ext cx="210824" cy="778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D0AADBAC-E471-4794-953F-221D0419A022}"/>
              </a:ext>
            </a:extLst>
          </p:cNvPr>
          <p:cNvSpPr txBox="1"/>
          <p:nvPr/>
        </p:nvSpPr>
        <p:spPr>
          <a:xfrm>
            <a:off x="5982211" y="3078115"/>
            <a:ext cx="539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Pedal rem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961483B8-C854-424D-9DEE-809447CB5833}"/>
              </a:ext>
            </a:extLst>
          </p:cNvPr>
          <p:cNvSpPr/>
          <p:nvPr/>
        </p:nvSpPr>
        <p:spPr>
          <a:xfrm>
            <a:off x="5642149" y="2471585"/>
            <a:ext cx="334259" cy="839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08778163-8C85-4B1D-B479-7A953097ABD3}"/>
              </a:ext>
            </a:extLst>
          </p:cNvPr>
          <p:cNvSpPr txBox="1"/>
          <p:nvPr/>
        </p:nvSpPr>
        <p:spPr>
          <a:xfrm>
            <a:off x="5519852" y="3078115"/>
            <a:ext cx="590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Pedal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kopling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B8538112-E114-4F69-BEF0-08C4D0123876}"/>
              </a:ext>
            </a:extLst>
          </p:cNvPr>
          <p:cNvSpPr/>
          <p:nvPr/>
        </p:nvSpPr>
        <p:spPr>
          <a:xfrm>
            <a:off x="6013938" y="4546879"/>
            <a:ext cx="462225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FBDDB1E2-77AB-4C9C-90EA-9896FB581130}"/>
              </a:ext>
            </a:extLst>
          </p:cNvPr>
          <p:cNvSpPr txBox="1"/>
          <p:nvPr/>
        </p:nvSpPr>
        <p:spPr>
          <a:xfrm>
            <a:off x="5831361" y="4484783"/>
            <a:ext cx="84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Kursi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pengemudi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xmlns="" id="{EBEDC1EE-0542-4541-B05F-6F1DDD680964}"/>
              </a:ext>
            </a:extLst>
          </p:cNvPr>
          <p:cNvSpPr/>
          <p:nvPr/>
        </p:nvSpPr>
        <p:spPr>
          <a:xfrm>
            <a:off x="5642149" y="3924475"/>
            <a:ext cx="189212" cy="657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744D5806-4B3C-45AE-B90C-F734D7DBED7A}"/>
              </a:ext>
            </a:extLst>
          </p:cNvPr>
          <p:cNvSpPr txBox="1"/>
          <p:nvPr/>
        </p:nvSpPr>
        <p:spPr>
          <a:xfrm>
            <a:off x="5521311" y="3875523"/>
            <a:ext cx="430887" cy="7157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Maju</a:t>
            </a:r>
            <a:endParaRPr lang="en-US" altLang="ja-JP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Percepatan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BA2E72BD-3B79-4635-9EB7-1BC7D99588D2}"/>
              </a:ext>
            </a:extLst>
          </p:cNvPr>
          <p:cNvSpPr/>
          <p:nvPr/>
        </p:nvSpPr>
        <p:spPr>
          <a:xfrm>
            <a:off x="5184949" y="3969099"/>
            <a:ext cx="189114" cy="612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xmlns="" id="{47409753-DF30-4F70-9B8D-8FD1742F7883}"/>
              </a:ext>
            </a:extLst>
          </p:cNvPr>
          <p:cNvSpPr txBox="1"/>
          <p:nvPr/>
        </p:nvSpPr>
        <p:spPr>
          <a:xfrm>
            <a:off x="5061210" y="3885130"/>
            <a:ext cx="430887" cy="7078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Mundur</a:t>
            </a:r>
            <a:endParaRPr lang="en-US" altLang="ja-JP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Percepatan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xmlns="" id="{2EED0991-95CD-4D02-B40F-42C482E97019}"/>
              </a:ext>
            </a:extLst>
          </p:cNvPr>
          <p:cNvSpPr/>
          <p:nvPr/>
        </p:nvSpPr>
        <p:spPr>
          <a:xfrm>
            <a:off x="5163600" y="4631489"/>
            <a:ext cx="673698" cy="3693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xmlns="" id="{486A8F5A-71BE-4B85-B039-B214DBE6C20A}"/>
              </a:ext>
            </a:extLst>
          </p:cNvPr>
          <p:cNvSpPr txBox="1"/>
          <p:nvPr/>
        </p:nvSpPr>
        <p:spPr>
          <a:xfrm>
            <a:off x="5057824" y="4546438"/>
            <a:ext cx="980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Tuas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pemindah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kecepatan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Kombinasi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maju</a:t>
            </a:r>
            <a:r>
              <a:rPr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mundur</a:t>
            </a:r>
            <a:endParaRPr lang="en-US" altLang="ja-JP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xmlns="" id="{C5CDAD43-9E92-461B-940B-16E783618201}"/>
              </a:ext>
            </a:extLst>
          </p:cNvPr>
          <p:cNvSpPr/>
          <p:nvPr/>
        </p:nvSpPr>
        <p:spPr>
          <a:xfrm>
            <a:off x="4669874" y="4389535"/>
            <a:ext cx="211310" cy="681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xmlns="" id="{B6CB7CA0-8B1D-4250-9BAF-C337713E04B8}"/>
              </a:ext>
            </a:extLst>
          </p:cNvPr>
          <p:cNvSpPr txBox="1"/>
          <p:nvPr/>
        </p:nvSpPr>
        <p:spPr>
          <a:xfrm>
            <a:off x="4413662" y="4603177"/>
            <a:ext cx="5732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Tuas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mengemudi</a:t>
            </a:r>
            <a:r>
              <a: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xmlns="" id="{2E2F1CEB-0B35-467E-98DD-1AAD879C3F98}"/>
              </a:ext>
            </a:extLst>
          </p:cNvPr>
          <p:cNvSpPr/>
          <p:nvPr/>
        </p:nvSpPr>
        <p:spPr>
          <a:xfrm>
            <a:off x="4881184" y="4009292"/>
            <a:ext cx="121188" cy="422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xmlns="" id="{91CD3C72-8BD5-400E-9BB5-5CF28D9E2D92}"/>
              </a:ext>
            </a:extLst>
          </p:cNvPr>
          <p:cNvSpPr txBox="1"/>
          <p:nvPr/>
        </p:nvSpPr>
        <p:spPr>
          <a:xfrm>
            <a:off x="4712528" y="3990452"/>
            <a:ext cx="461665" cy="7078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mengemudi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kanan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xmlns="" id="{6365619D-F99C-4934-9F96-1601F467C3F7}"/>
              </a:ext>
            </a:extLst>
          </p:cNvPr>
          <p:cNvSpPr/>
          <p:nvPr/>
        </p:nvSpPr>
        <p:spPr>
          <a:xfrm>
            <a:off x="4471516" y="3989195"/>
            <a:ext cx="220086" cy="49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xmlns="" id="{FE9F56F9-F549-4659-8A34-17B57546E366}"/>
              </a:ext>
            </a:extLst>
          </p:cNvPr>
          <p:cNvSpPr txBox="1"/>
          <p:nvPr/>
        </p:nvSpPr>
        <p:spPr>
          <a:xfrm>
            <a:off x="4353212" y="3989195"/>
            <a:ext cx="461665" cy="5727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mengemudi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kiri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577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Bulldozer 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１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...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Pedoman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Dasar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Pengoperasian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23883" y="6452605"/>
            <a:ext cx="397227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99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42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07819" y="479708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angle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2112434"/>
            <a:ext cx="4328558" cy="268465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365" y="1911381"/>
            <a:ext cx="3275985" cy="288570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454727" y="479708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angling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A5E88954-F645-4C58-93A9-632355CBE5A8}"/>
              </a:ext>
            </a:extLst>
          </p:cNvPr>
          <p:cNvSpPr/>
          <p:nvPr/>
        </p:nvSpPr>
        <p:spPr>
          <a:xfrm>
            <a:off x="695325" y="2168013"/>
            <a:ext cx="941746" cy="309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84030ED5-08E4-4B86-AC47-05CFCC34A07C}"/>
              </a:ext>
            </a:extLst>
          </p:cNvPr>
          <p:cNvSpPr txBox="1"/>
          <p:nvPr/>
        </p:nvSpPr>
        <p:spPr>
          <a:xfrm>
            <a:off x="781665" y="2188557"/>
            <a:ext cx="1188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Jumlah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  <a:endParaRPr kumimoji="1" lang="ja-JP" alt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B7BA1149-96FF-4D96-8E4A-3449DEDE65FF}"/>
              </a:ext>
            </a:extLst>
          </p:cNvPr>
          <p:cNvSpPr/>
          <p:nvPr/>
        </p:nvSpPr>
        <p:spPr>
          <a:xfrm>
            <a:off x="2676832" y="4468761"/>
            <a:ext cx="1268362" cy="214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579EA777-08E6-436C-B18D-064729BF2626}"/>
              </a:ext>
            </a:extLst>
          </p:cNvPr>
          <p:cNvSpPr txBox="1"/>
          <p:nvPr/>
        </p:nvSpPr>
        <p:spPr>
          <a:xfrm>
            <a:off x="2580967" y="4468761"/>
            <a:ext cx="1069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Angle dozer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6F8D89E8-C47C-4951-B10E-8A00CC8B9BEB}"/>
              </a:ext>
            </a:extLst>
          </p:cNvPr>
          <p:cNvSpPr/>
          <p:nvPr/>
        </p:nvSpPr>
        <p:spPr>
          <a:xfrm>
            <a:off x="2461350" y="2168013"/>
            <a:ext cx="1321611" cy="309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AAFDB668-0EFC-4903-BB75-8A2D6B9F41A1}"/>
              </a:ext>
            </a:extLst>
          </p:cNvPr>
          <p:cNvSpPr txBox="1"/>
          <p:nvPr/>
        </p:nvSpPr>
        <p:spPr>
          <a:xfrm>
            <a:off x="2379633" y="2138097"/>
            <a:ext cx="1432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Straight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dozer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6765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Bulldozer 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１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...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Pedoman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Dasar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Pengoperasian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534619" y="345396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tilting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162300" y="606698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Penyesuaian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sudut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tajam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03" y="1300730"/>
            <a:ext cx="4562042" cy="214637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263" y="1300730"/>
            <a:ext cx="2787087" cy="214637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405" y="4183101"/>
            <a:ext cx="2819400" cy="19431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503001" y="339730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tilt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25950" y="6452605"/>
            <a:ext cx="457021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100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42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2B05DA31-2319-49FA-AF51-20BFEF4EB83F}"/>
              </a:ext>
            </a:extLst>
          </p:cNvPr>
          <p:cNvSpPr/>
          <p:nvPr/>
        </p:nvSpPr>
        <p:spPr>
          <a:xfrm>
            <a:off x="2684721" y="3285460"/>
            <a:ext cx="744279" cy="11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2C76AB1D-10B9-444B-A7F2-5B1C10C4AB2B}"/>
              </a:ext>
            </a:extLst>
          </p:cNvPr>
          <p:cNvSpPr txBox="1"/>
          <p:nvPr/>
        </p:nvSpPr>
        <p:spPr>
          <a:xfrm>
            <a:off x="2684721" y="3176961"/>
            <a:ext cx="744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Tilting</a:t>
            </a:r>
            <a:endParaRPr kumimoji="1" lang="ja-JP" alt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88E8A6F6-3390-4840-B6BA-9A1BAEEEF7F8}"/>
              </a:ext>
            </a:extLst>
          </p:cNvPr>
          <p:cNvSpPr/>
          <p:nvPr/>
        </p:nvSpPr>
        <p:spPr>
          <a:xfrm>
            <a:off x="935665" y="2480175"/>
            <a:ext cx="148856" cy="449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2A6A81B5-670E-4ECF-8219-62D5CF5394FF}"/>
              </a:ext>
            </a:extLst>
          </p:cNvPr>
          <p:cNvSpPr txBox="1"/>
          <p:nvPr/>
        </p:nvSpPr>
        <p:spPr>
          <a:xfrm>
            <a:off x="573161" y="2509113"/>
            <a:ext cx="725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Jumlah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tilt</a:t>
            </a:r>
            <a:endParaRPr kumimoji="1" lang="ja-JP" alt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FB3D82B9-7BD4-4161-AB57-A24FE66EC98B}"/>
              </a:ext>
            </a:extLst>
          </p:cNvPr>
          <p:cNvSpPr/>
          <p:nvPr/>
        </p:nvSpPr>
        <p:spPr>
          <a:xfrm>
            <a:off x="4943475" y="1828800"/>
            <a:ext cx="546459" cy="16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98DC4E8F-FE0B-4487-85A6-22A4A768F7BE}"/>
              </a:ext>
            </a:extLst>
          </p:cNvPr>
          <p:cNvSpPr txBox="1"/>
          <p:nvPr/>
        </p:nvSpPr>
        <p:spPr>
          <a:xfrm>
            <a:off x="4646530" y="1770495"/>
            <a:ext cx="900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Brace</a:t>
            </a:r>
            <a:endParaRPr kumimoji="1" lang="ja-JP" alt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5B565073-F3E3-4A13-9932-54F00DC03643}"/>
              </a:ext>
            </a:extLst>
          </p:cNvPr>
          <p:cNvSpPr/>
          <p:nvPr/>
        </p:nvSpPr>
        <p:spPr>
          <a:xfrm>
            <a:off x="5547075" y="4463315"/>
            <a:ext cx="740203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E69E2C4B-B311-4906-B891-30F2EB3E7386}"/>
              </a:ext>
            </a:extLst>
          </p:cNvPr>
          <p:cNvSpPr txBox="1"/>
          <p:nvPr/>
        </p:nvSpPr>
        <p:spPr>
          <a:xfrm>
            <a:off x="5290260" y="4479865"/>
            <a:ext cx="900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Brace</a:t>
            </a:r>
            <a:endParaRPr kumimoji="1" lang="ja-JP" alt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6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Bulldozer 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２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...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Pekerjaan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Dasar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43728" y="524803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mengemudi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lereng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92300" y="524803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pengoperasian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blade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25950" y="6452605"/>
            <a:ext cx="457021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101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43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/>
          <a:srcRect b="14776"/>
          <a:stretch/>
        </p:blipFill>
        <p:spPr>
          <a:xfrm>
            <a:off x="779676" y="2043424"/>
            <a:ext cx="3565715" cy="295118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/>
          <a:srcRect b="22885"/>
          <a:stretch/>
        </p:blipFill>
        <p:spPr>
          <a:xfrm>
            <a:off x="4345391" y="2857280"/>
            <a:ext cx="3931428" cy="184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786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317" y="1245671"/>
            <a:ext cx="3638337" cy="508325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Pekerjaan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Penggalian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65396" y="44047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penggalian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selokan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03680" y="612064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sidecut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103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44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77" y="1295924"/>
            <a:ext cx="3982651" cy="310327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80" y="4698093"/>
            <a:ext cx="3743299" cy="1512703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81520" y="611154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drainase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lereng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norimen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haisui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812454" y="2672238"/>
            <a:ext cx="1309142" cy="22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40550" y="2716505"/>
            <a:ext cx="22317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Contoh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pekerjaan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membuat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selokan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425950" y="1876425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529621" y="4620830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4321489" y="6002728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2263775" y="4242014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731043" y="3890962"/>
            <a:ext cx="699101" cy="10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60856" y="3810174"/>
            <a:ext cx="9973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Panjang </a:t>
            </a:r>
            <a:r>
              <a:rPr kumimoji="1" lang="en-US" altLang="ja-JP" sz="1000" i="1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blade</a:t>
            </a:r>
            <a:endParaRPr kumimoji="1" lang="ja-JP" altLang="en-US" sz="1000" i="1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499007" y="4184062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40</a:t>
            </a:r>
            <a:r>
              <a:rPr kumimoji="1"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～</a:t>
            </a:r>
            <a:r>
              <a:rPr kumimoji="1" lang="en-US" altLang="ja-JP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50cm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72000" y="1881666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Contoh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pekerjaan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i="1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sidecut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(a)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76702" y="4579705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Contoh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pekerjaan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i="1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sidecut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(b)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953349" y="5962362"/>
            <a:ext cx="18149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Contoh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pekerjaan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i="1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sidecut</a:t>
            </a:r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(c)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572917" y="502285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2814037" y="546542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1942116" y="506038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1167048" y="548334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797164" y="4971058"/>
            <a:ext cx="3658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Air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1882304" y="5008629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029557" y="5369376"/>
            <a:ext cx="3658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Air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33" name="円/楕円 32"/>
          <p:cNvSpPr/>
          <p:nvPr/>
        </p:nvSpPr>
        <p:spPr>
          <a:xfrm>
            <a:off x="1118505" y="5409694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428210" y="4915728"/>
            <a:ext cx="3658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Air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35" name="円/楕円 34"/>
          <p:cNvSpPr/>
          <p:nvPr/>
        </p:nvSpPr>
        <p:spPr>
          <a:xfrm>
            <a:off x="3512456" y="4960949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652383" y="5362336"/>
            <a:ext cx="3658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Air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2735929" y="5413120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1379378" y="368485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2744836" y="388871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3434515" y="381203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4821535" y="1291389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5970985" y="1351167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/>
        </p:nvSpPr>
        <p:spPr>
          <a:xfrm>
            <a:off x="7137269" y="138416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4903680" y="220052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/>
        </p:nvSpPr>
        <p:spPr>
          <a:xfrm>
            <a:off x="6041336" y="223227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/>
          <p:cNvSpPr/>
          <p:nvPr/>
        </p:nvSpPr>
        <p:spPr>
          <a:xfrm>
            <a:off x="7297438" y="228168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4841468" y="356409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/>
        </p:nvSpPr>
        <p:spPr>
          <a:xfrm>
            <a:off x="6110623" y="3633445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6936123" y="3654346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4956164" y="4938615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6905843" y="498790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4906859" y="5615597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6886734" y="569205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85015" y="128569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①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884540" y="128569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②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037986" y="1294184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③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781660" y="216901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①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883096" y="215857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②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186736" y="2143541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③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683728" y="348718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④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021134" y="360148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⑤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894189" y="359247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⑥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860809" y="493726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①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670241" y="494641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②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793912" y="5558614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③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708395" y="563561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④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87638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Pekerjaan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Pemadatan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Tanah (</a:t>
            </a:r>
            <a:r>
              <a:rPr lang="en-US" altLang="ja-JP" sz="2400" i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Oshido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65396" y="420346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>
                <a:solidFill>
                  <a:prstClr val="black"/>
                </a:solidFill>
              </a:rPr>
              <a:t>溝掘削作業の例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105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46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67" y="1813585"/>
            <a:ext cx="3801341" cy="147095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273" y="1373345"/>
            <a:ext cx="2644411" cy="22229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22" y="3957069"/>
            <a:ext cx="3771786" cy="199105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655" y="4291860"/>
            <a:ext cx="3685648" cy="161143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919674" y="590329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meratakan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56910" y="326843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penekanan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tahap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45476" y="354543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dorong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relay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42132" y="5910980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pemadatan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oshido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paralel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F7325486-A100-4080-A8A3-7218AA94B040}"/>
              </a:ext>
            </a:extLst>
          </p:cNvPr>
          <p:cNvSpPr/>
          <p:nvPr/>
        </p:nvSpPr>
        <p:spPr>
          <a:xfrm>
            <a:off x="2359742" y="1909916"/>
            <a:ext cx="604684" cy="18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D4B71FCA-E613-4B7F-A961-0EECBA97E1A1}"/>
              </a:ext>
            </a:extLst>
          </p:cNvPr>
          <p:cNvSpPr txBox="1"/>
          <p:nvPr/>
        </p:nvSpPr>
        <p:spPr>
          <a:xfrm>
            <a:off x="1850923" y="1895167"/>
            <a:ext cx="12388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Penekanan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tahap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0228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Pekerjaan</a:t>
            </a:r>
            <a:r>
              <a:rPr kumimoji="1"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Tanggul</a:t>
            </a:r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kumimoji="1" lang="en-US" altLang="ja-JP" sz="2400" i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Morido</a:t>
            </a:r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53194" y="58615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tanggul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morido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107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47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07145" y="3736770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pemadatan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tanggul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morido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958" y="1458074"/>
            <a:ext cx="5275984" cy="227869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237" y="4213699"/>
            <a:ext cx="5343525" cy="164782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A2C77757-2AD2-439B-A3BC-1BC0F17C8438}"/>
              </a:ext>
            </a:extLst>
          </p:cNvPr>
          <p:cNvSpPr/>
          <p:nvPr/>
        </p:nvSpPr>
        <p:spPr>
          <a:xfrm>
            <a:off x="2581835" y="1512047"/>
            <a:ext cx="1057836" cy="197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387FAC74-3F38-4461-974B-DF57CA5A458C}"/>
              </a:ext>
            </a:extLst>
          </p:cNvPr>
          <p:cNvSpPr txBox="1"/>
          <p:nvPr/>
        </p:nvSpPr>
        <p:spPr>
          <a:xfrm>
            <a:off x="2125688" y="1451912"/>
            <a:ext cx="1667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〔Bisa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dipadatkan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〕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6D1D5E20-1713-40EB-BA81-3BA45CA5CDFA}"/>
              </a:ext>
            </a:extLst>
          </p:cNvPr>
          <p:cNvSpPr/>
          <p:nvPr/>
        </p:nvSpPr>
        <p:spPr>
          <a:xfrm>
            <a:off x="2578846" y="2535920"/>
            <a:ext cx="1278965" cy="227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02BB866E-1508-4F91-9FDE-D04D2BBF5C82}"/>
              </a:ext>
            </a:extLst>
          </p:cNvPr>
          <p:cNvSpPr txBox="1"/>
          <p:nvPr/>
        </p:nvSpPr>
        <p:spPr>
          <a:xfrm>
            <a:off x="2125688" y="2495375"/>
            <a:ext cx="1624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〔Bisa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dipadatkan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〕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xmlns="" id="{B69A9730-C891-4C2F-BCD9-B9A885ED069C}"/>
              </a:ext>
            </a:extLst>
          </p:cNvPr>
          <p:cNvSpPr/>
          <p:nvPr/>
        </p:nvSpPr>
        <p:spPr>
          <a:xfrm>
            <a:off x="5277224" y="1690377"/>
            <a:ext cx="1123576" cy="198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D4C2A454-8D10-4E8B-B055-223CADD0267E}"/>
              </a:ext>
            </a:extLst>
          </p:cNvPr>
          <p:cNvSpPr txBox="1"/>
          <p:nvPr/>
        </p:nvSpPr>
        <p:spPr>
          <a:xfrm>
            <a:off x="4852893" y="1451913"/>
            <a:ext cx="221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〔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dipadatkan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〕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4ADD72BF-AFE5-42F0-AE44-1AC01C3CC813}"/>
              </a:ext>
            </a:extLst>
          </p:cNvPr>
          <p:cNvSpPr/>
          <p:nvPr/>
        </p:nvSpPr>
        <p:spPr>
          <a:xfrm>
            <a:off x="5251263" y="2820826"/>
            <a:ext cx="1149537" cy="149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F8127E4B-BC72-4644-B68A-79D6E559E18B}"/>
              </a:ext>
            </a:extLst>
          </p:cNvPr>
          <p:cNvSpPr txBox="1"/>
          <p:nvPr/>
        </p:nvSpPr>
        <p:spPr>
          <a:xfrm>
            <a:off x="4571999" y="2624526"/>
            <a:ext cx="227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〔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dipadatkan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〕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59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Leveling (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Pemerataan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Tanah) , 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Pengangkutan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Pemuatan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09674" y="5922668"/>
            <a:ext cx="378648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5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6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796" y="1392382"/>
            <a:ext cx="2609850" cy="183832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246" y="3896591"/>
            <a:ext cx="2819400" cy="16002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747" y="1392382"/>
            <a:ext cx="2488926" cy="410440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025398" y="3243680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</a:rPr>
              <a:t>Contoh</a:t>
            </a:r>
            <a:r>
              <a:rPr lang="ja-JP" altLang="en-US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>
                <a:solidFill>
                  <a:prstClr val="black"/>
                </a:solidFill>
              </a:rPr>
              <a:t>Scrape Dozer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25398" y="5377323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</a:rPr>
              <a:t>Contoh</a:t>
            </a:r>
            <a:r>
              <a:rPr lang="ja-JP" altLang="en-US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>
                <a:solidFill>
                  <a:prstClr val="black"/>
                </a:solidFill>
              </a:rPr>
              <a:t>Motor</a:t>
            </a:r>
            <a:r>
              <a:rPr lang="ja-JP" altLang="en-US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>
                <a:solidFill>
                  <a:prstClr val="black"/>
                </a:solidFill>
              </a:rPr>
              <a:t>Grader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00887" y="5365181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</a:rPr>
              <a:t>Contoh</a:t>
            </a:r>
            <a:r>
              <a:rPr lang="ja-JP" altLang="en-US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>
                <a:solidFill>
                  <a:prstClr val="black"/>
                </a:solidFill>
              </a:rPr>
              <a:t>Muck</a:t>
            </a:r>
            <a:r>
              <a:rPr lang="ja-JP" altLang="en-US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>
                <a:solidFill>
                  <a:prstClr val="black"/>
                </a:solidFill>
              </a:rPr>
              <a:t>Loader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94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 i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Finishing</a:t>
            </a:r>
            <a:endParaRPr kumimoji="1" lang="ja-JP" altLang="en-US" sz="2400" i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109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48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332674" y="605084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blade control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82083" y="5894024"/>
            <a:ext cx="20977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finishing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kasar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870480" y="4118251"/>
            <a:ext cx="20977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finishing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954" y="1712812"/>
            <a:ext cx="3565993" cy="418121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480" y="4533750"/>
            <a:ext cx="2162287" cy="151708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19" y="1305189"/>
            <a:ext cx="4798170" cy="269467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xmlns="" id="{4FDF4B52-325F-4411-AA39-6799229A2CDA}"/>
              </a:ext>
            </a:extLst>
          </p:cNvPr>
          <p:cNvSpPr/>
          <p:nvPr/>
        </p:nvSpPr>
        <p:spPr>
          <a:xfrm>
            <a:off x="6953534" y="3596185"/>
            <a:ext cx="1473959" cy="20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55C2F228-EB18-4AD5-A97D-2FDFA6A99060}"/>
              </a:ext>
            </a:extLst>
          </p:cNvPr>
          <p:cNvSpPr txBox="1"/>
          <p:nvPr/>
        </p:nvSpPr>
        <p:spPr>
          <a:xfrm>
            <a:off x="6953534" y="3596185"/>
            <a:ext cx="1473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Lebar blade 1/4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B961A780-D470-4BAA-A2D1-5DE3CF121853}"/>
              </a:ext>
            </a:extLst>
          </p:cNvPr>
          <p:cNvSpPr/>
          <p:nvPr/>
        </p:nvSpPr>
        <p:spPr>
          <a:xfrm>
            <a:off x="4670573" y="1690417"/>
            <a:ext cx="839337" cy="327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86BD5CF6-5E5D-4FB3-9E50-5DC995A6678F}"/>
              </a:ext>
            </a:extLst>
          </p:cNvPr>
          <p:cNvSpPr txBox="1"/>
          <p:nvPr/>
        </p:nvSpPr>
        <p:spPr>
          <a:xfrm>
            <a:off x="4665508" y="1389646"/>
            <a:ext cx="1427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Operasikan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blade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bawah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52222F0B-0B4E-4EAC-A582-F432352F6859}"/>
              </a:ext>
            </a:extLst>
          </p:cNvPr>
          <p:cNvSpPr/>
          <p:nvPr/>
        </p:nvSpPr>
        <p:spPr>
          <a:xfrm>
            <a:off x="2125847" y="1600200"/>
            <a:ext cx="1030813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3283F4CE-F213-482C-BE97-EF948F0F6560}"/>
              </a:ext>
            </a:extLst>
          </p:cNvPr>
          <p:cNvSpPr txBox="1"/>
          <p:nvPr/>
        </p:nvSpPr>
        <p:spPr>
          <a:xfrm>
            <a:off x="2028901" y="1305187"/>
            <a:ext cx="153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Turunkan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blade pada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permukaan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horisontal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896B152B-F90A-42FB-89AC-7203E5EAB797}"/>
              </a:ext>
            </a:extLst>
          </p:cNvPr>
          <p:cNvSpPr/>
          <p:nvPr/>
        </p:nvSpPr>
        <p:spPr>
          <a:xfrm>
            <a:off x="4196047" y="3270128"/>
            <a:ext cx="1226853" cy="603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48B7B3D7-AFF6-443C-BE4B-B547A80C9404}"/>
              </a:ext>
            </a:extLst>
          </p:cNvPr>
          <p:cNvSpPr txBox="1"/>
          <p:nvPr/>
        </p:nvSpPr>
        <p:spPr>
          <a:xfrm>
            <a:off x="4133535" y="3168866"/>
            <a:ext cx="1465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Gunakan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motor grader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finishing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halus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4162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Pekerjaan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Terapan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2675" y="3082258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penyiangan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pencabutan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109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50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21833" y="3082006"/>
            <a:ext cx="302292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pemotongan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bambu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91" y="1769511"/>
            <a:ext cx="2330179" cy="113168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412" y="1793083"/>
            <a:ext cx="2815196" cy="110810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978" y="1724181"/>
            <a:ext cx="2490709" cy="125174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265" y="4425885"/>
            <a:ext cx="1703681" cy="134119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834" y="4425885"/>
            <a:ext cx="2102415" cy="135932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4249" y="4425885"/>
            <a:ext cx="3661101" cy="143785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5092251" y="5820625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mengurug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kembali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umemodoshi</a:t>
            </a:r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sagyo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875516" y="5790009"/>
            <a:ext cx="20977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pembongkaran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aspal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1238" y="5767081"/>
            <a:ext cx="20977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menghilangkan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batu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lunak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22167" y="3082006"/>
            <a:ext cx="20977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Rake dozer</a:t>
            </a:r>
            <a:endParaRPr lang="ja-JP" alt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2807145" y="2374814"/>
            <a:ext cx="251209" cy="261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087479" y="1354066"/>
            <a:ext cx="1402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Sebelumnya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,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potong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pohon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terlebih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dahulu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dengan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gergaji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mesin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550285" y="2796677"/>
            <a:ext cx="1870350" cy="144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382429" y="2701137"/>
            <a:ext cx="2379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Atur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kedalaman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hingga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20-30cm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untuk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hutan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bambu</a:t>
            </a:r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.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467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23662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Ripping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9192" y="2556871"/>
            <a:ext cx="38428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Single Shank Ripper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Multi Shank Ripper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112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52</a:t>
            </a:r>
            <a:r>
              <a:rPr lang="en-US" altLang="ja-JP" sz="1200" dirty="0" smtClean="0">
                <a:solidFill>
                  <a:prstClr val="black"/>
                </a:solidFill>
              </a:rPr>
              <a:t>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95306" y="603365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sepatu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kepala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area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lunak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418211" y="5087796"/>
            <a:ext cx="20977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melewati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area yang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lunak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11734" y="5999089"/>
            <a:ext cx="24775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Ripping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bukit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silang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87636" y="2914590"/>
            <a:ext cx="30053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Ripping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batu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lereng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norimen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8" y="1341388"/>
            <a:ext cx="3208838" cy="128849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020" y="3050106"/>
            <a:ext cx="1468136" cy="14371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829" y="1304969"/>
            <a:ext cx="3764521" cy="144414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336" y="4729502"/>
            <a:ext cx="2803194" cy="13324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734" y="5023372"/>
            <a:ext cx="2564469" cy="965173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325868" y="4492590"/>
            <a:ext cx="38428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Ripping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2250" y="3247191"/>
            <a:ext cx="2413719" cy="1844881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4732160" y="1295481"/>
            <a:ext cx="3130727" cy="144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87375" y="1277166"/>
            <a:ext cx="1251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(1)Ripping </a:t>
            </a:r>
            <a:r>
              <a:rPr lang="en-US" altLang="ja-JP" sz="1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batu</a:t>
            </a:r>
            <a:endParaRPr kumimoji="1" lang="ja-JP" altLang="en-US" sz="1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297523" y="1277166"/>
            <a:ext cx="22178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(2)</a:t>
            </a:r>
            <a:r>
              <a:rPr kumimoji="1" lang="en-US" altLang="ja-JP" sz="1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Ripping </a:t>
            </a:r>
            <a:r>
              <a:rPr kumimoji="1" lang="en-US" altLang="ja-JP" sz="1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silang</a:t>
            </a:r>
            <a:r>
              <a:rPr kumimoji="1" lang="en-US" altLang="ja-JP" sz="1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kumimoji="1" lang="en-US" altLang="ja-JP" sz="1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lereng</a:t>
            </a:r>
            <a:r>
              <a:rPr kumimoji="1" lang="en-US" altLang="ja-JP" sz="1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kumimoji="1" lang="en-US" altLang="ja-JP" sz="1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norimen</a:t>
            </a:r>
            <a:r>
              <a:rPr kumimoji="1" lang="en-US" altLang="ja-JP" sz="1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))</a:t>
            </a:r>
            <a:endParaRPr kumimoji="1" lang="ja-JP" altLang="en-US" sz="1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879427" y="1653130"/>
            <a:ext cx="473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NG</a:t>
            </a:r>
            <a:endParaRPr kumimoji="1" lang="ja-JP" altLang="en-US" sz="1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753334" y="1674902"/>
            <a:ext cx="588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Good</a:t>
            </a:r>
            <a:endParaRPr kumimoji="1" lang="ja-JP" altLang="en-US" sz="1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66497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Traktor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07145" y="5709431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operasional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traktor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115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56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38" y="1291389"/>
            <a:ext cx="7667712" cy="439503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051958" y="1806245"/>
            <a:ext cx="229193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Sistem</a:t>
            </a:r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monitoring </a:t>
            </a:r>
            <a:r>
              <a:rPr lang="en-US" altLang="ja-JP" sz="1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elektronik</a:t>
            </a:r>
            <a:endParaRPr kumimoji="1" lang="ja-JP" altLang="en-US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34938" y="2773244"/>
            <a:ext cx="102127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Tombol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pengganti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naik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turun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38151" y="4452463"/>
            <a:ext cx="10192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Pedal rem</a:t>
            </a:r>
            <a:endParaRPr kumimoji="1" lang="ja-JP" altLang="en-US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76950" y="4706815"/>
            <a:ext cx="12991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Pedal gas/</a:t>
            </a:r>
            <a:r>
              <a:rPr lang="en-US" altLang="ja-JP" sz="1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maju</a:t>
            </a:r>
            <a:endParaRPr kumimoji="1" lang="ja-JP" altLang="en-US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700452" y="3281075"/>
            <a:ext cx="179159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1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Tuas</a:t>
            </a:r>
            <a:r>
              <a:rPr lang="en-US" altLang="ja-JP" sz="1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kontrol</a:t>
            </a:r>
            <a:r>
              <a:rPr lang="en-US" altLang="ja-JP" sz="1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operasional</a:t>
            </a:r>
            <a:endParaRPr kumimoji="1" lang="ja-JP" altLang="en-US" sz="11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700452" y="2997574"/>
            <a:ext cx="170727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1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Tombol</a:t>
            </a:r>
            <a:r>
              <a:rPr lang="en-US" altLang="ja-JP" sz="1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kunci</a:t>
            </a:r>
            <a:endParaRPr kumimoji="1" lang="ja-JP" altLang="en-US" sz="11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99181" y="2700339"/>
            <a:ext cx="170727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1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Tombol</a:t>
            </a:r>
            <a:r>
              <a:rPr lang="en-US" altLang="ja-JP" sz="1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rem </a:t>
            </a:r>
            <a:r>
              <a:rPr lang="en-US" altLang="ja-JP" sz="11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parkir</a:t>
            </a:r>
            <a:endParaRPr kumimoji="1" lang="ja-JP" altLang="en-US" sz="11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699181" y="2438729"/>
            <a:ext cx="170727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1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Alat</a:t>
            </a:r>
            <a:r>
              <a:rPr lang="en-US" altLang="ja-JP" sz="1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pengatur</a:t>
            </a:r>
            <a:r>
              <a:rPr lang="en-US" altLang="ja-JP" sz="1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1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arah</a:t>
            </a:r>
            <a:endParaRPr kumimoji="1" lang="ja-JP" altLang="en-US" sz="11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5370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Traktor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56173" y="476362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operasional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lift arm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bucket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72988" y="476362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ketinggian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bucket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berjalan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116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56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41" y="2589219"/>
            <a:ext cx="3571874" cy="208262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777" y="2802183"/>
            <a:ext cx="4288527" cy="19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586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Penggalian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13252" y="39199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Penggalian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(1)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118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57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763" y="1937484"/>
            <a:ext cx="2456589" cy="186593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0" y="1306380"/>
            <a:ext cx="3165849" cy="335666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77" y="4772026"/>
            <a:ext cx="3537003" cy="128418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887205" y="463352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Penggalian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(2)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08784" y="606145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Penggalian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(3)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87205" y="605620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Penggalian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(4)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497778" y="4997627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426964" y="4961320"/>
            <a:ext cx="1189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すかし掘りは危険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4162301" y="4881608"/>
            <a:ext cx="4353050" cy="1174599"/>
            <a:chOff x="4162300" y="4881608"/>
            <a:chExt cx="4368541" cy="1174599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62300" y="4881608"/>
              <a:ext cx="4368541" cy="1174599"/>
            </a:xfrm>
            <a:prstGeom prst="rect">
              <a:avLst/>
            </a:prstGeom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4446879" y="4928294"/>
              <a:ext cx="1020335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Hindari</a:t>
              </a:r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endParaRPr lang="en-US" altLang="ja-JP" sz="9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merongrong</a:t>
              </a:r>
              <a:endParaRPr lang="ja-JP" altLang="en-US" sz="9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24847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Bongkar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Muat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119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58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00800" y="456930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>
                <a:solidFill>
                  <a:prstClr val="black"/>
                </a:solidFill>
              </a:rPr>
              <a:t>積込み姿の例（１）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00800" y="610822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>
                <a:solidFill>
                  <a:prstClr val="black"/>
                </a:solidFill>
              </a:rPr>
              <a:t>積込み姿の例（２）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436" y="1483877"/>
            <a:ext cx="4224339" cy="141669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161" y="3030673"/>
            <a:ext cx="4378888" cy="154549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580" y="4788910"/>
            <a:ext cx="4894051" cy="133942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020441" y="293007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angkut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muatan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953297" y="2729745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959088" y="2694815"/>
            <a:ext cx="1189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積み込み開始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5499369" y="2745224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6010242" y="1666897"/>
            <a:ext cx="721533" cy="356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51057" y="2694815"/>
            <a:ext cx="1189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終り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454466" y="1632862"/>
            <a:ext cx="1567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ヒンジピンの高さ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2663380" y="5014653"/>
            <a:ext cx="393472" cy="123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3819277" y="4974513"/>
            <a:ext cx="393472" cy="123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4823358" y="4965531"/>
            <a:ext cx="565937" cy="13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6476418" y="4991456"/>
            <a:ext cx="565937" cy="13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04797" y="4925164"/>
            <a:ext cx="510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安定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12446" y="4925164"/>
            <a:ext cx="510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片荷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836263" y="4925164"/>
            <a:ext cx="9009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>
                <a:latin typeface="HGP明朝B" panose="02020800000000000000" pitchFamily="18" charset="-128"/>
                <a:ea typeface="HGP明朝B" panose="02020800000000000000" pitchFamily="18" charset="-128"/>
              </a:rPr>
              <a:t>片荷不安定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416220" y="4925164"/>
            <a:ext cx="9009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dirty="0">
                <a:latin typeface="HGP明朝B" panose="02020800000000000000" pitchFamily="18" charset="-128"/>
                <a:ea typeface="HGP明朝B" panose="02020800000000000000" pitchFamily="18" charset="-128"/>
              </a:rPr>
              <a:t>不安定</a:t>
            </a:r>
            <a:endParaRPr kumimoji="1" lang="ja-JP" altLang="en-US" sz="10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010243" y="1586695"/>
            <a:ext cx="20293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Ketinggian</a:t>
            </a:r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hinge pin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801552" y="2726653"/>
            <a:ext cx="115456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Mulai</a:t>
            </a:r>
            <a:r>
              <a:rPr kumimoji="1" lang="en-US" altLang="ja-JP" sz="105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kumimoji="1" lang="en-US" altLang="ja-JP" sz="105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endParaRPr kumimoji="1" lang="ja-JP" altLang="en-US" sz="105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673875" y="2718427"/>
            <a:ext cx="65858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Selesai</a:t>
            </a:r>
            <a:endParaRPr kumimoji="1" lang="ja-JP" altLang="en-US" sz="105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020441" y="4556190"/>
            <a:ext cx="323761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angkut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muatan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(1)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056852" y="6059408"/>
            <a:ext cx="323761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angkut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muatan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(2)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629796" y="4943313"/>
            <a:ext cx="65858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Stabil</a:t>
            </a:r>
            <a:endParaRPr kumimoji="1" lang="ja-JP" altLang="en-US" sz="105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819367" y="4904900"/>
            <a:ext cx="60658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Miring</a:t>
            </a:r>
            <a:endParaRPr kumimoji="1" lang="ja-JP" altLang="en-US" sz="105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934813" y="4904900"/>
            <a:ext cx="70389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5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Timpang</a:t>
            </a:r>
            <a:endParaRPr kumimoji="1" lang="ja-JP" altLang="en-US" sz="105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432962" y="4917469"/>
            <a:ext cx="92303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5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Tidak</a:t>
            </a:r>
            <a:r>
              <a:rPr lang="en-US" altLang="ja-JP" sz="105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05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stabil</a:t>
            </a:r>
            <a:endParaRPr kumimoji="1" lang="ja-JP" altLang="en-US" sz="105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9474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3"/>
          <p:cNvSpPr>
            <a:spLocks noGrp="1"/>
          </p:cNvSpPr>
          <p:nvPr>
            <p:ph type="title"/>
          </p:nvPr>
        </p:nvSpPr>
        <p:spPr>
          <a:xfrm>
            <a:off x="652463" y="615950"/>
            <a:ext cx="7886700" cy="560388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24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Pekerjaan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4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Bongkar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4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muat</a:t>
            </a:r>
            <a:endParaRPr lang="ja-JP" altLang="en-US" sz="2400" dirty="0">
              <a:latin typeface="Meiryo UI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585788" y="1271588"/>
            <a:ext cx="8434387" cy="5465762"/>
            <a:chOff x="585788" y="1271588"/>
            <a:chExt cx="8434387" cy="5465762"/>
          </a:xfrm>
        </p:grpSpPr>
        <p:sp>
          <p:nvSpPr>
            <p:cNvPr id="4099" name="コンテンツ プレースホルダー 4"/>
            <p:cNvSpPr txBox="1">
              <a:spLocks/>
            </p:cNvSpPr>
            <p:nvPr/>
          </p:nvSpPr>
          <p:spPr bwMode="auto">
            <a:xfrm>
              <a:off x="652463" y="1271588"/>
              <a:ext cx="7886700" cy="5070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marL="893763" indent="-893763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685800" indent="-22860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Arial Unicode MS" pitchFamily="50" charset="-128"/>
                <a:cs typeface="Arial Unicode MS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Arial Unicode MS" pitchFamily="50" charset="-128"/>
                <a:cs typeface="Arial Unicode MS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Arial Unicode MS" pitchFamily="50" charset="-128"/>
                <a:cs typeface="Arial Unicode MS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Arial Unicode MS" pitchFamily="50" charset="-128"/>
                <a:cs typeface="Arial Unicode MS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Arial Unicode MS" pitchFamily="50" charset="-128"/>
                <a:cs typeface="Arial Unicode MS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Arial Unicode MS" pitchFamily="50" charset="-128"/>
                <a:cs typeface="Arial Unicode MS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4100" name="テキスト ボックス 13"/>
            <p:cNvSpPr txBox="1">
              <a:spLocks noChangeArrowheads="1"/>
            </p:cNvSpPr>
            <p:nvPr/>
          </p:nvSpPr>
          <p:spPr bwMode="auto">
            <a:xfrm>
              <a:off x="652463" y="4562475"/>
              <a:ext cx="388461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Contoh pengerjaan angkut dan muatan   Selain V shift</a:t>
              </a:r>
              <a:endParaRPr lang="ja-JP" altLang="en-US" sz="1200">
                <a:solidFill>
                  <a:srgbClr val="000000"/>
                </a:solidFill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4102" name="テキスト ボックス 14"/>
            <p:cNvSpPr txBox="1">
              <a:spLocks noChangeArrowheads="1"/>
            </p:cNvSpPr>
            <p:nvPr/>
          </p:nvSpPr>
          <p:spPr bwMode="auto">
            <a:xfrm>
              <a:off x="1168400" y="4960938"/>
              <a:ext cx="32369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200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掘削作業の例（２）</a:t>
              </a:r>
            </a:p>
          </p:txBody>
        </p:sp>
        <p:sp>
          <p:nvSpPr>
            <p:cNvPr id="4103" name="テキスト ボックス 15"/>
            <p:cNvSpPr txBox="1">
              <a:spLocks noChangeArrowheads="1"/>
            </p:cNvSpPr>
            <p:nvPr/>
          </p:nvSpPr>
          <p:spPr bwMode="auto">
            <a:xfrm>
              <a:off x="1031875" y="6056313"/>
              <a:ext cx="32385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Contoh pekerjaan angkut dan muatan</a:t>
              </a:r>
              <a:endParaRPr lang="ja-JP" altLang="en-US" sz="1200">
                <a:solidFill>
                  <a:srgbClr val="000000"/>
                </a:solidFill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4104" name="テキスト ボックス 16"/>
            <p:cNvSpPr txBox="1">
              <a:spLocks noChangeArrowheads="1"/>
            </p:cNvSpPr>
            <p:nvPr/>
          </p:nvSpPr>
          <p:spPr bwMode="auto">
            <a:xfrm>
              <a:off x="4911725" y="1322388"/>
              <a:ext cx="3236913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Contoh metode load and carry</a:t>
              </a:r>
              <a:endParaRPr lang="ja-JP" altLang="en-US" sz="12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pic>
          <p:nvPicPr>
            <p:cNvPr id="4105" name="図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875" y="1354138"/>
              <a:ext cx="3279775" cy="310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図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1557338"/>
              <a:ext cx="3984625" cy="477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7" name="図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150" y="4903788"/>
              <a:ext cx="3578225" cy="1208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正方形/長方形 18"/>
            <p:cNvSpPr/>
            <p:nvPr/>
          </p:nvSpPr>
          <p:spPr>
            <a:xfrm>
              <a:off x="1397000" y="1409700"/>
              <a:ext cx="858838" cy="212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3105150" y="1414463"/>
              <a:ext cx="858838" cy="212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306513" y="2919413"/>
              <a:ext cx="858837" cy="211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3114675" y="2919413"/>
              <a:ext cx="860425" cy="211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644650" y="4338638"/>
              <a:ext cx="1557338" cy="11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4113" name="テキスト ボックス 19"/>
            <p:cNvSpPr txBox="1">
              <a:spLocks noChangeArrowheads="1"/>
            </p:cNvSpPr>
            <p:nvPr/>
          </p:nvSpPr>
          <p:spPr bwMode="auto">
            <a:xfrm>
              <a:off x="1127125" y="1271588"/>
              <a:ext cx="1473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Bentuk V</a:t>
              </a:r>
              <a:r>
                <a:rPr lang="ja-JP" altLang="en-US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（</a:t>
              </a: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V shift</a:t>
              </a:r>
              <a:r>
                <a:rPr lang="ja-JP" altLang="en-US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）</a:t>
              </a: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/>
              </a:r>
              <a:b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</a:b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Benda yang dikerjakan</a:t>
              </a:r>
              <a:endParaRPr lang="ja-JP" altLang="en-US" sz="100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4114" name="テキスト ボックス 20"/>
            <p:cNvSpPr txBox="1">
              <a:spLocks noChangeArrowheads="1"/>
            </p:cNvSpPr>
            <p:nvPr/>
          </p:nvSpPr>
          <p:spPr bwMode="auto">
            <a:xfrm>
              <a:off x="2813050" y="1271588"/>
              <a:ext cx="1498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Bentuk I</a:t>
              </a:r>
              <a:r>
                <a:rPr lang="ja-JP" altLang="en-US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（</a:t>
              </a: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I shift</a:t>
              </a:r>
              <a:r>
                <a:rPr lang="ja-JP" altLang="en-US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）</a:t>
              </a: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/>
              </a:r>
              <a:b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</a:b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Benda yang dikerjakan</a:t>
              </a:r>
              <a:endParaRPr lang="ja-JP" altLang="en-US" sz="100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4115" name="テキスト ボックス 21"/>
            <p:cNvSpPr txBox="1">
              <a:spLocks noChangeArrowheads="1"/>
            </p:cNvSpPr>
            <p:nvPr/>
          </p:nvSpPr>
          <p:spPr bwMode="auto">
            <a:xfrm>
              <a:off x="866775" y="2773363"/>
              <a:ext cx="165258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Bentuk L</a:t>
              </a:r>
              <a:r>
                <a:rPr lang="ja-JP" altLang="en-US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（</a:t>
              </a: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L shift</a:t>
              </a:r>
              <a:r>
                <a:rPr lang="ja-JP" altLang="en-US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）</a:t>
              </a: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/>
              </a:r>
              <a:b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</a:b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Benda yang dikerjakan</a:t>
              </a:r>
              <a:endParaRPr lang="ja-JP" altLang="en-US" sz="100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4116" name="テキスト ボックス 22"/>
            <p:cNvSpPr txBox="1">
              <a:spLocks noChangeArrowheads="1"/>
            </p:cNvSpPr>
            <p:nvPr/>
          </p:nvSpPr>
          <p:spPr bwMode="auto">
            <a:xfrm>
              <a:off x="2727325" y="2773363"/>
              <a:ext cx="167798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Bentuk T</a:t>
              </a:r>
              <a:r>
                <a:rPr lang="ja-JP" altLang="en-US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（</a:t>
              </a: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T shift</a:t>
              </a:r>
              <a:r>
                <a:rPr lang="ja-JP" altLang="en-US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）</a:t>
              </a: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/>
              </a:r>
              <a:b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</a:b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Benda yang dikerjakan</a:t>
              </a:r>
              <a:endParaRPr lang="ja-JP" altLang="en-US" sz="100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4117" name="テキスト ボックス 23"/>
            <p:cNvSpPr txBox="1">
              <a:spLocks noChangeArrowheads="1"/>
            </p:cNvSpPr>
            <p:nvPr/>
          </p:nvSpPr>
          <p:spPr bwMode="auto">
            <a:xfrm>
              <a:off x="585788" y="4265613"/>
              <a:ext cx="38846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Catatan</a:t>
              </a:r>
              <a:r>
                <a:rPr lang="ja-JP" altLang="en-US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）　　　　　</a:t>
              </a: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tanda panah ini adalah gerakan traktor dan ekskavator</a:t>
              </a:r>
              <a:endParaRPr lang="ja-JP" altLang="en-US" sz="100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cxnSp>
          <p:nvCxnSpPr>
            <p:cNvPr id="3" name="直線矢印コネクタ 2"/>
            <p:cNvCxnSpPr/>
            <p:nvPr/>
          </p:nvCxnSpPr>
          <p:spPr>
            <a:xfrm>
              <a:off x="1325563" y="4391025"/>
              <a:ext cx="38417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正方形/長方形 28"/>
            <p:cNvSpPr/>
            <p:nvPr/>
          </p:nvSpPr>
          <p:spPr>
            <a:xfrm>
              <a:off x="757238" y="5099050"/>
              <a:ext cx="739775" cy="115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1143000" y="4914900"/>
              <a:ext cx="739775" cy="115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1681163" y="5511800"/>
              <a:ext cx="739775" cy="117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2149475" y="5603875"/>
              <a:ext cx="739775" cy="115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4123" name="テキスト ボックス 31"/>
            <p:cNvSpPr txBox="1">
              <a:spLocks noChangeArrowheads="1"/>
            </p:cNvSpPr>
            <p:nvPr/>
          </p:nvSpPr>
          <p:spPr bwMode="auto">
            <a:xfrm>
              <a:off x="611188" y="4949825"/>
              <a:ext cx="1644650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Saat clearance maksimal</a:t>
              </a:r>
              <a:endParaRPr lang="ja-JP" altLang="en-US" sz="100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4124" name="テキスト ボックス 29"/>
            <p:cNvSpPr txBox="1">
              <a:spLocks noChangeArrowheads="1"/>
            </p:cNvSpPr>
            <p:nvPr/>
          </p:nvSpPr>
          <p:spPr bwMode="auto">
            <a:xfrm>
              <a:off x="1033463" y="4756150"/>
              <a:ext cx="24130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Contoh klasifikasi pekerjaan angkut</a:t>
              </a:r>
              <a:endParaRPr lang="ja-JP" altLang="en-US" sz="100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4125" name="テキスト ボックス 32"/>
            <p:cNvSpPr txBox="1">
              <a:spLocks noChangeArrowheads="1"/>
            </p:cNvSpPr>
            <p:nvPr/>
          </p:nvSpPr>
          <p:spPr bwMode="auto">
            <a:xfrm>
              <a:off x="1457325" y="5443538"/>
              <a:ext cx="141605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20cm dari posisi mata</a:t>
              </a:r>
              <a:endParaRPr lang="ja-JP" altLang="en-US" sz="100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4126" name="テキスト ボックス 33"/>
            <p:cNvSpPr txBox="1">
              <a:spLocks noChangeArrowheads="1"/>
            </p:cNvSpPr>
            <p:nvPr/>
          </p:nvSpPr>
          <p:spPr bwMode="auto">
            <a:xfrm>
              <a:off x="2079625" y="5603875"/>
              <a:ext cx="12954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0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Kemiringan 0%</a:t>
              </a: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3929063" y="5570538"/>
              <a:ext cx="271462" cy="11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3446463" y="5711825"/>
              <a:ext cx="176212" cy="73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4129" name="テキスト ボックス 34"/>
            <p:cNvSpPr txBox="1">
              <a:spLocks noChangeArrowheads="1"/>
            </p:cNvSpPr>
            <p:nvPr/>
          </p:nvSpPr>
          <p:spPr bwMode="auto">
            <a:xfrm>
              <a:off x="3848100" y="5480050"/>
              <a:ext cx="592138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000">
                  <a:latin typeface="HGP明朝B" pitchFamily="18" charset="-128"/>
                  <a:ea typeface="Arial Unicode MS" pitchFamily="50" charset="-128"/>
                  <a:cs typeface="Arial Unicode MS" pitchFamily="50" charset="-128"/>
                </a:rPr>
                <a:t>投入口</a:t>
              </a:r>
              <a:endParaRPr lang="en-US" altLang="ja-JP" sz="1000">
                <a:latin typeface="HGP明朝B" pitchFamily="18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4130" name="テキスト ボックス 35"/>
            <p:cNvSpPr txBox="1">
              <a:spLocks noChangeArrowheads="1"/>
            </p:cNvSpPr>
            <p:nvPr/>
          </p:nvSpPr>
          <p:spPr bwMode="auto">
            <a:xfrm>
              <a:off x="3344863" y="5616575"/>
              <a:ext cx="37782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000">
                  <a:latin typeface="HGP明朝B" pitchFamily="18" charset="-128"/>
                  <a:ea typeface="Arial Unicode MS" pitchFamily="50" charset="-128"/>
                  <a:cs typeface="Arial Unicode MS" pitchFamily="50" charset="-128"/>
                </a:rPr>
                <a:t>10%</a:t>
              </a:r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4826000" y="1630363"/>
              <a:ext cx="1622425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Pembelokan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pada bench yang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datar</a:t>
              </a:r>
              <a:endParaRPr lang="ja-JP" altLang="en-US" sz="7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5122863" y="1895475"/>
              <a:ext cx="696912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Kembali (</a:t>
              </a: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</a:t>
              </a: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depan</a:t>
              </a: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)</a:t>
              </a:r>
              <a:endParaRPr lang="ja-JP" altLang="en-US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5172075" y="2265363"/>
              <a:ext cx="6096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Mengangkut</a:t>
              </a:r>
              <a:endParaRPr lang="en-US" altLang="ja-JP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(</a:t>
              </a: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</a:t>
              </a: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depan</a:t>
              </a: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)</a:t>
              </a:r>
              <a:endParaRPr lang="ja-JP" altLang="en-US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4835525" y="2336800"/>
              <a:ext cx="431800" cy="1846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Masuk</a:t>
              </a:r>
              <a:endParaRPr lang="ja-JP" altLang="en-US" sz="5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5718176" y="2470150"/>
              <a:ext cx="461962" cy="1846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Belokan</a:t>
              </a:r>
              <a:endParaRPr lang="ja-JP" altLang="en-US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5692776" y="1865313"/>
              <a:ext cx="487362" cy="1846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Memuat</a:t>
              </a:r>
              <a:endParaRPr lang="ja-JP" altLang="en-US" sz="5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6550025" y="1631950"/>
              <a:ext cx="1704975" cy="4143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Bahkan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,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jika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datarannya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rata pun,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tidak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akan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berbelok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jika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tempatnya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tidak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berputar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. </a:t>
              </a:r>
              <a:endParaRPr lang="ja-JP" altLang="en-US" sz="7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6562725" y="1984375"/>
              <a:ext cx="1706563" cy="846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Pada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umumnya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lokasi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belokan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pada bench yang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datar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adalah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dimana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ketika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memuat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barang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di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dekat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bagian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muka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,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terlebih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lagi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setelah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masuk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,  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saat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menghadap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arah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bagian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muka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,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prinsipnya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adalah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rotasi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dilakukan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di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dekat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jalur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masuk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.</a:t>
              </a:r>
              <a:endParaRPr lang="ja-JP" altLang="en-US" sz="7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4854575" y="2882900"/>
              <a:ext cx="1520825" cy="3079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Belokan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pada bench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dengan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kemiringan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menanjak</a:t>
              </a:r>
              <a:endParaRPr lang="ja-JP" altLang="en-US" sz="7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4906963" y="3163888"/>
              <a:ext cx="481012" cy="1846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Belokan</a:t>
              </a:r>
              <a:endParaRPr lang="ja-JP" altLang="en-US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4" name="正方形/長方形 3"/>
            <p:cNvSpPr/>
            <p:nvPr/>
          </p:nvSpPr>
          <p:spPr>
            <a:xfrm>
              <a:off x="4857750" y="3732213"/>
              <a:ext cx="163513" cy="16986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4762500" y="3725605"/>
              <a:ext cx="431800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 err="1">
                  <a:ea typeface="Arial Unicode MS"/>
                </a:rPr>
                <a:t>Masuk</a:t>
              </a:r>
              <a:endParaRPr lang="ja-JP" altLang="en-US" sz="600" dirty="0">
                <a:ea typeface="Arial Unicode MS"/>
              </a:endParaRPr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5329238" y="3413125"/>
              <a:ext cx="481012" cy="16986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5154135" y="3417114"/>
              <a:ext cx="896939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Kembali (</a:t>
              </a: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</a:t>
              </a: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Depan</a:t>
              </a: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)</a:t>
              </a:r>
              <a:endParaRPr lang="ja-JP" altLang="en-US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5324475" y="3652838"/>
              <a:ext cx="573088" cy="16827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5232400" y="3641725"/>
              <a:ext cx="749300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 err="1">
                  <a:ea typeface="Arial Unicode MS"/>
                </a:rPr>
                <a:t>Mengangkut</a:t>
              </a:r>
              <a:r>
                <a:rPr lang="en-US" altLang="ja-JP" sz="600" dirty="0">
                  <a:ea typeface="Arial Unicode MS"/>
                </a:rPr>
                <a:t> (</a:t>
              </a:r>
              <a:r>
                <a:rPr lang="en-US" altLang="ja-JP" sz="600" dirty="0" err="1">
                  <a:ea typeface="Arial Unicode MS"/>
                </a:rPr>
                <a:t>Mundur</a:t>
              </a:r>
              <a:r>
                <a:rPr lang="en-US" altLang="ja-JP" sz="600" dirty="0">
                  <a:ea typeface="Arial Unicode MS"/>
                </a:rPr>
                <a:t>)</a:t>
              </a:r>
              <a:endParaRPr lang="ja-JP" altLang="en-US" sz="600" dirty="0">
                <a:ea typeface="Arial Unicode MS"/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6257925" y="3479800"/>
              <a:ext cx="161925" cy="3413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 rot="5400000">
              <a:off x="6059358" y="3543171"/>
              <a:ext cx="549533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Bag.Muka</a:t>
              </a:r>
              <a:endParaRPr lang="ja-JP" altLang="en-US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6313488" y="4043363"/>
              <a:ext cx="161925" cy="16827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6156325" y="4114800"/>
              <a:ext cx="508000" cy="15398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400" dirty="0" err="1">
                  <a:ea typeface="Arial Unicode MS"/>
                </a:rPr>
                <a:t>Persilangan</a:t>
              </a:r>
              <a:endParaRPr lang="ja-JP" altLang="en-US" sz="400" dirty="0">
                <a:ea typeface="Arial Unicode MS"/>
              </a:endParaRPr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6362700" y="2074863"/>
              <a:ext cx="98425" cy="34131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 rot="5400000">
              <a:off x="6147206" y="2178179"/>
              <a:ext cx="543699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Bag.Muka</a:t>
              </a:r>
              <a:endParaRPr lang="ja-JP" altLang="en-US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4557713" y="2027238"/>
              <a:ext cx="111125" cy="4635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4538663" y="3479800"/>
              <a:ext cx="111125" cy="4651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 rot="5400000">
              <a:off x="4232812" y="3672423"/>
              <a:ext cx="738186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(Jalur </a:t>
              </a: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Masuk</a:t>
              </a: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)</a:t>
              </a:r>
              <a:endParaRPr lang="ja-JP" altLang="en-US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70" name="テキスト ボックス 69"/>
            <p:cNvSpPr txBox="1"/>
            <p:nvPr/>
          </p:nvSpPr>
          <p:spPr>
            <a:xfrm>
              <a:off x="6564313" y="2903538"/>
              <a:ext cx="1704975" cy="7381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Pada bench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dengan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kemiringan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menanjak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yang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menghadap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bagian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muka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(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menurun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mengarah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jalur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masuk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),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untuk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mencegah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agar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barang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tidak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tumpah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,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diutamakan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pengangkutan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secara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mundur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.</a:t>
              </a:r>
              <a:endParaRPr lang="ja-JP" altLang="en-US" sz="7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6551613" y="3644900"/>
              <a:ext cx="1704975" cy="7635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Sebisa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mungkin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,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pilihlah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tempat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yang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datar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untuk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berbelok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,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tergantung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dengan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kondisi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bench-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nya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,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bisa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jadi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pembelokan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lebih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banyak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terjadi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di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dekat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jalur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masuk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.</a:t>
              </a:r>
              <a:endParaRPr lang="ja-JP" altLang="en-US" sz="7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4902200" y="4670425"/>
              <a:ext cx="161925" cy="16986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4835525" y="4497388"/>
              <a:ext cx="1539875" cy="2286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4822825" y="4500563"/>
              <a:ext cx="1423988" cy="3079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Belokan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pada bench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dengan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kemiringan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menurun</a:t>
              </a:r>
              <a:endParaRPr lang="ja-JP" altLang="en-US" sz="7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4532313" y="5116513"/>
              <a:ext cx="109537" cy="46513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77" name="正方形/長方形 76"/>
            <p:cNvSpPr/>
            <p:nvPr/>
          </p:nvSpPr>
          <p:spPr>
            <a:xfrm rot="16200000">
              <a:off x="5371307" y="4853781"/>
              <a:ext cx="82550" cy="6111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78" name="テキスト ボックス 77"/>
            <p:cNvSpPr txBox="1"/>
            <p:nvPr/>
          </p:nvSpPr>
          <p:spPr>
            <a:xfrm>
              <a:off x="4972050" y="5040313"/>
              <a:ext cx="830263" cy="18573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Kembali (</a:t>
              </a: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Mundur</a:t>
              </a: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)</a:t>
              </a:r>
              <a:endParaRPr lang="ja-JP" altLang="en-US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79" name="正方形/長方形 78"/>
            <p:cNvSpPr/>
            <p:nvPr/>
          </p:nvSpPr>
          <p:spPr>
            <a:xfrm rot="16200000">
              <a:off x="5319713" y="5070475"/>
              <a:ext cx="134938" cy="6111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80" name="テキスト ボックス 79"/>
            <p:cNvSpPr txBox="1"/>
            <p:nvPr/>
          </p:nvSpPr>
          <p:spPr>
            <a:xfrm>
              <a:off x="5106988" y="5264150"/>
              <a:ext cx="830262" cy="27781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Mengangkut</a:t>
              </a:r>
              <a:endParaRPr lang="en-US" altLang="ja-JP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(</a:t>
              </a: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</a:t>
              </a: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Depan</a:t>
              </a: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)</a:t>
              </a:r>
              <a:endParaRPr lang="ja-JP" altLang="en-US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4873625" y="5349875"/>
              <a:ext cx="161925" cy="16986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82" name="テキスト ボックス 81"/>
            <p:cNvSpPr txBox="1"/>
            <p:nvPr/>
          </p:nvSpPr>
          <p:spPr>
            <a:xfrm>
              <a:off x="4797425" y="5376863"/>
              <a:ext cx="431800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 err="1">
                  <a:ea typeface="Arial Unicode MS"/>
                </a:rPr>
                <a:t>Masuk</a:t>
              </a:r>
              <a:endParaRPr lang="ja-JP" altLang="en-US" sz="500" dirty="0">
                <a:ea typeface="Arial Unicode MS"/>
              </a:endParaRPr>
            </a:p>
          </p:txBody>
        </p:sp>
        <p:sp>
          <p:nvSpPr>
            <p:cNvPr id="83" name="正方形/長方形 82"/>
            <p:cNvSpPr/>
            <p:nvPr/>
          </p:nvSpPr>
          <p:spPr>
            <a:xfrm>
              <a:off x="5665788" y="5549900"/>
              <a:ext cx="315912" cy="15557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5572125" y="5505450"/>
              <a:ext cx="450850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 err="1">
                  <a:ea typeface="Arial Unicode MS"/>
                </a:rPr>
                <a:t>Memuat</a:t>
              </a:r>
              <a:endParaRPr lang="ja-JP" altLang="en-US" sz="600" dirty="0">
                <a:ea typeface="Arial Unicode MS"/>
              </a:endParaRPr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6281738" y="5116513"/>
              <a:ext cx="161925" cy="34131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86" name="テキスト ボックス 85"/>
            <p:cNvSpPr txBox="1"/>
            <p:nvPr/>
          </p:nvSpPr>
          <p:spPr>
            <a:xfrm rot="5400000">
              <a:off x="6084887" y="5222617"/>
              <a:ext cx="530227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Bag.Muka</a:t>
              </a:r>
              <a:endParaRPr lang="ja-JP" altLang="en-US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6305550" y="5781675"/>
              <a:ext cx="163513" cy="16986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88" name="テキスト ボックス 87"/>
            <p:cNvSpPr txBox="1"/>
            <p:nvPr/>
          </p:nvSpPr>
          <p:spPr>
            <a:xfrm>
              <a:off x="5981700" y="5842000"/>
              <a:ext cx="606425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 err="1">
                  <a:ea typeface="Arial Unicode MS"/>
                </a:rPr>
                <a:t>Persilangan</a:t>
              </a:r>
              <a:endParaRPr lang="ja-JP" altLang="en-US" sz="600" dirty="0">
                <a:ea typeface="Arial Unicode MS"/>
              </a:endParaRPr>
            </a:p>
          </p:txBody>
        </p:sp>
        <p:sp>
          <p:nvSpPr>
            <p:cNvPr id="89" name="正方形/長方形 88"/>
            <p:cNvSpPr/>
            <p:nvPr/>
          </p:nvSpPr>
          <p:spPr>
            <a:xfrm rot="16200000">
              <a:off x="4096543" y="5377657"/>
              <a:ext cx="176213" cy="4635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ea typeface="Arial Unicode MS"/>
              </a:endParaRPr>
            </a:p>
          </p:txBody>
        </p:sp>
        <p:sp>
          <p:nvSpPr>
            <p:cNvPr id="90" name="テキスト ボックス 89"/>
            <p:cNvSpPr txBox="1"/>
            <p:nvPr/>
          </p:nvSpPr>
          <p:spPr>
            <a:xfrm>
              <a:off x="3932237" y="5522913"/>
              <a:ext cx="481011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(Jalur </a:t>
              </a:r>
              <a:r>
                <a:rPr lang="en-US" altLang="ja-JP" sz="6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Masuk</a:t>
              </a:r>
              <a:r>
                <a:rPr lang="en-US" altLang="ja-JP" sz="6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)</a:t>
              </a:r>
              <a:endParaRPr lang="ja-JP" altLang="en-US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6589713" y="4530725"/>
              <a:ext cx="1704975" cy="10604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Pada bench yang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mengarah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bagian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muka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dengan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kemiringan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menurun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(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menanjak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mengarah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jalur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masuk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),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saat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pengangkutan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berbelok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dekat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bagian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muka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, dan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saat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kembali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disesuaikan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dengan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ada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atau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tidaknya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pertumpahan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barang,saat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itu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juga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lakukan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pembelokan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di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tempat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yang rata. </a:t>
              </a:r>
              <a:endParaRPr lang="ja-JP" altLang="en-US" sz="7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6567487" y="5580064"/>
              <a:ext cx="1706563" cy="6309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Untuk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jalur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masuk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,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jika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jaraknya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dengan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bagian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muka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terlalu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dekat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,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ikuti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cara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pembelokan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 di </a:t>
              </a:r>
              <a:r>
                <a:rPr lang="en-US" altLang="ja-JP" sz="700" dirty="0" err="1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atas</a:t>
              </a:r>
              <a:r>
                <a:rPr lang="en-US" altLang="ja-JP" sz="700" dirty="0"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.</a:t>
              </a:r>
            </a:p>
            <a:p>
              <a:pPr eaLnBrk="1" hangingPunct="1">
                <a:defRPr/>
              </a:pPr>
              <a:endParaRPr lang="en-US" altLang="ja-JP" sz="7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endParaRPr lang="en-US" altLang="ja-JP" sz="7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93" name="テキスト ボックス 10"/>
            <p:cNvSpPr txBox="1">
              <a:spLocks noChangeArrowheads="1"/>
            </p:cNvSpPr>
            <p:nvPr/>
          </p:nvSpPr>
          <p:spPr bwMode="auto">
            <a:xfrm>
              <a:off x="4449763" y="6459538"/>
              <a:ext cx="4570412" cy="277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 dirty="0" err="1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Buku</a:t>
              </a:r>
              <a:r>
                <a:rPr lang="en-US" altLang="ja-JP" sz="1200" dirty="0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panduan</a:t>
              </a:r>
              <a:r>
                <a:rPr lang="en-US" altLang="ja-JP" sz="1200" dirty="0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Halaman</a:t>
              </a:r>
              <a:r>
                <a:rPr lang="en-US" altLang="ja-JP" sz="1200" dirty="0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 121 /</a:t>
              </a:r>
              <a:r>
                <a:rPr lang="en-US" altLang="ja-JP" sz="1200" dirty="0" err="1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Panduan</a:t>
              </a:r>
              <a:r>
                <a:rPr lang="en-US" altLang="ja-JP" sz="1200" dirty="0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tambahan</a:t>
              </a:r>
              <a:r>
                <a:rPr lang="en-US" altLang="ja-JP" sz="1200" dirty="0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Halaman</a:t>
              </a:r>
              <a:r>
                <a:rPr lang="en-US" altLang="ja-JP" sz="1200" dirty="0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smtClean="0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59 </a:t>
              </a:r>
              <a:endParaRPr lang="ja-JP" altLang="en-US" sz="1200" dirty="0">
                <a:solidFill>
                  <a:srgbClr val="000000"/>
                </a:solidFill>
                <a:ea typeface="Arial Unicode MS" pitchFamily="50" charset="-128"/>
                <a:cs typeface="Arial Unicode MS" pitchFamily="50" charset="-128"/>
              </a:endParaRPr>
            </a:p>
          </p:txBody>
        </p:sp>
      </p:grp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xmlns="" id="{EAEDA244-F601-4F77-8EA5-266EC26FC3EE}"/>
              </a:ext>
            </a:extLst>
          </p:cNvPr>
          <p:cNvSpPr txBox="1"/>
          <p:nvPr/>
        </p:nvSpPr>
        <p:spPr>
          <a:xfrm rot="5400000">
            <a:off x="4242594" y="2227004"/>
            <a:ext cx="738186" cy="1846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ja-JP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(Jalur </a:t>
            </a:r>
            <a:r>
              <a:rPr lang="en-US" altLang="ja-JP" sz="600" dirty="0" err="1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Masuk</a:t>
            </a:r>
            <a:r>
              <a:rPr lang="en-US" altLang="ja-JP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</a:t>
            </a:r>
            <a:endParaRPr lang="ja-JP" altLang="en-US" sz="60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xmlns="" id="{B3B8FB9A-A460-42F2-8ED5-AA4D92CE25CE}"/>
              </a:ext>
            </a:extLst>
          </p:cNvPr>
          <p:cNvSpPr txBox="1"/>
          <p:nvPr/>
        </p:nvSpPr>
        <p:spPr>
          <a:xfrm rot="5400000">
            <a:off x="4233328" y="5320249"/>
            <a:ext cx="738186" cy="1846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ja-JP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(Jalur </a:t>
            </a:r>
            <a:r>
              <a:rPr lang="en-US" altLang="ja-JP" sz="600" dirty="0" err="1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Masuk</a:t>
            </a:r>
            <a:r>
              <a:rPr lang="en-US" altLang="ja-JP" sz="6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</a:t>
            </a:r>
            <a:endParaRPr lang="ja-JP" altLang="en-US" sz="60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93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Hidrolik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(Backhoe)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123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62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grpSp>
        <p:nvGrpSpPr>
          <p:cNvPr id="12" name="グループ化 11"/>
          <p:cNvGrpSpPr>
            <a:grpSpLocks noChangeAspect="1"/>
          </p:cNvGrpSpPr>
          <p:nvPr/>
        </p:nvGrpSpPr>
        <p:grpSpPr>
          <a:xfrm>
            <a:off x="1360545" y="1281066"/>
            <a:ext cx="5745974" cy="2665434"/>
            <a:chOff x="664874" y="1594023"/>
            <a:chExt cx="4359130" cy="2022107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1067173" y="3154465"/>
              <a:ext cx="323761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alat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operasional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Ekskavator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shoberu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hidrolik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874" y="1625141"/>
              <a:ext cx="4359130" cy="1529323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1676328" y="1594023"/>
              <a:ext cx="1428750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900" dirty="0" err="1"/>
                <a:t>Tuas</a:t>
              </a:r>
              <a:r>
                <a:rPr kumimoji="1" lang="en-US" altLang="ja-JP" sz="900" dirty="0"/>
                <a:t> </a:t>
              </a:r>
              <a:r>
                <a:rPr kumimoji="1" lang="en-US" altLang="ja-JP" sz="900" dirty="0" err="1"/>
                <a:t>operasional</a:t>
              </a:r>
              <a:endParaRPr kumimoji="1" lang="ja-JP" altLang="en-US" sz="900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790503" y="1824855"/>
              <a:ext cx="762072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900" dirty="0" err="1"/>
                <a:t>Dorong</a:t>
              </a:r>
              <a:r>
                <a:rPr kumimoji="1" lang="en-US" altLang="ja-JP" sz="900" dirty="0"/>
                <a:t> Arm</a:t>
              </a:r>
              <a:endParaRPr kumimoji="1" lang="ja-JP" altLang="en-US" sz="900" dirty="0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838537" y="2604933"/>
              <a:ext cx="762072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900" dirty="0"/>
                <a:t>Tarik Arm</a:t>
              </a:r>
              <a:endParaRPr kumimoji="1" lang="ja-JP" altLang="en-US" sz="900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90571" y="2116625"/>
              <a:ext cx="338554" cy="4627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wrap="square" rtlCol="0">
              <a:spAutoFit/>
            </a:bodyPr>
            <a:lstStyle/>
            <a:p>
              <a:pPr algn="ctr"/>
              <a:r>
                <a:rPr kumimoji="1" lang="en-US" altLang="ja-JP" sz="1000" dirty="0" err="1"/>
                <a:t>kiri</a:t>
              </a:r>
              <a:endParaRPr kumimoji="1" lang="ja-JP" altLang="en-US" sz="1000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1451023" y="2132799"/>
              <a:ext cx="153888" cy="4627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000" dirty="0" err="1"/>
                <a:t>kanan</a:t>
              </a:r>
              <a:endParaRPr kumimoji="1" lang="ja-JP" altLang="en-US" sz="1000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791115" y="2904066"/>
              <a:ext cx="762072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 err="1"/>
                <a:t>Tuas</a:t>
              </a:r>
              <a:r>
                <a:rPr kumimoji="1" lang="en-US" altLang="ja-JP" sz="900" dirty="0"/>
                <a:t> </a:t>
              </a:r>
              <a:r>
                <a:rPr kumimoji="1" lang="en-US" altLang="ja-JP" sz="900" dirty="0" err="1"/>
                <a:t>kiri</a:t>
              </a:r>
              <a:endParaRPr kumimoji="1" lang="ja-JP" altLang="en-US" sz="900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3933236" y="2976658"/>
              <a:ext cx="762072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 err="1"/>
                <a:t>Tuas</a:t>
              </a:r>
              <a:r>
                <a:rPr kumimoji="1" lang="en-US" altLang="ja-JP" sz="900" dirty="0"/>
                <a:t> </a:t>
              </a:r>
              <a:r>
                <a:rPr kumimoji="1" lang="en-US" altLang="ja-JP" sz="900" dirty="0" err="1"/>
                <a:t>kanan</a:t>
              </a:r>
              <a:endParaRPr kumimoji="1" lang="ja-JP" altLang="en-US" sz="900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3845950" y="1832667"/>
              <a:ext cx="962097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900" dirty="0" err="1"/>
                <a:t>Turunkan</a:t>
              </a:r>
              <a:r>
                <a:rPr lang="en-US" altLang="ja-JP" sz="900" dirty="0"/>
                <a:t> boom</a:t>
              </a:r>
              <a:endParaRPr kumimoji="1" lang="ja-JP" altLang="en-US" sz="900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3823734" y="2701155"/>
              <a:ext cx="962097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 err="1"/>
                <a:t>Naikkan</a:t>
              </a:r>
              <a:r>
                <a:rPr lang="en-US" altLang="ja-JP" sz="900" dirty="0"/>
                <a:t>  boom</a:t>
              </a:r>
              <a:endParaRPr kumimoji="1" lang="ja-JP" altLang="en-US" sz="900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3783599" y="2155710"/>
              <a:ext cx="338554" cy="2462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800" dirty="0" err="1"/>
                <a:t>galian</a:t>
              </a:r>
              <a:r>
                <a:rPr lang="en-US" altLang="ja-JP" sz="800" dirty="0"/>
                <a:t> </a:t>
              </a:r>
            </a:p>
            <a:p>
              <a:r>
                <a:rPr lang="en-US" altLang="ja-JP" sz="800" dirty="0"/>
                <a:t>bucket</a:t>
              </a:r>
              <a:endParaRPr kumimoji="1" lang="ja-JP" altLang="en-US" sz="800" dirty="0"/>
            </a:p>
          </p:txBody>
        </p:sp>
      </p:grpSp>
      <p:grpSp>
        <p:nvGrpSpPr>
          <p:cNvPr id="13" name="グループ化 12"/>
          <p:cNvGrpSpPr>
            <a:grpSpLocks noChangeAspect="1"/>
          </p:cNvGrpSpPr>
          <p:nvPr/>
        </p:nvGrpSpPr>
        <p:grpSpPr>
          <a:xfrm>
            <a:off x="2220266" y="3641268"/>
            <a:ext cx="4886253" cy="2726628"/>
            <a:chOff x="751770" y="3843947"/>
            <a:chExt cx="4268467" cy="2381891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1267198" y="5948839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Metode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operasional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standart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JIS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770" y="3843947"/>
              <a:ext cx="4268467" cy="2095538"/>
            </a:xfrm>
            <a:prstGeom prst="rect">
              <a:avLst/>
            </a:prstGeom>
          </p:spPr>
        </p:pic>
        <p:sp>
          <p:nvSpPr>
            <p:cNvPr id="41" name="テキスト ボックス 40"/>
            <p:cNvSpPr txBox="1"/>
            <p:nvPr/>
          </p:nvSpPr>
          <p:spPr>
            <a:xfrm>
              <a:off x="1048289" y="3970752"/>
              <a:ext cx="904335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 err="1"/>
                <a:t>Tuas</a:t>
              </a:r>
              <a:r>
                <a:rPr kumimoji="1" lang="en-US" altLang="ja-JP" sz="900" dirty="0"/>
                <a:t>  </a:t>
              </a:r>
              <a:r>
                <a:rPr kumimoji="1" lang="en-US" altLang="ja-JP" sz="900" dirty="0" err="1"/>
                <a:t>arah</a:t>
              </a:r>
              <a:r>
                <a:rPr kumimoji="1" lang="en-US" altLang="ja-JP" sz="900" dirty="0"/>
                <a:t> </a:t>
              </a:r>
              <a:r>
                <a:rPr kumimoji="1" lang="en-US" altLang="ja-JP" sz="900" dirty="0" err="1"/>
                <a:t>kiri</a:t>
              </a:r>
              <a:endParaRPr kumimoji="1" lang="ja-JP" altLang="en-US" sz="900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2301700" y="3962029"/>
              <a:ext cx="1123577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 err="1"/>
                <a:t>Tuas</a:t>
              </a:r>
              <a:r>
                <a:rPr lang="en-US" altLang="ja-JP" sz="900" dirty="0"/>
                <a:t> </a:t>
              </a:r>
              <a:r>
                <a:rPr lang="en-US" altLang="ja-JP" sz="900" dirty="0" err="1"/>
                <a:t>maju</a:t>
              </a:r>
              <a:r>
                <a:rPr lang="en-US" altLang="ja-JP" sz="900" dirty="0"/>
                <a:t> (pedal)</a:t>
              </a:r>
              <a:endParaRPr kumimoji="1" lang="ja-JP" altLang="en-US" sz="900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3714607" y="3989745"/>
              <a:ext cx="1037851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 err="1"/>
                <a:t>Tuas</a:t>
              </a:r>
              <a:r>
                <a:rPr kumimoji="1" lang="en-US" altLang="ja-JP" sz="900" dirty="0"/>
                <a:t>  </a:t>
              </a:r>
              <a:r>
                <a:rPr kumimoji="1" lang="en-US" altLang="ja-JP" sz="900" dirty="0" err="1"/>
                <a:t>arah</a:t>
              </a:r>
              <a:r>
                <a:rPr kumimoji="1" lang="en-US" altLang="ja-JP" sz="900" dirty="0"/>
                <a:t> </a:t>
              </a:r>
              <a:r>
                <a:rPr kumimoji="1" lang="en-US" altLang="ja-JP" sz="900" dirty="0" err="1"/>
                <a:t>kanan</a:t>
              </a:r>
              <a:endParaRPr kumimoji="1" lang="ja-JP" altLang="en-US" sz="900" dirty="0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2632479" y="4144865"/>
              <a:ext cx="472599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 err="1"/>
                <a:t>Maju</a:t>
              </a:r>
              <a:endParaRPr kumimoji="1" lang="ja-JP" altLang="en-US" sz="900" dirty="0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1171539" y="4712941"/>
              <a:ext cx="675736" cy="1077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tIns="0" bIns="0" rtlCol="0">
              <a:spAutoFit/>
            </a:bodyPr>
            <a:lstStyle/>
            <a:p>
              <a:pPr algn="ctr"/>
              <a:r>
                <a:rPr lang="en-US" altLang="ja-JP" sz="700" dirty="0" err="1"/>
                <a:t>Dorong</a:t>
              </a:r>
              <a:r>
                <a:rPr lang="en-US" altLang="ja-JP" sz="700" dirty="0"/>
                <a:t> arm</a:t>
              </a:r>
              <a:endParaRPr kumimoji="1" lang="ja-JP" altLang="en-US" sz="700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790503" y="5157341"/>
              <a:ext cx="323842" cy="215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700" dirty="0" err="1"/>
                <a:t>Putar</a:t>
              </a:r>
              <a:r>
                <a:rPr kumimoji="1" lang="en-US" altLang="ja-JP" sz="700" dirty="0"/>
                <a:t> </a:t>
              </a:r>
            </a:p>
            <a:p>
              <a:pPr algn="ctr"/>
              <a:r>
                <a:rPr kumimoji="1" lang="en-US" altLang="ja-JP" sz="700" dirty="0" err="1"/>
                <a:t>kiri</a:t>
              </a:r>
              <a:endParaRPr kumimoji="1" lang="ja-JP" altLang="en-US" sz="700" dirty="0"/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1876446" y="5161757"/>
              <a:ext cx="342425" cy="215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700" dirty="0" err="1"/>
                <a:t>Putar</a:t>
              </a:r>
              <a:r>
                <a:rPr kumimoji="1" lang="en-US" altLang="ja-JP" sz="700" dirty="0"/>
                <a:t> </a:t>
              </a:r>
              <a:r>
                <a:rPr kumimoji="1" lang="en-US" altLang="ja-JP" sz="700" dirty="0" err="1"/>
                <a:t>kanan</a:t>
              </a:r>
              <a:endParaRPr kumimoji="1" lang="ja-JP" altLang="en-US" sz="700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1242034" y="5283894"/>
              <a:ext cx="534746" cy="1077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700" dirty="0"/>
                <a:t>Tarik arm</a:t>
              </a:r>
              <a:endParaRPr kumimoji="1" lang="ja-JP" altLang="en-US" sz="700" dirty="0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2483491" y="5708653"/>
              <a:ext cx="759993" cy="1384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bIns="0" rtlCol="0">
              <a:spAutoFit/>
            </a:bodyPr>
            <a:lstStyle/>
            <a:p>
              <a:pPr algn="ctr"/>
              <a:r>
                <a:rPr kumimoji="1" lang="en-US" altLang="ja-JP" sz="900" dirty="0" err="1"/>
                <a:t>Kursi</a:t>
              </a:r>
              <a:r>
                <a:rPr kumimoji="1" lang="en-US" altLang="ja-JP" sz="900" dirty="0"/>
                <a:t> driver</a:t>
              </a:r>
              <a:endParaRPr kumimoji="1" lang="ja-JP" altLang="en-US" sz="900" dirty="0"/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2365025" y="4700814"/>
              <a:ext cx="470476" cy="4154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 err="1"/>
                <a:t>Tuas</a:t>
              </a:r>
              <a:r>
                <a:rPr kumimoji="1" lang="en-US" altLang="ja-JP" sz="700" dirty="0"/>
                <a:t> </a:t>
              </a:r>
              <a:r>
                <a:rPr kumimoji="1" lang="en-US" altLang="ja-JP" sz="700" dirty="0" err="1"/>
                <a:t>ke</a:t>
              </a:r>
              <a:r>
                <a:rPr kumimoji="1" lang="en-US" altLang="ja-JP" sz="700" dirty="0"/>
                <a:t> </a:t>
              </a:r>
              <a:r>
                <a:rPr kumimoji="1" lang="en-US" altLang="ja-JP" sz="700" dirty="0" err="1"/>
                <a:t>kiri</a:t>
              </a:r>
              <a:r>
                <a:rPr kumimoji="1" lang="en-US" altLang="ja-JP" sz="700" dirty="0"/>
                <a:t/>
              </a:r>
              <a:br>
                <a:rPr kumimoji="1" lang="en-US" altLang="ja-JP" sz="700" dirty="0"/>
              </a:br>
              <a:r>
                <a:rPr kumimoji="1" lang="en-US" altLang="ja-JP" sz="700" dirty="0"/>
                <a:t>(pedal)</a:t>
              </a:r>
              <a:endParaRPr kumimoji="1" lang="ja-JP" altLang="en-US" sz="700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2812700" y="4700814"/>
              <a:ext cx="470476" cy="4154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 err="1"/>
                <a:t>Tuas</a:t>
              </a:r>
              <a:r>
                <a:rPr kumimoji="1" lang="en-US" altLang="ja-JP" sz="700" dirty="0"/>
                <a:t> </a:t>
              </a:r>
              <a:r>
                <a:rPr kumimoji="1" lang="en-US" altLang="ja-JP" sz="700" dirty="0" err="1"/>
                <a:t>ke</a:t>
              </a:r>
              <a:r>
                <a:rPr kumimoji="1" lang="en-US" altLang="ja-JP" sz="700" dirty="0"/>
                <a:t> </a:t>
              </a:r>
              <a:r>
                <a:rPr kumimoji="1" lang="en-US" altLang="ja-JP" sz="700" dirty="0" err="1"/>
                <a:t>kanan</a:t>
              </a:r>
              <a:r>
                <a:rPr kumimoji="1" lang="en-US" altLang="ja-JP" sz="700" dirty="0"/>
                <a:t/>
              </a:r>
              <a:br>
                <a:rPr kumimoji="1" lang="en-US" altLang="ja-JP" sz="700" dirty="0"/>
              </a:br>
              <a:r>
                <a:rPr kumimoji="1" lang="en-US" altLang="ja-JP" sz="700" dirty="0"/>
                <a:t>(pedal)</a:t>
              </a:r>
              <a:endParaRPr kumimoji="1" lang="ja-JP" altLang="en-US" sz="700" dirty="0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2673119" y="4603514"/>
              <a:ext cx="419099" cy="92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600" dirty="0" err="1"/>
                <a:t>belakang</a:t>
              </a:r>
              <a:endParaRPr kumimoji="1" lang="ja-JP" altLang="en-US" sz="600" dirty="0"/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3768034" y="4588969"/>
              <a:ext cx="796521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 err="1"/>
                <a:t>Turun</a:t>
              </a:r>
              <a:r>
                <a:rPr lang="en-US" altLang="ja-JP" sz="900" dirty="0"/>
                <a:t> boom</a:t>
              </a:r>
              <a:endParaRPr kumimoji="1" lang="ja-JP" altLang="en-US" sz="900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3536900" y="5161758"/>
              <a:ext cx="427599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700" dirty="0" err="1"/>
                <a:t>galian</a:t>
              </a:r>
              <a:r>
                <a:rPr lang="en-US" altLang="ja-JP" sz="700" dirty="0"/>
                <a:t> bucket</a:t>
              </a:r>
              <a:endParaRPr kumimoji="1" lang="ja-JP" altLang="en-US" sz="700" dirty="0"/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4460825" y="5161758"/>
              <a:ext cx="427599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700" dirty="0"/>
                <a:t>dump bucket</a:t>
              </a:r>
              <a:endParaRPr kumimoji="1" lang="ja-JP" altLang="en-US" sz="700" dirty="0"/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3890753" y="5136623"/>
              <a:ext cx="614055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/>
                <a:t>Naik</a:t>
              </a:r>
              <a:r>
                <a:rPr lang="en-US" altLang="ja-JP" sz="700" dirty="0"/>
                <a:t> boom</a:t>
              </a:r>
              <a:endParaRPr kumimoji="1" lang="ja-JP" altLang="en-US" sz="700" dirty="0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2267577" y="5148272"/>
              <a:ext cx="1219567" cy="253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72000" rIns="0" bIns="72000" rtlCol="0">
              <a:spAutoFit/>
            </a:bodyPr>
            <a:lstStyle/>
            <a:p>
              <a:pPr algn="ctr"/>
              <a:r>
                <a:rPr lang="en-US" altLang="ja-JP" sz="700" dirty="0" err="1"/>
                <a:t>Jika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tipe</a:t>
              </a:r>
              <a:r>
                <a:rPr lang="en-US" altLang="ja-JP" sz="700" dirty="0"/>
                <a:t> 2 </a:t>
              </a:r>
              <a:r>
                <a:rPr lang="en-US" altLang="ja-JP" sz="700" dirty="0" err="1"/>
                <a:t>tuas</a:t>
              </a:r>
              <a:r>
                <a:rPr lang="en-US" altLang="ja-JP" sz="700" dirty="0"/>
                <a:t> (pedal)  crawler</a:t>
              </a:r>
              <a:endParaRPr kumimoji="1" lang="ja-JP" altLang="en-US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778004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Hidrolik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(Backhoe)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123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63</a:t>
            </a:r>
            <a:r>
              <a:rPr lang="en-US" altLang="ja-JP" sz="1200" dirty="0" smtClean="0">
                <a:solidFill>
                  <a:prstClr val="black"/>
                </a:solidFill>
              </a:rPr>
              <a:t>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grpSp>
        <p:nvGrpSpPr>
          <p:cNvPr id="12" name="グループ化 11"/>
          <p:cNvGrpSpPr>
            <a:grpSpLocks noChangeAspect="1"/>
          </p:cNvGrpSpPr>
          <p:nvPr/>
        </p:nvGrpSpPr>
        <p:grpSpPr>
          <a:xfrm>
            <a:off x="713408" y="1417513"/>
            <a:ext cx="4329043" cy="3074466"/>
            <a:chOff x="4941880" y="1301029"/>
            <a:chExt cx="3614109" cy="2566723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5308360" y="3478295"/>
              <a:ext cx="2779194" cy="3894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05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05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pekerjaan</a:t>
              </a:r>
              <a:r>
                <a:rPr lang="en-US" altLang="ja-JP" sz="105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05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dasar</a:t>
              </a:r>
              <a:r>
                <a:rPr lang="en-US" altLang="ja-JP" sz="105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05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dengan</a:t>
              </a:r>
              <a:r>
                <a:rPr lang="en-US" altLang="ja-JP" sz="105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05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Ekskavator</a:t>
              </a:r>
              <a:r>
                <a:rPr lang="en-US" altLang="ja-JP" sz="105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</a:t>
              </a:r>
              <a:r>
                <a:rPr lang="en-US" altLang="ja-JP" sz="105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shoberu</a:t>
              </a:r>
              <a:r>
                <a:rPr lang="en-US" altLang="ja-JP" sz="105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 </a:t>
              </a:r>
              <a:r>
                <a:rPr lang="en-US" altLang="ja-JP" sz="105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hidrolik</a:t>
              </a:r>
              <a:r>
                <a:rPr lang="en-US" altLang="ja-JP" sz="105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</a:t>
              </a:r>
              <a:r>
                <a:rPr lang="en-US" altLang="ja-JP" sz="105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backhow</a:t>
              </a:r>
              <a:r>
                <a:rPr lang="en-US" altLang="ja-JP" sz="105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</a:t>
              </a:r>
              <a:endParaRPr lang="ja-JP" altLang="en-US" sz="105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1880" y="1301029"/>
              <a:ext cx="3538352" cy="2047574"/>
            </a:xfrm>
            <a:prstGeom prst="rect">
              <a:avLst/>
            </a:prstGeom>
          </p:spPr>
        </p:pic>
        <p:sp>
          <p:nvSpPr>
            <p:cNvPr id="59" name="正方形/長方形 58"/>
            <p:cNvSpPr/>
            <p:nvPr/>
          </p:nvSpPr>
          <p:spPr>
            <a:xfrm>
              <a:off x="5343848" y="2289866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6924997" y="2308429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5297892" y="3215325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6986535" y="3229553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014597" y="3136611"/>
              <a:ext cx="1844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(c) Finishing </a:t>
              </a:r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pemotongan</a:t>
              </a:r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lereng</a:t>
              </a:r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</a:t>
              </a:r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norimen</a:t>
              </a:r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</a:t>
              </a:r>
              <a:endParaRPr kumimoji="1" lang="ja-JP" altLang="en-US" sz="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711056" y="3136611"/>
              <a:ext cx="18449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(d) </a:t>
              </a:r>
              <a:r>
                <a:rPr kumimoji="1" lang="en-US" altLang="ja-JP" sz="1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r>
                <a:rPr kumimoji="1" lang="en-US" altLang="ja-JP" sz="1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parit</a:t>
              </a:r>
              <a:endParaRPr kumimoji="1" lang="ja-JP" altLang="en-US" sz="1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987587" y="2224503"/>
              <a:ext cx="184493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(a)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pondasi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bangunan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parit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690737" y="2214177"/>
              <a:ext cx="18449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(b)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permukaan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dangkal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13" name="グループ化 12"/>
          <p:cNvGrpSpPr>
            <a:grpSpLocks noChangeAspect="1"/>
          </p:cNvGrpSpPr>
          <p:nvPr/>
        </p:nvGrpSpPr>
        <p:grpSpPr>
          <a:xfrm>
            <a:off x="4295293" y="3429000"/>
            <a:ext cx="4344500" cy="2919780"/>
            <a:chOff x="4708727" y="3706854"/>
            <a:chExt cx="3931066" cy="2641926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7892" y="3706854"/>
              <a:ext cx="2826328" cy="2422566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4852555" y="6071781"/>
              <a:ext cx="37872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Prosedur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pendakian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prosedur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turun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5236999" y="3913602"/>
              <a:ext cx="739268" cy="115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708727" y="3831224"/>
              <a:ext cx="18449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(a) </a:t>
              </a:r>
              <a:r>
                <a:rPr kumimoji="1" lang="en-US" altLang="ja-JP" sz="1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Prosedur</a:t>
              </a:r>
              <a:r>
                <a:rPr kumimoji="1" lang="en-US" altLang="ja-JP" sz="1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pendakian</a:t>
              </a:r>
              <a:endParaRPr kumimoji="1" lang="ja-JP" altLang="en-US" sz="1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5281015" y="5167936"/>
              <a:ext cx="739268" cy="115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4752743" y="5085558"/>
              <a:ext cx="18449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(b) </a:t>
              </a:r>
              <a:r>
                <a:rPr kumimoji="1" lang="en-US" altLang="ja-JP" sz="1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Prosedur</a:t>
              </a:r>
              <a:r>
                <a:rPr kumimoji="1" lang="en-US" altLang="ja-JP" sz="1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turun</a:t>
              </a:r>
              <a:endParaRPr kumimoji="1" lang="ja-JP" altLang="en-US" sz="1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6986102" y="4491979"/>
              <a:ext cx="1037851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 err="1"/>
                <a:t>Turunkan</a:t>
              </a:r>
              <a:r>
                <a:rPr kumimoji="1" lang="en-US" altLang="ja-JP" sz="900" dirty="0"/>
                <a:t> bucket</a:t>
              </a:r>
              <a:endParaRPr kumimoji="1" lang="ja-JP" altLang="en-US" sz="900" dirty="0"/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7329669" y="4365357"/>
              <a:ext cx="525858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 err="1"/>
                <a:t>Kembali</a:t>
              </a:r>
              <a:endParaRPr kumimoji="1" lang="ja-JP" altLang="en-US" sz="700" dirty="0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6365812" y="4646872"/>
              <a:ext cx="1021392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 err="1"/>
                <a:t>Kembali</a:t>
              </a:r>
              <a:r>
                <a:rPr kumimoji="1" lang="en-US" altLang="ja-JP" sz="700" dirty="0"/>
                <a:t> </a:t>
              </a:r>
              <a:r>
                <a:rPr kumimoji="1" lang="en-US" altLang="ja-JP" sz="700" dirty="0" err="1"/>
                <a:t>pada</a:t>
              </a:r>
              <a:r>
                <a:rPr kumimoji="1" lang="en-US" altLang="ja-JP" sz="700" dirty="0"/>
                <a:t> </a:t>
              </a:r>
              <a:r>
                <a:rPr kumimoji="1" lang="en-US" altLang="ja-JP" sz="700" dirty="0" err="1"/>
                <a:t>posisi</a:t>
              </a:r>
              <a:r>
                <a:rPr kumimoji="1" lang="en-US" altLang="ja-JP" sz="700" dirty="0"/>
                <a:t> </a:t>
              </a:r>
              <a:r>
                <a:rPr kumimoji="1" lang="en-US" altLang="ja-JP" sz="700" dirty="0" err="1"/>
                <a:t>ini</a:t>
              </a:r>
              <a:endParaRPr kumimoji="1" lang="ja-JP" altLang="en-US" sz="700" dirty="0"/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5438228" y="4813748"/>
              <a:ext cx="1311986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/>
                <a:t>Naikkan</a:t>
              </a:r>
              <a:r>
                <a:rPr lang="en-US" altLang="ja-JP" sz="700" dirty="0"/>
                <a:t> bucket di </a:t>
              </a:r>
              <a:r>
                <a:rPr lang="en-US" altLang="ja-JP" sz="700" dirty="0" err="1"/>
                <a:t>posisi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ini</a:t>
              </a:r>
              <a:endParaRPr kumimoji="1" lang="ja-JP" altLang="en-US" sz="700" dirty="0"/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6869581" y="5642631"/>
              <a:ext cx="1281897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 err="1"/>
                <a:t>Turunkan</a:t>
              </a:r>
              <a:r>
                <a:rPr kumimoji="1" lang="en-US" altLang="ja-JP" sz="700" dirty="0"/>
                <a:t> </a:t>
              </a:r>
              <a:r>
                <a:rPr kumimoji="1" lang="en-US" altLang="ja-JP" sz="700" dirty="0" err="1"/>
                <a:t>pada</a:t>
              </a:r>
              <a:r>
                <a:rPr kumimoji="1" lang="en-US" altLang="ja-JP" sz="700" dirty="0"/>
                <a:t> </a:t>
              </a:r>
              <a:r>
                <a:rPr kumimoji="1" lang="en-US" altLang="ja-JP" sz="700" dirty="0" err="1"/>
                <a:t>posisi</a:t>
              </a:r>
              <a:r>
                <a:rPr kumimoji="1" lang="en-US" altLang="ja-JP" sz="700" dirty="0"/>
                <a:t> bucket</a:t>
              </a:r>
              <a:endParaRPr kumimoji="1" lang="ja-JP" altLang="en-US" sz="700" dirty="0"/>
            </a:p>
          </p:txBody>
        </p:sp>
        <p:sp>
          <p:nvSpPr>
            <p:cNvPr id="70" name="テキスト ボックス 69"/>
            <p:cNvSpPr txBox="1"/>
            <p:nvPr/>
          </p:nvSpPr>
          <p:spPr>
            <a:xfrm>
              <a:off x="6260533" y="5893339"/>
              <a:ext cx="1311986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/>
                <a:t>Naikkan</a:t>
              </a:r>
              <a:r>
                <a:rPr lang="en-US" altLang="ja-JP" sz="700" dirty="0"/>
                <a:t> bucket di </a:t>
              </a:r>
              <a:r>
                <a:rPr lang="en-US" altLang="ja-JP" sz="700" dirty="0" err="1"/>
                <a:t>posisi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ini</a:t>
              </a:r>
              <a:endParaRPr kumimoji="1" lang="ja-JP" altLang="en-US" sz="700" dirty="0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5493651" y="5949782"/>
              <a:ext cx="872164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/>
                <a:t>Kembalikan</a:t>
              </a:r>
              <a:r>
                <a:rPr lang="en-US" altLang="ja-JP" sz="700" dirty="0"/>
                <a:t> bucket</a:t>
              </a:r>
              <a:endParaRPr kumimoji="1" lang="ja-JP" altLang="en-US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90323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Untuk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Penggalian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96187" y="5922668"/>
            <a:ext cx="399997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7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8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29334" y="3277070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</a:rPr>
              <a:t>Contoh</a:t>
            </a:r>
            <a:r>
              <a:rPr lang="ja-JP" altLang="en-US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>
                <a:solidFill>
                  <a:prstClr val="black"/>
                </a:solidFill>
              </a:rPr>
              <a:t>Power </a:t>
            </a:r>
            <a:r>
              <a:rPr lang="en-US" altLang="ja-JP" sz="1200" dirty="0" err="1">
                <a:solidFill>
                  <a:prstClr val="black"/>
                </a:solidFill>
              </a:rPr>
              <a:t>ekskavator</a:t>
            </a:r>
            <a:r>
              <a:rPr lang="en-US" altLang="ja-JP" sz="1200" dirty="0">
                <a:solidFill>
                  <a:prstClr val="black"/>
                </a:solidFill>
              </a:rPr>
              <a:t> (</a:t>
            </a:r>
            <a:r>
              <a:rPr lang="en-US" altLang="ja-JP" sz="1200" i="1" dirty="0" err="1">
                <a:solidFill>
                  <a:prstClr val="black"/>
                </a:solidFill>
              </a:rPr>
              <a:t>shoberu</a:t>
            </a:r>
            <a:r>
              <a:rPr lang="en-US" altLang="ja-JP" sz="1200" dirty="0">
                <a:solidFill>
                  <a:prstClr val="black"/>
                </a:solidFill>
              </a:rPr>
              <a:t>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96187" y="4387546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</a:rPr>
              <a:t>Contoh</a:t>
            </a:r>
            <a:r>
              <a:rPr lang="ja-JP" altLang="en-US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>
                <a:solidFill>
                  <a:prstClr val="black"/>
                </a:solidFill>
              </a:rPr>
              <a:t>Drag</a:t>
            </a:r>
            <a:r>
              <a:rPr lang="ja-JP" altLang="en-US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ekskavator</a:t>
            </a:r>
            <a:r>
              <a:rPr lang="en-US" altLang="ja-JP" sz="1200" dirty="0">
                <a:solidFill>
                  <a:prstClr val="black"/>
                </a:solidFill>
              </a:rPr>
              <a:t> (</a:t>
            </a:r>
            <a:r>
              <a:rPr lang="en-US" altLang="ja-JP" sz="1200" i="1" dirty="0" err="1">
                <a:solidFill>
                  <a:prstClr val="black"/>
                </a:solidFill>
              </a:rPr>
              <a:t>shoberu</a:t>
            </a:r>
            <a:r>
              <a:rPr lang="en-US" altLang="ja-JP" sz="1200" dirty="0">
                <a:solidFill>
                  <a:prstClr val="black"/>
                </a:solidFill>
              </a:rPr>
              <a:t>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703" y="1290089"/>
            <a:ext cx="2495550" cy="204787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07" y="3649452"/>
            <a:ext cx="4552950" cy="180975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120703" y="5364428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</a:rPr>
              <a:t>Contoh</a:t>
            </a:r>
            <a:r>
              <a:rPr lang="ja-JP" altLang="en-US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>
                <a:solidFill>
                  <a:prstClr val="black"/>
                </a:solidFill>
              </a:rPr>
              <a:t>Clamshell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753" y="1286752"/>
            <a:ext cx="3661515" cy="30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880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Penggalian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628650" y="1268383"/>
            <a:ext cx="8367513" cy="5465458"/>
            <a:chOff x="628650" y="1268383"/>
            <a:chExt cx="8367513" cy="5465458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779255" y="6040254"/>
              <a:ext cx="375901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Area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dengan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arm yang paling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efisien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425950" y="6456842"/>
              <a:ext cx="4570213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126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65 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690590" y="4820384"/>
              <a:ext cx="37872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Arah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clawler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pada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saat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bahu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jalan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255" y="4188923"/>
              <a:ext cx="3348538" cy="1883553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650" y="1291390"/>
              <a:ext cx="4440500" cy="2580940"/>
            </a:xfrm>
            <a:prstGeom prst="rect">
              <a:avLst/>
            </a:prstGeom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679659" y="3829211"/>
              <a:ext cx="3787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pekerjaan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dasar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hidrolik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backhow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90590" y="2980865"/>
              <a:ext cx="3730336" cy="1782929"/>
            </a:xfrm>
            <a:prstGeom prst="rect">
              <a:avLst/>
            </a:prstGeom>
          </p:spPr>
        </p:pic>
        <p:sp>
          <p:nvSpPr>
            <p:cNvPr id="9" name="コンテンツ プレースホルダー 4"/>
            <p:cNvSpPr txBox="1">
              <a:spLocks/>
            </p:cNvSpPr>
            <p:nvPr/>
          </p:nvSpPr>
          <p:spPr>
            <a:xfrm>
              <a:off x="628650" y="1268383"/>
              <a:ext cx="7886700" cy="5070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1083733" y="1430865"/>
              <a:ext cx="1041400" cy="2616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1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Arm </a:t>
              </a:r>
              <a:r>
                <a:rPr kumimoji="1" lang="en-US" altLang="ja-JP" sz="11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silinder</a:t>
              </a:r>
              <a:endParaRPr kumimoji="1" lang="ja-JP" altLang="en-US" sz="1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2929466" y="1380065"/>
              <a:ext cx="474134" cy="2616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1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Arm</a:t>
              </a:r>
              <a:endParaRPr kumimoji="1" lang="ja-JP" altLang="en-US" sz="1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4572000" y="1299202"/>
              <a:ext cx="1217391" cy="2616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1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Bucket </a:t>
              </a:r>
              <a:r>
                <a:rPr kumimoji="1" lang="en-US" altLang="ja-JP" sz="11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silinder</a:t>
              </a:r>
              <a:endParaRPr kumimoji="1" lang="ja-JP" altLang="en-US" sz="1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021697" y="2043791"/>
              <a:ext cx="608695" cy="4154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05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Bucket </a:t>
              </a:r>
              <a:r>
                <a:rPr kumimoji="1" lang="en-US" altLang="ja-JP" sz="105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silinder</a:t>
              </a:r>
              <a:endParaRPr kumimoji="1" lang="ja-JP" altLang="en-US" sz="105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3275701" y="2602607"/>
              <a:ext cx="456295" cy="2539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05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Link</a:t>
              </a:r>
              <a:endParaRPr kumimoji="1" lang="ja-JP" altLang="en-US" sz="105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3334511" y="2999841"/>
              <a:ext cx="397485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Sudut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ujung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pisau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30°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553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muatan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612546" y="1268383"/>
            <a:ext cx="8383617" cy="5465458"/>
            <a:chOff x="612546" y="1268383"/>
            <a:chExt cx="8383617" cy="5465458"/>
          </a:xfrm>
        </p:grpSpPr>
        <p:sp>
          <p:nvSpPr>
            <p:cNvPr id="9" name="コンテンツ プレースホルダー 4"/>
            <p:cNvSpPr txBox="1">
              <a:spLocks/>
            </p:cNvSpPr>
            <p:nvPr/>
          </p:nvSpPr>
          <p:spPr>
            <a:xfrm>
              <a:off x="628650" y="1268383"/>
              <a:ext cx="7886700" cy="5070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12546" y="2718505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pekerjaan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muatan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(1)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425950" y="6456842"/>
              <a:ext cx="4570213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128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66 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1174" y="1416661"/>
              <a:ext cx="2767968" cy="1263759"/>
            </a:xfrm>
            <a:prstGeom prst="rect">
              <a:avLst/>
            </a:prstGeom>
          </p:spPr>
        </p:pic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0156" y="1468928"/>
              <a:ext cx="1957149" cy="1526576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8946" y="3491527"/>
              <a:ext cx="1498617" cy="1582495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8382" y="3300835"/>
              <a:ext cx="2656130" cy="105686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0647" y="4732840"/>
              <a:ext cx="2471599" cy="905880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54263" y="1371319"/>
              <a:ext cx="2536494" cy="333839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51309" y="5226084"/>
              <a:ext cx="3938592" cy="976854"/>
            </a:xfrm>
            <a:prstGeom prst="rect">
              <a:avLst/>
            </a:prstGeom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3209925" y="2983799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pekerjaan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muatan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(2)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198391" y="5021436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pekerjaan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muatan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(3)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771174" y="4314577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pekerjaan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muatan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(4)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771174" y="5655377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pekerjaan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muatan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(5)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5503705" y="4696600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telesco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arm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778224" y="6105361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long arm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C050DCF4-3EAA-49EA-AF8A-4C00DD6942AC}"/>
              </a:ext>
            </a:extLst>
          </p:cNvPr>
          <p:cNvSpPr txBox="1"/>
          <p:nvPr/>
        </p:nvSpPr>
        <p:spPr>
          <a:xfrm>
            <a:off x="1410308" y="2209412"/>
            <a:ext cx="762652" cy="1077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r>
              <a:rPr lang="en-US" altLang="ja-JP" sz="700" dirty="0"/>
              <a:t>10t</a:t>
            </a:r>
            <a:r>
              <a:rPr lang="ja-JP" altLang="en-US" sz="700" dirty="0"/>
              <a:t>ー</a:t>
            </a:r>
            <a:r>
              <a:rPr lang="en-US" altLang="ja-JP" sz="700" dirty="0"/>
              <a:t>11t dump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6A5E26BB-D87D-4B71-879B-24BD3CA53172}"/>
              </a:ext>
            </a:extLst>
          </p:cNvPr>
          <p:cNvSpPr txBox="1"/>
          <p:nvPr/>
        </p:nvSpPr>
        <p:spPr>
          <a:xfrm>
            <a:off x="2413089" y="4911602"/>
            <a:ext cx="762652" cy="923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r>
              <a:rPr lang="en-US" altLang="ja-JP" sz="600" dirty="0" err="1"/>
              <a:t>Pertahankan</a:t>
            </a:r>
            <a:r>
              <a:rPr lang="en-US" altLang="ja-JP" sz="600" dirty="0"/>
              <a:t> </a:t>
            </a:r>
            <a:r>
              <a:rPr lang="en-US" altLang="ja-JP" sz="600" dirty="0" err="1"/>
              <a:t>jarak</a:t>
            </a:r>
            <a:endParaRPr lang="en-US" altLang="ja-JP" sz="6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768F24A8-0B95-4CAA-A355-52688B5CCB57}"/>
              </a:ext>
            </a:extLst>
          </p:cNvPr>
          <p:cNvSpPr txBox="1"/>
          <p:nvPr/>
        </p:nvSpPr>
        <p:spPr>
          <a:xfrm rot="20537323">
            <a:off x="4374201" y="3523432"/>
            <a:ext cx="395596" cy="923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endParaRPr lang="en-US" altLang="ja-JP" sz="6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xmlns="" id="{C2290836-D51D-4696-8E54-B7CFA51A5E15}"/>
              </a:ext>
            </a:extLst>
          </p:cNvPr>
          <p:cNvSpPr txBox="1"/>
          <p:nvPr/>
        </p:nvSpPr>
        <p:spPr>
          <a:xfrm rot="20537323">
            <a:off x="4416931" y="3670103"/>
            <a:ext cx="395596" cy="923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endParaRPr lang="en-US" altLang="ja-JP" sz="6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D1340D99-9705-4F05-95EE-A70F926A773E}"/>
              </a:ext>
            </a:extLst>
          </p:cNvPr>
          <p:cNvSpPr txBox="1"/>
          <p:nvPr/>
        </p:nvSpPr>
        <p:spPr>
          <a:xfrm rot="20721069">
            <a:off x="4395076" y="3320783"/>
            <a:ext cx="456286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altLang="ja-JP" sz="1000" dirty="0" err="1"/>
              <a:t>Kecilkan</a:t>
            </a:r>
            <a:r>
              <a:rPr lang="en-US" altLang="ja-JP" sz="1000" dirty="0"/>
              <a:t> </a:t>
            </a:r>
            <a:r>
              <a:rPr lang="en-US" altLang="ja-JP" sz="1000" dirty="0" err="1"/>
              <a:t>sudut</a:t>
            </a:r>
            <a:r>
              <a:rPr lang="en-US" altLang="ja-JP" sz="1000" dirty="0"/>
              <a:t> </a:t>
            </a:r>
          </a:p>
          <a:p>
            <a:r>
              <a:rPr lang="en-US" altLang="ja-JP" sz="1000" dirty="0" err="1"/>
              <a:t>rotasi</a:t>
            </a:r>
            <a:endParaRPr lang="en-US" altLang="ja-JP" sz="1000" dirty="0"/>
          </a:p>
          <a:p>
            <a:endParaRPr lang="en-US" altLang="ja-JP" sz="600" dirty="0"/>
          </a:p>
        </p:txBody>
      </p:sp>
    </p:spTree>
    <p:extLst>
      <p:ext uri="{BB962C8B-B14F-4D97-AF65-F5344CB8AC3E}">
        <p14:creationId xmlns:p14="http://schemas.microsoft.com/office/powerpoint/2010/main" val="15066224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Hidrolik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(Loading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628650" y="1268383"/>
            <a:ext cx="8367513" cy="5465458"/>
            <a:chOff x="628650" y="1268383"/>
            <a:chExt cx="8367513" cy="5465458"/>
          </a:xfrm>
        </p:grpSpPr>
        <p:sp>
          <p:nvSpPr>
            <p:cNvPr id="9" name="コンテンツ プレースホルダー 4"/>
            <p:cNvSpPr txBox="1">
              <a:spLocks/>
            </p:cNvSpPr>
            <p:nvPr/>
          </p:nvSpPr>
          <p:spPr>
            <a:xfrm>
              <a:off x="628650" y="1268383"/>
              <a:ext cx="7886700" cy="5070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267198" y="3196373"/>
              <a:ext cx="323761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pekerjaan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bagian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atas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dengan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mempertimbangkan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drainase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425950" y="6456842"/>
              <a:ext cx="4570213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131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69 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2271" y="1480085"/>
              <a:ext cx="4175562" cy="1298284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6793" y="1314619"/>
              <a:ext cx="3061711" cy="1732353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9983" y="3791328"/>
              <a:ext cx="3220790" cy="1348497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23798" y="3665352"/>
              <a:ext cx="3322369" cy="1605346"/>
            </a:xfrm>
            <a:prstGeom prst="rect">
              <a:avLst/>
            </a:prstGeom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4923798" y="5718277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penggalian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translasi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083163" y="5546749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pekerjaan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lurus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4739277" y="3344517"/>
              <a:ext cx="37872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bagian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bawah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830545" y="4606050"/>
              <a:ext cx="1221256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Sudut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rotasi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sebisa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mungkin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diminimalisir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5037833" y="4980528"/>
              <a:ext cx="458228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masuk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925074" y="4972055"/>
              <a:ext cx="458228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keluar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787662" y="2946944"/>
              <a:ext cx="653511" cy="1846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Sisi</a:t>
              </a:r>
              <a:r>
                <a:rPr lang="en-US" altLang="ja-JP" sz="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rendah</a:t>
              </a:r>
              <a:endParaRPr lang="ja-JP" altLang="en-US" sz="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7659475" y="2907369"/>
              <a:ext cx="653511" cy="1846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Sisi</a:t>
              </a:r>
              <a:r>
                <a:rPr lang="en-US" altLang="ja-JP" sz="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miring</a:t>
              </a:r>
              <a:endParaRPr lang="ja-JP" altLang="en-US" sz="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214610" y="1540175"/>
              <a:ext cx="763028" cy="1846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Sisi</a:t>
              </a:r>
              <a:r>
                <a:rPr lang="en-US" altLang="ja-JP" sz="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endParaRPr lang="ja-JP" altLang="en-US" sz="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818821" y="1305684"/>
              <a:ext cx="763028" cy="1846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Lebar</a:t>
              </a:r>
              <a:r>
                <a:rPr lang="en-US" altLang="ja-JP" sz="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sisi</a:t>
              </a:r>
              <a:r>
                <a:rPr lang="en-US" altLang="ja-JP" sz="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miring</a:t>
              </a:r>
              <a:endParaRPr lang="ja-JP" altLang="en-US" sz="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5563487" y="2264075"/>
              <a:ext cx="763028" cy="1846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Sisi</a:t>
              </a:r>
              <a:r>
                <a:rPr lang="en-US" altLang="ja-JP" sz="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rendah</a:t>
              </a:r>
              <a:endParaRPr lang="ja-JP" altLang="en-US" sz="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4066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hidrolik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(Loading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133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71</a:t>
            </a:r>
            <a:r>
              <a:rPr lang="en-US" altLang="ja-JP" sz="1200" dirty="0" smtClean="0">
                <a:solidFill>
                  <a:prstClr val="black"/>
                </a:solidFill>
              </a:rPr>
              <a:t>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606444" y="1342890"/>
            <a:ext cx="3819505" cy="2991190"/>
            <a:chOff x="606445" y="1342890"/>
            <a:chExt cx="3237610" cy="2535487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659" y="1342890"/>
              <a:ext cx="2971183" cy="2352870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606445" y="3601378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bench cut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dengan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metode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side hill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4029932" y="3225522"/>
            <a:ext cx="4485418" cy="3021024"/>
            <a:chOff x="4397907" y="1318082"/>
            <a:chExt cx="3787238" cy="2550785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4808" y="1318082"/>
              <a:ext cx="3573437" cy="2446896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4397907" y="3591868"/>
              <a:ext cx="37872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bench cut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dengan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metode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box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85527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hidrolik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(Loading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Ekskavator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shoberu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133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72</a:t>
            </a:r>
            <a:r>
              <a:rPr lang="en-US" altLang="ja-JP" sz="1200" dirty="0" smtClean="0">
                <a:solidFill>
                  <a:prstClr val="black"/>
                </a:solidFill>
              </a:rPr>
              <a:t>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659439" y="1291389"/>
            <a:ext cx="4124668" cy="2735336"/>
            <a:chOff x="881153" y="3976651"/>
            <a:chExt cx="3391594" cy="2249187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881153" y="5948839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Sudut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bucket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5861" y="3976651"/>
              <a:ext cx="2688194" cy="1912994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881363" y="5628035"/>
              <a:ext cx="1741113" cy="2462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A) </a:t>
              </a:r>
              <a:r>
                <a:rPr lang="en-US" altLang="ja-JP" sz="10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Sudut</a:t>
              </a:r>
              <a:r>
                <a:rPr lang="en-US" altLang="ja-JP" sz="10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0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besar</a:t>
              </a:r>
              <a:r>
                <a:rPr lang="en-US" altLang="ja-JP" sz="10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0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endParaRPr lang="ja-JP" altLang="en-US" sz="10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531634" y="5628034"/>
              <a:ext cx="1741113" cy="2462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B) </a:t>
              </a:r>
              <a:r>
                <a:rPr lang="en-US" altLang="ja-JP" sz="10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Sudut</a:t>
              </a:r>
              <a:r>
                <a:rPr lang="en-US" altLang="ja-JP" sz="10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0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kecil</a:t>
              </a:r>
              <a:r>
                <a:rPr lang="en-US" altLang="ja-JP" sz="10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0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endParaRPr lang="ja-JP" altLang="en-US" sz="10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2749381" y="3526971"/>
            <a:ext cx="5806161" cy="3005104"/>
            <a:chOff x="3634549" y="3865235"/>
            <a:chExt cx="4880802" cy="2526164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7857" y="3865235"/>
              <a:ext cx="3210388" cy="2127497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3634549" y="5929734"/>
              <a:ext cx="488080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muatan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pembuangan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dengan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loading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Ekskavator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shoberu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735648" y="4575120"/>
              <a:ext cx="1093653" cy="4154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A)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Bongkar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muat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dump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atas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permukaan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yang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sama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755501" y="4585125"/>
              <a:ext cx="1238358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B)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Bongkar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muat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mobil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kargo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di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posisi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tinggi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6993859" y="4551150"/>
              <a:ext cx="990329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C)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Pembuangan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di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guundukan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4867856" y="5718247"/>
              <a:ext cx="1328458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D) </a:t>
              </a:r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Bongkar</a:t>
              </a:r>
              <a:r>
                <a:rPr lang="en-US" altLang="ja-JP" sz="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muat</a:t>
              </a:r>
              <a:r>
                <a:rPr lang="en-US" altLang="ja-JP" sz="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</a:t>
              </a:r>
              <a:r>
                <a:rPr lang="en-US" altLang="ja-JP" sz="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belt conveyor </a:t>
              </a:r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hopper</a:t>
              </a:r>
              <a:endParaRPr lang="ja-JP" altLang="en-US" sz="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6470650" y="5692317"/>
              <a:ext cx="1124213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E) </a:t>
              </a:r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Pembuangan</a:t>
              </a:r>
              <a:r>
                <a:rPr lang="en-US" altLang="ja-JP" sz="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r>
                <a:rPr lang="en-US" altLang="ja-JP" sz="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di </a:t>
              </a:r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sisi</a:t>
              </a:r>
              <a:r>
                <a:rPr lang="en-US" altLang="ja-JP" sz="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samping</a:t>
              </a:r>
              <a:r>
                <a:rPr lang="en-US" altLang="ja-JP" sz="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6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belakang</a:t>
              </a:r>
              <a:endParaRPr lang="ja-JP" altLang="en-US" sz="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30640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タイトル 3"/>
          <p:cNvSpPr>
            <a:spLocks noGrp="1"/>
          </p:cNvSpPr>
          <p:nvPr>
            <p:ph type="title"/>
          </p:nvPr>
        </p:nvSpPr>
        <p:spPr>
          <a:xfrm>
            <a:off x="628650" y="612775"/>
            <a:ext cx="7886700" cy="560388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Clamshell</a:t>
            </a:r>
            <a:endParaRPr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628650" y="1173163"/>
            <a:ext cx="8367713" cy="5561012"/>
            <a:chOff x="628650" y="1173163"/>
            <a:chExt cx="8367713" cy="5561012"/>
          </a:xfrm>
        </p:grpSpPr>
        <p:pic>
          <p:nvPicPr>
            <p:cNvPr id="6146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1688" y="1173163"/>
              <a:ext cx="5000625" cy="515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8" name="コンテンツ プレースホルダー 4"/>
            <p:cNvSpPr txBox="1">
              <a:spLocks/>
            </p:cNvSpPr>
            <p:nvPr/>
          </p:nvSpPr>
          <p:spPr bwMode="auto">
            <a:xfrm>
              <a:off x="628650" y="1268413"/>
              <a:ext cx="7886700" cy="5070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marL="893763" indent="-893763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685800" indent="-22860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Arial Unicode MS" pitchFamily="50" charset="-128"/>
                <a:cs typeface="Arial Unicode MS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Arial Unicode MS" pitchFamily="50" charset="-128"/>
                <a:cs typeface="Arial Unicode MS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Arial Unicode MS" pitchFamily="50" charset="-128"/>
                <a:cs typeface="Arial Unicode MS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Arial Unicode MS" pitchFamily="50" charset="-128"/>
                <a:cs typeface="Arial Unicode MS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Arial Unicode MS" pitchFamily="50" charset="-128"/>
                <a:cs typeface="Arial Unicode MS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Arial Unicode MS" pitchFamily="50" charset="-128"/>
                <a:cs typeface="Arial Unicode MS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6149" name="テキスト ボックス 13"/>
            <p:cNvSpPr txBox="1">
              <a:spLocks noChangeArrowheads="1"/>
            </p:cNvSpPr>
            <p:nvPr/>
          </p:nvSpPr>
          <p:spPr bwMode="auto">
            <a:xfrm>
              <a:off x="1739900" y="6097588"/>
              <a:ext cx="3236913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Contoh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pekerjaan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dengan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clamshell</a:t>
              </a:r>
              <a:endParaRPr lang="ja-JP" altLang="en-US" sz="12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6150" name="テキスト ボックス 10"/>
            <p:cNvSpPr txBox="1">
              <a:spLocks noChangeArrowheads="1"/>
            </p:cNvSpPr>
            <p:nvPr/>
          </p:nvSpPr>
          <p:spPr bwMode="auto">
            <a:xfrm>
              <a:off x="4425950" y="6456363"/>
              <a:ext cx="4570413" cy="277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 dirty="0" err="1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Buku</a:t>
              </a:r>
              <a:r>
                <a:rPr lang="en-US" altLang="ja-JP" sz="1200" dirty="0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panduan</a:t>
              </a:r>
              <a:r>
                <a:rPr lang="en-US" altLang="ja-JP" sz="1200" dirty="0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Halaman</a:t>
              </a:r>
              <a:r>
                <a:rPr lang="en-US" altLang="ja-JP" sz="1200" dirty="0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 136 /</a:t>
              </a:r>
              <a:r>
                <a:rPr lang="en-US" altLang="ja-JP" sz="1200" dirty="0" err="1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Panduan</a:t>
              </a:r>
              <a:r>
                <a:rPr lang="en-US" altLang="ja-JP" sz="1200" dirty="0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tambahan</a:t>
              </a:r>
              <a:r>
                <a:rPr lang="en-US" altLang="ja-JP" sz="1200" dirty="0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Halaman</a:t>
              </a:r>
              <a:r>
                <a:rPr lang="en-US" altLang="ja-JP" sz="1200" dirty="0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smtClean="0">
                  <a:solidFill>
                    <a:srgbClr val="000000"/>
                  </a:solidFill>
                  <a:ea typeface="Arial Unicode MS" pitchFamily="50" charset="-128"/>
                  <a:cs typeface="Arial Unicode MS" pitchFamily="50" charset="-128"/>
                </a:rPr>
                <a:t>74 </a:t>
              </a:r>
              <a:endParaRPr lang="ja-JP" altLang="en-US" sz="1200" dirty="0">
                <a:solidFill>
                  <a:srgbClr val="000000"/>
                </a:solidFill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2771775" y="2781300"/>
              <a:ext cx="1295400" cy="215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dirty="0">
                <a:ea typeface="Arial Unicode MS"/>
              </a:endParaRPr>
            </a:p>
          </p:txBody>
        </p:sp>
        <p:sp>
          <p:nvSpPr>
            <p:cNvPr id="6152" name="テキスト ボックス 2"/>
            <p:cNvSpPr txBox="1">
              <a:spLocks noChangeArrowheads="1"/>
            </p:cNvSpPr>
            <p:nvPr/>
          </p:nvSpPr>
          <p:spPr bwMode="auto">
            <a:xfrm>
              <a:off x="1516063" y="2673350"/>
              <a:ext cx="2900362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000">
                  <a:latin typeface="Arial" charset="0"/>
                  <a:ea typeface="Arial Unicode MS" pitchFamily="50" charset="-128"/>
                  <a:cs typeface="Arial" charset="0"/>
                </a:rPr>
                <a:t>(a) Pemotongan akar situs konstruksi </a:t>
              </a:r>
              <a:endParaRPr lang="ja-JP" altLang="en-US" sz="1000">
                <a:latin typeface="Arial" charset="0"/>
                <a:ea typeface="Arial Unicode MS" pitchFamily="50" charset="-128"/>
                <a:cs typeface="Arial" charset="0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4859338" y="3713163"/>
              <a:ext cx="1584325" cy="215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dirty="0">
                <a:ea typeface="Arial Unicode MS"/>
              </a:endParaRPr>
            </a:p>
          </p:txBody>
        </p:sp>
        <p:sp>
          <p:nvSpPr>
            <p:cNvPr id="6154" name="テキスト ボックス 9"/>
            <p:cNvSpPr txBox="1">
              <a:spLocks noChangeArrowheads="1"/>
            </p:cNvSpPr>
            <p:nvPr/>
          </p:nvSpPr>
          <p:spPr bwMode="auto">
            <a:xfrm>
              <a:off x="4886325" y="3532188"/>
              <a:ext cx="141446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000">
                  <a:latin typeface="Arial" charset="0"/>
                  <a:ea typeface="Arial Unicode MS" pitchFamily="50" charset="-128"/>
                  <a:cs typeface="Arial" charset="0"/>
                </a:rPr>
                <a:t>(b) Tumpukan stok</a:t>
              </a:r>
              <a:endParaRPr lang="ja-JP" altLang="en-US" sz="1000">
                <a:latin typeface="Arial" charset="0"/>
                <a:ea typeface="Arial Unicode MS" pitchFamily="50" charset="-128"/>
                <a:cs typeface="Arial" charset="0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2339975" y="5038725"/>
              <a:ext cx="1584325" cy="215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dirty="0">
                <a:ea typeface="Arial Unicode MS"/>
              </a:endParaRPr>
            </a:p>
          </p:txBody>
        </p:sp>
        <p:sp>
          <p:nvSpPr>
            <p:cNvPr id="6156" name="テキスト ボックス 11"/>
            <p:cNvSpPr txBox="1">
              <a:spLocks noChangeArrowheads="1"/>
            </p:cNvSpPr>
            <p:nvPr/>
          </p:nvSpPr>
          <p:spPr bwMode="auto">
            <a:xfrm>
              <a:off x="2339975" y="4946650"/>
              <a:ext cx="18002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000">
                  <a:latin typeface="Arial" charset="0"/>
                  <a:ea typeface="Arial Unicode MS" pitchFamily="50" charset="-128"/>
                  <a:cs typeface="Arial" charset="0"/>
                </a:rPr>
                <a:t>(c) Memuat ke dalam truk pengangkut</a:t>
              </a:r>
              <a:endParaRPr lang="ja-JP" altLang="en-US" sz="1000">
                <a:latin typeface="Arial" charset="0"/>
                <a:ea typeface="Arial Unicode MS" pitchFamily="50" charset="-128"/>
                <a:cs typeface="Arial" charset="0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076825" y="6091238"/>
              <a:ext cx="1668463" cy="215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dirty="0">
                <a:ea typeface="Arial Unicode MS"/>
              </a:endParaRPr>
            </a:p>
          </p:txBody>
        </p:sp>
        <p:sp>
          <p:nvSpPr>
            <p:cNvPr id="6158" name="テキスト ボックス 13"/>
            <p:cNvSpPr txBox="1">
              <a:spLocks noChangeArrowheads="1"/>
            </p:cNvSpPr>
            <p:nvPr/>
          </p:nvSpPr>
          <p:spPr bwMode="auto">
            <a:xfrm>
              <a:off x="4859338" y="5983288"/>
              <a:ext cx="309721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000">
                  <a:latin typeface="Arial" charset="0"/>
                  <a:ea typeface="Arial Unicode MS" pitchFamily="50" charset="-128"/>
                  <a:cs typeface="Arial" charset="0"/>
                </a:rPr>
                <a:t>(d) Memuat ke dalam drum yang berukuran tinggi</a:t>
              </a:r>
              <a:endParaRPr lang="ja-JP" altLang="en-US" sz="1000">
                <a:latin typeface="Arial" charset="0"/>
                <a:ea typeface="Arial Unicode MS" pitchFamily="50" charset="-128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96758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タイトル 3"/>
          <p:cNvSpPr>
            <a:spLocks noGrp="1"/>
          </p:cNvSpPr>
          <p:nvPr>
            <p:ph type="title"/>
          </p:nvPr>
        </p:nvSpPr>
        <p:spPr>
          <a:xfrm>
            <a:off x="628650" y="612775"/>
            <a:ext cx="7886700" cy="560388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Drag line</a:t>
            </a:r>
            <a:endParaRPr lang="ja-JP" altLang="en-US" sz="2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606425" y="1231900"/>
            <a:ext cx="8389938" cy="5502275"/>
            <a:chOff x="606425" y="1231900"/>
            <a:chExt cx="8389938" cy="5502275"/>
          </a:xfrm>
        </p:grpSpPr>
        <p:pic>
          <p:nvPicPr>
            <p:cNvPr id="8194" name="図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113" y="2532063"/>
              <a:ext cx="3721100" cy="196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6" name="コンテンツ プレースホルダー 4"/>
            <p:cNvSpPr txBox="1">
              <a:spLocks/>
            </p:cNvSpPr>
            <p:nvPr/>
          </p:nvSpPr>
          <p:spPr bwMode="auto">
            <a:xfrm>
              <a:off x="606425" y="1231900"/>
              <a:ext cx="7886700" cy="5070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marL="893763" indent="-893763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685800" indent="-22860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8197" name="テキスト ボックス 10"/>
            <p:cNvSpPr txBox="1">
              <a:spLocks noChangeArrowheads="1"/>
            </p:cNvSpPr>
            <p:nvPr/>
          </p:nvSpPr>
          <p:spPr bwMode="auto">
            <a:xfrm>
              <a:off x="4425950" y="6456363"/>
              <a:ext cx="4570413" cy="277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 dirty="0" err="1">
                  <a:solidFill>
                    <a:srgbClr val="000000"/>
                  </a:solidFill>
                </a:rPr>
                <a:t>Buku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panduan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Halaman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137 /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Panduan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tambahan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Halaman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smtClean="0">
                  <a:solidFill>
                    <a:srgbClr val="000000"/>
                  </a:solidFill>
                </a:rPr>
                <a:t>76 </a:t>
              </a:r>
              <a:endParaRPr lang="ja-JP" altLang="en-US" sz="1200" dirty="0">
                <a:solidFill>
                  <a:srgbClr val="000000"/>
                </a:solidFill>
              </a:endParaRPr>
            </a:p>
          </p:txBody>
        </p:sp>
        <p:pic>
          <p:nvPicPr>
            <p:cNvPr id="8198" name="図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813" y="1312863"/>
              <a:ext cx="3860800" cy="494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9" name="テキスト ボックス 9"/>
            <p:cNvSpPr txBox="1">
              <a:spLocks noChangeArrowheads="1"/>
            </p:cNvSpPr>
            <p:nvPr/>
          </p:nvSpPr>
          <p:spPr bwMode="auto">
            <a:xfrm>
              <a:off x="5092700" y="4418013"/>
              <a:ext cx="3236913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Sudut batasan boom</a:t>
              </a:r>
              <a:endParaRPr lang="ja-JP" altLang="en-US" sz="12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8200" name="テキスト ボックス 13"/>
            <p:cNvSpPr txBox="1">
              <a:spLocks noChangeArrowheads="1"/>
            </p:cNvSpPr>
            <p:nvPr/>
          </p:nvSpPr>
          <p:spPr bwMode="auto">
            <a:xfrm>
              <a:off x="3900488" y="6030913"/>
              <a:ext cx="473392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Contoh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pekerjaan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muatan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dan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penggalian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dengan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drag line</a:t>
              </a:r>
              <a:endParaRPr lang="ja-JP" altLang="en-US" sz="12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2681288" y="2089150"/>
              <a:ext cx="765175" cy="1444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2339975" y="2233613"/>
              <a:ext cx="936625" cy="14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8203" name="テキスト ボックス 5"/>
            <p:cNvSpPr txBox="1">
              <a:spLocks noChangeArrowheads="1"/>
            </p:cNvSpPr>
            <p:nvPr/>
          </p:nvSpPr>
          <p:spPr bwMode="auto">
            <a:xfrm>
              <a:off x="2468563" y="2024063"/>
              <a:ext cx="178435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000" dirty="0">
                  <a:ea typeface="Arial Unicode MS" pitchFamily="50" charset="-128"/>
                  <a:cs typeface="Arial Unicode MS" pitchFamily="50" charset="-128"/>
                </a:rPr>
                <a:t>(a) </a:t>
              </a:r>
              <a:r>
                <a:rPr lang="en-US" altLang="ja-JP" sz="1000" dirty="0" err="1">
                  <a:ea typeface="Arial Unicode MS" pitchFamily="50" charset="-128"/>
                  <a:cs typeface="Arial Unicode MS" pitchFamily="50" charset="-128"/>
                </a:rPr>
                <a:t>Pengerukan</a:t>
              </a:r>
              <a:r>
                <a:rPr lang="en-US" altLang="ja-JP" sz="10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000" dirty="0" err="1">
                  <a:ea typeface="Arial Unicode MS" pitchFamily="50" charset="-128"/>
                  <a:cs typeface="Arial Unicode MS" pitchFamily="50" charset="-128"/>
                </a:rPr>
                <a:t>untuk</a:t>
              </a:r>
              <a:r>
                <a:rPr lang="en-US" altLang="ja-JP" sz="10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000" dirty="0" err="1">
                  <a:ea typeface="Arial Unicode MS" pitchFamily="50" charset="-128"/>
                  <a:cs typeface="Arial Unicode MS" pitchFamily="50" charset="-128"/>
                </a:rPr>
                <a:t>dataran</a:t>
              </a:r>
              <a:r>
                <a:rPr lang="en-US" altLang="ja-JP" sz="10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000" dirty="0" err="1">
                  <a:ea typeface="Arial Unicode MS" pitchFamily="50" charset="-128"/>
                  <a:cs typeface="Arial Unicode MS" pitchFamily="50" charset="-128"/>
                </a:rPr>
                <a:t>tanah</a:t>
              </a:r>
              <a:r>
                <a:rPr lang="en-US" altLang="ja-JP" sz="1000" dirty="0">
                  <a:ea typeface="Arial Unicode MS" pitchFamily="50" charset="-128"/>
                  <a:cs typeface="Arial Unicode MS" pitchFamily="50" charset="-128"/>
                </a:rPr>
                <a:t> yang miring </a:t>
              </a:r>
              <a:r>
                <a:rPr lang="en-US" altLang="ja-JP" sz="1000" dirty="0" err="1">
                  <a:ea typeface="Arial Unicode MS" pitchFamily="50" charset="-128"/>
                  <a:cs typeface="Arial Unicode MS" pitchFamily="50" charset="-128"/>
                </a:rPr>
                <a:t>ke</a:t>
              </a:r>
              <a:r>
                <a:rPr lang="en-US" altLang="ja-JP" sz="10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000" dirty="0" err="1">
                  <a:ea typeface="Arial Unicode MS" pitchFamily="50" charset="-128"/>
                  <a:cs typeface="Arial Unicode MS" pitchFamily="50" charset="-128"/>
                </a:rPr>
                <a:t>bawah</a:t>
              </a:r>
              <a:endParaRPr lang="ja-JP" altLang="en-US" sz="1000" dirty="0">
                <a:ea typeface="Arial Unicode MS" pitchFamily="50" charset="-128"/>
                <a:cs typeface="Arial Unicode MS" pitchFamily="50" charset="-128"/>
              </a:endParaRPr>
            </a:p>
            <a:p>
              <a:pPr eaLnBrk="1" hangingPunct="1"/>
              <a:endParaRPr lang="ja-JP" altLang="en-US" sz="900" dirty="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3228975" y="3802063"/>
              <a:ext cx="1295400" cy="1095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8205" name="テキスト ボックス 14"/>
            <p:cNvSpPr txBox="1">
              <a:spLocks noChangeArrowheads="1"/>
            </p:cNvSpPr>
            <p:nvPr/>
          </p:nvSpPr>
          <p:spPr bwMode="auto">
            <a:xfrm>
              <a:off x="3038475" y="3698875"/>
              <a:ext cx="1960563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000" dirty="0">
                  <a:ea typeface="Arial Unicode MS" pitchFamily="50" charset="-128"/>
                  <a:cs typeface="Arial Unicode MS" pitchFamily="50" charset="-128"/>
                </a:rPr>
                <a:t>(c) </a:t>
              </a:r>
              <a:r>
                <a:rPr lang="en-US" altLang="ja-JP" sz="1000" dirty="0" err="1">
                  <a:ea typeface="Arial Unicode MS" pitchFamily="50" charset="-128"/>
                  <a:cs typeface="Arial Unicode MS" pitchFamily="50" charset="-128"/>
                </a:rPr>
                <a:t>Pengerukan</a:t>
              </a:r>
              <a:r>
                <a:rPr lang="en-US" altLang="ja-JP" sz="10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000" dirty="0" err="1">
                  <a:ea typeface="Arial Unicode MS" pitchFamily="50" charset="-128"/>
                  <a:cs typeface="Arial Unicode MS" pitchFamily="50" charset="-128"/>
                </a:rPr>
                <a:t>saluran</a:t>
              </a:r>
              <a:r>
                <a:rPr lang="en-US" altLang="ja-JP" sz="1000" dirty="0">
                  <a:ea typeface="Arial Unicode MS" pitchFamily="50" charset="-128"/>
                  <a:cs typeface="Arial Unicode MS" pitchFamily="50" charset="-128"/>
                </a:rPr>
                <a:t> air dan </a:t>
              </a:r>
              <a:r>
                <a:rPr lang="en-US" altLang="ja-JP" sz="1000" dirty="0" err="1">
                  <a:ea typeface="Arial Unicode MS" pitchFamily="50" charset="-128"/>
                  <a:cs typeface="Arial Unicode MS" pitchFamily="50" charset="-128"/>
                </a:rPr>
                <a:t>parit</a:t>
              </a:r>
              <a:endParaRPr lang="ja-JP" altLang="en-US" sz="1000" dirty="0">
                <a:ea typeface="Arial Unicode MS" pitchFamily="50" charset="-128"/>
                <a:cs typeface="Arial Unicode MS" pitchFamily="50" charset="-128"/>
              </a:endParaRPr>
            </a:p>
            <a:p>
              <a:pPr eaLnBrk="1" hangingPunct="1"/>
              <a:endParaRPr lang="ja-JP" altLang="en-US" sz="900" dirty="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117600" y="3811588"/>
              <a:ext cx="1509713" cy="144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8207" name="テキスト ボックス 16"/>
            <p:cNvSpPr txBox="1">
              <a:spLocks noChangeArrowheads="1"/>
            </p:cNvSpPr>
            <p:nvPr/>
          </p:nvSpPr>
          <p:spPr bwMode="auto">
            <a:xfrm>
              <a:off x="825500" y="3786188"/>
              <a:ext cx="221297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(b)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Pemotongan</a:t>
              </a:r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akar</a:t>
              </a:r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untuk</a:t>
              </a:r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membangun</a:t>
              </a:r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pondasi</a:t>
              </a:r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,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pengumpulan</a:t>
              </a:r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rangka</a:t>
              </a:r>
              <a:endParaRPr lang="ja-JP" altLang="en-US" sz="900" dirty="0">
                <a:ea typeface="Arial Unicode MS" pitchFamily="50" charset="-128"/>
                <a:cs typeface="Arial Unicode MS" pitchFamily="50" charset="-128"/>
              </a:endParaRPr>
            </a:p>
            <a:p>
              <a:pPr eaLnBrk="1" hangingPunct="1"/>
              <a:endParaRPr lang="ja-JP" altLang="en-US" sz="700" dirty="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1039813" y="4989513"/>
              <a:ext cx="1509712" cy="144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8209" name="テキスト ボックス 18"/>
            <p:cNvSpPr txBox="1">
              <a:spLocks noChangeArrowheads="1"/>
            </p:cNvSpPr>
            <p:nvPr/>
          </p:nvSpPr>
          <p:spPr bwMode="auto">
            <a:xfrm>
              <a:off x="749300" y="4976813"/>
              <a:ext cx="221297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(d)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Memuat</a:t>
              </a:r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 pada level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permukaan</a:t>
              </a:r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tanah</a:t>
              </a:r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 yang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sama</a:t>
              </a:r>
              <a:endParaRPr lang="ja-JP" altLang="en-US" sz="900" dirty="0">
                <a:ea typeface="Arial Unicode MS" pitchFamily="50" charset="-128"/>
                <a:cs typeface="Arial Unicode MS" pitchFamily="50" charset="-128"/>
              </a:endParaRPr>
            </a:p>
            <a:p>
              <a:pPr eaLnBrk="1" hangingPunct="1"/>
              <a:endParaRPr lang="ja-JP" altLang="en-US" sz="700" dirty="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3352800" y="5154613"/>
              <a:ext cx="1509713" cy="144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8211" name="テキスト ボックス 20"/>
            <p:cNvSpPr txBox="1">
              <a:spLocks noChangeArrowheads="1"/>
            </p:cNvSpPr>
            <p:nvPr/>
          </p:nvSpPr>
          <p:spPr bwMode="auto">
            <a:xfrm>
              <a:off x="2970213" y="5143500"/>
              <a:ext cx="221297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(e)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Memuat</a:t>
              </a:r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 pada level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permukaan</a:t>
              </a:r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 yang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lebih</a:t>
              </a:r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rendah</a:t>
              </a:r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dari</a:t>
              </a:r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alat</a:t>
              </a:r>
              <a:r>
                <a:rPr lang="en-US" altLang="ja-JP" sz="9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900" dirty="0" err="1">
                  <a:ea typeface="Arial Unicode MS" pitchFamily="50" charset="-128"/>
                  <a:cs typeface="Arial Unicode MS" pitchFamily="50" charset="-128"/>
                </a:rPr>
                <a:t>pengeruk</a:t>
              </a:r>
              <a:endParaRPr lang="ja-JP" altLang="en-US" sz="900" dirty="0">
                <a:ea typeface="Arial Unicode MS" pitchFamily="50" charset="-128"/>
                <a:cs typeface="Arial Unicode MS" pitchFamily="50" charset="-128"/>
              </a:endParaRPr>
            </a:p>
            <a:p>
              <a:pPr eaLnBrk="1" hangingPunct="1"/>
              <a:endParaRPr lang="ja-JP" altLang="en-US" sz="700" dirty="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1047750" y="6137275"/>
              <a:ext cx="1511300" cy="142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8213" name="テキスト ボックス 22"/>
            <p:cNvSpPr txBox="1">
              <a:spLocks noChangeArrowheads="1"/>
            </p:cNvSpPr>
            <p:nvPr/>
          </p:nvSpPr>
          <p:spPr bwMode="auto">
            <a:xfrm>
              <a:off x="1233488" y="6069013"/>
              <a:ext cx="221297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800" dirty="0">
                  <a:ea typeface="Arial Unicode MS" pitchFamily="50" charset="-128"/>
                  <a:cs typeface="Arial Unicode MS" pitchFamily="50" charset="-128"/>
                </a:rPr>
                <a:t>(e) </a:t>
              </a:r>
              <a:r>
                <a:rPr lang="en-US" altLang="ja-JP" sz="800" dirty="0" err="1">
                  <a:ea typeface="Arial Unicode MS" pitchFamily="50" charset="-128"/>
                  <a:cs typeface="Arial Unicode MS" pitchFamily="50" charset="-128"/>
                </a:rPr>
                <a:t>Memuat</a:t>
              </a:r>
              <a:r>
                <a:rPr lang="en-US" altLang="ja-JP" sz="8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800" dirty="0" err="1">
                  <a:ea typeface="Arial Unicode MS" pitchFamily="50" charset="-128"/>
                  <a:cs typeface="Arial Unicode MS" pitchFamily="50" charset="-128"/>
                </a:rPr>
                <a:t>ke</a:t>
              </a:r>
              <a:r>
                <a:rPr lang="en-US" altLang="ja-JP" sz="8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800" dirty="0" err="1">
                  <a:ea typeface="Arial Unicode MS" pitchFamily="50" charset="-128"/>
                  <a:cs typeface="Arial Unicode MS" pitchFamily="50" charset="-128"/>
                </a:rPr>
                <a:t>dalam</a:t>
              </a:r>
              <a:r>
                <a:rPr lang="en-US" altLang="ja-JP" sz="800" dirty="0">
                  <a:ea typeface="Arial Unicode MS" pitchFamily="50" charset="-128"/>
                  <a:cs typeface="Arial Unicode MS" pitchFamily="50" charset="-128"/>
                </a:rPr>
                <a:t> hopper</a:t>
              </a:r>
              <a:endParaRPr lang="ja-JP" altLang="en-US" sz="800" dirty="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805488" y="3652838"/>
              <a:ext cx="495300" cy="1666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 rot="4552986">
              <a:off x="6088856" y="3672682"/>
              <a:ext cx="200025" cy="2619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8216" name="テキスト ボックス 25"/>
            <p:cNvSpPr txBox="1">
              <a:spLocks noChangeArrowheads="1"/>
            </p:cNvSpPr>
            <p:nvPr/>
          </p:nvSpPr>
          <p:spPr bwMode="auto">
            <a:xfrm>
              <a:off x="5503863" y="3382963"/>
              <a:ext cx="17843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900">
                  <a:ea typeface="Arial Unicode MS" pitchFamily="50" charset="-128"/>
                  <a:cs typeface="Arial Unicode MS" pitchFamily="50" charset="-128"/>
                </a:rPr>
                <a:t>Normalnya</a:t>
              </a:r>
            </a:p>
            <a:p>
              <a:pPr eaLnBrk="1" hangingPunct="1"/>
              <a:r>
                <a:rPr lang="en-US" altLang="ja-JP" sz="900">
                  <a:latin typeface="Arial" charset="0"/>
                  <a:ea typeface="Arial Unicode MS" pitchFamily="50" charset="-128"/>
                  <a:cs typeface="Arial" charset="0"/>
                </a:rPr>
                <a:t>&gt;30°</a:t>
              </a:r>
              <a:endParaRPr lang="ja-JP" altLang="en-US" sz="900">
                <a:ea typeface="Arial Unicode MS" pitchFamily="50" charset="-128"/>
                <a:cs typeface="Arial Unicode MS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6165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3"/>
          <p:cNvSpPr>
            <a:spLocks noGrp="1"/>
          </p:cNvSpPr>
          <p:nvPr>
            <p:ph type="title"/>
          </p:nvPr>
        </p:nvSpPr>
        <p:spPr>
          <a:xfrm>
            <a:off x="628650" y="612775"/>
            <a:ext cx="7886700" cy="560388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Motor dan Grader  1…</a:t>
            </a:r>
            <a:r>
              <a:rPr lang="en-US" altLang="ja-JP" sz="24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Operasi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Dasar</a:t>
            </a:r>
            <a:endParaRPr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243" name="コンテンツ プレースホルダー 4"/>
          <p:cNvSpPr txBox="1">
            <a:spLocks/>
          </p:cNvSpPr>
          <p:nvPr/>
        </p:nvSpPr>
        <p:spPr bwMode="auto">
          <a:xfrm>
            <a:off x="642937" y="1298575"/>
            <a:ext cx="7886700" cy="507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893763" indent="-893763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685800" indent="-22860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en-US" altLang="ja-JP" sz="200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en-US" altLang="ja-JP" sz="200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en-US" altLang="ja-JP" sz="200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en-US" altLang="ja-JP" sz="200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en-US" altLang="ja-JP" sz="200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en-US" altLang="ja-JP" sz="200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en-US" altLang="ja-JP" sz="200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244" name="テキスト ボックス 13"/>
          <p:cNvSpPr txBox="1">
            <a:spLocks noChangeArrowheads="1"/>
          </p:cNvSpPr>
          <p:nvPr/>
        </p:nvSpPr>
        <p:spPr bwMode="auto">
          <a:xfrm>
            <a:off x="1098550" y="5283200"/>
            <a:ext cx="32385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rgbClr val="000000"/>
                </a:solidFill>
              </a:rPr>
              <a:t>Contoh alat operasional motor dan bladder</a:t>
            </a:r>
            <a:endParaRPr lang="ja-JP" altLang="en-US" sz="1200">
              <a:solidFill>
                <a:srgbClr val="000000"/>
              </a:solidFill>
            </a:endParaRPr>
          </a:p>
        </p:txBody>
      </p:sp>
      <p:sp>
        <p:nvSpPr>
          <p:cNvPr id="10245" name="テキスト ボックス 10"/>
          <p:cNvSpPr txBox="1">
            <a:spLocks noChangeArrowheads="1"/>
          </p:cNvSpPr>
          <p:nvPr/>
        </p:nvSpPr>
        <p:spPr bwMode="auto">
          <a:xfrm>
            <a:off x="4456112" y="6456363"/>
            <a:ext cx="4570413" cy="277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1200" dirty="0" err="1">
                <a:solidFill>
                  <a:srgbClr val="000000"/>
                </a:solidFill>
              </a:rPr>
              <a:t>Buku</a:t>
            </a:r>
            <a:r>
              <a:rPr lang="en-US" altLang="ja-JP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 err="1">
                <a:solidFill>
                  <a:srgbClr val="000000"/>
                </a:solidFill>
              </a:rPr>
              <a:t>panduan</a:t>
            </a:r>
            <a:r>
              <a:rPr lang="en-US" altLang="ja-JP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 err="1">
                <a:solidFill>
                  <a:srgbClr val="000000"/>
                </a:solidFill>
              </a:rPr>
              <a:t>Halaman</a:t>
            </a:r>
            <a:r>
              <a:rPr lang="en-US" altLang="ja-JP" sz="1200" dirty="0">
                <a:solidFill>
                  <a:srgbClr val="000000"/>
                </a:solidFill>
              </a:rPr>
              <a:t> 140 /</a:t>
            </a:r>
            <a:r>
              <a:rPr lang="en-US" altLang="ja-JP" sz="1200" dirty="0" err="1">
                <a:solidFill>
                  <a:srgbClr val="000000"/>
                </a:solidFill>
              </a:rPr>
              <a:t>Panduan</a:t>
            </a:r>
            <a:r>
              <a:rPr lang="en-US" altLang="ja-JP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 err="1">
                <a:solidFill>
                  <a:srgbClr val="000000"/>
                </a:solidFill>
              </a:rPr>
              <a:t>tambahan</a:t>
            </a:r>
            <a:r>
              <a:rPr lang="en-US" altLang="ja-JP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 err="1">
                <a:solidFill>
                  <a:srgbClr val="000000"/>
                </a:solidFill>
              </a:rPr>
              <a:t>Halaman</a:t>
            </a:r>
            <a:r>
              <a:rPr lang="en-US" altLang="ja-JP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</a:rPr>
              <a:t>77 </a:t>
            </a:r>
            <a:endParaRPr lang="ja-JP" altLang="en-US" sz="1200" dirty="0">
              <a:solidFill>
                <a:srgbClr val="000000"/>
              </a:solidFill>
            </a:endParaRPr>
          </a:p>
        </p:txBody>
      </p:sp>
      <p:pic>
        <p:nvPicPr>
          <p:cNvPr id="1024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2" y="4564063"/>
            <a:ext cx="1979613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4" y="4259263"/>
            <a:ext cx="1763712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テキスト ボックス 11"/>
          <p:cNvSpPr txBox="1">
            <a:spLocks noChangeArrowheads="1"/>
          </p:cNvSpPr>
          <p:nvPr/>
        </p:nvSpPr>
        <p:spPr bwMode="auto">
          <a:xfrm>
            <a:off x="3779837" y="5735638"/>
            <a:ext cx="3238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rgbClr val="000000"/>
                </a:solidFill>
              </a:rPr>
              <a:t>Sudut ujung pisau blade</a:t>
            </a:r>
            <a:endParaRPr lang="ja-JP" altLang="en-US" sz="1200">
              <a:solidFill>
                <a:srgbClr val="000000"/>
              </a:solidFill>
            </a:endParaRPr>
          </a:p>
        </p:txBody>
      </p:sp>
      <p:sp>
        <p:nvSpPr>
          <p:cNvPr id="10249" name="テキスト ボックス 9"/>
          <p:cNvSpPr txBox="1">
            <a:spLocks noChangeArrowheads="1"/>
          </p:cNvSpPr>
          <p:nvPr/>
        </p:nvSpPr>
        <p:spPr bwMode="auto">
          <a:xfrm>
            <a:off x="5775325" y="5864225"/>
            <a:ext cx="32385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rgbClr val="000000"/>
                </a:solidFill>
              </a:rPr>
              <a:t>Sudut scarifier</a:t>
            </a:r>
            <a:endParaRPr lang="ja-JP" altLang="en-US" sz="1200">
              <a:solidFill>
                <a:srgbClr val="000000"/>
              </a:solidFill>
            </a:endParaRPr>
          </a:p>
        </p:txBody>
      </p:sp>
      <p:pic>
        <p:nvPicPr>
          <p:cNvPr id="10250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2" y="2230438"/>
            <a:ext cx="361473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テキスト ボックス 19"/>
          <p:cNvSpPr txBox="1">
            <a:spLocks noChangeArrowheads="1"/>
          </p:cNvSpPr>
          <p:nvPr/>
        </p:nvSpPr>
        <p:spPr bwMode="auto">
          <a:xfrm>
            <a:off x="5013325" y="1866900"/>
            <a:ext cx="3236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Sudut dan kualitas tanah</a:t>
            </a:r>
            <a:endParaRPr lang="ja-JP" altLang="en-US" sz="1200">
              <a:solidFill>
                <a:srgbClr val="00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0252" name="図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2287588"/>
            <a:ext cx="4090987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735012" y="2225675"/>
            <a:ext cx="1152525" cy="204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66775" y="2116138"/>
            <a:ext cx="1039812" cy="338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800" dirty="0">
                <a:ea typeface="Arial Unicode MS"/>
              </a:rPr>
              <a:t>Tuas Naik/</a:t>
            </a:r>
            <a:r>
              <a:rPr lang="en-US" altLang="ja-JP" sz="800" dirty="0" err="1">
                <a:ea typeface="Arial Unicode MS"/>
              </a:rPr>
              <a:t>Turun</a:t>
            </a:r>
            <a:r>
              <a:rPr lang="en-US" altLang="ja-JP" sz="800" dirty="0">
                <a:ea typeface="Arial Unicode MS"/>
              </a:rPr>
              <a:t> </a:t>
            </a:r>
            <a:r>
              <a:rPr lang="en-US" altLang="ja-JP" sz="800" dirty="0" err="1">
                <a:ea typeface="Arial Unicode MS"/>
              </a:rPr>
              <a:t>Scarifier</a:t>
            </a:r>
            <a:endParaRPr lang="ja-JP" altLang="en-US" sz="800" dirty="0">
              <a:ea typeface="Arial Unicode M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311275" y="2500313"/>
            <a:ext cx="122237" cy="136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1304925" y="2820988"/>
            <a:ext cx="122237" cy="136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65225" y="2419350"/>
            <a:ext cx="428625" cy="214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800" dirty="0">
                <a:ea typeface="Arial Unicode MS"/>
              </a:rPr>
              <a:t>Tarik</a:t>
            </a:r>
            <a:endParaRPr lang="ja-JP" altLang="en-US" sz="800" dirty="0">
              <a:ea typeface="Arial Unicode M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81087" y="2807495"/>
            <a:ext cx="495300" cy="2016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700" dirty="0" err="1">
                <a:ea typeface="Arial Unicode MS"/>
              </a:rPr>
              <a:t>Dorong</a:t>
            </a:r>
            <a:endParaRPr lang="ja-JP" altLang="en-US" sz="700" dirty="0">
              <a:ea typeface="Arial Unicode M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65175" y="3051175"/>
            <a:ext cx="957262" cy="90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03275" y="3008313"/>
            <a:ext cx="1304925" cy="200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700" dirty="0" err="1">
                <a:ea typeface="Arial Unicode MS"/>
              </a:rPr>
              <a:t>Lingkaran</a:t>
            </a:r>
            <a:r>
              <a:rPr lang="en-US" altLang="ja-JP" sz="700" dirty="0">
                <a:ea typeface="Arial Unicode MS"/>
              </a:rPr>
              <a:t> </a:t>
            </a:r>
            <a:r>
              <a:rPr lang="en-US" altLang="ja-JP" sz="700" dirty="0" err="1">
                <a:ea typeface="Arial Unicode MS"/>
              </a:rPr>
              <a:t>melintang</a:t>
            </a:r>
            <a:endParaRPr lang="ja-JP" altLang="en-US" sz="700" dirty="0">
              <a:ea typeface="Arial Unicode M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001712" y="3236913"/>
            <a:ext cx="122238" cy="136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1333500" y="3211513"/>
            <a:ext cx="122237" cy="136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216025" y="3151188"/>
            <a:ext cx="428625" cy="1841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600" dirty="0">
                <a:ea typeface="Arial Unicode MS"/>
              </a:rPr>
              <a:t>Tarik</a:t>
            </a:r>
            <a:endParaRPr lang="ja-JP" altLang="en-US" sz="600" dirty="0">
              <a:ea typeface="Arial Unicode M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84237" y="3148013"/>
            <a:ext cx="495300" cy="1841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600" dirty="0" err="1">
                <a:ea typeface="Arial Unicode MS"/>
              </a:rPr>
              <a:t>Dorong</a:t>
            </a:r>
            <a:endParaRPr lang="ja-JP" altLang="en-US" sz="600" dirty="0">
              <a:ea typeface="Arial Unicode MS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17550" y="3811588"/>
            <a:ext cx="955675" cy="90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74700" y="3757613"/>
            <a:ext cx="1306512" cy="200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700" dirty="0" err="1">
                <a:ea typeface="Arial Unicode MS"/>
              </a:rPr>
              <a:t>Lingkaran</a:t>
            </a:r>
            <a:r>
              <a:rPr lang="en-US" altLang="ja-JP" sz="700" dirty="0">
                <a:ea typeface="Arial Unicode MS"/>
              </a:rPr>
              <a:t> </a:t>
            </a:r>
            <a:r>
              <a:rPr lang="en-US" altLang="ja-JP" sz="700" dirty="0" err="1">
                <a:ea typeface="Arial Unicode MS"/>
              </a:rPr>
              <a:t>berputar</a:t>
            </a:r>
            <a:endParaRPr lang="ja-JP" altLang="en-US" sz="700" dirty="0">
              <a:ea typeface="Arial Unicode MS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1014412" y="3989388"/>
            <a:ext cx="96838" cy="92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1323975" y="4071938"/>
            <a:ext cx="96837" cy="92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90587" y="3902075"/>
            <a:ext cx="428625" cy="1841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600" dirty="0">
                <a:ea typeface="Arial Unicode MS"/>
              </a:rPr>
              <a:t>Tarik</a:t>
            </a:r>
            <a:endParaRPr lang="ja-JP" altLang="en-US" sz="600" dirty="0">
              <a:ea typeface="Arial Unicode M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152525" y="4016375"/>
            <a:ext cx="493712" cy="1841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600" dirty="0" err="1">
                <a:ea typeface="Arial Unicode MS"/>
              </a:rPr>
              <a:t>Dorong</a:t>
            </a:r>
            <a:endParaRPr lang="ja-JP" altLang="en-US" sz="600" dirty="0">
              <a:ea typeface="Arial Unicode MS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735012" y="4557713"/>
            <a:ext cx="957263" cy="8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28650" y="4506913"/>
            <a:ext cx="1306512" cy="200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700" dirty="0">
                <a:ea typeface="Arial Unicode MS"/>
              </a:rPr>
              <a:t>Naik/</a:t>
            </a:r>
            <a:r>
              <a:rPr lang="en-US" altLang="ja-JP" sz="700" dirty="0" err="1">
                <a:ea typeface="Arial Unicode MS"/>
              </a:rPr>
              <a:t>Turun</a:t>
            </a:r>
            <a:r>
              <a:rPr lang="en-US" altLang="ja-JP" sz="700" dirty="0">
                <a:ea typeface="Arial Unicode MS"/>
              </a:rPr>
              <a:t> </a:t>
            </a:r>
            <a:r>
              <a:rPr lang="en-US" altLang="ja-JP" sz="700" dirty="0" err="1">
                <a:ea typeface="Arial Unicode MS"/>
              </a:rPr>
              <a:t>Pisau</a:t>
            </a:r>
            <a:r>
              <a:rPr lang="en-US" altLang="ja-JP" sz="700" dirty="0">
                <a:ea typeface="Arial Unicode MS"/>
              </a:rPr>
              <a:t> (Kiri)</a:t>
            </a:r>
            <a:endParaRPr lang="ja-JP" altLang="en-US" sz="700" dirty="0">
              <a:ea typeface="Arial Unicode MS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1320800" y="4714875"/>
            <a:ext cx="123825" cy="136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1328737" y="5019675"/>
            <a:ext cx="122238" cy="136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173162" y="4638675"/>
            <a:ext cx="428625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800" dirty="0">
                <a:ea typeface="Arial Unicode MS"/>
              </a:rPr>
              <a:t>Tarik</a:t>
            </a:r>
            <a:endParaRPr lang="ja-JP" altLang="en-US" sz="800" dirty="0">
              <a:ea typeface="Arial Unicode MS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139825" y="5049838"/>
            <a:ext cx="495300" cy="1857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600" dirty="0" err="1">
                <a:ea typeface="Arial Unicode MS"/>
              </a:rPr>
              <a:t>Dorong</a:t>
            </a:r>
            <a:endParaRPr lang="ja-JP" altLang="en-US" sz="600" dirty="0">
              <a:ea typeface="Arial Unicode MS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3633787" y="2225675"/>
            <a:ext cx="1152525" cy="204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4887912" y="2341563"/>
            <a:ext cx="887413" cy="206375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4927600" y="2643188"/>
            <a:ext cx="920750" cy="18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895725" y="2274888"/>
            <a:ext cx="1038225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800" dirty="0" err="1">
                <a:ea typeface="Arial Unicode MS"/>
              </a:rPr>
              <a:t>Artikulasi</a:t>
            </a:r>
            <a:endParaRPr lang="ja-JP" altLang="en-US" sz="800" dirty="0">
              <a:ea typeface="Arial Unicode MS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4314825" y="2806700"/>
            <a:ext cx="122237" cy="136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4006850" y="2498725"/>
            <a:ext cx="122237" cy="85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214812" y="2825750"/>
            <a:ext cx="428625" cy="1857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600" dirty="0">
                <a:ea typeface="Arial Unicode MS"/>
              </a:rPr>
              <a:t>Tarik</a:t>
            </a:r>
            <a:endParaRPr lang="ja-JP" altLang="en-US" sz="600" dirty="0">
              <a:ea typeface="Arial Unicode MS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879850" y="2414588"/>
            <a:ext cx="495300" cy="200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700" dirty="0" err="1">
                <a:ea typeface="Arial Unicode MS"/>
              </a:rPr>
              <a:t>Dorong</a:t>
            </a:r>
            <a:endParaRPr lang="ja-JP" altLang="en-US" sz="700" dirty="0">
              <a:ea typeface="Arial Unicode MS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3962400" y="3000375"/>
            <a:ext cx="561975" cy="14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867150" y="3024188"/>
            <a:ext cx="1038225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800" dirty="0">
                <a:ea typeface="Arial Unicode MS"/>
              </a:rPr>
              <a:t>Leaning</a:t>
            </a:r>
            <a:endParaRPr lang="ja-JP" altLang="en-US" sz="800" dirty="0">
              <a:ea typeface="Arial Unicode MS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3998912" y="3224213"/>
            <a:ext cx="122238" cy="111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49" name="正方形/長方形 48"/>
          <p:cNvSpPr/>
          <p:nvPr/>
        </p:nvSpPr>
        <p:spPr>
          <a:xfrm>
            <a:off x="4325937" y="3213100"/>
            <a:ext cx="122238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3990975" y="3981450"/>
            <a:ext cx="123825" cy="93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4303712" y="3984625"/>
            <a:ext cx="122238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4325937" y="4713288"/>
            <a:ext cx="122238" cy="136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4325937" y="5040313"/>
            <a:ext cx="122238" cy="136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879850" y="3168650"/>
            <a:ext cx="495300" cy="169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500" dirty="0" err="1">
                <a:ea typeface="Arial Unicode MS"/>
              </a:rPr>
              <a:t>Dorong</a:t>
            </a:r>
            <a:endParaRPr lang="ja-JP" altLang="en-US" sz="500" dirty="0">
              <a:ea typeface="Arial Unicode MS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210050" y="3163888"/>
            <a:ext cx="428625" cy="1841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600" dirty="0">
                <a:ea typeface="Arial Unicode MS"/>
              </a:rPr>
              <a:t>Tarik</a:t>
            </a:r>
            <a:endParaRPr lang="ja-JP" altLang="en-US" sz="600" dirty="0">
              <a:ea typeface="Arial Unicode MS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3833812" y="3794125"/>
            <a:ext cx="804863" cy="112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687762" y="3748088"/>
            <a:ext cx="1466850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800" dirty="0">
                <a:ea typeface="Arial Unicode MS"/>
              </a:rPr>
              <a:t>Mata </a:t>
            </a:r>
            <a:r>
              <a:rPr lang="en-US" altLang="ja-JP" sz="800" dirty="0" err="1">
                <a:ea typeface="Arial Unicode MS"/>
              </a:rPr>
              <a:t>Pisau</a:t>
            </a:r>
            <a:r>
              <a:rPr lang="en-US" altLang="ja-JP" sz="800" dirty="0">
                <a:ea typeface="Arial Unicode MS"/>
              </a:rPr>
              <a:t> (Blade) </a:t>
            </a:r>
            <a:r>
              <a:rPr lang="en-US" altLang="ja-JP" sz="800" dirty="0" err="1">
                <a:ea typeface="Arial Unicode MS"/>
              </a:rPr>
              <a:t>Melintang</a:t>
            </a:r>
            <a:endParaRPr lang="ja-JP" altLang="en-US" sz="800" dirty="0">
              <a:ea typeface="Arial Unicode MS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881437" y="3930650"/>
            <a:ext cx="495300" cy="1682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500" dirty="0" err="1">
                <a:ea typeface="Arial Unicode MS"/>
              </a:rPr>
              <a:t>Dorong</a:t>
            </a:r>
            <a:endParaRPr lang="ja-JP" altLang="en-US" sz="500" dirty="0">
              <a:ea typeface="Arial Unicode MS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211637" y="3924300"/>
            <a:ext cx="428625" cy="1857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600" dirty="0">
                <a:ea typeface="Arial Unicode MS"/>
              </a:rPr>
              <a:t>Tarik</a:t>
            </a:r>
            <a:endParaRPr lang="ja-JP" altLang="en-US" sz="600" dirty="0">
              <a:ea typeface="Arial Unicode MS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3763962" y="4556125"/>
            <a:ext cx="957263" cy="90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768725" y="4498975"/>
            <a:ext cx="1428750" cy="200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700" dirty="0">
                <a:ea typeface="Arial Unicode MS"/>
              </a:rPr>
              <a:t>Naik/</a:t>
            </a:r>
            <a:r>
              <a:rPr lang="en-US" altLang="ja-JP" sz="700" dirty="0" err="1">
                <a:ea typeface="Arial Unicode MS"/>
              </a:rPr>
              <a:t>Turun</a:t>
            </a:r>
            <a:r>
              <a:rPr lang="en-US" altLang="ja-JP" sz="700" dirty="0">
                <a:ea typeface="Arial Unicode MS"/>
              </a:rPr>
              <a:t> </a:t>
            </a:r>
            <a:r>
              <a:rPr lang="en-US" altLang="ja-JP" sz="700" dirty="0" err="1">
                <a:ea typeface="Arial Unicode MS"/>
              </a:rPr>
              <a:t>Pisau</a:t>
            </a:r>
            <a:r>
              <a:rPr lang="en-US" altLang="ja-JP" sz="700" dirty="0">
                <a:ea typeface="Arial Unicode MS"/>
              </a:rPr>
              <a:t> (</a:t>
            </a:r>
            <a:r>
              <a:rPr lang="en-US" altLang="ja-JP" sz="700" dirty="0" err="1">
                <a:ea typeface="Arial Unicode MS"/>
              </a:rPr>
              <a:t>Kanan</a:t>
            </a:r>
            <a:r>
              <a:rPr lang="en-US" altLang="ja-JP" sz="700" dirty="0">
                <a:ea typeface="Arial Unicode MS"/>
              </a:rPr>
              <a:t>)</a:t>
            </a:r>
            <a:endParaRPr lang="ja-JP" altLang="en-US" sz="700" dirty="0">
              <a:ea typeface="Arial Unicode MS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162425" y="4645025"/>
            <a:ext cx="428625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800" dirty="0">
                <a:ea typeface="Arial Unicode MS"/>
              </a:rPr>
              <a:t>Tarik</a:t>
            </a:r>
            <a:endParaRPr lang="ja-JP" altLang="en-US" sz="800" dirty="0">
              <a:ea typeface="Arial Unicode MS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129087" y="5056188"/>
            <a:ext cx="495300" cy="1857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600" dirty="0" err="1">
                <a:ea typeface="Arial Unicode MS"/>
              </a:rPr>
              <a:t>Dorong</a:t>
            </a:r>
            <a:endParaRPr lang="ja-JP" altLang="en-US" sz="600" dirty="0">
              <a:ea typeface="Arial Unicode MS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4911725" y="3340100"/>
            <a:ext cx="936625" cy="138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4938712" y="2319338"/>
            <a:ext cx="1038225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800" dirty="0" err="1">
                <a:ea typeface="Arial Unicode MS"/>
              </a:rPr>
              <a:t>Kualitas</a:t>
            </a:r>
            <a:r>
              <a:rPr lang="en-US" altLang="ja-JP" sz="800" dirty="0">
                <a:ea typeface="Arial Unicode MS"/>
              </a:rPr>
              <a:t> Tanah</a:t>
            </a:r>
            <a:endParaRPr lang="ja-JP" altLang="en-US" sz="800" dirty="0">
              <a:ea typeface="Arial Unicode MS"/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6007100" y="2328863"/>
            <a:ext cx="474662" cy="255587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5754687" y="2270125"/>
            <a:ext cx="1038225" cy="3063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ja-JP" sz="700" dirty="0" err="1">
                <a:ea typeface="Arial Unicode MS"/>
              </a:rPr>
              <a:t>Sudut</a:t>
            </a:r>
            <a:endParaRPr lang="en-US" altLang="ja-JP" sz="700" dirty="0">
              <a:ea typeface="Arial Unicode MS"/>
            </a:endParaRPr>
          </a:p>
          <a:p>
            <a:pPr algn="ctr" eaLnBrk="1" hangingPunct="1">
              <a:defRPr/>
            </a:pPr>
            <a:r>
              <a:rPr lang="en-US" altLang="ja-JP" sz="700" dirty="0" err="1">
                <a:ea typeface="Arial Unicode MS"/>
              </a:rPr>
              <a:t>Kemiringan</a:t>
            </a:r>
            <a:r>
              <a:rPr lang="en-US" altLang="ja-JP" sz="700" dirty="0">
                <a:ea typeface="Arial Unicode MS"/>
              </a:rPr>
              <a:t> (θ)</a:t>
            </a:r>
            <a:endParaRPr lang="ja-JP" altLang="en-US" sz="700" dirty="0">
              <a:ea typeface="Arial Unicode MS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4905375" y="2617788"/>
            <a:ext cx="1039812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800" dirty="0">
                <a:ea typeface="Arial Unicode MS"/>
              </a:rPr>
              <a:t>Tanah </a:t>
            </a:r>
            <a:r>
              <a:rPr lang="en-US" altLang="ja-JP" sz="800" dirty="0" err="1">
                <a:ea typeface="Arial Unicode MS"/>
              </a:rPr>
              <a:t>Keras</a:t>
            </a:r>
            <a:endParaRPr lang="ja-JP" altLang="en-US" sz="800" dirty="0">
              <a:ea typeface="Arial Unicode MS"/>
            </a:endParaRPr>
          </a:p>
        </p:txBody>
      </p:sp>
      <p:sp>
        <p:nvSpPr>
          <p:cNvPr id="73" name="正方形/長方形 72"/>
          <p:cNvSpPr/>
          <p:nvPr/>
        </p:nvSpPr>
        <p:spPr>
          <a:xfrm flipV="1">
            <a:off x="4930775" y="2898775"/>
            <a:ext cx="917575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4897437" y="2871788"/>
            <a:ext cx="1039813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800" dirty="0">
                <a:ea typeface="Arial Unicode MS"/>
              </a:rPr>
              <a:t>Tanah </a:t>
            </a:r>
            <a:r>
              <a:rPr lang="en-US" altLang="ja-JP" sz="800" dirty="0" err="1">
                <a:ea typeface="Arial Unicode MS"/>
              </a:rPr>
              <a:t>Lembut</a:t>
            </a:r>
            <a:endParaRPr lang="ja-JP" altLang="en-US" sz="800" dirty="0">
              <a:ea typeface="Arial Unicode MS"/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4894262" y="3125788"/>
            <a:ext cx="911225" cy="136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903787" y="3082925"/>
            <a:ext cx="1038225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800" dirty="0" err="1">
                <a:ea typeface="Arial Unicode MS"/>
              </a:rPr>
              <a:t>Gunungan</a:t>
            </a:r>
            <a:r>
              <a:rPr lang="en-US" altLang="ja-JP" sz="800" dirty="0">
                <a:ea typeface="Arial Unicode MS"/>
              </a:rPr>
              <a:t> Tanah</a:t>
            </a:r>
            <a:endParaRPr lang="ja-JP" altLang="en-US" sz="800" dirty="0">
              <a:ea typeface="Arial Unicode MS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4913312" y="3311525"/>
            <a:ext cx="1039813" cy="215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800" dirty="0">
                <a:ea typeface="Arial Unicode MS"/>
              </a:rPr>
              <a:t>Tanah Jadi</a:t>
            </a:r>
            <a:endParaRPr lang="ja-JP" altLang="en-US" sz="800" dirty="0">
              <a:ea typeface="Arial Unicode MS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7826375" y="2328863"/>
            <a:ext cx="622300" cy="204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7632700" y="2255838"/>
            <a:ext cx="1038225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ja-JP" sz="900" dirty="0" err="1">
                <a:ea typeface="Arial Unicode MS"/>
              </a:rPr>
              <a:t>Sudut</a:t>
            </a:r>
            <a:endParaRPr lang="en-US" altLang="ja-JP" sz="900" dirty="0">
              <a:ea typeface="Arial Unicode MS"/>
            </a:endParaRPr>
          </a:p>
          <a:p>
            <a:pPr algn="ctr" eaLnBrk="1" hangingPunct="1">
              <a:defRPr/>
            </a:pPr>
            <a:r>
              <a:rPr lang="en-US" altLang="ja-JP" sz="900" dirty="0" err="1">
                <a:ea typeface="Arial Unicode MS"/>
              </a:rPr>
              <a:t>Kemiringan</a:t>
            </a:r>
            <a:endParaRPr lang="ja-JP" altLang="en-US" sz="900" dirty="0">
              <a:ea typeface="Arial Unicode MS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5646737" y="4600575"/>
            <a:ext cx="638175" cy="92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82" name="正方形/長方形 81"/>
          <p:cNvSpPr/>
          <p:nvPr/>
        </p:nvSpPr>
        <p:spPr>
          <a:xfrm>
            <a:off x="5953125" y="5110163"/>
            <a:ext cx="795337" cy="123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5618162" y="4530725"/>
            <a:ext cx="927100" cy="2308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900" dirty="0" err="1">
                <a:ea typeface="Arial Unicode MS"/>
              </a:rPr>
              <a:t>Pisau</a:t>
            </a:r>
            <a:r>
              <a:rPr lang="en-US" altLang="ja-JP" sz="900" dirty="0">
                <a:ea typeface="Arial Unicode MS"/>
              </a:rPr>
              <a:t> (Blade)</a:t>
            </a:r>
            <a:endParaRPr lang="ja-JP" altLang="en-US" sz="900" dirty="0">
              <a:ea typeface="Arial Unicode MS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5873750" y="5029200"/>
            <a:ext cx="92710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900" dirty="0" err="1">
                <a:ea typeface="Arial Unicode MS"/>
              </a:rPr>
              <a:t>Sudut</a:t>
            </a:r>
            <a:r>
              <a:rPr lang="en-US" altLang="ja-JP" sz="900" dirty="0">
                <a:ea typeface="Arial Unicode MS"/>
              </a:rPr>
              <a:t> </a:t>
            </a:r>
            <a:r>
              <a:rPr lang="en-US" altLang="ja-JP" sz="900" dirty="0" err="1">
                <a:ea typeface="Arial Unicode MS"/>
              </a:rPr>
              <a:t>potong</a:t>
            </a:r>
            <a:r>
              <a:rPr lang="en-US" altLang="ja-JP" sz="900" dirty="0">
                <a:ea typeface="Arial Unicode MS"/>
              </a:rPr>
              <a:t> </a:t>
            </a:r>
          </a:p>
          <a:p>
            <a:pPr eaLnBrk="1" hangingPunct="1">
              <a:defRPr/>
            </a:pPr>
            <a:r>
              <a:rPr lang="en-US" altLang="ja-JP" sz="900" dirty="0">
                <a:ea typeface="Arial Unicode MS"/>
              </a:rPr>
              <a:t>Mata </a:t>
            </a:r>
            <a:r>
              <a:rPr lang="en-US" altLang="ja-JP" sz="900" dirty="0" err="1">
                <a:ea typeface="Arial Unicode MS"/>
              </a:rPr>
              <a:t>pisau</a:t>
            </a:r>
            <a:endParaRPr lang="ja-JP" altLang="en-US" sz="900" dirty="0">
              <a:ea typeface="Arial Unicode MS"/>
            </a:endParaRPr>
          </a:p>
        </p:txBody>
      </p:sp>
      <p:sp>
        <p:nvSpPr>
          <p:cNvPr id="86" name="正方形/長方形 85"/>
          <p:cNvSpPr/>
          <p:nvPr/>
        </p:nvSpPr>
        <p:spPr>
          <a:xfrm>
            <a:off x="7597775" y="4370388"/>
            <a:ext cx="795338" cy="230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7534275" y="4071938"/>
            <a:ext cx="927100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800" dirty="0" err="1">
                <a:ea typeface="Arial Unicode MS"/>
              </a:rPr>
              <a:t>Baut</a:t>
            </a:r>
            <a:r>
              <a:rPr lang="en-US" altLang="ja-JP" sz="800" dirty="0">
                <a:ea typeface="Arial Unicode MS"/>
              </a:rPr>
              <a:t> </a:t>
            </a:r>
            <a:r>
              <a:rPr lang="en-US" altLang="ja-JP" sz="800" dirty="0" err="1">
                <a:ea typeface="Arial Unicode MS"/>
              </a:rPr>
              <a:t>untuk</a:t>
            </a:r>
            <a:r>
              <a:rPr lang="en-US" altLang="ja-JP" sz="800" dirty="0">
                <a:ea typeface="Arial Unicode MS"/>
              </a:rPr>
              <a:t> </a:t>
            </a:r>
            <a:r>
              <a:rPr lang="en-US" altLang="ja-JP" sz="800" dirty="0" err="1">
                <a:ea typeface="Arial Unicode MS"/>
              </a:rPr>
              <a:t>menyesuaikan</a:t>
            </a:r>
            <a:r>
              <a:rPr lang="en-US" altLang="ja-JP" sz="800" dirty="0">
                <a:ea typeface="Arial Unicode MS"/>
              </a:rPr>
              <a:t> </a:t>
            </a:r>
            <a:r>
              <a:rPr lang="en-US" altLang="ja-JP" sz="800" dirty="0" err="1">
                <a:ea typeface="Arial Unicode MS"/>
              </a:rPr>
              <a:t>sudut</a:t>
            </a:r>
            <a:r>
              <a:rPr lang="en-US" altLang="ja-JP" sz="800" dirty="0">
                <a:ea typeface="Arial Unicode MS"/>
              </a:rPr>
              <a:t> </a:t>
            </a:r>
            <a:r>
              <a:rPr lang="en-US" altLang="ja-JP" sz="800" dirty="0" err="1">
                <a:ea typeface="Arial Unicode MS"/>
              </a:rPr>
              <a:t>pemotongan</a:t>
            </a:r>
            <a:endParaRPr lang="ja-JP" altLang="en-US" sz="800" dirty="0">
              <a:ea typeface="Arial Unicode MS"/>
            </a:endParaRPr>
          </a:p>
        </p:txBody>
      </p:sp>
      <p:sp>
        <p:nvSpPr>
          <p:cNvPr id="88" name="正方形/長方形 87"/>
          <p:cNvSpPr/>
          <p:nvPr/>
        </p:nvSpPr>
        <p:spPr>
          <a:xfrm>
            <a:off x="7680961" y="5263356"/>
            <a:ext cx="795338" cy="122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7615080" y="5180588"/>
            <a:ext cx="927100" cy="215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800" dirty="0" err="1">
                <a:ea typeface="Arial Unicode MS"/>
              </a:rPr>
              <a:t>Sudut</a:t>
            </a:r>
            <a:r>
              <a:rPr lang="en-US" altLang="ja-JP" sz="800" dirty="0">
                <a:ea typeface="Arial Unicode MS"/>
              </a:rPr>
              <a:t> </a:t>
            </a:r>
            <a:r>
              <a:rPr lang="en-US" altLang="ja-JP" sz="800" dirty="0" err="1">
                <a:ea typeface="Arial Unicode MS"/>
              </a:rPr>
              <a:t>potong</a:t>
            </a:r>
            <a:endParaRPr lang="ja-JP" altLang="en-US" sz="800" dirty="0"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219115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Motor dan Grader   2...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Operasi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Dasar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604661" y="1268383"/>
            <a:ext cx="8391502" cy="5465458"/>
            <a:chOff x="604661" y="1268383"/>
            <a:chExt cx="8391502" cy="5465458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4425950" y="6456842"/>
              <a:ext cx="4570213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142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79 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661" y="1885373"/>
              <a:ext cx="4306700" cy="1394076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5302" y="3896439"/>
              <a:ext cx="5900062" cy="2151998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1381165" y="3374831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Operasional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miring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3016528" y="6052110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gesekan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blade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0987" y="1797627"/>
              <a:ext cx="3656245" cy="1632887"/>
            </a:xfrm>
            <a:prstGeom prst="rect">
              <a:avLst/>
            </a:prstGeom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5006235" y="3397295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Tire leaning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untuk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rotasi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kiri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9" name="コンテンツ プレースホルダー 4"/>
            <p:cNvSpPr txBox="1">
              <a:spLocks/>
            </p:cNvSpPr>
            <p:nvPr/>
          </p:nvSpPr>
          <p:spPr>
            <a:xfrm>
              <a:off x="628650" y="1268383"/>
              <a:ext cx="7886700" cy="5070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721790" y="2159000"/>
              <a:ext cx="1234017" cy="1846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Arah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maju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berdasarkan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beban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941998" y="2382913"/>
              <a:ext cx="481502" cy="215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Lurus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237225" y="2726264"/>
              <a:ext cx="718581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Arah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maju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berdasarkan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leaning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4811265" y="2643035"/>
              <a:ext cx="666669" cy="215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Rotasi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kiri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852659" y="3223868"/>
              <a:ext cx="1242406" cy="215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Arah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tire leaning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457367" y="5808351"/>
              <a:ext cx="2082701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A) Ban </a:t>
              </a:r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depan</a:t>
              </a:r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blade </a:t>
              </a:r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bersentuhan</a:t>
              </a:r>
              <a:endParaRPr kumimoji="1" lang="ja-JP" altLang="en-US" sz="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3581950" y="5659081"/>
              <a:ext cx="1980100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B) Ban </a:t>
              </a:r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depan</a:t>
              </a:r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blade, blade </a:t>
              </a:r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frame </a:t>
              </a:r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bersentuhan</a:t>
              </a:r>
              <a:endParaRPr kumimoji="1" lang="ja-JP" altLang="en-US" sz="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5707649" y="5659081"/>
              <a:ext cx="1675293" cy="40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C) Blade </a:t>
              </a:r>
              <a:r>
                <a:rPr kumimoji="1" lang="en-US" altLang="ja-JP" sz="1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kumimoji="1" lang="en-US" altLang="ja-JP" sz="1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Scarifier</a:t>
              </a:r>
              <a:r>
                <a:rPr kumimoji="1" lang="en-US" altLang="ja-JP" sz="1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 </a:t>
              </a:r>
              <a:r>
                <a:rPr kumimoji="1" lang="en-US" altLang="ja-JP" sz="1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bersentuhan</a:t>
              </a:r>
              <a:endParaRPr kumimoji="1" lang="ja-JP" altLang="en-US" sz="1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BBD8003B-11D1-45DB-AA79-A3A82D5339AD}"/>
              </a:ext>
            </a:extLst>
          </p:cNvPr>
          <p:cNvSpPr txBox="1"/>
          <p:nvPr/>
        </p:nvSpPr>
        <p:spPr>
          <a:xfrm>
            <a:off x="3861688" y="3058629"/>
            <a:ext cx="762652" cy="1538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r>
              <a:rPr lang="en-US" altLang="ja-JP" sz="1000" dirty="0"/>
              <a:t>Windrow</a:t>
            </a:r>
          </a:p>
        </p:txBody>
      </p:sp>
    </p:spTree>
    <p:extLst>
      <p:ext uri="{BB962C8B-B14F-4D97-AF65-F5344CB8AC3E}">
        <p14:creationId xmlns:p14="http://schemas.microsoft.com/office/powerpoint/2010/main" val="10630315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Pekerjaan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Terapan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628650" y="1268383"/>
            <a:ext cx="8440574" cy="5465458"/>
            <a:chOff x="628650" y="1268383"/>
            <a:chExt cx="8440574" cy="5465458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650" y="4099153"/>
              <a:ext cx="3047365" cy="1473281"/>
            </a:xfrm>
            <a:prstGeom prst="rect">
              <a:avLst/>
            </a:prstGeom>
          </p:spPr>
        </p:pic>
        <p:sp>
          <p:nvSpPr>
            <p:cNvPr id="9" name="コンテンツ プレースホルダー 4"/>
            <p:cNvSpPr txBox="1">
              <a:spLocks/>
            </p:cNvSpPr>
            <p:nvPr/>
          </p:nvSpPr>
          <p:spPr>
            <a:xfrm>
              <a:off x="628650" y="1268383"/>
              <a:ext cx="7886700" cy="5070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28650" y="3096924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bentuk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shoulder reach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425950" y="6456842"/>
              <a:ext cx="4570213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144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79 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28650" y="5583159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Putar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balik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dengan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artikulasi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953195" y="2987834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bentuk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bank cut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514124" y="2882528"/>
              <a:ext cx="323761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pekerjaan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dengan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snow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plaw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/>
              </a:r>
              <a:b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</a:b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mesin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pembersih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salju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351819" y="5701547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Berjalan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offset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7988" y="1505515"/>
              <a:ext cx="1899756" cy="1387985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9876" y="1612972"/>
              <a:ext cx="1884248" cy="1209641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92781" y="1490872"/>
              <a:ext cx="2388265" cy="1364723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68768" y="4032738"/>
              <a:ext cx="2636397" cy="1651625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97919" y="4455818"/>
              <a:ext cx="1905000" cy="1057275"/>
            </a:xfrm>
            <a:prstGeom prst="rect">
              <a:avLst/>
            </a:prstGeom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5831614" y="5545863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Sudut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potong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scarifier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5831614" y="2548460"/>
              <a:ext cx="757815" cy="2462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000" dirty="0"/>
                <a:t>Snow </a:t>
              </a:r>
              <a:r>
                <a:rPr kumimoji="1" lang="en-US" altLang="ja-JP" sz="1000" dirty="0" err="1"/>
                <a:t>plaw</a:t>
              </a:r>
              <a:endParaRPr kumimoji="1" lang="ja-JP" altLang="en-US" sz="1000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4967613" y="4793458"/>
              <a:ext cx="958653" cy="2462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000" dirty="0" err="1"/>
                <a:t>Jumlah</a:t>
              </a:r>
              <a:r>
                <a:rPr kumimoji="1" lang="en-US" altLang="ja-JP" sz="1000" dirty="0"/>
                <a:t> offset</a:t>
              </a:r>
              <a:endParaRPr kumimoji="1" lang="ja-JP" altLang="en-US" sz="10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7742195" y="4703808"/>
              <a:ext cx="675070" cy="5539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000" dirty="0" err="1"/>
                <a:t>Sudut</a:t>
              </a:r>
              <a:r>
                <a:rPr kumimoji="1" lang="en-US" altLang="ja-JP" sz="1000" dirty="0"/>
                <a:t> </a:t>
              </a:r>
              <a:r>
                <a:rPr kumimoji="1" lang="en-US" altLang="ja-JP" sz="1000" dirty="0" err="1"/>
                <a:t>pemotongan</a:t>
              </a:r>
              <a:endParaRPr kumimoji="1" lang="ja-JP" altLang="en-US" sz="1000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914241" y="5438141"/>
              <a:ext cx="2376491" cy="2462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00" dirty="0"/>
                <a:t>Offset </a:t>
              </a:r>
              <a:r>
                <a:rPr kumimoji="1" lang="en-US" altLang="ja-JP" sz="1000" dirty="0" err="1"/>
                <a:t>dengan</a:t>
              </a:r>
              <a:r>
                <a:rPr kumimoji="1" lang="en-US" altLang="ja-JP" sz="1000" dirty="0"/>
                <a:t> articulate</a:t>
              </a:r>
              <a:endParaRPr kumimoji="1" lang="ja-JP" alt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53199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Untuk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Penggalian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84930" y="5922668"/>
            <a:ext cx="401123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9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9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29334" y="3143604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</a:rPr>
              <a:t>Contoh</a:t>
            </a:r>
            <a:r>
              <a:rPr lang="ja-JP" altLang="en-US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>
                <a:solidFill>
                  <a:prstClr val="black"/>
                </a:solidFill>
              </a:rPr>
              <a:t>Drag</a:t>
            </a:r>
            <a:r>
              <a:rPr lang="ja-JP" altLang="en-US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>
                <a:solidFill>
                  <a:prstClr val="black"/>
                </a:solidFill>
              </a:rPr>
              <a:t>Line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957" y="1330430"/>
            <a:ext cx="2057400" cy="18002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57" y="3467023"/>
            <a:ext cx="3124200" cy="18288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930" y="2230542"/>
            <a:ext cx="3009900" cy="215265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929334" y="5295823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</a:rPr>
              <a:t>Contoh</a:t>
            </a:r>
            <a:r>
              <a:rPr lang="ja-JP" altLang="en-US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>
                <a:solidFill>
                  <a:prstClr val="black"/>
                </a:solidFill>
              </a:rPr>
              <a:t>Bucket</a:t>
            </a:r>
            <a:r>
              <a:rPr lang="ja-JP" altLang="en-US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penggali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33557" y="4339964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</a:rPr>
              <a:t>Contoh</a:t>
            </a:r>
            <a:r>
              <a:rPr lang="ja-JP" altLang="en-US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>
                <a:solidFill>
                  <a:prstClr val="black"/>
                </a:solidFill>
              </a:rPr>
              <a:t>trencher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072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Scraper (Motor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scraper)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215218" y="1268383"/>
            <a:ext cx="8780945" cy="5465458"/>
            <a:chOff x="215218" y="1268383"/>
            <a:chExt cx="8780945" cy="5465458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4985" y="1669133"/>
              <a:ext cx="2359280" cy="1904582"/>
            </a:xfrm>
            <a:prstGeom prst="rect">
              <a:avLst/>
            </a:prstGeom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2743885" y="3573401"/>
              <a:ext cx="3237610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Hati-hati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bahaya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tergelincir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karena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gaya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sentrifugal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1100" y="1751653"/>
              <a:ext cx="3217198" cy="1492780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5235199" y="3245482"/>
              <a:ext cx="3237610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1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Hati-hati</a:t>
              </a:r>
              <a:r>
                <a:rPr lang="en-US" altLang="ja-JP" sz="11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1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bahaya</a:t>
              </a:r>
              <a:r>
                <a:rPr lang="en-US" altLang="ja-JP" sz="11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1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terlalu</a:t>
              </a:r>
              <a:r>
                <a:rPr lang="en-US" altLang="ja-JP" sz="11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1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tinggi</a:t>
              </a:r>
              <a:r>
                <a:rPr lang="en-US" altLang="ja-JP" sz="11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1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mengangkat</a:t>
              </a:r>
              <a:r>
                <a:rPr lang="en-US" altLang="ja-JP" sz="11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bowl</a:t>
              </a:r>
              <a:endParaRPr lang="ja-JP" altLang="en-US" sz="11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650" y="1459164"/>
              <a:ext cx="2617660" cy="2397361"/>
            </a:xfrm>
            <a:prstGeom prst="rect">
              <a:avLst/>
            </a:prstGeom>
          </p:spPr>
        </p:pic>
        <p:sp>
          <p:nvSpPr>
            <p:cNvPr id="9" name="コンテンツ プレースホルダー 4"/>
            <p:cNvSpPr txBox="1">
              <a:spLocks/>
            </p:cNvSpPr>
            <p:nvPr/>
          </p:nvSpPr>
          <p:spPr>
            <a:xfrm>
              <a:off x="628650" y="1268383"/>
              <a:ext cx="7886700" cy="5070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893763" indent="-893763">
                <a:buNone/>
              </a:pP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15218" y="4050215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alat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operasional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scraper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425950" y="6456842"/>
              <a:ext cx="4570213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147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82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 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5544" y="4257275"/>
              <a:ext cx="4393889" cy="1860678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91913" y="3599000"/>
              <a:ext cx="2251524" cy="1016817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18105" y="4975316"/>
              <a:ext cx="3367096" cy="824237"/>
            </a:xfrm>
            <a:prstGeom prst="rect">
              <a:avLst/>
            </a:prstGeom>
          </p:spPr>
        </p:pic>
        <p:sp>
          <p:nvSpPr>
            <p:cNvPr id="26" name="テキスト ボックス 25"/>
            <p:cNvSpPr txBox="1"/>
            <p:nvPr/>
          </p:nvSpPr>
          <p:spPr>
            <a:xfrm>
              <a:off x="1079868" y="6074835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pekerjaan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dasar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247591" y="5756435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pekerjaan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pengerukan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5247591" y="4615189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urutan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296085" y="1401471"/>
              <a:ext cx="744382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Brake pedal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326482" y="1404369"/>
              <a:ext cx="744382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Pedal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maju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478883" y="1556769"/>
              <a:ext cx="826102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Tuas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pengganti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kecepatan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2801121" y="1866017"/>
              <a:ext cx="165036" cy="7568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square" lIns="36000" tIns="0" rIns="36000" bIns="0" rtlCol="0">
              <a:spAutoFit/>
            </a:bodyPr>
            <a:lstStyle/>
            <a:p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Tuas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penggerak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bowl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937847" y="1864546"/>
              <a:ext cx="165036" cy="8595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square" lIns="36000" tIns="0" rIns="36000" bIns="0" rtlCol="0">
              <a:spAutoFit/>
            </a:bodyPr>
            <a:lstStyle/>
            <a:p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Tusa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penggerak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apron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3060957" y="1864546"/>
              <a:ext cx="180425" cy="10351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square" lIns="36000" tIns="0" rIns="36000" bIns="0" rtlCol="0">
              <a:spAutoFit/>
            </a:bodyPr>
            <a:lstStyle/>
            <a:p>
              <a:r>
                <a:rPr kumimoji="1"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Tusa</a:t>
              </a:r>
              <a:r>
                <a:rPr kumimoji="1"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penggerak</a:t>
              </a:r>
              <a:r>
                <a:rPr kumimoji="1"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ejektor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890364" y="3748684"/>
              <a:ext cx="744382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Bold pedal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1837616" y="3744436"/>
              <a:ext cx="744382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Ziplock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pedal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890364" y="4464359"/>
              <a:ext cx="777912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Mulai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memuat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634746" y="4540556"/>
              <a:ext cx="609618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Selesai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memuat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185332" y="4320414"/>
              <a:ext cx="1550257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Kedalaman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rata-rata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2873694" y="4440528"/>
              <a:ext cx="777912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Mulai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memuat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3651606" y="4505144"/>
              <a:ext cx="609618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Selesai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memuat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313116" y="4296595"/>
              <a:ext cx="1550257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Kedalaman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rata-rata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1926673" y="5122485"/>
              <a:ext cx="892932" cy="4154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Kedalaman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rata-rata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974360" y="5546867"/>
              <a:ext cx="1045332" cy="523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Lebar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bowl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turun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/>
              </a:r>
              <a:b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</a:b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Lebar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bowl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naik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/>
              </a:r>
              <a:b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</a:b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Saat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bowl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bergerak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/>
              </a:r>
              <a:b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</a:b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Operasional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apron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2116839" y="5653348"/>
              <a:ext cx="777912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Lakukan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dengan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baik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4189398" y="4969643"/>
              <a:ext cx="930321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Bowl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terlalu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tinggi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3719630" y="5129320"/>
              <a:ext cx="1792134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terlalu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menumpuk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di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depan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apron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3469998" y="5439810"/>
              <a:ext cx="1472115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Terlalu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cepat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menurunkan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bold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3785689" y="5292845"/>
              <a:ext cx="1625192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Kedalaman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tidak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rata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3165927" y="5756435"/>
              <a:ext cx="1472115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Terlalu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cepat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menurunkan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bold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3268603" y="5603096"/>
              <a:ext cx="1472115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Terlalu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cepat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menaikkan</a:t>
              </a:r>
              <a:r>
                <a:rPr lang="en-US" altLang="ja-JP" sz="7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bold</a:t>
              </a:r>
              <a:endParaRPr lang="ja-JP" altLang="en-US" sz="7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0104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3">
            <a:extLst>
              <a:ext uri="{FF2B5EF4-FFF2-40B4-BE49-F238E27FC236}">
                <a16:creationId xmlns:a16="http://schemas.microsoft.com/office/drawing/2014/main" xmlns="" id="{62DE9E15-8759-447B-93F4-0ABC767B4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Scraper (Scraper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tipe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derek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xmlns="" id="{E7DE2D8C-30D4-41F2-BF8B-89FE335A4018}"/>
              </a:ext>
            </a:extLst>
          </p:cNvPr>
          <p:cNvGrpSpPr/>
          <p:nvPr/>
        </p:nvGrpSpPr>
        <p:grpSpPr>
          <a:xfrm>
            <a:off x="619569" y="1268383"/>
            <a:ext cx="8376594" cy="5465458"/>
            <a:chOff x="619569" y="1268383"/>
            <a:chExt cx="8376594" cy="5465458"/>
          </a:xfrm>
        </p:grpSpPr>
        <p:sp>
          <p:nvSpPr>
            <p:cNvPr id="15" name="コンテンツ プレースホルダー 4">
              <a:extLst>
                <a:ext uri="{FF2B5EF4-FFF2-40B4-BE49-F238E27FC236}">
                  <a16:creationId xmlns:a16="http://schemas.microsoft.com/office/drawing/2014/main" xmlns="" id="{41265D94-AE3A-4120-B6CE-65D0A5C96C82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1268383"/>
              <a:ext cx="7886700" cy="5070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3763" indent="-893763">
                <a:buNone/>
              </a:pPr>
              <a:r>
                <a:rPr lang="en-US" altLang="ja-JP" sz="2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Operasional</a:t>
              </a:r>
              <a:r>
                <a:rPr lang="en-US" altLang="ja-JP" sz="2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2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dasarnya</a:t>
              </a:r>
              <a:r>
                <a:rPr lang="en-US" altLang="ja-JP" sz="2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2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sama</a:t>
              </a:r>
              <a:r>
                <a:rPr lang="en-US" altLang="ja-JP" sz="2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2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dengan</a:t>
              </a:r>
              <a:r>
                <a:rPr lang="en-US" altLang="ja-JP" sz="2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2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buldozer</a:t>
              </a:r>
              <a:r>
                <a:rPr lang="en-US" altLang="ja-JP" sz="2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6.1.1.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xmlns="" id="{3DC6EE58-FA5C-43A2-BE0E-2B471DC7366C}"/>
                </a:ext>
              </a:extLst>
            </p:cNvPr>
            <p:cNvSpPr txBox="1"/>
            <p:nvPr/>
          </p:nvSpPr>
          <p:spPr>
            <a:xfrm>
              <a:off x="619569" y="4521828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alat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operasional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buldozer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xmlns="" id="{88C80D20-BE1E-47AB-92AC-F272A41BD55E}"/>
                </a:ext>
              </a:extLst>
            </p:cNvPr>
            <p:cNvSpPr txBox="1"/>
            <p:nvPr/>
          </p:nvSpPr>
          <p:spPr>
            <a:xfrm>
              <a:off x="4425950" y="6456842"/>
              <a:ext cx="4570213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150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85 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xmlns="" id="{3F63AD29-B0C0-4248-BF39-384CED2F65C8}"/>
                </a:ext>
              </a:extLst>
            </p:cNvPr>
            <p:cNvSpPr txBox="1"/>
            <p:nvPr/>
          </p:nvSpPr>
          <p:spPr>
            <a:xfrm>
              <a:off x="4475372" y="5186106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Kondisi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pekerjaan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scraper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tipe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derek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xmlns="" id="{7C29FDC2-541B-4351-B263-0942D4D2C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624" y="1823330"/>
              <a:ext cx="2857501" cy="2696515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xmlns="" id="{8B67A5AD-6180-4A16-B6FF-FA958871B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7079" y="1732597"/>
              <a:ext cx="4814197" cy="3496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06921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Muck loader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tipe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crawler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628650" y="1268383"/>
            <a:ext cx="8367513" cy="5465458"/>
            <a:chOff x="628650" y="1268383"/>
            <a:chExt cx="8367513" cy="5465458"/>
          </a:xfrm>
        </p:grpSpPr>
        <p:sp>
          <p:nvSpPr>
            <p:cNvPr id="9" name="コンテンツ プレースホルダー 4"/>
            <p:cNvSpPr txBox="1">
              <a:spLocks/>
            </p:cNvSpPr>
            <p:nvPr/>
          </p:nvSpPr>
          <p:spPr>
            <a:xfrm>
              <a:off x="628650" y="1268383"/>
              <a:ext cx="7886700" cy="5070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Muck loader </a:t>
              </a:r>
              <a:r>
                <a:rPr lang="en-US" altLang="ja-JP" sz="1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tipe</a:t>
              </a:r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crawler </a:t>
              </a:r>
              <a:r>
                <a:rPr lang="en-US" altLang="ja-JP" sz="1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biasanya</a:t>
              </a:r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adalah</a:t>
              </a:r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loader </a:t>
              </a:r>
              <a:r>
                <a:rPr lang="en-US" altLang="ja-JP" sz="1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tipe</a:t>
              </a:r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pengikis</a:t>
              </a:r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traktor</a:t>
              </a:r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atau</a:t>
              </a:r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Ekskavator</a:t>
              </a:r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</a:t>
              </a:r>
              <a:r>
                <a:rPr lang="en-US" altLang="ja-JP" sz="1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shoberu</a:t>
              </a:r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 6.1.2. </a:t>
              </a:r>
              <a:r>
                <a:rPr lang="en-US" altLang="ja-JP" sz="1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Berikut</a:t>
              </a:r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ini</a:t>
              </a:r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adalah</a:t>
              </a:r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penjelasan</a:t>
              </a:r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mengenai</a:t>
              </a:r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loader </a:t>
              </a:r>
              <a:r>
                <a:rPr lang="en-US" altLang="ja-JP" sz="1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pengikis</a:t>
              </a:r>
              <a:r>
                <a:rPr lang="en-US" altLang="ja-JP" sz="1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.</a:t>
              </a: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425950" y="6456842"/>
              <a:ext cx="4570213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154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86 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2953195" y="5910006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alat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operasional</a:t>
              </a:r>
              <a:r>
                <a:rPr lang="en-US" altLang="ja-JP" sz="1200" dirty="0">
                  <a:solidFill>
                    <a:prstClr val="black"/>
                  </a:solidFill>
                </a:rPr>
                <a:t> loader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tipe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pengikis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0300" y="2083366"/>
              <a:ext cx="4343400" cy="3826640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2455545" y="2059193"/>
              <a:ext cx="1592580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Arm </a:t>
              </a:r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operasional</a:t>
              </a:r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rotasi</a:t>
              </a:r>
              <a:endParaRPr lang="ja-JP" altLang="en-US" sz="9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975860" y="2009156"/>
              <a:ext cx="1478280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Operasional</a:t>
              </a:r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crawler (</a:t>
              </a:r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kiri</a:t>
              </a:r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</a:t>
              </a:r>
              <a:endParaRPr lang="ja-JP" altLang="en-US" sz="9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326380" y="2214896"/>
              <a:ext cx="1699260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Operasional</a:t>
              </a:r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crawler (</a:t>
              </a:r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kanan</a:t>
              </a:r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</a:t>
              </a:r>
              <a:endParaRPr lang="ja-JP" altLang="en-US" sz="9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680710" y="2443496"/>
              <a:ext cx="1832610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Operasional</a:t>
              </a:r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boom </a:t>
              </a:r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bucket</a:t>
              </a:r>
              <a:endParaRPr lang="ja-JP" altLang="en-US" sz="9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543050" y="2826282"/>
              <a:ext cx="1832610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Operasional</a:t>
              </a:r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naik</a:t>
              </a:r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turun</a:t>
              </a:r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conveyor </a:t>
              </a:r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setting </a:t>
              </a:r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bagian</a:t>
              </a:r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bucket</a:t>
              </a:r>
              <a:endParaRPr lang="ja-JP" altLang="en-US" sz="9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569720" y="5198830"/>
              <a:ext cx="1851660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Operasional</a:t>
              </a:r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gerakan</a:t>
              </a:r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conveyor</a:t>
              </a:r>
              <a:endParaRPr lang="ja-JP" altLang="en-US" sz="9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5560695" y="5612542"/>
              <a:ext cx="1036320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Interlock </a:t>
              </a:r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hidrolik</a:t>
              </a:r>
              <a:endParaRPr lang="ja-JP" altLang="en-US" sz="9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965257" y="4728622"/>
              <a:ext cx="1106805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Kursi</a:t>
              </a:r>
              <a:r>
                <a:rPr lang="en-US" altLang="ja-JP" sz="9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9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pengemudi</a:t>
              </a:r>
              <a:endParaRPr lang="ja-JP" altLang="en-US" sz="9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1878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タイトル 3"/>
          <p:cNvSpPr>
            <a:spLocks noGrp="1"/>
          </p:cNvSpPr>
          <p:nvPr>
            <p:ph type="title"/>
          </p:nvPr>
        </p:nvSpPr>
        <p:spPr>
          <a:xfrm>
            <a:off x="628650" y="612775"/>
            <a:ext cx="7886700" cy="560388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24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Pemindahan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4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mesin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4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konstruksi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4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alat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4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berat</a:t>
            </a:r>
            <a:endParaRPr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625475" y="1220788"/>
            <a:ext cx="8370888" cy="5513387"/>
            <a:chOff x="625475" y="1220788"/>
            <a:chExt cx="8370888" cy="5513387"/>
          </a:xfrm>
        </p:grpSpPr>
        <p:pic>
          <p:nvPicPr>
            <p:cNvPr id="12290" name="図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6488" y="1220788"/>
              <a:ext cx="3430587" cy="150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2" name="テキスト ボックス 12"/>
            <p:cNvSpPr txBox="1">
              <a:spLocks noChangeArrowheads="1"/>
            </p:cNvSpPr>
            <p:nvPr/>
          </p:nvSpPr>
          <p:spPr bwMode="auto">
            <a:xfrm>
              <a:off x="682625" y="1857375"/>
              <a:ext cx="36703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Contoh alat pemanjat yang dilengkapi dengan hook</a:t>
              </a:r>
              <a:endParaRPr lang="ja-JP" altLang="en-US" sz="12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pic>
          <p:nvPicPr>
            <p:cNvPr id="12293" name="図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4787900"/>
              <a:ext cx="2619375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テキスト ボックス 16"/>
            <p:cNvSpPr txBox="1">
              <a:spLocks noChangeArrowheads="1"/>
            </p:cNvSpPr>
            <p:nvPr/>
          </p:nvSpPr>
          <p:spPr bwMode="auto">
            <a:xfrm>
              <a:off x="628650" y="2187575"/>
              <a:ext cx="36703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Contoh hubungan alat pemanjat dan berat alat berat</a:t>
              </a:r>
              <a:endParaRPr lang="ja-JP" altLang="en-US" sz="12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2295" name="テキスト ボックス 17"/>
            <p:cNvSpPr txBox="1">
              <a:spLocks noChangeArrowheads="1"/>
            </p:cNvSpPr>
            <p:nvPr/>
          </p:nvSpPr>
          <p:spPr bwMode="auto">
            <a:xfrm>
              <a:off x="4591050" y="2744788"/>
              <a:ext cx="36703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Contoh penggunaan alat pemanjat</a:t>
              </a:r>
              <a:endParaRPr lang="ja-JP" altLang="en-US" sz="12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2296" name="テキスト ボックス 18"/>
            <p:cNvSpPr txBox="1">
              <a:spLocks noChangeArrowheads="1"/>
            </p:cNvSpPr>
            <p:nvPr/>
          </p:nvSpPr>
          <p:spPr bwMode="auto">
            <a:xfrm>
              <a:off x="5200650" y="4349750"/>
              <a:ext cx="24511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Posisi loading</a:t>
              </a:r>
              <a:endParaRPr lang="ja-JP" altLang="en-US" sz="12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2297" name="テキスト ボックス 19"/>
            <p:cNvSpPr txBox="1">
              <a:spLocks noChangeArrowheads="1"/>
            </p:cNvSpPr>
            <p:nvPr/>
          </p:nvSpPr>
          <p:spPr bwMode="auto">
            <a:xfrm>
              <a:off x="5481638" y="6061075"/>
              <a:ext cx="245110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Contoh penggunaan foot stall</a:t>
              </a:r>
              <a:endParaRPr lang="ja-JP" altLang="en-US" sz="12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2298" name="テキスト ボックス 20"/>
            <p:cNvSpPr txBox="1">
              <a:spLocks noChangeArrowheads="1"/>
            </p:cNvSpPr>
            <p:nvPr/>
          </p:nvSpPr>
          <p:spPr bwMode="auto">
            <a:xfrm>
              <a:off x="1368425" y="6061075"/>
              <a:ext cx="252730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Contoh pemasangan di trailer</a:t>
              </a:r>
              <a:endParaRPr lang="ja-JP" altLang="en-US" sz="12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2299" name="テキスト ボックス 21"/>
            <p:cNvSpPr txBox="1">
              <a:spLocks noChangeArrowheads="1"/>
            </p:cNvSpPr>
            <p:nvPr/>
          </p:nvSpPr>
          <p:spPr bwMode="auto">
            <a:xfrm>
              <a:off x="4425950" y="6456363"/>
              <a:ext cx="4570413" cy="277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 dirty="0" err="1">
                  <a:solidFill>
                    <a:srgbClr val="000000"/>
                  </a:solidFill>
                </a:rPr>
                <a:t>Buku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panduan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Halaman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157 /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Panduan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tambahan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Halaman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smtClean="0">
                  <a:solidFill>
                    <a:srgbClr val="000000"/>
                  </a:solidFill>
                </a:rPr>
                <a:t>88 </a:t>
              </a:r>
              <a:endParaRPr lang="ja-JP" altLang="en-US" sz="1200" dirty="0">
                <a:solidFill>
                  <a:srgbClr val="000000"/>
                </a:solidFill>
              </a:endParaRPr>
            </a:p>
          </p:txBody>
        </p:sp>
        <p:pic>
          <p:nvPicPr>
            <p:cNvPr id="12300" name="図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2419350"/>
              <a:ext cx="3563937" cy="1109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図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25" y="1289050"/>
              <a:ext cx="36449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2" name="図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588" y="3140075"/>
              <a:ext cx="4027487" cy="1185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3" name="図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575" y="3529013"/>
              <a:ext cx="2671763" cy="256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4" name="コンテンツ プレースホルダー 4"/>
            <p:cNvSpPr txBox="1">
              <a:spLocks/>
            </p:cNvSpPr>
            <p:nvPr/>
          </p:nvSpPr>
          <p:spPr bwMode="auto">
            <a:xfrm>
              <a:off x="625475" y="1268413"/>
              <a:ext cx="7886700" cy="5070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marL="893763" indent="-893763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685800" indent="-22860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855663" y="2536825"/>
              <a:ext cx="979487" cy="204788"/>
            </a:xfrm>
            <a:prstGeom prst="rect">
              <a:avLst/>
            </a:prstGeom>
            <a:solidFill>
              <a:srgbClr val="EB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1968500" y="2471738"/>
              <a:ext cx="1122363" cy="134937"/>
            </a:xfrm>
            <a:prstGeom prst="rect">
              <a:avLst/>
            </a:prstGeom>
            <a:solidFill>
              <a:srgbClr val="EB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1922463" y="2676525"/>
              <a:ext cx="622300" cy="158750"/>
            </a:xfrm>
            <a:prstGeom prst="rect">
              <a:avLst/>
            </a:prstGeom>
            <a:solidFill>
              <a:srgbClr val="EB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08" name="テキスト ボックス 1"/>
            <p:cNvSpPr txBox="1">
              <a:spLocks noChangeArrowheads="1"/>
            </p:cNvSpPr>
            <p:nvPr/>
          </p:nvSpPr>
          <p:spPr bwMode="auto">
            <a:xfrm>
              <a:off x="868363" y="2482850"/>
              <a:ext cx="95408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800">
                  <a:ea typeface="Arial Unicode MS" pitchFamily="50" charset="-128"/>
                  <a:cs typeface="Arial Unicode MS" pitchFamily="50" charset="-128"/>
                </a:rPr>
                <a:t>Jumlah muatan Loader (t)</a:t>
              </a:r>
              <a:endParaRPr lang="ja-JP" altLang="en-US" sz="80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2310" name="テキスト ボックス 21"/>
            <p:cNvSpPr txBox="1">
              <a:spLocks noChangeArrowheads="1"/>
            </p:cNvSpPr>
            <p:nvPr/>
          </p:nvSpPr>
          <p:spPr bwMode="auto">
            <a:xfrm>
              <a:off x="1828800" y="2436813"/>
              <a:ext cx="148272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700" dirty="0" err="1">
                  <a:ea typeface="Arial Unicode MS" pitchFamily="50" charset="-128"/>
                  <a:cs typeface="Arial Unicode MS" pitchFamily="50" charset="-128"/>
                </a:rPr>
                <a:t>Jumlah</a:t>
              </a:r>
              <a:r>
                <a:rPr lang="en-US" altLang="ja-JP" sz="7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700" dirty="0" err="1">
                  <a:ea typeface="Arial Unicode MS" pitchFamily="50" charset="-128"/>
                  <a:cs typeface="Arial Unicode MS" pitchFamily="50" charset="-128"/>
                </a:rPr>
                <a:t>alat</a:t>
              </a:r>
              <a:r>
                <a:rPr lang="en-US" altLang="ja-JP" sz="7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700" dirty="0" err="1">
                  <a:ea typeface="Arial Unicode MS" pitchFamily="50" charset="-128"/>
                  <a:cs typeface="Arial Unicode MS" pitchFamily="50" charset="-128"/>
                </a:rPr>
                <a:t>panjat</a:t>
              </a:r>
              <a:r>
                <a:rPr lang="en-US" altLang="ja-JP" sz="700" dirty="0">
                  <a:ea typeface="Arial Unicode MS" pitchFamily="50" charset="-128"/>
                  <a:cs typeface="Arial Unicode MS" pitchFamily="50" charset="-128"/>
                </a:rPr>
                <a:t> yang </a:t>
              </a:r>
              <a:r>
                <a:rPr lang="en-US" altLang="ja-JP" sz="700" dirty="0" err="1">
                  <a:ea typeface="Arial Unicode MS" pitchFamily="50" charset="-128"/>
                  <a:cs typeface="Arial Unicode MS" pitchFamily="50" charset="-128"/>
                </a:rPr>
                <a:t>digunakan</a:t>
              </a:r>
              <a:endParaRPr lang="ja-JP" altLang="en-US" sz="700" dirty="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2311" name="テキスト ボックス 22"/>
            <p:cNvSpPr txBox="1">
              <a:spLocks noChangeArrowheads="1"/>
            </p:cNvSpPr>
            <p:nvPr/>
          </p:nvSpPr>
          <p:spPr bwMode="auto">
            <a:xfrm>
              <a:off x="1868488" y="2641600"/>
              <a:ext cx="95250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Kualitas Material</a:t>
              </a:r>
              <a:endParaRPr lang="ja-JP" altLang="en-US" sz="70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763838" y="2697163"/>
              <a:ext cx="276225" cy="106362"/>
            </a:xfrm>
            <a:prstGeom prst="rect">
              <a:avLst/>
            </a:prstGeom>
            <a:solidFill>
              <a:srgbClr val="EB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13" name="テキスト ボックス 24"/>
            <p:cNvSpPr txBox="1">
              <a:spLocks noChangeArrowheads="1"/>
            </p:cNvSpPr>
            <p:nvPr/>
          </p:nvSpPr>
          <p:spPr bwMode="auto">
            <a:xfrm>
              <a:off x="2686050" y="2628900"/>
              <a:ext cx="9525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800"/>
                <a:t>Jumlah</a:t>
              </a:r>
              <a:endParaRPr lang="ja-JP" altLang="en-US" sz="800"/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1922463" y="2889250"/>
              <a:ext cx="704850" cy="163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15" name="テキスト ボックス 26"/>
            <p:cNvSpPr txBox="1">
              <a:spLocks noChangeArrowheads="1"/>
            </p:cNvSpPr>
            <p:nvPr/>
          </p:nvSpPr>
          <p:spPr bwMode="auto">
            <a:xfrm>
              <a:off x="1803400" y="2819400"/>
              <a:ext cx="9540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600" dirty="0">
                  <a:ea typeface="Arial Unicode MS" pitchFamily="50" charset="-128"/>
                  <a:cs typeface="Arial Unicode MS" pitchFamily="50" charset="-128"/>
                </a:rPr>
                <a:t>Paduan </a:t>
              </a:r>
              <a:r>
                <a:rPr lang="en-US" altLang="ja-JP" sz="600" dirty="0" err="1">
                  <a:ea typeface="Arial Unicode MS" pitchFamily="50" charset="-128"/>
                  <a:cs typeface="Arial Unicode MS" pitchFamily="50" charset="-128"/>
                </a:rPr>
                <a:t>aluminium</a:t>
              </a:r>
              <a:r>
                <a:rPr lang="en-US" altLang="ja-JP" sz="600" dirty="0">
                  <a:ea typeface="Arial Unicode MS" pitchFamily="50" charset="-128"/>
                  <a:cs typeface="Arial Unicode MS" pitchFamily="50" charset="-128"/>
                </a:rPr>
                <a:t> dan </a:t>
              </a:r>
              <a:r>
                <a:rPr lang="en-US" altLang="ja-JP" sz="600" dirty="0" err="1">
                  <a:ea typeface="Arial Unicode MS" pitchFamily="50" charset="-128"/>
                  <a:cs typeface="Arial Unicode MS" pitchFamily="50" charset="-128"/>
                </a:rPr>
                <a:t>emas</a:t>
              </a:r>
              <a:endParaRPr lang="ja-JP" altLang="en-US" sz="600" dirty="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905000" y="3097213"/>
              <a:ext cx="703263" cy="163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1905000" y="3313113"/>
              <a:ext cx="703263" cy="163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18" name="テキスト ボックス 29"/>
            <p:cNvSpPr txBox="1">
              <a:spLocks noChangeArrowheads="1"/>
            </p:cNvSpPr>
            <p:nvPr/>
          </p:nvSpPr>
          <p:spPr bwMode="auto">
            <a:xfrm>
              <a:off x="1803400" y="3028950"/>
              <a:ext cx="954088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600">
                  <a:ea typeface="Arial Unicode MS" pitchFamily="50" charset="-128"/>
                  <a:cs typeface="Arial Unicode MS" pitchFamily="50" charset="-128"/>
                </a:rPr>
                <a:t>Paduan aluminium dan emas</a:t>
              </a:r>
              <a:endParaRPr lang="ja-JP" altLang="en-US" sz="60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2319" name="テキスト ボックス 30"/>
            <p:cNvSpPr txBox="1">
              <a:spLocks noChangeArrowheads="1"/>
            </p:cNvSpPr>
            <p:nvPr/>
          </p:nvSpPr>
          <p:spPr bwMode="auto">
            <a:xfrm>
              <a:off x="1793875" y="3257550"/>
              <a:ext cx="9540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600">
                  <a:ea typeface="Arial Unicode MS" pitchFamily="50" charset="-128"/>
                  <a:cs typeface="Arial Unicode MS" pitchFamily="50" charset="-128"/>
                </a:rPr>
                <a:t>Paduan aluminium dan emas</a:t>
              </a:r>
              <a:endParaRPr lang="ja-JP" altLang="en-US" sz="60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3211513" y="2484438"/>
              <a:ext cx="1108075" cy="330200"/>
            </a:xfrm>
            <a:prstGeom prst="rect">
              <a:avLst/>
            </a:prstGeom>
            <a:solidFill>
              <a:srgbClr val="EB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21" name="テキスト ボックス 32"/>
            <p:cNvSpPr txBox="1">
              <a:spLocks noChangeArrowheads="1"/>
            </p:cNvSpPr>
            <p:nvPr/>
          </p:nvSpPr>
          <p:spPr bwMode="auto">
            <a:xfrm>
              <a:off x="3362325" y="2441575"/>
              <a:ext cx="954088" cy="41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700" dirty="0" err="1">
                  <a:ea typeface="Arial Unicode MS" pitchFamily="50" charset="-128"/>
                  <a:cs typeface="Arial Unicode MS" pitchFamily="50" charset="-128"/>
                </a:rPr>
                <a:t>Dimensi</a:t>
              </a:r>
              <a:r>
                <a:rPr lang="en-US" altLang="ja-JP" sz="7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700" dirty="0" err="1">
                  <a:ea typeface="Arial Unicode MS" pitchFamily="50" charset="-128"/>
                  <a:cs typeface="Arial Unicode MS" pitchFamily="50" charset="-128"/>
                </a:rPr>
                <a:t>Bentuk</a:t>
              </a:r>
              <a:endParaRPr lang="en-US" altLang="ja-JP" sz="700" dirty="0">
                <a:ea typeface="Arial Unicode MS" pitchFamily="50" charset="-128"/>
                <a:cs typeface="Arial Unicode MS" pitchFamily="50" charset="-128"/>
              </a:endParaRPr>
            </a:p>
            <a:p>
              <a:pPr algn="ctr" eaLnBrk="1" hangingPunct="1"/>
              <a:r>
                <a:rPr lang="en-US" altLang="ja-JP" sz="700" dirty="0">
                  <a:ea typeface="Arial Unicode MS" pitchFamily="50" charset="-128"/>
                  <a:cs typeface="Arial Unicode MS" pitchFamily="50" charset="-128"/>
                </a:rPr>
                <a:t>Panjang x Tinggi x Lebar (mm)</a:t>
              </a:r>
            </a:p>
          </p:txBody>
        </p:sp>
        <p:sp>
          <p:nvSpPr>
            <p:cNvPr id="4" name="正方形/長方形 3"/>
            <p:cNvSpPr/>
            <p:nvPr/>
          </p:nvSpPr>
          <p:spPr>
            <a:xfrm>
              <a:off x="1776413" y="4681538"/>
              <a:ext cx="1933575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23" name="テキスト ボックス 4"/>
            <p:cNvSpPr txBox="1">
              <a:spLocks noChangeArrowheads="1"/>
            </p:cNvSpPr>
            <p:nvPr/>
          </p:nvSpPr>
          <p:spPr bwMode="auto">
            <a:xfrm>
              <a:off x="1624013" y="4618038"/>
              <a:ext cx="57943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600" dirty="0" err="1"/>
                <a:t>Pengganjal</a:t>
              </a:r>
              <a:endParaRPr lang="en-US" altLang="ja-JP" sz="600" dirty="0"/>
            </a:p>
            <a:p>
              <a:pPr eaLnBrk="1" hangingPunct="1"/>
              <a:r>
                <a:rPr lang="en-US" altLang="ja-JP" sz="600" dirty="0" err="1"/>
                <a:t>Roda</a:t>
              </a:r>
              <a:endParaRPr lang="ja-JP" altLang="en-US" sz="600" dirty="0"/>
            </a:p>
          </p:txBody>
        </p:sp>
        <p:sp>
          <p:nvSpPr>
            <p:cNvPr id="12324" name="テキスト ボックス 35"/>
            <p:cNvSpPr txBox="1">
              <a:spLocks noChangeArrowheads="1"/>
            </p:cNvSpPr>
            <p:nvPr/>
          </p:nvSpPr>
          <p:spPr bwMode="auto">
            <a:xfrm>
              <a:off x="2036763" y="4627563"/>
              <a:ext cx="45878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600" dirty="0" err="1"/>
                <a:t>Tali</a:t>
              </a:r>
              <a:r>
                <a:rPr lang="en-US" altLang="ja-JP" sz="600" dirty="0"/>
                <a:t> </a:t>
              </a:r>
            </a:p>
            <a:p>
              <a:pPr eaLnBrk="1" hangingPunct="1"/>
              <a:r>
                <a:rPr lang="en-US" altLang="ja-JP" sz="600" dirty="0" err="1"/>
                <a:t>kawat</a:t>
              </a:r>
              <a:endParaRPr lang="ja-JP" altLang="en-US" sz="600" dirty="0"/>
            </a:p>
          </p:txBody>
        </p:sp>
        <p:sp>
          <p:nvSpPr>
            <p:cNvPr id="12325" name="テキスト ボックス 36"/>
            <p:cNvSpPr txBox="1">
              <a:spLocks noChangeArrowheads="1"/>
            </p:cNvSpPr>
            <p:nvPr/>
          </p:nvSpPr>
          <p:spPr bwMode="auto">
            <a:xfrm>
              <a:off x="2347913" y="4618038"/>
              <a:ext cx="458787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600"/>
                <a:t>Stopper</a:t>
              </a:r>
            </a:p>
            <a:p>
              <a:pPr eaLnBrk="1" hangingPunct="1"/>
              <a:r>
                <a:rPr lang="en-US" altLang="ja-JP" sz="600"/>
                <a:t>(Yawara)</a:t>
              </a:r>
              <a:endParaRPr lang="ja-JP" altLang="en-US" sz="600"/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3230563" y="4643438"/>
              <a:ext cx="193675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3524250" y="4624388"/>
              <a:ext cx="193675" cy="179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28" name="テキスト ボックス 39"/>
            <p:cNvSpPr txBox="1">
              <a:spLocks noChangeArrowheads="1"/>
            </p:cNvSpPr>
            <p:nvPr/>
          </p:nvSpPr>
          <p:spPr bwMode="auto">
            <a:xfrm>
              <a:off x="2624931" y="4598988"/>
              <a:ext cx="458787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600" dirty="0" err="1"/>
                <a:t>Tali</a:t>
              </a:r>
              <a:r>
                <a:rPr lang="en-US" altLang="ja-JP" sz="600" dirty="0"/>
                <a:t> </a:t>
              </a:r>
            </a:p>
            <a:p>
              <a:pPr algn="ctr" eaLnBrk="1" hangingPunct="1"/>
              <a:r>
                <a:rPr lang="en-US" altLang="ja-JP" sz="600" dirty="0" err="1"/>
                <a:t>kawat</a:t>
              </a:r>
              <a:endParaRPr lang="ja-JP" altLang="en-US" sz="600" dirty="0"/>
            </a:p>
          </p:txBody>
        </p:sp>
        <p:sp>
          <p:nvSpPr>
            <p:cNvPr id="12329" name="テキスト ボックス 41"/>
            <p:cNvSpPr txBox="1">
              <a:spLocks noChangeArrowheads="1"/>
            </p:cNvSpPr>
            <p:nvPr/>
          </p:nvSpPr>
          <p:spPr bwMode="auto">
            <a:xfrm>
              <a:off x="3162300" y="4614863"/>
              <a:ext cx="509587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500"/>
                <a:t>Penahan</a:t>
              </a:r>
            </a:p>
            <a:p>
              <a:pPr eaLnBrk="1" hangingPunct="1"/>
              <a:r>
                <a:rPr lang="en-US" altLang="ja-JP" sz="500"/>
                <a:t>Kerukan</a:t>
              </a:r>
              <a:endParaRPr lang="ja-JP" altLang="en-US" sz="500"/>
            </a:p>
          </p:txBody>
        </p:sp>
        <p:sp>
          <p:nvSpPr>
            <p:cNvPr id="12330" name="テキスト ボックス 42"/>
            <p:cNvSpPr txBox="1">
              <a:spLocks noChangeArrowheads="1"/>
            </p:cNvSpPr>
            <p:nvPr/>
          </p:nvSpPr>
          <p:spPr bwMode="auto">
            <a:xfrm>
              <a:off x="3405188" y="4552950"/>
              <a:ext cx="509587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500" dirty="0" err="1"/>
                <a:t>Balok</a:t>
              </a:r>
              <a:r>
                <a:rPr lang="en-US" altLang="ja-JP" sz="500" dirty="0"/>
                <a:t> </a:t>
              </a:r>
            </a:p>
            <a:p>
              <a:pPr eaLnBrk="1" hangingPunct="1"/>
              <a:r>
                <a:rPr lang="en-US" altLang="ja-JP" sz="500" dirty="0"/>
                <a:t>Kayu</a:t>
              </a:r>
              <a:endParaRPr lang="ja-JP" altLang="en-US" sz="500" dirty="0"/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3035300" y="4614863"/>
              <a:ext cx="195263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32" name="テキスト ボックス 44"/>
            <p:cNvSpPr txBox="1">
              <a:spLocks noChangeArrowheads="1"/>
            </p:cNvSpPr>
            <p:nvPr/>
          </p:nvSpPr>
          <p:spPr bwMode="auto">
            <a:xfrm>
              <a:off x="2874963" y="4559300"/>
              <a:ext cx="50958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500" dirty="0" err="1"/>
                <a:t>Pengganjal</a:t>
              </a:r>
              <a:endParaRPr lang="en-US" altLang="ja-JP" sz="500" dirty="0"/>
            </a:p>
            <a:p>
              <a:pPr eaLnBrk="1" hangingPunct="1"/>
              <a:r>
                <a:rPr lang="en-US" altLang="ja-JP" sz="500" dirty="0" err="1"/>
                <a:t>Roda</a:t>
              </a:r>
              <a:endParaRPr lang="ja-JP" altLang="en-US" sz="500" dirty="0"/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2794000" y="3570288"/>
              <a:ext cx="417513" cy="77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34" name="テキスト ボックス 46"/>
            <p:cNvSpPr txBox="1">
              <a:spLocks noChangeArrowheads="1"/>
            </p:cNvSpPr>
            <p:nvPr/>
          </p:nvSpPr>
          <p:spPr bwMode="auto">
            <a:xfrm>
              <a:off x="2619375" y="3519488"/>
              <a:ext cx="82232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600" dirty="0" err="1"/>
                <a:t>Selang</a:t>
              </a:r>
              <a:r>
                <a:rPr lang="en-US" altLang="ja-JP" sz="600" dirty="0"/>
                <a:t> </a:t>
              </a:r>
              <a:r>
                <a:rPr lang="en-US" altLang="ja-JP" sz="600" dirty="0" err="1"/>
                <a:t>Hidrolik</a:t>
              </a:r>
              <a:endParaRPr lang="ja-JP" altLang="en-US" sz="600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866900" y="5915025"/>
              <a:ext cx="1657350" cy="180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36" name="テキスト ボックス 48"/>
            <p:cNvSpPr txBox="1">
              <a:spLocks noChangeArrowheads="1"/>
            </p:cNvSpPr>
            <p:nvPr/>
          </p:nvSpPr>
          <p:spPr bwMode="auto">
            <a:xfrm>
              <a:off x="1905000" y="5868988"/>
              <a:ext cx="4587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600"/>
                <a:t>Tali </a:t>
              </a:r>
            </a:p>
            <a:p>
              <a:pPr algn="ctr" eaLnBrk="1" hangingPunct="1"/>
              <a:r>
                <a:rPr lang="en-US" altLang="ja-JP" sz="600"/>
                <a:t>kawat</a:t>
              </a:r>
              <a:endParaRPr lang="ja-JP" altLang="en-US" sz="600"/>
            </a:p>
          </p:txBody>
        </p:sp>
        <p:sp>
          <p:nvSpPr>
            <p:cNvPr id="12337" name="テキスト ボックス 49"/>
            <p:cNvSpPr txBox="1">
              <a:spLocks noChangeArrowheads="1"/>
            </p:cNvSpPr>
            <p:nvPr/>
          </p:nvSpPr>
          <p:spPr bwMode="auto">
            <a:xfrm>
              <a:off x="2192338" y="5849938"/>
              <a:ext cx="5651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600"/>
                <a:t>Pengganjal</a:t>
              </a:r>
            </a:p>
            <a:p>
              <a:pPr algn="ctr" eaLnBrk="1" hangingPunct="1"/>
              <a:r>
                <a:rPr lang="en-US" altLang="ja-JP" sz="600"/>
                <a:t>Roda</a:t>
              </a:r>
              <a:endParaRPr lang="ja-JP" altLang="en-US" sz="600"/>
            </a:p>
          </p:txBody>
        </p:sp>
        <p:sp>
          <p:nvSpPr>
            <p:cNvPr id="12338" name="テキスト ボックス 50"/>
            <p:cNvSpPr txBox="1">
              <a:spLocks noChangeArrowheads="1"/>
            </p:cNvSpPr>
            <p:nvPr/>
          </p:nvSpPr>
          <p:spPr bwMode="auto">
            <a:xfrm>
              <a:off x="2832100" y="5827713"/>
              <a:ext cx="4587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600"/>
                <a:t>Stopper</a:t>
              </a:r>
            </a:p>
            <a:p>
              <a:pPr algn="ctr" eaLnBrk="1" hangingPunct="1"/>
              <a:r>
                <a:rPr lang="en-US" altLang="ja-JP" sz="600"/>
                <a:t>(Yawara)</a:t>
              </a:r>
              <a:endParaRPr lang="ja-JP" altLang="en-US" sz="600"/>
            </a:p>
          </p:txBody>
        </p:sp>
        <p:sp>
          <p:nvSpPr>
            <p:cNvPr id="12339" name="テキスト ボックス 51"/>
            <p:cNvSpPr txBox="1">
              <a:spLocks noChangeArrowheads="1"/>
            </p:cNvSpPr>
            <p:nvPr/>
          </p:nvSpPr>
          <p:spPr bwMode="auto">
            <a:xfrm>
              <a:off x="3155950" y="5829300"/>
              <a:ext cx="4587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600"/>
                <a:t>Penahan</a:t>
              </a:r>
            </a:p>
            <a:p>
              <a:pPr algn="ctr" eaLnBrk="1" hangingPunct="1"/>
              <a:r>
                <a:rPr lang="en-US" altLang="ja-JP" sz="600"/>
                <a:t>Kerukan</a:t>
              </a:r>
              <a:endParaRPr lang="ja-JP" altLang="en-US" sz="60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3505200" y="5808663"/>
              <a:ext cx="581025" cy="9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41" name="テキスト ボックス 53"/>
            <p:cNvSpPr txBox="1">
              <a:spLocks noChangeArrowheads="1"/>
            </p:cNvSpPr>
            <p:nvPr/>
          </p:nvSpPr>
          <p:spPr bwMode="auto">
            <a:xfrm>
              <a:off x="3233738" y="5743575"/>
              <a:ext cx="755650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600"/>
                <a:t>Tali kawat</a:t>
              </a:r>
              <a:endParaRPr lang="ja-JP" altLang="en-US" sz="600"/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2006600" y="4995863"/>
              <a:ext cx="409575" cy="122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1485900" y="5010150"/>
              <a:ext cx="579438" cy="100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44" name="テキスト ボックス 57"/>
            <p:cNvSpPr txBox="1">
              <a:spLocks noChangeArrowheads="1"/>
            </p:cNvSpPr>
            <p:nvPr/>
          </p:nvSpPr>
          <p:spPr bwMode="auto">
            <a:xfrm>
              <a:off x="1328738" y="4889500"/>
              <a:ext cx="7556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600"/>
                <a:t>Blade (Papan pembersih tanah) </a:t>
              </a:r>
              <a:endParaRPr lang="ja-JP" altLang="en-US" sz="600"/>
            </a:p>
          </p:txBody>
        </p:sp>
        <p:sp>
          <p:nvSpPr>
            <p:cNvPr id="12345" name="テキスト ボックス 58"/>
            <p:cNvSpPr txBox="1">
              <a:spLocks noChangeArrowheads="1"/>
            </p:cNvSpPr>
            <p:nvPr/>
          </p:nvSpPr>
          <p:spPr bwMode="auto">
            <a:xfrm>
              <a:off x="1857375" y="4987925"/>
              <a:ext cx="754063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600"/>
                <a:t>Frame U</a:t>
              </a:r>
              <a:endParaRPr lang="ja-JP" altLang="en-US" sz="600"/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5191125" y="4841875"/>
              <a:ext cx="928688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47" name="テキスト ボックス 60"/>
            <p:cNvSpPr txBox="1">
              <a:spLocks noChangeArrowheads="1"/>
            </p:cNvSpPr>
            <p:nvPr/>
          </p:nvSpPr>
          <p:spPr bwMode="auto">
            <a:xfrm>
              <a:off x="5270500" y="4791075"/>
              <a:ext cx="75565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800" dirty="0"/>
                <a:t>Foot Stall</a:t>
              </a:r>
              <a:endParaRPr lang="ja-JP" altLang="en-US" sz="800" dirty="0"/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4719638" y="3505200"/>
              <a:ext cx="928687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5378450" y="1285875"/>
              <a:ext cx="950913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50" name="テキスト ボックス 63"/>
            <p:cNvSpPr txBox="1">
              <a:spLocks noChangeArrowheads="1"/>
            </p:cNvSpPr>
            <p:nvPr/>
          </p:nvSpPr>
          <p:spPr bwMode="auto">
            <a:xfrm>
              <a:off x="5297488" y="1241425"/>
              <a:ext cx="122396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800" dirty="0" err="1">
                  <a:ea typeface="Arial Unicode MS" pitchFamily="50" charset="-128"/>
                  <a:cs typeface="Arial Unicode MS" pitchFamily="50" charset="-128"/>
                </a:rPr>
                <a:t>Pengangkut</a:t>
              </a:r>
              <a:r>
                <a:rPr lang="en-US" altLang="ja-JP" sz="800" dirty="0">
                  <a:ea typeface="Arial Unicode MS" pitchFamily="50" charset="-128"/>
                  <a:cs typeface="Arial Unicode MS" pitchFamily="50" charset="-128"/>
                </a:rPr>
                <a:t> Trailer</a:t>
              </a:r>
              <a:endParaRPr lang="ja-JP" altLang="en-US" sz="800" dirty="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65" name="正方形/長方形 64"/>
            <p:cNvSpPr/>
            <p:nvPr/>
          </p:nvSpPr>
          <p:spPr>
            <a:xfrm>
              <a:off x="6751638" y="1682750"/>
              <a:ext cx="950912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52" name="テキスト ボックス 65"/>
            <p:cNvSpPr txBox="1">
              <a:spLocks noChangeArrowheads="1"/>
            </p:cNvSpPr>
            <p:nvPr/>
          </p:nvSpPr>
          <p:spPr bwMode="auto">
            <a:xfrm>
              <a:off x="6780213" y="1641475"/>
              <a:ext cx="12239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800" dirty="0">
                  <a:ea typeface="Arial Unicode MS" pitchFamily="50" charset="-128"/>
                  <a:cs typeface="Arial Unicode MS" pitchFamily="50" charset="-128"/>
                </a:rPr>
                <a:t>Alat </a:t>
              </a:r>
              <a:r>
                <a:rPr lang="en-US" altLang="ja-JP" sz="800" dirty="0" err="1">
                  <a:ea typeface="Arial Unicode MS" pitchFamily="50" charset="-128"/>
                  <a:cs typeface="Arial Unicode MS" pitchFamily="50" charset="-128"/>
                </a:rPr>
                <a:t>Pemanjat</a:t>
              </a:r>
              <a:endParaRPr lang="ja-JP" altLang="en-US" sz="800" dirty="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5899150" y="2398713"/>
              <a:ext cx="442913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54" name="テキスト ボックス 67"/>
            <p:cNvSpPr txBox="1">
              <a:spLocks noChangeArrowheads="1"/>
            </p:cNvSpPr>
            <p:nvPr/>
          </p:nvSpPr>
          <p:spPr bwMode="auto">
            <a:xfrm>
              <a:off x="5813425" y="2398713"/>
              <a:ext cx="12255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800" dirty="0" err="1"/>
                <a:t>Sudut</a:t>
              </a:r>
              <a:r>
                <a:rPr lang="en-US" altLang="ja-JP" sz="800" dirty="0"/>
                <a:t> &lt;15</a:t>
              </a:r>
              <a:r>
                <a:rPr lang="en-US" altLang="ja-JP" sz="800" dirty="0">
                  <a:latin typeface="Abadi" pitchFamily="34" charset="0"/>
                </a:rPr>
                <a:t>°</a:t>
              </a:r>
              <a:endParaRPr lang="ja-JP" altLang="en-US" sz="800" dirty="0"/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5075238" y="3094038"/>
              <a:ext cx="1225550" cy="157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56" name="テキスト ボックス 69"/>
            <p:cNvSpPr txBox="1">
              <a:spLocks noChangeArrowheads="1"/>
            </p:cNvSpPr>
            <p:nvPr/>
          </p:nvSpPr>
          <p:spPr bwMode="auto">
            <a:xfrm>
              <a:off x="4813301" y="3041650"/>
              <a:ext cx="160178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500" dirty="0">
                  <a:ea typeface="Arial Unicode MS" pitchFamily="50" charset="-128"/>
                  <a:cs typeface="Arial Unicode MS" pitchFamily="50" charset="-128"/>
                </a:rPr>
                <a:t>Garis </a:t>
              </a:r>
              <a:r>
                <a:rPr lang="en-US" altLang="ja-JP" sz="500" dirty="0" err="1">
                  <a:ea typeface="Arial Unicode MS" pitchFamily="50" charset="-128"/>
                  <a:cs typeface="Arial Unicode MS" pitchFamily="50" charset="-128"/>
                </a:rPr>
                <a:t>tengah</a:t>
              </a:r>
              <a:r>
                <a:rPr lang="en-US" altLang="ja-JP" sz="5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500" dirty="0" err="1">
                  <a:ea typeface="Arial Unicode MS" pitchFamily="50" charset="-128"/>
                  <a:cs typeface="Arial Unicode MS" pitchFamily="50" charset="-128"/>
                </a:rPr>
                <a:t>permukaan</a:t>
              </a:r>
              <a:r>
                <a:rPr lang="en-US" altLang="ja-JP" sz="5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500" dirty="0" err="1">
                  <a:ea typeface="Arial Unicode MS" pitchFamily="50" charset="-128"/>
                  <a:cs typeface="Arial Unicode MS" pitchFamily="50" charset="-128"/>
                </a:rPr>
                <a:t>mobil</a:t>
              </a:r>
              <a:endParaRPr lang="en-US" altLang="ja-JP" sz="500" dirty="0">
                <a:ea typeface="Arial Unicode MS" pitchFamily="50" charset="-128"/>
                <a:cs typeface="Arial Unicode MS" pitchFamily="50" charset="-128"/>
              </a:endParaRPr>
            </a:p>
            <a:p>
              <a:pPr algn="ctr" eaLnBrk="1" hangingPunct="1"/>
              <a:r>
                <a:rPr lang="en-US" altLang="ja-JP" sz="500" dirty="0" err="1">
                  <a:ea typeface="Arial Unicode MS" pitchFamily="50" charset="-128"/>
                  <a:cs typeface="Arial Unicode MS" pitchFamily="50" charset="-128"/>
                </a:rPr>
                <a:t>pengangkut</a:t>
              </a:r>
              <a:r>
                <a:rPr lang="en-US" altLang="ja-JP" sz="500" dirty="0">
                  <a:ea typeface="Arial Unicode MS" pitchFamily="50" charset="-128"/>
                  <a:cs typeface="Arial Unicode MS" pitchFamily="50" charset="-128"/>
                </a:rPr>
                <a:t> dan garis </a:t>
              </a:r>
              <a:r>
                <a:rPr lang="en-US" altLang="ja-JP" sz="500" dirty="0" err="1">
                  <a:ea typeface="Arial Unicode MS" pitchFamily="50" charset="-128"/>
                  <a:cs typeface="Arial Unicode MS" pitchFamily="50" charset="-128"/>
                </a:rPr>
                <a:t>tengah</a:t>
              </a:r>
              <a:r>
                <a:rPr lang="en-US" altLang="ja-JP" sz="5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500" dirty="0" err="1">
                  <a:ea typeface="Arial Unicode MS" pitchFamily="50" charset="-128"/>
                  <a:cs typeface="Arial Unicode MS" pitchFamily="50" charset="-128"/>
                </a:rPr>
                <a:t>mesin</a:t>
              </a:r>
              <a:r>
                <a:rPr lang="en-US" altLang="ja-JP" sz="5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500" dirty="0" err="1">
                  <a:ea typeface="Arial Unicode MS" pitchFamily="50" charset="-128"/>
                  <a:cs typeface="Arial Unicode MS" pitchFamily="50" charset="-128"/>
                </a:rPr>
                <a:t>angkut</a:t>
              </a:r>
              <a:endParaRPr lang="ja-JP" altLang="en-US" sz="500" dirty="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6384925" y="3100388"/>
              <a:ext cx="322263" cy="157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6837363" y="3113088"/>
              <a:ext cx="1225550" cy="157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59" name="テキスト ボックス 72"/>
            <p:cNvSpPr txBox="1">
              <a:spLocks noChangeArrowheads="1"/>
            </p:cNvSpPr>
            <p:nvPr/>
          </p:nvSpPr>
          <p:spPr bwMode="auto">
            <a:xfrm>
              <a:off x="6173788" y="3031312"/>
              <a:ext cx="6159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600" dirty="0" err="1">
                  <a:ea typeface="Arial Unicode MS" pitchFamily="50" charset="-128"/>
                  <a:cs typeface="Arial Unicode MS" pitchFamily="50" charset="-128"/>
                </a:rPr>
                <a:t>Permukaan</a:t>
              </a:r>
              <a:endParaRPr lang="en-US" altLang="ja-JP" sz="600" dirty="0">
                <a:ea typeface="Arial Unicode MS" pitchFamily="50" charset="-128"/>
                <a:cs typeface="Arial Unicode MS" pitchFamily="50" charset="-128"/>
              </a:endParaRPr>
            </a:p>
            <a:p>
              <a:pPr algn="ctr" eaLnBrk="1" hangingPunct="1"/>
              <a:r>
                <a:rPr lang="en-US" altLang="ja-JP" sz="600" dirty="0" err="1">
                  <a:ea typeface="Arial Unicode MS" pitchFamily="50" charset="-128"/>
                  <a:cs typeface="Arial Unicode MS" pitchFamily="50" charset="-128"/>
                </a:rPr>
                <a:t>Mesin</a:t>
              </a:r>
              <a:r>
                <a:rPr lang="en-US" altLang="ja-JP" sz="6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600" dirty="0" err="1">
                  <a:ea typeface="Arial Unicode MS" pitchFamily="50" charset="-128"/>
                  <a:cs typeface="Arial Unicode MS" pitchFamily="50" charset="-128"/>
                </a:rPr>
                <a:t>angkut</a:t>
              </a:r>
              <a:endParaRPr lang="ja-JP" altLang="en-US" sz="600" dirty="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2360" name="テキスト ボックス 73"/>
            <p:cNvSpPr txBox="1">
              <a:spLocks noChangeArrowheads="1"/>
            </p:cNvSpPr>
            <p:nvPr/>
          </p:nvSpPr>
          <p:spPr bwMode="auto">
            <a:xfrm>
              <a:off x="6657976" y="3049587"/>
              <a:ext cx="1223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600" dirty="0">
                  <a:ea typeface="Arial Unicode MS" pitchFamily="50" charset="-128"/>
                  <a:cs typeface="Arial Unicode MS" pitchFamily="50" charset="-128"/>
                </a:rPr>
                <a:t>Pusat </a:t>
              </a:r>
              <a:r>
                <a:rPr lang="en-US" altLang="ja-JP" sz="600" dirty="0" err="1">
                  <a:ea typeface="Arial Unicode MS" pitchFamily="50" charset="-128"/>
                  <a:cs typeface="Arial Unicode MS" pitchFamily="50" charset="-128"/>
                </a:rPr>
                <a:t>alat</a:t>
              </a:r>
              <a:r>
                <a:rPr lang="en-US" altLang="ja-JP" sz="6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600" dirty="0" err="1">
                  <a:ea typeface="Arial Unicode MS" pitchFamily="50" charset="-128"/>
                  <a:cs typeface="Arial Unicode MS" pitchFamily="50" charset="-128"/>
                </a:rPr>
                <a:t>pemanjat</a:t>
              </a:r>
              <a:r>
                <a:rPr lang="en-US" altLang="ja-JP" sz="600" dirty="0">
                  <a:ea typeface="Arial Unicode MS" pitchFamily="50" charset="-128"/>
                  <a:cs typeface="Arial Unicode MS" pitchFamily="50" charset="-128"/>
                </a:rPr>
                <a:t> dan garis </a:t>
              </a:r>
              <a:r>
                <a:rPr lang="en-US" altLang="ja-JP" sz="600" dirty="0" err="1">
                  <a:ea typeface="Arial Unicode MS" pitchFamily="50" charset="-128"/>
                  <a:cs typeface="Arial Unicode MS" pitchFamily="50" charset="-128"/>
                </a:rPr>
                <a:t>tengah</a:t>
              </a:r>
              <a:r>
                <a:rPr lang="en-US" altLang="ja-JP" sz="600" dirty="0">
                  <a:ea typeface="Arial Unicode MS" pitchFamily="50" charset="-128"/>
                  <a:cs typeface="Arial Unicode MS" pitchFamily="50" charset="-128"/>
                </a:rPr>
                <a:t> Crawler</a:t>
              </a:r>
              <a:endParaRPr lang="ja-JP" altLang="en-US" sz="600" dirty="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6342063" y="4203700"/>
              <a:ext cx="1223962" cy="158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362" name="テキスト ボックス 75"/>
            <p:cNvSpPr txBox="1">
              <a:spLocks noChangeArrowheads="1"/>
            </p:cNvSpPr>
            <p:nvPr/>
          </p:nvSpPr>
          <p:spPr bwMode="auto">
            <a:xfrm>
              <a:off x="6415088" y="4154488"/>
              <a:ext cx="5508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600" dirty="0"/>
                <a:t>Alat </a:t>
              </a:r>
              <a:r>
                <a:rPr lang="en-US" altLang="ja-JP" sz="600" dirty="0" err="1"/>
                <a:t>Pemanjat</a:t>
              </a:r>
              <a:endParaRPr lang="ja-JP" altLang="en-US" sz="600" dirty="0"/>
            </a:p>
          </p:txBody>
        </p:sp>
        <p:sp>
          <p:nvSpPr>
            <p:cNvPr id="12363" name="テキスト ボックス 76"/>
            <p:cNvSpPr txBox="1">
              <a:spLocks noChangeArrowheads="1"/>
            </p:cNvSpPr>
            <p:nvPr/>
          </p:nvSpPr>
          <p:spPr bwMode="auto">
            <a:xfrm>
              <a:off x="6948488" y="4154488"/>
              <a:ext cx="550862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700" dirty="0"/>
                <a:t>Crawler</a:t>
              </a:r>
              <a:endParaRPr lang="ja-JP" altLang="en-US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9099525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908299"/>
            <a:ext cx="9144000" cy="601663"/>
          </a:xfrm>
        </p:spPr>
        <p:txBody>
          <a:bodyPr anchor="ctr">
            <a:normAutofit fontScale="90000"/>
          </a:bodyPr>
          <a:lstStyle/>
          <a:p>
            <a:pPr marL="1257300" indent="-1257300"/>
            <a:r>
              <a:rPr lang="en-US" altLang="zh-TW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Bab 7</a:t>
            </a:r>
            <a:r>
              <a:rPr lang="zh-TW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zh-TW" sz="3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Pemeliharaan</a:t>
            </a:r>
            <a:r>
              <a:rPr lang="en-US" altLang="zh-TW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dan </a:t>
            </a:r>
            <a:r>
              <a:rPr lang="en-US" altLang="zh-TW" sz="3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Pemeriksaan</a:t>
            </a:r>
            <a:r>
              <a:rPr lang="en-US" altLang="zh-TW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zh-TW" sz="3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Mesin</a:t>
            </a:r>
            <a:r>
              <a:rPr lang="en-US" altLang="zh-TW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zh-TW" sz="3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Konstruksi</a:t>
            </a:r>
            <a:r>
              <a:rPr lang="en-US" altLang="zh-TW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Alat </a:t>
            </a:r>
            <a:r>
              <a:rPr lang="en-US" altLang="zh-TW" sz="3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Berat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24068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3"/>
          <p:cNvSpPr>
            <a:spLocks noGrp="1"/>
          </p:cNvSpPr>
          <p:nvPr>
            <p:ph type="title"/>
          </p:nvPr>
        </p:nvSpPr>
        <p:spPr>
          <a:xfrm>
            <a:off x="628650" y="612775"/>
            <a:ext cx="7886700" cy="560388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UU terkait dan Hal yang Perlu Diperhatikan</a:t>
            </a:r>
            <a:endParaRPr lang="ja-JP" altLang="en-US" sz="2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628650" y="1281666"/>
            <a:ext cx="8367713" cy="5465762"/>
            <a:chOff x="628650" y="1268413"/>
            <a:chExt cx="8367713" cy="5465762"/>
          </a:xfrm>
        </p:grpSpPr>
        <p:sp>
          <p:nvSpPr>
            <p:cNvPr id="14339" name="コンテンツ プレースホルダー 4"/>
            <p:cNvSpPr txBox="1">
              <a:spLocks/>
            </p:cNvSpPr>
            <p:nvPr/>
          </p:nvSpPr>
          <p:spPr bwMode="auto">
            <a:xfrm>
              <a:off x="628650" y="1268413"/>
              <a:ext cx="7886700" cy="5070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marL="893763" indent="-893763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685800" indent="-22860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14340" name="テキスト ボックス 16"/>
            <p:cNvSpPr txBox="1">
              <a:spLocks noChangeArrowheads="1"/>
            </p:cNvSpPr>
            <p:nvPr/>
          </p:nvSpPr>
          <p:spPr bwMode="auto">
            <a:xfrm>
              <a:off x="2736850" y="1322388"/>
              <a:ext cx="3670300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</a:rPr>
                <a:t>UU terkait</a:t>
              </a:r>
              <a:endParaRPr lang="ja-JP" altLang="en-US" sz="1200">
                <a:solidFill>
                  <a:srgbClr val="000000"/>
                </a:solidFill>
              </a:endParaRPr>
            </a:p>
          </p:txBody>
        </p:sp>
        <p:sp>
          <p:nvSpPr>
            <p:cNvPr id="14341" name="テキスト ボックス 21"/>
            <p:cNvSpPr txBox="1">
              <a:spLocks noChangeArrowheads="1"/>
            </p:cNvSpPr>
            <p:nvPr/>
          </p:nvSpPr>
          <p:spPr bwMode="auto">
            <a:xfrm>
              <a:off x="927100" y="3676650"/>
              <a:ext cx="728980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※Meskipun tidak diatur dalam UU, hasil pengecekan lebih baik disimpan selama mesin masih digunakan</a:t>
              </a:r>
              <a:endParaRPr lang="ja-JP" altLang="en-US" sz="12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4342" name="テキスト ボックス 23"/>
            <p:cNvSpPr txBox="1">
              <a:spLocks noChangeArrowheads="1"/>
            </p:cNvSpPr>
            <p:nvPr/>
          </p:nvSpPr>
          <p:spPr bwMode="auto">
            <a:xfrm>
              <a:off x="1708150" y="5980113"/>
              <a:ext cx="26177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Poin penting pengecekan dll</a:t>
              </a:r>
              <a:endParaRPr lang="ja-JP" altLang="en-US" sz="12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4343" name="テキスト ボックス 9"/>
            <p:cNvSpPr txBox="1">
              <a:spLocks noChangeArrowheads="1"/>
            </p:cNvSpPr>
            <p:nvPr/>
          </p:nvSpPr>
          <p:spPr bwMode="auto">
            <a:xfrm>
              <a:off x="4425950" y="6456363"/>
              <a:ext cx="4570413" cy="277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 dirty="0" err="1">
                  <a:solidFill>
                    <a:srgbClr val="000000"/>
                  </a:solidFill>
                </a:rPr>
                <a:t>Buku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panduan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Halaman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163 /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Panduan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tambahan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Halaman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smtClean="0">
                  <a:solidFill>
                    <a:srgbClr val="000000"/>
                  </a:solidFill>
                </a:rPr>
                <a:t>92</a:t>
              </a:r>
              <a:r>
                <a:rPr lang="en-US" altLang="ja-JP" sz="1200" dirty="0" smtClean="0">
                  <a:solidFill>
                    <a:srgbClr val="000000"/>
                  </a:solidFill>
                </a:rPr>
                <a:t> </a:t>
              </a:r>
              <a:endParaRPr lang="ja-JP" altLang="en-US" sz="1200" dirty="0">
                <a:solidFill>
                  <a:srgbClr val="000000"/>
                </a:solidFill>
              </a:endParaRPr>
            </a:p>
          </p:txBody>
        </p:sp>
        <p:pic>
          <p:nvPicPr>
            <p:cNvPr id="14344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2925" y="1562100"/>
              <a:ext cx="5518150" cy="217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図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8" y="4049713"/>
              <a:ext cx="4519612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6" name="テキスト ボックス 13"/>
            <p:cNvSpPr txBox="1">
              <a:spLocks noChangeArrowheads="1"/>
            </p:cNvSpPr>
            <p:nvPr/>
          </p:nvSpPr>
          <p:spPr bwMode="auto">
            <a:xfrm>
              <a:off x="4926806" y="5581650"/>
              <a:ext cx="369728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50" charset="-128"/>
                  <a:cs typeface="Arial" panose="020B0604020202020204" pitchFamily="34" charset="0"/>
                </a:rPr>
                <a:t>Dilarang</a:t>
              </a:r>
              <a:r>
                <a:rPr lang="en-US" altLang="ja-JP" sz="1000" dirty="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50" charset="-128"/>
                  <a:cs typeface="Arial" panose="020B0604020202020204" pitchFamily="34" charset="0"/>
                </a:rPr>
                <a:t>masuk</a:t>
              </a:r>
              <a:r>
                <a:rPr lang="en-US" altLang="ja-JP" sz="1000" dirty="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50" charset="-128"/>
                  <a:cs typeface="Arial" panose="020B0604020202020204" pitchFamily="34" charset="0"/>
                </a:rPr>
                <a:t>saat</a:t>
              </a:r>
              <a:r>
                <a:rPr lang="en-US" altLang="ja-JP" sz="1000" dirty="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50" charset="-128"/>
                  <a:cs typeface="Arial" panose="020B0604020202020204" pitchFamily="34" charset="0"/>
                </a:rPr>
                <a:t>pemeliharaan</a:t>
              </a:r>
              <a:r>
                <a:rPr lang="en-US" altLang="ja-JP" sz="1000" dirty="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50" charset="-128"/>
                  <a:cs typeface="Arial" panose="020B0604020202020204" pitchFamily="34" charset="0"/>
                </a:rPr>
                <a:t>berlangsung</a:t>
              </a:r>
              <a:r>
                <a:rPr lang="en-US" altLang="ja-JP" sz="1000" dirty="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50" charset="-128"/>
                  <a:cs typeface="Arial" panose="020B0604020202020204" pitchFamily="34" charset="0"/>
                </a:rPr>
                <a:t>, </a:t>
              </a:r>
              <a:r>
                <a:rPr lang="en-US" altLang="ja-JP" sz="1000" dirty="0" err="1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50" charset="-128"/>
                  <a:cs typeface="Arial" panose="020B0604020202020204" pitchFamily="34" charset="0"/>
                </a:rPr>
                <a:t>dll</a:t>
              </a:r>
              <a:endParaRPr lang="en-US" altLang="ja-JP" sz="10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endParaRPr>
            </a:p>
            <a:p>
              <a:r>
                <a:rPr lang="id-ID" altLang="ja-JP" sz="1000" dirty="0">
                  <a:latin typeface="Arial" panose="020B0604020202020204" pitchFamily="34" charset="0"/>
                  <a:cs typeface="Arial" panose="020B0604020202020204" pitchFamily="34" charset="0"/>
                </a:rPr>
                <a:t>(Penyatuan Pencegahan Bencana Konstruksi- Tanda Keamanan- Contoh tampilan dalam bahasa asing)</a:t>
              </a:r>
              <a:endParaRPr lang="ja-JP" altLang="ja-JP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None/>
              </a:pPr>
              <a:endParaRPr lang="ja-JP" altLang="ja-JP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ja-JP" altLang="en-US" sz="10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14347" name="図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0450" y="3937001"/>
              <a:ext cx="1190625" cy="1655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正方形/長方形 11"/>
            <p:cNvSpPr/>
            <p:nvPr/>
          </p:nvSpPr>
          <p:spPr>
            <a:xfrm>
              <a:off x="1881188" y="1624013"/>
              <a:ext cx="981075" cy="204787"/>
            </a:xfrm>
            <a:prstGeom prst="rect">
              <a:avLst/>
            </a:prstGeom>
            <a:solidFill>
              <a:srgbClr val="EB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3049588" y="1622425"/>
              <a:ext cx="979487" cy="204788"/>
            </a:xfrm>
            <a:prstGeom prst="rect">
              <a:avLst/>
            </a:prstGeom>
            <a:solidFill>
              <a:srgbClr val="EB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216400" y="1631950"/>
              <a:ext cx="1147763" cy="187325"/>
            </a:xfrm>
            <a:prstGeom prst="rect">
              <a:avLst/>
            </a:prstGeom>
            <a:solidFill>
              <a:srgbClr val="EB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5768975" y="1630363"/>
              <a:ext cx="1287463" cy="166687"/>
            </a:xfrm>
            <a:prstGeom prst="rect">
              <a:avLst/>
            </a:prstGeom>
            <a:solidFill>
              <a:srgbClr val="EB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4352" name="テキスト ボックス 1"/>
            <p:cNvSpPr txBox="1">
              <a:spLocks noChangeArrowheads="1"/>
            </p:cNvSpPr>
            <p:nvPr/>
          </p:nvSpPr>
          <p:spPr bwMode="auto">
            <a:xfrm>
              <a:off x="1970088" y="1555750"/>
              <a:ext cx="8747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Klasifikasi Pemeriksaan</a:t>
              </a:r>
              <a:endParaRPr lang="ja-JP" altLang="en-US" sz="70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4353" name="テキスト ボックス 16"/>
            <p:cNvSpPr txBox="1">
              <a:spLocks noChangeArrowheads="1"/>
            </p:cNvSpPr>
            <p:nvPr/>
          </p:nvSpPr>
          <p:spPr bwMode="auto">
            <a:xfrm>
              <a:off x="3049588" y="1609725"/>
              <a:ext cx="874712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Pasal</a:t>
              </a:r>
              <a:endParaRPr lang="ja-JP" altLang="en-US" sz="70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4354" name="テキスト ボックス 17"/>
            <p:cNvSpPr txBox="1">
              <a:spLocks noChangeArrowheads="1"/>
            </p:cNvSpPr>
            <p:nvPr/>
          </p:nvSpPr>
          <p:spPr bwMode="auto">
            <a:xfrm>
              <a:off x="4314825" y="1609725"/>
              <a:ext cx="1071563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700" dirty="0" err="1">
                  <a:ea typeface="Arial Unicode MS" pitchFamily="50" charset="-128"/>
                  <a:cs typeface="Arial Unicode MS" pitchFamily="50" charset="-128"/>
                </a:rPr>
                <a:t>Pelaku</a:t>
              </a:r>
              <a:r>
                <a:rPr lang="en-US" altLang="ja-JP" sz="700" dirty="0">
                  <a:ea typeface="Arial Unicode MS" pitchFamily="50" charset="-128"/>
                  <a:cs typeface="Arial Unicode MS" pitchFamily="50" charset="-128"/>
                </a:rPr>
                <a:t> , </a:t>
              </a:r>
              <a:r>
                <a:rPr lang="ja-JP" altLang="en-US" sz="7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700" dirty="0" err="1">
                  <a:ea typeface="Arial Unicode MS" pitchFamily="50" charset="-128"/>
                  <a:cs typeface="Arial Unicode MS" pitchFamily="50" charset="-128"/>
                </a:rPr>
                <a:t>Kualifikasi</a:t>
              </a:r>
              <a:endParaRPr lang="ja-JP" altLang="en-US" sz="700" dirty="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4355" name="テキスト ボックス 18"/>
            <p:cNvSpPr txBox="1">
              <a:spLocks noChangeArrowheads="1"/>
            </p:cNvSpPr>
            <p:nvPr/>
          </p:nvSpPr>
          <p:spPr bwMode="auto">
            <a:xfrm>
              <a:off x="5603875" y="1571625"/>
              <a:ext cx="15414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Masa Penyimpanan Tabel Pemeriksaan dan Lainnya</a:t>
              </a:r>
              <a:endParaRPr lang="ja-JP" altLang="en-US" sz="70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1908175" y="1903413"/>
              <a:ext cx="981075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4357" name="テキスト ボックス 20"/>
            <p:cNvSpPr txBox="1">
              <a:spLocks noChangeArrowheads="1"/>
            </p:cNvSpPr>
            <p:nvPr/>
          </p:nvSpPr>
          <p:spPr bwMode="auto">
            <a:xfrm>
              <a:off x="1887538" y="1901825"/>
              <a:ext cx="10223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Pemeriksaan sebelum proses kerja</a:t>
              </a:r>
              <a:endParaRPr lang="ja-JP" altLang="en-US" sz="70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1935163" y="2328863"/>
              <a:ext cx="981075" cy="452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3011488" y="1893888"/>
              <a:ext cx="979487" cy="35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513388" y="1870075"/>
              <a:ext cx="1733550" cy="382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dirty="0"/>
            </a:p>
          </p:txBody>
        </p:sp>
        <p:sp>
          <p:nvSpPr>
            <p:cNvPr id="14361" name="テキスト ボックス 24"/>
            <p:cNvSpPr txBox="1">
              <a:spLocks noChangeArrowheads="1"/>
            </p:cNvSpPr>
            <p:nvPr/>
          </p:nvSpPr>
          <p:spPr bwMode="auto">
            <a:xfrm>
              <a:off x="1925638" y="2428875"/>
              <a:ext cx="10223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Pemeriksaan Reguler</a:t>
              </a:r>
            </a:p>
            <a:p>
              <a:pPr algn="ctr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(1bulan 1x)</a:t>
              </a:r>
              <a:endParaRPr lang="ja-JP" altLang="en-US" sz="70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903413" y="3030538"/>
              <a:ext cx="981075" cy="501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4363" name="テキスト ボックス 26"/>
            <p:cNvSpPr txBox="1">
              <a:spLocks noChangeArrowheads="1"/>
            </p:cNvSpPr>
            <p:nvPr/>
          </p:nvSpPr>
          <p:spPr bwMode="auto">
            <a:xfrm>
              <a:off x="1893888" y="3111500"/>
              <a:ext cx="10207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Pemeriksaan Khusus</a:t>
              </a:r>
            </a:p>
            <a:p>
              <a:pPr algn="ctr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(1tahun 1x)</a:t>
              </a:r>
              <a:endParaRPr lang="ja-JP" altLang="en-US" sz="70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4122738" y="3055938"/>
              <a:ext cx="981075" cy="47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4365" name="テキスト ボックス 30"/>
            <p:cNvSpPr txBox="1">
              <a:spLocks noChangeArrowheads="1"/>
            </p:cNvSpPr>
            <p:nvPr/>
          </p:nvSpPr>
          <p:spPr bwMode="auto">
            <a:xfrm>
              <a:off x="2798763" y="1892300"/>
              <a:ext cx="1228725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r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UU Keamanan Pasal 170</a:t>
              </a:r>
            </a:p>
            <a:p>
              <a:pPr algn="r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Pasal 171</a:t>
              </a:r>
              <a:endParaRPr lang="ja-JP" altLang="en-US" sz="70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3021013" y="2327275"/>
              <a:ext cx="981075" cy="525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4367" name="テキスト ボックス 32"/>
            <p:cNvSpPr txBox="1">
              <a:spLocks noChangeArrowheads="1"/>
            </p:cNvSpPr>
            <p:nvPr/>
          </p:nvSpPr>
          <p:spPr bwMode="auto">
            <a:xfrm>
              <a:off x="2798763" y="2386013"/>
              <a:ext cx="1228725" cy="41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r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UU Keamanan Pasal 168</a:t>
              </a:r>
            </a:p>
            <a:p>
              <a:pPr algn="r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Pasal 169</a:t>
              </a:r>
            </a:p>
            <a:p>
              <a:pPr algn="r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Pasal 171</a:t>
              </a:r>
              <a:endParaRPr lang="ja-JP" altLang="en-US" sz="70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3013075" y="2946400"/>
              <a:ext cx="981075" cy="73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4369" name="テキスト ボックス 34"/>
            <p:cNvSpPr txBox="1">
              <a:spLocks noChangeArrowheads="1"/>
            </p:cNvSpPr>
            <p:nvPr/>
          </p:nvSpPr>
          <p:spPr bwMode="auto">
            <a:xfrm>
              <a:off x="2800350" y="3049588"/>
              <a:ext cx="12287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r" eaLnBrk="1" hangingPunct="1"/>
              <a:r>
                <a:rPr lang="en-US" altLang="ja-JP" sz="700" dirty="0">
                  <a:ea typeface="Arial Unicode MS" pitchFamily="50" charset="-128"/>
                  <a:cs typeface="Arial Unicode MS" pitchFamily="50" charset="-128"/>
                </a:rPr>
                <a:t>UU </a:t>
              </a:r>
              <a:r>
                <a:rPr lang="en-US" altLang="ja-JP" sz="700" dirty="0" err="1">
                  <a:ea typeface="Arial Unicode MS" pitchFamily="50" charset="-128"/>
                  <a:cs typeface="Arial Unicode MS" pitchFamily="50" charset="-128"/>
                </a:rPr>
                <a:t>Keamanan</a:t>
              </a:r>
              <a:r>
                <a:rPr lang="en-US" altLang="ja-JP" sz="700" dirty="0"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700" dirty="0" err="1">
                  <a:ea typeface="Arial Unicode MS" pitchFamily="50" charset="-128"/>
                  <a:cs typeface="Arial Unicode MS" pitchFamily="50" charset="-128"/>
                </a:rPr>
                <a:t>Pasal</a:t>
              </a:r>
              <a:r>
                <a:rPr lang="en-US" altLang="ja-JP" sz="700" dirty="0">
                  <a:ea typeface="Arial Unicode MS" pitchFamily="50" charset="-128"/>
                  <a:cs typeface="Arial Unicode MS" pitchFamily="50" charset="-128"/>
                </a:rPr>
                <a:t> 167</a:t>
              </a:r>
            </a:p>
            <a:p>
              <a:pPr algn="r" eaLnBrk="1" hangingPunct="1"/>
              <a:r>
                <a:rPr lang="en-US" altLang="ja-JP" sz="700" dirty="0" err="1">
                  <a:ea typeface="Arial Unicode MS" pitchFamily="50" charset="-128"/>
                  <a:cs typeface="Arial Unicode MS" pitchFamily="50" charset="-128"/>
                </a:rPr>
                <a:t>Pasal</a:t>
              </a:r>
              <a:r>
                <a:rPr lang="en-US" altLang="ja-JP" sz="700" dirty="0">
                  <a:ea typeface="Arial Unicode MS" pitchFamily="50" charset="-128"/>
                  <a:cs typeface="Arial Unicode MS" pitchFamily="50" charset="-128"/>
                </a:rPr>
                <a:t> 169</a:t>
              </a:r>
            </a:p>
            <a:p>
              <a:pPr algn="r" eaLnBrk="1" hangingPunct="1"/>
              <a:r>
                <a:rPr lang="en-US" altLang="ja-JP" sz="700" dirty="0" err="1">
                  <a:ea typeface="Arial Unicode MS" pitchFamily="50" charset="-128"/>
                  <a:cs typeface="Arial Unicode MS" pitchFamily="50" charset="-128"/>
                </a:rPr>
                <a:t>Pasal</a:t>
              </a:r>
              <a:r>
                <a:rPr lang="en-US" altLang="ja-JP" sz="700" dirty="0">
                  <a:ea typeface="Arial Unicode MS" pitchFamily="50" charset="-128"/>
                  <a:cs typeface="Arial Unicode MS" pitchFamily="50" charset="-128"/>
                </a:rPr>
                <a:t> 169 </a:t>
              </a:r>
              <a:r>
                <a:rPr lang="en-US" altLang="ja-JP" sz="700" dirty="0" err="1">
                  <a:ea typeface="Arial Unicode MS" pitchFamily="50" charset="-128"/>
                  <a:cs typeface="Arial Unicode MS" pitchFamily="50" charset="-128"/>
                </a:rPr>
                <a:t>bab</a:t>
              </a:r>
              <a:r>
                <a:rPr lang="en-US" altLang="ja-JP" sz="700" dirty="0">
                  <a:ea typeface="Arial Unicode MS" pitchFamily="50" charset="-128"/>
                  <a:cs typeface="Arial Unicode MS" pitchFamily="50" charset="-128"/>
                </a:rPr>
                <a:t> 2</a:t>
              </a:r>
            </a:p>
            <a:p>
              <a:pPr algn="r" eaLnBrk="1" hangingPunct="1"/>
              <a:r>
                <a:rPr lang="en-US" altLang="ja-JP" sz="700" dirty="0" err="1">
                  <a:ea typeface="Arial Unicode MS" pitchFamily="50" charset="-128"/>
                  <a:cs typeface="Arial Unicode MS" pitchFamily="50" charset="-128"/>
                </a:rPr>
                <a:t>Pasal</a:t>
              </a:r>
              <a:r>
                <a:rPr lang="en-US" altLang="ja-JP" sz="700" dirty="0">
                  <a:ea typeface="Arial Unicode MS" pitchFamily="50" charset="-128"/>
                  <a:cs typeface="Arial Unicode MS" pitchFamily="50" charset="-128"/>
                </a:rPr>
                <a:t> 171</a:t>
              </a:r>
              <a:endParaRPr lang="ja-JP" altLang="en-US" sz="700" dirty="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4125913" y="1919288"/>
              <a:ext cx="981075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4371" name="テキスト ボックス 36"/>
            <p:cNvSpPr txBox="1">
              <a:spLocks noChangeArrowheads="1"/>
            </p:cNvSpPr>
            <p:nvPr/>
          </p:nvSpPr>
          <p:spPr bwMode="auto">
            <a:xfrm>
              <a:off x="3462338" y="1927225"/>
              <a:ext cx="122872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r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Pengemudi</a:t>
              </a:r>
              <a:endParaRPr lang="ja-JP" altLang="en-US" sz="70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4122738" y="2374900"/>
              <a:ext cx="1228725" cy="427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4373" name="テキスト ボックス 38"/>
            <p:cNvSpPr txBox="1">
              <a:spLocks noChangeArrowheads="1"/>
            </p:cNvSpPr>
            <p:nvPr/>
          </p:nvSpPr>
          <p:spPr bwMode="auto">
            <a:xfrm>
              <a:off x="4098925" y="2435225"/>
              <a:ext cx="12287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just" eaLnBrk="1" hangingPunct="1"/>
              <a:r>
                <a:rPr lang="en-US" altLang="ja-JP" sz="700"/>
                <a:t>Pekerja (Penanggung Jawab Keamanan) yang ditunjuk</a:t>
              </a:r>
            </a:p>
          </p:txBody>
        </p:sp>
        <p:sp>
          <p:nvSpPr>
            <p:cNvPr id="14374" name="テキスト ボックス 39"/>
            <p:cNvSpPr txBox="1">
              <a:spLocks noChangeArrowheads="1"/>
            </p:cNvSpPr>
            <p:nvPr/>
          </p:nvSpPr>
          <p:spPr bwMode="auto">
            <a:xfrm>
              <a:off x="4076700" y="3159125"/>
              <a:ext cx="12287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just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Pemeriksa Internal</a:t>
              </a:r>
            </a:p>
            <a:p>
              <a:pPr algn="just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Pengawas dari Pemeriksa </a:t>
              </a: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5513388" y="3041650"/>
              <a:ext cx="1403350" cy="538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5473700" y="2468563"/>
              <a:ext cx="981075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4377" name="テキスト ボックス 42"/>
            <p:cNvSpPr txBox="1">
              <a:spLocks noChangeArrowheads="1"/>
            </p:cNvSpPr>
            <p:nvPr/>
          </p:nvSpPr>
          <p:spPr bwMode="auto">
            <a:xfrm>
              <a:off x="5475288" y="1865313"/>
              <a:ext cx="12287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just" eaLnBrk="1" hangingPunct="1"/>
              <a:r>
                <a:rPr lang="en-US" altLang="ja-JP" sz="400">
                  <a:ea typeface="Arial Unicode MS" pitchFamily="50" charset="-128"/>
                  <a:cs typeface="Arial Unicode MS" pitchFamily="50" charset="-128"/>
                </a:rPr>
                <a:t>※</a:t>
              </a:r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 Tabel pemeriksaan tetap terpasang selama proses</a:t>
              </a:r>
            </a:p>
          </p:txBody>
        </p:sp>
        <p:sp>
          <p:nvSpPr>
            <p:cNvPr id="14378" name="テキスト ボックス 43"/>
            <p:cNvSpPr txBox="1">
              <a:spLocks noChangeArrowheads="1"/>
            </p:cNvSpPr>
            <p:nvPr/>
          </p:nvSpPr>
          <p:spPr bwMode="auto">
            <a:xfrm>
              <a:off x="5513388" y="2438400"/>
              <a:ext cx="15430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Tabel pemeriksaan disimpan untuk 3 tahun</a:t>
              </a:r>
              <a:endParaRPr lang="ja-JP" altLang="en-US" sz="700"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4379" name="テキスト ボックス 44"/>
            <p:cNvSpPr txBox="1">
              <a:spLocks noChangeArrowheads="1"/>
            </p:cNvSpPr>
            <p:nvPr/>
          </p:nvSpPr>
          <p:spPr bwMode="auto">
            <a:xfrm>
              <a:off x="5508625" y="3101975"/>
              <a:ext cx="1543050" cy="41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Tabel pemeriksaan disimpan untuk 3 tahun</a:t>
              </a:r>
            </a:p>
            <a:p>
              <a:pPr algn="ctr" eaLnBrk="1" hangingPunct="1"/>
              <a:r>
                <a:rPr lang="en-US" altLang="ja-JP" sz="700">
                  <a:ea typeface="Arial Unicode MS" pitchFamily="50" charset="-128"/>
                  <a:cs typeface="Arial Unicode MS" pitchFamily="50" charset="-128"/>
                </a:rPr>
                <a:t>(Dipasang Lambang Telah Diperiksa)</a:t>
              </a:r>
              <a:endParaRPr lang="ja-JP" altLang="en-US" sz="700">
                <a:ea typeface="Arial Unicode MS" pitchFamily="50" charset="-128"/>
                <a:cs typeface="Arial Unicode MS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73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タイトル 3"/>
          <p:cNvSpPr>
            <a:spLocks noGrp="1"/>
          </p:cNvSpPr>
          <p:nvPr>
            <p:ph type="title"/>
          </p:nvPr>
        </p:nvSpPr>
        <p:spPr>
          <a:xfrm>
            <a:off x="628650" y="612775"/>
            <a:ext cx="7886700" cy="560388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2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Prosedur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pemeliharaan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Harian</a:t>
            </a:r>
            <a:r>
              <a:rPr lang="ja-JP" altLang="en-US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　</a:t>
            </a:r>
            <a:r>
              <a:rPr lang="en-US" altLang="ja-JP" sz="2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Sebelum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Menghidupkan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Mesin</a:t>
            </a:r>
            <a:endParaRPr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628650" y="1282700"/>
            <a:ext cx="8367713" cy="5451475"/>
            <a:chOff x="628650" y="1282700"/>
            <a:chExt cx="8367713" cy="5451475"/>
          </a:xfrm>
        </p:grpSpPr>
        <p:sp>
          <p:nvSpPr>
            <p:cNvPr id="16387" name="コンテンツ プレースホルダー 4"/>
            <p:cNvSpPr txBox="1">
              <a:spLocks/>
            </p:cNvSpPr>
            <p:nvPr/>
          </p:nvSpPr>
          <p:spPr bwMode="auto">
            <a:xfrm>
              <a:off x="628650" y="1282700"/>
              <a:ext cx="7886700" cy="5070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marL="893763" indent="-893763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685800" indent="-22860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en-US" altLang="ja-JP" sz="20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16388" name="テキスト ボックス 16"/>
            <p:cNvSpPr txBox="1">
              <a:spLocks noChangeArrowheads="1"/>
            </p:cNvSpPr>
            <p:nvPr/>
          </p:nvSpPr>
          <p:spPr bwMode="auto">
            <a:xfrm>
              <a:off x="2755900" y="1370013"/>
              <a:ext cx="36703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</a:rPr>
                <a:t>Cara klasifikasi berdasarkan visual oli hidrolik</a:t>
              </a:r>
              <a:endParaRPr lang="ja-JP" altLang="en-US" sz="1200">
                <a:solidFill>
                  <a:srgbClr val="000000"/>
                </a:solidFill>
              </a:endParaRPr>
            </a:p>
          </p:txBody>
        </p:sp>
        <p:sp>
          <p:nvSpPr>
            <p:cNvPr id="16389" name="テキスト ボックス 23"/>
            <p:cNvSpPr txBox="1">
              <a:spLocks noChangeArrowheads="1"/>
            </p:cNvSpPr>
            <p:nvPr/>
          </p:nvSpPr>
          <p:spPr bwMode="auto">
            <a:xfrm>
              <a:off x="817563" y="4186238"/>
              <a:ext cx="53149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 dirty="0" err="1">
                  <a:solidFill>
                    <a:srgbClr val="000000"/>
                  </a:solidFill>
                </a:rPr>
                <a:t>Contoh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posisi</a:t>
              </a:r>
              <a:r>
                <a:rPr lang="en-US" altLang="ja-JP" sz="1200" dirty="0">
                  <a:solidFill>
                    <a:srgbClr val="000000"/>
                  </a:solidFill>
                </a:rPr>
                <a:t> pada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saat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pemeliharaan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dan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pengisian</a:t>
              </a:r>
              <a:endParaRPr lang="ja-JP" altLang="en-US" sz="1200" dirty="0">
                <a:solidFill>
                  <a:srgbClr val="000000"/>
                </a:solidFill>
              </a:endParaRPr>
            </a:p>
          </p:txBody>
        </p:sp>
        <p:pic>
          <p:nvPicPr>
            <p:cNvPr id="16390" name="図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213" y="3071813"/>
              <a:ext cx="4770437" cy="1157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1" name="テキスト ボックス 13"/>
            <p:cNvSpPr txBox="1">
              <a:spLocks noChangeArrowheads="1"/>
            </p:cNvSpPr>
            <p:nvPr/>
          </p:nvSpPr>
          <p:spPr bwMode="auto">
            <a:xfrm>
              <a:off x="1249363" y="5991225"/>
              <a:ext cx="69500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Ujung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aki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( - )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dilepas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pada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saat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pemeliharaan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charging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listriknya</a:t>
              </a:r>
              <a:endParaRPr lang="ja-JP" altLang="en-US" sz="12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6392" name="テキスト ボックス 11"/>
            <p:cNvSpPr txBox="1">
              <a:spLocks noChangeArrowheads="1"/>
            </p:cNvSpPr>
            <p:nvPr/>
          </p:nvSpPr>
          <p:spPr bwMode="auto">
            <a:xfrm>
              <a:off x="4425950" y="6456363"/>
              <a:ext cx="4570413" cy="277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 dirty="0" err="1">
                  <a:solidFill>
                    <a:srgbClr val="000000"/>
                  </a:solidFill>
                </a:rPr>
                <a:t>Buku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panduan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Halaman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164 /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Panduan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tambahan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Halaman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smtClean="0">
                  <a:solidFill>
                    <a:srgbClr val="000000"/>
                  </a:solidFill>
                </a:rPr>
                <a:t>94 </a:t>
              </a:r>
              <a:endParaRPr lang="ja-JP" altLang="en-US" sz="1200" dirty="0">
                <a:solidFill>
                  <a:srgbClr val="000000"/>
                </a:solidFill>
              </a:endParaRPr>
            </a:p>
          </p:txBody>
        </p:sp>
        <p:pic>
          <p:nvPicPr>
            <p:cNvPr id="16393" name="図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725" y="1600200"/>
              <a:ext cx="4400550" cy="152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4" name="図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713" y="3103563"/>
              <a:ext cx="2636837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5" name="テキスト ボックス 14"/>
            <p:cNvSpPr txBox="1">
              <a:spLocks noChangeArrowheads="1"/>
            </p:cNvSpPr>
            <p:nvPr/>
          </p:nvSpPr>
          <p:spPr bwMode="auto">
            <a:xfrm>
              <a:off x="5638800" y="4521200"/>
              <a:ext cx="2820988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</a:rPr>
                <a:t>Pengecekan ban</a:t>
              </a:r>
              <a:endParaRPr lang="ja-JP" altLang="en-US" sz="1200">
                <a:solidFill>
                  <a:srgbClr val="000000"/>
                </a:solidFill>
              </a:endParaRPr>
            </a:p>
          </p:txBody>
        </p:sp>
        <p:pic>
          <p:nvPicPr>
            <p:cNvPr id="16396" name="図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150" y="4570413"/>
              <a:ext cx="3248025" cy="141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正方形/長方形 6"/>
            <p:cNvSpPr/>
            <p:nvPr/>
          </p:nvSpPr>
          <p:spPr>
            <a:xfrm>
              <a:off x="5740400" y="5016500"/>
              <a:ext cx="1122363" cy="750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2798763" y="1676400"/>
              <a:ext cx="979487" cy="204788"/>
            </a:xfrm>
            <a:prstGeom prst="rect">
              <a:avLst/>
            </a:prstGeom>
            <a:solidFill>
              <a:srgbClr val="EB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197350" y="1676400"/>
              <a:ext cx="582613" cy="204788"/>
            </a:xfrm>
            <a:prstGeom prst="rect">
              <a:avLst/>
            </a:prstGeom>
            <a:solidFill>
              <a:srgbClr val="EB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5314950" y="1660525"/>
              <a:ext cx="979488" cy="204788"/>
            </a:xfrm>
            <a:prstGeom prst="rect">
              <a:avLst/>
            </a:prstGeom>
            <a:solidFill>
              <a:srgbClr val="EB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2854325" y="1666875"/>
              <a:ext cx="981075" cy="21431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800" dirty="0" err="1"/>
                <a:t>Tampilan</a:t>
              </a:r>
              <a:r>
                <a:rPr lang="en-US" altLang="ja-JP" sz="800" dirty="0"/>
                <a:t> </a:t>
              </a:r>
              <a:r>
                <a:rPr lang="en-US" altLang="ja-JP" sz="800" dirty="0" err="1"/>
                <a:t>luar</a:t>
              </a:r>
              <a:endParaRPr lang="ja-JP" altLang="en-US" sz="800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3997325" y="1676400"/>
              <a:ext cx="981075" cy="2159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ja-JP" sz="800" dirty="0" err="1"/>
                <a:t>Bau</a:t>
              </a:r>
              <a:endParaRPr lang="ja-JP" altLang="en-US" sz="800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273675" y="1671638"/>
              <a:ext cx="981075" cy="2159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ja-JP" sz="800" dirty="0" err="1"/>
                <a:t>Penyebab</a:t>
              </a:r>
              <a:endParaRPr lang="ja-JP" altLang="en-US" sz="800" dirty="0"/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2527300" y="1966913"/>
              <a:ext cx="1539875" cy="222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4965700" y="2809875"/>
              <a:ext cx="1693863" cy="222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5145088" y="2528888"/>
              <a:ext cx="1204912" cy="222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167313" y="2247900"/>
              <a:ext cx="1204912" cy="223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138738" y="1957388"/>
              <a:ext cx="1274762" cy="223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2447925" y="1968500"/>
              <a:ext cx="1539875" cy="2000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 err="1"/>
                <a:t>Warna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berubah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menjadi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putih</a:t>
              </a:r>
              <a:r>
                <a:rPr lang="en-US" altLang="ja-JP" sz="700" dirty="0"/>
                <a:t> susu</a:t>
              </a:r>
              <a:endParaRPr lang="ja-JP" altLang="en-US" sz="700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2501900" y="2255838"/>
              <a:ext cx="1495425" cy="223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2443163" y="2214563"/>
              <a:ext cx="1976437" cy="30638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 err="1"/>
                <a:t>Warna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berubah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menjadi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putih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hitam</a:t>
              </a:r>
              <a:r>
                <a:rPr lang="en-US" altLang="ja-JP" sz="700" dirty="0"/>
                <a:t> </a:t>
              </a:r>
            </a:p>
            <a:p>
              <a:pPr eaLnBrk="1" hangingPunct="1">
                <a:defRPr/>
              </a:pPr>
              <a:r>
                <a:rPr lang="en-US" altLang="ja-JP" sz="700" dirty="0" err="1"/>
                <a:t>kecoklatan</a:t>
              </a:r>
              <a:endParaRPr lang="ja-JP" altLang="en-US" sz="700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2651125" y="2520950"/>
              <a:ext cx="1204913" cy="223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2447925" y="2540000"/>
              <a:ext cx="1539875" cy="2000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 err="1">
                  <a:ea typeface="Arial Unicode MS"/>
                </a:rPr>
                <a:t>Terdapat</a:t>
              </a:r>
              <a:r>
                <a:rPr lang="en-US" altLang="ja-JP" sz="700" dirty="0">
                  <a:ea typeface="Arial Unicode MS"/>
                </a:rPr>
                <a:t> </a:t>
              </a:r>
              <a:r>
                <a:rPr lang="en-US" altLang="ja-JP" sz="700" dirty="0" err="1">
                  <a:ea typeface="Arial Unicode MS"/>
                </a:rPr>
                <a:t>bintik</a:t>
              </a:r>
              <a:r>
                <a:rPr lang="en-US" altLang="ja-JP" sz="700" dirty="0">
                  <a:ea typeface="Arial Unicode MS"/>
                </a:rPr>
                <a:t> </a:t>
              </a:r>
              <a:r>
                <a:rPr lang="en-US" altLang="ja-JP" sz="700" dirty="0" err="1">
                  <a:ea typeface="Arial Unicode MS"/>
                </a:rPr>
                <a:t>hitam</a:t>
              </a:r>
              <a:r>
                <a:rPr lang="en-US" altLang="ja-JP" sz="700" dirty="0">
                  <a:ea typeface="Arial Unicode MS"/>
                </a:rPr>
                <a:t> </a:t>
              </a:r>
              <a:r>
                <a:rPr lang="en-US" altLang="ja-JP" sz="700" dirty="0" err="1">
                  <a:ea typeface="Arial Unicode MS"/>
                </a:rPr>
                <a:t>kecil</a:t>
              </a:r>
              <a:endParaRPr lang="ja-JP" altLang="en-US" sz="700" dirty="0">
                <a:ea typeface="Arial Unicode MS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2652713" y="2811463"/>
              <a:ext cx="1204912" cy="222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2447925" y="2806700"/>
              <a:ext cx="1539875" cy="2000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 err="1"/>
                <a:t>Terdapat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busa</a:t>
              </a:r>
              <a:endParaRPr lang="ja-JP" altLang="en-US" sz="700" dirty="0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4356100" y="1957388"/>
              <a:ext cx="252413" cy="223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4240213" y="1938338"/>
              <a:ext cx="663575" cy="2000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 err="1"/>
                <a:t>Bau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Sedap</a:t>
              </a:r>
              <a:endParaRPr lang="ja-JP" altLang="en-US" sz="700" dirty="0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4356100" y="2232025"/>
              <a:ext cx="327025" cy="223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087813" y="2251075"/>
              <a:ext cx="927100" cy="2000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 err="1"/>
                <a:t>Bau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Tidak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Sedap</a:t>
              </a:r>
              <a:endParaRPr lang="ja-JP" altLang="en-US" sz="700" dirty="0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4356100" y="2528888"/>
              <a:ext cx="252413" cy="222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4195763" y="2541588"/>
              <a:ext cx="663575" cy="2000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 err="1"/>
                <a:t>Bau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Sedap</a:t>
              </a:r>
              <a:endParaRPr lang="ja-JP" altLang="en-US" sz="700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5299075" y="1938338"/>
              <a:ext cx="1539875" cy="2000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 err="1"/>
                <a:t>Tercampur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dengan</a:t>
              </a:r>
              <a:r>
                <a:rPr lang="en-US" altLang="ja-JP" sz="700" dirty="0"/>
                <a:t> air</a:t>
              </a:r>
              <a:endParaRPr lang="ja-JP" altLang="en-US" sz="700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5322888" y="2235200"/>
              <a:ext cx="1539875" cy="2000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 err="1"/>
                <a:t>Penurunan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nilai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mutu</a:t>
              </a:r>
              <a:endParaRPr lang="ja-JP" altLang="en-US" sz="700" dirty="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5324475" y="2530475"/>
              <a:ext cx="1539875" cy="2000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 err="1"/>
                <a:t>Tercampur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benda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asing</a:t>
              </a:r>
              <a:endParaRPr lang="ja-JP" altLang="en-US" sz="700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5484813" y="2822575"/>
              <a:ext cx="1539875" cy="2000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700" dirty="0" err="1"/>
                <a:t>Tercampur</a:t>
              </a:r>
              <a:r>
                <a:rPr lang="en-US" altLang="ja-JP" sz="700" dirty="0"/>
                <a:t> </a:t>
              </a:r>
              <a:r>
                <a:rPr lang="en-US" altLang="ja-JP" sz="700" dirty="0" err="1"/>
                <a:t>oli</a:t>
              </a:r>
              <a:endParaRPr lang="ja-JP" altLang="en-US" sz="700" dirty="0"/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2376488" y="3867150"/>
              <a:ext cx="422275" cy="223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2314575" y="3883025"/>
              <a:ext cx="539750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800" dirty="0"/>
                <a:t>Arm</a:t>
              </a:r>
              <a:endParaRPr lang="ja-JP" altLang="en-US" sz="800" dirty="0"/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3027363" y="3721100"/>
              <a:ext cx="422275" cy="222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3049588" y="3675063"/>
              <a:ext cx="541337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ja-JP" sz="800" dirty="0"/>
                <a:t>Boom</a:t>
              </a:r>
              <a:endParaRPr lang="ja-JP" alt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549475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5"/>
            <a:ext cx="7886700" cy="560388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Prosedur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pemeliharaan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harian</a:t>
            </a:r>
            <a:r>
              <a:rPr lang="ja-JP" altLang="en-US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Setelah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menyalakan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endParaRPr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52400" y="1365250"/>
            <a:ext cx="8843963" cy="5368925"/>
            <a:chOff x="152400" y="1365250"/>
            <a:chExt cx="8843963" cy="5368925"/>
          </a:xfrm>
        </p:grpSpPr>
        <p:sp>
          <p:nvSpPr>
            <p:cNvPr id="3075" name="テキスト ボックス 16"/>
            <p:cNvSpPr txBox="1">
              <a:spLocks noChangeArrowheads="1"/>
            </p:cNvSpPr>
            <p:nvPr/>
          </p:nvSpPr>
          <p:spPr bwMode="auto">
            <a:xfrm>
              <a:off x="2736850" y="1365250"/>
              <a:ext cx="367030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Standart klasifikasi dan warna gas buangan</a:t>
              </a:r>
              <a:endParaRPr lang="ja-JP" altLang="en-US" sz="12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3076" name="テキスト ボックス 9"/>
            <p:cNvSpPr txBox="1">
              <a:spLocks noChangeArrowheads="1"/>
            </p:cNvSpPr>
            <p:nvPr/>
          </p:nvSpPr>
          <p:spPr bwMode="auto">
            <a:xfrm>
              <a:off x="4425950" y="6456363"/>
              <a:ext cx="4570413" cy="277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 dirty="0" err="1">
                  <a:solidFill>
                    <a:srgbClr val="000000"/>
                  </a:solidFill>
                </a:rPr>
                <a:t>Buku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panduan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Halaman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170 /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Panduan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tambahan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Halaman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smtClean="0">
                  <a:solidFill>
                    <a:srgbClr val="000000"/>
                  </a:solidFill>
                </a:rPr>
                <a:t>94 </a:t>
              </a:r>
              <a:endParaRPr lang="ja-JP" altLang="en-US" sz="1200" dirty="0">
                <a:solidFill>
                  <a:srgbClr val="000000"/>
                </a:solidFill>
              </a:endParaRPr>
            </a:p>
          </p:txBody>
        </p:sp>
        <p:pic>
          <p:nvPicPr>
            <p:cNvPr id="3077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838" y="1662113"/>
              <a:ext cx="4124325" cy="169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図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3786188"/>
              <a:ext cx="2878137" cy="147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図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2988" y="3843338"/>
              <a:ext cx="2006600" cy="146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図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588" y="3857625"/>
              <a:ext cx="2781300" cy="144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テキスト ボックス 13"/>
            <p:cNvSpPr txBox="1">
              <a:spLocks noChangeArrowheads="1"/>
            </p:cNvSpPr>
            <p:nvPr/>
          </p:nvSpPr>
          <p:spPr bwMode="auto">
            <a:xfrm>
              <a:off x="152400" y="5429250"/>
              <a:ext cx="36703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Pengaturan cluth</a:t>
              </a:r>
              <a:endParaRPr lang="ja-JP" altLang="en-US" sz="12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3082" name="テキスト ボックス 17"/>
            <p:cNvSpPr txBox="1">
              <a:spLocks noChangeArrowheads="1"/>
            </p:cNvSpPr>
            <p:nvPr/>
          </p:nvSpPr>
          <p:spPr bwMode="auto">
            <a:xfrm>
              <a:off x="2770188" y="5438775"/>
              <a:ext cx="36703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Pengecekan gerakan mesin</a:t>
              </a:r>
              <a:endParaRPr lang="ja-JP" altLang="en-US" sz="12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3083" name="テキスト ボックス 18"/>
            <p:cNvSpPr txBox="1">
              <a:spLocks noChangeArrowheads="1"/>
            </p:cNvSpPr>
            <p:nvPr/>
          </p:nvSpPr>
          <p:spPr bwMode="auto">
            <a:xfrm>
              <a:off x="5843588" y="5429250"/>
              <a:ext cx="25273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Hal yang perlu diperhatian saat penyimpanan</a:t>
              </a:r>
              <a:endParaRPr lang="ja-JP" altLang="en-US" sz="12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3084" name="テキスト ボックス 4"/>
            <p:cNvSpPr txBox="1">
              <a:spLocks noChangeArrowheads="1"/>
            </p:cNvSpPr>
            <p:nvPr/>
          </p:nvSpPr>
          <p:spPr bwMode="auto">
            <a:xfrm>
              <a:off x="2566988" y="1717675"/>
              <a:ext cx="1236662" cy="23018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900" dirty="0" err="1">
                  <a:latin typeface="Arial" charset="0"/>
                  <a:cs typeface="Arial" charset="0"/>
                </a:rPr>
                <a:t>Warna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gas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buangan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endParaRPr lang="ja-JP" altLang="en-US" sz="900" dirty="0">
                <a:latin typeface="Arial" charset="0"/>
                <a:cs typeface="Arial" charset="0"/>
              </a:endParaRPr>
            </a:p>
          </p:txBody>
        </p:sp>
        <p:sp>
          <p:nvSpPr>
            <p:cNvPr id="3085" name="テキスト ボックス 5"/>
            <p:cNvSpPr txBox="1">
              <a:spLocks noChangeArrowheads="1"/>
            </p:cNvSpPr>
            <p:nvPr/>
          </p:nvSpPr>
          <p:spPr bwMode="auto">
            <a:xfrm>
              <a:off x="3860800" y="1708150"/>
              <a:ext cx="2727424" cy="24606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1000">
                  <a:latin typeface="Arial" charset="0"/>
                  <a:cs typeface="Arial" charset="0"/>
                </a:rPr>
                <a:t>Standart klasifikasi </a:t>
              </a:r>
              <a:endParaRPr lang="ja-JP" altLang="en-US" sz="1000">
                <a:latin typeface="Arial" charset="0"/>
                <a:cs typeface="Arial" charset="0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2657475" y="2024063"/>
              <a:ext cx="1003300" cy="260350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ja-JP" sz="110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1050" dirty="0" err="1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Hitam</a:t>
              </a:r>
              <a:endParaRPr lang="en-US" altLang="ja-JP" sz="11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087" name="テキスト ボックス 7"/>
            <p:cNvSpPr txBox="1">
              <a:spLocks noChangeArrowheads="1"/>
            </p:cNvSpPr>
            <p:nvPr/>
          </p:nvSpPr>
          <p:spPr bwMode="auto">
            <a:xfrm>
              <a:off x="2555875" y="2274888"/>
              <a:ext cx="1266825" cy="246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1000">
                  <a:latin typeface="Arial" charset="0"/>
                  <a:cs typeface="Arial" charset="0"/>
                </a:rPr>
                <a:t>Kuning muda </a:t>
              </a:r>
              <a:endParaRPr lang="ja-JP" altLang="en-US" sz="1000">
                <a:latin typeface="Arial" charset="0"/>
                <a:cs typeface="Arial" charset="0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566988" y="2460625"/>
              <a:ext cx="1219200" cy="2619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altLang="ja-JP" sz="1000" dirty="0" err="1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Putih</a:t>
              </a:r>
              <a:r>
                <a:rPr lang="en-US" altLang="ja-JP" sz="105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1050" dirty="0" err="1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atau</a:t>
              </a:r>
              <a:r>
                <a:rPr lang="en-US" altLang="ja-JP" sz="105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1050" dirty="0" err="1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Biru</a:t>
              </a:r>
              <a:r>
                <a:rPr lang="en-US" altLang="ja-JP" sz="105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 </a:t>
              </a:r>
              <a:endParaRPr lang="ja-JP" altLang="en-US" sz="10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089" name="テキスト ボックス 9"/>
            <p:cNvSpPr txBox="1">
              <a:spLocks noChangeArrowheads="1"/>
            </p:cNvSpPr>
            <p:nvPr/>
          </p:nvSpPr>
          <p:spPr bwMode="auto">
            <a:xfrm>
              <a:off x="2640013" y="2638425"/>
              <a:ext cx="1146175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1000">
                  <a:latin typeface="Arial" charset="0"/>
                  <a:cs typeface="Arial" charset="0"/>
                </a:rPr>
                <a:t>Abu-abu</a:t>
              </a:r>
              <a:r>
                <a:rPr lang="en-US" altLang="ja-JP" sz="1600"/>
                <a:t> </a:t>
              </a:r>
              <a:endParaRPr lang="ja-JP" altLang="en-US" sz="1600"/>
            </a:p>
          </p:txBody>
        </p:sp>
        <p:sp>
          <p:nvSpPr>
            <p:cNvPr id="3090" name="テキスト ボックス 11"/>
            <p:cNvSpPr txBox="1">
              <a:spLocks noChangeArrowheads="1"/>
            </p:cNvSpPr>
            <p:nvPr/>
          </p:nvSpPr>
          <p:spPr bwMode="auto">
            <a:xfrm>
              <a:off x="2566988" y="2947988"/>
              <a:ext cx="1236662" cy="246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1000" dirty="0" err="1">
                  <a:latin typeface="Arial" charset="0"/>
                  <a:cs typeface="Arial" charset="0"/>
                </a:rPr>
                <a:t>Tidak</a:t>
              </a:r>
              <a:r>
                <a:rPr lang="en-US" altLang="ja-JP" sz="1000" dirty="0">
                  <a:latin typeface="Arial" charset="0"/>
                  <a:cs typeface="Arial" charset="0"/>
                </a:rPr>
                <a:t> </a:t>
              </a:r>
              <a:r>
                <a:rPr lang="en-US" altLang="ja-JP" sz="1000" dirty="0" err="1">
                  <a:latin typeface="Arial" charset="0"/>
                  <a:cs typeface="Arial" charset="0"/>
                </a:rPr>
                <a:t>berwarna</a:t>
              </a:r>
              <a:r>
                <a:rPr lang="en-US" altLang="ja-JP" sz="1000" dirty="0">
                  <a:latin typeface="Arial" charset="0"/>
                  <a:cs typeface="Arial" charset="0"/>
                </a:rPr>
                <a:t> </a:t>
              </a:r>
              <a:endParaRPr lang="ja-JP" alt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3091" name="テキスト ボックス 12"/>
            <p:cNvSpPr txBox="1">
              <a:spLocks noChangeArrowheads="1"/>
            </p:cNvSpPr>
            <p:nvPr/>
          </p:nvSpPr>
          <p:spPr bwMode="auto">
            <a:xfrm>
              <a:off x="3860800" y="2017713"/>
              <a:ext cx="2655416" cy="1200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900" dirty="0" err="1">
                  <a:latin typeface="Arial" charset="0"/>
                  <a:cs typeface="Arial" charset="0"/>
                </a:rPr>
                <a:t>Campuran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bahan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bakar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padat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,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Pembakaran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tidak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sempurna</a:t>
              </a:r>
              <a:r>
                <a:rPr lang="en-US" altLang="ja-JP" sz="900" dirty="0">
                  <a:latin typeface="Arial" charset="0"/>
                  <a:cs typeface="Arial" charset="0"/>
                </a:rPr>
                <a:t>.</a:t>
              </a:r>
            </a:p>
            <a:p>
              <a:pPr eaLnBrk="1" hangingPunct="1"/>
              <a:r>
                <a:rPr lang="en-US" altLang="ja-JP" sz="900" dirty="0" err="1">
                  <a:latin typeface="Arial" charset="0"/>
                  <a:cs typeface="Arial" charset="0"/>
                </a:rPr>
                <a:t>Campuran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bahan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bakar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cair</a:t>
              </a:r>
              <a:r>
                <a:rPr lang="en-US" altLang="ja-JP" sz="900" dirty="0">
                  <a:latin typeface="Arial" charset="0"/>
                  <a:cs typeface="Arial" charset="0"/>
                </a:rPr>
                <a:t>.</a:t>
              </a:r>
            </a:p>
            <a:p>
              <a:pPr eaLnBrk="1" hangingPunct="1"/>
              <a:r>
                <a:rPr lang="en-US" altLang="ja-JP" sz="900" dirty="0" err="1">
                  <a:latin typeface="Arial" charset="0"/>
                  <a:cs typeface="Arial" charset="0"/>
                </a:rPr>
                <a:t>Pembakaran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minyak</a:t>
              </a:r>
              <a:r>
                <a:rPr lang="en-US" altLang="ja-JP" sz="900" dirty="0">
                  <a:latin typeface="Arial" charset="0"/>
                  <a:cs typeface="Arial" charset="0"/>
                </a:rPr>
                <a:t>,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waktu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yg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tidak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tepat</a:t>
              </a:r>
              <a:r>
                <a:rPr lang="en-US" altLang="ja-JP" sz="900" dirty="0">
                  <a:latin typeface="Arial" charset="0"/>
                  <a:cs typeface="Arial" charset="0"/>
                </a:rPr>
                <a:t>.</a:t>
              </a:r>
            </a:p>
            <a:p>
              <a:pPr eaLnBrk="1" hangingPunct="1"/>
              <a:r>
                <a:rPr lang="en-US" altLang="ja-JP" sz="900" dirty="0" err="1">
                  <a:latin typeface="Arial" charset="0"/>
                  <a:cs typeface="Arial" charset="0"/>
                </a:rPr>
                <a:t>Campuran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bahan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bakar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padat</a:t>
              </a:r>
              <a:r>
                <a:rPr lang="en-US" altLang="ja-JP" sz="900" dirty="0">
                  <a:latin typeface="Arial" charset="0"/>
                  <a:cs typeface="Arial" charset="0"/>
                </a:rPr>
                <a:t>,</a:t>
              </a:r>
            </a:p>
            <a:p>
              <a:pPr eaLnBrk="1" hangingPunct="1"/>
              <a:r>
                <a:rPr lang="en-US" altLang="ja-JP" sz="900" dirty="0" err="1">
                  <a:latin typeface="Arial" charset="0"/>
                  <a:cs typeface="Arial" charset="0"/>
                </a:rPr>
                <a:t>pembakaran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minyak</a:t>
              </a:r>
              <a:endParaRPr lang="en-US" altLang="ja-JP" sz="900" dirty="0">
                <a:latin typeface="Arial" charset="0"/>
                <a:cs typeface="Arial" charset="0"/>
              </a:endParaRPr>
            </a:p>
            <a:p>
              <a:pPr eaLnBrk="1" hangingPunct="1"/>
              <a:r>
                <a:rPr lang="en-US" altLang="ja-JP" sz="900" dirty="0" err="1">
                  <a:latin typeface="Arial" charset="0"/>
                  <a:cs typeface="Arial" charset="0"/>
                </a:rPr>
                <a:t>Campuran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bahan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bakar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sesuai</a:t>
              </a:r>
              <a:r>
                <a:rPr lang="en-US" altLang="ja-JP" sz="900" dirty="0">
                  <a:latin typeface="Arial" charset="0"/>
                  <a:cs typeface="Arial" charset="0"/>
                </a:rPr>
                <a:t>,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pembakaran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sempurna</a:t>
              </a:r>
              <a:endParaRPr lang="en-US" altLang="ja-JP" sz="900" dirty="0">
                <a:latin typeface="Arial" charset="0"/>
                <a:cs typeface="Arial" charset="0"/>
              </a:endParaRPr>
            </a:p>
          </p:txBody>
        </p:sp>
        <p:sp>
          <p:nvSpPr>
            <p:cNvPr id="3092" name="テキスト ボックス 16"/>
            <p:cNvSpPr txBox="1">
              <a:spLocks noChangeArrowheads="1"/>
            </p:cNvSpPr>
            <p:nvPr/>
          </p:nvSpPr>
          <p:spPr bwMode="auto">
            <a:xfrm>
              <a:off x="1815046" y="4342279"/>
              <a:ext cx="1875339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900" dirty="0">
                  <a:latin typeface="Arial" charset="0"/>
                  <a:cs typeface="Arial" charset="0"/>
                </a:rPr>
                <a:t>A: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Ketinggian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pemasangan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pedal</a:t>
              </a:r>
            </a:p>
            <a:p>
              <a:pPr eaLnBrk="1" hangingPunct="1"/>
              <a:r>
                <a:rPr lang="en-US" altLang="ja-JP" sz="900" dirty="0">
                  <a:latin typeface="Arial" charset="0"/>
                  <a:cs typeface="Arial" charset="0"/>
                </a:rPr>
                <a:t>B: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celah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dengan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lantai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</a:p>
            <a:p>
              <a:pPr eaLnBrk="1" hangingPunct="1"/>
              <a:r>
                <a:rPr lang="en-US" altLang="ja-JP" sz="900" dirty="0">
                  <a:latin typeface="Arial" charset="0"/>
                  <a:cs typeface="Arial" charset="0"/>
                </a:rPr>
                <a:t>C: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mainkan</a:t>
              </a:r>
              <a:endParaRPr lang="en-US" altLang="ja-JP" sz="900" dirty="0">
                <a:latin typeface="Arial" charset="0"/>
                <a:cs typeface="Arial" charset="0"/>
              </a:endParaRPr>
            </a:p>
            <a:p>
              <a:pPr eaLnBrk="1" hangingPunct="1"/>
              <a:r>
                <a:rPr lang="en-US" altLang="ja-JP" sz="900" dirty="0">
                  <a:latin typeface="Arial" charset="0"/>
                  <a:cs typeface="Arial" charset="0"/>
                </a:rPr>
                <a:t>A-B-C: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injak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endParaRPr lang="ja-JP" altLang="en-US" sz="900" dirty="0"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05645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Prosedur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Pemeriksaan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Ditemukan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Kondisi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Abnormal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Sewaktu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Bekerja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Jika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kondisi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terasa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aneh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saat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digunakan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b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2400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segera</a:t>
            </a:r>
            <a:r>
              <a:rPr lang="en-US" altLang="ja-JP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parkirkan</a:t>
            </a:r>
            <a:r>
              <a:rPr lang="en-US" altLang="ja-JP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alat</a:t>
            </a:r>
            <a:r>
              <a:rPr lang="en-US" altLang="ja-JP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ja-JP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di </a:t>
            </a:r>
            <a:r>
              <a:rPr lang="en-US" altLang="ja-JP" sz="2400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tempat</a:t>
            </a:r>
            <a:r>
              <a:rPr lang="en-US" altLang="ja-JP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2400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datar</a:t>
            </a:r>
            <a:r>
              <a:rPr lang="ja-JP" altLang="en-US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hubungi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penanggungjawab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dan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jelaskan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bagian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yang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bermasalah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b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Mesin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perlu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diperbaiki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terlebih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dahulu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sebelum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digunakan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kembali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172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98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625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anchor="ctr">
            <a:normAutofit fontScale="90000"/>
          </a:bodyPr>
          <a:lstStyle/>
          <a:p>
            <a:pPr marL="1257300" indent="-1257300"/>
            <a:r>
              <a:rPr lang="en-US" altLang="zh-TW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Bab 8</a:t>
            </a:r>
            <a:r>
              <a:rPr lang="zh-TW" altLang="en-US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zh-TW" sz="3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Pengetahuan</a:t>
            </a:r>
            <a:r>
              <a:rPr lang="en-US" altLang="zh-TW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3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zh-TW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3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Berkendara</a:t>
            </a:r>
            <a:r>
              <a:rPr lang="en-US" altLang="zh-TW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3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zh-TW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Aman dan </a:t>
            </a:r>
            <a:r>
              <a:rPr lang="en-US" altLang="zh-TW" sz="3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Prosedur</a:t>
            </a:r>
            <a:r>
              <a:rPr lang="en-US" altLang="zh-TW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3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Pemanduan</a:t>
            </a:r>
            <a:r>
              <a:rPr lang="en-US" altLang="zh-TW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dan </a:t>
            </a:r>
            <a:r>
              <a:rPr lang="en-US" altLang="zh-TW" sz="3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Isyarat</a:t>
            </a:r>
            <a:endParaRPr kumimoji="1" lang="ja-JP" altLang="en-US" sz="3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5933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Istilah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Terkait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1...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Peralatan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52109" y="6452605"/>
            <a:ext cx="424405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10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10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919" y="1561497"/>
            <a:ext cx="6222162" cy="376151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98EBC4A4-AF87-4685-B6F7-8D76B1C6426C}"/>
              </a:ext>
            </a:extLst>
          </p:cNvPr>
          <p:cNvSpPr txBox="1"/>
          <p:nvPr/>
        </p:nvSpPr>
        <p:spPr>
          <a:xfrm>
            <a:off x="2795451" y="3727268"/>
            <a:ext cx="16894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436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Pengetahuan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untuk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berkendara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aman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175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99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36510" y="3393763"/>
            <a:ext cx="28328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Matikan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meninggalkan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009" y="1381124"/>
            <a:ext cx="4024313" cy="19668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49" y="3802239"/>
            <a:ext cx="3962400" cy="2276475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571749" y="5999054"/>
            <a:ext cx="339763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Pengecekan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kondisi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pada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saat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pemeliharaan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8708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93763" indent="-354013">
              <a:buNone/>
            </a:pPr>
            <a:r>
              <a:rPr lang="ja-JP" altLang="en-US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＜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Aba-aba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peluit</a:t>
            </a:r>
            <a:r>
              <a:rPr lang="ja-JP" altLang="en-US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＞		＜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Aba-aba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dengan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suara</a:t>
            </a:r>
            <a:r>
              <a:rPr lang="ja-JP" altLang="en-US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＞</a:t>
            </a:r>
          </a:p>
          <a:p>
            <a:pPr marL="893763" indent="-354013">
              <a:buNone/>
            </a:pP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• 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Aman : </a:t>
            </a:r>
            <a:r>
              <a:rPr lang="en-US" altLang="ja-JP" sz="1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Tiupan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pendek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2 kali, </a:t>
            </a:r>
            <a:r>
              <a:rPr lang="en-US" altLang="ja-JP" sz="1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ulang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alright  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	• </a:t>
            </a:r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Aman: Alright alright(</a:t>
            </a:r>
            <a:r>
              <a:rPr lang="en-US" altLang="ja-JP" sz="16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orai</a:t>
            </a:r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orai</a:t>
            </a:r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93763" indent="-354013">
              <a:buNone/>
            </a:pPr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• Stop</a:t>
            </a:r>
            <a:r>
              <a:rPr lang="ja-JP" altLang="en-US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：</a:t>
            </a:r>
            <a:r>
              <a:rPr lang="en-US" altLang="ja-JP" sz="16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Tiupan</a:t>
            </a:r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panjang</a:t>
            </a:r>
            <a:r>
              <a:rPr lang="ja-JP" altLang="en-US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		                </a:t>
            </a:r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• Stop : Stop</a:t>
            </a:r>
            <a:endParaRPr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Prosedur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pemanduan</a:t>
            </a:r>
            <a:r>
              <a:rPr lang="en-US" altLang="zh-TW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dan </a:t>
            </a:r>
            <a:r>
              <a:rPr lang="en-US" altLang="zh-TW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isyarat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179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101</a:t>
            </a:r>
            <a:r>
              <a:rPr lang="en-US" altLang="ja-JP" sz="1200" dirty="0" smtClean="0">
                <a:solidFill>
                  <a:prstClr val="black"/>
                </a:solidFill>
              </a:rPr>
              <a:t>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59255" y="3533490"/>
            <a:ext cx="60443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Pemberi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aba-aba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mengenakan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mudah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dikenali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pengemudi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berdiri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di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tempat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terlihat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jelas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oleh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pengemudi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xmlns="" id="{92C1B1E4-64E7-430B-85E1-F58A5A376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113" y="1385305"/>
            <a:ext cx="1254568" cy="203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78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anchor="ctr">
            <a:normAutofit fontScale="90000"/>
          </a:bodyPr>
          <a:lstStyle/>
          <a:p>
            <a:pPr marL="1257300" indent="-1257300"/>
            <a:r>
              <a:rPr lang="en-US" altLang="zh-TW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Bab 9</a:t>
            </a:r>
            <a:r>
              <a:rPr lang="zh-TW" altLang="en-US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zh-TW" sz="3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Pengetahuan</a:t>
            </a:r>
            <a:r>
              <a:rPr lang="en-US" altLang="zh-TW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3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Tentang</a:t>
            </a:r>
            <a:r>
              <a:rPr lang="en-US" altLang="zh-TW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Gaya dan </a:t>
            </a:r>
            <a:r>
              <a:rPr lang="en-US" altLang="zh-TW" sz="3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Kelistrikan</a:t>
            </a:r>
            <a:endParaRPr kumimoji="1" lang="ja-JP" altLang="en-US" sz="3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66335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Mo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Gaya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628650" y="1268383"/>
            <a:ext cx="8367512" cy="5461221"/>
            <a:chOff x="628650" y="1268383"/>
            <a:chExt cx="8367512" cy="5461221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4419600" y="6452605"/>
              <a:ext cx="4576562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181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102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 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3825234" y="3129138"/>
              <a:ext cx="14935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Momento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tenaga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9" name="コンテンツ プレースホルダー 4"/>
            <p:cNvSpPr txBox="1">
              <a:spLocks/>
            </p:cNvSpPr>
            <p:nvPr/>
          </p:nvSpPr>
          <p:spPr>
            <a:xfrm>
              <a:off x="628650" y="1268383"/>
              <a:ext cx="7886700" cy="5070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3763" indent="-893763">
                <a:buNone/>
              </a:pPr>
              <a:endPara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123302" y="6061454"/>
              <a:ext cx="14935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Momento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jatuh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9874" y="1344083"/>
              <a:ext cx="3524252" cy="1855232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0" y="3941706"/>
              <a:ext cx="4572000" cy="2143125"/>
            </a:xfrm>
            <a:prstGeom prst="rect">
              <a:avLst/>
            </a:prstGeom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3931476" y="5202198"/>
              <a:ext cx="1029144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Poin</a:t>
              </a:r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jatuh</a:t>
              </a:r>
              <a:endParaRPr kumimoji="1"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499360" y="5674638"/>
              <a:ext cx="1287330" cy="215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 err="1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Panjang</a:t>
              </a:r>
              <a:r>
                <a:rPr kumimoji="1" lang="en-US" altLang="ja-JP" sz="8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sampai</a:t>
              </a:r>
              <a:r>
                <a:rPr kumimoji="1" lang="en-US" altLang="ja-JP" sz="8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bucket</a:t>
              </a:r>
              <a:endParaRPr kumimoji="1" lang="ja-JP" altLang="en-US" sz="8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868282" y="5532537"/>
              <a:ext cx="796064" cy="215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 err="1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Berat</a:t>
              </a:r>
              <a:r>
                <a:rPr kumimoji="1" lang="en-US" altLang="ja-JP" sz="800" dirty="0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solidFill>
                    <a:schemeClr val="tx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nyata</a:t>
              </a:r>
              <a:endParaRPr kumimoji="1" lang="ja-JP" altLang="en-US" sz="8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5824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3"/>
          <p:cNvSpPr>
            <a:spLocks noGrp="1"/>
          </p:cNvSpPr>
          <p:nvPr>
            <p:ph type="title"/>
          </p:nvPr>
        </p:nvSpPr>
        <p:spPr>
          <a:xfrm>
            <a:off x="628650" y="612775"/>
            <a:ext cx="7886700" cy="560388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Massa dan berat jenis</a:t>
            </a:r>
            <a:endParaRPr lang="ja-JP" altLang="en-US" sz="2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608013" y="1287152"/>
            <a:ext cx="8388350" cy="5442261"/>
            <a:chOff x="608013" y="1287152"/>
            <a:chExt cx="8388350" cy="5442261"/>
          </a:xfrm>
        </p:grpSpPr>
        <p:sp>
          <p:nvSpPr>
            <p:cNvPr id="5123" name="テキスト ボックス 5"/>
            <p:cNvSpPr txBox="1">
              <a:spLocks noChangeArrowheads="1"/>
            </p:cNvSpPr>
            <p:nvPr/>
          </p:nvSpPr>
          <p:spPr bwMode="auto">
            <a:xfrm>
              <a:off x="4419600" y="6453188"/>
              <a:ext cx="4576763" cy="2762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 dirty="0" err="1">
                  <a:solidFill>
                    <a:srgbClr val="000000"/>
                  </a:solidFill>
                </a:rPr>
                <a:t>Buku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panduan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Halaman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188 /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Panduan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tambahan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</a:rPr>
                <a:t>Halaman</a:t>
              </a:r>
              <a:r>
                <a:rPr lang="en-US" altLang="ja-JP" sz="1200" dirty="0">
                  <a:solidFill>
                    <a:srgbClr val="000000"/>
                  </a:solidFill>
                </a:rPr>
                <a:t> </a:t>
              </a:r>
              <a:r>
                <a:rPr lang="en-US" altLang="ja-JP" sz="1200" dirty="0" smtClean="0">
                  <a:solidFill>
                    <a:srgbClr val="000000"/>
                  </a:solidFill>
                </a:rPr>
                <a:t>103</a:t>
              </a:r>
              <a:r>
                <a:rPr lang="en-US" altLang="ja-JP" sz="1200" dirty="0" smtClean="0">
                  <a:solidFill>
                    <a:srgbClr val="000000"/>
                  </a:solidFill>
                </a:rPr>
                <a:t> </a:t>
              </a:r>
              <a:endParaRPr lang="ja-JP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5124" name="テキスト ボックス 16"/>
            <p:cNvSpPr txBox="1">
              <a:spLocks noChangeArrowheads="1"/>
            </p:cNvSpPr>
            <p:nvPr/>
          </p:nvSpPr>
          <p:spPr bwMode="auto">
            <a:xfrm>
              <a:off x="1724025" y="3228975"/>
              <a:ext cx="26955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Satuan volume massa suatu benda</a:t>
              </a:r>
              <a:endParaRPr lang="ja-JP" altLang="en-US" sz="12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5125" name="コンテンツ プレースホルダー 4"/>
            <p:cNvSpPr txBox="1">
              <a:spLocks/>
            </p:cNvSpPr>
            <p:nvPr/>
          </p:nvSpPr>
          <p:spPr bwMode="auto">
            <a:xfrm>
              <a:off x="608013" y="1341438"/>
              <a:ext cx="7886700" cy="5070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marL="893763" indent="-893763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685800" indent="-22860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ja-JP" altLang="en-US" sz="1800" dirty="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pic>
          <p:nvPicPr>
            <p:cNvPr id="5126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100" y="3429000"/>
              <a:ext cx="4346575" cy="173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7" name="テキスト ボックス 11"/>
            <p:cNvSpPr txBox="1">
              <a:spLocks noChangeArrowheads="1"/>
            </p:cNvSpPr>
            <p:nvPr/>
          </p:nvSpPr>
          <p:spPr bwMode="auto">
            <a:xfrm>
              <a:off x="673100" y="5167313"/>
              <a:ext cx="4211638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6700" indent="-26670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Catatan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) Massa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kayu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adalah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massa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kering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. Tanah,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kerikil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,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pasir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,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kapur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,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dan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kokas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adalah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massa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satuan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barang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itu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sendiri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pada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200" dirty="0" err="1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kenyataannya</a:t>
              </a:r>
              <a:r>
                <a:rPr lang="en-US" altLang="ja-JP" sz="1200" dirty="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.</a:t>
              </a:r>
              <a:endParaRPr lang="ja-JP" altLang="en-US" sz="12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pic>
          <p:nvPicPr>
            <p:cNvPr id="5128" name="図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3675" y="1590675"/>
              <a:ext cx="3049588" cy="478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9" name="テキスト ボックス 9"/>
            <p:cNvSpPr txBox="1">
              <a:spLocks noChangeArrowheads="1"/>
            </p:cNvSpPr>
            <p:nvPr/>
          </p:nvSpPr>
          <p:spPr bwMode="auto">
            <a:xfrm>
              <a:off x="820738" y="2149475"/>
              <a:ext cx="410686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00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Massa benda = volume x berat jenis</a:t>
              </a:r>
              <a:endParaRPr lang="ja-JP" altLang="en-US" sz="180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5130" name="テキスト ボックス 1"/>
            <p:cNvSpPr txBox="1">
              <a:spLocks noChangeArrowheads="1"/>
            </p:cNvSpPr>
            <p:nvPr/>
          </p:nvSpPr>
          <p:spPr bwMode="auto">
            <a:xfrm>
              <a:off x="733425" y="3460750"/>
              <a:ext cx="847725" cy="230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900">
                  <a:latin typeface="Arial" charset="0"/>
                  <a:cs typeface="Arial" charset="0"/>
                </a:rPr>
                <a:t>Jenis benda </a:t>
              </a:r>
              <a:endParaRPr lang="ja-JP" altLang="en-US" sz="900">
                <a:latin typeface="Arial" charset="0"/>
                <a:cs typeface="Arial" charset="0"/>
              </a:endParaRPr>
            </a:p>
          </p:txBody>
        </p:sp>
        <p:sp>
          <p:nvSpPr>
            <p:cNvPr id="5131" name="テキスト ボックス 11"/>
            <p:cNvSpPr txBox="1">
              <a:spLocks noChangeArrowheads="1"/>
            </p:cNvSpPr>
            <p:nvPr/>
          </p:nvSpPr>
          <p:spPr bwMode="auto">
            <a:xfrm>
              <a:off x="2886698" y="3454400"/>
              <a:ext cx="896937" cy="230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900" dirty="0" err="1">
                  <a:latin typeface="Arial" charset="0"/>
                  <a:cs typeface="Arial" charset="0"/>
                </a:rPr>
                <a:t>Jenis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r>
                <a:rPr lang="en-US" altLang="ja-JP" sz="900" dirty="0" err="1">
                  <a:latin typeface="Arial" charset="0"/>
                  <a:cs typeface="Arial" charset="0"/>
                </a:rPr>
                <a:t>benda</a:t>
              </a:r>
              <a:r>
                <a:rPr lang="en-US" altLang="ja-JP" sz="900" dirty="0">
                  <a:latin typeface="Arial" charset="0"/>
                  <a:cs typeface="Arial" charset="0"/>
                </a:rPr>
                <a:t> </a:t>
              </a:r>
              <a:endParaRPr lang="ja-JP" altLang="en-US" sz="900" dirty="0">
                <a:latin typeface="Arial" charset="0"/>
                <a:cs typeface="Arial" charset="0"/>
              </a:endParaRPr>
            </a:p>
          </p:txBody>
        </p:sp>
        <p:sp>
          <p:nvSpPr>
            <p:cNvPr id="5132" name="テキスト ボックス 2"/>
            <p:cNvSpPr txBox="1">
              <a:spLocks noChangeArrowheads="1"/>
            </p:cNvSpPr>
            <p:nvPr/>
          </p:nvSpPr>
          <p:spPr bwMode="auto">
            <a:xfrm>
              <a:off x="6934199" y="2146300"/>
              <a:ext cx="1287463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800" dirty="0" err="1">
                  <a:latin typeface="Arial" charset="0"/>
                  <a:cs typeface="Arial" charset="0"/>
                </a:rPr>
                <a:t>Panjang</a:t>
              </a:r>
              <a:r>
                <a:rPr lang="en-US" altLang="ja-JP" sz="800" dirty="0">
                  <a:latin typeface="Arial" charset="0"/>
                  <a:cs typeface="Arial" charset="0"/>
                </a:rPr>
                <a:t> x </a:t>
              </a:r>
              <a:r>
                <a:rPr lang="en-US" altLang="ja-JP" sz="800" dirty="0" err="1">
                  <a:latin typeface="Arial" charset="0"/>
                  <a:cs typeface="Arial" charset="0"/>
                </a:rPr>
                <a:t>lebar</a:t>
              </a:r>
              <a:r>
                <a:rPr lang="en-US" altLang="ja-JP" sz="800" dirty="0">
                  <a:latin typeface="Arial" charset="0"/>
                  <a:cs typeface="Arial" charset="0"/>
                </a:rPr>
                <a:t> x </a:t>
              </a:r>
              <a:r>
                <a:rPr lang="en-US" altLang="ja-JP" sz="800" dirty="0" err="1">
                  <a:latin typeface="Arial" charset="0"/>
                  <a:cs typeface="Arial" charset="0"/>
                </a:rPr>
                <a:t>tinggi</a:t>
              </a:r>
              <a:r>
                <a:rPr lang="en-US" altLang="ja-JP" sz="800" dirty="0">
                  <a:latin typeface="Arial" charset="0"/>
                  <a:cs typeface="Arial" charset="0"/>
                </a:rPr>
                <a:t> </a:t>
              </a:r>
              <a:endParaRPr lang="ja-JP" altLang="en-US" sz="800" dirty="0">
                <a:latin typeface="Arial" charset="0"/>
                <a:cs typeface="Arial" charset="0"/>
              </a:endParaRPr>
            </a:p>
          </p:txBody>
        </p:sp>
        <p:sp>
          <p:nvSpPr>
            <p:cNvPr id="5133" name="テキスト ボックス 4"/>
            <p:cNvSpPr txBox="1">
              <a:spLocks noChangeArrowheads="1"/>
            </p:cNvSpPr>
            <p:nvPr/>
          </p:nvSpPr>
          <p:spPr bwMode="auto">
            <a:xfrm>
              <a:off x="6934200" y="2622550"/>
              <a:ext cx="1343025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800" dirty="0">
                  <a:latin typeface="Arial" charset="0"/>
                  <a:cs typeface="Arial" charset="0"/>
                </a:rPr>
                <a:t>(diameter)</a:t>
              </a:r>
              <a:r>
                <a:rPr lang="en-US" altLang="ja-JP" sz="800" baseline="30000" dirty="0">
                  <a:latin typeface="Arial" charset="0"/>
                  <a:cs typeface="Arial" charset="0"/>
                </a:rPr>
                <a:t>2</a:t>
              </a:r>
              <a:r>
                <a:rPr lang="en-US" altLang="ja-JP" sz="800" dirty="0">
                  <a:latin typeface="Arial" charset="0"/>
                  <a:cs typeface="Arial" charset="0"/>
                </a:rPr>
                <a:t> X </a:t>
              </a:r>
              <a:r>
                <a:rPr lang="en-US" altLang="ja-JP" sz="800" dirty="0" err="1">
                  <a:latin typeface="Arial" charset="0"/>
                  <a:cs typeface="Arial" charset="0"/>
                </a:rPr>
                <a:t>tinggi</a:t>
              </a:r>
              <a:r>
                <a:rPr lang="en-US" altLang="ja-JP" sz="800" dirty="0">
                  <a:latin typeface="Arial" charset="0"/>
                  <a:cs typeface="Arial" charset="0"/>
                </a:rPr>
                <a:t> X 0,8</a:t>
              </a:r>
              <a:endParaRPr lang="ja-JP" altLang="en-US" sz="800" dirty="0">
                <a:latin typeface="Arial" charset="0"/>
                <a:cs typeface="Arial" charset="0"/>
              </a:endParaRPr>
            </a:p>
          </p:txBody>
        </p:sp>
        <p:sp>
          <p:nvSpPr>
            <p:cNvPr id="5134" name="テキスト ボックス 5"/>
            <p:cNvSpPr txBox="1">
              <a:spLocks noChangeArrowheads="1"/>
            </p:cNvSpPr>
            <p:nvPr/>
          </p:nvSpPr>
          <p:spPr bwMode="auto">
            <a:xfrm>
              <a:off x="6934200" y="3073400"/>
              <a:ext cx="1343025" cy="200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700" dirty="0">
                  <a:latin typeface="Arial" charset="0"/>
                  <a:cs typeface="Arial" charset="0"/>
                </a:rPr>
                <a:t>(diameter)</a:t>
              </a:r>
              <a:r>
                <a:rPr lang="en-US" altLang="ja-JP" sz="700" baseline="30000" dirty="0">
                  <a:latin typeface="Arial" charset="0"/>
                  <a:cs typeface="Arial" charset="0"/>
                </a:rPr>
                <a:t>2</a:t>
              </a:r>
              <a:r>
                <a:rPr lang="en-US" altLang="ja-JP" sz="700" dirty="0">
                  <a:latin typeface="Arial" charset="0"/>
                  <a:cs typeface="Arial" charset="0"/>
                </a:rPr>
                <a:t> x </a:t>
              </a:r>
              <a:r>
                <a:rPr lang="en-US" altLang="ja-JP" sz="700" dirty="0" err="1">
                  <a:latin typeface="Arial" charset="0"/>
                  <a:cs typeface="Arial" charset="0"/>
                </a:rPr>
                <a:t>ketebalan</a:t>
              </a:r>
              <a:r>
                <a:rPr lang="en-US" altLang="ja-JP" sz="700" dirty="0">
                  <a:latin typeface="Arial" charset="0"/>
                  <a:cs typeface="Arial" charset="0"/>
                </a:rPr>
                <a:t> x 0,8</a:t>
              </a:r>
              <a:endParaRPr lang="ja-JP" altLang="en-US" sz="700" dirty="0">
                <a:latin typeface="Arial" charset="0"/>
                <a:cs typeface="Arial" charset="0"/>
              </a:endParaRPr>
            </a:p>
          </p:txBody>
        </p:sp>
        <p:sp>
          <p:nvSpPr>
            <p:cNvPr id="5135" name="テキスト ボックス 6"/>
            <p:cNvSpPr txBox="1">
              <a:spLocks noChangeArrowheads="1"/>
            </p:cNvSpPr>
            <p:nvPr/>
          </p:nvSpPr>
          <p:spPr bwMode="auto">
            <a:xfrm>
              <a:off x="6934200" y="3576638"/>
              <a:ext cx="1152525" cy="200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700">
                  <a:latin typeface="Arial" charset="0"/>
                  <a:cs typeface="Arial" charset="0"/>
                </a:rPr>
                <a:t>(diameter)</a:t>
              </a:r>
              <a:r>
                <a:rPr lang="en-US" altLang="ja-JP" sz="700" baseline="30000">
                  <a:latin typeface="Arial" charset="0"/>
                  <a:cs typeface="Arial" charset="0"/>
                </a:rPr>
                <a:t>3</a:t>
              </a:r>
              <a:r>
                <a:rPr lang="en-US" altLang="ja-JP" sz="700">
                  <a:latin typeface="Arial" charset="0"/>
                  <a:cs typeface="Arial" charset="0"/>
                </a:rPr>
                <a:t> x 0,53</a:t>
              </a:r>
              <a:endParaRPr lang="ja-JP" altLang="en-US" sz="700">
                <a:latin typeface="Arial" charset="0"/>
                <a:cs typeface="Arial" charset="0"/>
              </a:endParaRPr>
            </a:p>
          </p:txBody>
        </p:sp>
        <p:sp>
          <p:nvSpPr>
            <p:cNvPr id="5136" name="テキスト ボックス 9"/>
            <p:cNvSpPr txBox="1">
              <a:spLocks noChangeArrowheads="1"/>
            </p:cNvSpPr>
            <p:nvPr/>
          </p:nvSpPr>
          <p:spPr bwMode="auto">
            <a:xfrm>
              <a:off x="6934200" y="3956050"/>
              <a:ext cx="1349375" cy="415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700" dirty="0">
                  <a:latin typeface="Arial" charset="0"/>
                  <a:cs typeface="Arial" charset="0"/>
                </a:rPr>
                <a:t>(Tinggi)</a:t>
              </a:r>
              <a:r>
                <a:rPr lang="en-US" altLang="ja-JP" sz="700" baseline="30000" dirty="0">
                  <a:latin typeface="Arial" charset="0"/>
                  <a:cs typeface="Arial" charset="0"/>
                </a:rPr>
                <a:t> 2</a:t>
              </a:r>
              <a:r>
                <a:rPr lang="en-US" altLang="ja-JP" sz="700" dirty="0">
                  <a:latin typeface="Arial" charset="0"/>
                  <a:cs typeface="Arial" charset="0"/>
                </a:rPr>
                <a:t> X</a:t>
              </a:r>
            </a:p>
            <a:p>
              <a:pPr eaLnBrk="1" hangingPunct="1"/>
              <a:r>
                <a:rPr lang="en-US" altLang="ja-JP" sz="700" dirty="0">
                  <a:latin typeface="Arial" charset="0"/>
                  <a:cs typeface="Arial" charset="0"/>
                </a:rPr>
                <a:t>(diameter X 3 – </a:t>
              </a:r>
              <a:r>
                <a:rPr lang="en-US" altLang="ja-JP" sz="700" dirty="0" err="1">
                  <a:latin typeface="Arial" charset="0"/>
                  <a:cs typeface="Arial" charset="0"/>
                </a:rPr>
                <a:t>tinggi</a:t>
              </a:r>
              <a:r>
                <a:rPr lang="en-US" altLang="ja-JP" sz="700" dirty="0">
                  <a:latin typeface="Arial" charset="0"/>
                  <a:cs typeface="Arial" charset="0"/>
                </a:rPr>
                <a:t> X 2) X 0,53</a:t>
              </a:r>
              <a:endParaRPr lang="ja-JP" altLang="en-US" sz="700" dirty="0">
                <a:latin typeface="Arial" charset="0"/>
                <a:cs typeface="Arial" charset="0"/>
              </a:endParaRPr>
            </a:p>
          </p:txBody>
        </p:sp>
        <p:sp>
          <p:nvSpPr>
            <p:cNvPr id="5137" name="テキスト ボックス 10"/>
            <p:cNvSpPr txBox="1">
              <a:spLocks noChangeArrowheads="1"/>
            </p:cNvSpPr>
            <p:nvPr/>
          </p:nvSpPr>
          <p:spPr bwMode="auto">
            <a:xfrm>
              <a:off x="6942886" y="4548124"/>
              <a:ext cx="1286372" cy="200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700" dirty="0">
                  <a:latin typeface="Arial" charset="0"/>
                  <a:cs typeface="Arial" charset="0"/>
                </a:rPr>
                <a:t>(diameter)</a:t>
              </a:r>
              <a:r>
                <a:rPr lang="en-US" altLang="ja-JP" sz="700" baseline="30000" dirty="0">
                  <a:latin typeface="Arial" charset="0"/>
                  <a:cs typeface="Arial" charset="0"/>
                </a:rPr>
                <a:t>2</a:t>
              </a:r>
              <a:r>
                <a:rPr lang="en-US" altLang="ja-JP" sz="700" dirty="0">
                  <a:latin typeface="Arial" charset="0"/>
                  <a:cs typeface="Arial" charset="0"/>
                </a:rPr>
                <a:t> X </a:t>
              </a:r>
              <a:r>
                <a:rPr lang="en-US" altLang="ja-JP" sz="700" dirty="0" err="1">
                  <a:latin typeface="Arial" charset="0"/>
                  <a:cs typeface="Arial" charset="0"/>
                </a:rPr>
                <a:t>tinggi</a:t>
              </a:r>
              <a:r>
                <a:rPr lang="en-US" altLang="ja-JP" sz="700" dirty="0">
                  <a:latin typeface="Arial" charset="0"/>
                  <a:cs typeface="Arial" charset="0"/>
                </a:rPr>
                <a:t> X 0,3)</a:t>
              </a:r>
              <a:endParaRPr lang="ja-JP" altLang="en-US" sz="700" dirty="0">
                <a:latin typeface="Arial" charset="0"/>
                <a:cs typeface="Arial" charset="0"/>
              </a:endParaRPr>
            </a:p>
          </p:txBody>
        </p:sp>
        <p:sp>
          <p:nvSpPr>
            <p:cNvPr id="5138" name="テキスト ボックス 12"/>
            <p:cNvSpPr txBox="1">
              <a:spLocks noChangeArrowheads="1"/>
            </p:cNvSpPr>
            <p:nvPr/>
          </p:nvSpPr>
          <p:spPr bwMode="auto">
            <a:xfrm>
              <a:off x="6942886" y="4852988"/>
              <a:ext cx="1334339" cy="414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700" dirty="0"/>
                <a:t>〔(diameter </a:t>
              </a:r>
              <a:r>
                <a:rPr lang="en-US" altLang="ja-JP" sz="700" dirty="0" err="1"/>
                <a:t>bawah</a:t>
              </a:r>
              <a:r>
                <a:rPr lang="en-US" altLang="ja-JP" sz="700" dirty="0"/>
                <a:t>)</a:t>
              </a:r>
              <a:r>
                <a:rPr lang="en-US" altLang="ja-JP" sz="700" baseline="30000" dirty="0"/>
                <a:t>2</a:t>
              </a:r>
              <a:r>
                <a:rPr lang="en-US" altLang="ja-JP" sz="700" dirty="0"/>
                <a:t> + diameter </a:t>
              </a:r>
              <a:r>
                <a:rPr lang="en-US" altLang="ja-JP" sz="700" dirty="0" err="1"/>
                <a:t>bawah</a:t>
              </a:r>
              <a:r>
                <a:rPr lang="en-US" altLang="ja-JP" sz="700" dirty="0"/>
                <a:t> X diameter </a:t>
              </a:r>
              <a:r>
                <a:rPr lang="en-US" altLang="ja-JP" sz="700" dirty="0" err="1"/>
                <a:t>atas</a:t>
              </a:r>
              <a:r>
                <a:rPr lang="en-US" altLang="ja-JP" sz="700" dirty="0"/>
                <a:t> + (diameter </a:t>
              </a:r>
              <a:r>
                <a:rPr lang="en-US" altLang="ja-JP" sz="700" dirty="0" err="1"/>
                <a:t>atas</a:t>
              </a:r>
              <a:r>
                <a:rPr lang="en-US" altLang="ja-JP" sz="700" dirty="0"/>
                <a:t>)〕X</a:t>
              </a:r>
              <a:r>
                <a:rPr lang="ja-JP" altLang="en-US" sz="700" dirty="0"/>
                <a:t>　</a:t>
              </a:r>
              <a:r>
                <a:rPr lang="en-US" altLang="ja-JP" sz="700" dirty="0" err="1"/>
                <a:t>tinggi</a:t>
              </a:r>
              <a:r>
                <a:rPr lang="ja-JP" altLang="en-US" sz="700" dirty="0"/>
                <a:t> </a:t>
              </a:r>
              <a:r>
                <a:rPr lang="en-US" altLang="ja-JP" sz="700" dirty="0"/>
                <a:t>X0,3 </a:t>
              </a:r>
              <a:endParaRPr lang="ja-JP" altLang="en-US" sz="700" dirty="0"/>
            </a:p>
          </p:txBody>
        </p:sp>
        <p:sp>
          <p:nvSpPr>
            <p:cNvPr id="5139" name="テキスト ボックス 13"/>
            <p:cNvSpPr txBox="1">
              <a:spLocks noChangeArrowheads="1"/>
            </p:cNvSpPr>
            <p:nvPr/>
          </p:nvSpPr>
          <p:spPr bwMode="auto">
            <a:xfrm>
              <a:off x="6942886" y="5435600"/>
              <a:ext cx="135973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600" dirty="0" err="1">
                  <a:latin typeface="Arial" charset="0"/>
                  <a:cs typeface="Arial" charset="0"/>
                </a:rPr>
                <a:t>Panjang</a:t>
              </a:r>
              <a:r>
                <a:rPr lang="en-US" altLang="ja-JP" sz="600" dirty="0">
                  <a:latin typeface="Arial" charset="0"/>
                  <a:cs typeface="Arial" charset="0"/>
                </a:rPr>
                <a:t> X </a:t>
              </a:r>
              <a:r>
                <a:rPr lang="en-US" altLang="ja-JP" sz="600" dirty="0" err="1">
                  <a:latin typeface="Arial" charset="0"/>
                  <a:cs typeface="Arial" charset="0"/>
                </a:rPr>
                <a:t>Lebar</a:t>
              </a:r>
              <a:r>
                <a:rPr lang="en-US" altLang="ja-JP" sz="600" dirty="0">
                  <a:latin typeface="Arial" charset="0"/>
                  <a:cs typeface="Arial" charset="0"/>
                </a:rPr>
                <a:t> X </a:t>
              </a:r>
              <a:r>
                <a:rPr lang="en-US" altLang="ja-JP" sz="600" dirty="0" err="1">
                  <a:latin typeface="Arial" charset="0"/>
                  <a:cs typeface="Arial" charset="0"/>
                </a:rPr>
                <a:t>ketebalan</a:t>
              </a:r>
              <a:r>
                <a:rPr lang="en-US" altLang="ja-JP" sz="600" dirty="0">
                  <a:latin typeface="Arial" charset="0"/>
                  <a:cs typeface="Arial" charset="0"/>
                </a:rPr>
                <a:t> X0,53</a:t>
              </a:r>
              <a:endParaRPr lang="ja-JP" altLang="en-US" sz="600" dirty="0">
                <a:latin typeface="Arial" charset="0"/>
                <a:cs typeface="Arial" charset="0"/>
              </a:endParaRPr>
            </a:p>
          </p:txBody>
        </p:sp>
        <p:sp>
          <p:nvSpPr>
            <p:cNvPr id="5140" name="テキスト ボックス 14"/>
            <p:cNvSpPr txBox="1">
              <a:spLocks noChangeArrowheads="1"/>
            </p:cNvSpPr>
            <p:nvPr/>
          </p:nvSpPr>
          <p:spPr bwMode="auto">
            <a:xfrm>
              <a:off x="1595438" y="3446463"/>
              <a:ext cx="1247775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800" dirty="0">
                  <a:latin typeface="Arial" charset="0"/>
                  <a:cs typeface="Arial" charset="0"/>
                </a:rPr>
                <a:t>Massa per 1m</a:t>
              </a:r>
              <a:r>
                <a:rPr lang="en-US" altLang="ja-JP" sz="800" baseline="30000" dirty="0">
                  <a:latin typeface="Arial" charset="0"/>
                  <a:cs typeface="Arial" charset="0"/>
                </a:rPr>
                <a:t>3</a:t>
              </a:r>
              <a:r>
                <a:rPr lang="en-US" altLang="ja-JP" sz="800" dirty="0">
                  <a:latin typeface="Arial" charset="0"/>
                  <a:cs typeface="Arial" charset="0"/>
                </a:rPr>
                <a:t> (t)</a:t>
              </a:r>
              <a:endParaRPr lang="ja-JP" altLang="en-US" sz="800" dirty="0">
                <a:latin typeface="Arial" charset="0"/>
                <a:cs typeface="Arial" charset="0"/>
              </a:endParaRPr>
            </a:p>
          </p:txBody>
        </p:sp>
        <p:sp>
          <p:nvSpPr>
            <p:cNvPr id="5141" name="テキスト ボックス 24"/>
            <p:cNvSpPr txBox="1">
              <a:spLocks noChangeArrowheads="1"/>
            </p:cNvSpPr>
            <p:nvPr/>
          </p:nvSpPr>
          <p:spPr bwMode="auto">
            <a:xfrm>
              <a:off x="3765550" y="3465513"/>
              <a:ext cx="1212850" cy="214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800">
                  <a:latin typeface="Arial" charset="0"/>
                  <a:cs typeface="Arial" charset="0"/>
                </a:rPr>
                <a:t>Massa per 1m</a:t>
              </a:r>
              <a:r>
                <a:rPr lang="en-US" altLang="ja-JP" sz="800" baseline="30000">
                  <a:latin typeface="Arial" charset="0"/>
                  <a:cs typeface="Arial" charset="0"/>
                </a:rPr>
                <a:t>3</a:t>
              </a:r>
              <a:r>
                <a:rPr lang="en-US" altLang="ja-JP" sz="800">
                  <a:latin typeface="Arial" charset="0"/>
                  <a:cs typeface="Arial" charset="0"/>
                </a:rPr>
                <a:t> (t)</a:t>
              </a:r>
              <a:endParaRPr lang="ja-JP" altLang="en-US" sz="800">
                <a:latin typeface="Arial" charset="0"/>
                <a:cs typeface="Arial" charset="0"/>
              </a:endParaRPr>
            </a:p>
          </p:txBody>
        </p:sp>
        <p:sp>
          <p:nvSpPr>
            <p:cNvPr id="5142" name="テキスト ボックス 15"/>
            <p:cNvSpPr txBox="1">
              <a:spLocks noChangeArrowheads="1"/>
            </p:cNvSpPr>
            <p:nvPr/>
          </p:nvSpPr>
          <p:spPr bwMode="auto">
            <a:xfrm>
              <a:off x="750888" y="3714750"/>
              <a:ext cx="792162" cy="862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000">
                  <a:latin typeface="Arial" charset="0"/>
                  <a:cs typeface="Arial" charset="0"/>
                </a:rPr>
                <a:t>Logam</a:t>
              </a:r>
            </a:p>
            <a:p>
              <a:pPr eaLnBrk="1" hangingPunct="1"/>
              <a:r>
                <a:rPr lang="en-US" altLang="ja-JP" sz="1000">
                  <a:latin typeface="Arial" charset="0"/>
                  <a:cs typeface="Arial" charset="0"/>
                </a:rPr>
                <a:t>Tembaga </a:t>
              </a:r>
            </a:p>
            <a:p>
              <a:pPr eaLnBrk="1" hangingPunct="1"/>
              <a:r>
                <a:rPr lang="en-US" altLang="ja-JP" sz="1000">
                  <a:latin typeface="Arial" charset="0"/>
                  <a:cs typeface="Arial" charset="0"/>
                </a:rPr>
                <a:t>Baja </a:t>
              </a:r>
            </a:p>
            <a:p>
              <a:pPr eaLnBrk="1" hangingPunct="1"/>
              <a:r>
                <a:rPr lang="en-US" altLang="ja-JP" sz="1000">
                  <a:latin typeface="Arial" charset="0"/>
                  <a:cs typeface="Arial" charset="0"/>
                </a:rPr>
                <a:t>Besi tuang</a:t>
              </a:r>
            </a:p>
            <a:p>
              <a:pPr eaLnBrk="1" hangingPunct="1"/>
              <a:r>
                <a:rPr lang="en-US" altLang="ja-JP" sz="1000">
                  <a:latin typeface="Arial" charset="0"/>
                  <a:cs typeface="Arial" charset="0"/>
                </a:rPr>
                <a:t>Aluminium</a:t>
              </a:r>
            </a:p>
          </p:txBody>
        </p:sp>
        <p:sp>
          <p:nvSpPr>
            <p:cNvPr id="5143" name="テキスト ボックス 16"/>
            <p:cNvSpPr txBox="1">
              <a:spLocks noChangeArrowheads="1"/>
            </p:cNvSpPr>
            <p:nvPr/>
          </p:nvSpPr>
          <p:spPr bwMode="auto">
            <a:xfrm>
              <a:off x="750888" y="4603750"/>
              <a:ext cx="792162" cy="554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000" dirty="0" err="1">
                  <a:latin typeface="Arial" charset="0"/>
                  <a:cs typeface="Arial" charset="0"/>
                </a:rPr>
                <a:t>Beton</a:t>
              </a:r>
              <a:r>
                <a:rPr lang="en-US" altLang="ja-JP" sz="1000" dirty="0">
                  <a:latin typeface="Arial" charset="0"/>
                  <a:cs typeface="Arial" charset="0"/>
                </a:rPr>
                <a:t> </a:t>
              </a:r>
            </a:p>
            <a:p>
              <a:pPr eaLnBrk="1" hangingPunct="1"/>
              <a:r>
                <a:rPr lang="en-US" altLang="ja-JP" sz="1000" dirty="0">
                  <a:latin typeface="Arial" charset="0"/>
                  <a:cs typeface="Arial" charset="0"/>
                </a:rPr>
                <a:t>Tanah </a:t>
              </a:r>
            </a:p>
            <a:p>
              <a:pPr eaLnBrk="1" hangingPunct="1"/>
              <a:r>
                <a:rPr lang="en-US" altLang="ja-JP" sz="1000" dirty="0" err="1">
                  <a:latin typeface="Arial" charset="0"/>
                  <a:cs typeface="Arial" charset="0"/>
                </a:rPr>
                <a:t>Kerikil</a:t>
              </a:r>
              <a:r>
                <a:rPr lang="en-US" altLang="ja-JP" sz="1000" dirty="0">
                  <a:latin typeface="Arial" charset="0"/>
                  <a:cs typeface="Arial" charset="0"/>
                </a:rPr>
                <a:t>  </a:t>
              </a:r>
            </a:p>
          </p:txBody>
        </p:sp>
        <p:sp>
          <p:nvSpPr>
            <p:cNvPr id="5144" name="テキスト ボックス 17"/>
            <p:cNvSpPr txBox="1">
              <a:spLocks noChangeArrowheads="1"/>
            </p:cNvSpPr>
            <p:nvPr/>
          </p:nvSpPr>
          <p:spPr bwMode="auto">
            <a:xfrm>
              <a:off x="2900363" y="3687763"/>
              <a:ext cx="890587" cy="554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000" dirty="0" err="1"/>
                <a:t>Pasir</a:t>
              </a:r>
              <a:r>
                <a:rPr lang="en-US" altLang="ja-JP" sz="1000" dirty="0"/>
                <a:t> </a:t>
              </a:r>
            </a:p>
            <a:p>
              <a:pPr eaLnBrk="1" hangingPunct="1"/>
              <a:r>
                <a:rPr lang="en-US" altLang="ja-JP" sz="1000" dirty="0" err="1"/>
                <a:t>Kapur</a:t>
              </a:r>
              <a:endParaRPr lang="en-US" altLang="ja-JP" sz="1000" dirty="0"/>
            </a:p>
            <a:p>
              <a:pPr eaLnBrk="1" hangingPunct="1"/>
              <a:r>
                <a:rPr lang="en-US" altLang="ja-JP" sz="1000" dirty="0" err="1"/>
                <a:t>Kokas</a:t>
              </a:r>
              <a:r>
                <a:rPr lang="en-US" altLang="ja-JP" sz="1000" dirty="0"/>
                <a:t>  </a:t>
              </a:r>
              <a:endParaRPr lang="ja-JP" altLang="en-US" sz="1000" dirty="0"/>
            </a:p>
          </p:txBody>
        </p:sp>
        <p:sp>
          <p:nvSpPr>
            <p:cNvPr id="5145" name="テキスト ボックス 18"/>
            <p:cNvSpPr txBox="1">
              <a:spLocks noChangeArrowheads="1"/>
            </p:cNvSpPr>
            <p:nvPr/>
          </p:nvSpPr>
          <p:spPr bwMode="auto">
            <a:xfrm>
              <a:off x="5292725" y="1628776"/>
              <a:ext cx="1582738" cy="200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700"/>
                <a:t>Bentuk benda </a:t>
              </a:r>
              <a:endParaRPr lang="ja-JP" altLang="en-US" sz="700"/>
            </a:p>
          </p:txBody>
        </p:sp>
        <p:sp>
          <p:nvSpPr>
            <p:cNvPr id="5146" name="テキスト ボックス 20"/>
            <p:cNvSpPr txBox="1">
              <a:spLocks noChangeArrowheads="1"/>
            </p:cNvSpPr>
            <p:nvPr/>
          </p:nvSpPr>
          <p:spPr bwMode="auto">
            <a:xfrm>
              <a:off x="5292725" y="1828800"/>
              <a:ext cx="574675" cy="184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600"/>
                <a:t>Nama </a:t>
              </a:r>
              <a:endParaRPr lang="ja-JP" altLang="en-US" sz="600"/>
            </a:p>
          </p:txBody>
        </p:sp>
        <p:sp>
          <p:nvSpPr>
            <p:cNvPr id="5147" name="テキスト ボックス 21"/>
            <p:cNvSpPr txBox="1">
              <a:spLocks noChangeArrowheads="1"/>
            </p:cNvSpPr>
            <p:nvPr/>
          </p:nvSpPr>
          <p:spPr bwMode="auto">
            <a:xfrm>
              <a:off x="6191250" y="1828800"/>
              <a:ext cx="684213" cy="184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600"/>
                <a:t>Bentuk </a:t>
              </a:r>
              <a:endParaRPr lang="ja-JP" altLang="en-US" sz="600"/>
            </a:p>
          </p:txBody>
        </p:sp>
        <p:sp>
          <p:nvSpPr>
            <p:cNvPr id="5148" name="テキスト ボックス 22"/>
            <p:cNvSpPr txBox="1">
              <a:spLocks noChangeArrowheads="1"/>
            </p:cNvSpPr>
            <p:nvPr/>
          </p:nvSpPr>
          <p:spPr bwMode="auto">
            <a:xfrm>
              <a:off x="7019925" y="1714500"/>
              <a:ext cx="1223963" cy="184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600"/>
                <a:t>Rumus volume </a:t>
              </a:r>
              <a:endParaRPr lang="ja-JP" altLang="en-US" sz="600"/>
            </a:p>
          </p:txBody>
        </p:sp>
        <p:sp>
          <p:nvSpPr>
            <p:cNvPr id="5149" name="テキスト ボックス 23"/>
            <p:cNvSpPr txBox="1">
              <a:spLocks noChangeArrowheads="1"/>
            </p:cNvSpPr>
            <p:nvPr/>
          </p:nvSpPr>
          <p:spPr bwMode="auto">
            <a:xfrm>
              <a:off x="5316538" y="2119313"/>
              <a:ext cx="576262" cy="277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600"/>
                <a:t>Persegi </a:t>
              </a:r>
            </a:p>
            <a:p>
              <a:pPr eaLnBrk="1" hangingPunct="1"/>
              <a:r>
                <a:rPr lang="en-US" altLang="ja-JP" sz="600"/>
                <a:t>panjang </a:t>
              </a:r>
            </a:p>
          </p:txBody>
        </p:sp>
        <p:sp>
          <p:nvSpPr>
            <p:cNvPr id="5150" name="テキスト ボックス 25"/>
            <p:cNvSpPr txBox="1">
              <a:spLocks noChangeArrowheads="1"/>
            </p:cNvSpPr>
            <p:nvPr/>
          </p:nvSpPr>
          <p:spPr bwMode="auto">
            <a:xfrm>
              <a:off x="5330825" y="2587625"/>
              <a:ext cx="550863" cy="200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700"/>
                <a:t>Tabung </a:t>
              </a:r>
              <a:endParaRPr lang="ja-JP" altLang="en-US" sz="700"/>
            </a:p>
          </p:txBody>
        </p:sp>
        <p:sp>
          <p:nvSpPr>
            <p:cNvPr id="5151" name="テキスト ボックス 26"/>
            <p:cNvSpPr txBox="1">
              <a:spLocks noChangeArrowheads="1"/>
            </p:cNvSpPr>
            <p:nvPr/>
          </p:nvSpPr>
          <p:spPr bwMode="auto">
            <a:xfrm>
              <a:off x="5329238" y="3568700"/>
              <a:ext cx="574675" cy="184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600"/>
                <a:t>Bola </a:t>
              </a:r>
              <a:endParaRPr lang="ja-JP" altLang="en-US" sz="600"/>
            </a:p>
          </p:txBody>
        </p:sp>
        <p:sp>
          <p:nvSpPr>
            <p:cNvPr id="5152" name="テキスト ボックス 27"/>
            <p:cNvSpPr txBox="1">
              <a:spLocks noChangeArrowheads="1"/>
            </p:cNvSpPr>
            <p:nvPr/>
          </p:nvSpPr>
          <p:spPr bwMode="auto">
            <a:xfrm>
              <a:off x="5292725" y="4527550"/>
              <a:ext cx="611188" cy="185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600"/>
                <a:t>Kerucut </a:t>
              </a:r>
              <a:endParaRPr lang="ja-JP" altLang="en-US" sz="600"/>
            </a:p>
          </p:txBody>
        </p:sp>
        <p:sp>
          <p:nvSpPr>
            <p:cNvPr id="5153" name="テキスト ボックス 28"/>
            <p:cNvSpPr txBox="1">
              <a:spLocks noChangeArrowheads="1"/>
            </p:cNvSpPr>
            <p:nvPr/>
          </p:nvSpPr>
          <p:spPr bwMode="auto">
            <a:xfrm>
              <a:off x="5300663" y="5949950"/>
              <a:ext cx="611187" cy="276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600"/>
                <a:t>Limas segi tiga </a:t>
              </a:r>
              <a:endParaRPr lang="ja-JP" altLang="en-US" sz="600"/>
            </a:p>
          </p:txBody>
        </p:sp>
        <p:sp>
          <p:nvSpPr>
            <p:cNvPr id="5154" name="テキスト ボックス 29"/>
            <p:cNvSpPr txBox="1">
              <a:spLocks noChangeArrowheads="1"/>
            </p:cNvSpPr>
            <p:nvPr/>
          </p:nvSpPr>
          <p:spPr bwMode="auto">
            <a:xfrm>
              <a:off x="6880225" y="5813425"/>
              <a:ext cx="1439863" cy="5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900"/>
                <a:t>Luas alas X tinggi : 3</a:t>
              </a:r>
            </a:p>
            <a:p>
              <a:pPr eaLnBrk="1" hangingPunct="1"/>
              <a:r>
                <a:rPr lang="en-US" altLang="ja-JP" sz="900"/>
                <a:t>(luas alas = alas X tinggi alas :2</a:t>
              </a:r>
              <a:endParaRPr lang="ja-JP" altLang="en-US" sz="900"/>
            </a:p>
          </p:txBody>
        </p:sp>
        <p:sp>
          <p:nvSpPr>
            <p:cNvPr id="5155" name="テキスト ボックス 30"/>
            <p:cNvSpPr txBox="1">
              <a:spLocks noChangeArrowheads="1"/>
            </p:cNvSpPr>
            <p:nvPr/>
          </p:nvSpPr>
          <p:spPr bwMode="auto">
            <a:xfrm>
              <a:off x="5329239" y="5435600"/>
              <a:ext cx="585786" cy="185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600"/>
                <a:t>Lingkaran </a:t>
              </a:r>
              <a:endParaRPr lang="ja-JP" altLang="en-US" sz="600"/>
            </a:p>
          </p:txBody>
        </p:sp>
        <p:sp>
          <p:nvSpPr>
            <p:cNvPr id="5156" name="テキスト ボックス 3071"/>
            <p:cNvSpPr txBox="1">
              <a:spLocks noChangeArrowheads="1"/>
            </p:cNvSpPr>
            <p:nvPr/>
          </p:nvSpPr>
          <p:spPr bwMode="auto">
            <a:xfrm>
              <a:off x="5343525" y="4033838"/>
              <a:ext cx="560388" cy="184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600" dirty="0" err="1"/>
                <a:t>Tembereng</a:t>
              </a:r>
              <a:r>
                <a:rPr lang="en-US" altLang="ja-JP" sz="600" dirty="0"/>
                <a:t> </a:t>
              </a:r>
              <a:endParaRPr lang="ja-JP" altLang="en-US" sz="600" dirty="0"/>
            </a:p>
          </p:txBody>
        </p:sp>
        <p:sp>
          <p:nvSpPr>
            <p:cNvPr id="5157" name="テキスト ボックス 3072"/>
            <p:cNvSpPr txBox="1">
              <a:spLocks noChangeArrowheads="1"/>
            </p:cNvSpPr>
            <p:nvPr/>
          </p:nvSpPr>
          <p:spPr bwMode="auto">
            <a:xfrm>
              <a:off x="5294313" y="4899025"/>
              <a:ext cx="620712" cy="277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600">
                  <a:latin typeface="Arial" charset="0"/>
                  <a:cs typeface="Arial" charset="0"/>
                </a:rPr>
                <a:t>Kerucut terpancung </a:t>
              </a:r>
              <a:endParaRPr lang="ja-JP" altLang="en-US" sz="600">
                <a:latin typeface="Arial" charset="0"/>
                <a:cs typeface="Arial" charset="0"/>
              </a:endParaRPr>
            </a:p>
          </p:txBody>
        </p:sp>
        <p:sp>
          <p:nvSpPr>
            <p:cNvPr id="5158" name="テキスト ボックス 3082"/>
            <p:cNvSpPr txBox="1">
              <a:spLocks noChangeArrowheads="1"/>
            </p:cNvSpPr>
            <p:nvPr/>
          </p:nvSpPr>
          <p:spPr bwMode="auto">
            <a:xfrm>
              <a:off x="5313363" y="3089275"/>
              <a:ext cx="568325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700"/>
                <a:t>Tabung silinder </a:t>
              </a:r>
              <a:endParaRPr lang="ja-JP" altLang="en-US" sz="700"/>
            </a:p>
          </p:txBody>
        </p:sp>
        <p:sp>
          <p:nvSpPr>
            <p:cNvPr id="5159" name="テキスト ボックス 3083"/>
            <p:cNvSpPr txBox="1">
              <a:spLocks noChangeArrowheads="1"/>
            </p:cNvSpPr>
            <p:nvPr/>
          </p:nvSpPr>
          <p:spPr bwMode="auto">
            <a:xfrm>
              <a:off x="2911475" y="4192588"/>
              <a:ext cx="830263" cy="10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000" dirty="0" err="1"/>
                <a:t>Kayu</a:t>
              </a:r>
              <a:r>
                <a:rPr lang="en-US" altLang="ja-JP" sz="1000" dirty="0"/>
                <a:t> Oak </a:t>
              </a:r>
            </a:p>
            <a:p>
              <a:pPr eaLnBrk="1" hangingPunct="1"/>
              <a:r>
                <a:rPr lang="en-US" altLang="ja-JP" sz="1000" dirty="0" err="1"/>
                <a:t>Kayu</a:t>
              </a:r>
              <a:r>
                <a:rPr lang="en-US" altLang="ja-JP" sz="1000" dirty="0"/>
                <a:t> </a:t>
              </a:r>
              <a:r>
                <a:rPr lang="en-US" altLang="ja-JP" sz="1000" dirty="0" err="1"/>
                <a:t>Pinus</a:t>
              </a:r>
              <a:r>
                <a:rPr lang="en-US" altLang="ja-JP" sz="1000" dirty="0"/>
                <a:t> </a:t>
              </a:r>
            </a:p>
            <a:p>
              <a:pPr eaLnBrk="1" hangingPunct="1"/>
              <a:r>
                <a:rPr lang="en-US" altLang="ja-JP" sz="1000" dirty="0" err="1"/>
                <a:t>Kayu</a:t>
              </a:r>
              <a:r>
                <a:rPr lang="en-US" altLang="ja-JP" sz="1000" dirty="0"/>
                <a:t> </a:t>
              </a:r>
              <a:r>
                <a:rPr lang="en-US" altLang="ja-JP" sz="1000" dirty="0" err="1"/>
                <a:t>Sugi</a:t>
              </a:r>
              <a:r>
                <a:rPr lang="en-US" altLang="ja-JP" sz="1000" dirty="0"/>
                <a:t> </a:t>
              </a:r>
            </a:p>
            <a:p>
              <a:pPr eaLnBrk="1" hangingPunct="1"/>
              <a:r>
                <a:rPr lang="en-US" altLang="ja-JP" sz="1000" dirty="0" err="1"/>
                <a:t>Kayu</a:t>
              </a:r>
              <a:r>
                <a:rPr lang="en-US" altLang="ja-JP" sz="1000" dirty="0"/>
                <a:t> </a:t>
              </a:r>
              <a:r>
                <a:rPr lang="en-US" altLang="ja-JP" sz="1000" dirty="0" err="1"/>
                <a:t>Cemara</a:t>
              </a:r>
              <a:r>
                <a:rPr lang="en-US" altLang="ja-JP" sz="1000" dirty="0"/>
                <a:t> </a:t>
              </a:r>
            </a:p>
            <a:p>
              <a:pPr eaLnBrk="1" hangingPunct="1"/>
              <a:r>
                <a:rPr lang="en-US" altLang="ja-JP" sz="1000" dirty="0" err="1"/>
                <a:t>Kayu</a:t>
              </a:r>
              <a:r>
                <a:rPr lang="en-US" altLang="ja-JP" sz="1000" dirty="0"/>
                <a:t> Kiri </a:t>
              </a:r>
            </a:p>
          </p:txBody>
        </p:sp>
        <p:cxnSp>
          <p:nvCxnSpPr>
            <p:cNvPr id="3" name="直線コネクタ 2"/>
            <p:cNvCxnSpPr/>
            <p:nvPr/>
          </p:nvCxnSpPr>
          <p:spPr>
            <a:xfrm>
              <a:off x="2874169" y="3687763"/>
              <a:ext cx="916781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2894013" y="4225303"/>
              <a:ext cx="102991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2846388" y="5152683"/>
              <a:ext cx="94456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3790950" y="3446463"/>
              <a:ext cx="0" cy="17062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1581150" y="3454400"/>
              <a:ext cx="234277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1566520" y="3454400"/>
              <a:ext cx="0" cy="2333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733425" y="3454400"/>
              <a:ext cx="0" cy="2603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テキスト ボックス 46"/>
            <p:cNvSpPr txBox="1"/>
            <p:nvPr/>
          </p:nvSpPr>
          <p:spPr>
            <a:xfrm>
              <a:off x="5867400" y="1287152"/>
              <a:ext cx="25884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Rumus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perkiraan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volume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cxnSp>
          <p:nvCxnSpPr>
            <p:cNvPr id="4" name="直線コネクタ 3"/>
            <p:cNvCxnSpPr/>
            <p:nvPr/>
          </p:nvCxnSpPr>
          <p:spPr>
            <a:xfrm>
              <a:off x="5292725" y="1628775"/>
              <a:ext cx="303053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5292725" y="1806575"/>
              <a:ext cx="1587500" cy="222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8302625" y="1628775"/>
              <a:ext cx="0" cy="384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6880225" y="5813425"/>
              <a:ext cx="0" cy="508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8302625" y="5813425"/>
              <a:ext cx="0" cy="5635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28670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26028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Titik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berat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pusat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gravitasi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),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stabilitas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benda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suwari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628650" y="1268383"/>
            <a:ext cx="8367512" cy="5461221"/>
            <a:chOff x="628650" y="1268383"/>
            <a:chExt cx="8367512" cy="5461221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8093" y="2721363"/>
              <a:ext cx="3712990" cy="1703289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4419600" y="6452605"/>
              <a:ext cx="4576562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189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104 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" name="コンテンツ プレースホルダー 4"/>
            <p:cNvSpPr txBox="1">
              <a:spLocks/>
            </p:cNvSpPr>
            <p:nvPr/>
          </p:nvSpPr>
          <p:spPr>
            <a:xfrm>
              <a:off x="628650" y="1268383"/>
              <a:ext cx="7886700" cy="5070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3763" indent="-893763">
                <a:buNone/>
              </a:pPr>
              <a:endPara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074367" y="3181622"/>
              <a:ext cx="33362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Cara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menemukan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titik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berat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4026" y="1489226"/>
              <a:ext cx="3776884" cy="1734284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9681" y="3628301"/>
              <a:ext cx="3565574" cy="1555197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1083398" y="5182400"/>
              <a:ext cx="33362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titik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berat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5136487" y="4493232"/>
              <a:ext cx="33362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Stabilitas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benda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959681" y="3546541"/>
              <a:ext cx="1106511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Kestabilan</a:t>
              </a:r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center</a:t>
              </a:r>
              <a:endParaRPr kumimoji="1" lang="ja-JP" altLang="en-US" sz="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2281417" y="3567061"/>
              <a:ext cx="1106511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Tidak</a:t>
              </a:r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center</a:t>
              </a:r>
              <a:endParaRPr kumimoji="1" lang="ja-JP" altLang="en-US" sz="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378697" y="3567061"/>
              <a:ext cx="1368563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Lepas</a:t>
              </a:r>
              <a:r>
                <a:rPr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karena</a:t>
              </a:r>
              <a:r>
                <a:rPr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goyang</a:t>
              </a:r>
              <a:endParaRPr kumimoji="1" lang="ja-JP" altLang="en-US" sz="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4954366" y="4243647"/>
              <a:ext cx="516793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Stabil</a:t>
              </a:r>
              <a:endParaRPr kumimoji="1" lang="ja-JP" altLang="en-US" sz="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396326" y="4243647"/>
              <a:ext cx="676814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Medium</a:t>
              </a:r>
              <a:endParaRPr kumimoji="1" lang="ja-JP" altLang="en-US" sz="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6057900" y="4219001"/>
              <a:ext cx="516793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Tidak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Stabil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685020" y="4234911"/>
              <a:ext cx="516793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Stabil</a:t>
              </a:r>
              <a:endParaRPr kumimoji="1" lang="ja-JP" altLang="en-US" sz="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7805160" y="4218442"/>
              <a:ext cx="516793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Stabil</a:t>
              </a:r>
              <a:endParaRPr kumimoji="1" lang="ja-JP" altLang="en-US" sz="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7263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Pergerakan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benda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628650" y="1268384"/>
            <a:ext cx="8367512" cy="5461220"/>
            <a:chOff x="628650" y="1268384"/>
            <a:chExt cx="8367512" cy="546122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4419600" y="6452605"/>
              <a:ext cx="4576562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194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105 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" name="コンテンツ プレースホルダー 4"/>
            <p:cNvSpPr txBox="1">
              <a:spLocks/>
            </p:cNvSpPr>
            <p:nvPr/>
          </p:nvSpPr>
          <p:spPr>
            <a:xfrm>
              <a:off x="628650" y="1268384"/>
              <a:ext cx="7886700" cy="50562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3763" indent="-893763">
                <a:buNone/>
              </a:pPr>
              <a:endPara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039" y="1925140"/>
              <a:ext cx="3084112" cy="1751883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5677876" y="6047601"/>
              <a:ext cx="17581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Friksi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statis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2192" y="4304583"/>
              <a:ext cx="2929518" cy="1671099"/>
            </a:xfrm>
            <a:prstGeom prst="rect">
              <a:avLst/>
            </a:prstGeom>
          </p:spPr>
        </p:pic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5960" y="1972036"/>
              <a:ext cx="3495675" cy="2295525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3090" y="3850872"/>
              <a:ext cx="2514600" cy="2171700"/>
            </a:xfrm>
            <a:prstGeom prst="rect">
              <a:avLst/>
            </a:prstGeom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4692104" y="4259171"/>
              <a:ext cx="307351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Gaya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sentrifugal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gaya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sentripetal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(b)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362075" y="6012621"/>
              <a:ext cx="2284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Jatuh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karena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gaya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sentrifugal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7"/>
            <a:srcRect l="11356" b="13274"/>
            <a:stretch/>
          </p:blipFill>
          <p:spPr>
            <a:xfrm>
              <a:off x="3634152" y="1324386"/>
              <a:ext cx="3042564" cy="1184352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3646708" y="2637765"/>
              <a:ext cx="258215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Kecepatan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percepatan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71526" y="3646027"/>
              <a:ext cx="29946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Gaya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sentrifugal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gaya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sentripetal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(a)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81851" y="2317750"/>
              <a:ext cx="276999" cy="34643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benda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345039" y="2219572"/>
              <a:ext cx="369332" cy="4446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Center (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tangan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 rot="21105072">
              <a:off x="1421171" y="2233111"/>
              <a:ext cx="710302" cy="169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5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Gaya </a:t>
              </a:r>
              <a:r>
                <a:rPr kumimoji="1" lang="en-US" altLang="ja-JP" sz="5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sentrifugal</a:t>
              </a:r>
              <a:endParaRPr kumimoji="1" lang="ja-JP" altLang="en-US" sz="5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 rot="21174093">
              <a:off x="1409982" y="2669554"/>
              <a:ext cx="710302" cy="169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5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Gaya </a:t>
              </a:r>
              <a:r>
                <a:rPr kumimoji="1" lang="en-US" altLang="ja-JP" sz="5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sentripetal</a:t>
              </a:r>
              <a:endParaRPr kumimoji="1" lang="ja-JP" altLang="en-US" sz="5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244083" y="1457572"/>
              <a:ext cx="1696217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Gerakan</a:t>
              </a:r>
              <a:r>
                <a:rPr kumimoji="1"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berkecepatan</a:t>
              </a:r>
              <a:r>
                <a:rPr kumimoji="1"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tidak</a:t>
              </a:r>
              <a:r>
                <a:rPr kumimoji="1"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konstan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4980683" y="1952872"/>
              <a:ext cx="1432817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Gerakan</a:t>
              </a:r>
              <a:r>
                <a:rPr kumimoji="1"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berkecepatan</a:t>
              </a:r>
              <a:r>
                <a:rPr kumimoji="1"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konstan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03893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Pengetahuan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mengenai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kelistrikan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628650" y="1298863"/>
            <a:ext cx="8367512" cy="5461221"/>
            <a:chOff x="628650" y="1268383"/>
            <a:chExt cx="8367512" cy="5461221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4419600" y="6452605"/>
              <a:ext cx="4576562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202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109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29" name="コンテンツ プレースホルダー 4"/>
            <p:cNvSpPr txBox="1">
              <a:spLocks/>
            </p:cNvSpPr>
            <p:nvPr/>
          </p:nvSpPr>
          <p:spPr>
            <a:xfrm>
              <a:off x="628650" y="1268383"/>
              <a:ext cx="7886700" cy="49133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3763" indent="-893763">
                <a:buNone/>
              </a:pPr>
              <a:endPara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714500" y="1363955"/>
              <a:ext cx="56769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Reaksi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ketika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arus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listrik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mengalir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melalui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tubuh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manuasia</a:t>
              </a:r>
              <a:r>
                <a:rPr lang="ja-JP" altLang="en-US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　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Satuan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miliampere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(mA)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2586569" y="4329952"/>
              <a:ext cx="39894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Catatan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 1 mA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sama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dengan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 1/1000 Ampere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4768" y="1640954"/>
              <a:ext cx="5153025" cy="2724150"/>
            </a:xfrm>
            <a:prstGeom prst="rect">
              <a:avLst/>
            </a:prstGeom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2232660" y="1825620"/>
              <a:ext cx="2118360" cy="246221"/>
            </a:xfrm>
            <a:prstGeom prst="rect">
              <a:avLst/>
            </a:prstGeom>
            <a:solidFill>
              <a:srgbClr val="E6E9F4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1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Efek</a:t>
              </a:r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tersengat</a:t>
              </a:r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listrik</a:t>
              </a:r>
              <a:endParaRPr kumimoji="1" lang="ja-JP" altLang="en-US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4676054" y="1740981"/>
              <a:ext cx="908440" cy="184666"/>
            </a:xfrm>
            <a:prstGeom prst="rect">
              <a:avLst/>
            </a:prstGeom>
            <a:solidFill>
              <a:srgbClr val="E6E9F4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AC</a:t>
              </a:r>
              <a:endParaRPr kumimoji="1"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040157" y="1754793"/>
              <a:ext cx="822960" cy="184666"/>
            </a:xfrm>
            <a:prstGeom prst="rect">
              <a:avLst/>
            </a:prstGeom>
            <a:solidFill>
              <a:srgbClr val="E6E9F4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</a:t>
              </a:r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</a:t>
              </a:r>
              <a:endParaRPr kumimoji="1"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324100" y="2336160"/>
              <a:ext cx="1303020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4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Sedikit</a:t>
              </a:r>
              <a:r>
                <a:rPr kumimoji="1" lang="en-US" altLang="ja-JP" sz="14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4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sakit</a:t>
              </a:r>
              <a:endParaRPr kumimoji="1" lang="ja-JP" altLang="en-US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2314330" y="2682577"/>
              <a:ext cx="2105270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Terkejut</a:t>
              </a:r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karena</a:t>
              </a:r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sakit</a:t>
              </a:r>
              <a:r>
                <a:rPr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</a:t>
              </a:r>
              <a:r>
                <a:rPr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tetapi</a:t>
              </a:r>
              <a:r>
                <a:rPr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otot</a:t>
              </a:r>
              <a:r>
                <a:rPr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masih</a:t>
              </a:r>
              <a:r>
                <a:rPr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berfungsi</a:t>
              </a:r>
              <a:r>
                <a:rPr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</a:t>
              </a:r>
              <a:endParaRPr kumimoji="1"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2324100" y="3281402"/>
              <a:ext cx="2105270" cy="4308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1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Terkejut</a:t>
              </a:r>
              <a:r>
                <a:rPr kumimoji="1" lang="en-US" altLang="ja-JP" sz="11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1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karena</a:t>
              </a:r>
              <a:r>
                <a:rPr kumimoji="1" lang="en-US" altLang="ja-JP" sz="11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1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sakit</a:t>
              </a:r>
              <a:r>
                <a:rPr lang="en-US" altLang="ja-JP" sz="11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</a:t>
              </a:r>
              <a:r>
                <a:rPr lang="en-US" altLang="ja-JP" sz="11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kejang</a:t>
              </a:r>
              <a:r>
                <a:rPr lang="en-US" altLang="ja-JP" sz="11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1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otot</a:t>
              </a:r>
              <a:r>
                <a:rPr lang="en-US" altLang="ja-JP" sz="11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1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ringan</a:t>
              </a:r>
              <a:r>
                <a:rPr lang="en-US" altLang="ja-JP" sz="11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, </a:t>
              </a:r>
              <a:r>
                <a:rPr lang="en-US" altLang="ja-JP" sz="11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kesulitan</a:t>
              </a:r>
              <a:r>
                <a:rPr lang="en-US" altLang="ja-JP" sz="11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1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nafas</a:t>
              </a:r>
              <a:r>
                <a:rPr lang="en-US" altLang="ja-JP" sz="11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</a:t>
              </a:r>
              <a:endParaRPr kumimoji="1" lang="ja-JP" altLang="en-US" sz="1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324100" y="3854593"/>
              <a:ext cx="2105270" cy="4308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1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Ada </a:t>
              </a:r>
              <a:r>
                <a:rPr kumimoji="1" lang="en-US" altLang="ja-JP" sz="11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kemungkinan</a:t>
              </a:r>
              <a:r>
                <a:rPr kumimoji="1" lang="en-US" altLang="ja-JP" sz="11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1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meninggal</a:t>
              </a:r>
              <a:r>
                <a:rPr kumimoji="1" lang="en-US" altLang="ja-JP" sz="11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1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mendadak</a:t>
              </a:r>
              <a:endParaRPr kumimoji="1" lang="ja-JP" altLang="en-US" sz="1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586872" y="2065065"/>
              <a:ext cx="518160" cy="184666"/>
            </a:xfrm>
            <a:prstGeom prst="rect">
              <a:avLst/>
            </a:prstGeom>
            <a:solidFill>
              <a:srgbClr val="E6E9F4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</a:t>
              </a:r>
              <a:endParaRPr kumimoji="1"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898900" y="2073516"/>
              <a:ext cx="518160" cy="184666"/>
            </a:xfrm>
            <a:prstGeom prst="rect">
              <a:avLst/>
            </a:prstGeom>
            <a:solidFill>
              <a:srgbClr val="E6E9F4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</a:t>
              </a:r>
              <a:endParaRPr kumimoji="1"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185076" y="2071841"/>
              <a:ext cx="633780" cy="169277"/>
            </a:xfrm>
            <a:prstGeom prst="rect">
              <a:avLst/>
            </a:prstGeom>
            <a:solidFill>
              <a:srgbClr val="E6E9F4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1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Women</a:t>
              </a:r>
              <a:endParaRPr kumimoji="1" lang="ja-JP" altLang="en-US" sz="1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497104" y="2080337"/>
              <a:ext cx="574256" cy="169277"/>
            </a:xfrm>
            <a:prstGeom prst="rect">
              <a:avLst/>
            </a:prstGeom>
            <a:solidFill>
              <a:srgbClr val="E6E9F4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1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Women</a:t>
              </a:r>
              <a:endParaRPr kumimoji="1" lang="ja-JP" altLang="en-US" sz="1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1842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Pengetahuan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mengenai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kelistrikan</a:t>
            </a:r>
            <a:endParaRPr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46" name="グループ化 45"/>
          <p:cNvGrpSpPr/>
          <p:nvPr/>
        </p:nvGrpSpPr>
        <p:grpSpPr>
          <a:xfrm>
            <a:off x="628650" y="1396779"/>
            <a:ext cx="8367512" cy="5461221"/>
            <a:chOff x="628650" y="1268383"/>
            <a:chExt cx="8367512" cy="5461221"/>
          </a:xfrm>
        </p:grpSpPr>
        <p:grpSp>
          <p:nvGrpSpPr>
            <p:cNvPr id="16" name="グループ化 15"/>
            <p:cNvGrpSpPr/>
            <p:nvPr/>
          </p:nvGrpSpPr>
          <p:grpSpPr>
            <a:xfrm>
              <a:off x="628650" y="1268383"/>
              <a:ext cx="8367512" cy="5461221"/>
              <a:chOff x="628650" y="1268383"/>
              <a:chExt cx="8367512" cy="5461221"/>
            </a:xfrm>
          </p:grpSpPr>
          <p:sp>
            <p:nvSpPr>
              <p:cNvPr id="6" name="テキスト ボックス 5"/>
              <p:cNvSpPr txBox="1"/>
              <p:nvPr/>
            </p:nvSpPr>
            <p:spPr>
              <a:xfrm>
                <a:off x="4419600" y="6452605"/>
                <a:ext cx="4576562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ja-JP" sz="1200" dirty="0" err="1">
                    <a:solidFill>
                      <a:prstClr val="black"/>
                    </a:solidFill>
                  </a:rPr>
                  <a:t>Buku</a:t>
                </a:r>
                <a:r>
                  <a:rPr lang="en-US" altLang="ja-JP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ja-JP" sz="1200" dirty="0" err="1">
                    <a:solidFill>
                      <a:prstClr val="black"/>
                    </a:solidFill>
                  </a:rPr>
                  <a:t>panduan</a:t>
                </a:r>
                <a:r>
                  <a:rPr lang="en-US" altLang="ja-JP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ja-JP" sz="1200" dirty="0" err="1">
                    <a:solidFill>
                      <a:prstClr val="black"/>
                    </a:solidFill>
                  </a:rPr>
                  <a:t>Halaman</a:t>
                </a:r>
                <a:r>
                  <a:rPr lang="en-US" altLang="ja-JP" sz="1200" dirty="0">
                    <a:solidFill>
                      <a:prstClr val="black"/>
                    </a:solidFill>
                  </a:rPr>
                  <a:t> 203 /</a:t>
                </a:r>
                <a:r>
                  <a:rPr lang="en-US" altLang="ja-JP" sz="1200" dirty="0" err="1">
                    <a:solidFill>
                      <a:prstClr val="black"/>
                    </a:solidFill>
                  </a:rPr>
                  <a:t>Panduan</a:t>
                </a:r>
                <a:r>
                  <a:rPr lang="en-US" altLang="ja-JP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ja-JP" sz="1200" dirty="0" err="1">
                    <a:solidFill>
                      <a:prstClr val="black"/>
                    </a:solidFill>
                  </a:rPr>
                  <a:t>tambahan</a:t>
                </a:r>
                <a:r>
                  <a:rPr lang="en-US" altLang="ja-JP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ja-JP" sz="1200" dirty="0" err="1">
                    <a:solidFill>
                      <a:prstClr val="black"/>
                    </a:solidFill>
                  </a:rPr>
                  <a:t>Halaman</a:t>
                </a:r>
                <a:r>
                  <a:rPr lang="en-US" altLang="ja-JP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ja-JP" sz="1200" dirty="0" smtClean="0">
                    <a:solidFill>
                      <a:prstClr val="black"/>
                    </a:solidFill>
                  </a:rPr>
                  <a:t>109 </a:t>
                </a:r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コンテンツ プレースホルダー 4"/>
              <p:cNvSpPr txBox="1">
                <a:spLocks/>
              </p:cNvSpPr>
              <p:nvPr/>
            </p:nvSpPr>
            <p:spPr>
              <a:xfrm>
                <a:off x="628650" y="1268383"/>
                <a:ext cx="7886700" cy="49133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93763" indent="-893763">
                  <a:buNone/>
                </a:pPr>
                <a:endParaRPr lang="ja-JP" altLang="en-US" sz="20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2346484" y="1283191"/>
                <a:ext cx="439411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200" dirty="0" err="1">
                    <a:solidFill>
                      <a:prstClr val="black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Jarak</a:t>
                </a:r>
                <a:r>
                  <a:rPr lang="en-US" altLang="ja-JP" sz="1200" dirty="0">
                    <a:solidFill>
                      <a:prstClr val="black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1200" dirty="0" err="1">
                    <a:solidFill>
                      <a:prstClr val="black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terpisah</a:t>
                </a:r>
                <a:r>
                  <a:rPr lang="en-US" altLang="ja-JP" sz="1200" dirty="0">
                    <a:solidFill>
                      <a:prstClr val="black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1200" dirty="0" err="1">
                    <a:solidFill>
                      <a:prstClr val="black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dari</a:t>
                </a:r>
                <a:r>
                  <a:rPr lang="en-US" altLang="ja-JP" sz="1200" dirty="0">
                    <a:solidFill>
                      <a:prstClr val="black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1200" dirty="0" err="1">
                    <a:solidFill>
                      <a:prstClr val="black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jalur</a:t>
                </a:r>
                <a:r>
                  <a:rPr lang="en-US" altLang="ja-JP" sz="1200" dirty="0">
                    <a:solidFill>
                      <a:prstClr val="black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1200" dirty="0" err="1">
                    <a:solidFill>
                      <a:prstClr val="black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transmisi</a:t>
                </a:r>
                <a:r>
                  <a:rPr lang="en-US" altLang="ja-JP" sz="1200" dirty="0">
                    <a:solidFill>
                      <a:prstClr val="black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1200" dirty="0" err="1">
                    <a:solidFill>
                      <a:prstClr val="black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dan</a:t>
                </a:r>
                <a:r>
                  <a:rPr lang="en-US" altLang="ja-JP" sz="1200" dirty="0">
                    <a:solidFill>
                      <a:prstClr val="black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1200" dirty="0" err="1">
                    <a:solidFill>
                      <a:prstClr val="black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distribusi</a:t>
                </a:r>
                <a:endParaRPr lang="ja-JP" altLang="en-US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pic>
            <p:nvPicPr>
              <p:cNvPr id="2" name="図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0238" y="1517073"/>
                <a:ext cx="5286604" cy="4664651"/>
              </a:xfrm>
              <a:prstGeom prst="rect">
                <a:avLst/>
              </a:prstGeom>
            </p:spPr>
          </p:pic>
          <p:sp>
            <p:nvSpPr>
              <p:cNvPr id="3" name="テキスト ボックス 2"/>
              <p:cNvSpPr txBox="1"/>
              <p:nvPr/>
            </p:nvSpPr>
            <p:spPr>
              <a:xfrm>
                <a:off x="3259323" y="1667103"/>
                <a:ext cx="184666" cy="59201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 vert="eaVert"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6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Sirkuit</a:t>
                </a:r>
                <a:r>
                  <a:rPr kumimoji="1" lang="en-US" altLang="ja-JP" sz="6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</a:p>
              <a:p>
                <a:pPr algn="ctr"/>
                <a:r>
                  <a:rPr kumimoji="1" lang="en-US" altLang="ja-JP" sz="6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listrik</a:t>
                </a:r>
                <a:endParaRPr kumimoji="1" lang="ja-JP" altLang="en-US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3528646" y="1787769"/>
                <a:ext cx="832339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9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tegangan</a:t>
                </a:r>
                <a:r>
                  <a:rPr lang="en-US" altLang="ja-JP" sz="9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9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transmisi</a:t>
                </a:r>
                <a:r>
                  <a:rPr lang="en-US" altLang="ja-JP" sz="9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(V)</a:t>
                </a:r>
                <a:endParaRPr kumimoji="1" lang="ja-JP" altLang="en-US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4543540" y="1636449"/>
                <a:ext cx="1107831" cy="2308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9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Jarak</a:t>
                </a:r>
                <a:r>
                  <a:rPr lang="en-US" altLang="ja-JP" sz="9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minimal (m)</a:t>
                </a:r>
                <a:endParaRPr kumimoji="1" lang="ja-JP" altLang="en-US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4454843" y="1915951"/>
                <a:ext cx="662354" cy="30777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Standart</a:t>
                </a:r>
                <a:r>
                  <a:rPr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Depnaker</a:t>
                </a:r>
                <a:r>
                  <a:rPr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*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5181674" y="1892329"/>
                <a:ext cx="709171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6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Angka</a:t>
                </a:r>
                <a:r>
                  <a:rPr lang="en-US" altLang="ja-JP" sz="6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ideal </a:t>
                </a:r>
                <a:r>
                  <a:rPr lang="en-US" altLang="ja-JP" sz="6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perusahaan</a:t>
                </a:r>
                <a:r>
                  <a:rPr lang="en-US" altLang="ja-JP" sz="6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6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listrik</a:t>
                </a:r>
                <a:endParaRPr kumimoji="1" lang="ja-JP" altLang="en-US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3223920" y="4120661"/>
                <a:ext cx="2719680" cy="2154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ja-JP" sz="800" dirty="0" err="1"/>
                  <a:t>Catatan</a:t>
                </a:r>
                <a:r>
                  <a:rPr lang="en-US" altLang="ja-JP" sz="800" dirty="0"/>
                  <a:t>)*</a:t>
                </a:r>
                <a:r>
                  <a:rPr lang="en-US" altLang="ja-JP" sz="800" dirty="0" err="1"/>
                  <a:t>Edaran</a:t>
                </a:r>
                <a:r>
                  <a:rPr lang="en-US" altLang="ja-JP" sz="800" dirty="0"/>
                  <a:t> no 759 </a:t>
                </a:r>
                <a:r>
                  <a:rPr lang="en-US" altLang="ja-JP" sz="800" dirty="0" err="1"/>
                  <a:t>tanggal</a:t>
                </a:r>
                <a:r>
                  <a:rPr lang="en-US" altLang="ja-JP" sz="800" dirty="0"/>
                  <a:t> 17 </a:t>
                </a:r>
                <a:r>
                  <a:rPr lang="en-US" altLang="ja-JP" sz="800" dirty="0" err="1"/>
                  <a:t>Desember</a:t>
                </a:r>
                <a:r>
                  <a:rPr lang="en-US" altLang="ja-JP" sz="800" dirty="0"/>
                  <a:t> 1975</a:t>
                </a:r>
                <a:endParaRPr kumimoji="1" lang="ja-JP" altLang="en-US" sz="800" dirty="0"/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3259682" y="2308376"/>
                <a:ext cx="184666" cy="4289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eaVert" wrap="square" lIns="0" tIns="0" rIns="0" bIns="0" rtlCol="0">
                <a:spAutoFit/>
              </a:bodyPr>
              <a:lstStyle/>
              <a:p>
                <a:r>
                  <a:rPr kumimoji="1" lang="en-US" altLang="ja-JP" sz="6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Jalur</a:t>
                </a:r>
              </a:p>
              <a:p>
                <a:r>
                  <a:rPr kumimoji="1" lang="en-US" altLang="ja-JP" sz="6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6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distribusi</a:t>
                </a:r>
                <a:endParaRPr kumimoji="1" lang="ja-JP" altLang="en-US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3300863" y="3008165"/>
                <a:ext cx="123111" cy="8382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eaVert"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8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Saluran</a:t>
                </a:r>
                <a:r>
                  <a:rPr kumimoji="1" lang="en-US" altLang="ja-JP" sz="8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8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listrik</a:t>
                </a:r>
                <a:endParaRPr kumimoji="1" lang="ja-JP" altLang="en-US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4082087" y="2290048"/>
                <a:ext cx="282708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kumimoji="1" lang="en-US" altLang="ja-JP" sz="700" dirty="0" err="1"/>
                  <a:t>Ke</a:t>
                </a:r>
                <a:r>
                  <a:rPr kumimoji="1" lang="en-US" altLang="ja-JP" sz="700" dirty="0"/>
                  <a:t> </a:t>
                </a:r>
              </a:p>
              <a:p>
                <a:r>
                  <a:rPr kumimoji="1" lang="en-US" altLang="ja-JP" sz="700" dirty="0" err="1"/>
                  <a:t>atas</a:t>
                </a:r>
                <a:endParaRPr kumimoji="1" lang="ja-JP" altLang="en-US" sz="700" dirty="0"/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2153920" y="4312920"/>
                <a:ext cx="802640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(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jalur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distribusi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)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4074160" y="4312920"/>
                <a:ext cx="917600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(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saluran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listrik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)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1629547" y="4471634"/>
                <a:ext cx="1429825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Jalur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distribusi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tegangan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tinggi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3096495" y="4436835"/>
                <a:ext cx="276999" cy="3413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kumimoji="1" lang="en-US" altLang="ja-JP" sz="6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Safety</a:t>
                </a:r>
                <a:endParaRPr kumimoji="1" lang="ja-JP" altLang="en-US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1900238" y="4975919"/>
                <a:ext cx="276999" cy="3413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kumimoji="1" lang="en-US" altLang="ja-JP" sz="6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Safety</a:t>
                </a:r>
                <a:endParaRPr kumimoji="1" lang="ja-JP" altLang="en-US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3876727" y="4828154"/>
                <a:ext cx="276999" cy="3413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kumimoji="1" lang="en-US" altLang="ja-JP" sz="6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Safety</a:t>
                </a:r>
                <a:endParaRPr kumimoji="1" lang="ja-JP" altLang="en-US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4978697" y="4763505"/>
                <a:ext cx="276999" cy="3413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kumimoji="1" lang="en-US" altLang="ja-JP" sz="6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Safety</a:t>
                </a:r>
                <a:endParaRPr kumimoji="1" lang="ja-JP" altLang="en-US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3917761" y="4465772"/>
                <a:ext cx="1174612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Tegangan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tinggi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khusus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2617903" y="5491541"/>
                <a:ext cx="473379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Safety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3917036" y="5356341"/>
                <a:ext cx="473379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Safety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4784380" y="5332553"/>
                <a:ext cx="473379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Safety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5890845" y="5122119"/>
                <a:ext cx="473379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Safety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2890786" y="4794067"/>
                <a:ext cx="1066703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Garis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bawah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tekanan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tinggi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(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hati-hati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karena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tekanan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tinggi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sampai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transformer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2879062" y="5268038"/>
                <a:ext cx="1108839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Jalur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tegangan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rendah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>
                <a:off x="5722288" y="5443919"/>
                <a:ext cx="526174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Catatan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1560517" y="5503298"/>
                <a:ext cx="956439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Tiang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transformer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1967527" y="5662473"/>
                <a:ext cx="513212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Rumah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2610732" y="5651360"/>
                <a:ext cx="513212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Jalan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3849646" y="5644359"/>
                <a:ext cx="1388138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Sebagian</a:t>
                </a:r>
                <a:r>
                  <a:rPr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besar</a:t>
                </a:r>
                <a:r>
                  <a:rPr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saluran</a:t>
                </a:r>
                <a:r>
                  <a:rPr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adalah</a:t>
                </a:r>
                <a:r>
                  <a:rPr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menara</a:t>
                </a:r>
                <a:r>
                  <a:rPr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baja</a:t>
                </a:r>
                <a:r>
                  <a:rPr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, </a:t>
                </a:r>
                <a:r>
                  <a:rPr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tetapi</a:t>
                </a:r>
                <a:r>
                  <a:rPr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ada</a:t>
                </a:r>
                <a:r>
                  <a:rPr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yang </a:t>
                </a:r>
                <a:r>
                  <a:rPr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tiang</a:t>
                </a:r>
                <a:r>
                  <a:rPr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utilitas</a:t>
                </a:r>
                <a:r>
                  <a:rPr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jadi</a:t>
                </a:r>
                <a:r>
                  <a:rPr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perlu</a:t>
                </a:r>
                <a:r>
                  <a:rPr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hati-hati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40" name="テキスト ボックス 39"/>
              <p:cNvSpPr txBox="1"/>
              <p:nvPr/>
            </p:nvSpPr>
            <p:spPr>
              <a:xfrm>
                <a:off x="6273269" y="5692427"/>
                <a:ext cx="526174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Jarak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6267407" y="4305544"/>
                <a:ext cx="731951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saluran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listrik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5514319" y="4312161"/>
                <a:ext cx="753052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jalur</a:t>
                </a:r>
                <a:r>
                  <a:rPr kumimoji="1" lang="en-US" altLang="ja-JP" sz="7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</a:t>
                </a:r>
                <a:r>
                  <a:rPr kumimoji="1" lang="en-US" altLang="ja-JP" sz="700" dirty="0" err="1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distribusi</a:t>
                </a:r>
                <a:endParaRPr kumimoji="1" lang="ja-JP" altLang="en-US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  <p:cxnSp>
          <p:nvCxnSpPr>
            <p:cNvPr id="43" name="直線コネクタ 42"/>
            <p:cNvCxnSpPr/>
            <p:nvPr/>
          </p:nvCxnSpPr>
          <p:spPr>
            <a:xfrm>
              <a:off x="4780158" y="2276510"/>
              <a:ext cx="40151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>
              <a:off x="4046733" y="2276510"/>
              <a:ext cx="40151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>
              <a:off x="5536259" y="2276510"/>
              <a:ext cx="40151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xmlns="" id="{EDA06588-4785-4A0E-8B01-E35B02115624}"/>
              </a:ext>
            </a:extLst>
          </p:cNvPr>
          <p:cNvSpPr txBox="1"/>
          <p:nvPr/>
        </p:nvSpPr>
        <p:spPr>
          <a:xfrm>
            <a:off x="4779207" y="2423361"/>
            <a:ext cx="282708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700" dirty="0" err="1"/>
              <a:t>Ke</a:t>
            </a:r>
            <a:r>
              <a:rPr kumimoji="1" lang="en-US" altLang="ja-JP" sz="700" dirty="0"/>
              <a:t> </a:t>
            </a:r>
          </a:p>
          <a:p>
            <a:r>
              <a:rPr kumimoji="1" lang="en-US" altLang="ja-JP" sz="700" dirty="0" err="1"/>
              <a:t>atas</a:t>
            </a:r>
            <a:endParaRPr kumimoji="1" lang="ja-JP" altLang="en-US" sz="700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xmlns="" id="{FEC25475-9B9F-4B6E-933B-941AEE5FCBFA}"/>
              </a:ext>
            </a:extLst>
          </p:cNvPr>
          <p:cNvSpPr txBox="1"/>
          <p:nvPr/>
        </p:nvSpPr>
        <p:spPr>
          <a:xfrm>
            <a:off x="5558300" y="2420961"/>
            <a:ext cx="282708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700" dirty="0" err="1"/>
              <a:t>Ke</a:t>
            </a:r>
            <a:r>
              <a:rPr kumimoji="1" lang="en-US" altLang="ja-JP" sz="700" dirty="0"/>
              <a:t> </a:t>
            </a:r>
          </a:p>
          <a:p>
            <a:r>
              <a:rPr kumimoji="1" lang="en-US" altLang="ja-JP" sz="700" dirty="0" err="1"/>
              <a:t>atas</a:t>
            </a:r>
            <a:endParaRPr kumimoji="1"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34554151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anchor="ctr">
            <a:normAutofit fontScale="90000"/>
          </a:bodyPr>
          <a:lstStyle/>
          <a:p>
            <a:pPr marL="1257300" indent="-1257300"/>
            <a:r>
              <a:rPr lang="en-US" altLang="zh-TW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Bab 10  </a:t>
            </a:r>
            <a:r>
              <a:rPr lang="en-US" altLang="zh-TW" sz="3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Pengetahuan</a:t>
            </a:r>
            <a:r>
              <a:rPr lang="en-US" altLang="zh-TW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zh-TW" sz="3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Tentang</a:t>
            </a:r>
            <a:r>
              <a:rPr lang="en-US" altLang="zh-TW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zh-TW" sz="3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Geologi</a:t>
            </a:r>
            <a:r>
              <a:rPr lang="en-US" altLang="zh-TW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br>
              <a:rPr lang="en-US" altLang="zh-TW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zh-TW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dan </a:t>
            </a:r>
            <a:r>
              <a:rPr lang="en-US" altLang="zh-TW" sz="3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Pekerjaan</a:t>
            </a:r>
            <a:r>
              <a:rPr lang="en-US" altLang="zh-TW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Teknik </a:t>
            </a:r>
            <a:r>
              <a:rPr lang="en-US" altLang="zh-TW" sz="3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Sipil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3790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185536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Istilah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Terkait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/>
            </a:r>
            <a:b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                                                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２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...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Rangka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/>
            </a:r>
            <a:b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ja-JP" altLang="en-US" sz="24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車両系建設機械に                      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３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...Massa</a:t>
            </a:r>
            <a:r>
              <a:rPr lang="en-US" altLang="zh-TW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/>
            </a:r>
            <a:b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ja-JP" altLang="en-US" sz="24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車両系建設機械に関する用語　   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４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...Total</a:t>
            </a:r>
            <a:r>
              <a:rPr lang="zh-TW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Massa</a:t>
            </a:r>
            <a:r>
              <a:rPr lang="zh-TW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849581"/>
            <a:ext cx="7886700" cy="447833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66912" y="6455784"/>
            <a:ext cx="411227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Halaman 11 /Panduan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10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88" y="1881129"/>
            <a:ext cx="3446098" cy="176381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946" y="3922157"/>
            <a:ext cx="3978504" cy="200269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11" y="3963206"/>
            <a:ext cx="3792135" cy="2002693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5555574" y="5196146"/>
            <a:ext cx="162410" cy="14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5782076" y="5185328"/>
            <a:ext cx="154380" cy="302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6000547" y="5182505"/>
            <a:ext cx="150861" cy="305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83771" y="5139297"/>
            <a:ext cx="338554" cy="24942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Air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00483" y="5127415"/>
            <a:ext cx="338554" cy="7607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Oli /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minyak</a:t>
            </a:r>
            <a:endParaRPr lang="en-US" altLang="ja-JP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01806" y="5150058"/>
            <a:ext cx="338554" cy="81368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Bahan</a:t>
            </a:r>
            <a:r>
              <a:rPr lang="ja-JP" altLang="en-US" sz="1000" dirty="0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bakar</a:t>
            </a:r>
            <a:endParaRPr kumimoji="1" lang="ja-JP" altLang="en-US" sz="1000" dirty="0"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26511" y="3515872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Rangka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264860" y="607440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16232" y="607440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Massa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FAE13FE2-3E2C-477E-BEE5-0781A179F84D}"/>
              </a:ext>
            </a:extLst>
          </p:cNvPr>
          <p:cNvSpPr txBox="1"/>
          <p:nvPr/>
        </p:nvSpPr>
        <p:spPr>
          <a:xfrm>
            <a:off x="4866912" y="1881129"/>
            <a:ext cx="16202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rangka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CACB17F4-1576-4EC1-B7DB-F53138368396}"/>
              </a:ext>
            </a:extLst>
          </p:cNvPr>
          <p:cNvSpPr txBox="1"/>
          <p:nvPr/>
        </p:nvSpPr>
        <p:spPr>
          <a:xfrm>
            <a:off x="3218248" y="4236040"/>
            <a:ext cx="117148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Massa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89A273B5-EF53-4244-9320-FCEDD5D42DCD}"/>
              </a:ext>
            </a:extLst>
          </p:cNvPr>
          <p:cNvSpPr txBox="1"/>
          <p:nvPr/>
        </p:nvSpPr>
        <p:spPr>
          <a:xfrm>
            <a:off x="6896714" y="4236040"/>
            <a:ext cx="14696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2ADED92C-0397-4CF5-92A4-FF7FBA18FCCD}"/>
              </a:ext>
            </a:extLst>
          </p:cNvPr>
          <p:cNvSpPr/>
          <p:nvPr/>
        </p:nvSpPr>
        <p:spPr>
          <a:xfrm>
            <a:off x="7434470" y="4513039"/>
            <a:ext cx="855611" cy="104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C8FC450D-EE93-44C0-8B7D-247BEB4E0DC1}"/>
              </a:ext>
            </a:extLst>
          </p:cNvPr>
          <p:cNvSpPr txBox="1"/>
          <p:nvPr/>
        </p:nvSpPr>
        <p:spPr>
          <a:xfrm>
            <a:off x="5177100" y="5127415"/>
            <a:ext cx="338554" cy="760786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Operator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B623D829-263C-48CC-851B-788B753C078F}"/>
              </a:ext>
            </a:extLst>
          </p:cNvPr>
          <p:cNvSpPr txBox="1"/>
          <p:nvPr/>
        </p:nvSpPr>
        <p:spPr>
          <a:xfrm>
            <a:off x="1729931" y="5182504"/>
            <a:ext cx="338554" cy="953730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bakar</a:t>
            </a:r>
            <a:endParaRPr kumimoji="1" lang="en-US" altLang="ja-JP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4287D314-E6EA-4A68-B8B6-429C404A6DAB}"/>
              </a:ext>
            </a:extLst>
          </p:cNvPr>
          <p:cNvSpPr txBox="1"/>
          <p:nvPr/>
        </p:nvSpPr>
        <p:spPr>
          <a:xfrm>
            <a:off x="1407319" y="5182504"/>
            <a:ext cx="338554" cy="1062720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Oli /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minyak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8E543C53-7680-4157-9257-80D2D4B46655}"/>
              </a:ext>
            </a:extLst>
          </p:cNvPr>
          <p:cNvSpPr txBox="1"/>
          <p:nvPr/>
        </p:nvSpPr>
        <p:spPr>
          <a:xfrm>
            <a:off x="1090276" y="5182504"/>
            <a:ext cx="338554" cy="953730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7F801E3E-FD5A-42DA-8076-1E5C14B00DCD}"/>
              </a:ext>
            </a:extLst>
          </p:cNvPr>
          <p:cNvSpPr/>
          <p:nvPr/>
        </p:nvSpPr>
        <p:spPr>
          <a:xfrm>
            <a:off x="4469901" y="4472007"/>
            <a:ext cx="818286" cy="20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D2593BC2-4088-4BAD-8209-1D97BB291997}"/>
              </a:ext>
            </a:extLst>
          </p:cNvPr>
          <p:cNvSpPr txBox="1"/>
          <p:nvPr/>
        </p:nvSpPr>
        <p:spPr>
          <a:xfrm>
            <a:off x="4233904" y="4436601"/>
            <a:ext cx="14696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beban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maksimum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078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Sifat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batuan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dan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tanah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207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111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76375" y="5030983"/>
            <a:ext cx="30956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Klasifikasi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ukuran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partikel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namanya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683778" y="5555819"/>
            <a:ext cx="238323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Komposisi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padatan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tanah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557336"/>
            <a:ext cx="4450456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803417"/>
            <a:ext cx="44577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グループ化 7"/>
          <p:cNvGrpSpPr/>
          <p:nvPr/>
        </p:nvGrpSpPr>
        <p:grpSpPr>
          <a:xfrm>
            <a:off x="3152776" y="1280338"/>
            <a:ext cx="5162551" cy="4309709"/>
            <a:chOff x="3152776" y="1280338"/>
            <a:chExt cx="5162551" cy="4309709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3152776" y="1280338"/>
              <a:ext cx="25310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Klasifikasi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kekerasan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batuan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1019" y="3601595"/>
              <a:ext cx="3054308" cy="1988452"/>
            </a:xfrm>
            <a:prstGeom prst="rect">
              <a:avLst/>
            </a:prstGeom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5851071" y="3552608"/>
              <a:ext cx="468086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Beban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347857" y="3805035"/>
              <a:ext cx="468086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Beban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5178895" y="4252914"/>
              <a:ext cx="276999" cy="7780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 wrap="square" rtlCol="0">
              <a:spAutoFit/>
            </a:bodyPr>
            <a:lstStyle/>
            <a:p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Air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udara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788173" y="4579492"/>
              <a:ext cx="276999" cy="616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 wrap="square" rtlCol="0">
              <a:spAutoFit/>
            </a:bodyPr>
            <a:lstStyle/>
            <a:p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Air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kumimoji="1"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udara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753100" y="5373298"/>
              <a:ext cx="784702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 </a:t>
              </a:r>
              <a:r>
                <a:rPr kumimoji="1"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alami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7178590" y="5376683"/>
              <a:ext cx="969897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Pemadatan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selesai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6875396" y="4462665"/>
              <a:ext cx="429447" cy="92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Pemadatan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26049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Struktur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tanah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628650" y="1268383"/>
            <a:ext cx="8367512" cy="5461221"/>
            <a:chOff x="628650" y="1268383"/>
            <a:chExt cx="8367512" cy="5461221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4419600" y="6452605"/>
              <a:ext cx="4576562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212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112 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" name="コンテンツ プレースホルダー 4"/>
            <p:cNvSpPr txBox="1">
              <a:spLocks/>
            </p:cNvSpPr>
            <p:nvPr/>
          </p:nvSpPr>
          <p:spPr>
            <a:xfrm>
              <a:off x="628650" y="1268383"/>
              <a:ext cx="7886700" cy="5070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3763" indent="-893763">
                <a:buNone/>
              </a:pPr>
              <a:endPara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692924" y="6095192"/>
              <a:ext cx="17581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Struktur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1143" y="1295446"/>
              <a:ext cx="6081713" cy="4799746"/>
            </a:xfrm>
            <a:prstGeom prst="rect">
              <a:avLst/>
            </a:prstGeom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6010274" y="1525488"/>
              <a:ext cx="1781176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400" dirty="0" err="1"/>
                <a:t>Padat</a:t>
              </a:r>
              <a:r>
                <a:rPr kumimoji="1" lang="en-US" altLang="ja-JP" sz="1400" dirty="0"/>
                <a:t> (</a:t>
              </a:r>
              <a:r>
                <a:rPr kumimoji="1" lang="en-US" altLang="ja-JP" sz="1400" dirty="0" err="1"/>
                <a:t>partikel</a:t>
              </a:r>
              <a:r>
                <a:rPr kumimoji="1" lang="en-US" altLang="ja-JP" sz="1400" dirty="0"/>
                <a:t> </a:t>
              </a:r>
              <a:r>
                <a:rPr kumimoji="1" lang="en-US" altLang="ja-JP" sz="1400" dirty="0" err="1"/>
                <a:t>tanah</a:t>
              </a:r>
              <a:r>
                <a:rPr kumimoji="1" lang="en-US" altLang="ja-JP" sz="1400" dirty="0"/>
                <a:t>)</a:t>
              </a:r>
              <a:endParaRPr kumimoji="1" lang="ja-JP" altLang="en-US" sz="1400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010274" y="2277963"/>
              <a:ext cx="1602582" cy="523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400" dirty="0" err="1"/>
                <a:t>Celah</a:t>
              </a:r>
              <a:r>
                <a:rPr kumimoji="1" lang="en-US" altLang="ja-JP" sz="1400" dirty="0"/>
                <a:t> (</a:t>
              </a:r>
              <a:r>
                <a:rPr kumimoji="1" lang="en-US" altLang="ja-JP" sz="1400" dirty="0" err="1"/>
                <a:t>udara</a:t>
              </a:r>
              <a:r>
                <a:rPr kumimoji="1" lang="en-US" altLang="ja-JP" sz="1400" dirty="0"/>
                <a:t> </a:t>
              </a:r>
              <a:r>
                <a:rPr kumimoji="1" lang="en-US" altLang="ja-JP" sz="1400" dirty="0" err="1"/>
                <a:t>dan</a:t>
              </a:r>
              <a:r>
                <a:rPr kumimoji="1" lang="en-US" altLang="ja-JP" sz="1400" dirty="0"/>
                <a:t> </a:t>
              </a:r>
              <a:r>
                <a:rPr kumimoji="1" lang="en-US" altLang="ja-JP" sz="1400" dirty="0" err="1"/>
                <a:t>cairan</a:t>
              </a:r>
              <a:r>
                <a:rPr kumimoji="1" lang="en-US" altLang="ja-JP" sz="1400" dirty="0"/>
                <a:t>)</a:t>
              </a:r>
              <a:endParaRPr kumimoji="1" lang="ja-JP" altLang="en-US" sz="1400" dirty="0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1931193" y="3541867"/>
              <a:ext cx="1974057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Massa </a:t>
              </a:r>
              <a:r>
                <a:rPr kumimoji="1"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keseluruha</a:t>
              </a:r>
              <a:r>
                <a:rPr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n</a:t>
              </a:r>
              <a:r>
                <a:rPr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kumimoji="1"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940718" y="3865717"/>
              <a:ext cx="1609331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Massa </a:t>
              </a:r>
              <a:r>
                <a:rPr kumimoji="1"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partikel</a:t>
              </a:r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kumimoji="1"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940718" y="4128041"/>
              <a:ext cx="954882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Massa air</a:t>
              </a:r>
              <a:endParaRPr kumimoji="1"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940717" y="4394741"/>
              <a:ext cx="1456931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Massa </a:t>
              </a:r>
              <a:r>
                <a:rPr kumimoji="1"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udara</a:t>
              </a:r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(=0)</a:t>
              </a:r>
              <a:endParaRPr kumimoji="1"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940718" y="4700315"/>
              <a:ext cx="1571231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Volume </a:t>
              </a:r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keseluruha</a:t>
              </a:r>
              <a:r>
                <a:rPr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n</a:t>
              </a:r>
              <a:r>
                <a:rPr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kumimoji="1" lang="ja-JP" altLang="en-US" sz="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940718" y="4961092"/>
              <a:ext cx="1697832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Volume </a:t>
              </a:r>
              <a:r>
                <a:rPr kumimoji="1"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partikel</a:t>
              </a:r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kumimoji="1"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944289" y="5237431"/>
              <a:ext cx="954882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Volume air</a:t>
              </a:r>
              <a:endParaRPr kumimoji="1"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944288" y="5504131"/>
              <a:ext cx="1218011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Volume </a:t>
              </a:r>
              <a:r>
                <a:rPr kumimoji="1"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udara</a:t>
              </a:r>
              <a:endParaRPr kumimoji="1"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953813" y="5827981"/>
              <a:ext cx="1703787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Volume </a:t>
              </a:r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kesenjangan</a:t>
              </a:r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kumimoji="1" lang="ja-JP" altLang="en-US" sz="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969666" y="3855533"/>
              <a:ext cx="639367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2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Udara</a:t>
              </a:r>
              <a:endParaRPr kumimoji="1"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045866" y="4266540"/>
              <a:ext cx="486966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Air</a:t>
              </a:r>
              <a:endParaRPr kumimoji="1" lang="ja-JP" altLang="en-US" sz="1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4724399" y="5009546"/>
              <a:ext cx="1095375" cy="2616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Partikel</a:t>
              </a:r>
              <a:r>
                <a:rPr kumimoji="1" lang="en-US" altLang="ja-JP" sz="11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11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kumimoji="1" lang="ja-JP" altLang="en-US" sz="1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3141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Kekerasan</a:t>
            </a:r>
            <a:r>
              <a:rPr kumimoji="1"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kumimoji="1"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tanah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628650" y="1268383"/>
            <a:ext cx="8367512" cy="5461221"/>
            <a:chOff x="628650" y="1268383"/>
            <a:chExt cx="8367512" cy="5461221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4419600" y="6452605"/>
              <a:ext cx="4576562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215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113 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" name="コンテンツ プレースホルダー 4"/>
            <p:cNvSpPr txBox="1">
              <a:spLocks/>
            </p:cNvSpPr>
            <p:nvPr/>
          </p:nvSpPr>
          <p:spPr>
            <a:xfrm>
              <a:off x="628650" y="1268383"/>
              <a:ext cx="7886700" cy="5070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3763" indent="-893763">
                <a:buNone/>
              </a:pPr>
              <a:endPara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3545946" y="1790561"/>
              <a:ext cx="205210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Indeks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kerucut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0637" y="2162942"/>
              <a:ext cx="6562725" cy="2943225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1290637" y="5065928"/>
              <a:ext cx="569118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Catatan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Angka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pada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tabel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dapat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berbeda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tergantung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kualitas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1619250" y="2211202"/>
              <a:ext cx="1676400" cy="338554"/>
            </a:xfrm>
            <a:prstGeom prst="rect">
              <a:avLst/>
            </a:prstGeom>
            <a:solidFill>
              <a:srgbClr val="E6E9F4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 err="1"/>
                <a:t>Jenis</a:t>
              </a:r>
              <a:r>
                <a:rPr lang="en-US" altLang="ja-JP" sz="1600" dirty="0"/>
                <a:t> </a:t>
              </a:r>
              <a:r>
                <a:rPr lang="en-US" altLang="ja-JP" sz="1600" dirty="0" err="1"/>
                <a:t>mesin</a:t>
              </a:r>
              <a:endParaRPr kumimoji="1" lang="ja-JP" altLang="en-US" sz="1600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600450" y="2222929"/>
              <a:ext cx="1981200" cy="307777"/>
            </a:xfrm>
            <a:prstGeom prst="rect">
              <a:avLst/>
            </a:prstGeom>
            <a:solidFill>
              <a:srgbClr val="E6E9F4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1400" dirty="0" err="1"/>
                <a:t>Indeks</a:t>
              </a:r>
              <a:r>
                <a:rPr lang="en-US" altLang="ja-JP" sz="1400" dirty="0"/>
                <a:t> </a:t>
              </a:r>
              <a:r>
                <a:rPr lang="en-US" altLang="ja-JP" sz="1400" dirty="0" err="1"/>
                <a:t>kerucut</a:t>
              </a:r>
              <a:r>
                <a:rPr lang="en-US" altLang="ja-JP" sz="1400" dirty="0"/>
                <a:t> (N/mm²)</a:t>
              </a:r>
              <a:endParaRPr kumimoji="1" lang="ja-JP" altLang="en-US" sz="1400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740928" y="2229617"/>
              <a:ext cx="1981200" cy="307777"/>
            </a:xfrm>
            <a:prstGeom prst="rect">
              <a:avLst/>
            </a:prstGeom>
            <a:solidFill>
              <a:srgbClr val="E6E9F4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1400" dirty="0" err="1"/>
                <a:t>Tekanan</a:t>
              </a:r>
              <a:r>
                <a:rPr lang="en-US" altLang="ja-JP" sz="1400" dirty="0"/>
                <a:t> </a:t>
              </a:r>
              <a:r>
                <a:rPr lang="en-US" altLang="ja-JP" sz="1400" dirty="0" err="1"/>
                <a:t>tanah</a:t>
              </a:r>
              <a:r>
                <a:rPr lang="en-US" altLang="ja-JP" sz="1400" dirty="0"/>
                <a:t> (N/mm²)</a:t>
              </a:r>
              <a:endParaRPr kumimoji="1" lang="ja-JP" altLang="en-US" sz="1400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466850" y="2592234"/>
              <a:ext cx="19812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1200" dirty="0" err="1"/>
                <a:t>Buldozer</a:t>
              </a:r>
              <a:r>
                <a:rPr lang="en-US" altLang="ja-JP" sz="1200" dirty="0"/>
                <a:t> </a:t>
              </a:r>
              <a:r>
                <a:rPr lang="en-US" altLang="ja-JP" sz="1200" dirty="0" err="1"/>
                <a:t>lahan</a:t>
              </a:r>
              <a:r>
                <a:rPr lang="en-US" altLang="ja-JP" sz="1200" dirty="0"/>
                <a:t> </a:t>
              </a:r>
              <a:r>
                <a:rPr lang="en-US" altLang="ja-JP" sz="1200" dirty="0" err="1"/>
                <a:t>basah</a:t>
              </a:r>
              <a:r>
                <a:rPr lang="en-US" altLang="ja-JP" sz="1200" dirty="0"/>
                <a:t> </a:t>
              </a:r>
              <a:r>
                <a:rPr lang="en-US" altLang="ja-JP" sz="1200" dirty="0" err="1"/>
                <a:t>sedang</a:t>
              </a:r>
              <a:endParaRPr kumimoji="1" lang="ja-JP" altLang="en-US" sz="12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466850" y="2952016"/>
              <a:ext cx="1647825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1200" dirty="0" err="1"/>
                <a:t>Buldozer</a:t>
              </a:r>
              <a:r>
                <a:rPr lang="en-US" altLang="ja-JP" sz="1200" dirty="0"/>
                <a:t> </a:t>
              </a:r>
              <a:r>
                <a:rPr lang="en-US" altLang="ja-JP" sz="1200" dirty="0" err="1"/>
                <a:t>sedang</a:t>
              </a:r>
              <a:endParaRPr kumimoji="1" lang="ja-JP" altLang="en-US" sz="1200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466850" y="3294916"/>
              <a:ext cx="1647825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1200" dirty="0" err="1"/>
                <a:t>Buldozer</a:t>
              </a:r>
              <a:r>
                <a:rPr lang="en-US" altLang="ja-JP" sz="1200" dirty="0"/>
                <a:t> </a:t>
              </a:r>
              <a:r>
                <a:rPr lang="en-US" altLang="ja-JP" sz="1200" dirty="0" err="1"/>
                <a:t>besar</a:t>
              </a:r>
              <a:endParaRPr kumimoji="1" lang="ja-JP" altLang="en-US" sz="1200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466850" y="3666391"/>
              <a:ext cx="1828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1200" dirty="0"/>
                <a:t>Scrap-dozer</a:t>
              </a:r>
              <a:endParaRPr kumimoji="1" lang="ja-JP" altLang="en-US" sz="1200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466850" y="4009291"/>
              <a:ext cx="19812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1200" dirty="0"/>
                <a:t>Scraper model </a:t>
              </a:r>
              <a:r>
                <a:rPr lang="en-US" altLang="ja-JP" sz="1200" dirty="0" err="1"/>
                <a:t>derek</a:t>
              </a:r>
              <a:endParaRPr kumimoji="1" lang="ja-JP" altLang="en-US" sz="1200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447800" y="4371241"/>
              <a:ext cx="200025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1200" dirty="0"/>
                <a:t>Motor scraper</a:t>
              </a:r>
              <a:endParaRPr kumimoji="1" lang="ja-JP" altLang="en-US" sz="1200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447800" y="4723666"/>
              <a:ext cx="200025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1200" dirty="0"/>
                <a:t>Dump truck</a:t>
              </a:r>
              <a:endParaRPr kumimoji="1" lang="ja-JP" altLang="en-US" sz="1200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4193381" y="2587084"/>
              <a:ext cx="671512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1200" dirty="0" err="1"/>
                <a:t>ke</a:t>
              </a:r>
              <a:r>
                <a:rPr lang="en-US" altLang="ja-JP" sz="1200" dirty="0"/>
                <a:t> </a:t>
              </a:r>
              <a:r>
                <a:rPr lang="en-US" altLang="ja-JP" sz="1200" dirty="0" err="1"/>
                <a:t>atas</a:t>
              </a:r>
              <a:endParaRPr kumimoji="1" lang="ja-JP" altLang="en-US" sz="12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502944" y="3576201"/>
              <a:ext cx="988219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1200" dirty="0" err="1"/>
                <a:t>bentuk</a:t>
              </a:r>
              <a:r>
                <a:rPr lang="en-US" altLang="ja-JP" sz="1200" dirty="0"/>
                <a:t> </a:t>
              </a:r>
              <a:r>
                <a:rPr lang="en-US" altLang="ja-JP" sz="1200" dirty="0" err="1"/>
                <a:t>lahan</a:t>
              </a:r>
              <a:r>
                <a:rPr lang="en-US" altLang="ja-JP" sz="1200" dirty="0"/>
                <a:t> </a:t>
              </a:r>
              <a:r>
                <a:rPr lang="en-US" altLang="ja-JP" sz="1200" dirty="0" err="1"/>
                <a:t>basah</a:t>
              </a:r>
              <a:endParaRPr kumimoji="1" lang="ja-JP" altLang="en-US" sz="1200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6554390" y="3652870"/>
              <a:ext cx="123587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1200" dirty="0" err="1"/>
                <a:t>Kapasitas</a:t>
              </a:r>
              <a:r>
                <a:rPr lang="en-US" altLang="ja-JP" sz="1200" dirty="0"/>
                <a:t> </a:t>
              </a:r>
              <a:r>
                <a:rPr lang="en-US" altLang="ja-JP" sz="1200" dirty="0" err="1"/>
                <a:t>beban</a:t>
              </a:r>
              <a:endParaRPr kumimoji="1" lang="ja-JP" altLang="en-US" sz="1200" dirty="0"/>
            </a:p>
          </p:txBody>
        </p:sp>
        <p:cxnSp>
          <p:nvCxnSpPr>
            <p:cNvPr id="7" name="直線コネクタ 6"/>
            <p:cNvCxnSpPr/>
            <p:nvPr/>
          </p:nvCxnSpPr>
          <p:spPr>
            <a:xfrm>
              <a:off x="4419600" y="3623668"/>
              <a:ext cx="107156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4452254" y="3961130"/>
              <a:ext cx="107156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6206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Perubahan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volume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tanah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50" name="グループ化 49"/>
          <p:cNvGrpSpPr/>
          <p:nvPr/>
        </p:nvGrpSpPr>
        <p:grpSpPr>
          <a:xfrm>
            <a:off x="628650" y="1268383"/>
            <a:ext cx="8367512" cy="5461221"/>
            <a:chOff x="628650" y="1268383"/>
            <a:chExt cx="8367512" cy="5461221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4419600" y="6452605"/>
              <a:ext cx="4576562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216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114 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" name="コンテンツ プレースホルダー 4"/>
            <p:cNvSpPr txBox="1">
              <a:spLocks/>
            </p:cNvSpPr>
            <p:nvPr/>
          </p:nvSpPr>
          <p:spPr>
            <a:xfrm>
              <a:off x="628650" y="1268383"/>
              <a:ext cx="7886700" cy="5070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3763" indent="-893763">
                <a:buNone/>
              </a:pPr>
              <a:endPara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638300" y="1697043"/>
              <a:ext cx="25622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Tingkat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perubahan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volume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438" y="1985997"/>
              <a:ext cx="4005545" cy="3364658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9804" y="2719238"/>
              <a:ext cx="3514725" cy="1647825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5651112" y="4228563"/>
              <a:ext cx="205210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Perubahan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volume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155341" y="2069424"/>
              <a:ext cx="1676400" cy="12311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36000" bIns="0" rtlCol="0">
              <a:spAutoFit/>
            </a:bodyPr>
            <a:lstStyle/>
            <a:p>
              <a:pPr algn="ctr"/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Nama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940596" y="2637850"/>
              <a:ext cx="592791" cy="12311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36000" bIns="0" rtlCol="0">
              <a:spAutoFit/>
            </a:bodyPr>
            <a:lstStyle/>
            <a:p>
              <a:pPr algn="ctr"/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Batuan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893110" y="3206661"/>
              <a:ext cx="696699" cy="46166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bercampur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bebatuan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945065" y="3906917"/>
              <a:ext cx="592791" cy="21544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Pasir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948529" y="4277083"/>
              <a:ext cx="592791" cy="3385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biasa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932684" y="4802672"/>
              <a:ext cx="592791" cy="3385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liat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dll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744162" y="2301838"/>
              <a:ext cx="1209317" cy="1231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36000" bIns="0" rtlCol="0">
              <a:spAutoFit/>
            </a:bodyPr>
            <a:lstStyle/>
            <a:p>
              <a:pPr algn="ctr"/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Batu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keras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730314" y="2516581"/>
              <a:ext cx="1209317" cy="1231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36000" bIns="0" rtlCol="0">
              <a:spAutoFit/>
            </a:bodyPr>
            <a:lstStyle/>
            <a:p>
              <a:pPr algn="ctr"/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Batu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keras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menengah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744174" y="2738251"/>
              <a:ext cx="1209317" cy="1231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36000" bIns="0" rtlCol="0">
              <a:spAutoFit/>
            </a:bodyPr>
            <a:lstStyle/>
            <a:p>
              <a:pPr algn="ctr"/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Batu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lunak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744180" y="2952994"/>
              <a:ext cx="1209317" cy="1231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36000" bIns="0" rtlCol="0">
              <a:spAutoFit/>
            </a:bodyPr>
            <a:lstStyle/>
            <a:p>
              <a:pPr algn="ctr"/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Batu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bulat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744206" y="3182292"/>
              <a:ext cx="1209317" cy="1231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36000" bIns="0" rtlCol="0">
              <a:spAutoFit/>
            </a:bodyPr>
            <a:lstStyle/>
            <a:p>
              <a:pPr algn="ctr"/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Bebatuan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iso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737284" y="3375615"/>
              <a:ext cx="1209317" cy="1231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36000" bIns="0" rtlCol="0">
              <a:spAutoFit/>
            </a:bodyPr>
            <a:lstStyle/>
            <a:p>
              <a:pPr algn="ctr"/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keras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723431" y="3628948"/>
              <a:ext cx="1209317" cy="1077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36000" bIns="0" rtlCol="0">
              <a:spAutoFit/>
            </a:bodyPr>
            <a:lstStyle/>
            <a:p>
              <a:pPr algn="ctr"/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keras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padat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1733764" y="3828883"/>
              <a:ext cx="1209317" cy="1231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36000" bIns="0" rtlCol="0">
              <a:spAutoFit/>
            </a:bodyPr>
            <a:lstStyle/>
            <a:p>
              <a:pPr algn="ctr"/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Pasir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1744161" y="4065108"/>
              <a:ext cx="1209317" cy="92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36000" bIns="0" rtlCol="0">
              <a:spAutoFit/>
            </a:bodyPr>
            <a:lstStyle/>
            <a:p>
              <a:pPr algn="ctr"/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Pasir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bercampur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batuan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bulat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737284" y="4263628"/>
              <a:ext cx="1209317" cy="1231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36000" bIns="0" rtlCol="0">
              <a:spAutoFit/>
            </a:bodyPr>
            <a:lstStyle/>
            <a:p>
              <a:pPr algn="ctr"/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berpasir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737284" y="4466674"/>
              <a:ext cx="1209317" cy="1846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36000" bIns="0" rtlCol="0">
              <a:spAutoFit/>
            </a:bodyPr>
            <a:lstStyle/>
            <a:p>
              <a:pPr algn="ctr"/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berpasir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bercampur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batuan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bulat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1726342" y="4700222"/>
              <a:ext cx="1209317" cy="1231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36000" bIns="0" rtlCol="0">
              <a:spAutoFit/>
            </a:bodyPr>
            <a:lstStyle/>
            <a:p>
              <a:pPr algn="ctr"/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liat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1744161" y="4886881"/>
              <a:ext cx="1209317" cy="1846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36000" bIns="0" rtlCol="0">
              <a:spAutoFit/>
            </a:bodyPr>
            <a:lstStyle/>
            <a:p>
              <a:pPr algn="ctr"/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liat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bercampur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bebatuan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iso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744161" y="5118614"/>
              <a:ext cx="1209317" cy="1846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36000" bIns="0" rtlCol="0">
              <a:spAutoFit/>
            </a:bodyPr>
            <a:lstStyle/>
            <a:p>
              <a:pPr algn="ctr"/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liat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bercampur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bebatuan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bulat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027369" y="3043238"/>
              <a:ext cx="587620" cy="2539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050" dirty="0" err="1"/>
                <a:t>tanah</a:t>
              </a:r>
              <a:endParaRPr kumimoji="1" lang="ja-JP" altLang="en-US" sz="1050" dirty="0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5146960" y="3426929"/>
              <a:ext cx="855972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1. Volume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6122524" y="3436195"/>
              <a:ext cx="1143005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2. Volume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kendur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7214840" y="3443122"/>
              <a:ext cx="1143005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3. Volume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padat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4307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Penyebab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tanda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tanah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longsor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Penyebab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longsor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2665921" y="1268383"/>
            <a:ext cx="6330241" cy="5461221"/>
            <a:chOff x="2665921" y="1268383"/>
            <a:chExt cx="6330241" cy="5461221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4419600" y="6452605"/>
              <a:ext cx="4576562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218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115 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876549" y="1268383"/>
              <a:ext cx="376237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Standart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ketinggian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gradien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permukaan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galian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5921" y="1566677"/>
              <a:ext cx="4179012" cy="4743450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2729713" y="1608683"/>
              <a:ext cx="596824" cy="12311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Jenis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735194" y="1816060"/>
              <a:ext cx="596824" cy="106182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 yang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terbentuk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dari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batuan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dasar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liat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yang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mengeras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850484" y="1616725"/>
              <a:ext cx="2162388" cy="12311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Ketinggian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gradien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sisi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581398" y="2249996"/>
              <a:ext cx="524851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Kurang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dari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5m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164863" y="3687038"/>
              <a:ext cx="465751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Kurang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dari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90°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110212" y="2115354"/>
              <a:ext cx="524851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Lebih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dari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5m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945420" y="2245471"/>
              <a:ext cx="596824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Kurang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dari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75°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729713" y="3360842"/>
              <a:ext cx="596824" cy="20005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 lain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390329" y="3305543"/>
              <a:ext cx="378104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Kurang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dari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2m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397739" y="3278525"/>
              <a:ext cx="524851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Kurang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dari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2m-5m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250383" y="3539080"/>
              <a:ext cx="555321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Kurang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dari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75°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452895" y="3202390"/>
              <a:ext cx="524851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Lebih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dari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5m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6310203" y="3628708"/>
              <a:ext cx="465751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Kurang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dari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60°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2735194" y="4316806"/>
              <a:ext cx="596824" cy="52322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 yang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terbentuk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dari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pasir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735194" y="5231205"/>
              <a:ext cx="596824" cy="95410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Kondisi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yang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mudah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longsor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karena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ledakan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dll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4544873" y="4651393"/>
              <a:ext cx="52485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Kurang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dari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35°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924442" y="4396768"/>
              <a:ext cx="410694" cy="1846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atau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222675" y="4417549"/>
              <a:ext cx="464937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Kurang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dari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5m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411592" y="5853759"/>
              <a:ext cx="464937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Kurang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dari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45°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843068" y="5571473"/>
              <a:ext cx="410694" cy="1846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atau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5156590" y="5639028"/>
              <a:ext cx="464937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Kurang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dari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2m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xmlns="" id="{D7B02CAC-CDB8-4B3D-995C-FC8DAE45497B}"/>
              </a:ext>
            </a:extLst>
          </p:cNvPr>
          <p:cNvSpPr txBox="1"/>
          <p:nvPr/>
        </p:nvSpPr>
        <p:spPr>
          <a:xfrm>
            <a:off x="4505836" y="2365729"/>
            <a:ext cx="524850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6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Kurang</a:t>
            </a:r>
            <a:r>
              <a:rPr lang="en-US" altLang="ja-JP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6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dari</a:t>
            </a:r>
            <a:r>
              <a:rPr lang="en-US" altLang="ja-JP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90°</a:t>
            </a:r>
            <a:endParaRPr kumimoji="1" lang="ja-JP" altLang="en-US" sz="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37897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ja-JP" sz="19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Penyebab</a:t>
            </a:r>
            <a:r>
              <a:rPr lang="en-US" altLang="ja-JP" sz="1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9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9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tanda</a:t>
            </a:r>
            <a:r>
              <a:rPr lang="en-US" altLang="ja-JP" sz="1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9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tanah</a:t>
            </a:r>
            <a:r>
              <a:rPr lang="en-US" altLang="ja-JP" sz="1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9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longsor</a:t>
            </a:r>
            <a:r>
              <a:rPr lang="en-US" altLang="ja-JP" sz="1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</a:t>
            </a:r>
            <a:r>
              <a:rPr lang="en-US" altLang="ja-JP" sz="19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Kekuatan</a:t>
            </a:r>
            <a:r>
              <a:rPr lang="en-US" altLang="ja-JP" sz="1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9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tanah</a:t>
            </a:r>
            <a:r>
              <a:rPr lang="en-US" altLang="ja-JP" sz="1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9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dan</a:t>
            </a:r>
            <a:r>
              <a:rPr lang="en-US" altLang="ja-JP" sz="1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9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tanda</a:t>
            </a:r>
            <a:r>
              <a:rPr lang="en-US" altLang="ja-JP" sz="1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9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longsor</a:t>
            </a:r>
            <a:endParaRPr kumimoji="1" lang="ja-JP" altLang="en-US" sz="1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218 /</a:t>
            </a:r>
            <a:r>
              <a:rPr lang="en-US" altLang="ja-JP" sz="1200" dirty="0" err="1">
                <a:solidFill>
                  <a:prstClr val="black"/>
                </a:solidFill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tambahan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</a:rPr>
              <a:t>Halaman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116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85851" y="2661734"/>
            <a:ext cx="25501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longsoran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lereng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norimen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tegak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5" y="1566677"/>
            <a:ext cx="3509609" cy="104372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105401" y="1289678"/>
            <a:ext cx="28956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keruntuhan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lereng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norimen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140" y="2938733"/>
            <a:ext cx="2171700" cy="199072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577624" y="4886340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Tanda-tanda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keruntuhan</a:t>
            </a:r>
            <a:endParaRPr lang="ja-JP" altLang="en-US" sz="12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4287862" y="1740111"/>
            <a:ext cx="4227488" cy="4440233"/>
            <a:chOff x="3886615" y="930255"/>
            <a:chExt cx="5402580" cy="6842192"/>
          </a:xfrm>
        </p:grpSpPr>
        <p:pic>
          <p:nvPicPr>
            <p:cNvPr id="73" name="図 72">
              <a:extLst>
                <a:ext uri="{FF2B5EF4-FFF2-40B4-BE49-F238E27FC236}">
                  <a16:creationId xmlns:a16="http://schemas.microsoft.com/office/drawing/2014/main" xmlns="" id="{F32FD0F5-FAA7-4BB5-8C69-F84F67A54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6615" y="930255"/>
              <a:ext cx="5402580" cy="6842192"/>
            </a:xfrm>
            <a:prstGeom prst="rect">
              <a:avLst/>
            </a:prstGeom>
          </p:spPr>
        </p:pic>
        <p:sp>
          <p:nvSpPr>
            <p:cNvPr id="74" name="テキスト ボックス 4">
              <a:extLst>
                <a:ext uri="{FF2B5EF4-FFF2-40B4-BE49-F238E27FC236}">
                  <a16:creationId xmlns:a16="http://schemas.microsoft.com/office/drawing/2014/main" xmlns="" id="{7CAA220B-B6C5-4184-820E-027DC096BD5C}"/>
                </a:ext>
              </a:extLst>
            </p:cNvPr>
            <p:cNvSpPr txBox="1"/>
            <p:nvPr/>
          </p:nvSpPr>
          <p:spPr>
            <a:xfrm>
              <a:off x="4261640" y="983997"/>
              <a:ext cx="2338172" cy="2134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900" dirty="0" err="1"/>
                <a:t>Pola</a:t>
              </a:r>
              <a:r>
                <a:rPr kumimoji="1" lang="en-US" altLang="ja-JP" sz="900" dirty="0"/>
                <a:t> </a:t>
              </a:r>
              <a:r>
                <a:rPr kumimoji="1" lang="en-US" altLang="ja-JP" sz="900" dirty="0" err="1"/>
                <a:t>runtuhan</a:t>
              </a:r>
              <a:r>
                <a:rPr kumimoji="1" lang="en-US" altLang="ja-JP" sz="900" dirty="0"/>
                <a:t> </a:t>
              </a:r>
              <a:r>
                <a:rPr kumimoji="1" lang="en-US" altLang="ja-JP" sz="900" dirty="0" err="1"/>
                <a:t>batuan</a:t>
              </a:r>
              <a:endParaRPr kumimoji="1" lang="ja-JP" altLang="en-US" sz="900" dirty="0"/>
            </a:p>
          </p:txBody>
        </p:sp>
        <p:sp>
          <p:nvSpPr>
            <p:cNvPr id="75" name="テキスト ボックス 5">
              <a:extLst>
                <a:ext uri="{FF2B5EF4-FFF2-40B4-BE49-F238E27FC236}">
                  <a16:creationId xmlns:a16="http://schemas.microsoft.com/office/drawing/2014/main" xmlns="" id="{A444E22F-1165-475D-A92A-B785D086BE92}"/>
                </a:ext>
              </a:extLst>
            </p:cNvPr>
            <p:cNvSpPr txBox="1"/>
            <p:nvPr/>
          </p:nvSpPr>
          <p:spPr>
            <a:xfrm>
              <a:off x="6895722" y="999539"/>
              <a:ext cx="2236292" cy="2134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900" dirty="0" err="1"/>
                <a:t>Pola</a:t>
              </a:r>
              <a:r>
                <a:rPr lang="en-US" altLang="ja-JP" sz="900" dirty="0"/>
                <a:t> </a:t>
              </a:r>
              <a:r>
                <a:rPr lang="en-US" altLang="ja-JP" sz="900" dirty="0" err="1"/>
                <a:t>runtuhan</a:t>
              </a:r>
              <a:r>
                <a:rPr lang="en-US" altLang="ja-JP" sz="900" baseline="0" dirty="0"/>
                <a:t> </a:t>
              </a:r>
              <a:r>
                <a:rPr lang="en-US" altLang="ja-JP" sz="900" baseline="0" dirty="0" err="1"/>
                <a:t>tanah</a:t>
              </a:r>
              <a:endParaRPr kumimoji="1" lang="ja-JP" altLang="en-US" sz="900" dirty="0"/>
            </a:p>
          </p:txBody>
        </p:sp>
        <p:sp>
          <p:nvSpPr>
            <p:cNvPr id="76" name="テキスト ボックス 6">
              <a:extLst>
                <a:ext uri="{FF2B5EF4-FFF2-40B4-BE49-F238E27FC236}">
                  <a16:creationId xmlns:a16="http://schemas.microsoft.com/office/drawing/2014/main" xmlns="" id="{77F2A369-24B7-4EDD-9654-9DC8CD6E796D}"/>
                </a:ext>
              </a:extLst>
            </p:cNvPr>
            <p:cNvSpPr txBox="1"/>
            <p:nvPr/>
          </p:nvSpPr>
          <p:spPr>
            <a:xfrm>
              <a:off x="3971367" y="1225306"/>
              <a:ext cx="157331" cy="2045560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lIns="0" tIns="0" rIns="0" bIns="0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d-ID" altLang="ja-JP" sz="4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Massa batuan jatuh dalam kisaran satu atau beberapa</a:t>
              </a:r>
              <a:r>
                <a:rPr lang="en-US" altLang="ja-JP" sz="4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/>
              </a:r>
              <a:br>
                <a:rPr lang="en-US" altLang="ja-JP" sz="4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</a:br>
              <a:r>
                <a:rPr lang="id-ID" altLang="ja-JP" sz="4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(tipe rockfall) Tipe I</a:t>
              </a:r>
              <a:endParaRPr kumimoji="1" lang="ja-JP" altLang="en-US" sz="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77" name="テキスト ボックス 7">
              <a:extLst>
                <a:ext uri="{FF2B5EF4-FFF2-40B4-BE49-F238E27FC236}">
                  <a16:creationId xmlns:a16="http://schemas.microsoft.com/office/drawing/2014/main" xmlns="" id="{70A391A1-5D6F-4FFF-8EBC-8A443E7335EC}"/>
                </a:ext>
              </a:extLst>
            </p:cNvPr>
            <p:cNvSpPr txBox="1"/>
            <p:nvPr/>
          </p:nvSpPr>
          <p:spPr>
            <a:xfrm>
              <a:off x="3917572" y="3359765"/>
              <a:ext cx="157331" cy="2049779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4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</a:t>
              </a:r>
              <a:r>
                <a:rPr lang="id-ID" altLang="ja-JP" sz="4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untuhan skala kecil (tipe pengelupasan / tipe keruntuhan) tipe II dengan permukaan runtuh dangkal</a:t>
              </a:r>
              <a:endParaRPr kumimoji="1" lang="ja-JP" altLang="en-US" sz="1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78" name="テキスト ボックス 9">
              <a:extLst>
                <a:ext uri="{FF2B5EF4-FFF2-40B4-BE49-F238E27FC236}">
                  <a16:creationId xmlns:a16="http://schemas.microsoft.com/office/drawing/2014/main" xmlns="" id="{4DEB6B34-4E70-453B-A26B-7BA7E42F56C2}"/>
                </a:ext>
              </a:extLst>
            </p:cNvPr>
            <p:cNvSpPr txBox="1"/>
            <p:nvPr/>
          </p:nvSpPr>
          <p:spPr>
            <a:xfrm>
              <a:off x="3923921" y="5539085"/>
              <a:ext cx="196663" cy="2042173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d-ID" altLang="ja-JP" sz="5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Runtuh dengan keruntuhan dalam atau luas tipe III</a:t>
              </a:r>
              <a:endParaRPr kumimoji="1" lang="ja-JP" altLang="en-US" sz="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79" name="テキスト ボックス 10">
              <a:extLst>
                <a:ext uri="{FF2B5EF4-FFF2-40B4-BE49-F238E27FC236}">
                  <a16:creationId xmlns:a16="http://schemas.microsoft.com/office/drawing/2014/main" xmlns="" id="{58484FC6-7143-4275-AC15-1EA2CD9E942D}"/>
                </a:ext>
              </a:extLst>
            </p:cNvPr>
            <p:cNvSpPr txBox="1"/>
            <p:nvPr/>
          </p:nvSpPr>
          <p:spPr>
            <a:xfrm>
              <a:off x="8724521" y="1228362"/>
              <a:ext cx="520700" cy="2845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600" dirty="0"/>
                <a:t>Granit </a:t>
              </a:r>
              <a:r>
                <a:rPr lang="en-US" altLang="ja-JP" sz="600" dirty="0" err="1"/>
                <a:t>dekomposit</a:t>
              </a:r>
              <a:endParaRPr kumimoji="1" lang="ja-JP" altLang="en-US" sz="600" dirty="0"/>
            </a:p>
          </p:txBody>
        </p:sp>
        <p:sp>
          <p:nvSpPr>
            <p:cNvPr id="80" name="テキスト ボックス 11">
              <a:extLst>
                <a:ext uri="{FF2B5EF4-FFF2-40B4-BE49-F238E27FC236}">
                  <a16:creationId xmlns:a16="http://schemas.microsoft.com/office/drawing/2014/main" xmlns="" id="{BA694324-43CA-4E49-A37F-D261A90C8D2F}"/>
                </a:ext>
              </a:extLst>
            </p:cNvPr>
            <p:cNvSpPr txBox="1"/>
            <p:nvPr/>
          </p:nvSpPr>
          <p:spPr>
            <a:xfrm>
              <a:off x="8905758" y="1565062"/>
              <a:ext cx="339462" cy="7114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600" dirty="0" err="1"/>
                <a:t>Residu</a:t>
              </a:r>
              <a:r>
                <a:rPr lang="en-US" altLang="ja-JP" sz="600" dirty="0"/>
                <a:t> </a:t>
              </a:r>
              <a:r>
                <a:rPr lang="en-US" altLang="ja-JP" sz="600" dirty="0" err="1"/>
                <a:t>lapuk</a:t>
              </a:r>
              <a:r>
                <a:rPr lang="en-US" altLang="ja-JP" sz="600" dirty="0"/>
                <a:t> (</a:t>
              </a:r>
              <a:r>
                <a:rPr lang="en-US" altLang="ja-JP" sz="600" dirty="0" err="1"/>
                <a:t>massa</a:t>
              </a:r>
              <a:r>
                <a:rPr lang="en-US" altLang="ja-JP" sz="600" baseline="0" dirty="0"/>
                <a:t> </a:t>
              </a:r>
              <a:r>
                <a:rPr lang="en-US" altLang="ja-JP" sz="600" baseline="0" dirty="0" err="1"/>
                <a:t>bebatuan</a:t>
              </a:r>
              <a:r>
                <a:rPr lang="en-US" altLang="ja-JP" sz="600" baseline="0" dirty="0"/>
                <a:t>)</a:t>
              </a:r>
              <a:endParaRPr kumimoji="1" lang="ja-JP" altLang="en-US" sz="600" dirty="0"/>
            </a:p>
          </p:txBody>
        </p:sp>
        <p:sp>
          <p:nvSpPr>
            <p:cNvPr id="81" name="テキスト ボックス 13">
              <a:extLst>
                <a:ext uri="{FF2B5EF4-FFF2-40B4-BE49-F238E27FC236}">
                  <a16:creationId xmlns:a16="http://schemas.microsoft.com/office/drawing/2014/main" xmlns="" id="{A9A946B1-4600-481F-AB1E-B5E6E1DB118B}"/>
                </a:ext>
              </a:extLst>
            </p:cNvPr>
            <p:cNvSpPr txBox="1"/>
            <p:nvPr/>
          </p:nvSpPr>
          <p:spPr>
            <a:xfrm>
              <a:off x="8241207" y="2267474"/>
              <a:ext cx="890808" cy="2371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500" dirty="0"/>
                <a:t>Granit </a:t>
              </a:r>
              <a:r>
                <a:rPr lang="en-US" altLang="ja-JP" sz="500" dirty="0" err="1"/>
                <a:t>lapuk</a:t>
              </a:r>
              <a:r>
                <a:rPr lang="en-US" altLang="ja-JP" sz="500" dirty="0"/>
                <a:t> (</a:t>
              </a:r>
              <a:r>
                <a:rPr lang="en-US" altLang="ja-JP" sz="500" dirty="0" err="1"/>
                <a:t>struktur</a:t>
              </a:r>
              <a:r>
                <a:rPr lang="en-US" altLang="ja-JP" sz="500" dirty="0"/>
                <a:t> </a:t>
              </a:r>
              <a:r>
                <a:rPr lang="en-US" altLang="ja-JP" sz="500" dirty="0" err="1"/>
                <a:t>berbentuk</a:t>
              </a:r>
              <a:r>
                <a:rPr lang="en-US" altLang="ja-JP" sz="500" dirty="0"/>
                <a:t> </a:t>
              </a:r>
              <a:r>
                <a:rPr lang="en-US" altLang="ja-JP" sz="500" dirty="0" err="1"/>
                <a:t>bawang</a:t>
              </a:r>
              <a:r>
                <a:rPr lang="en-US" altLang="ja-JP" sz="500" dirty="0"/>
                <a:t>)</a:t>
              </a:r>
              <a:endParaRPr kumimoji="1" lang="ja-JP" altLang="en-US" sz="500" dirty="0"/>
            </a:p>
          </p:txBody>
        </p:sp>
        <p:sp>
          <p:nvSpPr>
            <p:cNvPr id="82" name="テキスト ボックス 14">
              <a:extLst>
                <a:ext uri="{FF2B5EF4-FFF2-40B4-BE49-F238E27FC236}">
                  <a16:creationId xmlns:a16="http://schemas.microsoft.com/office/drawing/2014/main" xmlns="" id="{4F3E2827-675C-433C-B457-F3B8E7D9C8F0}"/>
                </a:ext>
              </a:extLst>
            </p:cNvPr>
            <p:cNvSpPr txBox="1"/>
            <p:nvPr/>
          </p:nvSpPr>
          <p:spPr>
            <a:xfrm>
              <a:off x="7537072" y="2164002"/>
              <a:ext cx="617553" cy="4268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600" dirty="0" err="1"/>
                <a:t>Lapisan</a:t>
              </a:r>
              <a:r>
                <a:rPr lang="en-US" altLang="ja-JP" sz="600" dirty="0"/>
                <a:t> </a:t>
              </a:r>
              <a:r>
                <a:rPr lang="en-US" altLang="ja-JP" sz="600" dirty="0" err="1"/>
                <a:t>batuan</a:t>
              </a:r>
              <a:r>
                <a:rPr lang="en-US" altLang="ja-JP" sz="600" dirty="0"/>
                <a:t> </a:t>
              </a:r>
              <a:r>
                <a:rPr lang="en-US" altLang="ja-JP" sz="600" dirty="0" err="1"/>
                <a:t>teras</a:t>
              </a:r>
              <a:r>
                <a:rPr lang="en-US" altLang="ja-JP" sz="600" dirty="0"/>
                <a:t> (</a:t>
              </a:r>
              <a:r>
                <a:rPr lang="en-US" altLang="ja-JP" sz="600" dirty="0" err="1"/>
                <a:t>konglomerat</a:t>
              </a:r>
              <a:r>
                <a:rPr lang="en-US" altLang="ja-JP" sz="600" dirty="0"/>
                <a:t>)</a:t>
              </a:r>
              <a:endParaRPr kumimoji="1" lang="ja-JP" altLang="en-US" sz="800" dirty="0"/>
            </a:p>
          </p:txBody>
        </p:sp>
        <p:sp>
          <p:nvSpPr>
            <p:cNvPr id="83" name="テキスト ボックス 15">
              <a:extLst>
                <a:ext uri="{FF2B5EF4-FFF2-40B4-BE49-F238E27FC236}">
                  <a16:creationId xmlns:a16="http://schemas.microsoft.com/office/drawing/2014/main" xmlns="" id="{311FE7E7-ACE8-4F73-838D-A569A463BB7A}"/>
                </a:ext>
              </a:extLst>
            </p:cNvPr>
            <p:cNvSpPr txBox="1"/>
            <p:nvPr/>
          </p:nvSpPr>
          <p:spPr>
            <a:xfrm>
              <a:off x="6739326" y="2197624"/>
              <a:ext cx="696146" cy="4268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600" dirty="0" err="1"/>
                <a:t>Sedimen</a:t>
              </a:r>
              <a:r>
                <a:rPr lang="en-US" altLang="zh-TW" sz="600" baseline="0" dirty="0"/>
                <a:t> </a:t>
              </a:r>
              <a:r>
                <a:rPr lang="en-US" altLang="zh-TW" sz="600" baseline="0" dirty="0" err="1"/>
                <a:t>kerucut</a:t>
              </a:r>
              <a:r>
                <a:rPr lang="en-US" altLang="zh-TW" sz="600" baseline="0" dirty="0"/>
                <a:t> </a:t>
              </a:r>
              <a:r>
                <a:rPr lang="en-US" altLang="zh-TW" sz="600" baseline="0" dirty="0" err="1"/>
                <a:t>tebing</a:t>
              </a:r>
              <a:r>
                <a:rPr lang="en-US" altLang="zh-TW" sz="600" baseline="0" dirty="0"/>
                <a:t> (</a:t>
              </a:r>
              <a:r>
                <a:rPr lang="en-US" altLang="zh-TW" sz="600" baseline="0" dirty="0" err="1"/>
                <a:t>tipe</a:t>
              </a:r>
              <a:r>
                <a:rPr lang="en-US" altLang="zh-TW" sz="600" baseline="0" dirty="0"/>
                <a:t> </a:t>
              </a:r>
              <a:r>
                <a:rPr lang="en-US" altLang="zh-TW" sz="600" baseline="0" dirty="0" err="1"/>
                <a:t>lerucut</a:t>
              </a:r>
              <a:r>
                <a:rPr lang="en-US" altLang="zh-TW" sz="600" baseline="0" dirty="0"/>
                <a:t> </a:t>
              </a:r>
              <a:r>
                <a:rPr lang="en-US" altLang="zh-TW" sz="600" baseline="0" dirty="0" err="1"/>
                <a:t>tebing</a:t>
              </a:r>
              <a:r>
                <a:rPr lang="en-US" altLang="zh-TW" sz="600" baseline="0" dirty="0"/>
                <a:t>)</a:t>
              </a:r>
              <a:endParaRPr kumimoji="1" lang="ja-JP" altLang="en-US" sz="800" dirty="0"/>
            </a:p>
          </p:txBody>
        </p:sp>
        <p:sp>
          <p:nvSpPr>
            <p:cNvPr id="84" name="テキスト ボックス 16">
              <a:extLst>
                <a:ext uri="{FF2B5EF4-FFF2-40B4-BE49-F238E27FC236}">
                  <a16:creationId xmlns:a16="http://schemas.microsoft.com/office/drawing/2014/main" xmlns="" id="{6898CD7B-4C33-4F5C-87B2-4388A5252FCC}"/>
                </a:ext>
              </a:extLst>
            </p:cNvPr>
            <p:cNvSpPr txBox="1"/>
            <p:nvPr/>
          </p:nvSpPr>
          <p:spPr>
            <a:xfrm>
              <a:off x="7060821" y="2597956"/>
              <a:ext cx="2042458" cy="1422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600" dirty="0" err="1"/>
                <a:t>Batuan</a:t>
              </a:r>
              <a:r>
                <a:rPr lang="en-US" altLang="ja-JP" sz="600" baseline="0" dirty="0"/>
                <a:t> </a:t>
              </a:r>
              <a:r>
                <a:rPr lang="en-US" altLang="ja-JP" sz="600" baseline="0" dirty="0" err="1"/>
                <a:t>jatuh</a:t>
              </a:r>
              <a:r>
                <a:rPr lang="en-US" altLang="ja-JP" sz="600" baseline="0" dirty="0"/>
                <a:t> </a:t>
              </a:r>
              <a:r>
                <a:rPr lang="en-US" altLang="ja-JP" sz="600" baseline="0" dirty="0" err="1"/>
                <a:t>tipe</a:t>
              </a:r>
              <a:r>
                <a:rPr lang="en-US" altLang="ja-JP" sz="600" baseline="0" dirty="0"/>
                <a:t> </a:t>
              </a:r>
              <a:r>
                <a:rPr lang="en-US" altLang="ja-JP" sz="600" baseline="0" dirty="0" err="1"/>
                <a:t>pebel</a:t>
              </a:r>
              <a:r>
                <a:rPr lang="en-US" altLang="ja-JP" sz="600" baseline="0" dirty="0"/>
                <a:t> (</a:t>
              </a:r>
              <a:r>
                <a:rPr lang="en-US" altLang="ja-JP" sz="600" baseline="0" dirty="0" err="1"/>
                <a:t>jenis</a:t>
              </a:r>
              <a:r>
                <a:rPr lang="en-US" altLang="ja-JP" sz="600" baseline="0" dirty="0"/>
                <a:t>  </a:t>
              </a:r>
              <a:r>
                <a:rPr lang="en-US" altLang="ja-JP" sz="600" baseline="0" dirty="0" err="1"/>
                <a:t>batuan</a:t>
              </a:r>
              <a:r>
                <a:rPr lang="en-US" altLang="ja-JP" sz="600" baseline="0" dirty="0"/>
                <a:t> </a:t>
              </a:r>
              <a:r>
                <a:rPr lang="en-US" altLang="ja-JP" sz="600" baseline="0" dirty="0" err="1"/>
                <a:t>jatuh</a:t>
              </a:r>
              <a:r>
                <a:rPr lang="en-US" altLang="ja-JP" sz="600" baseline="0" dirty="0"/>
                <a:t>)</a:t>
              </a:r>
              <a:endParaRPr kumimoji="1" lang="ja-JP" altLang="en-US" sz="800" dirty="0"/>
            </a:p>
          </p:txBody>
        </p:sp>
        <p:sp>
          <p:nvSpPr>
            <p:cNvPr id="85" name="テキスト ボックス 17">
              <a:extLst>
                <a:ext uri="{FF2B5EF4-FFF2-40B4-BE49-F238E27FC236}">
                  <a16:creationId xmlns:a16="http://schemas.microsoft.com/office/drawing/2014/main" xmlns="" id="{94E3D954-DE3D-43B6-B2CB-537D33250184}"/>
                </a:ext>
              </a:extLst>
            </p:cNvPr>
            <p:cNvSpPr txBox="1"/>
            <p:nvPr/>
          </p:nvSpPr>
          <p:spPr>
            <a:xfrm>
              <a:off x="4387472" y="2214948"/>
              <a:ext cx="990599" cy="2359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 eaLnBrk="1" latinLnBrk="0" hangingPunct="1"/>
              <a:r>
                <a:rPr kumimoji="1" lang="en-US" altLang="ja-JP" sz="500" kern="1200" dirty="0" err="1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Batu</a:t>
              </a:r>
              <a:r>
                <a:rPr kumimoji="1" lang="en-US" altLang="ja-JP" sz="500" kern="1200" dirty="0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yang </a:t>
              </a:r>
              <a:r>
                <a:rPr kumimoji="1" lang="en-US" altLang="ja-JP" sz="500" kern="1200" dirty="0" err="1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banyak</a:t>
              </a:r>
              <a:r>
                <a:rPr kumimoji="1" lang="en-US" altLang="ja-JP" sz="500" kern="1200" dirty="0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500" kern="1200" dirty="0" err="1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mengandung</a:t>
              </a:r>
              <a:r>
                <a:rPr kumimoji="1" lang="en-US" altLang="ja-JP" sz="500" kern="1200" dirty="0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500" kern="1200" dirty="0" err="1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retakan</a:t>
              </a:r>
              <a:endParaRPr lang="ja-JP" altLang="ja-JP" sz="100" dirty="0">
                <a:effectLst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86" name="テキスト ボックス 18">
              <a:extLst>
                <a:ext uri="{FF2B5EF4-FFF2-40B4-BE49-F238E27FC236}">
                  <a16:creationId xmlns:a16="http://schemas.microsoft.com/office/drawing/2014/main" xmlns="" id="{46A46017-9BF4-419E-9E1D-414299AA2856}"/>
                </a:ext>
              </a:extLst>
            </p:cNvPr>
            <p:cNvSpPr txBox="1"/>
            <p:nvPr/>
          </p:nvSpPr>
          <p:spPr>
            <a:xfrm>
              <a:off x="5499032" y="2271336"/>
              <a:ext cx="1123640" cy="2845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 eaLnBrk="1" latinLnBrk="0" hangingPunct="1"/>
              <a:r>
                <a:rPr kumimoji="1" lang="en-US" altLang="ja-JP" sz="600" kern="1200" dirty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Batuan</a:t>
              </a:r>
              <a:r>
                <a:rPr kumimoji="1" lang="en-US" altLang="ja-JP" sz="6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</a:t>
              </a:r>
              <a:r>
                <a:rPr kumimoji="1" lang="en-US" altLang="ja-JP" sz="600" kern="1200" dirty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lapisan</a:t>
              </a:r>
              <a:r>
                <a:rPr kumimoji="1" lang="en-US" altLang="ja-JP" sz="6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</a:t>
              </a:r>
              <a:br>
                <a:rPr kumimoji="1" lang="en-US" altLang="ja-JP" sz="6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</a:br>
              <a:r>
                <a:rPr kumimoji="1" lang="en-US" altLang="ja-JP" sz="600" kern="1200" dirty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keras</a:t>
              </a:r>
              <a:r>
                <a:rPr kumimoji="1" lang="en-US" altLang="ja-JP" sz="6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</a:t>
              </a:r>
              <a:r>
                <a:rPr kumimoji="1" lang="en-US" altLang="ja-JP" sz="600" kern="1200" dirty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dan</a:t>
              </a:r>
              <a:r>
                <a:rPr kumimoji="1" lang="en-US" altLang="ja-JP" sz="6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</a:t>
              </a:r>
              <a:r>
                <a:rPr kumimoji="1" lang="en-US" altLang="ja-JP" sz="600" kern="1200" dirty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lunak</a:t>
              </a:r>
              <a:endParaRPr lang="ja-JP" altLang="ja-JP" sz="200" dirty="0">
                <a:effectLst/>
              </a:endParaRPr>
            </a:p>
          </p:txBody>
        </p:sp>
        <p:sp>
          <p:nvSpPr>
            <p:cNvPr id="87" name="テキスト ボックス 19">
              <a:extLst>
                <a:ext uri="{FF2B5EF4-FFF2-40B4-BE49-F238E27FC236}">
                  <a16:creationId xmlns:a16="http://schemas.microsoft.com/office/drawing/2014/main" xmlns="" id="{9DDDF9A8-D9A7-4CF4-A5E2-7AC869415788}"/>
                </a:ext>
              </a:extLst>
            </p:cNvPr>
            <p:cNvSpPr txBox="1"/>
            <p:nvPr/>
          </p:nvSpPr>
          <p:spPr>
            <a:xfrm>
              <a:off x="4384452" y="2549934"/>
              <a:ext cx="2108199" cy="1422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rtl="0" eaLnBrk="1" latinLnBrk="0" hangingPunct="1"/>
              <a:r>
                <a:rPr kumimoji="1" lang="en-US" altLang="ja-JP" sz="600" kern="1200" dirty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Jatuhan</a:t>
              </a:r>
              <a:r>
                <a:rPr kumimoji="1" lang="en-US" altLang="ja-JP" sz="6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</a:t>
              </a:r>
              <a:r>
                <a:rPr kumimoji="1" lang="en-US" altLang="ja-JP" sz="600" kern="1200" dirty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batu</a:t>
              </a:r>
              <a:r>
                <a:rPr kumimoji="1" lang="en-US" altLang="ja-JP" sz="6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</a:t>
              </a:r>
              <a:r>
                <a:rPr kumimoji="1" lang="en-US" altLang="ja-JP" sz="600" kern="1200" dirty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terapung</a:t>
              </a:r>
              <a:r>
                <a:rPr kumimoji="1" lang="en-US" altLang="ja-JP" sz="6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(</a:t>
              </a:r>
              <a:r>
                <a:rPr kumimoji="1" lang="en-US" altLang="ja-JP" sz="600" kern="1200" dirty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jenis</a:t>
              </a:r>
              <a:r>
                <a:rPr kumimoji="1" lang="en-US" altLang="ja-JP" sz="6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</a:t>
              </a:r>
              <a:r>
                <a:rPr kumimoji="1" lang="en-US" altLang="ja-JP" sz="600" kern="1200" dirty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batuan</a:t>
              </a:r>
              <a:r>
                <a:rPr kumimoji="1" lang="en-US" altLang="ja-JP" sz="6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</a:t>
              </a:r>
              <a:r>
                <a:rPr kumimoji="1" lang="en-US" altLang="ja-JP" sz="600" kern="1200" dirty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terkelupas</a:t>
              </a:r>
              <a:r>
                <a:rPr kumimoji="1" lang="en-US" altLang="ja-JP" sz="6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)</a:t>
              </a:r>
              <a:endParaRPr lang="ja-JP" altLang="ja-JP" sz="100" dirty="0">
                <a:effectLst/>
              </a:endParaRPr>
            </a:p>
          </p:txBody>
        </p:sp>
        <p:sp>
          <p:nvSpPr>
            <p:cNvPr id="88" name="テキスト ボックス 20">
              <a:extLst>
                <a:ext uri="{FF2B5EF4-FFF2-40B4-BE49-F238E27FC236}">
                  <a16:creationId xmlns:a16="http://schemas.microsoft.com/office/drawing/2014/main" xmlns="" id="{2F7501DE-171B-4E06-AB26-EC298B25CD83}"/>
                </a:ext>
              </a:extLst>
            </p:cNvPr>
            <p:cNvSpPr txBox="1"/>
            <p:nvPr/>
          </p:nvSpPr>
          <p:spPr>
            <a:xfrm>
              <a:off x="4236631" y="2782368"/>
              <a:ext cx="2386040" cy="3150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700" kern="1200" dirty="0" err="1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Batuan</a:t>
              </a:r>
              <a:r>
                <a:rPr kumimoji="1" lang="en-US" altLang="ja-JP" sz="700" kern="1200" dirty="0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yang </a:t>
              </a:r>
              <a:r>
                <a:rPr kumimoji="1" lang="en-US" altLang="ja-JP" sz="700" kern="1200" dirty="0" err="1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dipisahkan</a:t>
              </a:r>
              <a:r>
                <a:rPr kumimoji="1" lang="en-US" altLang="ja-JP" sz="700" kern="1200" dirty="0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700" kern="1200" dirty="0" err="1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oleh</a:t>
              </a:r>
              <a:r>
                <a:rPr kumimoji="1" lang="en-US" altLang="ja-JP" sz="700" kern="1200" dirty="0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700" kern="1200" dirty="0" err="1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retakannya</a:t>
              </a:r>
              <a:r>
                <a:rPr kumimoji="1" lang="en-US" altLang="ja-JP" sz="700" kern="1200" dirty="0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,</a:t>
              </a:r>
              <a:r>
                <a:rPr kumimoji="1" lang="en-US" altLang="ja-JP" sz="700" kern="1200" baseline="0" dirty="0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700" kern="1200" baseline="0" dirty="0" err="1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yaitu</a:t>
              </a:r>
              <a:r>
                <a:rPr kumimoji="1" lang="en-US" altLang="ja-JP" sz="700" kern="1200" baseline="0" dirty="0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700" kern="1200" dirty="0" err="1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tipe</a:t>
              </a:r>
              <a:r>
                <a:rPr kumimoji="1" lang="en-US" altLang="ja-JP" sz="700" kern="1200" dirty="0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yang </a:t>
              </a:r>
              <a:r>
                <a:rPr kumimoji="1" lang="en-US" altLang="ja-JP" sz="700" kern="1200" dirty="0" err="1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jatuh</a:t>
              </a:r>
              <a:r>
                <a:rPr kumimoji="1" lang="en-US" altLang="ja-JP" sz="700" kern="1200" dirty="0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700" kern="1200" dirty="0" err="1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dari</a:t>
              </a:r>
              <a:r>
                <a:rPr kumimoji="1" lang="en-US" altLang="ja-JP" sz="700" kern="1200" dirty="0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700" kern="1200" dirty="0" err="1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sisi</a:t>
              </a:r>
              <a:r>
                <a:rPr kumimoji="1" lang="en-US" altLang="ja-JP" sz="700" kern="1200" dirty="0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700" kern="1200" dirty="0" err="1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retakan</a:t>
              </a:r>
              <a:endParaRPr kumimoji="1" lang="ja-JP" altLang="en-US" sz="500" dirty="0"/>
            </a:p>
          </p:txBody>
        </p:sp>
        <p:sp>
          <p:nvSpPr>
            <p:cNvPr id="89" name="テキスト ボックス 22">
              <a:extLst>
                <a:ext uri="{FF2B5EF4-FFF2-40B4-BE49-F238E27FC236}">
                  <a16:creationId xmlns:a16="http://schemas.microsoft.com/office/drawing/2014/main" xmlns="" id="{218EC6B3-E2DD-4995-A425-CF0E19BAF146}"/>
                </a:ext>
              </a:extLst>
            </p:cNvPr>
            <p:cNvSpPr txBox="1"/>
            <p:nvPr/>
          </p:nvSpPr>
          <p:spPr>
            <a:xfrm>
              <a:off x="6760347" y="2782301"/>
              <a:ext cx="2478928" cy="4742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500" dirty="0" err="1"/>
                <a:t>Jika</a:t>
              </a:r>
              <a:r>
                <a:rPr lang="en-US" altLang="ja-JP" sz="500" dirty="0"/>
                <a:t> </a:t>
              </a:r>
              <a:r>
                <a:rPr lang="en-US" altLang="ja-JP" sz="500" dirty="0" err="1"/>
                <a:t>tingkat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konsolidasi</a:t>
              </a:r>
              <a:r>
                <a:rPr lang="en-US" altLang="ja-JP" sz="500" baseline="0" dirty="0"/>
                <a:t> material </a:t>
              </a:r>
              <a:r>
                <a:rPr lang="en-US" altLang="ja-JP" sz="500" baseline="0" dirty="0" err="1"/>
                <a:t>pada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batuan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atau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batuan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besar</a:t>
              </a:r>
              <a:r>
                <a:rPr lang="en-US" altLang="ja-JP" sz="500" baseline="0" dirty="0"/>
                <a:t>, </a:t>
              </a:r>
              <a:r>
                <a:rPr lang="en-US" altLang="ja-JP" sz="500" baseline="0" dirty="0" err="1"/>
                <a:t>serta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batuan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kikis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kerikil</a:t>
              </a:r>
              <a:r>
                <a:rPr lang="en-US" altLang="ja-JP" sz="500" baseline="0" dirty="0"/>
                <a:t> (</a:t>
              </a:r>
              <a:r>
                <a:rPr lang="en-US" altLang="ja-JP" sz="500" baseline="0" dirty="0" err="1"/>
                <a:t>matriks</a:t>
              </a:r>
              <a:r>
                <a:rPr lang="en-US" altLang="ja-JP" sz="500" baseline="0" dirty="0"/>
                <a:t>) </a:t>
              </a:r>
              <a:r>
                <a:rPr lang="en-US" altLang="ja-JP" sz="500" baseline="0" dirty="0" err="1"/>
                <a:t>adalah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rendah</a:t>
              </a:r>
              <a:r>
                <a:rPr lang="en-US" altLang="ja-JP" sz="500" baseline="0" dirty="0"/>
                <a:t>,  </a:t>
              </a:r>
              <a:r>
                <a:rPr lang="en-US" altLang="ja-JP" sz="500" baseline="0" dirty="0" err="1"/>
                <a:t>maka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tipe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ini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akan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terbentuk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karena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jatuhnya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batuan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disebabkan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hilangnya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keseimbangan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karena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erosi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dan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pelapukan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batu</a:t>
              </a:r>
              <a:r>
                <a:rPr lang="en-US" altLang="ja-JP" sz="500" baseline="0" dirty="0"/>
                <a:t> </a:t>
              </a:r>
              <a:r>
                <a:rPr lang="en-US" altLang="ja-JP" sz="500" baseline="0" dirty="0" err="1"/>
                <a:t>besar</a:t>
              </a:r>
              <a:endParaRPr kumimoji="1" lang="ja-JP" altLang="en-US" sz="500" dirty="0"/>
            </a:p>
          </p:txBody>
        </p:sp>
        <p:sp>
          <p:nvSpPr>
            <p:cNvPr id="90" name="テキスト ボックス 23">
              <a:extLst>
                <a:ext uri="{FF2B5EF4-FFF2-40B4-BE49-F238E27FC236}">
                  <a16:creationId xmlns:a16="http://schemas.microsoft.com/office/drawing/2014/main" xmlns="" id="{5150B85A-1234-4AC3-B1BC-AE9FC799B612}"/>
                </a:ext>
              </a:extLst>
            </p:cNvPr>
            <p:cNvSpPr txBox="1"/>
            <p:nvPr/>
          </p:nvSpPr>
          <p:spPr>
            <a:xfrm>
              <a:off x="5105022" y="4324109"/>
              <a:ext cx="546099" cy="1904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600"/>
                <a:t>Lapisan keras</a:t>
              </a:r>
              <a:r>
                <a:rPr lang="en-US" altLang="ja-JP" sz="600" baseline="0"/>
                <a:t>  dan lembut</a:t>
              </a:r>
              <a:endParaRPr kumimoji="1" lang="ja-JP" altLang="en-US" sz="800"/>
            </a:p>
          </p:txBody>
        </p:sp>
        <p:sp>
          <p:nvSpPr>
            <p:cNvPr id="91" name="テキスト ボックス 25">
              <a:extLst>
                <a:ext uri="{FF2B5EF4-FFF2-40B4-BE49-F238E27FC236}">
                  <a16:creationId xmlns:a16="http://schemas.microsoft.com/office/drawing/2014/main" xmlns="" id="{1CA869B0-1F91-4959-891E-C115E60E0C09}"/>
                </a:ext>
              </a:extLst>
            </p:cNvPr>
            <p:cNvSpPr txBox="1"/>
            <p:nvPr/>
          </p:nvSpPr>
          <p:spPr>
            <a:xfrm>
              <a:off x="5847599" y="4317629"/>
              <a:ext cx="762371" cy="1904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600" dirty="0" err="1"/>
                <a:t>Batuan</a:t>
              </a:r>
              <a:r>
                <a:rPr lang="en-US" altLang="ja-JP" sz="600" dirty="0"/>
                <a:t> </a:t>
              </a:r>
              <a:r>
                <a:rPr lang="en-US" altLang="ja-JP" sz="600" dirty="0" err="1"/>
                <a:t>dengan</a:t>
              </a:r>
              <a:r>
                <a:rPr lang="en-US" altLang="ja-JP" sz="600" dirty="0"/>
                <a:t> </a:t>
              </a:r>
              <a:r>
                <a:rPr lang="en-US" altLang="ja-JP" sz="600" dirty="0" err="1"/>
                <a:t>sambungan</a:t>
              </a:r>
              <a:r>
                <a:rPr lang="en-US" altLang="ja-JP" sz="600" dirty="0"/>
                <a:t> </a:t>
              </a:r>
              <a:r>
                <a:rPr lang="en-US" altLang="ja-JP" sz="600" dirty="0" err="1"/>
                <a:t>kolumnar</a:t>
              </a:r>
              <a:endParaRPr kumimoji="1" lang="ja-JP" altLang="en-US" sz="800" dirty="0"/>
            </a:p>
          </p:txBody>
        </p:sp>
        <p:sp>
          <p:nvSpPr>
            <p:cNvPr id="92" name="テキスト ボックス 26">
              <a:extLst>
                <a:ext uri="{FF2B5EF4-FFF2-40B4-BE49-F238E27FC236}">
                  <a16:creationId xmlns:a16="http://schemas.microsoft.com/office/drawing/2014/main" xmlns="" id="{FF7223D0-B97A-443C-BDCD-A51CAAA80AA0}"/>
                </a:ext>
              </a:extLst>
            </p:cNvPr>
            <p:cNvSpPr txBox="1"/>
            <p:nvPr/>
          </p:nvSpPr>
          <p:spPr>
            <a:xfrm>
              <a:off x="4962732" y="4602346"/>
              <a:ext cx="872539" cy="1990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600" dirty="0" err="1"/>
                <a:t>Reruntuhan</a:t>
              </a:r>
              <a:r>
                <a:rPr lang="en-US" altLang="ja-JP" sz="600" dirty="0"/>
                <a:t> </a:t>
              </a:r>
              <a:r>
                <a:rPr lang="en-US" altLang="ja-JP" sz="600" dirty="0" err="1"/>
                <a:t>tipe</a:t>
              </a:r>
              <a:r>
                <a:rPr lang="en-US" altLang="ja-JP" sz="600" dirty="0"/>
                <a:t> </a:t>
              </a:r>
              <a:r>
                <a:rPr lang="en-US" altLang="ja-JP" sz="600" dirty="0" err="1"/>
                <a:t>detasemen</a:t>
              </a:r>
              <a:r>
                <a:rPr lang="en-US" altLang="ja-JP" sz="600" dirty="0"/>
                <a:t> </a:t>
              </a:r>
              <a:r>
                <a:rPr lang="en-US" altLang="ja-JP" sz="600" dirty="0" err="1"/>
                <a:t>batuan</a:t>
              </a:r>
              <a:endParaRPr kumimoji="1" lang="ja-JP" altLang="en-US" sz="800" dirty="0"/>
            </a:p>
          </p:txBody>
        </p:sp>
        <p:sp>
          <p:nvSpPr>
            <p:cNvPr id="93" name="テキスト ボックス 27">
              <a:extLst>
                <a:ext uri="{FF2B5EF4-FFF2-40B4-BE49-F238E27FC236}">
                  <a16:creationId xmlns:a16="http://schemas.microsoft.com/office/drawing/2014/main" xmlns="" id="{F4E14B4C-AEDA-472E-9506-12E4CFCE14F6}"/>
                </a:ext>
              </a:extLst>
            </p:cNvPr>
            <p:cNvSpPr txBox="1"/>
            <p:nvPr/>
          </p:nvSpPr>
          <p:spPr>
            <a:xfrm>
              <a:off x="5499031" y="3775075"/>
              <a:ext cx="661394" cy="28456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600" dirty="0" err="1"/>
                <a:t>tanaha</a:t>
              </a:r>
              <a:r>
                <a:rPr lang="en-US" altLang="ja-JP" sz="600" dirty="0"/>
                <a:t> </a:t>
              </a:r>
              <a:r>
                <a:rPr lang="en-US" altLang="ja-JP" sz="600" dirty="0" err="1"/>
                <a:t>atau</a:t>
              </a:r>
              <a:r>
                <a:rPr lang="en-US" altLang="ja-JP" sz="600" dirty="0"/>
                <a:t> </a:t>
              </a:r>
              <a:r>
                <a:rPr lang="en-US" altLang="ja-JP" sz="600" dirty="0" err="1"/>
                <a:t>pasirlunak</a:t>
              </a:r>
              <a:endParaRPr lang="en-US" altLang="ja-JP" sz="600" dirty="0">
                <a:solidFill>
                  <a:srgbClr val="FF0000"/>
                </a:solidFill>
              </a:endParaRPr>
            </a:p>
          </p:txBody>
        </p:sp>
        <p:sp>
          <p:nvSpPr>
            <p:cNvPr id="94" name="テキスト ボックス 28">
              <a:extLst>
                <a:ext uri="{FF2B5EF4-FFF2-40B4-BE49-F238E27FC236}">
                  <a16:creationId xmlns:a16="http://schemas.microsoft.com/office/drawing/2014/main" xmlns="" id="{7B2DF7E1-B60B-427A-AE64-2FD0815B3558}"/>
                </a:ext>
              </a:extLst>
            </p:cNvPr>
            <p:cNvSpPr txBox="1"/>
            <p:nvPr/>
          </p:nvSpPr>
          <p:spPr>
            <a:xfrm>
              <a:off x="4159460" y="4899920"/>
              <a:ext cx="2463212" cy="4268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id-ID" altLang="ja-JP" sz="45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Keruntuhan skala menengah</a:t>
              </a:r>
              <a:r>
                <a:rPr lang="en-US" altLang="ja-JP" sz="45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di mana </a:t>
              </a:r>
              <a:r>
                <a:rPr lang="en-US" altLang="ja-JP" sz="45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</a:t>
              </a:r>
              <a:r>
                <a:rPr lang="id-ID" altLang="ja-JP" sz="45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runtuh</a:t>
              </a:r>
              <a:r>
                <a:rPr lang="en-US" altLang="ja-JP" sz="45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an </a:t>
              </a:r>
              <a:r>
                <a:rPr lang="en-US" altLang="ja-JP" sz="45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terjadi</a:t>
              </a:r>
              <a:r>
                <a:rPr lang="id-ID" altLang="ja-JP" sz="45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di sepanjang sambungan batuan.</a:t>
              </a:r>
              <a:r>
                <a:rPr lang="en-US" altLang="ja-JP" sz="45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45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Banyak</a:t>
              </a:r>
              <a:r>
                <a:rPr lang="en-US" altLang="ja-JP" sz="45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45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</a:t>
              </a:r>
              <a:r>
                <a:rPr lang="en-US" altLang="ja-JP" sz="45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erjadi</a:t>
              </a:r>
              <a:r>
                <a:rPr lang="en-US" altLang="ja-JP" sz="45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45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retakan</a:t>
              </a:r>
              <a:r>
                <a:rPr lang="en-US" altLang="ja-JP" sz="45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yang </a:t>
              </a:r>
              <a:r>
                <a:rPr lang="en-US" altLang="ja-JP" sz="45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terbuka</a:t>
              </a:r>
              <a:r>
                <a:rPr lang="en-US" altLang="ja-JP" sz="45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45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dikarenakan</a:t>
              </a:r>
              <a:r>
                <a:rPr lang="en-US" altLang="ja-JP" sz="45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45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r>
                <a:rPr lang="en-US" altLang="ja-JP" sz="45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, </a:t>
              </a:r>
              <a:r>
                <a:rPr lang="en-US" altLang="ja-JP" sz="45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lalu</a:t>
              </a:r>
              <a:r>
                <a:rPr lang="en-US" altLang="ja-JP" sz="45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air </a:t>
              </a:r>
              <a:r>
                <a:rPr lang="en-US" altLang="ja-JP" sz="45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hujan</a:t>
              </a:r>
              <a:r>
                <a:rPr lang="en-US" altLang="ja-JP" sz="45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45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mengalir</a:t>
              </a:r>
              <a:r>
                <a:rPr lang="en-US" altLang="ja-JP" sz="45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45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</a:t>
              </a:r>
              <a:r>
                <a:rPr lang="en-US" altLang="ja-JP" sz="45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45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dalamnya</a:t>
              </a:r>
              <a:r>
                <a:rPr lang="en-US" altLang="ja-JP" sz="45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45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45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45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menimbulkan</a:t>
              </a:r>
              <a:r>
                <a:rPr lang="en-US" altLang="ja-JP" sz="45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45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kerapuhan</a:t>
              </a:r>
              <a:r>
                <a:rPr lang="en-US" altLang="ja-JP" sz="45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45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45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45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menciptakan</a:t>
              </a:r>
              <a:r>
                <a:rPr lang="en-US" altLang="ja-JP" sz="45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45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permukaan</a:t>
              </a:r>
              <a:r>
                <a:rPr lang="en-US" altLang="ja-JP" sz="45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45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selip</a:t>
              </a:r>
              <a:r>
                <a:rPr lang="en-US" altLang="ja-JP" sz="45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yang </a:t>
              </a:r>
              <a:r>
                <a:rPr lang="en-US" altLang="ja-JP" sz="45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lurus</a:t>
              </a:r>
              <a:r>
                <a:rPr lang="en-US" altLang="ja-JP" sz="45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.</a:t>
              </a:r>
              <a:endParaRPr kumimoji="1" lang="ja-JP" altLang="en-US" sz="45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95" name="テキスト ボックス 29">
              <a:extLst>
                <a:ext uri="{FF2B5EF4-FFF2-40B4-BE49-F238E27FC236}">
                  <a16:creationId xmlns:a16="http://schemas.microsoft.com/office/drawing/2014/main" xmlns="" id="{853B9CDF-42F9-4F33-B6B8-6912A3772844}"/>
                </a:ext>
              </a:extLst>
            </p:cNvPr>
            <p:cNvSpPr txBox="1"/>
            <p:nvPr/>
          </p:nvSpPr>
          <p:spPr>
            <a:xfrm>
              <a:off x="6702094" y="4928225"/>
              <a:ext cx="2510901" cy="3557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5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Pasir</a:t>
              </a:r>
              <a:r>
                <a:rPr lang="en-US" altLang="ja-JP" sz="5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5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r>
                <a:rPr lang="en-US" altLang="ja-JP" sz="5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teruraikan</a:t>
              </a:r>
              <a:r>
                <a:rPr lang="en-US" altLang="ja-JP" sz="5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dikarenakan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,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pelapukan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terjadi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karena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air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hujan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yang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menyerap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lalu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runtuh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dengan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hujan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selanjutnya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,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dst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.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Tipe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ini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adalah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tipe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yang paling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umum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.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96" name="テキスト ボックス 30">
              <a:extLst>
                <a:ext uri="{FF2B5EF4-FFF2-40B4-BE49-F238E27FC236}">
                  <a16:creationId xmlns:a16="http://schemas.microsoft.com/office/drawing/2014/main" xmlns="" id="{BB7A5E45-C682-42E7-B5A5-3D9970921BBE}"/>
                </a:ext>
              </a:extLst>
            </p:cNvPr>
            <p:cNvSpPr txBox="1"/>
            <p:nvPr/>
          </p:nvSpPr>
          <p:spPr>
            <a:xfrm>
              <a:off x="6824773" y="4099783"/>
              <a:ext cx="586446" cy="5691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600" dirty="0"/>
                <a:t>Tanah dan </a:t>
              </a:r>
              <a:r>
                <a:rPr lang="en-US" altLang="ja-JP" sz="600" dirty="0" err="1"/>
                <a:t>pasir</a:t>
              </a:r>
              <a:r>
                <a:rPr lang="en-US" altLang="ja-JP" sz="600" baseline="0" dirty="0"/>
                <a:t> yang </a:t>
              </a:r>
              <a:r>
                <a:rPr lang="en-US" altLang="ja-JP" sz="600" baseline="0" dirty="0" err="1"/>
                <a:t>tidak</a:t>
              </a:r>
              <a:r>
                <a:rPr lang="en-US" altLang="ja-JP" sz="600" baseline="0" dirty="0"/>
                <a:t> </a:t>
              </a:r>
              <a:r>
                <a:rPr lang="en-US" altLang="ja-JP" sz="600" baseline="0" dirty="0" err="1"/>
                <a:t>terkonsolidasi</a:t>
              </a:r>
              <a:endParaRPr kumimoji="1" lang="ja-JP" altLang="en-US" sz="800" dirty="0"/>
            </a:p>
          </p:txBody>
        </p:sp>
        <p:sp>
          <p:nvSpPr>
            <p:cNvPr id="97" name="テキスト ボックス 31">
              <a:extLst>
                <a:ext uri="{FF2B5EF4-FFF2-40B4-BE49-F238E27FC236}">
                  <a16:creationId xmlns:a16="http://schemas.microsoft.com/office/drawing/2014/main" xmlns="" id="{FD9A5EF8-F71E-4886-BAA1-215C9DFD4EFB}"/>
                </a:ext>
              </a:extLst>
            </p:cNvPr>
            <p:cNvSpPr txBox="1"/>
            <p:nvPr/>
          </p:nvSpPr>
          <p:spPr>
            <a:xfrm>
              <a:off x="7456401" y="4382138"/>
              <a:ext cx="1396449" cy="1422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600" dirty="0" err="1"/>
                <a:t>Keberadaan</a:t>
              </a:r>
              <a:r>
                <a:rPr lang="en-US" altLang="ja-JP" sz="600" dirty="0"/>
                <a:t> </a:t>
              </a:r>
              <a:r>
                <a:rPr lang="en-US" altLang="ja-JP" sz="600" dirty="0" err="1"/>
                <a:t>lapisan</a:t>
              </a:r>
              <a:r>
                <a:rPr lang="en-US" altLang="ja-JP" sz="600" dirty="0"/>
                <a:t> </a:t>
              </a:r>
              <a:r>
                <a:rPr lang="en-US" altLang="ja-JP" sz="600" dirty="0" err="1"/>
                <a:t>tidak</a:t>
              </a:r>
              <a:r>
                <a:rPr lang="en-US" altLang="ja-JP" sz="600" dirty="0"/>
                <a:t> </a:t>
              </a:r>
              <a:r>
                <a:rPr lang="en-US" altLang="ja-JP" sz="600" dirty="0" err="1"/>
                <a:t>berpori</a:t>
              </a:r>
              <a:endParaRPr kumimoji="1" lang="ja-JP" altLang="en-US" sz="800" dirty="0"/>
            </a:p>
          </p:txBody>
        </p:sp>
        <p:sp>
          <p:nvSpPr>
            <p:cNvPr id="98" name="テキスト ボックス 32">
              <a:extLst>
                <a:ext uri="{FF2B5EF4-FFF2-40B4-BE49-F238E27FC236}">
                  <a16:creationId xmlns:a16="http://schemas.microsoft.com/office/drawing/2014/main" xmlns="" id="{51D8741E-6870-4F41-9B43-DC76812DB0D4}"/>
                </a:ext>
              </a:extLst>
            </p:cNvPr>
            <p:cNvSpPr txBox="1"/>
            <p:nvPr/>
          </p:nvSpPr>
          <p:spPr>
            <a:xfrm>
              <a:off x="8542365" y="4535339"/>
              <a:ext cx="586445" cy="1422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600" dirty="0" err="1"/>
                <a:t>Aliran</a:t>
              </a:r>
              <a:r>
                <a:rPr kumimoji="1" lang="en-US" altLang="ja-JP" sz="600" baseline="0" dirty="0"/>
                <a:t> </a:t>
              </a:r>
              <a:r>
                <a:rPr kumimoji="1" lang="en-US" altLang="ja-JP" sz="600" baseline="0" dirty="0" err="1"/>
                <a:t>puing</a:t>
              </a:r>
              <a:endParaRPr kumimoji="1" lang="ja-JP" altLang="en-US" sz="800" dirty="0"/>
            </a:p>
          </p:txBody>
        </p:sp>
        <p:sp>
          <p:nvSpPr>
            <p:cNvPr id="99" name="テキスト ボックス 33">
              <a:extLst>
                <a:ext uri="{FF2B5EF4-FFF2-40B4-BE49-F238E27FC236}">
                  <a16:creationId xmlns:a16="http://schemas.microsoft.com/office/drawing/2014/main" xmlns="" id="{C2BE4BF1-A519-4AD9-8F58-1F5EE0B78AF7}"/>
                </a:ext>
              </a:extLst>
            </p:cNvPr>
            <p:cNvSpPr txBox="1"/>
            <p:nvPr/>
          </p:nvSpPr>
          <p:spPr>
            <a:xfrm>
              <a:off x="6990583" y="4676018"/>
              <a:ext cx="1836765" cy="1185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500" dirty="0" err="1"/>
                <a:t>Reruntuhan</a:t>
              </a:r>
              <a:r>
                <a:rPr kumimoji="1" lang="en-US" altLang="ja-JP" sz="500" baseline="0" dirty="0"/>
                <a:t> </a:t>
              </a:r>
              <a:r>
                <a:rPr kumimoji="1" lang="en-US" altLang="ja-JP" sz="500" baseline="0" dirty="0" err="1"/>
                <a:t>tipe</a:t>
              </a:r>
              <a:r>
                <a:rPr kumimoji="1" lang="en-US" altLang="ja-JP" sz="500" baseline="0" dirty="0"/>
                <a:t> </a:t>
              </a:r>
              <a:r>
                <a:rPr kumimoji="1" lang="en-US" altLang="ja-JP" sz="500" baseline="0" dirty="0" err="1"/>
                <a:t>pengelupasan</a:t>
              </a:r>
              <a:r>
                <a:rPr kumimoji="1" lang="en-US" altLang="ja-JP" sz="500" baseline="0" dirty="0"/>
                <a:t> </a:t>
              </a:r>
              <a:r>
                <a:rPr kumimoji="1" lang="en-US" altLang="ja-JP" sz="500" baseline="0" dirty="0" err="1"/>
                <a:t>atas</a:t>
              </a:r>
              <a:r>
                <a:rPr kumimoji="1" lang="en-US" altLang="ja-JP" sz="500" baseline="0" dirty="0"/>
                <a:t> </a:t>
              </a:r>
              <a:r>
                <a:rPr kumimoji="1" lang="en-US" altLang="ja-JP" sz="500" baseline="0" dirty="0" err="1"/>
                <a:t>tanah</a:t>
              </a:r>
              <a:r>
                <a:rPr kumimoji="1" lang="en-US" altLang="ja-JP" sz="500" baseline="0" dirty="0"/>
                <a:t> </a:t>
              </a:r>
              <a:r>
                <a:rPr kumimoji="1" lang="en-US" altLang="ja-JP" sz="500" baseline="0" dirty="0" err="1"/>
                <a:t>dan</a:t>
              </a:r>
              <a:r>
                <a:rPr kumimoji="1" lang="en-US" altLang="ja-JP" sz="500" baseline="0" dirty="0"/>
                <a:t> </a:t>
              </a:r>
              <a:r>
                <a:rPr kumimoji="1" lang="en-US" altLang="ja-JP" sz="500" baseline="0" dirty="0" err="1"/>
                <a:t>pasir</a:t>
              </a:r>
              <a:endParaRPr kumimoji="1" lang="ja-JP" altLang="en-US" sz="700" dirty="0"/>
            </a:p>
          </p:txBody>
        </p:sp>
        <p:sp>
          <p:nvSpPr>
            <p:cNvPr id="100" name="テキスト ボックス 34">
              <a:extLst>
                <a:ext uri="{FF2B5EF4-FFF2-40B4-BE49-F238E27FC236}">
                  <a16:creationId xmlns:a16="http://schemas.microsoft.com/office/drawing/2014/main" xmlns="" id="{A6C00F8F-BD9D-44DB-AD54-AE625EC4734C}"/>
                </a:ext>
              </a:extLst>
            </p:cNvPr>
            <p:cNvSpPr txBox="1"/>
            <p:nvPr/>
          </p:nvSpPr>
          <p:spPr>
            <a:xfrm>
              <a:off x="8603810" y="3893335"/>
              <a:ext cx="609662" cy="1904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600"/>
                <a:t>Colluvium atau humus</a:t>
              </a:r>
              <a:endParaRPr kumimoji="1" lang="ja-JP" altLang="en-US" sz="600"/>
            </a:p>
          </p:txBody>
        </p:sp>
        <p:sp>
          <p:nvSpPr>
            <p:cNvPr id="101" name="テキスト ボックス 35">
              <a:extLst>
                <a:ext uri="{FF2B5EF4-FFF2-40B4-BE49-F238E27FC236}">
                  <a16:creationId xmlns:a16="http://schemas.microsoft.com/office/drawing/2014/main" xmlns="" id="{290F454A-14F5-4074-836D-E4E17153F3BE}"/>
                </a:ext>
              </a:extLst>
            </p:cNvPr>
            <p:cNvSpPr txBox="1"/>
            <p:nvPr/>
          </p:nvSpPr>
          <p:spPr>
            <a:xfrm>
              <a:off x="8072075" y="3509283"/>
              <a:ext cx="338261" cy="1904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600"/>
                <a:t>Lapisan berpori</a:t>
              </a:r>
              <a:endParaRPr kumimoji="1" lang="ja-JP" altLang="en-US" sz="800"/>
            </a:p>
          </p:txBody>
        </p:sp>
        <p:sp>
          <p:nvSpPr>
            <p:cNvPr id="102" name="テキスト ボックス 36">
              <a:extLst>
                <a:ext uri="{FF2B5EF4-FFF2-40B4-BE49-F238E27FC236}">
                  <a16:creationId xmlns:a16="http://schemas.microsoft.com/office/drawing/2014/main" xmlns="" id="{C910DB7E-CD26-4430-B4FB-8C4F9E1C1BFA}"/>
                </a:ext>
              </a:extLst>
            </p:cNvPr>
            <p:cNvSpPr txBox="1"/>
            <p:nvPr/>
          </p:nvSpPr>
          <p:spPr>
            <a:xfrm>
              <a:off x="7537071" y="3719501"/>
              <a:ext cx="269722" cy="1904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600"/>
                <a:t>Sumber air</a:t>
              </a:r>
              <a:endParaRPr kumimoji="1" lang="ja-JP" altLang="en-US" sz="800"/>
            </a:p>
          </p:txBody>
        </p:sp>
        <p:sp>
          <p:nvSpPr>
            <p:cNvPr id="103" name="テキスト ボックス 37">
              <a:extLst>
                <a:ext uri="{FF2B5EF4-FFF2-40B4-BE49-F238E27FC236}">
                  <a16:creationId xmlns:a16="http://schemas.microsoft.com/office/drawing/2014/main" xmlns="" id="{3804341E-8320-498C-A207-971AD97A25E9}"/>
                </a:ext>
              </a:extLst>
            </p:cNvPr>
            <p:cNvSpPr txBox="1"/>
            <p:nvPr/>
          </p:nvSpPr>
          <p:spPr>
            <a:xfrm>
              <a:off x="7852465" y="3942131"/>
              <a:ext cx="338261" cy="286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600"/>
                <a:t>Lapisan tidak</a:t>
              </a:r>
              <a:r>
                <a:rPr lang="en-US" altLang="ja-JP" sz="600" baseline="0"/>
                <a:t> berpori</a:t>
              </a:r>
              <a:endParaRPr lang="ja-JP" altLang="en-US" sz="800"/>
            </a:p>
          </p:txBody>
        </p:sp>
        <p:sp>
          <p:nvSpPr>
            <p:cNvPr id="104" name="テキスト ボックス 39">
              <a:extLst>
                <a:ext uri="{FF2B5EF4-FFF2-40B4-BE49-F238E27FC236}">
                  <a16:creationId xmlns:a16="http://schemas.microsoft.com/office/drawing/2014/main" xmlns="" id="{E81A7E8E-718F-4510-8877-6CDD89DAD206}"/>
                </a:ext>
              </a:extLst>
            </p:cNvPr>
            <p:cNvSpPr txBox="1"/>
            <p:nvPr/>
          </p:nvSpPr>
          <p:spPr>
            <a:xfrm>
              <a:off x="7946254" y="6073552"/>
              <a:ext cx="517250" cy="1904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600" dirty="0" err="1"/>
                <a:t>Jatuh</a:t>
              </a:r>
              <a:r>
                <a:rPr lang="en-US" altLang="ja-JP" sz="600" baseline="0" dirty="0"/>
                <a:t> </a:t>
              </a:r>
              <a:r>
                <a:rPr lang="en-US" altLang="ja-JP" sz="600" baseline="0" dirty="0" err="1"/>
                <a:t>ke</a:t>
              </a:r>
              <a:r>
                <a:rPr lang="en-US" altLang="ja-JP" sz="600" baseline="0" dirty="0"/>
                <a:t> </a:t>
              </a:r>
              <a:r>
                <a:rPr lang="en-US" altLang="ja-JP" sz="600" baseline="0" dirty="0" err="1"/>
                <a:t>tanah</a:t>
              </a:r>
              <a:r>
                <a:rPr lang="en-US" altLang="ja-JP" sz="600" baseline="0" dirty="0"/>
                <a:t> yang </a:t>
              </a:r>
              <a:r>
                <a:rPr lang="en-US" altLang="ja-JP" sz="600" baseline="0" dirty="0" err="1"/>
                <a:t>runtuh</a:t>
              </a:r>
              <a:endParaRPr kumimoji="1" lang="ja-JP" altLang="en-US" sz="800" dirty="0"/>
            </a:p>
          </p:txBody>
        </p:sp>
        <p:sp>
          <p:nvSpPr>
            <p:cNvPr id="105" name="テキスト ボックス 40">
              <a:extLst>
                <a:ext uri="{FF2B5EF4-FFF2-40B4-BE49-F238E27FC236}">
                  <a16:creationId xmlns:a16="http://schemas.microsoft.com/office/drawing/2014/main" xmlns="" id="{48AE8D2C-3B70-4D3B-9A0F-6AE4656A556C}"/>
                </a:ext>
              </a:extLst>
            </p:cNvPr>
            <p:cNvSpPr txBox="1"/>
            <p:nvPr/>
          </p:nvSpPr>
          <p:spPr>
            <a:xfrm>
              <a:off x="8743571" y="6909405"/>
              <a:ext cx="431800" cy="2845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600" dirty="0" err="1"/>
                <a:t>Lapisan</a:t>
              </a:r>
              <a:r>
                <a:rPr kumimoji="1" lang="en-US" altLang="ja-JP" sz="600" dirty="0"/>
                <a:t> </a:t>
              </a:r>
              <a:r>
                <a:rPr kumimoji="1" lang="en-US" altLang="ja-JP" sz="600" dirty="0" err="1"/>
                <a:t>tanah</a:t>
              </a:r>
              <a:r>
                <a:rPr kumimoji="1" lang="en-US" altLang="ja-JP" sz="600" dirty="0"/>
                <a:t> </a:t>
              </a:r>
              <a:r>
                <a:rPr kumimoji="1" lang="en-US" altLang="ja-JP" sz="600" dirty="0" err="1"/>
                <a:t>liat</a:t>
              </a:r>
              <a:endParaRPr kumimoji="1" lang="ja-JP" altLang="en-US" sz="800" dirty="0"/>
            </a:p>
          </p:txBody>
        </p:sp>
        <p:sp>
          <p:nvSpPr>
            <p:cNvPr id="106" name="テキスト ボックス 41">
              <a:extLst>
                <a:ext uri="{FF2B5EF4-FFF2-40B4-BE49-F238E27FC236}">
                  <a16:creationId xmlns:a16="http://schemas.microsoft.com/office/drawing/2014/main" xmlns="" id="{3C01984D-A2DE-46CD-B69D-CB48D7390745}"/>
                </a:ext>
              </a:extLst>
            </p:cNvPr>
            <p:cNvSpPr txBox="1"/>
            <p:nvPr/>
          </p:nvSpPr>
          <p:spPr>
            <a:xfrm>
              <a:off x="8241208" y="7227480"/>
              <a:ext cx="810598" cy="1422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600" baseline="0" dirty="0" err="1"/>
                <a:t>Lereng</a:t>
              </a:r>
              <a:r>
                <a:rPr lang="en-US" altLang="ja-JP" sz="600" baseline="0" dirty="0"/>
                <a:t> </a:t>
              </a:r>
              <a:r>
                <a:rPr lang="en-US" altLang="ja-JP" sz="600" baseline="0" dirty="0" err="1"/>
                <a:t>kombinasi</a:t>
              </a:r>
              <a:endParaRPr kumimoji="1" lang="ja-JP" altLang="en-US" sz="800" dirty="0"/>
            </a:p>
          </p:txBody>
        </p:sp>
        <p:sp>
          <p:nvSpPr>
            <p:cNvPr id="107" name="テキスト ボックス 42">
              <a:extLst>
                <a:ext uri="{FF2B5EF4-FFF2-40B4-BE49-F238E27FC236}">
                  <a16:creationId xmlns:a16="http://schemas.microsoft.com/office/drawing/2014/main" xmlns="" id="{837439FF-9DDA-48D7-9BE2-55509C18FE26}"/>
                </a:ext>
              </a:extLst>
            </p:cNvPr>
            <p:cNvSpPr txBox="1"/>
            <p:nvPr/>
          </p:nvSpPr>
          <p:spPr>
            <a:xfrm>
              <a:off x="6895721" y="7152605"/>
              <a:ext cx="851113" cy="939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600" dirty="0" err="1"/>
                <a:t>Lereng</a:t>
              </a:r>
              <a:r>
                <a:rPr kumimoji="1" lang="en-US" altLang="ja-JP" sz="600" dirty="0"/>
                <a:t> </a:t>
              </a:r>
              <a:r>
                <a:rPr kumimoji="1" lang="en-US" altLang="ja-JP" sz="600" dirty="0" err="1"/>
                <a:t>busur</a:t>
              </a:r>
              <a:r>
                <a:rPr kumimoji="1" lang="en-US" altLang="ja-JP" sz="600" dirty="0"/>
                <a:t> </a:t>
              </a:r>
              <a:r>
                <a:rPr kumimoji="1" lang="en-US" altLang="ja-JP" sz="600" dirty="0" err="1"/>
                <a:t>tanah</a:t>
              </a:r>
              <a:r>
                <a:rPr kumimoji="1" lang="en-US" altLang="ja-JP" sz="600" dirty="0"/>
                <a:t> </a:t>
              </a:r>
              <a:r>
                <a:rPr kumimoji="1" lang="en-US" altLang="ja-JP" sz="600" dirty="0" err="1"/>
                <a:t>kohesif</a:t>
              </a:r>
              <a:endParaRPr kumimoji="1" lang="ja-JP" altLang="en-US" sz="600" dirty="0"/>
            </a:p>
          </p:txBody>
        </p:sp>
        <p:sp>
          <p:nvSpPr>
            <p:cNvPr id="108" name="テキスト ボックス 43">
              <a:extLst>
                <a:ext uri="{FF2B5EF4-FFF2-40B4-BE49-F238E27FC236}">
                  <a16:creationId xmlns:a16="http://schemas.microsoft.com/office/drawing/2014/main" xmlns="" id="{AFC74BAA-B08F-43E0-B865-3BE32014E8E4}"/>
                </a:ext>
              </a:extLst>
            </p:cNvPr>
            <p:cNvSpPr txBox="1"/>
            <p:nvPr/>
          </p:nvSpPr>
          <p:spPr>
            <a:xfrm>
              <a:off x="6891831" y="7484665"/>
              <a:ext cx="1809750" cy="1422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600" dirty="0" err="1"/>
                <a:t>Keruntuhan</a:t>
              </a:r>
              <a:r>
                <a:rPr kumimoji="1" lang="en-US" altLang="ja-JP" sz="600" dirty="0"/>
                <a:t> </a:t>
              </a:r>
              <a:r>
                <a:rPr kumimoji="1" lang="en-US" altLang="ja-JP" sz="600" dirty="0" err="1"/>
                <a:t>skala</a:t>
              </a:r>
              <a:r>
                <a:rPr kumimoji="1" lang="en-US" altLang="ja-JP" sz="600" dirty="0"/>
                <a:t> </a:t>
              </a:r>
              <a:r>
                <a:rPr kumimoji="1" lang="en-US" altLang="ja-JP" sz="600" dirty="0" err="1"/>
                <a:t>besar</a:t>
              </a:r>
              <a:r>
                <a:rPr kumimoji="1" lang="en-US" altLang="ja-JP" sz="600" dirty="0"/>
                <a:t> (</a:t>
              </a:r>
              <a:r>
                <a:rPr kumimoji="1" lang="en-US" altLang="ja-JP" sz="600" dirty="0" err="1"/>
                <a:t>jenis</a:t>
              </a:r>
              <a:r>
                <a:rPr kumimoji="1" lang="en-US" altLang="ja-JP" sz="600" dirty="0"/>
                <a:t> </a:t>
              </a:r>
              <a:r>
                <a:rPr kumimoji="1" lang="en-US" altLang="ja-JP" sz="600" dirty="0" err="1"/>
                <a:t>lereng</a:t>
              </a:r>
              <a:r>
                <a:rPr kumimoji="1" lang="en-US" altLang="ja-JP" sz="600" dirty="0"/>
                <a:t> lain)</a:t>
              </a:r>
              <a:endParaRPr kumimoji="1" lang="ja-JP" altLang="en-US" sz="600" dirty="0"/>
            </a:p>
          </p:txBody>
        </p:sp>
        <p:sp>
          <p:nvSpPr>
            <p:cNvPr id="109" name="テキスト ボックス 44">
              <a:extLst>
                <a:ext uri="{FF2B5EF4-FFF2-40B4-BE49-F238E27FC236}">
                  <a16:creationId xmlns:a16="http://schemas.microsoft.com/office/drawing/2014/main" xmlns="" id="{ABFD68EF-EC83-44CB-AC2A-16B6FF0590C9}"/>
                </a:ext>
              </a:extLst>
            </p:cNvPr>
            <p:cNvSpPr txBox="1"/>
            <p:nvPr/>
          </p:nvSpPr>
          <p:spPr>
            <a:xfrm>
              <a:off x="4387471" y="6742694"/>
              <a:ext cx="1720850" cy="1185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500" dirty="0" err="1"/>
                <a:t>Keruntuhan</a:t>
              </a:r>
              <a:r>
                <a:rPr kumimoji="1" lang="en-US" altLang="ja-JP" sz="500" dirty="0"/>
                <a:t> </a:t>
              </a:r>
              <a:r>
                <a:rPr kumimoji="1" lang="en-US" altLang="ja-JP" sz="500" dirty="0" err="1"/>
                <a:t>skala</a:t>
              </a:r>
              <a:r>
                <a:rPr kumimoji="1" lang="en-US" altLang="ja-JP" sz="500" dirty="0"/>
                <a:t> </a:t>
              </a:r>
              <a:r>
                <a:rPr kumimoji="1" lang="en-US" altLang="ja-JP" sz="500" dirty="0" err="1"/>
                <a:t>besar</a:t>
              </a:r>
              <a:r>
                <a:rPr kumimoji="1" lang="en-US" altLang="ja-JP" sz="500" dirty="0"/>
                <a:t> (</a:t>
              </a:r>
              <a:r>
                <a:rPr kumimoji="1" lang="en-US" altLang="ja-JP" sz="500" dirty="0" err="1"/>
                <a:t>lereng</a:t>
              </a:r>
              <a:r>
                <a:rPr kumimoji="1" lang="en-US" altLang="ja-JP" sz="500" baseline="0" dirty="0"/>
                <a:t> </a:t>
              </a:r>
              <a:r>
                <a:rPr kumimoji="1" lang="en-US" altLang="ja-JP" sz="500" baseline="0" dirty="0" err="1"/>
                <a:t>batuan</a:t>
              </a:r>
              <a:r>
                <a:rPr kumimoji="1" lang="en-US" altLang="ja-JP" sz="500" baseline="0" dirty="0"/>
                <a:t> </a:t>
              </a:r>
              <a:r>
                <a:rPr kumimoji="1" lang="en-US" altLang="ja-JP" sz="500" baseline="0" dirty="0" err="1"/>
                <a:t>dasar</a:t>
              </a:r>
              <a:r>
                <a:rPr kumimoji="1" lang="en-US" altLang="ja-JP" sz="500" baseline="0" dirty="0"/>
                <a:t>)</a:t>
              </a:r>
              <a:endParaRPr kumimoji="1" lang="ja-JP" altLang="en-US" sz="500" dirty="0"/>
            </a:p>
          </p:txBody>
        </p:sp>
        <p:sp>
          <p:nvSpPr>
            <p:cNvPr id="110" name="テキスト ボックス 45">
              <a:extLst>
                <a:ext uri="{FF2B5EF4-FFF2-40B4-BE49-F238E27FC236}">
                  <a16:creationId xmlns:a16="http://schemas.microsoft.com/office/drawing/2014/main" xmlns="" id="{2D37C914-65E5-4300-959D-A4A07CE5F9FB}"/>
                </a:ext>
              </a:extLst>
            </p:cNvPr>
            <p:cNvSpPr txBox="1"/>
            <p:nvPr/>
          </p:nvSpPr>
          <p:spPr>
            <a:xfrm>
              <a:off x="4387471" y="6556065"/>
              <a:ext cx="564541" cy="964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600"/>
                <a:t>Patahan, dike</a:t>
              </a:r>
              <a:endParaRPr kumimoji="1" lang="ja-JP" altLang="en-US" sz="600"/>
            </a:p>
          </p:txBody>
        </p:sp>
        <p:sp>
          <p:nvSpPr>
            <p:cNvPr id="111" name="テキスト ボックス 46">
              <a:extLst>
                <a:ext uri="{FF2B5EF4-FFF2-40B4-BE49-F238E27FC236}">
                  <a16:creationId xmlns:a16="http://schemas.microsoft.com/office/drawing/2014/main" xmlns="" id="{FACF97D8-2255-4D1C-A075-E6F073094522}"/>
                </a:ext>
              </a:extLst>
            </p:cNvPr>
            <p:cNvSpPr txBox="1"/>
            <p:nvPr/>
          </p:nvSpPr>
          <p:spPr>
            <a:xfrm>
              <a:off x="5747830" y="6132634"/>
              <a:ext cx="584200" cy="964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600" dirty="0" err="1"/>
                <a:t>Kemiringan</a:t>
              </a:r>
              <a:r>
                <a:rPr kumimoji="1" lang="en-US" altLang="ja-JP" sz="600" dirty="0"/>
                <a:t> </a:t>
              </a:r>
              <a:r>
                <a:rPr kumimoji="1" lang="en-US" altLang="ja-JP" sz="600" dirty="0" err="1"/>
                <a:t>lereng</a:t>
              </a:r>
              <a:endParaRPr kumimoji="1" lang="ja-JP" altLang="en-US" sz="600" dirty="0"/>
            </a:p>
          </p:txBody>
        </p:sp>
        <p:sp>
          <p:nvSpPr>
            <p:cNvPr id="112" name="テキスト ボックス 47">
              <a:extLst>
                <a:ext uri="{FF2B5EF4-FFF2-40B4-BE49-F238E27FC236}">
                  <a16:creationId xmlns:a16="http://schemas.microsoft.com/office/drawing/2014/main" xmlns="" id="{A3620025-B3BA-422F-9A9F-60528C988C8B}"/>
                </a:ext>
              </a:extLst>
            </p:cNvPr>
            <p:cNvSpPr txBox="1"/>
            <p:nvPr/>
          </p:nvSpPr>
          <p:spPr>
            <a:xfrm>
              <a:off x="5605642" y="6451002"/>
              <a:ext cx="726518" cy="28456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600" dirty="0" err="1"/>
                <a:t>kerusakn</a:t>
              </a:r>
              <a:r>
                <a:rPr kumimoji="1" lang="ja-JP" altLang="en-US" sz="600" dirty="0"/>
                <a:t> </a:t>
              </a:r>
              <a:r>
                <a:rPr kumimoji="1" lang="en-US" altLang="ja-JP" sz="600" dirty="0" err="1"/>
                <a:t>kemiringan</a:t>
              </a:r>
              <a:r>
                <a:rPr kumimoji="1" lang="ja-JP" altLang="en-US" sz="600" dirty="0"/>
                <a:t> </a:t>
              </a:r>
              <a:r>
                <a:rPr kumimoji="1" lang="en-US" altLang="ja-JP" sz="600" dirty="0" err="1"/>
                <a:t>lereng</a:t>
              </a:r>
              <a:endParaRPr kumimoji="1" lang="ja-JP" altLang="en-US" sz="600" dirty="0"/>
            </a:p>
          </p:txBody>
        </p:sp>
        <p:sp>
          <p:nvSpPr>
            <p:cNvPr id="113" name="テキスト ボックス 48">
              <a:extLst>
                <a:ext uri="{FF2B5EF4-FFF2-40B4-BE49-F238E27FC236}">
                  <a16:creationId xmlns:a16="http://schemas.microsoft.com/office/drawing/2014/main" xmlns="" id="{AE06BF23-02EE-46B9-BA2D-9238ACE6C841}"/>
                </a:ext>
              </a:extLst>
            </p:cNvPr>
            <p:cNvSpPr txBox="1"/>
            <p:nvPr/>
          </p:nvSpPr>
          <p:spPr>
            <a:xfrm>
              <a:off x="5633104" y="5564554"/>
              <a:ext cx="392666" cy="28456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600" dirty="0" err="1"/>
                <a:t>Bentuk</a:t>
              </a:r>
              <a:r>
                <a:rPr lang="ja-JP" altLang="en-US" sz="600" dirty="0"/>
                <a:t> </a:t>
              </a:r>
              <a:r>
                <a:rPr lang="en-US" altLang="ja-JP" sz="600" dirty="0" err="1"/>
                <a:t>rusakan</a:t>
              </a:r>
              <a:endParaRPr kumimoji="1" lang="ja-JP" altLang="en-US" sz="600" dirty="0"/>
            </a:p>
          </p:txBody>
        </p:sp>
        <p:sp>
          <p:nvSpPr>
            <p:cNvPr id="114" name="テキスト ボックス 49">
              <a:extLst>
                <a:ext uri="{FF2B5EF4-FFF2-40B4-BE49-F238E27FC236}">
                  <a16:creationId xmlns:a16="http://schemas.microsoft.com/office/drawing/2014/main" xmlns="" id="{0985EEA0-1F41-4FC7-8FC5-EDEE55C78650}"/>
                </a:ext>
              </a:extLst>
            </p:cNvPr>
            <p:cNvSpPr txBox="1"/>
            <p:nvPr/>
          </p:nvSpPr>
          <p:spPr>
            <a:xfrm>
              <a:off x="5106364" y="5800571"/>
              <a:ext cx="392666" cy="56912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600" dirty="0" err="1"/>
                <a:t>tanggul</a:t>
              </a:r>
              <a:endParaRPr kumimoji="1" lang="en-US" altLang="ja-JP" sz="600" dirty="0"/>
            </a:p>
            <a:p>
              <a:r>
                <a:rPr kumimoji="1" lang="en-US" altLang="ja-JP" sz="600" dirty="0"/>
                <a:t>Zona</a:t>
              </a:r>
              <a:r>
                <a:rPr kumimoji="1" lang="ja-JP" altLang="en-US" sz="600" dirty="0"/>
                <a:t> </a:t>
              </a:r>
              <a:r>
                <a:rPr kumimoji="1" lang="en-US" altLang="ja-JP" sz="600" dirty="0" err="1"/>
                <a:t>pecahan</a:t>
              </a:r>
              <a:r>
                <a:rPr kumimoji="1" lang="ja-JP" altLang="en-US" sz="600" dirty="0"/>
                <a:t> </a:t>
              </a:r>
              <a:r>
                <a:rPr kumimoji="1" lang="en-US" altLang="ja-JP" sz="600" dirty="0" err="1"/>
                <a:t>besar</a:t>
              </a:r>
              <a:endParaRPr kumimoji="1" lang="ja-JP" altLang="en-US" sz="600" dirty="0"/>
            </a:p>
          </p:txBody>
        </p:sp>
        <p:sp>
          <p:nvSpPr>
            <p:cNvPr id="115" name="テキスト ボックス 50">
              <a:extLst>
                <a:ext uri="{FF2B5EF4-FFF2-40B4-BE49-F238E27FC236}">
                  <a16:creationId xmlns:a16="http://schemas.microsoft.com/office/drawing/2014/main" xmlns="" id="{42960733-A4D3-48E5-B5A4-024E7EFC7872}"/>
                </a:ext>
              </a:extLst>
            </p:cNvPr>
            <p:cNvSpPr txBox="1"/>
            <p:nvPr/>
          </p:nvSpPr>
          <p:spPr>
            <a:xfrm>
              <a:off x="4156867" y="6984297"/>
              <a:ext cx="2442944" cy="5928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5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Tipe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yang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jatuh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di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sepanjang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garis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lemah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, di mana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garis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tersebut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berkekuatan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sangat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rendah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retakan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,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bidang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patahan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,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tanggul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,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dll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).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Skala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keruntuhan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ditentukan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oleh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hubungan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sudut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kemiringan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posisi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lereng,dll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.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Selain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itu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,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ada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juga yang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bagian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ujungnya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500" baseline="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membesar</a:t>
              </a:r>
              <a:r>
                <a:rPr lang="en-US" altLang="ja-JP" sz="500" baseline="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.</a:t>
              </a:r>
              <a:endParaRPr kumimoji="1" lang="ja-JP" altLang="en-US" sz="500" dirty="0"/>
            </a:p>
          </p:txBody>
        </p:sp>
        <p:cxnSp>
          <p:nvCxnSpPr>
            <p:cNvPr id="116" name="直線コネクタ 115"/>
            <p:cNvCxnSpPr/>
            <p:nvPr/>
          </p:nvCxnSpPr>
          <p:spPr>
            <a:xfrm flipH="1">
              <a:off x="4120771" y="3296265"/>
              <a:ext cx="12700" cy="21386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直線コネクタ 116"/>
            <p:cNvCxnSpPr/>
            <p:nvPr/>
          </p:nvCxnSpPr>
          <p:spPr>
            <a:xfrm flipH="1">
              <a:off x="3911221" y="3289915"/>
              <a:ext cx="12700" cy="21386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8" name="テキスト ボックス 17">
              <a:extLst>
                <a:ext uri="{FF2B5EF4-FFF2-40B4-BE49-F238E27FC236}">
                  <a16:creationId xmlns:a16="http://schemas.microsoft.com/office/drawing/2014/main" xmlns="" id="{94E3D954-DE3D-43B6-B2CB-537D33250184}"/>
                </a:ext>
              </a:extLst>
            </p:cNvPr>
            <p:cNvSpPr txBox="1"/>
            <p:nvPr/>
          </p:nvSpPr>
          <p:spPr>
            <a:xfrm>
              <a:off x="4362477" y="4292668"/>
              <a:ext cx="616312" cy="2259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 eaLnBrk="1" latinLnBrk="0" hangingPunct="1"/>
              <a:r>
                <a:rPr kumimoji="1" lang="en-US" altLang="ja-JP" sz="500" kern="1200">
                  <a:solidFill>
                    <a:schemeClr val="tx1"/>
                  </a:solidFill>
                  <a:effectLst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Batu yang banyak mengandung retakan</a:t>
              </a:r>
              <a:endParaRPr lang="ja-JP" altLang="ja-JP" sz="100">
                <a:effectLst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9931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Metode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Penggalian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628650" y="1268383"/>
            <a:ext cx="8367512" cy="5461221"/>
            <a:chOff x="628650" y="1268383"/>
            <a:chExt cx="8367512" cy="5461221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4419600" y="6452605"/>
              <a:ext cx="4576562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224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119 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" name="コンテンツ プレースホルダー 4"/>
            <p:cNvSpPr txBox="1">
              <a:spLocks/>
            </p:cNvSpPr>
            <p:nvPr/>
          </p:nvSpPr>
          <p:spPr>
            <a:xfrm>
              <a:off x="628650" y="1268383"/>
              <a:ext cx="7886700" cy="5070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3763" indent="-893763">
                <a:buNone/>
              </a:pPr>
              <a:endPara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545946" y="5916471"/>
              <a:ext cx="205210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metode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Island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2280" y="1314615"/>
              <a:ext cx="6059440" cy="2363767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1166" y="3968144"/>
              <a:ext cx="6064668" cy="1991651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2161309" y="3731521"/>
              <a:ext cx="462049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metode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pemotongan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terbuka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lereng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norimen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2600109" y="1385455"/>
              <a:ext cx="1311418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Ujung </a:t>
              </a:r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atas</a:t>
              </a:r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lereng</a:t>
              </a:r>
              <a:endParaRPr kumimoji="1" lang="ja-JP" altLang="en-US" sz="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2927679" y="1781695"/>
              <a:ext cx="793437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Pencegahan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lereng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runtuh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356361" y="2627515"/>
              <a:ext cx="1107456" cy="215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Gradien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kemiringan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255818" y="2222528"/>
              <a:ext cx="465298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Sandbag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558043" y="2568216"/>
              <a:ext cx="1311418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Ujung </a:t>
              </a:r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bawah</a:t>
              </a:r>
              <a:r>
                <a:rPr kumimoji="1" lang="en-US" altLang="ja-JP" sz="9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9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lereng</a:t>
              </a:r>
              <a:endParaRPr kumimoji="1" lang="ja-JP" altLang="en-US" sz="9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268624" y="1772966"/>
              <a:ext cx="1159018" cy="215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Tanggul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alami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(berm)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412379" y="1313640"/>
              <a:ext cx="979010" cy="215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Selokan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drainase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936869" y="3444389"/>
              <a:ext cx="979010" cy="215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Selokan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drainase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797300" y="3530629"/>
              <a:ext cx="1207623" cy="215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Sisi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bawah</a:t>
              </a:r>
              <a:r>
                <a:rPr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863439" y="4765157"/>
              <a:ext cx="1355453" cy="215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Dinding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penahan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687100" y="4549606"/>
              <a:ext cx="1258483" cy="215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Balok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penahan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6687100" y="5166133"/>
              <a:ext cx="1258483" cy="215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Batang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penahan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4666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Metode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penggalian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628650" y="1268383"/>
            <a:ext cx="8367512" cy="5461221"/>
            <a:chOff x="628650" y="1268383"/>
            <a:chExt cx="8367512" cy="5461221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4419600" y="6452605"/>
              <a:ext cx="4576562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226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119 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" name="コンテンツ プレースホルダー 4"/>
            <p:cNvSpPr txBox="1">
              <a:spLocks/>
            </p:cNvSpPr>
            <p:nvPr/>
          </p:nvSpPr>
          <p:spPr>
            <a:xfrm>
              <a:off x="628650" y="1268383"/>
              <a:ext cx="7886700" cy="5070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3763" indent="-893763">
                <a:buNone/>
              </a:pPr>
              <a:endPara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667000" y="6054971"/>
              <a:ext cx="341947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metode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open cut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untuk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penopang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7952" y="1287151"/>
              <a:ext cx="4368095" cy="4799157"/>
            </a:xfrm>
            <a:prstGeom prst="rect">
              <a:avLst/>
            </a:prstGeom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3035300" y="1816100"/>
              <a:ext cx="825500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Struktur</a:t>
              </a:r>
              <a:r>
                <a:rPr kumimoji="1"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benda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337300" y="1768445"/>
              <a:ext cx="527050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Jangkar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111875" y="2051050"/>
              <a:ext cx="527050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Tie rope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038724" y="2546350"/>
              <a:ext cx="1076326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b)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Metode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tie rope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4125186" y="2225705"/>
              <a:ext cx="677727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Dinding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penahan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224336" y="3867150"/>
              <a:ext cx="479426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Mortar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890808" y="3260727"/>
              <a:ext cx="1076326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a)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Metode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independen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894272" y="4156077"/>
              <a:ext cx="1181128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c)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Metode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earth anchor (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jangkar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bumi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369553" y="2943654"/>
              <a:ext cx="677727" cy="3231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5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Batang</a:t>
              </a:r>
              <a:r>
                <a:rPr kumimoji="1" lang="en-US" altLang="ja-JP" sz="5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5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tembaga</a:t>
              </a:r>
              <a:r>
                <a:rPr kumimoji="1" lang="en-US" altLang="ja-JP" sz="5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5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atau</a:t>
              </a:r>
              <a:r>
                <a:rPr kumimoji="1" lang="en-US" altLang="ja-JP" sz="5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5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kawat</a:t>
              </a:r>
              <a:r>
                <a:rPr kumimoji="1" lang="en-US" altLang="ja-JP" sz="5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5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tembaga</a:t>
              </a:r>
              <a:r>
                <a:rPr kumimoji="1" lang="en-US" altLang="ja-JP" sz="5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PC</a:t>
              </a:r>
              <a:endParaRPr kumimoji="1" lang="ja-JP" altLang="en-US" sz="5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066924" y="2579525"/>
              <a:ext cx="530951" cy="523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Bagian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yang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ditancapkan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109909" y="4340011"/>
              <a:ext cx="2066925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Pekerjaan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memasang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penahan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(falsework)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362187" y="5043492"/>
              <a:ext cx="546099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Bracket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3344863" y="4578170"/>
              <a:ext cx="546099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Balok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penopang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3965580" y="4579961"/>
              <a:ext cx="546099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Batang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penahan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572000" y="4575586"/>
              <a:ext cx="546099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Batang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penahan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5576887" y="5135825"/>
              <a:ext cx="1287463" cy="215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Dinding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penahan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314830" y="4949249"/>
              <a:ext cx="530219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Penahan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tengah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2505081" y="5628122"/>
              <a:ext cx="530219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Penahan</a:t>
              </a:r>
              <a:r>
                <a:rPr lang="en-US" altLang="ja-JP" sz="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6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tengah</a:t>
              </a:r>
              <a:endParaRPr kumimoji="1" lang="ja-JP" altLang="en-US" sz="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45787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Metode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penggalian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628650" y="1268383"/>
            <a:ext cx="8367512" cy="5461221"/>
            <a:chOff x="628650" y="1268383"/>
            <a:chExt cx="8367512" cy="5461221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4419600" y="6452605"/>
              <a:ext cx="4576562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err="1">
                  <a:solidFill>
                    <a:prstClr val="black"/>
                  </a:solidFill>
                </a:rPr>
                <a:t>Buku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227 /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Panduan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tambahan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</a:rPr>
                <a:t>Halaman</a:t>
              </a:r>
              <a:r>
                <a:rPr lang="en-US" altLang="ja-JP" sz="1200" dirty="0">
                  <a:solidFill>
                    <a:prstClr val="black"/>
                  </a:solidFill>
                </a:rPr>
                <a:t> </a:t>
              </a:r>
              <a:r>
                <a:rPr lang="en-US" altLang="ja-JP" sz="1200" dirty="0" smtClean="0">
                  <a:solidFill>
                    <a:prstClr val="black"/>
                  </a:solidFill>
                </a:rPr>
                <a:t>120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" name="コンテンツ プレースホルダー 4"/>
            <p:cNvSpPr txBox="1">
              <a:spLocks/>
            </p:cNvSpPr>
            <p:nvPr/>
          </p:nvSpPr>
          <p:spPr>
            <a:xfrm>
              <a:off x="628650" y="1268383"/>
              <a:ext cx="7886700" cy="5070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3763" indent="-893763">
                <a:buNone/>
              </a:pPr>
              <a:endPara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219450" y="6136460"/>
              <a:ext cx="237860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metode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inverted lining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079171" y="2918166"/>
              <a:ext cx="268085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Contoh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penggalian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metode</a:t>
              </a:r>
              <a:r>
                <a:rPr lang="en-US" altLang="ja-JP" sz="12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trench cut</a:t>
              </a:r>
              <a:endParaRPr lang="ja-JP" altLang="en-US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2213" y="1346171"/>
              <a:ext cx="5974773" cy="1501473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5154" y="3152528"/>
              <a:ext cx="3549144" cy="3026570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5636417" y="3040201"/>
              <a:ext cx="687100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Permukaan</a:t>
              </a:r>
              <a:r>
                <a:rPr lang="en-US" altLang="ja-JP" sz="7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760027" y="4062098"/>
              <a:ext cx="1287463" cy="215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Dinding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penahan</a:t>
              </a:r>
              <a:r>
                <a:rPr kumimoji="1" lang="en-US" altLang="ja-JP" sz="8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sz="8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tanah</a:t>
              </a:r>
              <a:endParaRPr kumimoji="1" lang="ja-JP" altLang="en-US" sz="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4805145" y="3850294"/>
              <a:ext cx="534700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Pertama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4860564" y="4565785"/>
              <a:ext cx="479281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Kedua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860564" y="5064549"/>
              <a:ext cx="479281" cy="200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7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Ketiga</a:t>
              </a:r>
              <a:endParaRPr kumimoji="1" lang="ja-JP" altLang="en-US" sz="7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267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Bab 11   </a:t>
            </a:r>
            <a:r>
              <a:rPr lang="en-US" altLang="zh-TW" sz="3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Contoh</a:t>
            </a:r>
            <a:r>
              <a:rPr lang="en-US" altLang="zh-TW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3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Kecelakaan</a:t>
            </a:r>
            <a:r>
              <a:rPr lang="en-US" altLang="zh-TW" sz="32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zh-TW" sz="32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Kerja</a:t>
            </a:r>
            <a:endParaRPr kumimoji="1" lang="ja-JP" altLang="en-US" sz="3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9355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8157</Words>
  <PresentationFormat>画面に合わせる (4:3)</PresentationFormat>
  <Paragraphs>2331</Paragraphs>
  <Slides>119</Slides>
  <Notes>107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119</vt:i4>
      </vt:variant>
    </vt:vector>
  </HeadingPairs>
  <TitlesOfParts>
    <vt:vector size="132" baseType="lpstr">
      <vt:lpstr>Abadi</vt:lpstr>
      <vt:lpstr>Arial Unicode MS</vt:lpstr>
      <vt:lpstr>HGP明朝B</vt:lpstr>
      <vt:lpstr>Meiryo UI</vt:lpstr>
      <vt:lpstr>ＭＳ Ｐゴシック</vt:lpstr>
      <vt:lpstr>新細明體</vt:lpstr>
      <vt:lpstr>游ゴシック</vt:lpstr>
      <vt:lpstr>游ゴシック Light</vt:lpstr>
      <vt:lpstr>Arial</vt:lpstr>
      <vt:lpstr>Calibri</vt:lpstr>
      <vt:lpstr>Calibri Light</vt:lpstr>
      <vt:lpstr>Cambria Math</vt:lpstr>
      <vt:lpstr>Office Theme</vt:lpstr>
      <vt:lpstr>Buku Panduan Tambahan Pelatihan Keterampilan Mengemudi Mesin Konstruksi Alat Berat (Untuk Leveling,　Pengangkutan, Pemuatan, Penggalian) Materi Power Point Untuk Pelatihan</vt:lpstr>
      <vt:lpstr>Bab 1　Pengetahuan Dasar Mengenai Mesin Konstruksi Alat Berat</vt:lpstr>
      <vt:lpstr>Jenis dan Model Mesin Konstruksi Alat Berat (Untuk Leveling ,  Pengangkutan , Pemuatan ,  Penggalian) (UU Kesehatan dan Keselamatan Kerja Daftar Terlampir Bagian 7)</vt:lpstr>
      <vt:lpstr>Mesin Untuk Leveling (Pemerataan Tanah) ,  Pengangkutan , 　Pemuatan</vt:lpstr>
      <vt:lpstr>Mesin Untuk Leveling (Pemerataan Tanah) ,  Pengangkutan , 　Pemuatan</vt:lpstr>
      <vt:lpstr>Mesin Untuk Penggalian</vt:lpstr>
      <vt:lpstr>Mesin Untuk Penggalian</vt:lpstr>
      <vt:lpstr>Istilah Terkait mesin konstruksi alat berat 1...Peralatan Kerja</vt:lpstr>
      <vt:lpstr>Istilah Terkait mesin konstruksi alat berat　                                                   ２... Berat Rangka Mesin 車両系建設機械に                      ３...Massa Mesin 車両系建設機械に関する用語　   ４...Total Massa Mesin</vt:lpstr>
      <vt:lpstr>Istilah Terkait mesin konstruksi alat berat　5...Stabilitas            6...Kemampuan Memanjat</vt:lpstr>
      <vt:lpstr>Istilah Terkait mesin konstruksi alat berat　7...Tekanan Tanah Rata-rata</vt:lpstr>
      <vt:lpstr>Bab 2　Penggerak Utama dan Sistem Hidrolik Pada mesin konstruksi alat berat</vt:lpstr>
      <vt:lpstr>Penggerak Utama</vt:lpstr>
      <vt:lpstr>Struktur Mesin Diesel</vt:lpstr>
      <vt:lpstr>Struktur Mesin Diesel</vt:lpstr>
      <vt:lpstr>Struktur Mesin Diesel</vt:lpstr>
      <vt:lpstr>Bahan Bakar, Oli Mesin</vt:lpstr>
      <vt:lpstr>Sistem Hidrolik</vt:lpstr>
      <vt:lpstr>Pompa Hidrolik ① Gear Pump　 　② Pompa Piston　Tipe Sumbu Diagonal、Tipe Pelat Diagonal</vt:lpstr>
      <vt:lpstr>Tangki Oli Hidrolik</vt:lpstr>
      <vt:lpstr>Bab 3　Struktur Peralatan Terkait Pengoperasian mesin konstruksi alat berat</vt:lpstr>
      <vt:lpstr>Traktor Tipe Crawler</vt:lpstr>
      <vt:lpstr>Traktor Tipe Crawler</vt:lpstr>
      <vt:lpstr>Traktor Tipe Roda</vt:lpstr>
      <vt:lpstr>Traktor Tipe Roda　Tire (Ban)</vt:lpstr>
      <vt:lpstr>Mesin konstruksi alat berat Sistem ekskavator (Shoberu) Hidrolik (Tipe Crawler)</vt:lpstr>
      <vt:lpstr>Motor Grader</vt:lpstr>
      <vt:lpstr>Scraper (Pengikis)</vt:lpstr>
      <vt:lpstr>Bab 4　Penanganan Peralatan yang berhubungan dengan pengoperasian mesin konstruksi alat berat</vt:lpstr>
      <vt:lpstr>Penanganan Pada Awal mengemudi</vt:lpstr>
      <vt:lpstr>Penanganan Saat mengemudi</vt:lpstr>
      <vt:lpstr>Penanganan Saat mengemudi</vt:lpstr>
      <vt:lpstr>Penanganan Saat Parkir </vt:lpstr>
      <vt:lpstr>Bab 5　Struktur dan Jenis Peralatan Terkait Pekerjaan mesin konstruksi alat berat</vt:lpstr>
      <vt:lpstr>Struktur dan Jenis peralatan Kerja Pada mesin konstruksi alat berat Tipe Traktor</vt:lpstr>
      <vt:lpstr>Struktur dan Jenis peralatan Kerja Pada mesin konstruksi alat berat Tipe Traktor</vt:lpstr>
      <vt:lpstr>Peralatan Kemanan dan Sejenisnya</vt:lpstr>
      <vt:lpstr>Struktur dan Jenis peralatan Kerja Pada mesin konstruksi alat berat Tipe ekskavator (Shoberu)</vt:lpstr>
      <vt:lpstr>Peralatan Keamanan dan Sejenisnya</vt:lpstr>
      <vt:lpstr>Motor Grader</vt:lpstr>
      <vt:lpstr>Scraper (Pengikis)</vt:lpstr>
      <vt:lpstr>Bab 6　Penanganan peralatan yang Berkaitan dengan Pekerjaan mesin konstruksi alat berat</vt:lpstr>
      <vt:lpstr>Bulldozer　１...Pedoman Dasar Pengoperasian</vt:lpstr>
      <vt:lpstr>Bulldozer １... Pedoman Dasar Pengoperasian</vt:lpstr>
      <vt:lpstr>Bulldozer １... Pedoman Dasar Pengoperasian</vt:lpstr>
      <vt:lpstr>Bulldozer ２...Pekerjaan Dasar</vt:lpstr>
      <vt:lpstr>Pekerjaan Penggalian</vt:lpstr>
      <vt:lpstr>Pekerjaan Pemadatan Tanah (Oshido)</vt:lpstr>
      <vt:lpstr>Pekerjaan Tanggul (Morido)</vt:lpstr>
      <vt:lpstr>Finishing</vt:lpstr>
      <vt:lpstr>Pekerjaan Terapan</vt:lpstr>
      <vt:lpstr>Pekerjaan Ripping</vt:lpstr>
      <vt:lpstr>Traktor dan Ekskavator (shoberu)</vt:lpstr>
      <vt:lpstr>Traktor dan Ekskavator (shoberu)</vt:lpstr>
      <vt:lpstr>Pekerjaan Penggalian</vt:lpstr>
      <vt:lpstr>Pekerjaan Bongkar Muat</vt:lpstr>
      <vt:lpstr>Pekerjaan Bongkar muat</vt:lpstr>
      <vt:lpstr>Ekskavator (shoberu) Hidrolik (Backhoe)</vt:lpstr>
      <vt:lpstr>Ekskavator (shoberu) Hidrolik (Backhoe)</vt:lpstr>
      <vt:lpstr>Pekerjaan Penggalian</vt:lpstr>
      <vt:lpstr>Pekerjaan muatan</vt:lpstr>
      <vt:lpstr>Ekskavator (shoberu) Hidrolik (Loading dan Ekskavator (shoberu))</vt:lpstr>
      <vt:lpstr>Ekskavator (shoberu) hidrolik (Loading dan Ekskavator (shoberu))</vt:lpstr>
      <vt:lpstr>Ekskavator (shoberu) hidrolik (Loading dan Ekskavator (shoberu))</vt:lpstr>
      <vt:lpstr>Clamshell</vt:lpstr>
      <vt:lpstr>Drag line</vt:lpstr>
      <vt:lpstr>Motor dan Grader  1…Operasi Dasar</vt:lpstr>
      <vt:lpstr>Motor dan Grader   2...Operasi Dasar</vt:lpstr>
      <vt:lpstr>Pekerjaan Terapan</vt:lpstr>
      <vt:lpstr>Scraper (Motor dan scraper)</vt:lpstr>
      <vt:lpstr>Scraper (Scraper tipe derek)</vt:lpstr>
      <vt:lpstr>Muck loader tipe crawler</vt:lpstr>
      <vt:lpstr>Pemindahan mesin konstruksi alat berat</vt:lpstr>
      <vt:lpstr>Bab 7　Pemeliharaan dan Pemeriksaan Mesin Konstruksi Alat Berat</vt:lpstr>
      <vt:lpstr>UU terkait dan Hal yang Perlu Diperhatikan</vt:lpstr>
      <vt:lpstr>Prosedur pemeliharaan Harian　Sebelum Menghidupkan Mesin</vt:lpstr>
      <vt:lpstr>Prosedur pemeliharaan harian　Setelah menyalakan mesin</vt:lpstr>
      <vt:lpstr>Prosedur Pemeriksaan Saat Ditemukan Kondisi Abnormal Sewaktu Bekerja</vt:lpstr>
      <vt:lpstr>Bab 8　Pengetahuan Untuk Berkendara Dengan Aman dan Prosedur Pemanduan dan Isyarat</vt:lpstr>
      <vt:lpstr>Pengetahuan untuk berkendara dengan aman</vt:lpstr>
      <vt:lpstr>Prosedur pemanduan dan isyarat</vt:lpstr>
      <vt:lpstr>Bab 9　Pengetahuan Tentang Gaya dan Kelistrikan</vt:lpstr>
      <vt:lpstr>Momen Gaya</vt:lpstr>
      <vt:lpstr>Massa dan berat jenis</vt:lpstr>
      <vt:lpstr>Titik berat (pusat gravitasi), stabilitas benda (suwari)</vt:lpstr>
      <vt:lpstr>Pergerakan benda</vt:lpstr>
      <vt:lpstr>Pengetahuan mengenai kelistrikan</vt:lpstr>
      <vt:lpstr>Pengetahuan mengenai kelistrikan</vt:lpstr>
      <vt:lpstr>Bab 10  Pengetahuan Tentang Geologi  dan Pekerjaan Teknik Sipil</vt:lpstr>
      <vt:lpstr>Sifat batuan dan tanah</vt:lpstr>
      <vt:lpstr>Struktur tanah</vt:lpstr>
      <vt:lpstr>Kekerasan tanah</vt:lpstr>
      <vt:lpstr>Perubahan volume tanah</vt:lpstr>
      <vt:lpstr>Penyebab dan tanda tanah longsor  Penyebab longsor</vt:lpstr>
      <vt:lpstr>Penyebab dan tanda tanah longsor  Kekuatan tanah dan tanda longsor</vt:lpstr>
      <vt:lpstr>Metode Penggalian</vt:lpstr>
      <vt:lpstr>Metode penggalian</vt:lpstr>
      <vt:lpstr>Metode penggalian</vt:lpstr>
      <vt:lpstr>Bab 11   Contoh Kecelakaan Kerja</vt:lpstr>
      <vt:lpstr>Kematian dan cedera di industri konstruksi</vt:lpstr>
      <vt:lpstr>Contoh kasus 1. Pekerja terjepit di antara counter weight dan drag ekskavator (shoberu) </vt:lpstr>
      <vt:lpstr>Contoh kasus 5. Pekerja berjalan di depan drag ekskavator (shoberu) lalu tertabrak bucket yang sedang bergerak</vt:lpstr>
      <vt:lpstr>Contoh kasus 9. Pekerja tertabrak traktor Ekskavator (shoberu) yang sedang mengangkut material</vt:lpstr>
      <vt:lpstr>Sistem Hukum Tentang Keselamatan dan Kesehatan Kerja</vt:lpstr>
      <vt:lpstr>Undang-undang Kesehatan dan keselamatan kerja（kutipan）（１）</vt:lpstr>
      <vt:lpstr>Undang-undang Kesehatan dan keselamatan kerja（kutipan）（2）</vt:lpstr>
      <vt:lpstr>Undang-Undang Kesehatan dan Keselamatan Kerja（ kutipan）（３）</vt:lpstr>
      <vt:lpstr>Peraturan Pemerintah Terkait Penegakan UU （kutipan）</vt:lpstr>
      <vt:lpstr>Peraturan Kesehatan dan Keselamatan Kerja（kutipan）（１）</vt:lpstr>
      <vt:lpstr>Peraturan Kesehatan dan Keselamatan Kerja（kutipan）（２）</vt:lpstr>
      <vt:lpstr>Peraturan Kesehatan dan Keselamatan Kerja（kutipan）（３）</vt:lpstr>
      <vt:lpstr>Peraturan Kesehatan dan Keselamatan Kerja (kutipan)     (4)</vt:lpstr>
      <vt:lpstr>Peraturan Kesehatan dan Keselamatan Kerja (kutipan)  (5)</vt:lpstr>
      <vt:lpstr>Peraturan Kesehatan dan Keselamatan Kerja (kutipan)  (6)</vt:lpstr>
      <vt:lpstr>Peraturan Kesehatan dan Keselamatan Kerja (kutipan)  (7)</vt:lpstr>
      <vt:lpstr>Peraturan Kesehatan dan Keselamatan Kerja (kutipan)  (8)</vt:lpstr>
      <vt:lpstr>Peraturan Kesehatan dan Keselamatan Kerja (kutipan)  (9)</vt:lpstr>
      <vt:lpstr>Peraturan Kesehatan dan Keselamatan Kerja (kutipan)  (10)</vt:lpstr>
      <vt:lpstr>Standart struktur alat berat (kutipan)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dcterms:created xsi:type="dcterms:W3CDTF">2021-02-24T05:55:57Z</dcterms:created>
  <dcterms:modified xsi:type="dcterms:W3CDTF">2021-03-15T06:32:36Z</dcterms:modified>
</cp:coreProperties>
</file>