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2"/>
  </p:notesMasterIdLst>
  <p:sldIdLst>
    <p:sldId id="336" r:id="rId3"/>
    <p:sldId id="305" r:id="rId4"/>
    <p:sldId id="257" r:id="rId5"/>
    <p:sldId id="366" r:id="rId6"/>
    <p:sldId id="446" r:id="rId7"/>
    <p:sldId id="447" r:id="rId8"/>
    <p:sldId id="448" r:id="rId9"/>
    <p:sldId id="371" r:id="rId10"/>
    <p:sldId id="372" r:id="rId11"/>
    <p:sldId id="375" r:id="rId12"/>
    <p:sldId id="377" r:id="rId13"/>
    <p:sldId id="337" r:id="rId14"/>
    <p:sldId id="378" r:id="rId15"/>
    <p:sldId id="523" r:id="rId16"/>
    <p:sldId id="525" r:id="rId17"/>
    <p:sldId id="524" r:id="rId18"/>
    <p:sldId id="379" r:id="rId19"/>
    <p:sldId id="380" r:id="rId20"/>
    <p:sldId id="381" r:id="rId21"/>
    <p:sldId id="386" r:id="rId22"/>
    <p:sldId id="339" r:id="rId23"/>
    <p:sldId id="526" r:id="rId24"/>
    <p:sldId id="578" r:id="rId25"/>
    <p:sldId id="527" r:id="rId26"/>
    <p:sldId id="388" r:id="rId27"/>
    <p:sldId id="528" r:id="rId28"/>
    <p:sldId id="449" r:id="rId29"/>
    <p:sldId id="450" r:id="rId30"/>
    <p:sldId id="443" r:id="rId31"/>
    <p:sldId id="456" r:id="rId32"/>
    <p:sldId id="457" r:id="rId33"/>
    <p:sldId id="458" r:id="rId34"/>
    <p:sldId id="459" r:id="rId35"/>
    <p:sldId id="340" r:id="rId36"/>
    <p:sldId id="394" r:id="rId37"/>
    <p:sldId id="465" r:id="rId38"/>
    <p:sldId id="466" r:id="rId39"/>
    <p:sldId id="395" r:id="rId40"/>
    <p:sldId id="467" r:id="rId41"/>
    <p:sldId id="471" r:id="rId42"/>
    <p:sldId id="472" r:id="rId43"/>
    <p:sldId id="444" r:id="rId44"/>
    <p:sldId id="477" r:id="rId45"/>
    <p:sldId id="529" r:id="rId46"/>
    <p:sldId id="530" r:id="rId47"/>
    <p:sldId id="538" r:id="rId48"/>
    <p:sldId id="491" r:id="rId49"/>
    <p:sldId id="548" r:id="rId50"/>
    <p:sldId id="549" r:id="rId51"/>
    <p:sldId id="550" r:id="rId52"/>
    <p:sldId id="551" r:id="rId53"/>
    <p:sldId id="552" r:id="rId54"/>
    <p:sldId id="553" r:id="rId55"/>
    <p:sldId id="554" r:id="rId56"/>
    <p:sldId id="555" r:id="rId57"/>
    <p:sldId id="498" r:id="rId58"/>
    <p:sldId id="564" r:id="rId59"/>
    <p:sldId id="565" r:id="rId60"/>
    <p:sldId id="579" r:id="rId61"/>
    <p:sldId id="566" r:id="rId62"/>
    <p:sldId id="567" r:id="rId63"/>
    <p:sldId id="568" r:id="rId64"/>
    <p:sldId id="569" r:id="rId65"/>
    <p:sldId id="580" r:id="rId66"/>
    <p:sldId id="570" r:id="rId67"/>
    <p:sldId id="532" r:id="rId68"/>
    <p:sldId id="533" r:id="rId69"/>
    <p:sldId id="534" r:id="rId70"/>
    <p:sldId id="535" r:id="rId71"/>
    <p:sldId id="536" r:id="rId72"/>
    <p:sldId id="537" r:id="rId73"/>
    <p:sldId id="539" r:id="rId74"/>
    <p:sldId id="540" r:id="rId75"/>
    <p:sldId id="445" r:id="rId76"/>
    <p:sldId id="415" r:id="rId77"/>
    <p:sldId id="416" r:id="rId78"/>
    <p:sldId id="512" r:id="rId79"/>
    <p:sldId id="419" r:id="rId80"/>
    <p:sldId id="342" r:id="rId81"/>
    <p:sldId id="421" r:id="rId82"/>
    <p:sldId id="422" r:id="rId83"/>
    <p:sldId id="557" r:id="rId84"/>
    <p:sldId id="558" r:id="rId85"/>
    <p:sldId id="559" r:id="rId86"/>
    <p:sldId id="560" r:id="rId87"/>
    <p:sldId id="561" r:id="rId88"/>
    <p:sldId id="562" r:id="rId89"/>
    <p:sldId id="563" r:id="rId90"/>
    <p:sldId id="344" r:id="rId91"/>
    <p:sldId id="426" r:id="rId92"/>
    <p:sldId id="542" r:id="rId93"/>
    <p:sldId id="543" r:id="rId94"/>
    <p:sldId id="515" r:id="rId95"/>
    <p:sldId id="516" r:id="rId96"/>
    <p:sldId id="517" r:id="rId97"/>
    <p:sldId id="571" r:id="rId98"/>
    <p:sldId id="572" r:id="rId99"/>
    <p:sldId id="573" r:id="rId100"/>
    <p:sldId id="574" r:id="rId101"/>
    <p:sldId id="575" r:id="rId102"/>
    <p:sldId id="576" r:id="rId103"/>
    <p:sldId id="577" r:id="rId104"/>
    <p:sldId id="519" r:id="rId105"/>
    <p:sldId id="328" r:id="rId106"/>
    <p:sldId id="329" r:id="rId107"/>
    <p:sldId id="547" r:id="rId108"/>
    <p:sldId id="354" r:id="rId109"/>
    <p:sldId id="355" r:id="rId110"/>
    <p:sldId id="331" r:id="rId111"/>
    <p:sldId id="332" r:id="rId112"/>
    <p:sldId id="356" r:id="rId113"/>
    <p:sldId id="357" r:id="rId114"/>
    <p:sldId id="358" r:id="rId115"/>
    <p:sldId id="359" r:id="rId116"/>
    <p:sldId id="360" r:id="rId117"/>
    <p:sldId id="522" r:id="rId118"/>
    <p:sldId id="361" r:id="rId119"/>
    <p:sldId id="364" r:id="rId120"/>
    <p:sldId id="365" r:id="rId121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2F8"/>
    <a:srgbClr val="D8EAF4"/>
    <a:srgbClr val="E2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F213B-CC5C-42A1-A192-BBCFB6CE6CFC}" v="1" dt="2021-02-22T01:38:22.363"/>
    <p1510:client id="{7091F51F-A032-41D2-A3BE-411823616208}" v="125" dt="2021-02-22T06:49:45.007"/>
    <p1510:client id="{79CB3E12-0A51-4CAD-8995-2C1D03BE40DF}" v="22" dt="2021-02-22T06:51:32.847"/>
    <p1510:client id="{A2C3798C-1832-46FC-BA3E-1648B529F1F5}" v="120" dt="2021-02-22T06:45:26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8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4E0B5-69AE-4DB8-A746-7CF92D00ED4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2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557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1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9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9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7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0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4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2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5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8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2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3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9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0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3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0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5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9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2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2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44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29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79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51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8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83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3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48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0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079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82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17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33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578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1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3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531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360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25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83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93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321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72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26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38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14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487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880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90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88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335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79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55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74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439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068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0.jpe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9456" y="1914861"/>
            <a:ext cx="8705088" cy="2375647"/>
          </a:xfrm>
        </p:spPr>
        <p:txBody>
          <a:bodyPr anchor="ctr">
            <a:normAutofit/>
          </a:bodyPr>
          <a:lstStyle/>
          <a:p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VẬN HÀNH MÁY MÓC XÂY DỰNG DẠNG XE </a:t>
            </a:r>
            <a:b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(MÁY DÙNG ĐỂ SAN LẤP/ VẬN CHUYỂN/ CHẤT HÀNG VÀ XÚC</a:t>
            </a:r>
            <a:r>
              <a:rPr lang="ja-JP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ĐÀO)</a:t>
            </a:r>
            <a:b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BỔ TRỢ ĐÀO TẠO KỸ NĂNG</a:t>
            </a:r>
            <a:b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TRÌNH CHIẾU DÙNG CHO ĐÀO TẠO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426720"/>
            <a:ext cx="7886700" cy="74628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Từ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5…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</a:t>
            </a:r>
            <a:r>
              <a:rPr lang="vi-VN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ộ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 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/>
            </a:r>
            <a:b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                 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                               6…K</a:t>
            </a:r>
            <a:r>
              <a:rPr lang="vi-VN" altLang="zh-CN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hả năng l</a:t>
            </a:r>
            <a:r>
              <a:rPr lang="en-US" altLang="zh-CN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eo</a:t>
            </a:r>
            <a:r>
              <a:rPr lang="vi-VN" altLang="zh-CN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dốc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31280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6" y="2572106"/>
            <a:ext cx="3461303" cy="25163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91" y="2865773"/>
            <a:ext cx="4280632" cy="216937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80819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安定度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91718" y="4992024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登坂能力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25F80B61-8F76-42B4-B46D-BEF62FBD65EE}"/>
              </a:ext>
            </a:extLst>
          </p:cNvPr>
          <p:cNvSpPr txBox="1"/>
          <p:nvPr/>
        </p:nvSpPr>
        <p:spPr>
          <a:xfrm>
            <a:off x="1168223" y="5088482"/>
            <a:ext cx="267403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ổn định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D9D0887-86AC-40EB-B46D-2324695ADD44}"/>
              </a:ext>
            </a:extLst>
          </p:cNvPr>
          <p:cNvSpPr txBox="1"/>
          <p:nvPr/>
        </p:nvSpPr>
        <p:spPr>
          <a:xfrm>
            <a:off x="5346531" y="4966327"/>
            <a:ext cx="267403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 năng l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dốc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5BD8D52D-4489-4784-B248-54EBBF758E12}"/>
              </a:ext>
            </a:extLst>
          </p:cNvPr>
          <p:cNvSpPr/>
          <p:nvPr/>
        </p:nvSpPr>
        <p:spPr>
          <a:xfrm>
            <a:off x="2084013" y="4511477"/>
            <a:ext cx="971649" cy="3000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vi-VN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Độ ổn định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10034"/>
            <a:ext cx="8022560" cy="57694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kumimoji="1" lang="vi-VN" altLang="ja-JP" sz="2400" b="1">
                <a:ea typeface="Meiryo UI" panose="020B0604030504040204" pitchFamily="50" charset="-128"/>
              </a:rPr>
              <a:t>TAI NẠN TỬ THƯƠNG TRONG NGÀNH XÂY DỰNG</a:t>
            </a:r>
            <a:endParaRPr kumimoji="1" lang="ja-JP" altLang="en-US" sz="2400" b="1">
              <a:ea typeface="Meiryo UI" panose="020B0604030504040204" pitchFamily="50" charset="-128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altLang="ja-JP" sz="1600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Tai nạn tử vong và bị thương buộc nghỉ từ 4 ngày trở lên trong ngành xây dựng qua các năm được thể hiện bằng hình 11-1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6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vi-VN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Biểu đồ 11-1 : Tai nạn tử vong và bị thương buộc nghỉ từ 4 ngày trở lên trong ngành xây dựng qua các năm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vi-VN" altLang="ja-JP" sz="1400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 (không tính những nguyên nhân trực tiếp do Đại thiên tai sóng thần tại miền Đông Nhật Bản năm 2011)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6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altLang="ja-JP" sz="1600">
                <a:solidFill>
                  <a:prstClr val="black"/>
                </a:solidFill>
                <a:latin typeface="+mj-lt"/>
                <a:ea typeface="Meiryo UI" panose="020B0604030504040204" pitchFamily="50" charset="-128"/>
              </a:rPr>
              <a:t>Ngoài ra, trong năm 2017 (Heisei năm 29), trong số các vụ tử thương nguyên nhân do thiết bị xây dựng nói chung, thiết bị dùng để san lấp/vận chuyển/chất hàng và đào xới chiếm khoảng 56%, thiết bị dùng để tháo dỡ chiếm khoảng 15%</a:t>
            </a:r>
            <a:endParaRPr lang="en-US" altLang="ja-JP" sz="16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altLang="ja-JP" sz="14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(Tham chiếu) Website Tình hình phát sinh tai nạn lao động và An toàn trong công xưởng của Sở lao động phúc lợi xã hội : Phân tích yếu tố nguyên nhân tai nạn lao động</a:t>
            </a:r>
            <a:r>
              <a:rPr lang="ja-JP" altLang="vi-VN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（</a:t>
            </a:r>
            <a:r>
              <a:rPr lang="vi-VN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Năm Heisei 29 – Ngành xây dựng</a:t>
            </a:r>
            <a:r>
              <a:rPr lang="ja-JP" altLang="vi-VN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</a:t>
            </a:r>
            <a:endParaRPr lang="en-US" altLang="ja-JP" sz="14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689" y="1538194"/>
            <a:ext cx="5160864" cy="2232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7449966C-FEFE-4DE3-9E19-191178A0BADB}"/>
              </a:ext>
            </a:extLst>
          </p:cNvPr>
          <p:cNvSpPr/>
          <p:nvPr/>
        </p:nvSpPr>
        <p:spPr>
          <a:xfrm>
            <a:off x="1213555" y="1814689"/>
            <a:ext cx="948268" cy="1614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ja-JP" sz="1600">
                <a:solidFill>
                  <a:schemeClr val="accent1">
                    <a:lumMod val="50000"/>
                  </a:schemeClr>
                </a:solidFill>
                <a:latin typeface="+mj-lt"/>
              </a:rPr>
              <a:t>Số</a:t>
            </a:r>
          </a:p>
          <a:p>
            <a:pPr algn="ctr"/>
            <a:r>
              <a:rPr lang="vi-VN" altLang="ja-JP" sz="1600">
                <a:solidFill>
                  <a:schemeClr val="accent1">
                    <a:lumMod val="50000"/>
                  </a:schemeClr>
                </a:solidFill>
                <a:latin typeface="+mj-lt"/>
              </a:rPr>
              <a:t>vụ</a:t>
            </a:r>
          </a:p>
          <a:p>
            <a:pPr algn="ctr"/>
            <a:r>
              <a:rPr lang="vi-VN" altLang="ja-JP" sz="1600">
                <a:solidFill>
                  <a:schemeClr val="accent1">
                    <a:lumMod val="50000"/>
                  </a:schemeClr>
                </a:solidFill>
                <a:latin typeface="+mj-lt"/>
              </a:rPr>
              <a:t>p</a:t>
            </a:r>
            <a:r>
              <a:rPr kumimoji="1" lang="vi-VN" altLang="ja-JP" sz="1600">
                <a:solidFill>
                  <a:schemeClr val="accent1">
                    <a:lumMod val="50000"/>
                  </a:schemeClr>
                </a:solidFill>
                <a:latin typeface="+mj-lt"/>
              </a:rPr>
              <a:t>hát</a:t>
            </a:r>
          </a:p>
          <a:p>
            <a:pPr algn="ctr"/>
            <a:r>
              <a:rPr lang="vi-VN" altLang="ja-JP" sz="1600">
                <a:solidFill>
                  <a:schemeClr val="accent1">
                    <a:lumMod val="50000"/>
                  </a:schemeClr>
                </a:solidFill>
                <a:latin typeface="+mj-lt"/>
              </a:rPr>
              <a:t>sinh</a:t>
            </a:r>
          </a:p>
          <a:p>
            <a:pPr algn="ctr"/>
            <a:r>
              <a:rPr kumimoji="1" lang="vi-VN" altLang="ja-JP" sz="1600">
                <a:solidFill>
                  <a:schemeClr val="accent1">
                    <a:lumMod val="50000"/>
                  </a:schemeClr>
                </a:solidFill>
                <a:latin typeface="+mj-lt"/>
              </a:rPr>
              <a:t>(người)</a:t>
            </a:r>
            <a:endParaRPr kumimoji="1" lang="ja-JP" altLang="en-US" sz="160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B48DE9DD-C6E4-4229-9ABE-22F531BC3D92}"/>
              </a:ext>
            </a:extLst>
          </p:cNvPr>
          <p:cNvSpPr txBox="1"/>
          <p:nvPr/>
        </p:nvSpPr>
        <p:spPr>
          <a:xfrm>
            <a:off x="6722927" y="6510683"/>
            <a:ext cx="192828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bổ trợ trang </a:t>
            </a:r>
            <a:r>
              <a:rPr lang="vi-VN" altLang="ja-JP" sz="1200" dirty="0" smtClean="0">
                <a:solidFill>
                  <a:prstClr val="black"/>
                </a:solidFill>
                <a:latin typeface="+mj-lt"/>
              </a:rPr>
              <a:t>1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</a:rPr>
              <a:t>21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5972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57444"/>
            <a:ext cx="3920198" cy="100275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Điển hình 1 : Bị kẹt vào thân sau xe xúc đất khi làm đất</a:t>
            </a:r>
            <a:endParaRPr kumimoji="1"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59967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9" y="1497783"/>
            <a:ext cx="2473851" cy="1841866"/>
          </a:xfrm>
          <a:prstGeom prst="rect">
            <a:avLst/>
          </a:prstGeom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ja-JP" sz="2400">
                <a:ea typeface="Meiryo UI" panose="020B0604030504040204" pitchFamily="50" charset="-128"/>
              </a:rPr>
              <a:t>Điển hình 2 : Trong lúc dùng xe xúc để đầm bằng mặt đất, người lái bị kẹt vào giữa cần thao tác và thanh dằn công trình</a:t>
            </a:r>
            <a:endParaRPr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49" y="1497783"/>
            <a:ext cx="2717031" cy="1839558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ja-JP" sz="2400">
                <a:ea typeface="Meiryo UI" panose="020B0604030504040204" pitchFamily="50" charset="-128"/>
              </a:rPr>
              <a:t>Điển hình 3 : Các khối đá từ trong gầu của xe xúc rơi xuống trúng người thao tác.</a:t>
            </a:r>
            <a:endParaRPr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ja-JP" sz="2400">
                <a:ea typeface="Meiryo UI" panose="020B0604030504040204" pitchFamily="50" charset="-128"/>
              </a:rPr>
              <a:t>Điển hình 4 : Xe xúc bị lật trên đất dốc đè chết người chỉ đạo</a:t>
            </a:r>
            <a:endParaRPr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8" y="4577654"/>
            <a:ext cx="2584632" cy="175695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22" y="4582685"/>
            <a:ext cx="2543622" cy="175351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1149A380-0726-4AD5-9336-46252006F529}"/>
              </a:ext>
            </a:extLst>
          </p:cNvPr>
          <p:cNvSpPr txBox="1"/>
          <p:nvPr/>
        </p:nvSpPr>
        <p:spPr>
          <a:xfrm>
            <a:off x="5587860" y="6492874"/>
            <a:ext cx="322086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230/ Giáo trình bổ trợ trang </a:t>
            </a:r>
            <a:r>
              <a:rPr lang="vi-VN" altLang="ja-JP" sz="1200" dirty="0" smtClean="0">
                <a:solidFill>
                  <a:prstClr val="black"/>
                </a:solidFill>
                <a:latin typeface="+mj-lt"/>
              </a:rPr>
              <a:t>1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</a:rPr>
              <a:t>22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32692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Điển hình 5 : Đi bộ trước xe xúc đất bị gầu đang xoay đập trúng</a:t>
            </a:r>
            <a:endParaRPr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ja-JP" sz="2400">
                <a:ea typeface="Meiryo UI" panose="020B0604030504040204" pitchFamily="50" charset="-128"/>
              </a:rPr>
              <a:t>Điển hình 6 : Sau khi kiểm tra xe xúc ủi, trong lúc gắn vỏ bọc thì mất thăng bằng và bị kẹt chân</a:t>
            </a:r>
            <a:endParaRPr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ja-JP" sz="2400">
                <a:ea typeface="Meiryo UI" panose="020B0604030504040204" pitchFamily="50" charset="-128"/>
              </a:rPr>
              <a:t>Điển hình 7 : Xe xúc ủi bị lật từ trên dốc khiến người lái bị đè chết</a:t>
            </a:r>
            <a:endParaRPr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ja-JP" sz="2400">
                <a:ea typeface="Meiryo UI" panose="020B0604030504040204" pitchFamily="50" charset="-128"/>
              </a:rPr>
              <a:t>Điển hình 8 : Nhân viên đánh dấu đường bị cuốn vào bánh xích của xe xúc ủi đang chạy lùi</a:t>
            </a:r>
            <a:endParaRPr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+mj-lt"/>
              <a:ea typeface="Meiryo UI" panose="020B060403050404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9" y="1497783"/>
            <a:ext cx="2747282" cy="18325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03" y="1532098"/>
            <a:ext cx="2667438" cy="17639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65" y="4587267"/>
            <a:ext cx="2623397" cy="174893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995" y="4574064"/>
            <a:ext cx="2675716" cy="176213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03F576CE-8A94-447F-A306-BB117F4E66BF}"/>
              </a:ext>
            </a:extLst>
          </p:cNvPr>
          <p:cNvSpPr txBox="1"/>
          <p:nvPr/>
        </p:nvSpPr>
        <p:spPr>
          <a:xfrm>
            <a:off x="5587860" y="6492874"/>
            <a:ext cx="322086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234/ Giáo trình bổ trợ trang </a:t>
            </a:r>
            <a:r>
              <a:rPr lang="vi-VN" altLang="ja-JP" sz="1200" dirty="0" smtClean="0">
                <a:solidFill>
                  <a:prstClr val="black"/>
                </a:solidFill>
                <a:latin typeface="+mj-lt"/>
              </a:rPr>
              <a:t>1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</a:rPr>
              <a:t>26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96187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9.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Va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chạm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nhân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máy xúc(shoberu)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nâng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vật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nặng</a:t>
            </a:r>
            <a:endParaRPr lang="ja-JP" altLang="en-US" sz="18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238/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10.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kẹp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múc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máy xúc(shoberu)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hầm</a:t>
            </a:r>
            <a:endParaRPr lang="ja-JP" altLang="en-US" sz="18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564" y="3427179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hợp11.Khi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cào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lùi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đụng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endParaRPr lang="ja-JP" altLang="en-US" sz="18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 hợp</a:t>
            </a:r>
            <a:r>
              <a:rPr lang="ja-JP" altLang="en-US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12. 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Lái xe bị ngã khi máy xúc(shoberu) bị trượt xuống dốc</a:t>
            </a:r>
            <a:endParaRPr lang="ja-JP" altLang="en-US" sz="18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17" y="1497783"/>
            <a:ext cx="2806892" cy="181928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124" y="1534251"/>
            <a:ext cx="2799344" cy="174109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483" y="4533305"/>
            <a:ext cx="2717625" cy="186719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047" y="4533305"/>
            <a:ext cx="2836831" cy="18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89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thống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91072" y="6456843"/>
            <a:ext cx="270509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64572" y="941778"/>
            <a:ext cx="7986638" cy="15208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hệ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thống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nhiều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sức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khỏe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động.Đặc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biệt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đinh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bắt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buộc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tuân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、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sức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khoẻ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、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đích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thúc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đẩy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một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môi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thoải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mái</a:t>
            </a:r>
            <a:r>
              <a:rPr lang="en-GB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r>
              <a:rPr kumimoji="0" lang="vi-VN" altLang="en-US" sz="1600">
                <a:solidFill>
                  <a:srgbClr val="202124"/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Các vấn đề cụ thể liên quan đến việc thực thi luật pháp được nêu trong các sắc lệnh của chính phủ, sắc lệnh cấp bộ, các thông báo, v.v. </a:t>
            </a:r>
            <a:r>
              <a:rPr kumimoji="0" lang="en-GB" altLang="en-US" sz="1600">
                <a:solidFill>
                  <a:srgbClr val="202124"/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h</a:t>
            </a:r>
            <a:r>
              <a:rPr kumimoji="0" lang="vi-VN" altLang="en-US" sz="1600">
                <a:solidFill>
                  <a:srgbClr val="202124"/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ệ thống pháp luật về an toàn và sức khỏe của người lao động như </a:t>
            </a:r>
            <a:r>
              <a:rPr kumimoji="0" lang="en-GB" altLang="en-US" sz="1600" err="1">
                <a:solidFill>
                  <a:srgbClr val="202124"/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dưới</a:t>
            </a:r>
            <a:r>
              <a:rPr kumimoji="0" lang="en-GB" altLang="en-US" sz="1600">
                <a:solidFill>
                  <a:srgbClr val="202124"/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600" err="1">
                <a:solidFill>
                  <a:srgbClr val="202124"/>
                </a:solidFill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đây</a:t>
            </a:r>
            <a:endParaRPr kumimoji="0"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1" y="5943688"/>
            <a:ext cx="8996162" cy="5131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Sơ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đồ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9-1</a:t>
            </a:r>
            <a:r>
              <a:rPr lang="ja-JP" altLang="en-US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Hệ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thống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kỹ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dỡ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lang="ja-JP" altLang="en-US" sz="14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（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Tham</a:t>
            </a:r>
            <a:r>
              <a:rPr lang="ja-JP" altLang="en-US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khảo</a:t>
            </a:r>
            <a:r>
              <a:rPr lang="ja-JP" altLang="en-US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Y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Tế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Lao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Phúc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Lợi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Sổ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đánh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giá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rủi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ro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ngành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trì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tòa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nhà</a:t>
            </a:r>
            <a:endParaRPr lang="ja-JP" altLang="en-US" sz="14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EAA80C-3AFC-43D3-A544-08BEEAD7B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2" y="107728"/>
            <a:ext cx="9103057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xmlns="" id="{A4FFD131-79BA-4B47-95E3-98BF6605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FA6E04A-E9EE-4F1A-8491-0FECF6E1D684}"/>
              </a:ext>
            </a:extLst>
          </p:cNvPr>
          <p:cNvSpPr/>
          <p:nvPr/>
        </p:nvSpPr>
        <p:spPr>
          <a:xfrm>
            <a:off x="2757635" y="2557158"/>
            <a:ext cx="939722" cy="746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キャンバス 282">
            <a:extLst>
              <a:ext uri="{FF2B5EF4-FFF2-40B4-BE49-F238E27FC236}">
                <a16:creationId xmlns:a16="http://schemas.microsoft.com/office/drawing/2014/main" xmlns="" id="{67B40E57-3A57-4E4F-BBCD-BF2E0902CE67}"/>
              </a:ext>
            </a:extLst>
          </p:cNvPr>
          <p:cNvGrpSpPr/>
          <p:nvPr/>
        </p:nvGrpSpPr>
        <p:grpSpPr>
          <a:xfrm>
            <a:off x="1750226" y="2557157"/>
            <a:ext cx="5815330" cy="3419475"/>
            <a:chOff x="0" y="0"/>
            <a:chExt cx="5815330" cy="341947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3C84D33-29D1-4470-9393-40881EB20035}"/>
                </a:ext>
              </a:extLst>
            </p:cNvPr>
            <p:cNvSpPr/>
            <p:nvPr/>
          </p:nvSpPr>
          <p:spPr>
            <a:xfrm>
              <a:off x="0" y="0"/>
              <a:ext cx="5815330" cy="3419475"/>
            </a:xfrm>
            <a:prstGeom prst="rect">
              <a:avLst/>
            </a:prstGeom>
          </p:spPr>
        </p:sp>
        <p:sp>
          <p:nvSpPr>
            <p:cNvPr id="30" name="二等辺三角形 263">
              <a:extLst>
                <a:ext uri="{FF2B5EF4-FFF2-40B4-BE49-F238E27FC236}">
                  <a16:creationId xmlns:a16="http://schemas.microsoft.com/office/drawing/2014/main" xmlns="" id="{5294429A-56A5-4817-9113-93090756A12B}"/>
                </a:ext>
              </a:extLst>
            </p:cNvPr>
            <p:cNvSpPr/>
            <p:nvPr/>
          </p:nvSpPr>
          <p:spPr>
            <a:xfrm>
              <a:off x="145915" y="0"/>
              <a:ext cx="2103998" cy="3180375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" name="台形 264">
              <a:extLst>
                <a:ext uri="{FF2B5EF4-FFF2-40B4-BE49-F238E27FC236}">
                  <a16:creationId xmlns:a16="http://schemas.microsoft.com/office/drawing/2014/main" xmlns="" id="{BA77A7B1-D088-4329-B193-B06655AEC3AD}"/>
                </a:ext>
              </a:extLst>
            </p:cNvPr>
            <p:cNvSpPr/>
            <p:nvPr/>
          </p:nvSpPr>
          <p:spPr>
            <a:xfrm>
              <a:off x="95461" y="1572944"/>
              <a:ext cx="2232274" cy="1633310"/>
            </a:xfrm>
            <a:prstGeom prst="trapezoid">
              <a:avLst>
                <a:gd name="adj" fmla="val 34945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" name="台形 265">
              <a:extLst>
                <a:ext uri="{FF2B5EF4-FFF2-40B4-BE49-F238E27FC236}">
                  <a16:creationId xmlns:a16="http://schemas.microsoft.com/office/drawing/2014/main" xmlns="" id="{25BDBD68-E969-40CD-B345-F3CD4B0F8635}"/>
                </a:ext>
              </a:extLst>
            </p:cNvPr>
            <p:cNvSpPr/>
            <p:nvPr/>
          </p:nvSpPr>
          <p:spPr>
            <a:xfrm>
              <a:off x="648680" y="1186784"/>
              <a:ext cx="1106122" cy="386159"/>
            </a:xfrm>
            <a:prstGeom prst="trapezoid">
              <a:avLst>
                <a:gd name="adj" fmla="val 35698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" name="台形 266">
              <a:extLst>
                <a:ext uri="{FF2B5EF4-FFF2-40B4-BE49-F238E27FC236}">
                  <a16:creationId xmlns:a16="http://schemas.microsoft.com/office/drawing/2014/main" xmlns="" id="{187CDD45-53BC-4606-92B7-52E0A0EB561F}"/>
                </a:ext>
              </a:extLst>
            </p:cNvPr>
            <p:cNvSpPr/>
            <p:nvPr/>
          </p:nvSpPr>
          <p:spPr>
            <a:xfrm>
              <a:off x="784950" y="802519"/>
              <a:ext cx="834300" cy="386159"/>
            </a:xfrm>
            <a:prstGeom prst="trapezoid">
              <a:avLst>
                <a:gd name="adj" fmla="val 38688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" name="テキスト ボックス 267">
              <a:extLst>
                <a:ext uri="{FF2B5EF4-FFF2-40B4-BE49-F238E27FC236}">
                  <a16:creationId xmlns:a16="http://schemas.microsoft.com/office/drawing/2014/main" xmlns="" id="{96D8C326-D2B6-42F5-8B7B-EAF308A1E7B0}"/>
                </a:ext>
              </a:extLst>
            </p:cNvPr>
            <p:cNvSpPr txBox="1"/>
            <p:nvPr/>
          </p:nvSpPr>
          <p:spPr>
            <a:xfrm>
              <a:off x="865760" y="614378"/>
              <a:ext cx="665480" cy="3981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Pháp luật</a:t>
              </a:r>
              <a:endParaRPr lang="en-GB" sz="1050" kern="100">
                <a:effectLst/>
                <a:ea typeface="游明朝" panose="02020400000000000000" pitchFamily="18" charset="-128"/>
                <a:cs typeface="Cordia New" panose="020B0304020202020204" pitchFamily="34" charset="-34"/>
              </a:endParaRPr>
            </a:p>
          </p:txBody>
        </p:sp>
        <p:sp>
          <p:nvSpPr>
            <p:cNvPr id="36" name="テキスト ボックス 6">
              <a:extLst>
                <a:ext uri="{FF2B5EF4-FFF2-40B4-BE49-F238E27FC236}">
                  <a16:creationId xmlns:a16="http://schemas.microsoft.com/office/drawing/2014/main" xmlns="" id="{3FCAB507-5E7E-43A3-AD90-4F87DD1B2CF8}"/>
                </a:ext>
              </a:extLst>
            </p:cNvPr>
            <p:cNvSpPr txBox="1"/>
            <p:nvPr/>
          </p:nvSpPr>
          <p:spPr>
            <a:xfrm>
              <a:off x="815975" y="914321"/>
              <a:ext cx="803275" cy="42131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200" err="1"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Nghị</a:t>
              </a:r>
              <a:r>
                <a:rPr lang="en-US" sz="1200"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US" sz="1200" err="1"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định</a:t>
              </a:r>
              <a:endParaRPr lang="en-GB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37" name="テキスト ボックス 6">
              <a:extLst>
                <a:ext uri="{FF2B5EF4-FFF2-40B4-BE49-F238E27FC236}">
                  <a16:creationId xmlns:a16="http://schemas.microsoft.com/office/drawing/2014/main" xmlns="" id="{245749FC-1992-48F9-BDC3-5F751A8EAC1B}"/>
                </a:ext>
              </a:extLst>
            </p:cNvPr>
            <p:cNvSpPr txBox="1"/>
            <p:nvPr/>
          </p:nvSpPr>
          <p:spPr>
            <a:xfrm>
              <a:off x="815779" y="1256927"/>
              <a:ext cx="750570" cy="5213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200"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Thông t</a:t>
              </a:r>
              <a:r>
                <a:rPr lang="vi-VN" sz="1200"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ư</a:t>
              </a:r>
              <a:endParaRPr lang="en-GB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38" name="テキスト ボックス 6">
              <a:extLst>
                <a:ext uri="{FF2B5EF4-FFF2-40B4-BE49-F238E27FC236}">
                  <a16:creationId xmlns:a16="http://schemas.microsoft.com/office/drawing/2014/main" xmlns="" id="{501CB999-567F-4693-B066-BD921EFEDF90}"/>
                </a:ext>
              </a:extLst>
            </p:cNvPr>
            <p:cNvSpPr txBox="1"/>
            <p:nvPr/>
          </p:nvSpPr>
          <p:spPr>
            <a:xfrm>
              <a:off x="521973" y="2344479"/>
              <a:ext cx="1408430" cy="5213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2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Thông</a:t>
              </a:r>
              <a:r>
                <a:rPr lang="en-US" sz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US" sz="12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báo</a:t>
              </a:r>
              <a:r>
                <a:rPr lang="en-US" sz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, </a:t>
              </a:r>
              <a:r>
                <a:rPr lang="en-US" sz="12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công</a:t>
              </a:r>
              <a:r>
                <a:rPr lang="en-US" sz="12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US" sz="12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bố</a:t>
              </a:r>
              <a:endParaRPr lang="en-GB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39" name="テキスト ボックス 271">
              <a:extLst>
                <a:ext uri="{FF2B5EF4-FFF2-40B4-BE49-F238E27FC236}">
                  <a16:creationId xmlns:a16="http://schemas.microsoft.com/office/drawing/2014/main" xmlns="" id="{E895F6A5-3527-4832-AD4E-EC084651243F}"/>
                </a:ext>
              </a:extLst>
            </p:cNvPr>
            <p:cNvSpPr txBox="1"/>
            <p:nvPr/>
          </p:nvSpPr>
          <p:spPr>
            <a:xfrm>
              <a:off x="2049809" y="268938"/>
              <a:ext cx="1773555" cy="345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GB" sz="1050" kern="10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Luật</a:t>
              </a:r>
              <a:r>
                <a:rPr lang="en-GB" sz="105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 </a:t>
              </a:r>
              <a:r>
                <a:rPr lang="en-GB" sz="1050" kern="10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vệ</a:t>
              </a:r>
              <a:r>
                <a:rPr lang="en-GB" sz="105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 </a:t>
              </a:r>
              <a:r>
                <a:rPr lang="en-GB" sz="1050" kern="10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sinh</a:t>
              </a:r>
              <a:r>
                <a:rPr lang="en-GB" sz="105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 an </a:t>
              </a:r>
              <a:r>
                <a:rPr lang="en-GB" sz="1050" kern="10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toàn</a:t>
              </a:r>
              <a:r>
                <a:rPr lang="en-GB" sz="105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 lao </a:t>
              </a:r>
              <a:r>
                <a:rPr lang="en-GB" sz="1050" kern="10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Cordia New" panose="020B0304020202020204" pitchFamily="34" charset="-34"/>
                </a:rPr>
                <a:t>động</a:t>
              </a:r>
              <a:endParaRPr lang="en-GB" sz="1050" kern="100">
                <a:effectLst/>
                <a:ea typeface="游明朝" panose="02020400000000000000" pitchFamily="18" charset="-128"/>
                <a:cs typeface="Cordia New" panose="020B0304020202020204" pitchFamily="34" charset="-34"/>
              </a:endParaRPr>
            </a:p>
            <a:p>
              <a:pPr algn="just"/>
              <a:r>
                <a:rPr lang="en-US" sz="1050" kern="10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游明朝" panose="02020400000000000000" pitchFamily="18" charset="-128"/>
                  <a:cs typeface="Cordia New" panose="020B0304020202020204" pitchFamily="34" charset="-34"/>
                </a:rPr>
                <a:t> </a:t>
              </a:r>
              <a:endParaRPr lang="en-GB" sz="1050" kern="100">
                <a:effectLst/>
                <a:ea typeface="游明朝" panose="02020400000000000000" pitchFamily="18" charset="-128"/>
                <a:cs typeface="Cordia New" panose="020B0304020202020204" pitchFamily="34" charset="-34"/>
              </a:endParaRPr>
            </a:p>
          </p:txBody>
        </p:sp>
        <p:sp>
          <p:nvSpPr>
            <p:cNvPr id="42" name="テキスト ボックス 11">
              <a:extLst>
                <a:ext uri="{FF2B5EF4-FFF2-40B4-BE49-F238E27FC236}">
                  <a16:creationId xmlns:a16="http://schemas.microsoft.com/office/drawing/2014/main" xmlns="" id="{CA66FD76-E88E-4D61-B9F9-7E75CFC7F01C}"/>
                </a:ext>
              </a:extLst>
            </p:cNvPr>
            <p:cNvSpPr txBox="1"/>
            <p:nvPr/>
          </p:nvSpPr>
          <p:spPr>
            <a:xfrm>
              <a:off x="3133380" y="1663181"/>
              <a:ext cx="2080895" cy="345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Quy cách chế tạo máy móc xây dựng</a:t>
              </a:r>
              <a:endParaRPr lang="en-GB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  <a:p>
              <a:pPr algn="just"/>
              <a:r>
                <a:rPr lang="en-US" sz="1200">
                  <a:solidFill>
                    <a:srgbClr val="FFFFFF"/>
                  </a:solidFill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ＭＳ Ｐゴシック" panose="020B0600070205080204" pitchFamily="50" charset="-128"/>
                </a:rPr>
                <a:t> </a:t>
              </a:r>
              <a:endParaRPr lang="en-GB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43" name="テキスト ボックス 11">
              <a:extLst>
                <a:ext uri="{FF2B5EF4-FFF2-40B4-BE49-F238E27FC236}">
                  <a16:creationId xmlns:a16="http://schemas.microsoft.com/office/drawing/2014/main" xmlns="" id="{B119E7F4-E04A-4D1D-B438-4462EB780C8F}"/>
                </a:ext>
              </a:extLst>
            </p:cNvPr>
            <p:cNvSpPr txBox="1"/>
            <p:nvPr/>
          </p:nvSpPr>
          <p:spPr>
            <a:xfrm>
              <a:off x="3133504" y="2128036"/>
              <a:ext cx="2419571" cy="5877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Qui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trình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đào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tạo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kĩ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năng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vận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hành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máy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móc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xây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dựng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dạng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xe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( san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lấp</a:t>
              </a:r>
              <a:r>
                <a:rPr lang="en-GB" sz="1000">
                  <a:solidFill>
                    <a:srgbClr val="FFFFFF"/>
                  </a:solidFill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,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vận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chuyển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,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chất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xếp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và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xúc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</a:t>
              </a:r>
              <a:r>
                <a:rPr lang="en-GB" sz="1000" err="1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đào</a:t>
              </a:r>
              <a:r>
                <a:rPr lang="en-GB" sz="1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…)</a:t>
              </a:r>
              <a:endParaRPr lang="en-GB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  <a:p>
              <a:pPr algn="just"/>
              <a:r>
                <a:rPr lang="en-US" sz="1200">
                  <a:solidFill>
                    <a:srgbClr val="FFFFFF"/>
                  </a:solidFill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ＭＳ Ｐゴシック" panose="020B0600070205080204" pitchFamily="50" charset="-128"/>
                </a:rPr>
                <a:t> </a:t>
              </a:r>
              <a:endParaRPr lang="en-GB" sz="120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44" name="テキスト ボックス 11">
              <a:extLst>
                <a:ext uri="{FF2B5EF4-FFF2-40B4-BE49-F238E27FC236}">
                  <a16:creationId xmlns:a16="http://schemas.microsoft.com/office/drawing/2014/main" xmlns="" id="{947133DC-CCBC-4DA3-9238-0F587D2B8CAC}"/>
                </a:ext>
              </a:extLst>
            </p:cNvPr>
            <p:cNvSpPr txBox="1"/>
            <p:nvPr/>
          </p:nvSpPr>
          <p:spPr>
            <a:xfrm>
              <a:off x="3133284" y="2834935"/>
              <a:ext cx="2516505" cy="345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Qui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trình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đào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tạo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đặc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biệt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vệ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sinh</a:t>
              </a:r>
              <a:r>
                <a:rPr lang="en-US" altLang="ja-JP" sz="1000" kern="100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an </a:t>
              </a:r>
              <a:r>
                <a:rPr lang="en-US" altLang="ja-JP" sz="1000" kern="100" err="1">
                  <a:solidFill>
                    <a:schemeClr val="bg1"/>
                  </a:solidFill>
                  <a:latin typeface="Times New Roman" panose="020206030504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toàn</a:t>
              </a:r>
              <a:endParaRPr lang="ja-JP" altLang="ja-JP" sz="1000" kern="100">
                <a:solidFill>
                  <a:schemeClr val="bg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フリーフォーム 277">
              <a:extLst>
                <a:ext uri="{FF2B5EF4-FFF2-40B4-BE49-F238E27FC236}">
                  <a16:creationId xmlns:a16="http://schemas.microsoft.com/office/drawing/2014/main" xmlns="" id="{E38239C4-952A-478E-833E-3FC3C19ABC78}"/>
                </a:ext>
              </a:extLst>
            </p:cNvPr>
            <p:cNvSpPr/>
            <p:nvPr/>
          </p:nvSpPr>
          <p:spPr>
            <a:xfrm>
              <a:off x="2221487" y="617079"/>
              <a:ext cx="190734" cy="302930"/>
            </a:xfrm>
            <a:custGeom>
              <a:avLst/>
              <a:gdLst>
                <a:gd name="connsiteX0" fmla="*/ 0 w 190734"/>
                <a:gd name="connsiteY0" fmla="*/ 0 h 302930"/>
                <a:gd name="connsiteX1" fmla="*/ 0 w 190734"/>
                <a:gd name="connsiteY1" fmla="*/ 302930 h 302930"/>
                <a:gd name="connsiteX2" fmla="*/ 190734 w 190734"/>
                <a:gd name="connsiteY2" fmla="*/ 302930 h 30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734" h="302930">
                  <a:moveTo>
                    <a:pt x="0" y="0"/>
                  </a:moveTo>
                  <a:lnTo>
                    <a:pt x="0" y="302930"/>
                  </a:lnTo>
                  <a:lnTo>
                    <a:pt x="190734" y="302930"/>
                  </a:lnTo>
                </a:path>
              </a:pathLst>
            </a:cu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6" name="フリーフォーム 278">
              <a:extLst>
                <a:ext uri="{FF2B5EF4-FFF2-40B4-BE49-F238E27FC236}">
                  <a16:creationId xmlns:a16="http://schemas.microsoft.com/office/drawing/2014/main" xmlns="" id="{22C10B4D-F0E1-41BC-B90D-0736F9994133}"/>
                </a:ext>
              </a:extLst>
            </p:cNvPr>
            <p:cNvSpPr/>
            <p:nvPr/>
          </p:nvSpPr>
          <p:spPr>
            <a:xfrm>
              <a:off x="2557252" y="1079475"/>
              <a:ext cx="190500" cy="302895"/>
            </a:xfrm>
            <a:custGeom>
              <a:avLst/>
              <a:gdLst>
                <a:gd name="connsiteX0" fmla="*/ 0 w 190734"/>
                <a:gd name="connsiteY0" fmla="*/ 0 h 302930"/>
                <a:gd name="connsiteX1" fmla="*/ 0 w 190734"/>
                <a:gd name="connsiteY1" fmla="*/ 302930 h 302930"/>
                <a:gd name="connsiteX2" fmla="*/ 190734 w 190734"/>
                <a:gd name="connsiteY2" fmla="*/ 302930 h 30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734" h="302930">
                  <a:moveTo>
                    <a:pt x="0" y="0"/>
                  </a:moveTo>
                  <a:lnTo>
                    <a:pt x="0" y="302930"/>
                  </a:lnTo>
                  <a:lnTo>
                    <a:pt x="190734" y="302930"/>
                  </a:lnTo>
                </a:path>
              </a:pathLst>
            </a:cu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7" name="フリーフォーム 279">
              <a:extLst>
                <a:ext uri="{FF2B5EF4-FFF2-40B4-BE49-F238E27FC236}">
                  <a16:creationId xmlns:a16="http://schemas.microsoft.com/office/drawing/2014/main" xmlns="" id="{A703786B-F572-4D4F-A3B9-23F9E2CD872D}"/>
                </a:ext>
              </a:extLst>
            </p:cNvPr>
            <p:cNvSpPr/>
            <p:nvPr/>
          </p:nvSpPr>
          <p:spPr>
            <a:xfrm>
              <a:off x="2943443" y="1546167"/>
              <a:ext cx="189865" cy="1464228"/>
            </a:xfrm>
            <a:custGeom>
              <a:avLst/>
              <a:gdLst>
                <a:gd name="connsiteX0" fmla="*/ 0 w 190734"/>
                <a:gd name="connsiteY0" fmla="*/ 0 h 302930"/>
                <a:gd name="connsiteX1" fmla="*/ 0 w 190734"/>
                <a:gd name="connsiteY1" fmla="*/ 302930 h 302930"/>
                <a:gd name="connsiteX2" fmla="*/ 190734 w 190734"/>
                <a:gd name="connsiteY2" fmla="*/ 302930 h 30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734" h="302930">
                  <a:moveTo>
                    <a:pt x="0" y="0"/>
                  </a:moveTo>
                  <a:lnTo>
                    <a:pt x="0" y="302930"/>
                  </a:lnTo>
                  <a:lnTo>
                    <a:pt x="190734" y="302930"/>
                  </a:lnTo>
                </a:path>
              </a:pathLst>
            </a:cu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cxnSp>
          <p:nvCxnSpPr>
            <p:cNvPr id="48" name="直線コネクタ 280">
              <a:extLst>
                <a:ext uri="{FF2B5EF4-FFF2-40B4-BE49-F238E27FC236}">
                  <a16:creationId xmlns:a16="http://schemas.microsoft.com/office/drawing/2014/main" xmlns="" id="{6E7AB8C6-3E48-4D20-9CBF-C64237235202}"/>
                </a:ext>
              </a:extLst>
            </p:cNvPr>
            <p:cNvCxnSpPr/>
            <p:nvPr/>
          </p:nvCxnSpPr>
          <p:spPr>
            <a:xfrm>
              <a:off x="2943241" y="1836973"/>
              <a:ext cx="189960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281">
              <a:extLst>
                <a:ext uri="{FF2B5EF4-FFF2-40B4-BE49-F238E27FC236}">
                  <a16:creationId xmlns:a16="http://schemas.microsoft.com/office/drawing/2014/main" xmlns="" id="{A2BF92C4-2923-4622-8099-12F8F48973E1}"/>
                </a:ext>
              </a:extLst>
            </p:cNvPr>
            <p:cNvCxnSpPr/>
            <p:nvPr/>
          </p:nvCxnSpPr>
          <p:spPr>
            <a:xfrm>
              <a:off x="2943748" y="2408306"/>
              <a:ext cx="189865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142">
            <a:extLst>
              <a:ext uri="{FF2B5EF4-FFF2-40B4-BE49-F238E27FC236}">
                <a16:creationId xmlns:a16="http://schemas.microsoft.com/office/drawing/2014/main" xmlns="" id="{C40FC48F-AAD7-4148-9C25-5262CE8B0302}"/>
              </a:ext>
            </a:extLst>
          </p:cNvPr>
          <p:cNvSpPr txBox="1"/>
          <p:nvPr/>
        </p:nvSpPr>
        <p:spPr>
          <a:xfrm>
            <a:off x="4156139" y="3237349"/>
            <a:ext cx="2398641" cy="3907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Nghị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định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thực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thi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luật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vệ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sinh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an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toàn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lao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động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(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luật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an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sinh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)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142">
            <a:extLst>
              <a:ext uri="{FF2B5EF4-FFF2-40B4-BE49-F238E27FC236}">
                <a16:creationId xmlns:a16="http://schemas.microsoft.com/office/drawing/2014/main" xmlns="" id="{0B3B2AF4-F923-43C7-ADF0-6F0433F29F88}"/>
              </a:ext>
            </a:extLst>
          </p:cNvPr>
          <p:cNvSpPr txBox="1"/>
          <p:nvPr/>
        </p:nvSpPr>
        <p:spPr>
          <a:xfrm>
            <a:off x="4450219" y="3705499"/>
            <a:ext cx="2448089" cy="3907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Thông</a:t>
            </a:r>
            <a:r>
              <a:rPr lang="en-US" altLang="ja-JP" sz="1050" kern="10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tư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thực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thi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luật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vệ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sinh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an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toàn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lao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động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(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luật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an </a:t>
            </a:r>
            <a:r>
              <a:rPr lang="en-US" altLang="ja-JP" sz="1050" kern="100" err="1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sinh</a:t>
            </a:r>
            <a:r>
              <a:rPr lang="en-US" altLang="ja-JP" sz="1050" kern="100"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)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zh-TW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(1)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91329" y="6170300"/>
            <a:ext cx="37409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243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023041"/>
            <a:ext cx="8022560" cy="48604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Chương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tắc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chung</a:t>
            </a:r>
            <a:endParaRPr lang="en-US" altLang="ja-JP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＜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Trách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nhiệm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tuân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tiêu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chuẩn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thiểu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ngừa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tai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nạn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qui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còn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sức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khỏe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qua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thiện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kiện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ra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thoải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Ngoài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ra,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chính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sách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nước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tai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nạn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chế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nhập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khẩu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sản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xuất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nhập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khẩu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liệu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nỗ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góp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ngừa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tai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nạn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sản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xuất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nhập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khẩu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giao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thầu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xét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kèm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kiện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ảnh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hưởng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tới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hoàn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thành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một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an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tới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phương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gian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tuân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qui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tai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nạn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nỗ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tai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nạn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2E0F0D-9BE4-44C6-AE8E-56A2F6BA3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D8C55BB-61FF-4882-86D4-8BED21EA8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85652BE-1189-4513-A937-14219DD21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45498-EEFC-4CB1-8695-7ED888555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76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vi-VN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 (Trích) (2)</a:t>
            </a:r>
            <a:endParaRPr lang="en-GB" sz="2400"/>
          </a:p>
        </p:txBody>
      </p:sp>
      <p:sp>
        <p:nvSpPr>
          <p:cNvPr id="4" name="コンテンツ プレースホルダー 4">
            <a:extLst>
              <a:ext uri="{FF2B5EF4-FFF2-40B4-BE49-F238E27FC236}">
                <a16:creationId xmlns:a16="http://schemas.microsoft.com/office/drawing/2014/main" xmlns="" id="{BAFCF4F4-3C3C-484D-B730-86CCC7BD48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890017"/>
            <a:ext cx="7886700" cy="2645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Chương 5 Quy định về máy móc và các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nguy hiểm</a:t>
            </a:r>
            <a:endParaRPr lang="en-GB" altLang="ja-JP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Điều 45 &lt;Tự kiểm tra định kỳ&gt;</a:t>
            </a:r>
            <a:endParaRPr lang="en-GB" altLang="ja-JP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nghiệp phải tự kiểm tra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hơi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và các máy móc khác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và ghi lại kết quả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ja-JP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2 D</a:t>
            </a: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oanh nghiệp</a:t>
            </a:r>
            <a:r>
              <a:rPr lang="en-US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vi-VN" altLang="ja-JP" sz="1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Y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Tế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Lao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Phúc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Lợi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gọi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"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")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nghị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tư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bởi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Y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Tế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Lao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Phúc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Lợi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đăng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ký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54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gọi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“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”)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tương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yêu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cầu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 </a:t>
            </a:r>
            <a:r>
              <a:rPr lang="vi-VN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 trưởng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Y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Tế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Lao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Phúc</a:t>
            </a:r>
            <a:r>
              <a:rPr lang="en-GB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Lợi</a:t>
            </a:r>
            <a:r>
              <a:rPr lang="vi-VN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công bố các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phương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châm</a:t>
            </a:r>
            <a:r>
              <a:rPr lang="vi-VN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tự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vi-VN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tra cần thiết để thực hiện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phù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 quả theo các quy định tại </a:t>
            </a:r>
            <a:r>
              <a:rPr lang="en-GB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</a:t>
            </a:r>
            <a:r>
              <a:rPr lang="vi-VN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en-US" altLang="ja-JP" sz="15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4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Giản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lược</a:t>
            </a:r>
            <a:endParaRPr lang="en-US" altLang="ja-JP" sz="15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>
            <a:extLst>
              <a:ext uri="{FF2B5EF4-FFF2-40B4-BE49-F238E27FC236}">
                <a16:creationId xmlns:a16="http://schemas.microsoft.com/office/drawing/2014/main" xmlns="" id="{6D72CCD2-95CD-4134-AC72-A98E11A8B7E2}"/>
              </a:ext>
            </a:extLst>
          </p:cNvPr>
          <p:cNvSpPr txBox="1">
            <a:spLocks/>
          </p:cNvSpPr>
          <p:nvPr/>
        </p:nvSpPr>
        <p:spPr>
          <a:xfrm>
            <a:off x="433577" y="3611230"/>
            <a:ext cx="7886701" cy="3797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5-1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ja-JP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6A2784AE-050E-4C33-89CF-3428A7057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55291"/>
              </p:ext>
            </p:extLst>
          </p:nvPr>
        </p:nvGraphicFramePr>
        <p:xfrm>
          <a:off x="1533938" y="3990936"/>
          <a:ext cx="6076123" cy="2403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7726">
                  <a:extLst>
                    <a:ext uri="{9D8B030D-6E8A-4147-A177-3AD203B41FA5}">
                      <a16:colId xmlns:a16="http://schemas.microsoft.com/office/drawing/2014/main" xmlns="" val="422561078"/>
                    </a:ext>
                  </a:extLst>
                </a:gridCol>
                <a:gridCol w="1380335">
                  <a:extLst>
                    <a:ext uri="{9D8B030D-6E8A-4147-A177-3AD203B41FA5}">
                      <a16:colId xmlns:a16="http://schemas.microsoft.com/office/drawing/2014/main" xmlns="" val="2379422298"/>
                    </a:ext>
                  </a:extLst>
                </a:gridCol>
                <a:gridCol w="1519031">
                  <a:extLst>
                    <a:ext uri="{9D8B030D-6E8A-4147-A177-3AD203B41FA5}">
                      <a16:colId xmlns:a16="http://schemas.microsoft.com/office/drawing/2014/main" xmlns="" val="3235272074"/>
                    </a:ext>
                  </a:extLst>
                </a:gridCol>
                <a:gridCol w="1519031">
                  <a:extLst>
                    <a:ext uri="{9D8B030D-6E8A-4147-A177-3AD203B41FA5}">
                      <a16:colId xmlns:a16="http://schemas.microsoft.com/office/drawing/2014/main" xmlns="" val="2846974102"/>
                    </a:ext>
                  </a:extLst>
                </a:gridCol>
              </a:tblGrid>
              <a:tr h="423284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Phân loại kiểm tra</a:t>
                      </a:r>
                      <a:endParaRPr lang="en-GB" sz="12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endParaRPr lang="en-GB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thi, tư cách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hạn lưu giữ bảng kiểm tra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0915500"/>
                  </a:ext>
                </a:extLst>
              </a:tr>
              <a:tr h="428849"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làm việc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 tắc an toàn </a:t>
                      </a:r>
                    </a:p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170,171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 xe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thời gian máy hoạt động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1202172"/>
                  </a:ext>
                </a:extLst>
              </a:tr>
              <a:tr h="545265"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 tra định kỳ</a:t>
                      </a:r>
                    </a:p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tháng / 1 lần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 tắc an toàn </a:t>
                      </a:r>
                    </a:p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168,169,171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đủ tư cách được công ty chỉ định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Năm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2018537"/>
                  </a:ext>
                </a:extLst>
              </a:tr>
              <a:tr h="943467"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kiểm tra đặc biệt</a:t>
                      </a:r>
                    </a:p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năm / 1 lần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167, 169</a:t>
                      </a:r>
                    </a:p>
                    <a:p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169</a:t>
                      </a:r>
                    </a:p>
                    <a:p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GB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GB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GB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nhãn</a:t>
                      </a:r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990546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BB68D5F3-D9D7-4E50-9843-9F9762DE6E60}"/>
              </a:ext>
            </a:extLst>
          </p:cNvPr>
          <p:cNvSpPr txBox="1"/>
          <p:nvPr/>
        </p:nvSpPr>
        <p:spPr>
          <a:xfrm>
            <a:off x="5181601" y="6533975"/>
            <a:ext cx="37409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248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129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49" y="267328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vi-VN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</a:t>
            </a:r>
            <a:r>
              <a:rPr lang="en-GB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rích</a:t>
            </a:r>
            <a:r>
              <a:rPr lang="en-GB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(3)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34110" y="6456842"/>
            <a:ext cx="346205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49" y="1028701"/>
            <a:ext cx="8022559" cy="19684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Chương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  Các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endParaRPr lang="en-US" altLang="ja-JP" sz="12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61</a:t>
            </a:r>
            <a:r>
              <a:rPr lang="ja-JP" altLang="en-US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chế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2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Đối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Nghị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0" lang="vi-VN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có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giấy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phép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liên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quan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tới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nghiệp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vụ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đó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được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cấp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bởi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Cục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trưởng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cục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lao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động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địa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phương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,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hoặc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người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đã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hoàn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thành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khóa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đào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tạo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kỹ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năng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liên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quan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được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tổ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chức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bởi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cơ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quan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đào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tạo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được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cấp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phép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bởi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Cục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trưởng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cục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lao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động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địa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phương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và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những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người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có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chứng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chỉ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khác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được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quy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định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trong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Pháp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Lệnh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của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Bộ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Y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Tế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, Lao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Động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và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Phúc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Lợi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tiến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hành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nghiệp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vụ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US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đó</a:t>
            </a:r>
            <a:r>
              <a:rPr kumimoji="0" lang="en-US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2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Ngoài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những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người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có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thể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tiến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hành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nghiệp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vụ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như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quy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định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ở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mục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trước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,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người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khác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không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được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tiến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hành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công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việc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đó</a:t>
            </a:r>
            <a:r>
              <a:rPr kumimoji="0" lang="en-GB" altLang="en-US" sz="1200">
                <a:latin typeface="Times New Roman" panose="02020603050405020304" pitchFamily="18" charset="0"/>
                <a:ea typeface="Google Sans"/>
                <a:cs typeface="Times New Roman" panose="02020603050405020304" pitchFamily="18" charset="0"/>
              </a:rPr>
              <a:t>.</a:t>
            </a:r>
            <a:endParaRPr lang="ja-JP" altLang="en-US" sz="12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mang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giấy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phép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hay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văn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chứng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minh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tư</a:t>
            </a:r>
            <a:r>
              <a:rPr lang="en-US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cách</a:t>
            </a:r>
            <a:r>
              <a:rPr kumimoji="0"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0"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kumimoji="0"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0" lang="en-GB" altLang="ja-JP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kumimoji="0" lang="en-GB" altLang="ja-JP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GB" altLang="en-US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4 </a:t>
            </a:r>
            <a:r>
              <a:rPr kumimoji="0" lang="en-GB" altLang="en-US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Giản</a:t>
            </a:r>
            <a:r>
              <a:rPr kumimoji="0" lang="en-GB" altLang="en-US" sz="1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0" lang="en-GB" altLang="en-US" sz="1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lược</a:t>
            </a:r>
            <a:endParaRPr kumimoji="0"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endParaRPr lang="en-GB" altLang="ja-JP" sz="140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1E6DBCE0-63F4-4641-96C4-E5101C181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951B0E43-3AD0-4FB9-95D4-B9C95DD6C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1C35FB56-8F36-4C33-8F04-294463B79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1567F56-947A-49DA-B2B1-8281415B0435}"/>
              </a:ext>
            </a:extLst>
          </p:cNvPr>
          <p:cNvSpPr/>
          <p:nvPr/>
        </p:nvSpPr>
        <p:spPr>
          <a:xfrm>
            <a:off x="926750" y="3129277"/>
            <a:ext cx="4152900" cy="164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C12D187-ADAB-45FE-8C6D-0FF02B18D2D2}"/>
              </a:ext>
            </a:extLst>
          </p:cNvPr>
          <p:cNvSpPr txBox="1">
            <a:spLocks/>
          </p:cNvSpPr>
          <p:nvPr/>
        </p:nvSpPr>
        <p:spPr>
          <a:xfrm>
            <a:off x="1595510" y="2970774"/>
            <a:ext cx="2976490" cy="393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12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Chứng chỉ cần thiết với người lái xe</a:t>
            </a:r>
            <a:endParaRPr lang="en-GB" sz="12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AB32E68-1C9B-44D4-91F1-EFA92D4F68A0}"/>
              </a:ext>
            </a:extLst>
          </p:cNvPr>
          <p:cNvSpPr txBox="1">
            <a:spLocks/>
          </p:cNvSpPr>
          <p:nvPr/>
        </p:nvSpPr>
        <p:spPr>
          <a:xfrm>
            <a:off x="5800318" y="3008386"/>
            <a:ext cx="2850890" cy="37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12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Chứng chỉ cần thiết với người vận hành máy</a:t>
            </a:r>
            <a:endParaRPr lang="en-GB" sz="1200"/>
          </a:p>
        </p:txBody>
      </p:sp>
      <p:pic>
        <p:nvPicPr>
          <p:cNvPr id="11" name="図 10" descr="テーブル&#10;&#10;自動的に生成された説明">
            <a:extLst>
              <a:ext uri="{FF2B5EF4-FFF2-40B4-BE49-F238E27FC236}">
                <a16:creationId xmlns:a16="http://schemas.microsoft.com/office/drawing/2014/main" xmlns="" id="{CFAB2439-6D5A-4277-AC67-3997892B0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3276434"/>
            <a:ext cx="4464000" cy="3142630"/>
          </a:xfrm>
          <a:prstGeom prst="rect">
            <a:avLst/>
          </a:prstGeom>
        </p:spPr>
      </p:pic>
      <p:pic>
        <p:nvPicPr>
          <p:cNvPr id="19" name="図 18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xmlns="" id="{5C1342DB-2244-4C7E-BEC4-4C65A395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39" y="3276434"/>
            <a:ext cx="3780000" cy="6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365126"/>
            <a:ext cx="819401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457200" y="941778"/>
            <a:ext cx="3345873" cy="33808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20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chế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61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1~11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Giản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12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thể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cố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trừ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tấn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nêu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1, 2, 3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13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giản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5" name="図 14" descr="テーブル&#10;&#10;自動的に生成された説明">
            <a:extLst>
              <a:ext uri="{FF2B5EF4-FFF2-40B4-BE49-F238E27FC236}">
                <a16:creationId xmlns:a16="http://schemas.microsoft.com/office/drawing/2014/main" xmlns="" id="{83447127-3724-4E0E-B7E6-DFAEDA52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3" y="941778"/>
            <a:ext cx="4292867" cy="51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(1)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49" y="1014930"/>
            <a:ext cx="8022561" cy="311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72000" tIns="18000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ja-JP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ja-JP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ja-JP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82 &lt;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,…&gt;</a:t>
            </a:r>
            <a:endParaRPr lang="ja-JP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18),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18),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2DD407B5-2816-40E8-A906-7849E27334A9}"/>
              </a:ext>
            </a:extLst>
          </p:cNvPr>
          <p:cNvSpPr txBox="1"/>
          <p:nvPr/>
        </p:nvSpPr>
        <p:spPr>
          <a:xfrm>
            <a:off x="4458106" y="6492874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05144"/>
            <a:ext cx="7886700" cy="66785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Từ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</a:t>
            </a:r>
            <a:b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                               7…Á</a:t>
            </a:r>
            <a:r>
              <a:rPr lang="vi-VN" altLang="zh-CN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 </a:t>
            </a:r>
            <a:r>
              <a:rPr lang="en-US" altLang="zh-CN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suất</a:t>
            </a:r>
            <a:r>
              <a:rPr lang="en-US" altLang="zh-CN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CN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tiếp</a:t>
            </a:r>
            <a:r>
              <a:rPr lang="en-US" altLang="zh-CN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CN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zh-CN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CN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trung</a:t>
            </a:r>
            <a:r>
              <a:rPr lang="en-US" altLang="zh-CN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CN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bình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029289" y="2207690"/>
                <a:ext cx="3370602" cy="417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平均接地圧</m:t>
                      </m:r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Ｓ</m:t>
                          </m:r>
                        </m:den>
                      </m:f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Ｂ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Ｌ</m:t>
                          </m:r>
                        </m:den>
                      </m:f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4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89" y="2207690"/>
                <a:ext cx="3370602" cy="417102"/>
              </a:xfrm>
              <a:prstGeom prst="rect">
                <a:avLst/>
              </a:prstGeom>
              <a:blipFill>
                <a:blip r:embed="rId4"/>
                <a:stretch>
                  <a:fillRect l="-1447" t="-2899" r="-1266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Ｗ：機械総質量（ｔ）</a:t>
            </a:r>
          </a:p>
          <a:p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Ｓ：総接地面積＝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Ｂ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Ｌ（㎡）</a:t>
            </a:r>
          </a:p>
          <a:p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Ｌ：総質量状態でのアイドラ（遊動輪）とスプロケット（起動輪）の中心距離（ｍ）</a:t>
            </a:r>
          </a:p>
          <a:p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Ｂ：クローラの幅（ｍ）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126814" y="2191051"/>
                <a:ext cx="3103285" cy="450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平均接地圧</m:t>
                      </m:r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400" i="1">
                              <a:latin typeface="Cambria Math" panose="02040503050406030204" pitchFamily="18" charset="0"/>
                            </a:rPr>
                            <m:t>軸荷重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9.8</m:t>
                          </m:r>
                        </m:num>
                        <m:den>
                          <m:r>
                            <a:rPr lang="ja-JP" altLang="en-US" sz="1400" i="1">
                              <a:latin typeface="Cambria Math" panose="02040503050406030204" pitchFamily="18" charset="0"/>
                            </a:rPr>
                            <m:t>見かけ接地面積</m:t>
                          </m:r>
                        </m:den>
                      </m:f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4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814" y="2191051"/>
                <a:ext cx="3103285" cy="450380"/>
              </a:xfrm>
              <a:prstGeom prst="rect">
                <a:avLst/>
              </a:prstGeom>
              <a:blipFill>
                <a:blip r:embed="rId5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034" y="3632777"/>
            <a:ext cx="3240844" cy="2334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xmlns="" id="{022FCE59-FF88-46E0-B775-CF270181C822}"/>
                  </a:ext>
                </a:extLst>
              </p:cNvPr>
              <p:cNvSpPr txBox="1"/>
              <p:nvPr/>
            </p:nvSpPr>
            <p:spPr>
              <a:xfrm>
                <a:off x="753298" y="2217394"/>
                <a:ext cx="3587541" cy="4430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altLang="ja-JP" sz="1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altLang="ja-JP" sz="1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su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ấ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ti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đấ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000" smtClean="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000" smtClean="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ja-JP" sz="1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d>
                        <m:dPr>
                          <m:begChr m:val="（"/>
                          <m:endChr m:val="）"/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00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altLang="ja-JP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sty m:val="p"/>
                            </m:rPr>
                            <a:rPr lang="en-US" altLang="ja-JP" sz="10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</m:oMath>
                  </m:oMathPara>
                </a14:m>
                <a:endParaRPr lang="en-US" altLang="ja-JP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altLang="ja-JP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22FCE59-FF88-46E0-B775-CF270181C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98" y="2217394"/>
                <a:ext cx="3587541" cy="443006"/>
              </a:xfrm>
              <a:prstGeom prst="rect">
                <a:avLst/>
              </a:prstGeom>
              <a:blipFill>
                <a:blip r:embed="rId7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xmlns="" id="{57352E57-88E3-47A1-968B-7C545D653D3E}"/>
                  </a:ext>
                </a:extLst>
              </p:cNvPr>
              <p:cNvSpPr txBox="1"/>
              <p:nvPr/>
            </p:nvSpPr>
            <p:spPr>
              <a:xfrm>
                <a:off x="4399891" y="2217394"/>
                <a:ext cx="4106199" cy="4746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00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altLang="ja-JP" sz="1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ja-JP" sz="1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su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ấ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ti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ặ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đấ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trung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en-US" altLang="ja-JP" sz="1000" b="0" i="0" smtClean="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ả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vi-VN" altLang="ja-JP" sz="1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tr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ọ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ng</m:t>
                          </m:r>
                          <m:r>
                            <a:rPr lang="vi-VN" altLang="ja-JP" sz="1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1000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  <m:r>
                            <a:rPr lang="en-US" altLang="ja-JP" sz="1000" b="0" i="0" smtClean="0">
                              <a:latin typeface="Cambria Math" panose="02040503050406030204" pitchFamily="18" charset="0"/>
                            </a:rPr>
                            <m:t>ụ</m:t>
                          </m:r>
                          <m:r>
                            <m:rPr>
                              <m:sty m:val="p"/>
                            </m:rPr>
                            <a:rPr lang="en-US" altLang="ja-JP" sz="1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vi-VN" altLang="ja-JP" sz="1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xe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9.8</m:t>
                          </m:r>
                        </m:num>
                        <m:den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ệ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vi-VN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ch</m:t>
                          </m:r>
                          <m:r>
                            <a:rPr lang="vi-VN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ti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ế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vi-VN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vi-VN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ớ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vi-VN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ặ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altLang="ja-JP" sz="1000" i="1">
                              <a:latin typeface="Cambria Math" panose="02040503050406030204" pitchFamily="18" charset="0"/>
                            </a:rPr>
                            <m:t>đấ</m:t>
                          </m:r>
                          <m:r>
                            <m:rPr>
                              <m:sty m:val="p"/>
                            </m:rPr>
                            <a:rPr lang="vi-VN" altLang="ja-JP" sz="1000" i="1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d>
                        <m:dPr>
                          <m:begChr m:val="（"/>
                          <m:endChr m:val="）"/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00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altLang="ja-JP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sty m:val="p"/>
                            </m:rPr>
                            <a:rPr lang="en-US" altLang="ja-JP" sz="10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</m:oMath>
                  </m:oMathPara>
                </a14:m>
                <a:endParaRPr lang="en-US" altLang="ja-JP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ja-JP" altLang="ja-JP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7352E57-88E3-47A1-968B-7C545D653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891" y="2217394"/>
                <a:ext cx="4106199" cy="474682"/>
              </a:xfrm>
              <a:prstGeom prst="rect">
                <a:avLst/>
              </a:prstGeom>
              <a:blipFill>
                <a:blip r:embed="rId8"/>
                <a:stretch>
                  <a:fillRect l="-149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023825E1-77F9-484B-97AB-36CEFEA2912D}"/>
              </a:ext>
            </a:extLst>
          </p:cNvPr>
          <p:cNvSpPr txBox="1"/>
          <p:nvPr/>
        </p:nvSpPr>
        <p:spPr>
          <a:xfrm>
            <a:off x="816022" y="2739460"/>
            <a:ext cx="3797136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W: T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lượng xe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 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 tích tiếp xúc với mặt đất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 x L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L: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 cách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giữa tâm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(bánh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động) và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(bánh chủ động) ở trạng thái tổng trọng lượng 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rộng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xích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56251822-134C-4D94-8EA1-E2132137257D}"/>
              </a:ext>
            </a:extLst>
          </p:cNvPr>
          <p:cNvSpPr/>
          <p:nvPr/>
        </p:nvSpPr>
        <p:spPr>
          <a:xfrm>
            <a:off x="1892955" y="3961267"/>
            <a:ext cx="821635" cy="1597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vi-VN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Dây xích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A572550A-B519-4DDD-87E0-670DCBC8D998}"/>
              </a:ext>
            </a:extLst>
          </p:cNvPr>
          <p:cNvSpPr/>
          <p:nvPr/>
        </p:nvSpPr>
        <p:spPr>
          <a:xfrm>
            <a:off x="1527672" y="4738691"/>
            <a:ext cx="555804" cy="1478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en-US" altLang="ja-JP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A0CCFFD0-CCD3-45A5-8EA9-3FFD7A4D1C14}"/>
              </a:ext>
            </a:extLst>
          </p:cNvPr>
          <p:cNvSpPr/>
          <p:nvPr/>
        </p:nvSpPr>
        <p:spPr>
          <a:xfrm>
            <a:off x="2418740" y="4698629"/>
            <a:ext cx="591700" cy="2025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kumimoji="1"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B4541936-9C97-4924-8877-7025FC2298D4}"/>
              </a:ext>
            </a:extLst>
          </p:cNvPr>
          <p:cNvSpPr/>
          <p:nvPr/>
        </p:nvSpPr>
        <p:spPr>
          <a:xfrm>
            <a:off x="4820581" y="3823466"/>
            <a:ext cx="752132" cy="2756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vi-VN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Tải trọng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1" lang="vi-VN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xe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C3B4D83F-DA2F-464A-A8CB-E9CA16397198}"/>
              </a:ext>
            </a:extLst>
          </p:cNvPr>
          <p:cNvSpPr/>
          <p:nvPr/>
        </p:nvSpPr>
        <p:spPr>
          <a:xfrm>
            <a:off x="7636806" y="3795085"/>
            <a:ext cx="593293" cy="4225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vi-VN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ánh xe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B5FC69E3-4CDD-40EE-A2D9-9E3C90F3F5FA}"/>
              </a:ext>
            </a:extLst>
          </p:cNvPr>
          <p:cNvSpPr/>
          <p:nvPr/>
        </p:nvSpPr>
        <p:spPr>
          <a:xfrm>
            <a:off x="7048058" y="4738691"/>
            <a:ext cx="783532" cy="1888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Mặt đất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3D6BC553-012B-45FA-9C71-6611F9EEFCC1}"/>
              </a:ext>
            </a:extLst>
          </p:cNvPr>
          <p:cNvSpPr/>
          <p:nvPr/>
        </p:nvSpPr>
        <p:spPr>
          <a:xfrm>
            <a:off x="7374614" y="5353787"/>
            <a:ext cx="1103552" cy="516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tiếp xúc của bánh xe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ới mặt đất</a:t>
            </a:r>
            <a:endParaRPr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zh-TW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(2)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Quyển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Tiêu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chuẩn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Chương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5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Phần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endParaRPr lang="ja-JP" altLang="en-US" sz="15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Tiểu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</a:t>
            </a:r>
            <a:r>
              <a:rPr lang="ja-JP" altLang="en-US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endParaRPr lang="en-US" altLang="ja-JP" sz="15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152 &lt;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500" dirty="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153 &lt;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hộ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nơi※1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xảy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hộ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phù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1500" spc="-1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500" spc="-1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500" spc="-1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500" spc="-1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500" spc="-1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điện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</a:t>
            </a:r>
            <a:r>
              <a:rPr lang="en-US" altLang="ja-JP" sz="1500" spc="-1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spc="-1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dỡ</a:t>
            </a:r>
            <a:r>
              <a:rPr lang="en-US" altLang="ja-JP" sz="1500" spc="-10" dirty="0" smtClean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)※2.</a:t>
            </a:r>
            <a:endParaRPr lang="ja-JP" altLang="en-US" sz="1500" dirty="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500" spc="-1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1) </a:t>
            </a:r>
            <a:r>
              <a:rPr lang="ja-JP" altLang="en-US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......do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ja-JP" altLang="en-US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điểm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xảy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vụ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nguyên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nhân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phù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hầm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khai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thác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</a:t>
            </a:r>
            <a:r>
              <a:rPr lang="ja-JP" altLang="en-US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Tiêu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chuẩn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hộ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ghi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rõ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thông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tư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559 ban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ngày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26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tháng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9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năm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Chiêu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Hòa</a:t>
            </a:r>
            <a:r>
              <a:rPr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50.</a:t>
            </a:r>
          </a:p>
          <a:p>
            <a:pPr marL="543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500" dirty="0">
              <a:solidFill>
                <a:srgbClr val="0070C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Phần</a:t>
            </a:r>
            <a:r>
              <a:rPr lang="en-US" altLang="ja-JP" sz="15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5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</a:t>
            </a:r>
            <a:r>
              <a:rPr lang="ja-JP" altLang="en-US" sz="15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endParaRPr lang="en-US" altLang="ja-JP" sz="15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154</a:t>
            </a:r>
            <a:r>
              <a:rPr lang="ja-JP" altLang="en-US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Khảo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sát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lại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5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khảo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sát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lại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kết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quả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khảo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sát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hình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tình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trạng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hay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sạt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lở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5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DFE35F94-E01B-44FA-9612-0C7613A33E1E}"/>
              </a:ext>
            </a:extLst>
          </p:cNvPr>
          <p:cNvSpPr txBox="1"/>
          <p:nvPr/>
        </p:nvSpPr>
        <p:spPr>
          <a:xfrm>
            <a:off x="5120640" y="6492874"/>
            <a:ext cx="392521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zh-TW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(3)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155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hoạch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một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hoạch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phù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thông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tin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đã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biết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nhờ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khảo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sát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qui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hoạch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hoạch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vấn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đề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: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Chủng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　　  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2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Lộ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3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Phương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nội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dung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kế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hoạch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156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trừ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10km/h)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qui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loai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phù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tình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hình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※.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quá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endParaRPr lang="en-US" altLang="ja-JP" sz="1600" spc="-12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「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...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tình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trạng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hình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」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bao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lắp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đặt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endParaRPr lang="en-US" altLang="ja-JP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140B0AEC-A29C-4DCA-9987-E38BF96F0999}"/>
              </a:ext>
            </a:extLst>
          </p:cNvPr>
          <p:cNvSpPr txBox="1"/>
          <p:nvPr/>
        </p:nvSpPr>
        <p:spPr>
          <a:xfrm>
            <a:off x="5059680" y="6492874"/>
            <a:ext cx="389964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66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zh-TW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(4)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74336" y="6451509"/>
            <a:ext cx="402182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157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ngã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,...&gt;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chống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lở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bên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chống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sụt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lún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bề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rộng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※1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tuyến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đích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chống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5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spc="-5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bố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dẫn※2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phát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mép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mặt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lái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đạo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）「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...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bề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rộng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bao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lắp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đặt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can,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đặt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biển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báo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</a:t>
            </a:r>
            <a:r>
              <a:rPr lang="ja-JP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lắp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đặt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can,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biển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báo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chế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hay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thì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bố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Ở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xảy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hay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mép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thì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hộ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cố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gắng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nếu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hộ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cố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gắng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đai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spc="-7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hộ</a:t>
            </a:r>
            <a:r>
              <a:rPr lang="en-US" altLang="ja-JP" sz="1600" spc="-7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600" spc="-7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(5)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158 &lt;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chạm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※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xảy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chạm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nhiên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bố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tuân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nêu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endParaRPr lang="en-US" altLang="ja-JP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xảy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phạm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vi di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mà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còn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bao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điểm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phạm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vi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hoạt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159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bố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nhất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endParaRPr lang="en-US" altLang="ja-JP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tuân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160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vị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vị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zip※1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xuống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446088" indent="-44608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di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tắt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phanh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,...※2.</a:t>
            </a:r>
          </a:p>
          <a:p>
            <a:pPr marL="446088" indent="-44608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nêu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rời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khỏi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vị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r>
              <a:rPr lang="ja-JP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endParaRPr lang="en-US" altLang="ja-JP" sz="14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446088" indent="-44608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   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）「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..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zip,...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  <a:endParaRPr lang="ja-JP" altLang="en-US" sz="1400" dirty="0">
              <a:solidFill>
                <a:srgbClr val="0070C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）「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...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「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phanh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,...</a:t>
            </a:r>
            <a:r>
              <a:rPr lang="ja-JP" alt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」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cách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dừng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nêm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cục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chặn</a:t>
            </a:r>
            <a:r>
              <a:rPr lang="en-US" altLang="ja-JP" sz="14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400" dirty="0">
              <a:solidFill>
                <a:srgbClr val="0070C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(6)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264/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161 &lt;Di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dời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tấm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ván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lót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đắp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bốc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xếp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lên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bởi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di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dời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địa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điểm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phóng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lật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xuống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300" dirty="0" smtClean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※1</a:t>
            </a:r>
            <a:endParaRPr lang="ja-JP" altLang="en-US" sz="1300" dirty="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bốc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xếp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phẳng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chắc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 dirty="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tấm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ván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lót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đường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tấm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ván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đủ※2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dài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rộng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đặt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tấm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ván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smtClean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hợp.※3</a:t>
            </a:r>
            <a:endParaRPr lang="ja-JP" altLang="en-US" sz="13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đắp</a:t>
            </a:r>
            <a:r>
              <a:rPr lang="en-US" altLang="ja-JP" sz="1300" dirty="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bục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kê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tạm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đủ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chiều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rộng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※4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đồng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thời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1) 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…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」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「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」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bao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đầu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2) 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Đủ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」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「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đủ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dài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quyết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dựa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lớn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bốc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xếp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3) 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phạm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vi an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khả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lên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4)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chắn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đắp</a:t>
            </a:r>
            <a:r>
              <a:rPr lang="ja-JP" altLang="en-US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cọc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lên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đắp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cứng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vừa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đủ</a:t>
            </a:r>
            <a:r>
              <a:rPr lang="en-US" altLang="ja-JP" sz="13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893763" indent="-354013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300" dirty="0">
              <a:solidFill>
                <a:srgbClr val="0070C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162</a:t>
            </a:r>
            <a:r>
              <a:rPr lang="ja-JP" alt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＜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ja-JP" alt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＞</a:t>
            </a:r>
            <a:endParaRPr lang="en-US" altLang="ja-JP" sz="13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lên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ngoại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trừ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ghế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trên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 smtClean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※ </a:t>
            </a:r>
            <a:r>
              <a:rPr lang="en-US" altLang="ja-JP" sz="13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 dirty="0" smtClean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en-US" altLang="ja-JP" sz="1300" dirty="0">
              <a:solidFill>
                <a:srgbClr val="0070C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ja-JP" altLang="en-US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Ghế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trên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ja-JP" altLang="en-US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ghế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lái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ghế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ghế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ngồi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 dirty="0">
              <a:solidFill>
                <a:srgbClr val="0070C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3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163</a:t>
            </a:r>
            <a:r>
              <a:rPr lang="ja-JP" alt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＜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ja-JP" alt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＞</a:t>
            </a:r>
            <a:endParaRPr lang="en-US" altLang="ja-JP" sz="13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đảm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※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mặt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lao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ngã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sụp</a:t>
            </a:r>
            <a:r>
              <a:rPr lang="en-US" altLang="ja-JP" sz="1300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397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ja-JP" altLang="en-US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mặt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ja-JP" altLang="en-US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nghĩa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biểu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thị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bởi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cách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dirty="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dirty="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 dirty="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(7)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98720" y="6492874"/>
            <a:ext cx="399744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164</a:t>
            </a: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ngoài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chính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hóa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nâng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ngoạm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,…※1</a:t>
            </a: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ngoài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chính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trên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áp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một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nội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dung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..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hàng※2,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một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nội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dung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　　イ　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bắt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buộc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hoàn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thành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toàn※3.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11213" indent="-811213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　　ロ　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gắn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thêm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kim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vòng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hay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treo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một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nội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dung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đây※4.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　　　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(1)</a:t>
            </a: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bền※5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đủ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chịu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1081088" indent="-1081088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　　　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(2)</a:t>
            </a: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hóa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chống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1081088" indent="-1081088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　　　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(3)</a:t>
            </a: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tác※6.</a:t>
            </a:r>
          </a:p>
          <a:p>
            <a:pPr marL="1081088" indent="-108108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ngoài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tới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3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3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1) </a:t>
            </a:r>
            <a:r>
              <a:rPr lang="ja-JP" altLang="en-US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…</a:t>
            </a:r>
            <a:r>
              <a:rPr lang="ja-JP" altLang="en-US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nâng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ngoạm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r>
              <a:rPr lang="ja-JP" altLang="en-US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bao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thay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thang.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2) </a:t>
            </a:r>
            <a:r>
              <a:rPr lang="ja-JP" altLang="en-US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ja-JP" altLang="en-US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bao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xoay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di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3) </a:t>
            </a:r>
            <a:r>
              <a:rPr lang="ja-JP" altLang="en-US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Khi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bắt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buộc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hoàn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thành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bao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cọc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cừ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ống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cống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bê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tông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ngăn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thời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giảm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sạt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lở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rằng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hẹp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nên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nếu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đưa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di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sẽ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khiến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nơi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hỗn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loạn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tăng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5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 spc="-5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4) </a:t>
            </a:r>
            <a:r>
              <a:rPr lang="ja-JP" altLang="en-US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gắn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thêm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treo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ja-JP" altLang="en-US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gắn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dễ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tuột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vòng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dây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cáp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chuyền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bao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treo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dây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cáp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răng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trường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hợp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trực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tiếp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vòng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dây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cáp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5)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bền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hệ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đạt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từ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mức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5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trở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lên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(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giá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trị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bởi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giá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trị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 chia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giá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trị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đứt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đoạn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khả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chịu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đứt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cụ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6) ) </a:t>
            </a:r>
            <a:r>
              <a:rPr lang="ja-JP" altLang="en-US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khỏi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3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đối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gắn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cách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…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đủ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mối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dày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,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quanh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phần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gắn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thêm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spc="-6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300" spc="-6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008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(8)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05984" y="6451510"/>
            <a:ext cx="3790179" cy="282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165 &lt;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chữa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,…&gt;</a:t>
            </a:r>
            <a:endParaRPr lang="ja-JP" altLang="en-US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chữa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hay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tháo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rời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đạo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ra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Quyết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đạo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Giám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sát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tình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trạng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đỡ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tiếp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theo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giàn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đỡ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166.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166</a:t>
            </a:r>
            <a:r>
              <a:rPr lang="ja-JP" altLang="en-US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 </a:t>
            </a:r>
            <a:r>
              <a:rPr lang="vi-VN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nâng(age)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lên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sửa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chữa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thì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đỡ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truyền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bất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ngờ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rơi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xuống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đỡ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,…※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đã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nêu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spc="-4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800" spc="-4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800" spc="-4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54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…</a:t>
            </a:r>
            <a:r>
              <a:rPr lang="ja-JP" altLang="en-US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r>
              <a:rPr lang="ja-JP" altLang="en-US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ý bao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giàn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đỡ</a:t>
            </a:r>
            <a:r>
              <a:rPr lang="en-US" altLang="ja-JP" sz="1800">
                <a:solidFill>
                  <a:srgbClr val="0070C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endParaRPr lang="ja-JP" altLang="en-US" sz="1800">
              <a:solidFill>
                <a:srgbClr val="0070C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708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(9)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268/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166 &lt;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sập</a:t>
            </a:r>
            <a:r>
              <a:rPr lang="ja-JP" altLang="en-US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＞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hay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tháo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rời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khung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giàn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tránh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sập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giàn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đỡ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đã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nêu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166 &lt;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vượt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quá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trên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8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166 </a:t>
            </a:r>
            <a:r>
              <a:rPr lang="ja-JP" altLang="en-US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thị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,..&gt;</a:t>
            </a:r>
            <a:endParaRPr lang="ja-JP" altLang="en-US" sz="18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thị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vị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mà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dễ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thấy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dây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thì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bao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dung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tích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dây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khóa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tối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Giống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)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chuẩn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sẵn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văn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thể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dễ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dàng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xác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nhận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phụ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tùng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(10)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99102" y="6492874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Quyển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</a:t>
            </a:r>
            <a:r>
              <a:rPr lang="ja-JP" altLang="en-US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biệt</a:t>
            </a:r>
            <a:endParaRPr lang="ja-JP" altLang="en-US" sz="15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Chương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</a:t>
            </a:r>
            <a:r>
              <a:rPr lang="ja-JP" altLang="en-US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biệt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endParaRPr lang="ja-JP" altLang="en-US" sz="15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666</a:t>
            </a:r>
            <a:r>
              <a:rPr lang="ja-JP" altLang="en-US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 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5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gọi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Người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đưa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ra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vi-VN" altLang="ja-JP" sz="15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lain"/>
            </a:pP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trước※1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nhận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thấy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bất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thường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sửa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chữa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hoặc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bảo</a:t>
            </a:r>
            <a:endParaRPr lang="vi-VN" altLang="ja-JP" sz="15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dưỡng cần thiết khác.</a:t>
            </a:r>
            <a:endParaRPr lang="vi-VN" altLang="ja-JP" sz="15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lain" startAt="2"/>
            </a:pP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cấp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văn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ghi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vi-VN" altLang="ja-JP" sz="15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イ　</a:t>
            </a:r>
            <a:r>
              <a:rPr lang="vi-VN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đó※2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ロ　</a:t>
            </a:r>
            <a:r>
              <a:rPr lang="vi-VN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ý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ngoài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đó※3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trên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áp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mà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bên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sở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hữu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thực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lựa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chọn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thuộc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đối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tượng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chủng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mua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dưỡng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(Bao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gồm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hoạt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tỉnh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thành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phố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ở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hỗ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vốn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doanh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nghiệp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nhỏ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Năm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Chiêu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Hòa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31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Luật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5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số</a:t>
            </a:r>
            <a:r>
              <a:rPr lang="en-US" altLang="ja-JP" sz="15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115) </a:t>
            </a:r>
            <a:r>
              <a:rPr lang="en-US" altLang="ja-JP" sz="1500" spc="-3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※4</a:t>
            </a:r>
            <a:r>
              <a:rPr lang="ja-JP" altLang="en-US" sz="1500" spc="-3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1500" spc="-3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</a:t>
            </a:r>
            <a:r>
              <a:rPr lang="ja-JP" altLang="en-US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ja-JP" altLang="en-US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nghĩa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nhất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kiểm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tra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mỗi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mà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phận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đáp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tình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trạng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mà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trở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ngại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ja-JP" altLang="en-US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ja-JP" altLang="en-US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nghĩa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thì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biệt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yếu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dung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tích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endParaRPr lang="ja-JP" altLang="en-US" sz="1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</a:t>
            </a:r>
            <a:r>
              <a:rPr lang="ja-JP" altLang="en-US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ý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ngoài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ja-JP" altLang="en-US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」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những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ý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nhiên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liệu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phương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chỉnh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endParaRPr lang="ja-JP" altLang="en-US" sz="1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09625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 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đích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không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áp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đích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này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hình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thức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thuê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dài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hạn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một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phương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thức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tài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chính</a:t>
            </a:r>
            <a:r>
              <a:rPr lang="en-US" altLang="ja-JP" sz="1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Tiêu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chuẩn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(</a:t>
            </a:r>
            <a:r>
              <a:rPr lang="en-US" altLang="zh-TW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Trích</a:t>
            </a:r>
            <a:r>
              <a:rPr lang="en-US" altLang="zh-TW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8239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bền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3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cọc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nhổ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cọc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4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phía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máy xúc(shoberu)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trừ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xích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dỡ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trừ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xích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5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Phanh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Phanh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7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phận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8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bộ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phận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tương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phương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pháp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mục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tới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đó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9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Tầm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nhìn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10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nâng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11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phòng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hiểm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do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nâng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hạ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tay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cẩu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12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chỉ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phương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13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Khoản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13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dừng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tự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vượt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quá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phạm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vi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14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&lt;Van an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15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lệnh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16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đặc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thù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Điều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17 &lt;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Ứng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&gt;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3601"/>
            <a:ext cx="7772400" cy="1376362"/>
          </a:xfrm>
        </p:spPr>
        <p:txBody>
          <a:bodyPr>
            <a:noAutofit/>
          </a:bodyPr>
          <a:lstStyle/>
          <a:p>
            <a:r>
              <a:rPr lang="vi-VN" altLang="ja-JP" sz="2800">
                <a:cs typeface="Times New Roman" panose="02020603050405020304" pitchFamily="18" charset="0"/>
              </a:rPr>
              <a:t>CHƯƠNG 2   </a:t>
            </a:r>
            <a:br>
              <a:rPr lang="vi-VN" altLang="ja-JP" sz="2800">
                <a:cs typeface="Times New Roman" panose="02020603050405020304" pitchFamily="18" charset="0"/>
              </a:rPr>
            </a:br>
            <a:r>
              <a:rPr lang="vi-VN" altLang="ja-JP" sz="2800">
                <a:cs typeface="Times New Roman" panose="02020603050405020304" pitchFamily="18" charset="0"/>
              </a:rPr>
              <a:t> ĐỘNG CƠ VÀ </a:t>
            </a:r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THIẾT BỊ</a:t>
            </a:r>
            <a:r>
              <a:rPr lang="vi-VN" altLang="ja-JP" sz="2800">
                <a:cs typeface="Times New Roman" panose="02020603050405020304" pitchFamily="18" charset="0"/>
              </a:rPr>
              <a:t> THỦY LỰC</a:t>
            </a:r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ja-JP" sz="2800">
                <a:cs typeface="Times New Roman" panose="02020603050405020304" pitchFamily="18" charset="0"/>
              </a:rPr>
              <a:t> MÁY MÓC XÂY DỰNG DẠNG XE</a:t>
            </a:r>
            <a:endParaRPr kumimoji="1" lang="ja-JP" altLang="en-US" sz="28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 CƠ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16/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41219" y="1735241"/>
            <a:ext cx="466156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Động cơ Diesel và Động cơ Xăng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01C9C4B7-E41D-4D99-9706-6447B0D75621}"/>
              </a:ext>
            </a:extLst>
          </p:cNvPr>
          <p:cNvSpPr/>
          <p:nvPr/>
        </p:nvSpPr>
        <p:spPr>
          <a:xfrm>
            <a:off x="2882400" y="3960287"/>
            <a:ext cx="496865" cy="223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1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kumimoji="1" lang="en-US" altLang="ja-JP" sz="11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表 13">
            <a:extLst>
              <a:ext uri="{FF2B5EF4-FFF2-40B4-BE49-F238E27FC236}">
                <a16:creationId xmlns:a16="http://schemas.microsoft.com/office/drawing/2014/main" xmlns="" id="{E6F7BE21-77C5-4DDC-851A-6220925C5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46357"/>
              </p:ext>
            </p:extLst>
          </p:nvPr>
        </p:nvGraphicFramePr>
        <p:xfrm>
          <a:off x="766761" y="2349763"/>
          <a:ext cx="7610475" cy="3280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6825">
                  <a:extLst>
                    <a:ext uri="{9D8B030D-6E8A-4147-A177-3AD203B41FA5}">
                      <a16:colId xmlns:a16="http://schemas.microsoft.com/office/drawing/2014/main" xmlns="" val="2405247641"/>
                    </a:ext>
                  </a:extLst>
                </a:gridCol>
                <a:gridCol w="2536825">
                  <a:extLst>
                    <a:ext uri="{9D8B030D-6E8A-4147-A177-3AD203B41FA5}">
                      <a16:colId xmlns:a16="http://schemas.microsoft.com/office/drawing/2014/main" xmlns="" val="1480487687"/>
                    </a:ext>
                  </a:extLst>
                </a:gridCol>
                <a:gridCol w="2536825">
                  <a:extLst>
                    <a:ext uri="{9D8B030D-6E8A-4147-A177-3AD203B41FA5}">
                      <a16:colId xmlns:a16="http://schemas.microsoft.com/office/drawing/2014/main" xmlns="" val="2792411733"/>
                    </a:ext>
                  </a:extLst>
                </a:gridCol>
              </a:tblGrid>
              <a:tr h="413771">
                <a:tc>
                  <a:txBody>
                    <a:bodyPr/>
                    <a:lstStyle/>
                    <a:p>
                      <a:pPr algn="ctr"/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cơ Diesel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1F4E79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cơ xăng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1F4E79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3952396"/>
                  </a:ext>
                </a:extLst>
              </a:tr>
              <a:tr h="39150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nhiên liệu</a:t>
                      </a:r>
                      <a:endParaRPr kumimoji="1" lang="ja-JP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99FF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 Diesel ( </a:t>
                      </a:r>
                      <a:r>
                        <a:rPr kumimoji="1" lang="en-US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eiyu)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6827399"/>
                  </a:ext>
                </a:extLst>
              </a:tr>
              <a:tr h="39150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thức đánh lửa</a:t>
                      </a:r>
                      <a:endParaRPr kumimoji="1" lang="ja-JP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99FF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bốc cháy bằng cách nén khí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 tia lửa điện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25043"/>
                  </a:ext>
                </a:extLst>
              </a:tr>
              <a:tr h="3915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kumimoji="1" lang="ja-JP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99FF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4034439"/>
                  </a:ext>
                </a:extLst>
              </a:tr>
              <a:tr h="39150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rị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1" lang="en-US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kumimoji="1" lang="vi-VN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mã lực</a:t>
                      </a:r>
                      <a:endParaRPr kumimoji="1" lang="ja-JP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99FF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Đắt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Rẻ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5862001"/>
                  </a:ext>
                </a:extLst>
              </a:tr>
              <a:tr h="39150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suất nhiệt</a:t>
                      </a:r>
                      <a:endParaRPr kumimoji="1" lang="ja-JP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99FF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( 30</a:t>
                      </a:r>
                      <a:r>
                        <a:rPr kumimoji="1" lang="en-US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〜</a:t>
                      </a:r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40%)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 ( 22</a:t>
                      </a:r>
                      <a:r>
                        <a:rPr kumimoji="1" lang="en-US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〜</a:t>
                      </a:r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28%)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2207247"/>
                  </a:ext>
                </a:extLst>
              </a:tr>
              <a:tr h="39150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phí vận hành</a:t>
                      </a:r>
                      <a:endParaRPr kumimoji="1" lang="ja-JP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99FF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Rẻ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Đắt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0540103"/>
                  </a:ext>
                </a:extLst>
              </a:tr>
              <a:tr h="39150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nguy hiểm khi cháy nổ</a:t>
                      </a:r>
                      <a:endParaRPr kumimoji="1" lang="ja-JP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99FF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endParaRPr kumimoji="1" lang="ja-JP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539932"/>
                  </a:ext>
                </a:extLst>
              </a:tr>
            </a:tbl>
          </a:graphicData>
        </a:graphic>
      </p:graphicFrame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xmlns="" id="{31EE79A8-9CD7-4BC5-8E0C-35F475A7EB12}"/>
              </a:ext>
            </a:extLst>
          </p:cNvPr>
          <p:cNvCxnSpPr/>
          <p:nvPr/>
        </p:nvCxnSpPr>
        <p:spPr>
          <a:xfrm>
            <a:off x="743712" y="2353056"/>
            <a:ext cx="2523744" cy="390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直角三角形 16">
            <a:extLst>
              <a:ext uri="{FF2B5EF4-FFF2-40B4-BE49-F238E27FC236}">
                <a16:creationId xmlns:a16="http://schemas.microsoft.com/office/drawing/2014/main" xmlns="" id="{14BEE5A0-E02C-450F-A27A-0234A8FAC3C6}"/>
              </a:ext>
            </a:extLst>
          </p:cNvPr>
          <p:cNvSpPr/>
          <p:nvPr/>
        </p:nvSpPr>
        <p:spPr>
          <a:xfrm>
            <a:off x="766761" y="2362216"/>
            <a:ext cx="2500695" cy="380984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16078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vi-VN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ECEB58D9-E7F3-4717-8C06-54C31433FAF7}"/>
              </a:ext>
            </a:extLst>
          </p:cNvPr>
          <p:cNvSpPr/>
          <p:nvPr/>
        </p:nvSpPr>
        <p:spPr>
          <a:xfrm rot="10800000">
            <a:off x="810667" y="2349763"/>
            <a:ext cx="2525846" cy="380983"/>
          </a:xfrm>
          <a:prstGeom prst="rtTriangle">
            <a:avLst/>
          </a:prstGeom>
          <a:solidFill>
            <a:srgbClr val="1F4E79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25615749-EF7B-4CB4-8C4C-8BEB6DA9DFD9}"/>
              </a:ext>
            </a:extLst>
          </p:cNvPr>
          <p:cNvSpPr txBox="1"/>
          <p:nvPr/>
        </p:nvSpPr>
        <p:spPr>
          <a:xfrm>
            <a:off x="2747580" y="2413808"/>
            <a:ext cx="542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vi-VN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EC0E3E76-5AF1-448D-9ED6-3ECB93053EF7}"/>
              </a:ext>
            </a:extLst>
          </p:cNvPr>
          <p:cNvSpPr/>
          <p:nvPr/>
        </p:nvSpPr>
        <p:spPr>
          <a:xfrm>
            <a:off x="766761" y="5214690"/>
            <a:ext cx="2536087" cy="402492"/>
          </a:xfrm>
          <a:prstGeom prst="rect">
            <a:avLst/>
          </a:prstGeom>
          <a:solidFill>
            <a:srgbClr val="E8F2F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8E87B8BB-197B-4A62-B342-795206F23594}"/>
              </a:ext>
            </a:extLst>
          </p:cNvPr>
          <p:cNvSpPr/>
          <p:nvPr/>
        </p:nvSpPr>
        <p:spPr>
          <a:xfrm>
            <a:off x="765895" y="2758158"/>
            <a:ext cx="2536090" cy="427097"/>
          </a:xfrm>
          <a:prstGeom prst="rect">
            <a:avLst/>
          </a:prstGeom>
          <a:solidFill>
            <a:srgbClr val="E8F2F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E825A72E-A826-403D-B3E8-89BAC96FD069}"/>
              </a:ext>
            </a:extLst>
          </p:cNvPr>
          <p:cNvSpPr/>
          <p:nvPr/>
        </p:nvSpPr>
        <p:spPr>
          <a:xfrm>
            <a:off x="766760" y="3541684"/>
            <a:ext cx="2536088" cy="517193"/>
          </a:xfrm>
          <a:prstGeom prst="rect">
            <a:avLst/>
          </a:prstGeom>
          <a:solidFill>
            <a:srgbClr val="E8F2F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806D2378-EA73-41C3-82E4-5E3D0CA7914E}"/>
              </a:ext>
            </a:extLst>
          </p:cNvPr>
          <p:cNvSpPr/>
          <p:nvPr/>
        </p:nvSpPr>
        <p:spPr>
          <a:xfrm>
            <a:off x="766759" y="4046157"/>
            <a:ext cx="2536087" cy="413923"/>
          </a:xfrm>
          <a:prstGeom prst="rect">
            <a:avLst/>
          </a:prstGeom>
          <a:solidFill>
            <a:srgbClr val="E8F2F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F32EFEA0-1750-4049-9263-9ED9EBEED2B7}"/>
              </a:ext>
            </a:extLst>
          </p:cNvPr>
          <p:cNvSpPr/>
          <p:nvPr/>
        </p:nvSpPr>
        <p:spPr>
          <a:xfrm>
            <a:off x="766759" y="4444676"/>
            <a:ext cx="2536087" cy="402492"/>
          </a:xfrm>
          <a:prstGeom prst="rect">
            <a:avLst/>
          </a:prstGeom>
          <a:solidFill>
            <a:srgbClr val="E8F2F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4D85D600-1F5F-46E5-9474-8834995C2DBC}"/>
              </a:ext>
            </a:extLst>
          </p:cNvPr>
          <p:cNvSpPr/>
          <p:nvPr/>
        </p:nvSpPr>
        <p:spPr>
          <a:xfrm>
            <a:off x="766760" y="4829683"/>
            <a:ext cx="2536087" cy="402492"/>
          </a:xfrm>
          <a:prstGeom prst="rect">
            <a:avLst/>
          </a:prstGeom>
          <a:solidFill>
            <a:srgbClr val="E8F2F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EB4533FE-8865-427D-8B97-FA6D272DFD91}"/>
              </a:ext>
            </a:extLst>
          </p:cNvPr>
          <p:cNvSpPr/>
          <p:nvPr/>
        </p:nvSpPr>
        <p:spPr>
          <a:xfrm>
            <a:off x="766759" y="3145901"/>
            <a:ext cx="2536087" cy="387691"/>
          </a:xfrm>
          <a:prstGeom prst="rect">
            <a:avLst/>
          </a:prstGeom>
          <a:solidFill>
            <a:srgbClr val="E8F2F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1"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 tạo Động cơ diesel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71370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18/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4673" y="55413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2" y="1922549"/>
            <a:ext cx="4060072" cy="35250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14" y="1917871"/>
            <a:ext cx="3761764" cy="343607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85591" y="55413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5AA09D65-E166-4511-B2C3-42EB24C166D2}"/>
              </a:ext>
            </a:extLst>
          </p:cNvPr>
          <p:cNvSpPr/>
          <p:nvPr/>
        </p:nvSpPr>
        <p:spPr>
          <a:xfrm>
            <a:off x="658722" y="2397371"/>
            <a:ext cx="624278" cy="170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9884BF1B-54CE-437A-8073-28EF7B2DD846}"/>
              </a:ext>
            </a:extLst>
          </p:cNvPr>
          <p:cNvSpPr/>
          <p:nvPr/>
        </p:nvSpPr>
        <p:spPr>
          <a:xfrm>
            <a:off x="3770201" y="4326272"/>
            <a:ext cx="70056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Pít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78E97D32-1B52-43CD-A915-1DD9A9112506}"/>
              </a:ext>
            </a:extLst>
          </p:cNvPr>
          <p:cNvSpPr/>
          <p:nvPr/>
        </p:nvSpPr>
        <p:spPr>
          <a:xfrm>
            <a:off x="649756" y="2093286"/>
            <a:ext cx="700562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59F1A84A-D232-4696-B326-81898FA81D1A}"/>
              </a:ext>
            </a:extLst>
          </p:cNvPr>
          <p:cNvSpPr/>
          <p:nvPr/>
        </p:nvSpPr>
        <p:spPr>
          <a:xfrm>
            <a:off x="3770201" y="4030566"/>
            <a:ext cx="1072731" cy="158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A104C81A-85AA-49EE-A449-4AD8F96F9797}"/>
              </a:ext>
            </a:extLst>
          </p:cNvPr>
          <p:cNvSpPr/>
          <p:nvPr/>
        </p:nvSpPr>
        <p:spPr>
          <a:xfrm>
            <a:off x="3764309" y="2363549"/>
            <a:ext cx="839787" cy="24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06287701-C942-43B4-881A-E39113F1DFE4}"/>
              </a:ext>
            </a:extLst>
          </p:cNvPr>
          <p:cNvSpPr/>
          <p:nvPr/>
        </p:nvSpPr>
        <p:spPr>
          <a:xfrm>
            <a:off x="2002978" y="2016573"/>
            <a:ext cx="700562" cy="294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FE066DF9-E2DD-42DC-BC49-3DF3CA25CD0B}"/>
              </a:ext>
            </a:extLst>
          </p:cNvPr>
          <p:cNvSpPr/>
          <p:nvPr/>
        </p:nvSpPr>
        <p:spPr>
          <a:xfrm>
            <a:off x="3673897" y="3429000"/>
            <a:ext cx="923241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コンテンツ プレースホルダー 4">
            <a:extLst>
              <a:ext uri="{FF2B5EF4-FFF2-40B4-BE49-F238E27FC236}">
                <a16:creationId xmlns:a16="http://schemas.microsoft.com/office/drawing/2014/main" xmlns="" id="{5F01F9E1-E1C8-49DA-96C0-0B6C1F967372}"/>
              </a:ext>
            </a:extLst>
          </p:cNvPr>
          <p:cNvSpPr txBox="1">
            <a:spLocks/>
          </p:cNvSpPr>
          <p:nvPr/>
        </p:nvSpPr>
        <p:spPr>
          <a:xfrm>
            <a:off x="628650" y="1271370"/>
            <a:ext cx="7886700" cy="505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046666E0-A00B-4584-A25A-9A824AE89A21}"/>
              </a:ext>
            </a:extLst>
          </p:cNvPr>
          <p:cNvSpPr/>
          <p:nvPr/>
        </p:nvSpPr>
        <p:spPr>
          <a:xfrm>
            <a:off x="3770200" y="2016157"/>
            <a:ext cx="801799" cy="38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756FB9A7-DB07-4F8A-ABE8-5D6E2225D92E}"/>
              </a:ext>
            </a:extLst>
          </p:cNvPr>
          <p:cNvSpPr/>
          <p:nvPr/>
        </p:nvSpPr>
        <p:spPr>
          <a:xfrm>
            <a:off x="7620310" y="2395032"/>
            <a:ext cx="855642" cy="210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3903575C-52CD-4E98-B1F1-771D7170C8CD}"/>
              </a:ext>
            </a:extLst>
          </p:cNvPr>
          <p:cNvSpPr/>
          <p:nvPr/>
        </p:nvSpPr>
        <p:spPr>
          <a:xfrm>
            <a:off x="7167559" y="5060549"/>
            <a:ext cx="659706" cy="210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1142D692-101E-42E9-8573-0B16E8366A43}"/>
              </a:ext>
            </a:extLst>
          </p:cNvPr>
          <p:cNvSpPr/>
          <p:nvPr/>
        </p:nvSpPr>
        <p:spPr>
          <a:xfrm>
            <a:off x="7731470" y="4805029"/>
            <a:ext cx="746224" cy="364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05095E66-9505-4B62-8643-36745CB88A39}"/>
              </a:ext>
            </a:extLst>
          </p:cNvPr>
          <p:cNvSpPr/>
          <p:nvPr/>
        </p:nvSpPr>
        <p:spPr>
          <a:xfrm>
            <a:off x="4758306" y="4485854"/>
            <a:ext cx="70056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6504CA45-1536-49F1-98B6-46010D446A09}"/>
              </a:ext>
            </a:extLst>
          </p:cNvPr>
          <p:cNvSpPr/>
          <p:nvPr/>
        </p:nvSpPr>
        <p:spPr>
          <a:xfrm>
            <a:off x="2790864" y="1897966"/>
            <a:ext cx="997861" cy="2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261949A8-1CEA-4F95-B66E-F98937CA8EE3}"/>
              </a:ext>
            </a:extLst>
          </p:cNvPr>
          <p:cNvSpPr/>
          <p:nvPr/>
        </p:nvSpPr>
        <p:spPr>
          <a:xfrm>
            <a:off x="857762" y="1769337"/>
            <a:ext cx="839787" cy="3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F3CC6C8C-E756-4142-A965-97861685E8C3}"/>
              </a:ext>
            </a:extLst>
          </p:cNvPr>
          <p:cNvSpPr/>
          <p:nvPr/>
        </p:nvSpPr>
        <p:spPr>
          <a:xfrm>
            <a:off x="1890260" y="3263132"/>
            <a:ext cx="186989" cy="404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pPr algn="ctr"/>
            <a:r>
              <a:rPr kumimoji="1" lang="vi-VN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</a:p>
          <a:p>
            <a:pPr algn="ctr"/>
            <a:r>
              <a:rPr lang="vi-VN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EEEF6220-CD64-4A79-92F0-50FC5E571F58}"/>
              </a:ext>
            </a:extLst>
          </p:cNvPr>
          <p:cNvSpPr/>
          <p:nvPr/>
        </p:nvSpPr>
        <p:spPr>
          <a:xfrm>
            <a:off x="2567270" y="3199597"/>
            <a:ext cx="186989" cy="6043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kumimoji="1" lang="vi-VN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Khí nén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70F4D455-E658-4F54-9722-C39B6EC0021F}"/>
              </a:ext>
            </a:extLst>
          </p:cNvPr>
          <p:cNvSpPr/>
          <p:nvPr/>
        </p:nvSpPr>
        <p:spPr>
          <a:xfrm>
            <a:off x="3723861" y="3695904"/>
            <a:ext cx="972878" cy="2294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rtlCol="0" anchor="ctr"/>
          <a:lstStyle/>
          <a:p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CA124FB5-FC2B-41DB-93EB-E2610B115EC6}"/>
              </a:ext>
            </a:extLst>
          </p:cNvPr>
          <p:cNvSpPr/>
          <p:nvPr/>
        </p:nvSpPr>
        <p:spPr>
          <a:xfrm>
            <a:off x="3786987" y="2804342"/>
            <a:ext cx="1198604" cy="4961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Đèn thông báo tình trạng </a:t>
            </a:r>
          </a:p>
          <a:p>
            <a:r>
              <a:rPr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tắc nghẽn do bụi trên</a:t>
            </a:r>
          </a:p>
          <a:p>
            <a:r>
              <a:rPr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bộ lọc không khí</a:t>
            </a:r>
            <a:endParaRPr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1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 tạo Động cơ diesel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383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19/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0900" y="549992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7" y="1880318"/>
            <a:ext cx="3718416" cy="35242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066" y="2079073"/>
            <a:ext cx="4023437" cy="31933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45586" y="545521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6FE1F888-FFA1-4918-9F2C-164E1EA732F9}"/>
              </a:ext>
            </a:extLst>
          </p:cNvPr>
          <p:cNvSpPr/>
          <p:nvPr/>
        </p:nvSpPr>
        <p:spPr>
          <a:xfrm>
            <a:off x="2608430" y="5242457"/>
            <a:ext cx="1129652" cy="113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A4F856FF-3CAC-452C-ABD1-FA07F787FB7A}"/>
              </a:ext>
            </a:extLst>
          </p:cNvPr>
          <p:cNvSpPr/>
          <p:nvPr/>
        </p:nvSpPr>
        <p:spPr>
          <a:xfrm>
            <a:off x="5760274" y="2439455"/>
            <a:ext cx="736082" cy="21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B2AE114B-1A32-4829-BEB4-748DE7C64152}"/>
              </a:ext>
            </a:extLst>
          </p:cNvPr>
          <p:cNvSpPr/>
          <p:nvPr/>
        </p:nvSpPr>
        <p:spPr>
          <a:xfrm>
            <a:off x="2867244" y="4659589"/>
            <a:ext cx="870838" cy="28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F039CA27-8E45-4E49-87EF-BF3D6B98F606}"/>
              </a:ext>
            </a:extLst>
          </p:cNvPr>
          <p:cNvSpPr/>
          <p:nvPr/>
        </p:nvSpPr>
        <p:spPr>
          <a:xfrm>
            <a:off x="5544257" y="5165120"/>
            <a:ext cx="1389229" cy="168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D9A89528-47C8-469D-898D-9EC16662A7E4}"/>
              </a:ext>
            </a:extLst>
          </p:cNvPr>
          <p:cNvSpPr/>
          <p:nvPr/>
        </p:nvSpPr>
        <p:spPr>
          <a:xfrm>
            <a:off x="6496356" y="1953149"/>
            <a:ext cx="874261" cy="44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EEB3A23E-8A2B-41F3-9CFC-C2FCC1B7F27D}"/>
              </a:ext>
            </a:extLst>
          </p:cNvPr>
          <p:cNvSpPr/>
          <p:nvPr/>
        </p:nvSpPr>
        <p:spPr>
          <a:xfrm>
            <a:off x="4982954" y="2055792"/>
            <a:ext cx="70056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9F631E6A-8A04-4361-B019-104DFB9E8286}"/>
              </a:ext>
            </a:extLst>
          </p:cNvPr>
          <p:cNvSpPr/>
          <p:nvPr/>
        </p:nvSpPr>
        <p:spPr>
          <a:xfrm>
            <a:off x="4387262" y="2066241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C3D07003-CF0B-410A-A3F7-2658623F6A6A}"/>
              </a:ext>
            </a:extLst>
          </p:cNvPr>
          <p:cNvSpPr/>
          <p:nvPr/>
        </p:nvSpPr>
        <p:spPr>
          <a:xfrm>
            <a:off x="2791691" y="2209989"/>
            <a:ext cx="815394" cy="36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3FE7599C-2EA3-480B-871A-BD7D0E939E57}"/>
              </a:ext>
            </a:extLst>
          </p:cNvPr>
          <p:cNvSpPr/>
          <p:nvPr/>
        </p:nvSpPr>
        <p:spPr>
          <a:xfrm>
            <a:off x="660497" y="5270873"/>
            <a:ext cx="1043612" cy="22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CDEDB54E-427D-48E6-A983-A95B6122BC7F}"/>
              </a:ext>
            </a:extLst>
          </p:cNvPr>
          <p:cNvSpPr/>
          <p:nvPr/>
        </p:nvSpPr>
        <p:spPr>
          <a:xfrm>
            <a:off x="6496356" y="4937818"/>
            <a:ext cx="1495034" cy="225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9874B330-49E9-4694-A997-F0F18C1C6AB9}"/>
              </a:ext>
            </a:extLst>
          </p:cNvPr>
          <p:cNvSpPr/>
          <p:nvPr/>
        </p:nvSpPr>
        <p:spPr>
          <a:xfrm>
            <a:off x="7723389" y="3833342"/>
            <a:ext cx="760114" cy="378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99EB207C-A28B-4673-BB3B-20CF5ACCF645}"/>
              </a:ext>
            </a:extLst>
          </p:cNvPr>
          <p:cNvSpPr/>
          <p:nvPr/>
        </p:nvSpPr>
        <p:spPr>
          <a:xfrm>
            <a:off x="7543800" y="3148887"/>
            <a:ext cx="924887" cy="37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9405C0E0-D794-4B7F-8F75-FDDC9F4AA72C}"/>
              </a:ext>
            </a:extLst>
          </p:cNvPr>
          <p:cNvSpPr/>
          <p:nvPr/>
        </p:nvSpPr>
        <p:spPr>
          <a:xfrm>
            <a:off x="1807196" y="2161491"/>
            <a:ext cx="879701" cy="36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F9AF8695-B79D-4987-8EA5-F42DCEB4221E}"/>
              </a:ext>
            </a:extLst>
          </p:cNvPr>
          <p:cNvSpPr/>
          <p:nvPr/>
        </p:nvSpPr>
        <p:spPr>
          <a:xfrm>
            <a:off x="1807196" y="3737678"/>
            <a:ext cx="801234" cy="557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4FB1C186-BC3C-4850-AB9F-6635BE45371B}"/>
              </a:ext>
            </a:extLst>
          </p:cNvPr>
          <p:cNvSpPr/>
          <p:nvPr/>
        </p:nvSpPr>
        <p:spPr>
          <a:xfrm>
            <a:off x="5499572" y="2149046"/>
            <a:ext cx="700562" cy="21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670075F4-CE38-47D0-AA8C-A6808B8B7D38}"/>
              </a:ext>
            </a:extLst>
          </p:cNvPr>
          <p:cNvSpPr/>
          <p:nvPr/>
        </p:nvSpPr>
        <p:spPr>
          <a:xfrm>
            <a:off x="6867525" y="2438401"/>
            <a:ext cx="1517931" cy="294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8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 tạo Động cơ diesel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20/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4074" y="605091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063" y="1297693"/>
            <a:ext cx="3902809" cy="477925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30DF648C-4B26-4741-99FB-EB53DF639867}"/>
              </a:ext>
            </a:extLst>
          </p:cNvPr>
          <p:cNvSpPr/>
          <p:nvPr/>
        </p:nvSpPr>
        <p:spPr>
          <a:xfrm>
            <a:off x="2193225" y="2027019"/>
            <a:ext cx="740668" cy="31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317A0948-2298-40D4-873C-BD252910D8C4}"/>
              </a:ext>
            </a:extLst>
          </p:cNvPr>
          <p:cNvSpPr/>
          <p:nvPr/>
        </p:nvSpPr>
        <p:spPr>
          <a:xfrm>
            <a:off x="3275640" y="1297693"/>
            <a:ext cx="629610" cy="38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A781D382-718A-4C98-B83B-241E184EE725}"/>
              </a:ext>
            </a:extLst>
          </p:cNvPr>
          <p:cNvSpPr/>
          <p:nvPr/>
        </p:nvSpPr>
        <p:spPr>
          <a:xfrm>
            <a:off x="5858789" y="1542898"/>
            <a:ext cx="1102877" cy="124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B3FD373E-2AE5-4412-AD31-00F644919452}"/>
              </a:ext>
            </a:extLst>
          </p:cNvPr>
          <p:cNvSpPr/>
          <p:nvPr/>
        </p:nvSpPr>
        <p:spPr>
          <a:xfrm>
            <a:off x="4553211" y="1350255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E50207FE-A2AD-46EB-923E-7CA94418244B}"/>
              </a:ext>
            </a:extLst>
          </p:cNvPr>
          <p:cNvSpPr/>
          <p:nvPr/>
        </p:nvSpPr>
        <p:spPr>
          <a:xfrm>
            <a:off x="5628299" y="2983730"/>
            <a:ext cx="569316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8B34C46E-98DE-447B-B1FF-F8AE152548D3}"/>
              </a:ext>
            </a:extLst>
          </p:cNvPr>
          <p:cNvSpPr/>
          <p:nvPr/>
        </p:nvSpPr>
        <p:spPr>
          <a:xfrm>
            <a:off x="4705611" y="5872185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7C329A29-4946-473E-A4A8-20488DCE18B7}"/>
              </a:ext>
            </a:extLst>
          </p:cNvPr>
          <p:cNvSpPr/>
          <p:nvPr/>
        </p:nvSpPr>
        <p:spPr>
          <a:xfrm>
            <a:off x="5419142" y="4053204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kiển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B50425F0-D2BF-4616-9A9A-F7D0FF0A11BA}"/>
              </a:ext>
            </a:extLst>
          </p:cNvPr>
          <p:cNvSpPr/>
          <p:nvPr/>
        </p:nvSpPr>
        <p:spPr>
          <a:xfrm>
            <a:off x="4862750" y="3236142"/>
            <a:ext cx="66175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1"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1"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kumimoji="1" lang="ja-JP" altLang="en-US" sz="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D37FBA44-F3D9-4B40-829B-D11B0F7C6268}"/>
              </a:ext>
            </a:extLst>
          </p:cNvPr>
          <p:cNvSpPr/>
          <p:nvPr/>
        </p:nvSpPr>
        <p:spPr>
          <a:xfrm>
            <a:off x="3490188" y="3954705"/>
            <a:ext cx="740668" cy="16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an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3F2657F2-C781-4996-A573-FBDA1811133E}"/>
              </a:ext>
            </a:extLst>
          </p:cNvPr>
          <p:cNvSpPr/>
          <p:nvPr/>
        </p:nvSpPr>
        <p:spPr>
          <a:xfrm>
            <a:off x="2905306" y="3590241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BFCCAAEF-E833-49B9-B20C-7FAA45278B4E}"/>
              </a:ext>
            </a:extLst>
          </p:cNvPr>
          <p:cNvSpPr/>
          <p:nvPr/>
        </p:nvSpPr>
        <p:spPr>
          <a:xfrm>
            <a:off x="4058010" y="2976088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0392DA24-A5F2-4066-A74D-C6616EFD5F07}"/>
              </a:ext>
            </a:extLst>
          </p:cNvPr>
          <p:cNvSpPr/>
          <p:nvPr/>
        </p:nvSpPr>
        <p:spPr>
          <a:xfrm>
            <a:off x="3738166" y="4776309"/>
            <a:ext cx="588268" cy="409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670F479B-F76B-4A85-B16B-C6CD605F7DF3}"/>
              </a:ext>
            </a:extLst>
          </p:cNvPr>
          <p:cNvSpPr/>
          <p:nvPr/>
        </p:nvSpPr>
        <p:spPr>
          <a:xfrm>
            <a:off x="5293879" y="4827192"/>
            <a:ext cx="619078" cy="19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E65E56BA-C5A3-4D63-A6AC-96A30497687C}"/>
              </a:ext>
            </a:extLst>
          </p:cNvPr>
          <p:cNvSpPr/>
          <p:nvPr/>
        </p:nvSpPr>
        <p:spPr>
          <a:xfrm>
            <a:off x="4996862" y="1992581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A84E96D6-A789-4E88-BD34-3D2CBB4403CF}"/>
              </a:ext>
            </a:extLst>
          </p:cNvPr>
          <p:cNvSpPr/>
          <p:nvPr/>
        </p:nvSpPr>
        <p:spPr>
          <a:xfrm>
            <a:off x="5075945" y="2135522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D103B816-E5E9-4554-9E98-5CFC8A429075}"/>
              </a:ext>
            </a:extLst>
          </p:cNvPr>
          <p:cNvSpPr/>
          <p:nvPr/>
        </p:nvSpPr>
        <p:spPr>
          <a:xfrm>
            <a:off x="3084830" y="2317104"/>
            <a:ext cx="653336" cy="189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5FA9784E-DC8B-4CFC-8A32-2E628F5E4148}"/>
              </a:ext>
            </a:extLst>
          </p:cNvPr>
          <p:cNvSpPr/>
          <p:nvPr/>
        </p:nvSpPr>
        <p:spPr>
          <a:xfrm>
            <a:off x="4326434" y="3798148"/>
            <a:ext cx="588268" cy="29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ja-JP" altLang="en-US" sz="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19F6B6AC-DB9A-4038-86CD-FB0D624B5374}"/>
              </a:ext>
            </a:extLst>
          </p:cNvPr>
          <p:cNvSpPr/>
          <p:nvPr/>
        </p:nvSpPr>
        <p:spPr>
          <a:xfrm>
            <a:off x="4984340" y="4366552"/>
            <a:ext cx="61907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1"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1"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kumimoji="1" lang="ja-JP" altLang="en-US" sz="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4A2DD18D-FAD9-4C3C-A174-74BF801ED6EF}"/>
              </a:ext>
            </a:extLst>
          </p:cNvPr>
          <p:cNvSpPr/>
          <p:nvPr/>
        </p:nvSpPr>
        <p:spPr>
          <a:xfrm>
            <a:off x="2714496" y="3134290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227BA553-EB81-4143-8FDA-E5EB3E6596A4}"/>
              </a:ext>
            </a:extLst>
          </p:cNvPr>
          <p:cNvSpPr/>
          <p:nvPr/>
        </p:nvSpPr>
        <p:spPr>
          <a:xfrm>
            <a:off x="5269559" y="3819630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xmlns="" id="{AFDB245A-A515-4770-8110-EEE87DC5414A}"/>
              </a:ext>
            </a:extLst>
          </p:cNvPr>
          <p:cNvSpPr/>
          <p:nvPr/>
        </p:nvSpPr>
        <p:spPr>
          <a:xfrm>
            <a:off x="4163007" y="4875039"/>
            <a:ext cx="619078" cy="317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Nhiên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liệu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・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22/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13</a:t>
            </a:r>
            <a:endParaRPr lang="ja-JP" altLang="en-US" sz="1200" dirty="0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Dầu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dưới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đây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①</a:t>
            </a:r>
            <a:r>
              <a:rPr lang="ja-JP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bôi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trơn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②</a:t>
            </a:r>
            <a:r>
              <a:rPr lang="ja-JP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làm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mát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③</a:t>
            </a:r>
            <a:r>
              <a:rPr lang="ja-JP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khép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kín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④</a:t>
            </a:r>
            <a:r>
              <a:rPr lang="ja-JP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zh-TW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zh-TW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sinh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⑤</a:t>
            </a:r>
            <a:r>
              <a:rPr lang="ja-JP" altLang="en-US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năng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chống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gỉ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sét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Tuy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dầu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nhiều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tên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gọi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nhưng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cần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200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dầu</a:t>
            </a:r>
            <a:r>
              <a:rPr lang="en-US" altLang="ja-JP" sz="200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tiêu</a:t>
            </a:r>
            <a:r>
              <a:rPr lang="en-US" altLang="ja-JP" sz="200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chuẩn</a:t>
            </a:r>
            <a:r>
              <a:rPr lang="en-US" altLang="ja-JP" sz="200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200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quy</a:t>
            </a:r>
            <a:r>
              <a:rPr lang="en-US" altLang="ja-JP" sz="200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sách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Hướng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dẫn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sử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24/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14</a:t>
            </a:r>
            <a:endParaRPr lang="ja-JP" altLang="en-US" sz="1200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0" y="1724891"/>
            <a:ext cx="7631900" cy="340821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38DE8027-F081-4AF5-8932-5BC1C501B707}"/>
              </a:ext>
            </a:extLst>
          </p:cNvPr>
          <p:cNvSpPr/>
          <p:nvPr/>
        </p:nvSpPr>
        <p:spPr>
          <a:xfrm>
            <a:off x="2250147" y="1765282"/>
            <a:ext cx="1145210" cy="380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597BB42B-A196-4E05-BE13-1561F36FDDBF}"/>
              </a:ext>
            </a:extLst>
          </p:cNvPr>
          <p:cNvSpPr/>
          <p:nvPr/>
        </p:nvSpPr>
        <p:spPr>
          <a:xfrm>
            <a:off x="3768437" y="1936661"/>
            <a:ext cx="1397924" cy="71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B1A4A35C-0148-465D-BFC5-2CFD176CDBD0}"/>
              </a:ext>
            </a:extLst>
          </p:cNvPr>
          <p:cNvSpPr/>
          <p:nvPr/>
        </p:nvSpPr>
        <p:spPr>
          <a:xfrm>
            <a:off x="5293760" y="1765283"/>
            <a:ext cx="1145209" cy="380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FA9EC981-116D-43D3-8CDA-C2A27F20715E}"/>
              </a:ext>
            </a:extLst>
          </p:cNvPr>
          <p:cNvSpPr/>
          <p:nvPr/>
        </p:nvSpPr>
        <p:spPr>
          <a:xfrm>
            <a:off x="1882656" y="3072739"/>
            <a:ext cx="1372604" cy="758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altLang="ja-JP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1"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497CD076-7811-4C11-AEF1-9151DFBF8F05}"/>
              </a:ext>
            </a:extLst>
          </p:cNvPr>
          <p:cNvSpPr/>
          <p:nvPr/>
        </p:nvSpPr>
        <p:spPr>
          <a:xfrm>
            <a:off x="7459980" y="3072739"/>
            <a:ext cx="836530" cy="76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altLang="ja-JP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1"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F965D7AE-6688-40DB-874F-8EAA851060BB}"/>
              </a:ext>
            </a:extLst>
          </p:cNvPr>
          <p:cNvSpPr/>
          <p:nvPr/>
        </p:nvSpPr>
        <p:spPr>
          <a:xfrm>
            <a:off x="5683516" y="3072739"/>
            <a:ext cx="1372604" cy="76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ja-JP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09DBC111-79D2-4915-A3E9-2B411FE985FC}"/>
              </a:ext>
            </a:extLst>
          </p:cNvPr>
          <p:cNvSpPr/>
          <p:nvPr/>
        </p:nvSpPr>
        <p:spPr>
          <a:xfrm>
            <a:off x="911272" y="3177540"/>
            <a:ext cx="740668" cy="556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1" lang="en-US" altLang="ja-JP" sz="1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1" lang="ja-JP" altLang="en-US" sz="13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DCB4AAD2-6041-4798-9D26-0DA1915A9040}"/>
              </a:ext>
            </a:extLst>
          </p:cNvPr>
          <p:cNvSpPr/>
          <p:nvPr/>
        </p:nvSpPr>
        <p:spPr>
          <a:xfrm>
            <a:off x="3768437" y="4204858"/>
            <a:ext cx="1312031" cy="71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altLang="ja-JP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altLang="ja-JP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FD66D133-4A08-47C3-9020-559E94350D7F}"/>
              </a:ext>
            </a:extLst>
          </p:cNvPr>
          <p:cNvSpPr/>
          <p:nvPr/>
        </p:nvSpPr>
        <p:spPr>
          <a:xfrm>
            <a:off x="4575673" y="2850838"/>
            <a:ext cx="504795" cy="925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EEB2C25B-0EB5-44F1-A201-9B622A9E3243}"/>
              </a:ext>
            </a:extLst>
          </p:cNvPr>
          <p:cNvSpPr/>
          <p:nvPr/>
        </p:nvSpPr>
        <p:spPr>
          <a:xfrm>
            <a:off x="2366738" y="4691356"/>
            <a:ext cx="1226138" cy="20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3F374CD7-DCC6-45A7-B8F9-53FA8A1DFFAC}"/>
              </a:ext>
            </a:extLst>
          </p:cNvPr>
          <p:cNvSpPr/>
          <p:nvPr/>
        </p:nvSpPr>
        <p:spPr>
          <a:xfrm>
            <a:off x="5551126" y="4712684"/>
            <a:ext cx="1140030" cy="20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kumimoji="1" lang="ja-JP" altLang="en-US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66662"/>
            <a:ext cx="7886700" cy="60545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Bơm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①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Bơm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răng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　②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tông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bơm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Trục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nghiêng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đĩa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nghiêng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25/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714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0" y="1341468"/>
            <a:ext cx="4554805" cy="1897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20" y="3841200"/>
            <a:ext cx="3470564" cy="224140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53786" y="6046043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　　　　　　　　　　　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453" y="4097941"/>
            <a:ext cx="3829240" cy="192957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76109" y="5802050"/>
            <a:ext cx="561109" cy="280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1218" y="330856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54392B8B-4A9B-4F02-B31E-3864C6B313EE}"/>
              </a:ext>
            </a:extLst>
          </p:cNvPr>
          <p:cNvSpPr/>
          <p:nvPr/>
        </p:nvSpPr>
        <p:spPr>
          <a:xfrm>
            <a:off x="4680874" y="5441588"/>
            <a:ext cx="740668" cy="368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CE2EEDFA-F646-4921-B1B9-3BA398C06AD5}"/>
              </a:ext>
            </a:extLst>
          </p:cNvPr>
          <p:cNvSpPr/>
          <p:nvPr/>
        </p:nvSpPr>
        <p:spPr>
          <a:xfrm>
            <a:off x="5683516" y="5694217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Pít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A4860C3A-FC9F-4F4D-B1C0-3FA32EAE994D}"/>
              </a:ext>
            </a:extLst>
          </p:cNvPr>
          <p:cNvSpPr/>
          <p:nvPr/>
        </p:nvSpPr>
        <p:spPr>
          <a:xfrm>
            <a:off x="974919" y="4140399"/>
            <a:ext cx="595663" cy="21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072C7707-188D-4940-A546-C7A953913916}"/>
              </a:ext>
            </a:extLst>
          </p:cNvPr>
          <p:cNvSpPr/>
          <p:nvPr/>
        </p:nvSpPr>
        <p:spPr>
          <a:xfrm>
            <a:off x="7846536" y="4338040"/>
            <a:ext cx="656246" cy="34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6CCE70C9-E22F-4F58-A050-704853ED6A14}"/>
              </a:ext>
            </a:extLst>
          </p:cNvPr>
          <p:cNvSpPr/>
          <p:nvPr/>
        </p:nvSpPr>
        <p:spPr>
          <a:xfrm>
            <a:off x="3219825" y="4492834"/>
            <a:ext cx="740668" cy="34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ECE77DA3-6B97-4F5A-9399-ED6935720921}"/>
              </a:ext>
            </a:extLst>
          </p:cNvPr>
          <p:cNvSpPr/>
          <p:nvPr/>
        </p:nvSpPr>
        <p:spPr>
          <a:xfrm>
            <a:off x="2115563" y="5694217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Pít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BFFCFEE1-7445-4F54-BAD7-426ED8202066}"/>
              </a:ext>
            </a:extLst>
          </p:cNvPr>
          <p:cNvSpPr/>
          <p:nvPr/>
        </p:nvSpPr>
        <p:spPr>
          <a:xfrm>
            <a:off x="6999380" y="4322909"/>
            <a:ext cx="740668" cy="34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E71E1091-E2A1-4E13-A686-7AF6545173DD}"/>
              </a:ext>
            </a:extLst>
          </p:cNvPr>
          <p:cNvSpPr/>
          <p:nvPr/>
        </p:nvSpPr>
        <p:spPr>
          <a:xfrm>
            <a:off x="3853586" y="4446043"/>
            <a:ext cx="740668" cy="34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3D466DB6-BBCC-4E09-B782-F3A65EEF2299}"/>
              </a:ext>
            </a:extLst>
          </p:cNvPr>
          <p:cNvSpPr/>
          <p:nvPr/>
        </p:nvSpPr>
        <p:spPr>
          <a:xfrm>
            <a:off x="4700742" y="4476282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2B90BB1E-2689-4FBB-8411-3B9EFB61D33F}"/>
              </a:ext>
            </a:extLst>
          </p:cNvPr>
          <p:cNvSpPr/>
          <p:nvPr/>
        </p:nvSpPr>
        <p:spPr>
          <a:xfrm>
            <a:off x="5799016" y="4052143"/>
            <a:ext cx="1250336" cy="3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7B85A394-CCCD-413B-BFA5-C7E6661D7DDB}"/>
              </a:ext>
            </a:extLst>
          </p:cNvPr>
          <p:cNvSpPr/>
          <p:nvPr/>
        </p:nvSpPr>
        <p:spPr>
          <a:xfrm>
            <a:off x="1950952" y="1775012"/>
            <a:ext cx="621919" cy="1085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ja-JP" sz="1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ja-JP" sz="1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3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D6477E93-2C7A-4F6F-9815-FE6C2AEC1CA8}"/>
              </a:ext>
            </a:extLst>
          </p:cNvPr>
          <p:cNvSpPr/>
          <p:nvPr/>
        </p:nvSpPr>
        <p:spPr>
          <a:xfrm>
            <a:off x="6571131" y="1511809"/>
            <a:ext cx="478221" cy="1432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ja-JP" sz="1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altLang="ja-JP" sz="13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1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3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AD568993-C7D4-4267-A68C-659F7FE0375D}"/>
              </a:ext>
            </a:extLst>
          </p:cNvPr>
          <p:cNvSpPr/>
          <p:nvPr/>
        </p:nvSpPr>
        <p:spPr>
          <a:xfrm>
            <a:off x="2261911" y="3809181"/>
            <a:ext cx="1250336" cy="3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7E3A5BA6-75A5-4B31-A9BF-DE9807C28658}"/>
              </a:ext>
            </a:extLst>
          </p:cNvPr>
          <p:cNvSpPr/>
          <p:nvPr/>
        </p:nvSpPr>
        <p:spPr>
          <a:xfrm>
            <a:off x="1304544" y="3949899"/>
            <a:ext cx="115824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ja-JP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ja-JP" altLang="en-US" sz="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ABD4485E-831E-4337-AEB2-0411B660C346}"/>
              </a:ext>
            </a:extLst>
          </p:cNvPr>
          <p:cNvSpPr/>
          <p:nvPr/>
        </p:nvSpPr>
        <p:spPr>
          <a:xfrm>
            <a:off x="2867892" y="5910225"/>
            <a:ext cx="809175" cy="182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6F826085-F4DC-4CD5-93DC-AB3E781DED4A}"/>
              </a:ext>
            </a:extLst>
          </p:cNvPr>
          <p:cNvSpPr/>
          <p:nvPr/>
        </p:nvSpPr>
        <p:spPr>
          <a:xfrm>
            <a:off x="6761232" y="5764304"/>
            <a:ext cx="878744" cy="14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072641"/>
            <a:ext cx="7772400" cy="1437322"/>
          </a:xfrm>
        </p:spPr>
        <p:txBody>
          <a:bodyPr>
            <a:noAutofit/>
          </a:bodyPr>
          <a:lstStyle/>
          <a:p>
            <a:r>
              <a:rPr lang="en-US" altLang="ja-JP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1 </a:t>
            </a:r>
            <a:br>
              <a:rPr lang="en-US" altLang="ja-JP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ja-JP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CƠ BẢN VỀ </a:t>
            </a:r>
            <a:br>
              <a:rPr lang="en-US" altLang="ja-JP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ja-JP" sz="2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 MÓC XÂY DỰNG DẠNG XE</a:t>
            </a:r>
            <a:endParaRPr kumimoji="1" lang="ja-JP" altLang="en-US" sz="28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Thùng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chứa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dầu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31/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2308" y="1630170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ja-JP" altLang="en-US" sz="120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46978" y="1268862"/>
            <a:ext cx="317221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ja-JP" altLang="en-US" sz="1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33" y="2005192"/>
            <a:ext cx="4004819" cy="3887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261" y="1468681"/>
            <a:ext cx="1647649" cy="2350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04" y="4161917"/>
            <a:ext cx="1471806" cy="220770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12053" y="3844475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E72B8DE5-586E-459B-913E-B299C86CCD97}"/>
              </a:ext>
            </a:extLst>
          </p:cNvPr>
          <p:cNvSpPr/>
          <p:nvPr/>
        </p:nvSpPr>
        <p:spPr>
          <a:xfrm>
            <a:off x="4010152" y="2335729"/>
            <a:ext cx="901901" cy="27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B6BEEAD3-B8DE-4415-8C26-862AD9289B67}"/>
              </a:ext>
            </a:extLst>
          </p:cNvPr>
          <p:cNvSpPr/>
          <p:nvPr/>
        </p:nvSpPr>
        <p:spPr>
          <a:xfrm>
            <a:off x="5826835" y="2750203"/>
            <a:ext cx="444188" cy="8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68068D40-0E93-4F92-9D35-2D3A162808EC}"/>
              </a:ext>
            </a:extLst>
          </p:cNvPr>
          <p:cNvSpPr/>
          <p:nvPr/>
        </p:nvSpPr>
        <p:spPr>
          <a:xfrm>
            <a:off x="3441210" y="5460976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ABF3E668-8B66-4664-BB2F-FED13998DAE6}"/>
              </a:ext>
            </a:extLst>
          </p:cNvPr>
          <p:cNvSpPr/>
          <p:nvPr/>
        </p:nvSpPr>
        <p:spPr>
          <a:xfrm>
            <a:off x="2691808" y="5733542"/>
            <a:ext cx="740668" cy="33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3C48329B-9042-45CB-80E8-0FFD7180EB2F}"/>
              </a:ext>
            </a:extLst>
          </p:cNvPr>
          <p:cNvSpPr/>
          <p:nvPr/>
        </p:nvSpPr>
        <p:spPr>
          <a:xfrm>
            <a:off x="7006539" y="4966884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EFBFF61B-072B-4E2C-83CE-B346CF911F61}"/>
              </a:ext>
            </a:extLst>
          </p:cNvPr>
          <p:cNvSpPr/>
          <p:nvPr/>
        </p:nvSpPr>
        <p:spPr>
          <a:xfrm>
            <a:off x="6778513" y="1497497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4036AFC8-0CE0-4A84-9168-3FF023EC9D75}"/>
              </a:ext>
            </a:extLst>
          </p:cNvPr>
          <p:cNvSpPr/>
          <p:nvPr/>
        </p:nvSpPr>
        <p:spPr>
          <a:xfrm>
            <a:off x="5182885" y="1578169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BBEF15F4-B9E3-4160-9A38-804149D8655A}"/>
              </a:ext>
            </a:extLst>
          </p:cNvPr>
          <p:cNvSpPr/>
          <p:nvPr/>
        </p:nvSpPr>
        <p:spPr>
          <a:xfrm>
            <a:off x="7148847" y="4668398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5BF855E3-F11A-4295-AC2B-BBD580064982}"/>
              </a:ext>
            </a:extLst>
          </p:cNvPr>
          <p:cNvSpPr/>
          <p:nvPr/>
        </p:nvSpPr>
        <p:spPr>
          <a:xfrm>
            <a:off x="1508839" y="2268956"/>
            <a:ext cx="1325064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B578EC36-C938-4D02-B4F1-2CA52695AB00}"/>
              </a:ext>
            </a:extLst>
          </p:cNvPr>
          <p:cNvSpPr/>
          <p:nvPr/>
        </p:nvSpPr>
        <p:spPr>
          <a:xfrm>
            <a:off x="6932545" y="5198112"/>
            <a:ext cx="74066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455D37BD-E674-45AB-8F64-FF341DD47060}"/>
              </a:ext>
            </a:extLst>
          </p:cNvPr>
          <p:cNvSpPr/>
          <p:nvPr/>
        </p:nvSpPr>
        <p:spPr>
          <a:xfrm>
            <a:off x="1833297" y="2613694"/>
            <a:ext cx="676148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1B0849FC-43BC-4FA1-9F3F-D05D1176E23F}"/>
              </a:ext>
            </a:extLst>
          </p:cNvPr>
          <p:cNvSpPr/>
          <p:nvPr/>
        </p:nvSpPr>
        <p:spPr>
          <a:xfrm>
            <a:off x="5837377" y="1494152"/>
            <a:ext cx="941135" cy="14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1" lang="en-US" altLang="ja-JP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1" lang="ja-JP" altLang="en-US" sz="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4F3E218B-8B8E-4869-9186-1ADE79C1BB17}"/>
              </a:ext>
            </a:extLst>
          </p:cNvPr>
          <p:cNvSpPr/>
          <p:nvPr/>
        </p:nvSpPr>
        <p:spPr>
          <a:xfrm>
            <a:off x="3328416" y="4161917"/>
            <a:ext cx="599348" cy="236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95F44CED-9ADA-4491-86A9-0017789A18B4}"/>
              </a:ext>
            </a:extLst>
          </p:cNvPr>
          <p:cNvSpPr/>
          <p:nvPr/>
        </p:nvSpPr>
        <p:spPr>
          <a:xfrm rot="19833033">
            <a:off x="1466233" y="3774936"/>
            <a:ext cx="755363" cy="21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FDC79F00-A1AE-42EB-9CC5-C3EAD2C0874B}"/>
              </a:ext>
            </a:extLst>
          </p:cNvPr>
          <p:cNvSpPr/>
          <p:nvPr/>
        </p:nvSpPr>
        <p:spPr>
          <a:xfrm>
            <a:off x="946422" y="5574216"/>
            <a:ext cx="740668" cy="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1" lang="en-US" altLang="ja-JP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1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kumimoji="1" lang="ja-JP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3489" y="2145793"/>
            <a:ext cx="8317022" cy="1559242"/>
          </a:xfrm>
        </p:spPr>
        <p:txBody>
          <a:bodyPr>
            <a:normAutofit/>
          </a:bodyPr>
          <a:lstStyle/>
          <a:p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CHƯƠNG 3</a:t>
            </a:r>
            <a:b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zh-TW" altLang="en-US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CẤU TẠO CÁC TRANG THIẾT BỊ LIÊN QUAN TỚI CHẠY MÁY MÓC DẠNG XE </a:t>
            </a:r>
            <a:endParaRPr kumimoji="1"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xích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35/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1843083" y="1423238"/>
            <a:ext cx="5457833" cy="4791532"/>
            <a:chOff x="677496" y="1873625"/>
            <a:chExt cx="4503708" cy="3953888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xmlns="" id="{DB47653B-A480-456D-914A-FAAD44660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12"/>
            <a:stretch/>
          </p:blipFill>
          <p:spPr>
            <a:xfrm>
              <a:off x="677496" y="1873625"/>
              <a:ext cx="4503708" cy="3388657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xmlns="" id="{45583616-FEF6-46AC-BADA-489C1B7F6463}"/>
                </a:ext>
              </a:extLst>
            </p:cNvPr>
            <p:cNvSpPr txBox="1"/>
            <p:nvPr/>
          </p:nvSpPr>
          <p:spPr>
            <a:xfrm>
              <a:off x="1307383" y="5550514"/>
              <a:ext cx="31722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xích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58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xích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35/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4768646" y="3044552"/>
            <a:ext cx="3596512" cy="3319496"/>
            <a:chOff x="5579668" y="3793106"/>
            <a:chExt cx="2785489" cy="2570941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5579668" y="5902382"/>
              <a:ext cx="27854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tải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xmlns="" id="{7581D681-1BA2-4BC2-A41C-3758C0BEF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9669" y="3793106"/>
              <a:ext cx="2462506" cy="2069933"/>
            </a:xfrm>
            <a:prstGeom prst="rect">
              <a:avLst/>
            </a:prstGeom>
          </p:spPr>
        </p:pic>
      </p:grp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28649" y="1408972"/>
            <a:ext cx="4400257" cy="3271183"/>
            <a:chOff x="5143850" y="1300818"/>
            <a:chExt cx="3408854" cy="2534167"/>
          </a:xfrm>
        </p:grpSpPr>
        <p:sp>
          <p:nvSpPr>
            <p:cNvPr id="14" name="正方形/長方形 13"/>
            <p:cNvSpPr/>
            <p:nvPr/>
          </p:nvSpPr>
          <p:spPr>
            <a:xfrm>
              <a:off x="7744078" y="2031101"/>
              <a:ext cx="771272" cy="1051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143850" y="3373320"/>
              <a:ext cx="34088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tải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xmlns="" id="{4C0E5094-704B-40FC-B172-7D686FCE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8118" y="1300818"/>
              <a:ext cx="2925609" cy="210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883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/>
                <a:ea typeface="Meiryo UI"/>
                <a:cs typeface="Times New Roman"/>
              </a:rPr>
              <a:t>Máy</a:t>
            </a:r>
            <a:r>
              <a:rPr lang="en-US" altLang="ja-JP" sz="2400">
                <a:latin typeface="Times New Roman"/>
                <a:ea typeface="Meiryo UI"/>
                <a:cs typeface="Times New Roman"/>
              </a:rPr>
              <a:t> </a:t>
            </a:r>
            <a:r>
              <a:rPr lang="en-US" altLang="ja-JP" sz="2400" err="1">
                <a:latin typeface="Times New Roman"/>
                <a:ea typeface="Meiryo UI"/>
                <a:cs typeface="Times New Roman"/>
              </a:rPr>
              <a:t>kéo</a:t>
            </a:r>
            <a:r>
              <a:rPr lang="en-US" altLang="ja-JP" sz="2400">
                <a:latin typeface="Times New Roman"/>
                <a:ea typeface="Meiryo UI"/>
                <a:cs typeface="Times New Roman"/>
              </a:rPr>
              <a:t> bánh hơi</a:t>
            </a:r>
            <a:endParaRPr lang="en-US" altLang="ja-JP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30821" y="5857631"/>
            <a:ext cx="1915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truyền tải động lực kiểu biến mô thủy lực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29791" y="5857630"/>
            <a:ext cx="3072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truyền tải động lực kiểu HST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Hydro-Static-Transmission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F59B278E-FEB4-488C-A500-5A67689C0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4" t="2745" r="2629" b="3109"/>
          <a:stretch/>
        </p:blipFill>
        <p:spPr>
          <a:xfrm>
            <a:off x="691406" y="1341192"/>
            <a:ext cx="4463302" cy="43178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52E5CE21-A08E-4D5C-AD54-6D0291FFE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0" r="1605"/>
          <a:stretch/>
        </p:blipFill>
        <p:spPr>
          <a:xfrm>
            <a:off x="5229791" y="1295843"/>
            <a:ext cx="3200766" cy="43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8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Lốp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55193" y="1563748"/>
            <a:ext cx="21860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ja-JP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2111756"/>
            <a:ext cx="7610474" cy="22740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2E7158CC-E39E-4D1D-BD7B-02BDA01A99ED}"/>
              </a:ext>
            </a:extLst>
          </p:cNvPr>
          <p:cNvSpPr txBox="1"/>
          <p:nvPr/>
        </p:nvSpPr>
        <p:spPr>
          <a:xfrm>
            <a:off x="851634" y="2185805"/>
            <a:ext cx="372036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GB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8539796E-AFAA-4EE5-BFC9-CEE8A1ACC901}"/>
              </a:ext>
            </a:extLst>
          </p:cNvPr>
          <p:cNvSpPr txBox="1"/>
          <p:nvPr/>
        </p:nvSpPr>
        <p:spPr>
          <a:xfrm>
            <a:off x="4589931" y="2185805"/>
            <a:ext cx="372036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ja-JP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GB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FD6924A8-4DF4-4EFF-A1FC-2F7C4B13AA64}"/>
              </a:ext>
            </a:extLst>
          </p:cNvPr>
          <p:cNvSpPr/>
          <p:nvPr/>
        </p:nvSpPr>
        <p:spPr>
          <a:xfrm>
            <a:off x="824737" y="2519907"/>
            <a:ext cx="3747262" cy="22784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180000" bIns="504000" rtlCol="0" anchor="ctr"/>
          <a:lstStyle/>
          <a:p>
            <a:pPr marL="342900" indent="-342900">
              <a:buFont typeface="+mj-ea"/>
              <a:buAutoNum type="circleNumDbPlain"/>
            </a:pP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lực kéo giảm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EE09E855-4E2A-43A0-917B-F42D8B3EF794}"/>
              </a:ext>
            </a:extLst>
          </p:cNvPr>
          <p:cNvSpPr/>
          <p:nvPr/>
        </p:nvSpPr>
        <p:spPr>
          <a:xfrm>
            <a:off x="4571999" y="2519907"/>
            <a:ext cx="3747264" cy="22740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ea"/>
              <a:buAutoNum type="circleNumDbPlain"/>
            </a:pP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ốp căng quá sẽ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ở phần giữa lốp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xây dựng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nhóm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kiểu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xích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98329" y="5589617"/>
            <a:ext cx="32835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dựng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(shoberu)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ja-JP" alt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2356" y="5022485"/>
            <a:ext cx="30721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ja-JP" alt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xmlns="" id="{91BF3927-59D2-489D-B80F-BA2341DC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26" y="1313208"/>
            <a:ext cx="4116346" cy="39445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CE8314BC-9C6E-4310-B46F-B8322DCA6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015" y="1914155"/>
            <a:ext cx="3726335" cy="26309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991E2F93-55A1-44B1-8AB8-B35B467C933F}"/>
              </a:ext>
            </a:extLst>
          </p:cNvPr>
          <p:cNvSpPr txBox="1"/>
          <p:nvPr/>
        </p:nvSpPr>
        <p:spPr>
          <a:xfrm>
            <a:off x="3968685" y="2469823"/>
            <a:ext cx="820330" cy="386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C7807556-67CC-4924-AE6A-1BF48F622171}"/>
              </a:ext>
            </a:extLst>
          </p:cNvPr>
          <p:cNvSpPr txBox="1"/>
          <p:nvPr/>
        </p:nvSpPr>
        <p:spPr>
          <a:xfrm>
            <a:off x="4194928" y="4355184"/>
            <a:ext cx="4524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92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tơ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04" y="4612897"/>
            <a:ext cx="3419475" cy="17049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02" y="5307528"/>
            <a:ext cx="4019550" cy="9620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38392" y="127676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1274" y="506140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chuyển động trục bánh trước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28743" y="447439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dao động lên xuống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FAAFAEA8-6791-4E07-BFC2-81A836CC7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71" y="1575877"/>
            <a:ext cx="5172635" cy="34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4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8391" y="1276762"/>
            <a:ext cx="40409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động cơ và cấu tạo máy cạp 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7897121A-017B-4B27-A6DA-D6CBA459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23" y="1553761"/>
            <a:ext cx="7458904" cy="47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2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04800" y="2474977"/>
            <a:ext cx="7766304" cy="1644586"/>
          </a:xfrm>
        </p:spPr>
        <p:txBody>
          <a:bodyPr anchor="ctr">
            <a:normAutofit/>
          </a:bodyPr>
          <a:lstStyle/>
          <a:p>
            <a:pPr marL="1257300" indent="-1257300"/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 CHƯƠNG 4 </a:t>
            </a:r>
            <a:b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SỬ DỤNG THIẾT BỊ LIÊN QUAN ĐẾN VIỆC CHẠY MÁY MÓC XÂY DỰNG DẠNG XE</a:t>
            </a:r>
            <a:endParaRPr kumimoji="1" lang="ja-JP" altLang="en-US" sz="280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7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ja-JP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2"/>
            <a:ext cx="7886700" cy="377014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Phân</a:t>
            </a:r>
            <a:r>
              <a:rPr lang="en-US" altLang="ja-JP" sz="1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1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1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1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1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endParaRPr lang="ja-JP" altLang="en-US" sz="1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25" y="2011407"/>
            <a:ext cx="4552950" cy="301942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BA998793-2E16-48D6-928E-91D1FE6F40C8}"/>
              </a:ext>
            </a:extLst>
          </p:cNvPr>
          <p:cNvSpPr/>
          <p:nvPr/>
        </p:nvSpPr>
        <p:spPr>
          <a:xfrm>
            <a:off x="1393757" y="2528047"/>
            <a:ext cx="1595718" cy="1255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A22441CF-3BA3-4637-BD6C-EACE0EF96443}"/>
              </a:ext>
            </a:extLst>
          </p:cNvPr>
          <p:cNvSpPr/>
          <p:nvPr/>
        </p:nvSpPr>
        <p:spPr>
          <a:xfrm>
            <a:off x="5778237" y="2165041"/>
            <a:ext cx="894611" cy="4382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CBC948CB-8803-46F3-9CFE-F8363E7191DF}"/>
              </a:ext>
            </a:extLst>
          </p:cNvPr>
          <p:cNvSpPr/>
          <p:nvPr/>
        </p:nvSpPr>
        <p:spPr>
          <a:xfrm>
            <a:off x="3280576" y="2490148"/>
            <a:ext cx="1029820" cy="4974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46F2C818-FDC8-4965-BFAC-B3061198C571}"/>
              </a:ext>
            </a:extLst>
          </p:cNvPr>
          <p:cNvSpPr/>
          <p:nvPr/>
        </p:nvSpPr>
        <p:spPr>
          <a:xfrm>
            <a:off x="5778237" y="3860601"/>
            <a:ext cx="894611" cy="4382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90D2ACFD-FD15-4489-BB81-A8CE0DABBE43}"/>
              </a:ext>
            </a:extLst>
          </p:cNvPr>
          <p:cNvSpPr/>
          <p:nvPr/>
        </p:nvSpPr>
        <p:spPr>
          <a:xfrm>
            <a:off x="4506797" y="4405835"/>
            <a:ext cx="1146078" cy="181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75859DAB-24C2-4D54-B305-DDDF67C0B7AE}"/>
              </a:ext>
            </a:extLst>
          </p:cNvPr>
          <p:cNvSpPr/>
          <p:nvPr/>
        </p:nvSpPr>
        <p:spPr>
          <a:xfrm>
            <a:off x="4499235" y="4607206"/>
            <a:ext cx="1802976" cy="181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624FB033-0DAA-410D-9BC9-1CB0A443F106}"/>
              </a:ext>
            </a:extLst>
          </p:cNvPr>
          <p:cNvSpPr/>
          <p:nvPr/>
        </p:nvSpPr>
        <p:spPr>
          <a:xfrm>
            <a:off x="4508178" y="4841928"/>
            <a:ext cx="933398" cy="181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98B53B09-41D9-4B09-8D1B-63F997ECA0AC}"/>
              </a:ext>
            </a:extLst>
          </p:cNvPr>
          <p:cNvSpPr/>
          <p:nvPr/>
        </p:nvSpPr>
        <p:spPr>
          <a:xfrm>
            <a:off x="1393757" y="2488092"/>
            <a:ext cx="1595718" cy="181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2001AB18-450D-4456-8484-EE052164B388}"/>
              </a:ext>
            </a:extLst>
          </p:cNvPr>
          <p:cNvSpPr/>
          <p:nvPr/>
        </p:nvSpPr>
        <p:spPr>
          <a:xfrm>
            <a:off x="1492648" y="2670497"/>
            <a:ext cx="1595718" cy="3450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ja-JP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B82814A2-4B73-400E-97AA-12DBDCA14D53}"/>
              </a:ext>
            </a:extLst>
          </p:cNvPr>
          <p:cNvSpPr/>
          <p:nvPr/>
        </p:nvSpPr>
        <p:spPr>
          <a:xfrm>
            <a:off x="4518952" y="2049861"/>
            <a:ext cx="780998" cy="181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7DE0E026-2808-49F8-AF59-CF45950709AA}"/>
              </a:ext>
            </a:extLst>
          </p:cNvPr>
          <p:cNvSpPr/>
          <p:nvPr/>
        </p:nvSpPr>
        <p:spPr>
          <a:xfrm>
            <a:off x="3261706" y="3688070"/>
            <a:ext cx="457706" cy="3450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máy xúc(shoberu),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5D53B63F-ED03-432B-B230-7E8A5A8296DA}"/>
              </a:ext>
            </a:extLst>
          </p:cNvPr>
          <p:cNvSpPr/>
          <p:nvPr/>
        </p:nvSpPr>
        <p:spPr>
          <a:xfrm>
            <a:off x="3280576" y="2493100"/>
            <a:ext cx="1029820" cy="4974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B526DE1A-05DA-40E4-B881-8DEB56E56C90}"/>
              </a:ext>
            </a:extLst>
          </p:cNvPr>
          <p:cNvSpPr/>
          <p:nvPr/>
        </p:nvSpPr>
        <p:spPr>
          <a:xfrm>
            <a:off x="4508178" y="2919278"/>
            <a:ext cx="1520842" cy="1925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F75EB25D-0983-45A3-B21E-6C64D440F9F8}"/>
              </a:ext>
            </a:extLst>
          </p:cNvPr>
          <p:cNvSpPr/>
          <p:nvPr/>
        </p:nvSpPr>
        <p:spPr>
          <a:xfrm>
            <a:off x="4520022" y="3148988"/>
            <a:ext cx="1163494" cy="1439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B3431AC8-C6E9-48ED-94C2-AD901407AFC2}"/>
              </a:ext>
            </a:extLst>
          </p:cNvPr>
          <p:cNvSpPr/>
          <p:nvPr/>
        </p:nvSpPr>
        <p:spPr>
          <a:xfrm>
            <a:off x="4462200" y="3590914"/>
            <a:ext cx="1163494" cy="16415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272B5664-39EE-4291-BFE4-5AF898F1A6BB}"/>
              </a:ext>
            </a:extLst>
          </p:cNvPr>
          <p:cNvSpPr/>
          <p:nvPr/>
        </p:nvSpPr>
        <p:spPr>
          <a:xfrm>
            <a:off x="4514954" y="3787361"/>
            <a:ext cx="1110740" cy="3192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máy xúc(shoberu)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35279431-D248-431D-9CF4-321DCCB1442E}"/>
              </a:ext>
            </a:extLst>
          </p:cNvPr>
          <p:cNvSpPr/>
          <p:nvPr/>
        </p:nvSpPr>
        <p:spPr>
          <a:xfrm>
            <a:off x="4527000" y="4136597"/>
            <a:ext cx="1105672" cy="232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850">
                <a:latin typeface="Times New Roman" panose="02020603050405020304" pitchFamily="18" charset="0"/>
                <a:cs typeface="Times New Roman" panose="02020603050405020304" pitchFamily="18" charset="0"/>
              </a:rPr>
              <a:t>máy xúc(shoberu) </a:t>
            </a:r>
            <a:r>
              <a:rPr kumimoji="1" lang="en-US" altLang="ja-JP" sz="85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kumimoji="1" lang="en-US" altLang="ja-JP" sz="85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5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ngoạm</a:t>
            </a:r>
            <a:endParaRPr kumimoji="1" lang="ja-JP" altLang="en-US" sz="8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EE5C5245-EC9B-4A44-9897-67180FC89568}"/>
              </a:ext>
            </a:extLst>
          </p:cNvPr>
          <p:cNvSpPr/>
          <p:nvPr/>
        </p:nvSpPr>
        <p:spPr>
          <a:xfrm>
            <a:off x="4502606" y="2501000"/>
            <a:ext cx="1163494" cy="1817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san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DB0BEC94-A4AC-49F3-92CC-732065FA85B2}"/>
              </a:ext>
            </a:extLst>
          </p:cNvPr>
          <p:cNvSpPr/>
          <p:nvPr/>
        </p:nvSpPr>
        <p:spPr>
          <a:xfrm>
            <a:off x="4514954" y="2725346"/>
            <a:ext cx="890293" cy="151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27EB92E7-B0C3-49E3-82AF-C5F8EC848B5C}"/>
              </a:ext>
            </a:extLst>
          </p:cNvPr>
          <p:cNvSpPr/>
          <p:nvPr/>
        </p:nvSpPr>
        <p:spPr>
          <a:xfrm>
            <a:off x="4520022" y="2268549"/>
            <a:ext cx="1163494" cy="1735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1" lang="ja-JP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kumimoji="1" lang="ja-JP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bắt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69/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21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361149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( 1 )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Trước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khởi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( 2 )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Khởi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( 3 ) Sau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khởi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277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( 1 )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Xuất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phát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( 2 )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80" y="2450675"/>
            <a:ext cx="2392177" cy="150646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98" y="2323477"/>
            <a:ext cx="2384606" cy="18622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19" y="4296044"/>
            <a:ext cx="2596572" cy="16805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284517" y="592822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5383" y="413536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ở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DB16BFE-0663-49AB-9C86-2E72B8F631BB}"/>
              </a:ext>
            </a:extLst>
          </p:cNvPr>
          <p:cNvSpPr txBox="1"/>
          <p:nvPr/>
        </p:nvSpPr>
        <p:spPr>
          <a:xfrm>
            <a:off x="1769866" y="3858369"/>
            <a:ext cx="1979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18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74/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25</a:t>
            </a:r>
            <a:endParaRPr lang="ja-JP" altLang="en-US" sz="1200" dirty="0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( 3 )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Lên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xuống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dốc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khác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( 4 )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Dừng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8" y="1910841"/>
            <a:ext cx="2822569" cy="1347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8650" y="319051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135" y="2058887"/>
            <a:ext cx="2470465" cy="11306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589" y="2022437"/>
            <a:ext cx="2454977" cy="116166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409349" y="3184099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33059" y="318904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16" y="4019157"/>
            <a:ext cx="3799302" cy="183688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058558" y="572763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DE5B254E-0F50-441C-8FA5-D3EA144C2EBD}"/>
              </a:ext>
            </a:extLst>
          </p:cNvPr>
          <p:cNvSpPr txBox="1"/>
          <p:nvPr/>
        </p:nvSpPr>
        <p:spPr>
          <a:xfrm>
            <a:off x="3481177" y="4146812"/>
            <a:ext cx="9143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66CAF6DD-FB86-4D73-8B36-2D68197DB864}"/>
              </a:ext>
            </a:extLst>
          </p:cNvPr>
          <p:cNvSpPr txBox="1"/>
          <p:nvPr/>
        </p:nvSpPr>
        <p:spPr>
          <a:xfrm>
            <a:off x="5172167" y="5589617"/>
            <a:ext cx="182243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761F09B3-B67E-4196-8AD3-1FE15D044FFA}"/>
              </a:ext>
            </a:extLst>
          </p:cNvPr>
          <p:cNvSpPr txBox="1"/>
          <p:nvPr/>
        </p:nvSpPr>
        <p:spPr>
          <a:xfrm>
            <a:off x="5261647" y="4052250"/>
            <a:ext cx="10660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3A33CE57-0F2F-4F70-9E8C-021DB5335B0A}"/>
              </a:ext>
            </a:extLst>
          </p:cNvPr>
          <p:cNvSpPr txBox="1"/>
          <p:nvPr/>
        </p:nvSpPr>
        <p:spPr>
          <a:xfrm>
            <a:off x="4395576" y="4913903"/>
            <a:ext cx="43523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900"/>
              <a:t> </a:t>
            </a:r>
            <a:r>
              <a:rPr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フローチャート: 結合子 18">
            <a:extLst>
              <a:ext uri="{FF2B5EF4-FFF2-40B4-BE49-F238E27FC236}">
                <a16:creationId xmlns:a16="http://schemas.microsoft.com/office/drawing/2014/main" xmlns="" id="{FBA51D8D-DAF0-497F-BFD9-29960B596C22}"/>
              </a:ext>
            </a:extLst>
          </p:cNvPr>
          <p:cNvSpPr/>
          <p:nvPr/>
        </p:nvSpPr>
        <p:spPr>
          <a:xfrm>
            <a:off x="761385" y="1956432"/>
            <a:ext cx="432000" cy="361516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vi-VN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ẩn thận cẩn thận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6A5C10F5-BE0C-4BA1-BE7F-5E879B3AE30D}"/>
              </a:ext>
            </a:extLst>
          </p:cNvPr>
          <p:cNvSpPr txBox="1"/>
          <p:nvPr/>
        </p:nvSpPr>
        <p:spPr>
          <a:xfrm>
            <a:off x="2507702" y="2590138"/>
            <a:ext cx="396000" cy="1846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C7B1B2DC-EBF5-4C3A-A922-DF3B7D20B4CD}"/>
              </a:ext>
            </a:extLst>
          </p:cNvPr>
          <p:cNvSpPr txBox="1"/>
          <p:nvPr/>
        </p:nvSpPr>
        <p:spPr>
          <a:xfrm>
            <a:off x="2640180" y="2718437"/>
            <a:ext cx="396000" cy="1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FDF57EB1-E42B-4F1C-9CFC-9D7301803FB4}"/>
              </a:ext>
            </a:extLst>
          </p:cNvPr>
          <p:cNvSpPr txBox="1"/>
          <p:nvPr/>
        </p:nvSpPr>
        <p:spPr>
          <a:xfrm>
            <a:off x="2507702" y="2590138"/>
            <a:ext cx="396000" cy="1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41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đỗ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dừng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trang76/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27</a:t>
            </a:r>
            <a:endParaRPr lang="ja-JP" altLang="en-US" sz="1200" dirty="0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2467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4982" y="345904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076" y="1307935"/>
            <a:ext cx="3768991" cy="2154674"/>
          </a:xfrm>
          <a:prstGeom prst="rect">
            <a:avLst/>
          </a:prstGeom>
        </p:spPr>
      </p:pic>
      <p:sp>
        <p:nvSpPr>
          <p:cNvPr id="19" name="タイトル 3"/>
          <p:cNvSpPr txBox="1">
            <a:spLocks/>
          </p:cNvSpPr>
          <p:nvPr/>
        </p:nvSpPr>
        <p:spPr>
          <a:xfrm>
            <a:off x="628650" y="3831425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bôi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trơn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nhớt</a:t>
            </a:r>
            <a:endParaRPr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628650" y="4487033"/>
            <a:ext cx="7886700" cy="169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1…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Mỡ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bôi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trơn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2…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chống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đông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3…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Dầu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nhớt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20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649617"/>
            <a:ext cx="8405059" cy="1264015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vi-VN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CHƯƠNG 5 </a:t>
            </a:r>
            <a:r>
              <a:rPr lang="en-US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en-US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CẤU TẠO VÀ PHÂN LOẠI </a:t>
            </a:r>
            <a:r>
              <a:rPr lang="vi-VN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THIẾT BỊ LIÊN QUAN </a:t>
            </a:r>
            <a:r>
              <a:rPr lang="en-US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ĐẾN </a:t>
            </a:r>
            <a:r>
              <a:rPr lang="vi-VN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MÓC</a:t>
            </a:r>
            <a:r>
              <a:rPr lang="vi-VN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XÂY DỰNG</a:t>
            </a:r>
            <a:r>
              <a:rPr lang="en-US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DẠNG XE</a:t>
            </a:r>
            <a:r>
              <a:rPr lang="vi-VN" altLang="ja-JP" sz="32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endParaRPr kumimoji="1" lang="ja-JP" altLang="en-US" sz="320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Chủng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các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xây dựng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79/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29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607" y="3658812"/>
            <a:ext cx="41901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shoberu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39" y="1317265"/>
            <a:ext cx="2789093" cy="23259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1" y="1516102"/>
            <a:ext cx="2953366" cy="21569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1" y="4336600"/>
            <a:ext cx="3296266" cy="18417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8" y="4031193"/>
            <a:ext cx="3240960" cy="21016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096559" y="3623120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5245" y="6105045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85EC9189-71DB-4F56-838B-A4466B90EAED}"/>
              </a:ext>
            </a:extLst>
          </p:cNvPr>
          <p:cNvSpPr txBox="1"/>
          <p:nvPr/>
        </p:nvSpPr>
        <p:spPr>
          <a:xfrm>
            <a:off x="6175513" y="5910470"/>
            <a:ext cx="2339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EA2043B3-42EA-431A-861E-2A3DEB9207E2}"/>
              </a:ext>
            </a:extLst>
          </p:cNvPr>
          <p:cNvSpPr txBox="1"/>
          <p:nvPr/>
        </p:nvSpPr>
        <p:spPr>
          <a:xfrm>
            <a:off x="2331067" y="3303723"/>
            <a:ext cx="5792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224D32CC-3DAA-41BF-A12A-ED6A1D397274}"/>
              </a:ext>
            </a:extLst>
          </p:cNvPr>
          <p:cNvSpPr txBox="1"/>
          <p:nvPr/>
        </p:nvSpPr>
        <p:spPr>
          <a:xfrm>
            <a:off x="1315933" y="1425293"/>
            <a:ext cx="10337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C9AC712-8C87-47F0-B25E-962760A30E1F}"/>
              </a:ext>
            </a:extLst>
          </p:cNvPr>
          <p:cNvSpPr txBox="1"/>
          <p:nvPr/>
        </p:nvSpPr>
        <p:spPr>
          <a:xfrm>
            <a:off x="3430692" y="2261504"/>
            <a:ext cx="12504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BC4117D8-CF5B-4ACF-9462-3A600AEA9979}"/>
              </a:ext>
            </a:extLst>
          </p:cNvPr>
          <p:cNvSpPr txBox="1"/>
          <p:nvPr/>
        </p:nvSpPr>
        <p:spPr>
          <a:xfrm>
            <a:off x="3595530" y="1852125"/>
            <a:ext cx="10337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6DE6AD2A-C28A-4C05-A8A6-E806FA2D2045}"/>
              </a:ext>
            </a:extLst>
          </p:cNvPr>
          <p:cNvSpPr txBox="1"/>
          <p:nvPr/>
        </p:nvSpPr>
        <p:spPr>
          <a:xfrm>
            <a:off x="2743200" y="3113613"/>
            <a:ext cx="8962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899E07E5-CB8B-4DA5-BE30-A124D5D275A1}"/>
              </a:ext>
            </a:extLst>
          </p:cNvPr>
          <p:cNvSpPr txBox="1"/>
          <p:nvPr/>
        </p:nvSpPr>
        <p:spPr>
          <a:xfrm>
            <a:off x="741227" y="2044220"/>
            <a:ext cx="11494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86080"/>
            <a:ext cx="2676033" cy="14876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Chủng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các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xây dựng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82/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  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31</a:t>
            </a:r>
            <a:endParaRPr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0650" y="3167698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26" y="1632470"/>
            <a:ext cx="2751981" cy="15412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396" y="1793301"/>
            <a:ext cx="2376709" cy="13804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07" y="4012056"/>
            <a:ext cx="2528604" cy="14698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768" y="3828888"/>
            <a:ext cx="2667097" cy="16529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51" y="3618916"/>
            <a:ext cx="2318632" cy="186294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97700" y="3167697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1513" y="3167696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7993" y="5494660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18574" y="5494659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98074" y="5517584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0" y="3415084"/>
            <a:ext cx="3760278" cy="207075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,…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85/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33</a:t>
            </a:r>
            <a:endParaRPr lang="ja-JP" altLang="en-US" sz="1200" dirty="0">
              <a:latin typeface="Times New Roman"/>
              <a:ea typeface="游ゴシック"/>
              <a:cs typeface="Times New Roman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27" y="3155640"/>
            <a:ext cx="3816104" cy="21277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35730" y="5283342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</a:rPr>
              <a:t>リフトアームの安全ピン等の例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5673" y="5283343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>
                <a:solidFill>
                  <a:prstClr val="black"/>
                </a:solidFill>
              </a:rPr>
              <a:t>転倒時保護装置</a:t>
            </a:r>
            <a:r>
              <a:rPr lang="ja-JP" altLang="en-US" sz="1200">
                <a:solidFill>
                  <a:prstClr val="black"/>
                </a:solidFill>
              </a:rPr>
              <a:t>の例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1…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Đèn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pha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2…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cảnh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báo</a:t>
            </a: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3…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Buồng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lái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bảo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vệ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khi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</a:t>
            </a:r>
            <a:r>
              <a:rPr lang="en-US" altLang="ja-JP" sz="20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(ROPS)</a:t>
            </a:r>
            <a:endParaRPr lang="en-US" altLang="zh-TW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5AF118D5-AC41-488B-A11E-05EA57E22396}"/>
              </a:ext>
            </a:extLst>
          </p:cNvPr>
          <p:cNvSpPr txBox="1"/>
          <p:nvPr/>
        </p:nvSpPr>
        <p:spPr>
          <a:xfrm>
            <a:off x="1577355" y="5264560"/>
            <a:ext cx="259569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CC644AFC-0241-4041-9214-9E4F2E6F939C}"/>
              </a:ext>
            </a:extLst>
          </p:cNvPr>
          <p:cNvSpPr txBox="1"/>
          <p:nvPr/>
        </p:nvSpPr>
        <p:spPr>
          <a:xfrm>
            <a:off x="5257908" y="5271963"/>
            <a:ext cx="268758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23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Chủng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tạo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các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(shoberu)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xây dựng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29088" y="227127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38" y="3634880"/>
            <a:ext cx="4407099" cy="248747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075927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93" y="1386032"/>
            <a:ext cx="4005448" cy="21534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82" y="1555319"/>
            <a:ext cx="3885009" cy="1650154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5736" y="1482543"/>
            <a:ext cx="1123727" cy="18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cần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710277" y="148102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861698" y="172602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040493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777921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152887" y="172510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204719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088150" y="2902048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628236" y="308776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587270" y="3428497"/>
            <a:ext cx="1040965" cy="10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843433" y="4442954"/>
            <a:ext cx="853596" cy="12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565405" y="468537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924325" y="421150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580498" y="578277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037925" y="5486989"/>
            <a:ext cx="736765" cy="15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777921" y="4521034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040036" y="4845610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678753" y="5235582"/>
            <a:ext cx="321997" cy="8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040493" y="5804402"/>
            <a:ext cx="674801" cy="2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738154" y="5859427"/>
            <a:ext cx="475511" cy="221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39967" y="1687700"/>
            <a:ext cx="1172116" cy="15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truyền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lực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54182" y="1886507"/>
            <a:ext cx="86400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cần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718088" y="1496800"/>
            <a:ext cx="391454" cy="153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Cần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335942" y="1595367"/>
            <a:ext cx="77934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517070" y="1872692"/>
            <a:ext cx="708881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Dây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đai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30091" y="2323604"/>
            <a:ext cx="885179" cy="180000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 quay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513832" y="2602986"/>
            <a:ext cx="972000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xúc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đào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 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640009" y="2991214"/>
            <a:ext cx="1367682" cy="153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máy xúc(shoberu),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đào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29364" y="1327523"/>
            <a:ext cx="391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Cần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26837" y="1334868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nâng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cần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742" y="1654206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Boom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330974" y="1941248"/>
            <a:ext cx="1220206" cy="153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nâng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hạ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063357" y="1648227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51610" y="1920963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Dây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đai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978754" y="2793855"/>
            <a:ext cx="885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 quay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581102" y="3354534"/>
            <a:ext cx="190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dành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cho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máy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xúc</a:t>
            </a:r>
            <a:r>
              <a:rPr lang="vi-VN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shoberu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)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thủy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lực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365315" y="3010823"/>
            <a:ext cx="1571264" cy="153888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vi-VN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máy xúc(shoberu)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thủy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lực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195199" y="5686707"/>
            <a:ext cx="7248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Dây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139872" y="4571540"/>
            <a:ext cx="87876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Cáp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đóng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mở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500655" y="4245662"/>
            <a:ext cx="76174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Cáp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duy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trì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3916394" y="4962085"/>
            <a:ext cx="612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Dây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nối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734379" y="5324396"/>
            <a:ext cx="5739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Vỏ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cáp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563618" y="5797865"/>
            <a:ext cx="7248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Móng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591411" y="5623088"/>
            <a:ext cx="92510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chính</a:t>
            </a:r>
            <a:endParaRPr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189951" y="5709021"/>
            <a:ext cx="623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Cần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636591" y="4722102"/>
            <a:ext cx="877127" cy="226591"/>
          </a:xfrm>
          <a:prstGeom prst="rect">
            <a:avLst/>
          </a:prstGeom>
          <a:solidFill>
            <a:schemeClr val="bg1"/>
          </a:solidFill>
        </p:spPr>
        <p:txBody>
          <a:bodyPr wrap="square" tIns="36000" bIns="36000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Cáp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đóng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mở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5685218" y="4475378"/>
            <a:ext cx="66717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494034" y="4031945"/>
            <a:ext cx="8248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Phần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đầu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xmlns="" id="{B869E27F-4F70-49F8-B1DB-A19373F9DB81}"/>
              </a:ext>
            </a:extLst>
          </p:cNvPr>
          <p:cNvSpPr txBox="1"/>
          <p:nvPr/>
        </p:nvSpPr>
        <p:spPr>
          <a:xfrm>
            <a:off x="2656479" y="332360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(shoberu)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EBF0943C-1200-4FB6-B601-953339D10820}"/>
              </a:ext>
            </a:extLst>
          </p:cNvPr>
          <p:cNvSpPr txBox="1"/>
          <p:nvPr/>
        </p:nvSpPr>
        <p:spPr>
          <a:xfrm>
            <a:off x="5294965" y="5107505"/>
            <a:ext cx="288000" cy="144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22384" y="587804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an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toàn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508266" y="1252222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85" y="1311091"/>
            <a:ext cx="2610041" cy="250564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32" y="1310330"/>
            <a:ext cx="3464455" cy="23140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74" y="3877034"/>
            <a:ext cx="2846838" cy="22270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929" y="3883515"/>
            <a:ext cx="2601230" cy="227240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724305" y="360315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khóa dừng xe xoay tròn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4863" y="606529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16980" y="608417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84863" y="37223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cần gạt khóa chốt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44979" y="1342446"/>
            <a:ext cx="1603861" cy="173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2436226" y="1315169"/>
            <a:ext cx="1355899" cy="1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263640" y="2286860"/>
            <a:ext cx="459773" cy="292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877431" y="2839314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692999" y="2786739"/>
            <a:ext cx="434340" cy="269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4717999" y="1342447"/>
            <a:ext cx="1139729" cy="164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4342691" y="1610643"/>
            <a:ext cx="561259" cy="21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315644" y="1627206"/>
            <a:ext cx="494021" cy="224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4500830" y="2339796"/>
            <a:ext cx="932230" cy="281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846521" y="2769552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629992" y="1971401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7271260" y="2062480"/>
            <a:ext cx="1016620" cy="16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5679800" y="2760581"/>
            <a:ext cx="346452" cy="789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318452" y="4375882"/>
            <a:ext cx="669334" cy="26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884863" y="5411975"/>
            <a:ext cx="676264" cy="36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2727279" y="4740246"/>
            <a:ext cx="579801" cy="20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4184159" y="4171662"/>
            <a:ext cx="1445833" cy="215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6343110" y="3946652"/>
            <a:ext cx="561922" cy="25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6795837" y="4638901"/>
            <a:ext cx="1054945" cy="23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6842311" y="5061888"/>
            <a:ext cx="740562" cy="496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240280" y="5361119"/>
            <a:ext cx="91565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0129" y="1296524"/>
            <a:ext cx="1811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Khi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lên xuống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 động khóa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417127" y="1291692"/>
            <a:ext cx="13981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Khi</a:t>
            </a:r>
            <a:r>
              <a:rPr lang="ja-JP" altLang="en-US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hoạt động</a:t>
            </a:r>
            <a:r>
              <a:rPr lang="ja-JP" altLang="en-US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mở khóa</a:t>
            </a:r>
            <a:r>
              <a:rPr lang="ja-JP" altLang="en-US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09625" y="2231916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Vị trí</a:t>
            </a:r>
          </a:p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Cơ bản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855110" y="2838132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Khóa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732769" y="2800853"/>
            <a:ext cx="36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Mở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788027" y="1319853"/>
            <a:ext cx="11131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>
                <a:latin typeface="Times New Roman" panose="020206030504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Cần gạt xoay vòng</a:t>
            </a:r>
            <a:endParaRPr lang="ja-JP" altLang="en-US" sz="900">
              <a:latin typeface="Times New Roman" panose="02020603050405020304" pitchFamily="18" charset="0"/>
              <a:ea typeface="HGPｺﾞｼｯｸM" panose="020B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294616" y="1586835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Công tắc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221054" y="163622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Thời gian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562654" y="1947384"/>
            <a:ext cx="8858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Van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điện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tử</a:t>
            </a:r>
            <a:endParaRPr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319375" y="2265866"/>
            <a:ext cx="1036108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Động cơ xoay tròn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917915" y="2262918"/>
            <a:ext cx="324000" cy="380480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pin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535845" y="2439423"/>
            <a:ext cx="897215" cy="226591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Bơm </a:t>
            </a:r>
            <a:r>
              <a:rPr lang="vi-VN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vận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hành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820452" y="2686390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Động cơ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680599" y="2816902"/>
            <a:ext cx="404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Bình dầu tác động</a:t>
            </a:r>
            <a:endParaRPr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355010" y="4303983"/>
            <a:ext cx="630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Khóa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lùi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829456" y="5376780"/>
            <a:ext cx="746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endParaRPr lang="en-US" altLang="ja-JP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truyền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lực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713207" y="4714800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Khung A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233546" y="3962375"/>
            <a:ext cx="7457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Nơi bị hở ra</a:t>
            </a:r>
            <a:endParaRPr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086426" y="4199361"/>
            <a:ext cx="1829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Vị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trí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nâng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lên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(age)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của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515820" y="5463539"/>
            <a:ext cx="766235" cy="190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36000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Độ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dài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bu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lông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486752" y="5670701"/>
            <a:ext cx="828000" cy="25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7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Xác nhận động tác</a:t>
            </a:r>
          </a:p>
          <a:p>
            <a:pPr algn="ctr"/>
            <a:r>
              <a:rPr lang="en-US" altLang="ja-JP" sz="7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Dùng điều chỉnh</a:t>
            </a:r>
            <a:endParaRPr lang="ja-JP" altLang="en-US" sz="7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大かっこ 4"/>
          <p:cNvSpPr/>
          <p:nvPr/>
        </p:nvSpPr>
        <p:spPr>
          <a:xfrm>
            <a:off x="5533187" y="5630264"/>
            <a:ext cx="756000" cy="324000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786067" y="4647182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Bu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lông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chặn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827619" y="5129232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endParaRPr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7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07" y="1268384"/>
            <a:ext cx="4048125" cy="136207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31010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san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lấp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09" y="1467282"/>
            <a:ext cx="3209925" cy="35909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07" y="2740458"/>
            <a:ext cx="3209925" cy="27241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126761" y="50711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07146" y="25500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7146" y="538976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24" y="1191166"/>
            <a:ext cx="3589707" cy="2659246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tơ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2268" y="605358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599" y="1268383"/>
            <a:ext cx="3595828" cy="47919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60" y="3964563"/>
            <a:ext cx="2638425" cy="211455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42267" y="376761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05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24434" y="6010791"/>
            <a:ext cx="350762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ja-JP" altLang="en-US" sz="1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0049" y="1615501"/>
            <a:ext cx="462501" cy="314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5" name="正方形/長方形 14"/>
          <p:cNvSpPr/>
          <p:nvPr/>
        </p:nvSpPr>
        <p:spPr>
          <a:xfrm>
            <a:off x="1113404" y="2035111"/>
            <a:ext cx="462501" cy="19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6" name="正方形/長方形 15"/>
          <p:cNvSpPr/>
          <p:nvPr/>
        </p:nvSpPr>
        <p:spPr>
          <a:xfrm>
            <a:off x="1449778" y="2381565"/>
            <a:ext cx="486030" cy="317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7" name="正方形/長方形 16"/>
          <p:cNvSpPr/>
          <p:nvPr/>
        </p:nvSpPr>
        <p:spPr>
          <a:xfrm>
            <a:off x="1541860" y="2913594"/>
            <a:ext cx="411335" cy="21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8" name="正方形/長方形 17"/>
          <p:cNvSpPr/>
          <p:nvPr/>
        </p:nvSpPr>
        <p:spPr>
          <a:xfrm>
            <a:off x="2664168" y="3472258"/>
            <a:ext cx="905197" cy="16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9" name="正方形/長方形 18"/>
          <p:cNvSpPr/>
          <p:nvPr/>
        </p:nvSpPr>
        <p:spPr>
          <a:xfrm>
            <a:off x="2160772" y="1423377"/>
            <a:ext cx="890581" cy="265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20" name="正方形/長方形 19"/>
          <p:cNvSpPr/>
          <p:nvPr/>
        </p:nvSpPr>
        <p:spPr>
          <a:xfrm>
            <a:off x="3805827" y="1416870"/>
            <a:ext cx="673615" cy="172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21" name="正方形/長方形 20"/>
          <p:cNvSpPr/>
          <p:nvPr/>
        </p:nvSpPr>
        <p:spPr>
          <a:xfrm>
            <a:off x="3771381" y="1686007"/>
            <a:ext cx="732167" cy="14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22" name="正方形/長方形 21"/>
          <p:cNvSpPr/>
          <p:nvPr/>
        </p:nvSpPr>
        <p:spPr>
          <a:xfrm>
            <a:off x="3726394" y="1941089"/>
            <a:ext cx="1140056" cy="203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2297" y="1651760"/>
            <a:ext cx="729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Khớp bi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17865" y="2016979"/>
            <a:ext cx="61908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Thanh</a:t>
            </a:r>
            <a:r>
              <a:rPr lang="ja-JP" altLang="en-US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kéo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59662" y="2449028"/>
            <a:ext cx="6367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Vòng xoay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96213" y="2955183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Lưỡi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ủi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66718" y="1443388"/>
            <a:ext cx="1290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Hộp số xoay tròn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75251" y="1387716"/>
            <a:ext cx="7521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Hạ cần xuống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88280" y="1660143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Thanh</a:t>
            </a:r>
            <a:r>
              <a:rPr kumimoji="1" lang="ja-JP" altLang="en-US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kéo lên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740834" y="1935241"/>
            <a:ext cx="11400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Đẩy hộp số sang ngang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93226" y="3432344"/>
            <a:ext cx="10711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Khớp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nghiêng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lưỡi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ủi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098429" y="1347235"/>
            <a:ext cx="93647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Xoay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vòng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lưỡi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ủi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178675" y="1416870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34" name="正方形/長方形 33"/>
          <p:cNvSpPr/>
          <p:nvPr/>
        </p:nvSpPr>
        <p:spPr>
          <a:xfrm>
            <a:off x="7094334" y="1362662"/>
            <a:ext cx="1037721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258911" y="1331808"/>
            <a:ext cx="53732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Nghiêng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026334" y="1351054"/>
            <a:ext cx="10967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Nâng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hạ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lưỡi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ủi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(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phải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)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4984250" y="3775335"/>
            <a:ext cx="1058875" cy="269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38" name="正方形/長方形 37"/>
          <p:cNvSpPr/>
          <p:nvPr/>
        </p:nvSpPr>
        <p:spPr>
          <a:xfrm>
            <a:off x="6460600" y="3743717"/>
            <a:ext cx="1094073" cy="236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904216" y="3816093"/>
            <a:ext cx="11256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âng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hạ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lưỡi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ủi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Trái</a:t>
            </a:r>
            <a:r>
              <a:rPr kumimoji="1" lang="ja-JP" altLang="en-US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86743" y="3749119"/>
            <a:ext cx="12153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Thanh</a:t>
            </a:r>
            <a:r>
              <a:rPr lang="ja-JP" altLang="en-US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kéo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chuyển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ngang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83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28" y="1542616"/>
            <a:ext cx="3877818" cy="285273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386715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94/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9094" y="4709877"/>
            <a:ext cx="35523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4648200" y="612776"/>
            <a:ext cx="386715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gom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endParaRPr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4648200" y="1270385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046" y="2092975"/>
            <a:ext cx="3793788" cy="202146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62970" y="45291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79094" y="1722557"/>
            <a:ext cx="853596" cy="44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564637" y="1580473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997464" y="3589222"/>
            <a:ext cx="385169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369640" y="4235363"/>
            <a:ext cx="566449" cy="34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682142" y="3986374"/>
            <a:ext cx="675993" cy="436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822855" y="4048447"/>
            <a:ext cx="809836" cy="44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79094" y="2344788"/>
            <a:ext cx="467612" cy="318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8551" y="2344787"/>
            <a:ext cx="80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Khớp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truyền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chuyển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động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9644" y="1751832"/>
            <a:ext cx="10021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Tấm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chắn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cần</a:t>
            </a:r>
            <a:endParaRPr kumimoji="1"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92740" y="1580473"/>
            <a:ext cx="638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rải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đất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07972" y="3540850"/>
            <a:ext cx="561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Thùng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máy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55785" y="4200883"/>
            <a:ext cx="657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Lưỡi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chắn</a:t>
            </a:r>
            <a:endParaRPr kumimoji="1"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27512" y="4008976"/>
            <a:ext cx="7777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Động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cơ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đào</a:t>
            </a:r>
            <a:endParaRPr kumimoji="1"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27965" y="4050697"/>
            <a:ext cx="67599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nối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với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thùng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máy</a:t>
            </a:r>
            <a:endParaRPr kumimoji="1"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065257" y="2249363"/>
            <a:ext cx="840493" cy="17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54103" y="2221236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Băng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tải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495711" y="1919672"/>
            <a:ext cx="508599" cy="31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942567" y="2243209"/>
            <a:ext cx="663964" cy="26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4684881" y="2662823"/>
            <a:ext cx="370180" cy="37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693303" y="3787071"/>
            <a:ext cx="593072" cy="422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 flipV="1">
            <a:off x="7165058" y="3866275"/>
            <a:ext cx="91597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007875" y="2214615"/>
            <a:ext cx="5277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Tay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trục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26374" y="1862479"/>
            <a:ext cx="566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Xi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lanh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06189" y="2662823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Amu</a:t>
            </a:r>
          </a:p>
          <a:p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(cánh xe)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58867" y="3754292"/>
            <a:ext cx="7675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r>
              <a:rPr lang="en-US" altLang="ja-JP" sz="105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xúc</a:t>
            </a:r>
            <a:endParaRPr kumimoji="1" lang="ja-JP" altLang="en-US" sz="105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332376" y="3855038"/>
            <a:ext cx="9159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Khung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xoay</a:t>
            </a:r>
            <a:endParaRPr lang="en-US" altLang="ja-JP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04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82880" y="2542539"/>
            <a:ext cx="9144000" cy="1468629"/>
          </a:xfrm>
        </p:spPr>
        <p:txBody>
          <a:bodyPr anchor="ctr">
            <a:noAutofit/>
          </a:bodyPr>
          <a:lstStyle/>
          <a:p>
            <a:pPr marL="1257300" indent="-1257300"/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CHƯƠNG 6</a:t>
            </a:r>
            <a:r>
              <a:rPr lang="zh-TW" altLang="en-US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/>
            </a:r>
            <a:b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SỬ DỤNG THIẾT BỊ LIÊN QUAN TỚI THAO TÁC DÙNG MÁY MÓC XÂY DỰNG DẠNG XE</a:t>
            </a:r>
            <a:endParaRPr kumimoji="1" lang="ja-JP" altLang="en-US" sz="280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1…Thao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6297" y="525063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7" y="1987050"/>
            <a:ext cx="3414249" cy="32986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34" y="2454800"/>
            <a:ext cx="3889624" cy="26159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647468" y="5690790"/>
            <a:ext cx="37335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06EA1057-1941-4848-8510-CF5029F0B642}"/>
              </a:ext>
            </a:extLst>
          </p:cNvPr>
          <p:cNvSpPr txBox="1"/>
          <p:nvPr/>
        </p:nvSpPr>
        <p:spPr>
          <a:xfrm>
            <a:off x="6059845" y="2159930"/>
            <a:ext cx="353943" cy="108933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r"/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104695FD-BFC5-4263-9F80-35D5106D31BF}"/>
              </a:ext>
            </a:extLst>
          </p:cNvPr>
          <p:cNvSpPr txBox="1"/>
          <p:nvPr/>
        </p:nvSpPr>
        <p:spPr>
          <a:xfrm>
            <a:off x="5594010" y="2159930"/>
            <a:ext cx="353943" cy="108933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r"/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0BDC905F-CE9F-47C1-B59C-A81542B98A38}"/>
              </a:ext>
            </a:extLst>
          </p:cNvPr>
          <p:cNvSpPr txBox="1"/>
          <p:nvPr/>
        </p:nvSpPr>
        <p:spPr>
          <a:xfrm>
            <a:off x="6467819" y="2178795"/>
            <a:ext cx="353943" cy="108933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algn="r"/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45ACD7B2-3273-46D6-B1BC-FC3C8EB6C21F}"/>
              </a:ext>
            </a:extLst>
          </p:cNvPr>
          <p:cNvSpPr txBox="1"/>
          <p:nvPr/>
        </p:nvSpPr>
        <p:spPr>
          <a:xfrm>
            <a:off x="7339649" y="3272929"/>
            <a:ext cx="657813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3BAC7066-F0DA-4919-A553-BA7B54B91120}"/>
              </a:ext>
            </a:extLst>
          </p:cNvPr>
          <p:cNvSpPr txBox="1"/>
          <p:nvPr/>
        </p:nvSpPr>
        <p:spPr>
          <a:xfrm>
            <a:off x="7339649" y="3648690"/>
            <a:ext cx="753973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Hạ xuống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121B0533-1891-4EE4-AAFC-1CDD30942F50}"/>
              </a:ext>
            </a:extLst>
          </p:cNvPr>
          <p:cNvSpPr txBox="1"/>
          <p:nvPr/>
        </p:nvSpPr>
        <p:spPr>
          <a:xfrm>
            <a:off x="7935660" y="4063598"/>
            <a:ext cx="579690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8F7FCBF8-A736-4417-8F89-20E824724DF3}"/>
              </a:ext>
            </a:extLst>
          </p:cNvPr>
          <p:cNvSpPr txBox="1"/>
          <p:nvPr/>
        </p:nvSpPr>
        <p:spPr>
          <a:xfrm>
            <a:off x="6236816" y="4127714"/>
            <a:ext cx="854643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algn="r"/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kumimoji="1" lang="en-US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4CC6BF5A-582F-4964-BAA8-370C0AB9B464}"/>
              </a:ext>
            </a:extLst>
          </p:cNvPr>
          <p:cNvSpPr txBox="1"/>
          <p:nvPr/>
        </p:nvSpPr>
        <p:spPr>
          <a:xfrm>
            <a:off x="7228503" y="4635190"/>
            <a:ext cx="753973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âng lên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12949C8B-6E15-4354-B7D7-A07027F362CE}"/>
              </a:ext>
            </a:extLst>
          </p:cNvPr>
          <p:cNvSpPr txBox="1"/>
          <p:nvPr/>
        </p:nvSpPr>
        <p:spPr>
          <a:xfrm>
            <a:off x="7129157" y="4883370"/>
            <a:ext cx="1174955" cy="1692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36000" tIns="0" rIns="36000" bIns="0" rtlCol="0">
            <a:spAutoFit/>
          </a:bodyPr>
          <a:lstStyle/>
          <a:p>
            <a:r>
              <a:rPr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tác)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05135AC1-1F35-4B36-8665-662FC17CCA0D}"/>
              </a:ext>
            </a:extLst>
          </p:cNvPr>
          <p:cNvSpPr txBox="1"/>
          <p:nvPr/>
        </p:nvSpPr>
        <p:spPr>
          <a:xfrm>
            <a:off x="5604488" y="3916613"/>
            <a:ext cx="430887" cy="638655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Tiến thẳng </a:t>
            </a:r>
          </a:p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( tăng tốc)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7249AB3A-3D80-4674-98DF-8009DD3A5818}"/>
              </a:ext>
            </a:extLst>
          </p:cNvPr>
          <p:cNvSpPr txBox="1"/>
          <p:nvPr/>
        </p:nvSpPr>
        <p:spPr>
          <a:xfrm>
            <a:off x="5086631" y="3933219"/>
            <a:ext cx="430887" cy="62204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Lùi lại </a:t>
            </a:r>
          </a:p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(tăng tốc)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406C9646-94E6-4AE4-B210-58D600D9C089}"/>
              </a:ext>
            </a:extLst>
          </p:cNvPr>
          <p:cNvSpPr txBox="1"/>
          <p:nvPr/>
        </p:nvSpPr>
        <p:spPr>
          <a:xfrm>
            <a:off x="5896370" y="4453928"/>
            <a:ext cx="711801" cy="3873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72000" tIns="108000" rIns="72000" bIns="108000" rtlCol="0">
            <a:spAutoFit/>
          </a:bodyPr>
          <a:lstStyle/>
          <a:p>
            <a:pPr algn="ctr"/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kumimoji="1" lang="en-US" altLang="ja-JP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8B361199-F88E-48D5-8BD3-85E66266B3B5}"/>
              </a:ext>
            </a:extLst>
          </p:cNvPr>
          <p:cNvSpPr txBox="1"/>
          <p:nvPr/>
        </p:nvSpPr>
        <p:spPr>
          <a:xfrm>
            <a:off x="4724370" y="4000067"/>
            <a:ext cx="307777" cy="984232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Hướng thao tác phải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554C968A-7E5C-49D9-8604-B5EB983E3A7D}"/>
              </a:ext>
            </a:extLst>
          </p:cNvPr>
          <p:cNvSpPr txBox="1"/>
          <p:nvPr/>
        </p:nvSpPr>
        <p:spPr>
          <a:xfrm>
            <a:off x="4400001" y="4000068"/>
            <a:ext cx="307777" cy="95373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Hướng thao tác trái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F3ABCC4B-EBB9-4720-A64B-ED999D7B12FD}"/>
              </a:ext>
            </a:extLst>
          </p:cNvPr>
          <p:cNvSpPr txBox="1"/>
          <p:nvPr/>
        </p:nvSpPr>
        <p:spPr>
          <a:xfrm>
            <a:off x="4443356" y="4896799"/>
            <a:ext cx="660639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DAB99235-8A18-4BF4-B774-36EC5576D360}"/>
              </a:ext>
            </a:extLst>
          </p:cNvPr>
          <p:cNvSpPr txBox="1"/>
          <p:nvPr/>
        </p:nvSpPr>
        <p:spPr>
          <a:xfrm>
            <a:off x="5175844" y="4504385"/>
            <a:ext cx="660218" cy="707886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3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1…Thao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74650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7819" y="47970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112434"/>
            <a:ext cx="4328558" cy="26846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65" y="1911381"/>
            <a:ext cx="3275985" cy="288570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473777" y="492034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1E6CFED8-2BE7-43E7-8E18-79741F741CBC}"/>
              </a:ext>
            </a:extLst>
          </p:cNvPr>
          <p:cNvSpPr txBox="1"/>
          <p:nvPr/>
        </p:nvSpPr>
        <p:spPr>
          <a:xfrm>
            <a:off x="2481569" y="2200938"/>
            <a:ext cx="10807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Xe ủi thẳng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FCF4FEF5-8361-4F52-9134-B26647E23F34}"/>
              </a:ext>
            </a:extLst>
          </p:cNvPr>
          <p:cNvSpPr txBox="1"/>
          <p:nvPr/>
        </p:nvSpPr>
        <p:spPr>
          <a:xfrm>
            <a:off x="2676526" y="4380063"/>
            <a:ext cx="1162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Times New Roman" panose="02020603050405020304" pitchFamily="18" charset="0"/>
                <a:cs typeface="Times New Roman" panose="02020603050405020304" pitchFamily="18" charset="0"/>
              </a:rPr>
              <a:t>Xe ủi góc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28FB498-C6EF-42E6-A7C5-74F5FAF201BA}"/>
              </a:ext>
            </a:extLst>
          </p:cNvPr>
          <p:cNvSpPr txBox="1"/>
          <p:nvPr/>
        </p:nvSpPr>
        <p:spPr>
          <a:xfrm>
            <a:off x="695325" y="2112434"/>
            <a:ext cx="971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Lượng góc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74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1…Thao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62300" y="606698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03" y="1300730"/>
            <a:ext cx="4562042" cy="21463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63" y="1300730"/>
            <a:ext cx="2787087" cy="214637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767" y="4150789"/>
            <a:ext cx="2819400" cy="19431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03001" y="33973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34444" y="6452605"/>
            <a:ext cx="356171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59F8C1B0-E200-44BB-B6CF-2E187CDE2295}"/>
              </a:ext>
            </a:extLst>
          </p:cNvPr>
          <p:cNvSpPr txBox="1"/>
          <p:nvPr/>
        </p:nvSpPr>
        <p:spPr>
          <a:xfrm>
            <a:off x="2303374" y="3429000"/>
            <a:ext cx="21102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F4E4BCF5-E225-4130-B22C-EB02989A9B4C}"/>
              </a:ext>
            </a:extLst>
          </p:cNvPr>
          <p:cNvSpPr txBox="1"/>
          <p:nvPr/>
        </p:nvSpPr>
        <p:spPr>
          <a:xfrm>
            <a:off x="4869644" y="1777693"/>
            <a:ext cx="7900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Thanh buresu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DB904A51-0B64-4CF3-B6F2-0DB11AF99EDA}"/>
              </a:ext>
            </a:extLst>
          </p:cNvPr>
          <p:cNvSpPr txBox="1"/>
          <p:nvPr/>
        </p:nvSpPr>
        <p:spPr>
          <a:xfrm>
            <a:off x="5513372" y="4511532"/>
            <a:ext cx="79006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Thanh buresu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7BA397C1-855B-479E-BE91-5C9AF46ED2AF}"/>
              </a:ext>
            </a:extLst>
          </p:cNvPr>
          <p:cNvSpPr txBox="1"/>
          <p:nvPr/>
        </p:nvSpPr>
        <p:spPr>
          <a:xfrm>
            <a:off x="803847" y="2271012"/>
            <a:ext cx="307777" cy="69532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Lượng chiruto 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E433FFCB-DAD5-4724-9F24-E83B7D1820C1}"/>
              </a:ext>
            </a:extLst>
          </p:cNvPr>
          <p:cNvSpPr/>
          <p:nvPr/>
        </p:nvSpPr>
        <p:spPr>
          <a:xfrm>
            <a:off x="2668772" y="3232298"/>
            <a:ext cx="935665" cy="2148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71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2…Thao</a:t>
            </a:r>
            <a:r>
              <a:rPr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3728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92300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03520" y="6433837"/>
            <a:ext cx="369264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b="14776"/>
          <a:stretch/>
        </p:blipFill>
        <p:spPr>
          <a:xfrm>
            <a:off x="779676" y="2043424"/>
            <a:ext cx="3565715" cy="295118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b="22885"/>
          <a:stretch/>
        </p:blipFill>
        <p:spPr>
          <a:xfrm>
            <a:off x="4345391" y="2857280"/>
            <a:ext cx="3931428" cy="1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60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41" y="1244974"/>
            <a:ext cx="3638337" cy="508325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kumimoji="1" lang="ja-JP" altLang="en-US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xới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49918" y="44225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3680" y="61206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74208" y="6476596"/>
            <a:ext cx="352195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71" y="1285083"/>
            <a:ext cx="3982651" cy="31032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" y="4698093"/>
            <a:ext cx="3743299" cy="1512703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80446" y="60688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dốc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(nori men haisui)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657928" y="2673938"/>
            <a:ext cx="1463668" cy="221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79242" y="2673938"/>
            <a:ext cx="1524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Ví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dụ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đào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đường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rãnh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425950" y="1876425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517954" y="4547550"/>
            <a:ext cx="1320809" cy="227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425950" y="6059933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42252" y="3777912"/>
            <a:ext cx="787892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8301" y="3763536"/>
            <a:ext cx="1031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Độ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cao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khung</a:t>
            </a:r>
            <a:r>
              <a:rPr kumimoji="1"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ủi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07709" y="1862172"/>
            <a:ext cx="1611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Ví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dụ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thao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xới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đất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sườn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dốc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(a)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425950" y="4549625"/>
            <a:ext cx="16177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Ví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dụ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thao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xới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đất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sườn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dốc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(b)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301148" y="6002758"/>
            <a:ext cx="1611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Ví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dụ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thao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xới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đất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sườn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dốc</a:t>
            </a:r>
            <a:r>
              <a:rPr lang="en-US" altLang="ja-JP" sz="8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(c)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72917" y="502285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9" name="正方形/長方形 28"/>
          <p:cNvSpPr/>
          <p:nvPr/>
        </p:nvSpPr>
        <p:spPr>
          <a:xfrm>
            <a:off x="2814037" y="546542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1942116" y="506038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167048" y="548334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09557" y="4991799"/>
            <a:ext cx="3658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vi-VN" altLang="ja-JP" sz="7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nước</a:t>
            </a:r>
            <a:endParaRPr kumimoji="1" lang="ja-JP" altLang="en-US" sz="7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882304" y="500862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54609" y="5402267"/>
            <a:ext cx="3658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vi-VN" altLang="ja-JP" sz="7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nước</a:t>
            </a:r>
            <a:endParaRPr kumimoji="1" lang="ja-JP" altLang="en-US" sz="7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1118505" y="5409694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533194" y="4993374"/>
            <a:ext cx="181140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vi-VN" altLang="ja-JP" sz="7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nước</a:t>
            </a:r>
            <a:endParaRPr kumimoji="1" lang="ja-JP" altLang="en-US" sz="8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3512456" y="496094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68723" y="5409458"/>
            <a:ext cx="3658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vi-VN" altLang="ja-JP" sz="7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nước</a:t>
            </a:r>
            <a:endParaRPr kumimoji="1" lang="ja-JP" altLang="en-US" sz="7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2735929" y="5413120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379378" y="36848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2744836" y="388871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3434515" y="381203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4821535" y="1291389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5970985" y="135116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7137269" y="138416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4903680" y="220052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6041336" y="223227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7297438" y="228168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841468" y="356409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6110623" y="363344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936123" y="3654346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4956164" y="493861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6905843" y="498790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4906859" y="561559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6886734" y="56920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85015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①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884540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②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7986" y="129418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③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81660" y="216901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①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883096" y="215857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②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86736" y="21435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③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683728" y="34871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④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021134" y="36014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⑤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894189" y="35924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⑥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860809" y="493726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①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670241" y="494641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②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793912" y="555861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③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708395" y="563561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④</a:t>
            </a:r>
            <a:endParaRPr kumimoji="1"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xmlns="" id="{A43BB355-2544-475A-AF9C-0C9F67419169}"/>
              </a:ext>
            </a:extLst>
          </p:cNvPr>
          <p:cNvSpPr txBox="1"/>
          <p:nvPr/>
        </p:nvSpPr>
        <p:spPr>
          <a:xfrm>
            <a:off x="2507702" y="2590138"/>
            <a:ext cx="396000" cy="1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3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kumimoji="1"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oshido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2034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>
                <a:solidFill>
                  <a:prstClr val="black"/>
                </a:solidFill>
              </a:rPr>
              <a:t>溝掘削作業の例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15712" y="6433836"/>
            <a:ext cx="368045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7" y="1813585"/>
            <a:ext cx="3801341" cy="14709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73" y="1373345"/>
            <a:ext cx="2644411" cy="22229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2" y="3983573"/>
            <a:ext cx="3771786" cy="1991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55" y="4291860"/>
            <a:ext cx="3685648" cy="16114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19674" y="590329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56910" y="3268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45476" y="3545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42132" y="59109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oshido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song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A6E7E95A-52E8-4D43-B377-3359D67FCC27}"/>
              </a:ext>
            </a:extLst>
          </p:cNvPr>
          <p:cNvSpPr/>
          <p:nvPr/>
        </p:nvSpPr>
        <p:spPr>
          <a:xfrm>
            <a:off x="2372139" y="1948070"/>
            <a:ext cx="874644" cy="172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82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đắp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đất(morido)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4" y="58615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(morido)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73677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đầm(morido)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lèn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58" y="1458074"/>
            <a:ext cx="5275984" cy="22786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4213699"/>
            <a:ext cx="5343525" cy="164782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D17DA0C5-EAA0-4410-94BB-238AA5802E59}"/>
              </a:ext>
            </a:extLst>
          </p:cNvPr>
          <p:cNvSpPr txBox="1"/>
          <p:nvPr/>
        </p:nvSpPr>
        <p:spPr>
          <a:xfrm>
            <a:off x="5388864" y="6433836"/>
            <a:ext cx="360729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A3E93DD4-5A11-4A64-8222-6354F2B6663B}"/>
              </a:ext>
            </a:extLst>
          </p:cNvPr>
          <p:cNvSpPr/>
          <p:nvPr/>
        </p:nvSpPr>
        <p:spPr>
          <a:xfrm>
            <a:off x="2381250" y="1458074"/>
            <a:ext cx="1885950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lèn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FDBBCA32-8188-4E3A-A390-551212C4BC9F}"/>
              </a:ext>
            </a:extLst>
          </p:cNvPr>
          <p:cNvSpPr/>
          <p:nvPr/>
        </p:nvSpPr>
        <p:spPr>
          <a:xfrm>
            <a:off x="4825106" y="2682326"/>
            <a:ext cx="1885950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lèn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BC8397E6-794A-4D81-B509-DA6C06BAAF77}"/>
              </a:ext>
            </a:extLst>
          </p:cNvPr>
          <p:cNvSpPr/>
          <p:nvPr/>
        </p:nvSpPr>
        <p:spPr>
          <a:xfrm>
            <a:off x="5057774" y="1614730"/>
            <a:ext cx="1499285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lèn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87CADA24-BC43-442C-A4F8-AF2F622F66C8}"/>
              </a:ext>
            </a:extLst>
          </p:cNvPr>
          <p:cNvSpPr/>
          <p:nvPr/>
        </p:nvSpPr>
        <p:spPr>
          <a:xfrm>
            <a:off x="2228850" y="2508800"/>
            <a:ext cx="1885950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lèn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61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san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lấp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hàng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6" y="1392382"/>
            <a:ext cx="2609850" cy="183832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46" y="3764981"/>
            <a:ext cx="2819400" cy="1600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47" y="1392382"/>
            <a:ext cx="2488926" cy="410440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25398" y="32436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5398" y="53773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0887" y="5365181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23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ông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hoàn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thiện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57216" y="6433836"/>
            <a:ext cx="38588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109/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32674" y="605084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82082" y="5894024"/>
            <a:ext cx="231891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70480" y="4118251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4" y="1712812"/>
            <a:ext cx="3565993" cy="41812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80" y="4533750"/>
            <a:ext cx="2162287" cy="1517089"/>
          </a:xfrm>
          <a:prstGeom prst="rect">
            <a:avLst/>
          </a:prstGeom>
        </p:spPr>
      </p:pic>
      <p:pic>
        <p:nvPicPr>
          <p:cNvPr id="7" name="図 6" descr="ダイアグラム, 設計図&#10;&#10;自動的に生成された説明">
            <a:extLst>
              <a:ext uri="{FF2B5EF4-FFF2-40B4-BE49-F238E27FC236}">
                <a16:creationId xmlns:a16="http://schemas.microsoft.com/office/drawing/2014/main" xmlns="" id="{7AA9AB6E-02AB-416A-95D9-F78DD3021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0" y="1392130"/>
            <a:ext cx="4648180" cy="269523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0D02F43D-1202-4106-AA2E-19758EBA4D9E}"/>
              </a:ext>
            </a:extLst>
          </p:cNvPr>
          <p:cNvSpPr/>
          <p:nvPr/>
        </p:nvSpPr>
        <p:spPr>
          <a:xfrm>
            <a:off x="6873224" y="3546927"/>
            <a:ext cx="1490306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¼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6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dụng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675" y="308225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1472" y="6433836"/>
            <a:ext cx="331469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109/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0820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1" y="1769511"/>
            <a:ext cx="2330179" cy="113168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412" y="1793083"/>
            <a:ext cx="2815196" cy="11081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78" y="1724181"/>
            <a:ext cx="2490709" cy="12517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65" y="4425885"/>
            <a:ext cx="1703681" cy="134119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834" y="4425885"/>
            <a:ext cx="2102415" cy="13593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249" y="4425885"/>
            <a:ext cx="3661101" cy="143785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084487" y="58436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07145" y="5824776"/>
            <a:ext cx="209773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ja-JP" altLang="en-US" sz="1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1238" y="5842184"/>
            <a:ext cx="209773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ja-JP" altLang="en-US" sz="1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22167" y="3082006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807145" y="2374814"/>
            <a:ext cx="251209" cy="2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00105" y="1492386"/>
            <a:ext cx="94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Chăt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cây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bằng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cưa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trước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50285" y="2796677"/>
            <a:ext cx="1870350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59389" y="2750353"/>
            <a:ext cx="2815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làm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với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độ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sâu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20~30cm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trong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trường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hợp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bụi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e</a:t>
            </a:r>
            <a:endParaRPr kumimoji="1"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11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xới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192" y="2556871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34258" y="6456842"/>
            <a:ext cx="376190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95306" y="6033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8210" y="5087796"/>
            <a:ext cx="22491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latin typeface="+mj-lt"/>
              </a:rPr>
              <a:t>Ví dụ về việc đi qua nền đất yếu</a:t>
            </a:r>
            <a:endParaRPr lang="ja-JP" alt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11734" y="5999089"/>
            <a:ext cx="24775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59459" y="2914590"/>
            <a:ext cx="40558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thớ(sakame)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" y="1341388"/>
            <a:ext cx="3208838" cy="12884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20" y="3050106"/>
            <a:ext cx="1468136" cy="143716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336" y="4729502"/>
            <a:ext cx="2803194" cy="13324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34" y="5023372"/>
            <a:ext cx="2564469" cy="96517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25868" y="4492590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250" y="3247191"/>
            <a:ext cx="2413719" cy="184488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732160" y="1295481"/>
            <a:ext cx="3130727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 descr="ダイアグラム, 設計図&#10;&#10;自動的に生成された説明">
            <a:extLst>
              <a:ext uri="{FF2B5EF4-FFF2-40B4-BE49-F238E27FC236}">
                <a16:creationId xmlns:a16="http://schemas.microsoft.com/office/drawing/2014/main" xmlns="" id="{1E97105D-981C-4455-98F5-02C54408F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03" y="1390771"/>
            <a:ext cx="3761905" cy="144761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FB51821B-83CF-4A99-A9DF-33B5B7D2B2CD}"/>
              </a:ext>
            </a:extLst>
          </p:cNvPr>
          <p:cNvSpPr txBox="1"/>
          <p:nvPr/>
        </p:nvSpPr>
        <p:spPr>
          <a:xfrm>
            <a:off x="4661962" y="1316456"/>
            <a:ext cx="1251043" cy="2462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(1)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ỡ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đã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tảng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BDB31924-7E45-43DF-9A54-CEDDC40962BF}"/>
              </a:ext>
            </a:extLst>
          </p:cNvPr>
          <p:cNvSpPr txBox="1"/>
          <p:nvPr/>
        </p:nvSpPr>
        <p:spPr>
          <a:xfrm>
            <a:off x="6496772" y="1314677"/>
            <a:ext cx="1786930" cy="2462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(2)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ới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ngược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vi-VN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thớ(sakame)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409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07145" y="57094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thiết bị vận hành máy xúc (shoberu)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15712" y="6433836"/>
            <a:ext cx="368045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44" y="1456441"/>
            <a:ext cx="7667712" cy="418440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3D7FF8BB-B46A-4899-9A77-032FFBAB3236}"/>
              </a:ext>
            </a:extLst>
          </p:cNvPr>
          <p:cNvSpPr/>
          <p:nvPr/>
        </p:nvSpPr>
        <p:spPr>
          <a:xfrm>
            <a:off x="2952870" y="1916758"/>
            <a:ext cx="2276475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giám sát điện tử</a:t>
            </a:r>
            <a:endParaRPr kumimoji="1" lang="ja-JP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8253B5BD-E45D-41EA-BAAD-AB8CCDD20A14}"/>
              </a:ext>
            </a:extLst>
          </p:cNvPr>
          <p:cNvSpPr/>
          <p:nvPr/>
        </p:nvSpPr>
        <p:spPr>
          <a:xfrm>
            <a:off x="6569890" y="2480857"/>
            <a:ext cx="962025" cy="2520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312CBFFB-301E-4A87-A069-1D8AD124F079}"/>
              </a:ext>
            </a:extLst>
          </p:cNvPr>
          <p:cNvSpPr/>
          <p:nvPr/>
        </p:nvSpPr>
        <p:spPr>
          <a:xfrm>
            <a:off x="738144" y="2962275"/>
            <a:ext cx="1052556" cy="375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ja-JP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B0A51507-A4B5-4CBD-9922-856ED10C76D2}"/>
              </a:ext>
            </a:extLst>
          </p:cNvPr>
          <p:cNvSpPr/>
          <p:nvPr/>
        </p:nvSpPr>
        <p:spPr>
          <a:xfrm>
            <a:off x="814344" y="4255946"/>
            <a:ext cx="1052556" cy="476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FC2C19BB-7510-46FF-ACD4-17C4ECD1C0DC}"/>
              </a:ext>
            </a:extLst>
          </p:cNvPr>
          <p:cNvSpPr/>
          <p:nvPr/>
        </p:nvSpPr>
        <p:spPr>
          <a:xfrm>
            <a:off x="6410325" y="4626007"/>
            <a:ext cx="1919331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kumimoji="1" lang="ja-JP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EE51F2F0-D2F4-4EBB-B186-A8C025E2EAA7}"/>
              </a:ext>
            </a:extLst>
          </p:cNvPr>
          <p:cNvSpPr/>
          <p:nvPr/>
        </p:nvSpPr>
        <p:spPr>
          <a:xfrm>
            <a:off x="6572250" y="3329094"/>
            <a:ext cx="1919331" cy="25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1" lang="ja-JP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43996A3C-D039-4D56-AC38-43AEF801EE89}"/>
              </a:ext>
            </a:extLst>
          </p:cNvPr>
          <p:cNvSpPr/>
          <p:nvPr/>
        </p:nvSpPr>
        <p:spPr>
          <a:xfrm>
            <a:off x="6529387" y="3023990"/>
            <a:ext cx="1919331" cy="25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1" lang="ja-JP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E0DD268A-ADEB-499A-B4B2-89E5052F42F8}"/>
              </a:ext>
            </a:extLst>
          </p:cNvPr>
          <p:cNvSpPr/>
          <p:nvPr/>
        </p:nvSpPr>
        <p:spPr>
          <a:xfrm>
            <a:off x="6541272" y="2740550"/>
            <a:ext cx="1919331" cy="25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1" lang="ja-JP" alt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08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9041" y="476362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latin typeface="+mj-lt"/>
              </a:rPr>
              <a:t>Ví dụ về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200">
                <a:latin typeface="+mj-lt"/>
              </a:rPr>
              <a:t>của tay nâng và gầu</a:t>
            </a:r>
            <a:r>
              <a:rPr lang="en-US" altLang="ja-JP" sz="1200">
                <a:latin typeface="+mj-lt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múc</a:t>
            </a:r>
            <a:endParaRPr lang="ja-JP" alt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72988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76672" y="6433836"/>
            <a:ext cx="361949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116/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Giáo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trình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bổ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trợ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err="1">
                <a:latin typeface="Times New Roman"/>
                <a:ea typeface="游ゴシック"/>
                <a:cs typeface="Times New Roman"/>
              </a:rPr>
              <a:t>trang</a:t>
            </a:r>
            <a:r>
              <a:rPr lang="en-US" altLang="ja-JP" sz="1200" dirty="0">
                <a:latin typeface="Times New Roman"/>
                <a:ea typeface="游ゴシック"/>
                <a:cs typeface="Times New Roman"/>
              </a:rPr>
              <a:t> </a:t>
            </a:r>
            <a:r>
              <a:rPr lang="en-US" altLang="ja-JP" sz="1200" dirty="0" smtClean="0">
                <a:latin typeface="Times New Roman"/>
                <a:ea typeface="游ゴシック"/>
                <a:cs typeface="Times New Roman"/>
              </a:rPr>
              <a:t>56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1" y="2589219"/>
            <a:ext cx="3571874" cy="20826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777" y="2802183"/>
            <a:ext cx="4288527" cy="19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36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xới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3252" y="39199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56927" y="6448036"/>
            <a:ext cx="3639236" cy="2858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118/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63" y="1937484"/>
            <a:ext cx="2456589" cy="18659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306380"/>
            <a:ext cx="3165849" cy="33566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77" y="4772026"/>
            <a:ext cx="3537003" cy="12841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300" y="4881608"/>
            <a:ext cx="4368541" cy="11745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887205" y="46335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6145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605620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97778" y="4997627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398828" y="4931766"/>
            <a:ext cx="21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4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Nguy</a:t>
            </a:r>
            <a:r>
              <a:rPr kumimoji="1" lang="en-US" altLang="ja-JP" sz="94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4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hiểm</a:t>
            </a:r>
            <a:r>
              <a:rPr kumimoji="1" lang="en-US" altLang="ja-JP" sz="94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4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khi</a:t>
            </a:r>
            <a:r>
              <a:rPr kumimoji="1" lang="en-US" altLang="ja-JP" sz="94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4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đào</a:t>
            </a:r>
            <a:r>
              <a:rPr kumimoji="1" lang="en-US" altLang="ja-JP" sz="94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vi-VN" altLang="ja-JP" sz="94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hõm (sukashi bori)</a:t>
            </a:r>
            <a:endParaRPr kumimoji="1" lang="ja-JP" altLang="en-US" sz="94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64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xếp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119/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00800" y="4502395"/>
            <a:ext cx="34756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0800" y="61082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36" y="1483877"/>
            <a:ext cx="4224339" cy="14166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61" y="3030673"/>
            <a:ext cx="4378888" cy="1545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80" y="4788910"/>
            <a:ext cx="4894051" cy="13394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056852" y="288324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53297" y="2729745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54120" y="2679259"/>
            <a:ext cx="1322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Bắt</a:t>
            </a:r>
            <a:r>
              <a:rPr lang="en-US" altLang="ja-JP" sz="12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đầu</a:t>
            </a:r>
            <a:r>
              <a:rPr lang="en-US" altLang="ja-JP" sz="12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xếp</a:t>
            </a:r>
            <a:endParaRPr kumimoji="1" lang="ja-JP" altLang="en-US" sz="12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99369" y="2745224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010242" y="1666897"/>
            <a:ext cx="721533" cy="35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51057" y="2694815"/>
            <a:ext cx="1189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Kết</a:t>
            </a:r>
            <a:r>
              <a:rPr lang="en-US" altLang="ja-JP" sz="12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thúc</a:t>
            </a:r>
            <a:endParaRPr kumimoji="1" lang="ja-JP" altLang="en-US" sz="12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28943" y="1712733"/>
            <a:ext cx="169105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ja-JP" sz="1100" err="1">
                <a:latin typeface="Times New Roman"/>
                <a:ea typeface="HGP明朝B"/>
                <a:cs typeface="Times New Roman"/>
              </a:rPr>
              <a:t>Độ</a:t>
            </a:r>
            <a:r>
              <a:rPr lang="en-US" altLang="ja-JP" sz="1100">
                <a:latin typeface="Times New Roman"/>
                <a:ea typeface="HGP明朝B"/>
                <a:cs typeface="Times New Roman"/>
              </a:rPr>
              <a:t> </a:t>
            </a:r>
            <a:r>
              <a:rPr lang="en-US" altLang="ja-JP" sz="1100" err="1">
                <a:latin typeface="Times New Roman"/>
                <a:ea typeface="HGP明朝B"/>
                <a:cs typeface="Times New Roman"/>
              </a:rPr>
              <a:t>cao</a:t>
            </a:r>
            <a:r>
              <a:rPr lang="en-US" altLang="ja-JP" sz="1100">
                <a:latin typeface="Times New Roman"/>
                <a:ea typeface="HGP明朝B"/>
                <a:cs typeface="Times New Roman"/>
              </a:rPr>
              <a:t> </a:t>
            </a:r>
            <a:r>
              <a:rPr lang="en-US" altLang="ja-JP" sz="1100" err="1">
                <a:latin typeface="Times New Roman"/>
                <a:ea typeface="HGP明朝B"/>
                <a:cs typeface="Times New Roman"/>
              </a:rPr>
              <a:t>của</a:t>
            </a:r>
            <a:r>
              <a:rPr lang="en-US" altLang="ja-JP" sz="1100">
                <a:latin typeface="Times New Roman"/>
                <a:ea typeface="HGP明朝B"/>
                <a:cs typeface="Times New Roman"/>
              </a:rPr>
              <a:t> </a:t>
            </a:r>
            <a:r>
              <a:rPr lang="en-US" altLang="ja-JP" sz="1100" err="1">
                <a:latin typeface="Times New Roman"/>
                <a:ea typeface="HGP明朝B"/>
                <a:cs typeface="Times New Roman"/>
              </a:rPr>
              <a:t>bản</a:t>
            </a:r>
            <a:r>
              <a:rPr lang="en-US" altLang="ja-JP" sz="1100">
                <a:latin typeface="Times New Roman"/>
                <a:ea typeface="HGP明朝B"/>
                <a:cs typeface="Times New Roman"/>
              </a:rPr>
              <a:t> </a:t>
            </a:r>
            <a:r>
              <a:rPr lang="en-US" altLang="ja-JP" sz="1100" err="1">
                <a:latin typeface="Times New Roman"/>
                <a:ea typeface="HGP明朝B"/>
                <a:cs typeface="Times New Roman"/>
              </a:rPr>
              <a:t>lề</a:t>
            </a:r>
            <a:endParaRPr kumimoji="1" lang="ja-JP" altLang="en-US" sz="1100">
              <a:latin typeface="Times New Roman"/>
              <a:ea typeface="HGP明朝B"/>
              <a:cs typeface="Times New Roman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663380" y="501465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819277" y="497451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4823358" y="4965531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6476418" y="4991456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04797" y="4859810"/>
            <a:ext cx="51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Cân</a:t>
            </a:r>
            <a:r>
              <a:rPr kumimoji="1" lang="en-US" altLang="ja-JP" sz="12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bằng</a:t>
            </a:r>
            <a:endParaRPr kumimoji="1" lang="ja-JP" altLang="en-US" sz="12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45644" y="4748450"/>
            <a:ext cx="510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Xếp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lệch</a:t>
            </a:r>
            <a:endParaRPr kumimoji="1" lang="ja-JP" altLang="en-US" sz="11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32712" y="4766706"/>
            <a:ext cx="900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err="1">
                <a:latin typeface="HGP明朝B" panose="02020800000000000000" pitchFamily="18" charset="-128"/>
                <a:ea typeface="HGP明朝B" panose="02020800000000000000" pitchFamily="18" charset="-128"/>
              </a:rPr>
              <a:t>X</a:t>
            </a:r>
            <a:r>
              <a:rPr lang="en-US" altLang="ja-JP" sz="1100" err="1">
                <a:latin typeface="HGP明朝B" panose="02020800000000000000" pitchFamily="18" charset="-128"/>
                <a:ea typeface="HGP明朝B" panose="02020800000000000000" pitchFamily="18" charset="-128"/>
              </a:rPr>
              <a:t>ếp</a:t>
            </a:r>
            <a:r>
              <a:rPr lang="en-US" altLang="ja-JP" sz="110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en-US" altLang="ja-JP" sz="1100" err="1">
                <a:latin typeface="HGP明朝B" panose="02020800000000000000" pitchFamily="18" charset="-128"/>
                <a:ea typeface="HGP明朝B" panose="02020800000000000000" pitchFamily="18" charset="-128"/>
              </a:rPr>
              <a:t>lệch</a:t>
            </a:r>
            <a:r>
              <a:rPr lang="en-US" altLang="ja-JP" sz="110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en-US" altLang="ja-JP" sz="1100" err="1">
                <a:latin typeface="HGP明朝B" panose="02020800000000000000" pitchFamily="18" charset="-128"/>
                <a:ea typeface="HGP明朝B" panose="02020800000000000000" pitchFamily="18" charset="-128"/>
              </a:rPr>
              <a:t>và</a:t>
            </a:r>
            <a:r>
              <a:rPr lang="en-US" altLang="ja-JP" sz="110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en-US" altLang="ja-JP" sz="1100" err="1">
                <a:latin typeface="HGP明朝B" panose="02020800000000000000" pitchFamily="18" charset="-128"/>
                <a:ea typeface="HGP明朝B" panose="02020800000000000000" pitchFamily="18" charset="-128"/>
              </a:rPr>
              <a:t>không</a:t>
            </a:r>
            <a:r>
              <a:rPr lang="en-US" altLang="ja-JP" sz="110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en-US" altLang="ja-JP" sz="1100" err="1">
                <a:latin typeface="HGP明朝B" panose="02020800000000000000" pitchFamily="18" charset="-128"/>
                <a:ea typeface="HGP明朝B" panose="02020800000000000000" pitchFamily="18" charset="-128"/>
              </a:rPr>
              <a:t>cân</a:t>
            </a:r>
            <a:r>
              <a:rPr lang="en-US" altLang="ja-JP" sz="110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en-US" altLang="ja-JP" sz="1100" err="1">
                <a:latin typeface="HGP明朝B" panose="02020800000000000000" pitchFamily="18" charset="-128"/>
                <a:ea typeface="HGP明朝B" panose="02020800000000000000" pitchFamily="18" charset="-128"/>
              </a:rPr>
              <a:t>bằng</a:t>
            </a:r>
            <a:endParaRPr kumimoji="1" lang="ja-JP" altLang="en-US" sz="11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22386" y="4779394"/>
            <a:ext cx="90099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1000" err="1">
                <a:latin typeface="HGP明朝B"/>
                <a:ea typeface="HGP明朝B"/>
              </a:rPr>
              <a:t>Không</a:t>
            </a:r>
            <a:r>
              <a:rPr lang="en-US" altLang="ja-JP" sz="1000">
                <a:latin typeface="HGP明朝B"/>
                <a:ea typeface="HGP明朝B"/>
              </a:rPr>
              <a:t> </a:t>
            </a:r>
            <a:r>
              <a:rPr lang="en-US" altLang="ja-JP" sz="1000" err="1">
                <a:latin typeface="HGP明朝B"/>
                <a:ea typeface="HGP明朝B"/>
              </a:rPr>
              <a:t>cân</a:t>
            </a:r>
            <a:r>
              <a:rPr lang="en-US" altLang="ja-JP" sz="1000">
                <a:latin typeface="HGP明朝B"/>
                <a:ea typeface="HGP明朝B"/>
              </a:rPr>
              <a:t> </a:t>
            </a:r>
            <a:r>
              <a:rPr lang="en-US" altLang="ja-JP" sz="1000" err="1">
                <a:latin typeface="HGP明朝B"/>
                <a:ea typeface="HGP明朝B"/>
              </a:rPr>
              <a:t>bằng</a:t>
            </a:r>
            <a:endParaRPr lang="ja-JP" altLang="en-US" sz="100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474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việc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xếp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1889" y="4410622"/>
            <a:ext cx="36213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1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1319714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ja-JP" altLang="en-US" sz="1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35" y="1347354"/>
            <a:ext cx="3278977" cy="3103961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372534" y="140681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3081305" y="1412016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1282450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3091507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620979" y="4335357"/>
            <a:ext cx="1557196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19451" y="1268375"/>
            <a:ext cx="142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Hình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chữ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V</a:t>
            </a:r>
            <a:r>
              <a:rPr kumimoji="1"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Vị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trí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V</a:t>
            </a:r>
            <a:r>
              <a:rPr kumimoji="1"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）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/>
            </a:r>
            <a:b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</a:b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Đối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tượng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thao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58351" y="1268375"/>
            <a:ext cx="148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Hình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chữ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I </a:t>
            </a:r>
            <a:r>
              <a:rPr kumimoji="1" lang="ja-JP" altLang="en-US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（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Vị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trí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chữ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thập</a:t>
            </a:r>
            <a:r>
              <a:rPr kumimoji="1" lang="ja-JP" altLang="en-US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）</a:t>
            </a:r>
            <a: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/>
            </a:r>
            <a:br>
              <a:rPr kumimoji="1"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</a:b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Đối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tượng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thao</a:t>
            </a:r>
            <a:r>
              <a:rPr lang="en-US" altLang="ja-JP" sz="9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</a:t>
            </a:r>
            <a:endParaRPr kumimoji="1" lang="ja-JP" altLang="en-US" sz="9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73756" y="2769490"/>
            <a:ext cx="1423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Hình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chữ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L (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Vị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trí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L)</a:t>
            </a:r>
          </a:p>
          <a:p>
            <a:pPr algn="ctr"/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Đối</a:t>
            </a:r>
            <a:r>
              <a:rPr kumimoji="1"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ượng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thao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87629" y="2681719"/>
            <a:ext cx="1488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Hình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chữ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T (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Vị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trí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T)</a:t>
            </a:r>
          </a:p>
          <a:p>
            <a:pPr algn="ctr"/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Đối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tượng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thao</a:t>
            </a:r>
            <a:r>
              <a:rPr lang="en-US" altLang="ja-JP" sz="11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tác</a:t>
            </a:r>
            <a:endParaRPr kumimoji="1" lang="ja-JP" altLang="en-US" sz="11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68053" y="3935247"/>
            <a:ext cx="2197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Chú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ý: </a:t>
            </a:r>
            <a:r>
              <a:rPr lang="ja-JP" altLang="en-US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　　　　　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là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chỉ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hướng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đi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máy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kéo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gầu</a:t>
            </a:r>
            <a:r>
              <a:rPr lang="en-US" altLang="ja-JP" sz="1000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xúc</a:t>
            </a:r>
            <a:endParaRPr kumimoji="1" lang="ja-JP" altLang="en-US" sz="1000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3" name="直線矢印コネクタ 2"/>
          <p:cNvCxnSpPr>
            <a:cxnSpLocks/>
          </p:cNvCxnSpPr>
          <p:nvPr/>
        </p:nvCxnSpPr>
        <p:spPr>
          <a:xfrm>
            <a:off x="1282450" y="4000547"/>
            <a:ext cx="246125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733426" y="5096556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1119450" y="491232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657625" y="5509357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2125920" y="560063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3904665" y="5566933"/>
            <a:ext cx="272317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3422634" y="5708408"/>
            <a:ext cx="175780" cy="7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ダイアグラム, 概略図&#10;&#10;自動的に生成された説明">
            <a:extLst>
              <a:ext uri="{FF2B5EF4-FFF2-40B4-BE49-F238E27FC236}">
                <a16:creationId xmlns:a16="http://schemas.microsoft.com/office/drawing/2014/main" xmlns="" id="{2F194ADB-9A4D-4F0B-BE2E-76661A68A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50" y="1599322"/>
            <a:ext cx="3920083" cy="4713200"/>
          </a:xfrm>
          <a:prstGeom prst="rect">
            <a:avLst/>
          </a:prstGeom>
        </p:spPr>
      </p:pic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xmlns="" id="{B7B6E258-D029-42C3-92B9-E7A7D1C6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1" y="4794621"/>
            <a:ext cx="3901078" cy="1405469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EB8E3702-98F8-4944-BDC2-6AFF37433309}"/>
              </a:ext>
            </a:extLst>
          </p:cNvPr>
          <p:cNvSpPr txBox="1"/>
          <p:nvPr/>
        </p:nvSpPr>
        <p:spPr>
          <a:xfrm>
            <a:off x="923784" y="6014517"/>
            <a:ext cx="323761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xmlns="" id="{C4765A67-CD75-4EE8-9AEB-700F43EDB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089" y="1573285"/>
            <a:ext cx="3920312" cy="47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54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úp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2114220" y="1291389"/>
            <a:ext cx="4902521" cy="2579438"/>
            <a:chOff x="762840" y="1441956"/>
            <a:chExt cx="4132270" cy="2174174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267198" y="3154465"/>
              <a:ext cx="32376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máy xúc(shoberu)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xmlns="" id="{5988D7ED-BCEC-42F1-B271-C5FF43031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88" y="1441956"/>
              <a:ext cx="4114922" cy="1675053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xmlns="" id="{EA9BAC32-F254-4B69-89CB-473E36541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840" y="1450054"/>
              <a:ext cx="3940046" cy="1715874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1950163" y="3578942"/>
            <a:ext cx="4740709" cy="2798636"/>
            <a:chOff x="657431" y="3595794"/>
            <a:chExt cx="4455125" cy="2630044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267198" y="594883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JIS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xmlns="" id="{08B866F9-D992-4DB7-BF3A-711906C5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9" y="3612978"/>
              <a:ext cx="4320348" cy="2134148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xmlns="" id="{CCADE207-7C40-4BBE-8AC8-F6D7D213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431" y="3595794"/>
              <a:ext cx="4455125" cy="2315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837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úp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4252160" y="3254477"/>
            <a:ext cx="4387634" cy="3094304"/>
            <a:chOff x="4852555" y="3677895"/>
            <a:chExt cx="3787238" cy="2670885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852555" y="6071781"/>
              <a:ext cx="37872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dôc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36999" y="3913602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281015" y="5167936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xmlns="" id="{9DAEAA82-AEE9-4747-938B-96F14228A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475" y="3677895"/>
              <a:ext cx="3378288" cy="2393886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xmlns="" id="{E55721A6-6C1B-41EF-843F-D3F2BD8E8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2904" y="3677895"/>
              <a:ext cx="3356076" cy="2399049"/>
            </a:xfrm>
            <a:prstGeom prst="rect">
              <a:avLst/>
            </a:prstGeom>
          </p:spPr>
        </p:pic>
      </p:grp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723954" y="1443826"/>
            <a:ext cx="3944028" cy="2519123"/>
            <a:chOff x="4702886" y="1316345"/>
            <a:chExt cx="3936907" cy="2514575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852555" y="3369255"/>
              <a:ext cx="3787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máy xúc(shoberu)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úp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5343848" y="2289866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924997" y="2308429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297892" y="3215325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986535" y="3229553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xmlns="" id="{F6B4480F-1254-4CFD-960E-2FB695996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886" y="1316345"/>
              <a:ext cx="36576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19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27707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xúc(shoberu)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6187" y="438754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xúc(shoberu)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03" y="1290089"/>
            <a:ext cx="2495550" cy="2047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7" y="3649452"/>
            <a:ext cx="4552950" cy="180975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20703" y="5364428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53" y="1286752"/>
            <a:ext cx="3661515" cy="30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xới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34719" y="60166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04773" y="4813863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55" y="4188923"/>
            <a:ext cx="3348538" cy="188355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91390"/>
            <a:ext cx="4440500" cy="258094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79659" y="3829211"/>
            <a:ext cx="37872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xúc(shoberu)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105" y="2980865"/>
            <a:ext cx="3730336" cy="1782929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6438D7F9-FC92-43C5-A715-DE09B3AAC25C}"/>
              </a:ext>
            </a:extLst>
          </p:cNvPr>
          <p:cNvSpPr txBox="1"/>
          <p:nvPr/>
        </p:nvSpPr>
        <p:spPr>
          <a:xfrm>
            <a:off x="834719" y="1458467"/>
            <a:ext cx="13609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1DEB1A45-099E-44F4-81DA-D00B293A50C1}"/>
              </a:ext>
            </a:extLst>
          </p:cNvPr>
          <p:cNvSpPr txBox="1"/>
          <p:nvPr/>
        </p:nvSpPr>
        <p:spPr>
          <a:xfrm>
            <a:off x="2573278" y="1341733"/>
            <a:ext cx="13290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1"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941B25D8-938C-4052-B3AE-B32FD2C63B96}"/>
              </a:ext>
            </a:extLst>
          </p:cNvPr>
          <p:cNvSpPr txBox="1"/>
          <p:nvPr/>
        </p:nvSpPr>
        <p:spPr>
          <a:xfrm>
            <a:off x="2956051" y="1975175"/>
            <a:ext cx="72281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9F3CEA66-F518-4A11-8612-942F75DF956A}"/>
              </a:ext>
            </a:extLst>
          </p:cNvPr>
          <p:cNvSpPr txBox="1"/>
          <p:nvPr/>
        </p:nvSpPr>
        <p:spPr>
          <a:xfrm>
            <a:off x="4572000" y="1314000"/>
            <a:ext cx="72281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27C66264-4A0F-4B9F-88B7-75362C1A1D99}"/>
              </a:ext>
            </a:extLst>
          </p:cNvPr>
          <p:cNvSpPr txBox="1"/>
          <p:nvPr/>
        </p:nvSpPr>
        <p:spPr>
          <a:xfrm>
            <a:off x="2956052" y="2611743"/>
            <a:ext cx="72281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AA390265-ABEE-4E25-811B-5BBF42140AB6}"/>
              </a:ext>
            </a:extLst>
          </p:cNvPr>
          <p:cNvSpPr txBox="1"/>
          <p:nvPr/>
        </p:nvSpPr>
        <p:spPr>
          <a:xfrm rot="20601612">
            <a:off x="3375606" y="3112823"/>
            <a:ext cx="37968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ja-JP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30°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44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xếp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2546" y="27185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74" y="1416661"/>
            <a:ext cx="2767968" cy="12637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56" y="1468928"/>
            <a:ext cx="1957149" cy="15265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946" y="3491527"/>
            <a:ext cx="1498617" cy="15824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82" y="3300835"/>
            <a:ext cx="2656130" cy="105686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47" y="4732840"/>
            <a:ext cx="2471599" cy="90588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263" y="1371319"/>
            <a:ext cx="2536494" cy="33383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309" y="5226084"/>
            <a:ext cx="3938592" cy="97685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209925" y="298379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98391" y="5021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1174" y="43145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71174" y="56553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70478" y="468524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78224" y="61053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A9EA0C7D-A80E-4B83-B31D-6311AB1DB0E3}"/>
              </a:ext>
            </a:extLst>
          </p:cNvPr>
          <p:cNvSpPr txBox="1"/>
          <p:nvPr/>
        </p:nvSpPr>
        <p:spPr>
          <a:xfrm>
            <a:off x="5065295" y="3681663"/>
            <a:ext cx="137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382BBFAD-15EE-4026-9CBA-2F5EE66BEC36}"/>
              </a:ext>
            </a:extLst>
          </p:cNvPr>
          <p:cNvSpPr txBox="1"/>
          <p:nvPr/>
        </p:nvSpPr>
        <p:spPr>
          <a:xfrm>
            <a:off x="4902575" y="3404664"/>
            <a:ext cx="997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D3C82B3-BA1B-47EA-B591-64B9FBF3789A}"/>
              </a:ext>
            </a:extLst>
          </p:cNvPr>
          <p:cNvSpPr txBox="1"/>
          <p:nvPr/>
        </p:nvSpPr>
        <p:spPr>
          <a:xfrm rot="-1200000">
            <a:off x="4294307" y="3454195"/>
            <a:ext cx="597275" cy="1384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vi-VN" altLang="ja-JP" sz="900">
                <a:latin typeface="Times New Roman" panose="02020603050405020304" pitchFamily="18" charset="0"/>
                <a:cs typeface="Times New Roman" panose="02020603050405020304" pitchFamily="18" charset="0"/>
              </a:rPr>
              <a:t>hu nhỏ</a:t>
            </a:r>
            <a:endParaRPr kumimoji="1" lang="ja-JP" altLang="en-US"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082F6B3D-94F9-4F17-8DAD-3BC6170D9787}"/>
              </a:ext>
            </a:extLst>
          </p:cNvPr>
          <p:cNvSpPr txBox="1"/>
          <p:nvPr/>
        </p:nvSpPr>
        <p:spPr>
          <a:xfrm rot="-1200000">
            <a:off x="4407308" y="3668706"/>
            <a:ext cx="396000" cy="1231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vi-VN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góc quay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0F554D75-B452-4F62-8C57-4CD123934F04}"/>
              </a:ext>
            </a:extLst>
          </p:cNvPr>
          <p:cNvSpPr txBox="1"/>
          <p:nvPr/>
        </p:nvSpPr>
        <p:spPr>
          <a:xfrm>
            <a:off x="1446663" y="2224585"/>
            <a:ext cx="655092" cy="1077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kumimoji="1" lang="vi-VN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Xe loại 10t </a:t>
            </a:r>
            <a:r>
              <a:rPr kumimoji="1"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〜</a:t>
            </a:r>
            <a:r>
              <a:rPr kumimoji="1" lang="vi-VN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11t</a:t>
            </a:r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23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ngửa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67198" y="3196373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1" y="1480085"/>
            <a:ext cx="4175562" cy="1298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83" y="3791328"/>
            <a:ext cx="3220790" cy="134849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923798" y="571827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3163" y="55797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28112" y="3405612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B7A1F3CB-A017-4C1D-B5C5-5F5738350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74" y="1302463"/>
            <a:ext cx="3483607" cy="201726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93F2C4DB-58FA-445A-8AB5-3560690EC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29" y="3692394"/>
            <a:ext cx="3991464" cy="20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01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ngửa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06445" y="1342890"/>
            <a:ext cx="3897320" cy="3052129"/>
            <a:chOff x="606445" y="1342890"/>
            <a:chExt cx="3237610" cy="2535487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659" y="1342890"/>
              <a:ext cx="2971183" cy="235287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06445" y="3601378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về p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ạo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4102121" y="3274142"/>
            <a:ext cx="4413229" cy="2972403"/>
            <a:chOff x="4397907" y="1318082"/>
            <a:chExt cx="3787238" cy="2550785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4808" y="1318082"/>
              <a:ext cx="3573437" cy="244689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397907" y="3591868"/>
              <a:ext cx="37872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về p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4157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lực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ngửa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28649" y="1368211"/>
            <a:ext cx="4125209" cy="2869492"/>
            <a:chOff x="881153" y="3973759"/>
            <a:chExt cx="3237610" cy="2252079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81153" y="5948839"/>
              <a:ext cx="3237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gầu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xmlns="" id="{97C75B2B-06AB-4520-BD72-B1B012B1B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755" y="3973759"/>
              <a:ext cx="2657598" cy="1936981"/>
            </a:xfrm>
            <a:prstGeom prst="rect">
              <a:avLst/>
            </a:prstGeom>
          </p:spPr>
        </p:pic>
      </p:grp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3139981" y="3323303"/>
            <a:ext cx="5236089" cy="3195129"/>
            <a:chOff x="4140968" y="3934118"/>
            <a:chExt cx="4235102" cy="2584314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140968" y="6056767"/>
              <a:ext cx="423510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trút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vi-VN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shoberu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gầu</a:t>
              </a:r>
              <a:r>
                <a:rPr lang="en-US" altLang="ja-JP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2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ngửa</a:t>
              </a:r>
              <a:endPara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xmlns="" id="{DABB201A-DDDD-492C-B2C7-91935970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841" y="3934118"/>
              <a:ext cx="3063779" cy="2057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7968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58" y="1173001"/>
            <a:ext cx="5000084" cy="515160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ngoạm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1520" y="5976344"/>
            <a:ext cx="418683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shoberu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ngoạm</a:t>
            </a:r>
            <a:endParaRPr lang="ja-JP" alt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F7800468-CEDE-4227-8BB2-8404E45287EC}"/>
              </a:ext>
            </a:extLst>
          </p:cNvPr>
          <p:cNvSpPr txBox="1"/>
          <p:nvPr/>
        </p:nvSpPr>
        <p:spPr>
          <a:xfrm>
            <a:off x="4918350" y="3661033"/>
            <a:ext cx="17927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(b) Thao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34728C5-9930-4971-A14B-431E73FB6EB1}"/>
              </a:ext>
            </a:extLst>
          </p:cNvPr>
          <p:cNvSpPr txBox="1"/>
          <p:nvPr/>
        </p:nvSpPr>
        <p:spPr>
          <a:xfrm>
            <a:off x="2205826" y="5032439"/>
            <a:ext cx="24063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ben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8A6F39A3-4287-41C7-851D-A8CFED58F4F4}"/>
              </a:ext>
            </a:extLst>
          </p:cNvPr>
          <p:cNvSpPr txBox="1"/>
          <p:nvPr/>
        </p:nvSpPr>
        <p:spPr>
          <a:xfrm>
            <a:off x="4918350" y="6016335"/>
            <a:ext cx="31141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F839F3BC-3618-4F81-9F24-6F25D7190F0E}"/>
              </a:ext>
            </a:extLst>
          </p:cNvPr>
          <p:cNvSpPr txBox="1"/>
          <p:nvPr/>
        </p:nvSpPr>
        <p:spPr>
          <a:xfrm>
            <a:off x="1785353" y="2688746"/>
            <a:ext cx="28267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vi-VN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Đào móng công trường xây dựng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497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84" y="2532807"/>
            <a:ext cx="3721101" cy="19651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quãng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dây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94" y="1330492"/>
            <a:ext cx="3862537" cy="494585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92251" y="441833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endParaRPr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26721" y="6089398"/>
            <a:ext cx="57039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xếp,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10290CC7-FDF1-45E5-B707-7335211C34CC}"/>
              </a:ext>
            </a:extLst>
          </p:cNvPr>
          <p:cNvSpPr/>
          <p:nvPr/>
        </p:nvSpPr>
        <p:spPr>
          <a:xfrm>
            <a:off x="2334247" y="2260728"/>
            <a:ext cx="1470392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E58BAAA5-218F-4772-B41A-7D811AB8FD33}"/>
              </a:ext>
            </a:extLst>
          </p:cNvPr>
          <p:cNvSpPr/>
          <p:nvPr/>
        </p:nvSpPr>
        <p:spPr>
          <a:xfrm>
            <a:off x="3114843" y="3770531"/>
            <a:ext cx="1603931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nạo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36B2EB79-B89D-413D-A434-6EF4E5A81342}"/>
              </a:ext>
            </a:extLst>
          </p:cNvPr>
          <p:cNvSpPr/>
          <p:nvPr/>
        </p:nvSpPr>
        <p:spPr>
          <a:xfrm>
            <a:off x="1051965" y="3822740"/>
            <a:ext cx="1603931" cy="21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dăm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1CCA9909-E140-44C7-BAC1-1896FFD0D584}"/>
              </a:ext>
            </a:extLst>
          </p:cNvPr>
          <p:cNvSpPr/>
          <p:nvPr/>
        </p:nvSpPr>
        <p:spPr>
          <a:xfrm>
            <a:off x="1049271" y="4963337"/>
            <a:ext cx="1730688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C09CA863-9749-4E69-849B-2BB083444DD4}"/>
              </a:ext>
            </a:extLst>
          </p:cNvPr>
          <p:cNvSpPr/>
          <p:nvPr/>
        </p:nvSpPr>
        <p:spPr>
          <a:xfrm>
            <a:off x="3114843" y="5163198"/>
            <a:ext cx="1730688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C417AED3-4F4E-4530-BE83-1079B4924F90}"/>
              </a:ext>
            </a:extLst>
          </p:cNvPr>
          <p:cNvSpPr/>
          <p:nvPr/>
        </p:nvSpPr>
        <p:spPr>
          <a:xfrm>
            <a:off x="1030264" y="6142627"/>
            <a:ext cx="1730688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05915E6C-4A9E-4CF0-B560-B0CB05E45F1D}"/>
              </a:ext>
            </a:extLst>
          </p:cNvPr>
          <p:cNvSpPr/>
          <p:nvPr/>
        </p:nvSpPr>
        <p:spPr>
          <a:xfrm>
            <a:off x="5901223" y="3616113"/>
            <a:ext cx="399763" cy="324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30°</a:t>
            </a:r>
            <a:endParaRPr kumimoji="1" lang="ja-JP" altLang="en-US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E13571CE-B019-40AA-9224-F77AC907E662}"/>
              </a:ext>
            </a:extLst>
          </p:cNvPr>
          <p:cNvSpPr txBox="1"/>
          <p:nvPr/>
        </p:nvSpPr>
        <p:spPr>
          <a:xfrm>
            <a:off x="5202704" y="6433836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029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1…Thao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3129" y="5283480"/>
            <a:ext cx="323761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9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gạt</a:t>
            </a:r>
            <a:r>
              <a:rPr lang="en-US" altLang="ja-JP" sz="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endParaRPr lang="ja-JP" altLang="en-US" sz="90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83132" y="6420082"/>
            <a:ext cx="334171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65" y="4563460"/>
            <a:ext cx="1979726" cy="11923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746" y="4258654"/>
            <a:ext cx="1779315" cy="166556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26623" y="5712677"/>
            <a:ext cx="323761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ja-JP" altLang="en-US" sz="8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64277" y="5881105"/>
            <a:ext cx="23366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927" y="2230232"/>
            <a:ext cx="3613942" cy="150475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983093" y="18661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4" y="2288357"/>
            <a:ext cx="4090355" cy="2995123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7651EEC9-B841-4A9C-8E51-729E44CB6D98}"/>
              </a:ext>
            </a:extLst>
          </p:cNvPr>
          <p:cNvSpPr/>
          <p:nvPr/>
        </p:nvSpPr>
        <p:spPr>
          <a:xfrm>
            <a:off x="646830" y="2279252"/>
            <a:ext cx="1470392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D9973911-6F91-48BD-9574-D8C2E11F8193}"/>
              </a:ext>
            </a:extLst>
          </p:cNvPr>
          <p:cNvSpPr/>
          <p:nvPr/>
        </p:nvSpPr>
        <p:spPr>
          <a:xfrm>
            <a:off x="688019" y="3039889"/>
            <a:ext cx="984551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図 18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82067149-4160-47C0-983D-862B7C67EA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23" y="2814985"/>
            <a:ext cx="179937" cy="15708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xmlns="" id="{DE2914D4-D6E6-4F24-92BD-44EA0CF576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54" y="2491384"/>
            <a:ext cx="165211" cy="11243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xmlns="" id="{E056559F-865B-4486-9099-E351AE6A82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33" y="3965602"/>
            <a:ext cx="165211" cy="11243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xmlns="" id="{95386CE4-DF2D-47A9-ADA3-B87C7C1B4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33" y="3220989"/>
            <a:ext cx="165211" cy="11243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xmlns="" id="{D62305E0-75E9-4951-8630-EB2E3BDA0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39" y="2814985"/>
            <a:ext cx="165211" cy="11243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xmlns="" id="{42B4F2C2-DDD5-4882-A3BB-CEE7AE8377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2" y="3992891"/>
            <a:ext cx="165211" cy="11243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xmlns="" id="{41ACCB9B-936F-4471-B51A-A3E12A9913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43" y="3220989"/>
            <a:ext cx="165211" cy="157088"/>
          </a:xfrm>
          <a:prstGeom prst="rect">
            <a:avLst/>
          </a:prstGeom>
        </p:spPr>
      </p:pic>
      <p:pic>
        <p:nvPicPr>
          <p:cNvPr id="28" name="図 27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2B27BAE4-9430-434F-A7CD-60868B7120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61" y="2479184"/>
            <a:ext cx="165212" cy="124635"/>
          </a:xfrm>
          <a:prstGeom prst="rect">
            <a:avLst/>
          </a:prstGeom>
        </p:spPr>
      </p:pic>
      <p:pic>
        <p:nvPicPr>
          <p:cNvPr id="29" name="図 28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743A744B-8FA3-4848-B12D-D6A8F5287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6" y="3198662"/>
            <a:ext cx="179937" cy="157088"/>
          </a:xfrm>
          <a:prstGeom prst="rect">
            <a:avLst/>
          </a:prstGeom>
        </p:spPr>
      </p:pic>
      <p:pic>
        <p:nvPicPr>
          <p:cNvPr id="30" name="図 29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B81511C2-358E-4F6E-AD32-0058A6C489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6" y="3958937"/>
            <a:ext cx="165211" cy="144232"/>
          </a:xfrm>
          <a:prstGeom prst="rect">
            <a:avLst/>
          </a:prstGeom>
        </p:spPr>
      </p:pic>
      <p:pic>
        <p:nvPicPr>
          <p:cNvPr id="31" name="図 30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9A4921F8-DA99-46CD-8413-B659736356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6" y="3214916"/>
            <a:ext cx="179937" cy="157088"/>
          </a:xfrm>
          <a:prstGeom prst="rect">
            <a:avLst/>
          </a:prstGeom>
        </p:spPr>
      </p:pic>
      <p:pic>
        <p:nvPicPr>
          <p:cNvPr id="32" name="図 31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DB2BF5D3-098D-45BE-8C12-8C7590E661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9" y="4021819"/>
            <a:ext cx="179937" cy="157088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93555220-0F72-49E9-99C9-FB113DFAA111}"/>
              </a:ext>
            </a:extLst>
          </p:cNvPr>
          <p:cNvSpPr/>
          <p:nvPr/>
        </p:nvSpPr>
        <p:spPr>
          <a:xfrm>
            <a:off x="652494" y="3780494"/>
            <a:ext cx="900608" cy="15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05C7F752-C8B1-4401-A17A-5C66E3339BA6}"/>
              </a:ext>
            </a:extLst>
          </p:cNvPr>
          <p:cNvSpPr/>
          <p:nvPr/>
        </p:nvSpPr>
        <p:spPr>
          <a:xfrm>
            <a:off x="644373" y="4551525"/>
            <a:ext cx="1000679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xmlns="" id="{B8B6B476-A2BE-452F-B31B-3C32652104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27" y="4734974"/>
            <a:ext cx="166128" cy="113059"/>
          </a:xfrm>
          <a:prstGeom prst="rect">
            <a:avLst/>
          </a:prstGeom>
        </p:spPr>
      </p:pic>
      <p:pic>
        <p:nvPicPr>
          <p:cNvPr id="36" name="図 35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F26A6E6C-0D4D-43E0-B766-F5F861434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38" y="5020864"/>
            <a:ext cx="179937" cy="157088"/>
          </a:xfrm>
          <a:prstGeom prst="rect">
            <a:avLst/>
          </a:prstGeom>
        </p:spPr>
      </p:pic>
      <p:pic>
        <p:nvPicPr>
          <p:cNvPr id="37" name="図 36" descr="水, テーブル, 空気 が含まれている画像&#10;&#10;自動的に生成された説明">
            <a:extLst>
              <a:ext uri="{FF2B5EF4-FFF2-40B4-BE49-F238E27FC236}">
                <a16:creationId xmlns:a16="http://schemas.microsoft.com/office/drawing/2014/main" xmlns="" id="{77A83782-40A9-4B71-8CF4-B957D7AC7D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75" y="5025089"/>
            <a:ext cx="179937" cy="15708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xmlns="" id="{6FE073E5-9E76-4AA6-982C-E0CF5270B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80" y="4736647"/>
            <a:ext cx="165211" cy="112435"/>
          </a:xfrm>
          <a:prstGeom prst="rect">
            <a:avLst/>
          </a:prstGeom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4090AED0-B45A-45CB-87FE-E4F0D0E19981}"/>
              </a:ext>
            </a:extLst>
          </p:cNvPr>
          <p:cNvSpPr/>
          <p:nvPr/>
        </p:nvSpPr>
        <p:spPr>
          <a:xfrm>
            <a:off x="3736506" y="4555928"/>
            <a:ext cx="1000679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xmlns="" id="{24A35DA0-7B8F-4AFE-9294-1A7967A901F2}"/>
              </a:ext>
            </a:extLst>
          </p:cNvPr>
          <p:cNvSpPr/>
          <p:nvPr/>
        </p:nvSpPr>
        <p:spPr>
          <a:xfrm>
            <a:off x="3804692" y="3814713"/>
            <a:ext cx="984551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2BACD5FB-5352-42A7-A296-08B3720F02B8}"/>
              </a:ext>
            </a:extLst>
          </p:cNvPr>
          <p:cNvSpPr/>
          <p:nvPr/>
        </p:nvSpPr>
        <p:spPr>
          <a:xfrm>
            <a:off x="3936764" y="3049079"/>
            <a:ext cx="528282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xmlns="" id="{B070ACE7-BB29-4433-9520-B96D8670B5BF}"/>
              </a:ext>
            </a:extLst>
          </p:cNvPr>
          <p:cNvSpPr/>
          <p:nvPr/>
        </p:nvSpPr>
        <p:spPr>
          <a:xfrm>
            <a:off x="3600026" y="2290790"/>
            <a:ext cx="1116917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図 47" descr="テーブル&#10;&#10;自動的に生成された説明">
            <a:extLst>
              <a:ext uri="{FF2B5EF4-FFF2-40B4-BE49-F238E27FC236}">
                <a16:creationId xmlns:a16="http://schemas.microsoft.com/office/drawing/2014/main" xmlns="" id="{093DF930-7EBE-47B3-9B17-1B5402BAD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24" y="2268446"/>
            <a:ext cx="1774388" cy="1303196"/>
          </a:xfrm>
          <a:prstGeom prst="rect">
            <a:avLst/>
          </a:prstGeom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xmlns="" id="{0C5430FE-7A76-4A2E-908D-7F3AD06ACAD7}"/>
              </a:ext>
            </a:extLst>
          </p:cNvPr>
          <p:cNvSpPr/>
          <p:nvPr/>
        </p:nvSpPr>
        <p:spPr>
          <a:xfrm>
            <a:off x="7776913" y="2383159"/>
            <a:ext cx="663034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xmlns="" id="{1895F7D0-2D83-4EF4-8A00-7A96326C8D45}"/>
              </a:ext>
            </a:extLst>
          </p:cNvPr>
          <p:cNvSpPr/>
          <p:nvPr/>
        </p:nvSpPr>
        <p:spPr>
          <a:xfrm>
            <a:off x="5617192" y="4584398"/>
            <a:ext cx="714683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xmlns="" id="{C2E5AC5C-246F-40DC-966B-5B7D7A8590E5}"/>
              </a:ext>
            </a:extLst>
          </p:cNvPr>
          <p:cNvSpPr/>
          <p:nvPr/>
        </p:nvSpPr>
        <p:spPr>
          <a:xfrm>
            <a:off x="5909959" y="5116697"/>
            <a:ext cx="843831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xmlns="" id="{20BEA2F0-18C9-4034-8AD4-49ACEFB0A49A}"/>
              </a:ext>
            </a:extLst>
          </p:cNvPr>
          <p:cNvSpPr/>
          <p:nvPr/>
        </p:nvSpPr>
        <p:spPr>
          <a:xfrm>
            <a:off x="7667317" y="5276440"/>
            <a:ext cx="494466" cy="11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1"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xmlns="" id="{98549C59-74BA-4C03-B392-F82201FD7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2849" y="2282285"/>
            <a:ext cx="2007512" cy="1339038"/>
          </a:xfrm>
          <a:prstGeom prst="rect">
            <a:avLst/>
          </a:prstGeom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xmlns="" id="{CF52E7A6-9306-41AF-916A-919DD261DF80}"/>
              </a:ext>
            </a:extLst>
          </p:cNvPr>
          <p:cNvSpPr/>
          <p:nvPr/>
        </p:nvSpPr>
        <p:spPr>
          <a:xfrm>
            <a:off x="7590323" y="4340894"/>
            <a:ext cx="8001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 lông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điều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cắt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106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2…Thao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endParaRPr kumimoji="1" lang="ja-JP" altLang="en-US" sz="2400">
              <a:solidFill>
                <a:srgbClr val="FF0000"/>
              </a:solidFill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61" y="1885373"/>
            <a:ext cx="4306700" cy="139407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302" y="3896439"/>
            <a:ext cx="5900062" cy="21519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81165" y="33748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86101" y="603223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987" y="1797627"/>
            <a:ext cx="3656245" cy="163288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06235" y="341071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B7B93507-EDC1-4947-8068-35FACC2D88D3}"/>
              </a:ext>
            </a:extLst>
          </p:cNvPr>
          <p:cNvSpPr txBox="1"/>
          <p:nvPr/>
        </p:nvSpPr>
        <p:spPr>
          <a:xfrm>
            <a:off x="5173636" y="6422099"/>
            <a:ext cx="334171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D8E8156B-DEF9-4AF8-95AE-E79A0D0AB8E7}"/>
              </a:ext>
            </a:extLst>
          </p:cNvPr>
          <p:cNvSpPr/>
          <p:nvPr/>
        </p:nvSpPr>
        <p:spPr>
          <a:xfrm>
            <a:off x="752780" y="2159776"/>
            <a:ext cx="1229001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1" lang="ja-JP" altLang="en-US" sz="5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4FFC5442-2551-4178-B85E-EB98EF6E2C2F}"/>
              </a:ext>
            </a:extLst>
          </p:cNvPr>
          <p:cNvSpPr/>
          <p:nvPr/>
        </p:nvSpPr>
        <p:spPr>
          <a:xfrm>
            <a:off x="938999" y="2409020"/>
            <a:ext cx="746303" cy="17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1" lang="ja-JP" altLang="en-US" sz="5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79FB7564-CED8-4AF5-A433-0BC4A5D5D5B6}"/>
              </a:ext>
            </a:extLst>
          </p:cNvPr>
          <p:cNvSpPr/>
          <p:nvPr/>
        </p:nvSpPr>
        <p:spPr>
          <a:xfrm>
            <a:off x="1227313" y="2761088"/>
            <a:ext cx="704262" cy="28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1"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1" lang="ja-JP" altLang="en-US" sz="5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A018DAED-E055-447D-B81E-5DE7ADDF556B}"/>
              </a:ext>
            </a:extLst>
          </p:cNvPr>
          <p:cNvSpPr/>
          <p:nvPr/>
        </p:nvSpPr>
        <p:spPr>
          <a:xfrm>
            <a:off x="3893928" y="3084814"/>
            <a:ext cx="639827" cy="11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342A18AD-62C8-45EA-952A-C7DEAB111F32}"/>
              </a:ext>
            </a:extLst>
          </p:cNvPr>
          <p:cNvSpPr/>
          <p:nvPr/>
        </p:nvSpPr>
        <p:spPr>
          <a:xfrm>
            <a:off x="4821427" y="2692817"/>
            <a:ext cx="639827" cy="177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C0A81121-EAE2-448F-824B-A20A6938CACA}"/>
              </a:ext>
            </a:extLst>
          </p:cNvPr>
          <p:cNvSpPr/>
          <p:nvPr/>
        </p:nvSpPr>
        <p:spPr>
          <a:xfrm>
            <a:off x="5874368" y="3262241"/>
            <a:ext cx="1169640" cy="14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68D6BCC5-A0F2-4457-951F-158CF2461C1F}"/>
              </a:ext>
            </a:extLst>
          </p:cNvPr>
          <p:cNvSpPr/>
          <p:nvPr/>
        </p:nvSpPr>
        <p:spPr>
          <a:xfrm>
            <a:off x="1685302" y="5869525"/>
            <a:ext cx="1487493" cy="173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5CF76B96-4947-4FFE-9B49-CB046F0BB52F}"/>
              </a:ext>
            </a:extLst>
          </p:cNvPr>
          <p:cNvSpPr/>
          <p:nvPr/>
        </p:nvSpPr>
        <p:spPr>
          <a:xfrm>
            <a:off x="3709203" y="5641095"/>
            <a:ext cx="1487493" cy="324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7D60F10B-2801-4931-95B2-290186FCA9D2}"/>
              </a:ext>
            </a:extLst>
          </p:cNvPr>
          <p:cNvSpPr/>
          <p:nvPr/>
        </p:nvSpPr>
        <p:spPr>
          <a:xfrm>
            <a:off x="5709414" y="5627774"/>
            <a:ext cx="1487493" cy="372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kumimoji="1"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427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099153"/>
            <a:ext cx="3047365" cy="147328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tương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thích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331" y="312633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8650" y="558315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74178" y="296519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gờ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ụ</a:t>
            </a:r>
            <a:endParaRPr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84485" y="2882270"/>
            <a:ext cx="27184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60309" y="571809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88" y="1505515"/>
            <a:ext cx="1899756" cy="13879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876" y="1612972"/>
            <a:ext cx="1884248" cy="12096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781" y="1490872"/>
            <a:ext cx="2388265" cy="13647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768" y="4032738"/>
            <a:ext cx="2636397" cy="165162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919" y="4455818"/>
            <a:ext cx="1905000" cy="105727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399184" y="5530277"/>
            <a:ext cx="19165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4156D9BF-45C8-4F43-B2F7-66DA1305A455}"/>
              </a:ext>
            </a:extLst>
          </p:cNvPr>
          <p:cNvSpPr txBox="1"/>
          <p:nvPr/>
        </p:nvSpPr>
        <p:spPr>
          <a:xfrm>
            <a:off x="5173636" y="6395909"/>
            <a:ext cx="334171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144/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43762187-EA46-4033-B51A-2BA1B0541C34}"/>
              </a:ext>
            </a:extLst>
          </p:cNvPr>
          <p:cNvSpPr/>
          <p:nvPr/>
        </p:nvSpPr>
        <p:spPr>
          <a:xfrm>
            <a:off x="5892781" y="2569401"/>
            <a:ext cx="639827" cy="11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11A462E1-243A-49C7-99F7-91488864A4F2}"/>
              </a:ext>
            </a:extLst>
          </p:cNvPr>
          <p:cNvSpPr/>
          <p:nvPr/>
        </p:nvSpPr>
        <p:spPr>
          <a:xfrm>
            <a:off x="4934886" y="4802301"/>
            <a:ext cx="1017663" cy="28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F67117B9-444C-4351-A3D7-47BF078FC8E0}"/>
              </a:ext>
            </a:extLst>
          </p:cNvPr>
          <p:cNvSpPr/>
          <p:nvPr/>
        </p:nvSpPr>
        <p:spPr>
          <a:xfrm>
            <a:off x="3866260" y="5380648"/>
            <a:ext cx="2445528" cy="28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EEC3DD20-55AB-495D-ACD2-4A9674EEDE2B}"/>
              </a:ext>
            </a:extLst>
          </p:cNvPr>
          <p:cNvSpPr/>
          <p:nvPr/>
        </p:nvSpPr>
        <p:spPr>
          <a:xfrm>
            <a:off x="7737078" y="4936581"/>
            <a:ext cx="722485" cy="28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1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để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đào</a:t>
            </a:r>
            <a:endParaRPr kumimoji="1" lang="ja-JP" altLang="en-US" sz="2400" b="1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1436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57" y="1330430"/>
            <a:ext cx="2057400" cy="1800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7" y="3467023"/>
            <a:ext cx="3124200" cy="1828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30" y="2230542"/>
            <a:ext cx="3009900" cy="21526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29334" y="52958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3557" y="433996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43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85" y="1669133"/>
            <a:ext cx="2359280" cy="1904582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2726488" y="35927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100" y="1751653"/>
            <a:ext cx="3217198" cy="149278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483641" y="3258443"/>
            <a:ext cx="30317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59164"/>
            <a:ext cx="2617660" cy="239736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cạp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đất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3300" y="3947848"/>
            <a:ext cx="26176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 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41100" y="6398397"/>
            <a:ext cx="30441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78" y="4257275"/>
            <a:ext cx="4393889" cy="186067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913" y="3599000"/>
            <a:ext cx="2251524" cy="101681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105" y="4975316"/>
            <a:ext cx="3367096" cy="824237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079868" y="60748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82848" y="57978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182848" y="461518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378C043E-751B-4855-9761-6A90A097519E}"/>
              </a:ext>
            </a:extLst>
          </p:cNvPr>
          <p:cNvSpPr/>
          <p:nvPr/>
        </p:nvSpPr>
        <p:spPr>
          <a:xfrm>
            <a:off x="1329886" y="1363782"/>
            <a:ext cx="752721" cy="226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58927A58-44A6-450E-A85E-61EA7F685A6C}"/>
              </a:ext>
            </a:extLst>
          </p:cNvPr>
          <p:cNvSpPr/>
          <p:nvPr/>
        </p:nvSpPr>
        <p:spPr>
          <a:xfrm>
            <a:off x="2388083" y="1474745"/>
            <a:ext cx="676811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F9E2C430-631B-466A-8E96-C33ABD387893}"/>
              </a:ext>
            </a:extLst>
          </p:cNvPr>
          <p:cNvSpPr/>
          <p:nvPr/>
        </p:nvSpPr>
        <p:spPr>
          <a:xfrm>
            <a:off x="2601045" y="1640642"/>
            <a:ext cx="773419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06434EAD-6B6F-495B-852D-A0B2E352DDD3}"/>
              </a:ext>
            </a:extLst>
          </p:cNvPr>
          <p:cNvSpPr/>
          <p:nvPr/>
        </p:nvSpPr>
        <p:spPr>
          <a:xfrm>
            <a:off x="3143855" y="1941809"/>
            <a:ext cx="180000" cy="806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12DB3BAE-4142-4ECC-9BD8-BDEB40A09A73}"/>
              </a:ext>
            </a:extLst>
          </p:cNvPr>
          <p:cNvSpPr/>
          <p:nvPr/>
        </p:nvSpPr>
        <p:spPr>
          <a:xfrm>
            <a:off x="2944140" y="1873077"/>
            <a:ext cx="180000" cy="705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ja-JP" sz="3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3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00B80B80-FBAC-4123-BC31-D91B335B9601}"/>
              </a:ext>
            </a:extLst>
          </p:cNvPr>
          <p:cNvSpPr/>
          <p:nvPr/>
        </p:nvSpPr>
        <p:spPr>
          <a:xfrm>
            <a:off x="2800140" y="1835689"/>
            <a:ext cx="144000" cy="59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</a:p>
          <a:p>
            <a:pPr algn="ctr"/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gạt </a:t>
            </a:r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endParaRPr lang="en-US" altLang="ja-JP" sz="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E4589232-DB1A-4B54-A311-53F969A8C8B5}"/>
              </a:ext>
            </a:extLst>
          </p:cNvPr>
          <p:cNvSpPr/>
          <p:nvPr/>
        </p:nvSpPr>
        <p:spPr>
          <a:xfrm>
            <a:off x="962157" y="3772036"/>
            <a:ext cx="676811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46A4B395-6C44-4C16-BCC8-F2F3EB9CC53D}"/>
              </a:ext>
            </a:extLst>
          </p:cNvPr>
          <p:cNvSpPr/>
          <p:nvPr/>
        </p:nvSpPr>
        <p:spPr>
          <a:xfrm>
            <a:off x="1796699" y="3755343"/>
            <a:ext cx="752721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34D20F7D-DD7F-4FC6-9C98-9F983398971E}"/>
              </a:ext>
            </a:extLst>
          </p:cNvPr>
          <p:cNvSpPr/>
          <p:nvPr/>
        </p:nvSpPr>
        <p:spPr>
          <a:xfrm>
            <a:off x="895255" y="4509680"/>
            <a:ext cx="709849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5C1D6F23-19BA-476E-AC3D-7F04E921863D}"/>
              </a:ext>
            </a:extLst>
          </p:cNvPr>
          <p:cNvSpPr/>
          <p:nvPr/>
        </p:nvSpPr>
        <p:spPr>
          <a:xfrm>
            <a:off x="1638968" y="4541960"/>
            <a:ext cx="628984" cy="235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D373E9A0-088C-4156-9F71-E6884083C2FC}"/>
              </a:ext>
            </a:extLst>
          </p:cNvPr>
          <p:cNvSpPr/>
          <p:nvPr/>
        </p:nvSpPr>
        <p:spPr>
          <a:xfrm>
            <a:off x="1417134" y="4394176"/>
            <a:ext cx="1239423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D2E39B3F-633E-44A2-A994-72FFEBE4BCDC}"/>
              </a:ext>
            </a:extLst>
          </p:cNvPr>
          <p:cNvSpPr/>
          <p:nvPr/>
        </p:nvSpPr>
        <p:spPr>
          <a:xfrm>
            <a:off x="1953460" y="5244755"/>
            <a:ext cx="805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1932D1FC-98A0-4582-BD8F-8A1928D881C0}"/>
              </a:ext>
            </a:extLst>
          </p:cNvPr>
          <p:cNvSpPr/>
          <p:nvPr/>
        </p:nvSpPr>
        <p:spPr>
          <a:xfrm>
            <a:off x="1254636" y="5538686"/>
            <a:ext cx="805897" cy="536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endParaRPr lang="en-US" altLang="ja-JP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endParaRPr lang="en-US" altLang="ja-JP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endParaRPr lang="en-US" altLang="ja-JP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ja-JP" altLang="en-US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69BC4D81-0EEC-4CC3-B3FE-BD8C5A4FF06F}"/>
              </a:ext>
            </a:extLst>
          </p:cNvPr>
          <p:cNvSpPr/>
          <p:nvPr/>
        </p:nvSpPr>
        <p:spPr>
          <a:xfrm>
            <a:off x="2125276" y="5659795"/>
            <a:ext cx="8058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CDB566BA-AA25-4F69-B5EC-F156AF527D49}"/>
              </a:ext>
            </a:extLst>
          </p:cNvPr>
          <p:cNvSpPr/>
          <p:nvPr/>
        </p:nvSpPr>
        <p:spPr>
          <a:xfrm>
            <a:off x="3026319" y="4473951"/>
            <a:ext cx="626552" cy="25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189F2E24-41E0-442B-BA24-6F95875F5C5E}"/>
              </a:ext>
            </a:extLst>
          </p:cNvPr>
          <p:cNvSpPr/>
          <p:nvPr/>
        </p:nvSpPr>
        <p:spPr>
          <a:xfrm>
            <a:off x="3636215" y="4517721"/>
            <a:ext cx="628984" cy="235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BE7DCA9C-208A-4AFE-9A64-32A9AF9E9FE7}"/>
              </a:ext>
            </a:extLst>
          </p:cNvPr>
          <p:cNvSpPr/>
          <p:nvPr/>
        </p:nvSpPr>
        <p:spPr>
          <a:xfrm>
            <a:off x="3410961" y="4369585"/>
            <a:ext cx="1239423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ja-JP" sz="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ja-JP" altLang="en-US" sz="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74247FA0-ED54-4BB4-978F-85973837E062}"/>
              </a:ext>
            </a:extLst>
          </p:cNvPr>
          <p:cNvSpPr/>
          <p:nvPr/>
        </p:nvSpPr>
        <p:spPr>
          <a:xfrm>
            <a:off x="4199845" y="5025208"/>
            <a:ext cx="744309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ja-JP" altLang="en-US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xmlns="" id="{F0387248-3F8B-42D2-805B-63661B2BE30F}"/>
              </a:ext>
            </a:extLst>
          </p:cNvPr>
          <p:cNvSpPr/>
          <p:nvPr/>
        </p:nvSpPr>
        <p:spPr>
          <a:xfrm>
            <a:off x="3713658" y="5180437"/>
            <a:ext cx="1481890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endParaRPr lang="ja-JP" altLang="en-US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7201E061-6615-4D21-938A-A86124ED1CD4}"/>
              </a:ext>
            </a:extLst>
          </p:cNvPr>
          <p:cNvSpPr/>
          <p:nvPr/>
        </p:nvSpPr>
        <p:spPr>
          <a:xfrm>
            <a:off x="3791310" y="5352381"/>
            <a:ext cx="1255057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ja-JP" altLang="en-US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xmlns="" id="{273BB38A-7221-4953-A4E1-09285B7E20C3}"/>
              </a:ext>
            </a:extLst>
          </p:cNvPr>
          <p:cNvSpPr/>
          <p:nvPr/>
        </p:nvSpPr>
        <p:spPr>
          <a:xfrm>
            <a:off x="3471966" y="5472477"/>
            <a:ext cx="1255057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ja-JP" altLang="en-US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xmlns="" id="{7E830C67-4D12-4B46-9A5C-1932F40B81DF}"/>
              </a:ext>
            </a:extLst>
          </p:cNvPr>
          <p:cNvSpPr/>
          <p:nvPr/>
        </p:nvSpPr>
        <p:spPr>
          <a:xfrm>
            <a:off x="3277408" y="5616968"/>
            <a:ext cx="1255057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ja-JP" altLang="en-US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xmlns="" id="{20BD2DC0-1A85-4855-802F-C99D1892A38A}"/>
              </a:ext>
            </a:extLst>
          </p:cNvPr>
          <p:cNvSpPr/>
          <p:nvPr/>
        </p:nvSpPr>
        <p:spPr>
          <a:xfrm>
            <a:off x="3182764" y="5777710"/>
            <a:ext cx="908589" cy="1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ja-JP" sz="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ja-JP" altLang="en-US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1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cạp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được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kéo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Liên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quan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đến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di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cơ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bản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giống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với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ủi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8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6.1.1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9569" y="452182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57191" y="6456842"/>
            <a:ext cx="31581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75372" y="51861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" y="1823330"/>
            <a:ext cx="2857501" cy="26965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79" y="1732597"/>
            <a:ext cx="4814197" cy="34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72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gom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xích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12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53195" y="59100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083366"/>
            <a:ext cx="4343400" cy="3826640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xmlns="" id="{C37626AF-86B3-4BFC-977E-14CEA0BFB356}"/>
              </a:ext>
            </a:extLst>
          </p:cNvPr>
          <p:cNvSpPr txBox="1">
            <a:spLocks/>
          </p:cNvSpPr>
          <p:nvPr/>
        </p:nvSpPr>
        <p:spPr>
          <a:xfrm>
            <a:off x="706169" y="1308320"/>
            <a:ext cx="7560007" cy="6652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gom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bánh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xích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chủ yếu bao gồm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tải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lớn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dùng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xây dựng</a:t>
            </a:r>
            <a:r>
              <a:rPr lang="vi-VN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6.1.2 </a:t>
            </a:r>
            <a:endParaRPr lang="en-US" altLang="ja-JP" sz="13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vi-VN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có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gầu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cào</a:t>
            </a:r>
            <a:r>
              <a:rPr lang="vi-VN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Ở đây,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chúng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tôi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sẽ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giới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thiệu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xúc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shoberu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loại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3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cào</a:t>
            </a:r>
            <a:r>
              <a:rPr lang="en-US" altLang="ja-JP" sz="13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lang="ja-JP" altLang="en-US" sz="13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1CA65B83-01A6-45CA-88D8-6062AD0D5652}"/>
              </a:ext>
            </a:extLst>
          </p:cNvPr>
          <p:cNvSpPr/>
          <p:nvPr/>
        </p:nvSpPr>
        <p:spPr>
          <a:xfrm>
            <a:off x="2682586" y="2040087"/>
            <a:ext cx="924427" cy="226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AB4406F7-C729-4BD8-948B-63757A2CDCC7}"/>
              </a:ext>
            </a:extLst>
          </p:cNvPr>
          <p:cNvSpPr/>
          <p:nvPr/>
        </p:nvSpPr>
        <p:spPr>
          <a:xfrm>
            <a:off x="4980008" y="1963928"/>
            <a:ext cx="924427" cy="278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9689863F-AEAC-493E-AE50-803A90E45801}"/>
              </a:ext>
            </a:extLst>
          </p:cNvPr>
          <p:cNvSpPr/>
          <p:nvPr/>
        </p:nvSpPr>
        <p:spPr>
          <a:xfrm>
            <a:off x="5237915" y="2325603"/>
            <a:ext cx="1441042" cy="120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2EEE2764-21DF-46CE-B6B8-3D0DDFD59C6C}"/>
              </a:ext>
            </a:extLst>
          </p:cNvPr>
          <p:cNvSpPr/>
          <p:nvPr/>
        </p:nvSpPr>
        <p:spPr>
          <a:xfrm>
            <a:off x="5396709" y="2548338"/>
            <a:ext cx="1441042" cy="120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BAD3979B-45F8-4A11-9F15-B4C4E3913C76}"/>
              </a:ext>
            </a:extLst>
          </p:cNvPr>
          <p:cNvSpPr/>
          <p:nvPr/>
        </p:nvSpPr>
        <p:spPr>
          <a:xfrm>
            <a:off x="2326628" y="2784960"/>
            <a:ext cx="1078390" cy="405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2089E4BD-65D7-4D9F-A2D6-C5FA6B51BEDD}"/>
              </a:ext>
            </a:extLst>
          </p:cNvPr>
          <p:cNvSpPr/>
          <p:nvPr/>
        </p:nvSpPr>
        <p:spPr>
          <a:xfrm>
            <a:off x="4139922" y="4809102"/>
            <a:ext cx="840086" cy="153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EC7AD738-F2A9-4991-A885-DA091A1EFFFD}"/>
              </a:ext>
            </a:extLst>
          </p:cNvPr>
          <p:cNvSpPr/>
          <p:nvPr/>
        </p:nvSpPr>
        <p:spPr>
          <a:xfrm>
            <a:off x="2466871" y="5094884"/>
            <a:ext cx="1009859" cy="326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ja-JP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F1A2FB47-3938-47F4-BD51-62B4F69ED7B9}"/>
              </a:ext>
            </a:extLst>
          </p:cNvPr>
          <p:cNvSpPr/>
          <p:nvPr/>
        </p:nvSpPr>
        <p:spPr>
          <a:xfrm>
            <a:off x="5572107" y="5564751"/>
            <a:ext cx="1009859" cy="278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21E763BB-831A-4DC3-9BCD-9A7B2EB2682E}"/>
              </a:ext>
            </a:extLst>
          </p:cNvPr>
          <p:cNvSpPr txBox="1"/>
          <p:nvPr/>
        </p:nvSpPr>
        <p:spPr>
          <a:xfrm>
            <a:off x="5357190" y="6405014"/>
            <a:ext cx="31581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154/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32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87" y="1221545"/>
            <a:ext cx="3429996" cy="1499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Di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xây dựng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23" y="4788264"/>
            <a:ext cx="2619375" cy="120015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235203" y="4486083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68875" y="6061455"/>
            <a:ext cx="25265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ja-JP" altLang="en-US" sz="105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55" y="1288978"/>
            <a:ext cx="3645088" cy="5041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341" y="3140285"/>
            <a:ext cx="4028493" cy="118564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151" y="3528937"/>
            <a:ext cx="2671490" cy="2563650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185E0780-9E9B-419D-96B6-BA0810A818A8}"/>
              </a:ext>
            </a:extLst>
          </p:cNvPr>
          <p:cNvSpPr txBox="1"/>
          <p:nvPr/>
        </p:nvSpPr>
        <p:spPr>
          <a:xfrm>
            <a:off x="628650" y="1766255"/>
            <a:ext cx="3670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7054E3F5-F682-4BC8-A8B5-1D5455EFF98C}"/>
              </a:ext>
            </a:extLst>
          </p:cNvPr>
          <p:cNvSpPr txBox="1"/>
          <p:nvPr/>
        </p:nvSpPr>
        <p:spPr>
          <a:xfrm>
            <a:off x="4931702" y="2698815"/>
            <a:ext cx="32018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C0F22035-B24E-4F97-B57B-8EC4C30BC049}"/>
              </a:ext>
            </a:extLst>
          </p:cNvPr>
          <p:cNvSpPr/>
          <p:nvPr/>
        </p:nvSpPr>
        <p:spPr>
          <a:xfrm>
            <a:off x="6724140" y="1562043"/>
            <a:ext cx="11378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2A64E3B8-F3A0-4A16-9A57-B1E69B359815}"/>
              </a:ext>
            </a:extLst>
          </p:cNvPr>
          <p:cNvSpPr/>
          <p:nvPr/>
        </p:nvSpPr>
        <p:spPr>
          <a:xfrm>
            <a:off x="5334723" y="1330274"/>
            <a:ext cx="8544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FAB56CD9-B928-4C35-A510-423F4DD897DB}"/>
              </a:ext>
            </a:extLst>
          </p:cNvPr>
          <p:cNvSpPr/>
          <p:nvPr/>
        </p:nvSpPr>
        <p:spPr>
          <a:xfrm>
            <a:off x="5750706" y="2364753"/>
            <a:ext cx="616226" cy="270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 ° 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AE91AD73-C1FA-4810-867C-D339DA13D564}"/>
              </a:ext>
            </a:extLst>
          </p:cNvPr>
          <p:cNvSpPr txBox="1"/>
          <p:nvPr/>
        </p:nvSpPr>
        <p:spPr>
          <a:xfrm>
            <a:off x="628650" y="2219387"/>
            <a:ext cx="428773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mối quan hệ giữa khối lượng của máy tải 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vi-VN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ja-JP" altLang="en-US" sz="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54EEC4FD-E095-406C-9EDB-DA0CA6B8CC71}"/>
              </a:ext>
            </a:extLst>
          </p:cNvPr>
          <p:cNvSpPr/>
          <p:nvPr/>
        </p:nvSpPr>
        <p:spPr>
          <a:xfrm>
            <a:off x="2603200" y="3552697"/>
            <a:ext cx="684851" cy="152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D95B495C-BCF3-44D1-A5F6-BCCEB02AC920}"/>
              </a:ext>
            </a:extLst>
          </p:cNvPr>
          <p:cNvSpPr/>
          <p:nvPr/>
        </p:nvSpPr>
        <p:spPr>
          <a:xfrm>
            <a:off x="1676868" y="4689722"/>
            <a:ext cx="403037" cy="141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265A3BB3-576A-4C92-8C5A-AEECCA9265A6}"/>
              </a:ext>
            </a:extLst>
          </p:cNvPr>
          <p:cNvSpPr/>
          <p:nvPr/>
        </p:nvSpPr>
        <p:spPr>
          <a:xfrm>
            <a:off x="2049955" y="4673328"/>
            <a:ext cx="403037" cy="29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6B7ACD19-BEDB-4E8B-83B1-10939784CEB2}"/>
              </a:ext>
            </a:extLst>
          </p:cNvPr>
          <p:cNvSpPr/>
          <p:nvPr/>
        </p:nvSpPr>
        <p:spPr>
          <a:xfrm>
            <a:off x="2387757" y="4673328"/>
            <a:ext cx="430885" cy="29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5D4C285F-50DE-4A8A-A1EB-3A767F73B3B2}"/>
              </a:ext>
            </a:extLst>
          </p:cNvPr>
          <p:cNvSpPr/>
          <p:nvPr/>
        </p:nvSpPr>
        <p:spPr>
          <a:xfrm>
            <a:off x="2732495" y="4686977"/>
            <a:ext cx="403037" cy="29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1D26B6DF-491D-40F0-8074-FA96C71D82D9}"/>
              </a:ext>
            </a:extLst>
          </p:cNvPr>
          <p:cNvSpPr/>
          <p:nvPr/>
        </p:nvSpPr>
        <p:spPr>
          <a:xfrm>
            <a:off x="2824960" y="4629469"/>
            <a:ext cx="403037" cy="141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09141F82-8202-4D07-9F89-757F1FB6B4E7}"/>
              </a:ext>
            </a:extLst>
          </p:cNvPr>
          <p:cNvSpPr/>
          <p:nvPr/>
        </p:nvSpPr>
        <p:spPr>
          <a:xfrm>
            <a:off x="3151100" y="4677537"/>
            <a:ext cx="3564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63BF2A5B-D677-427B-9A72-6E47D6A9EE5D}"/>
              </a:ext>
            </a:extLst>
          </p:cNvPr>
          <p:cNvSpPr/>
          <p:nvPr/>
        </p:nvSpPr>
        <p:spPr>
          <a:xfrm>
            <a:off x="3477240" y="4617349"/>
            <a:ext cx="356400" cy="211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xmlns="" id="{8DF609F0-CA5D-44E1-A4D1-94FE7BD4E83D}"/>
              </a:ext>
            </a:extLst>
          </p:cNvPr>
          <p:cNvSpPr/>
          <p:nvPr/>
        </p:nvSpPr>
        <p:spPr>
          <a:xfrm>
            <a:off x="1945627" y="5906753"/>
            <a:ext cx="442130" cy="19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69DC2213-49EE-4516-A791-DAB6EE60C367}"/>
              </a:ext>
            </a:extLst>
          </p:cNvPr>
          <p:cNvSpPr/>
          <p:nvPr/>
        </p:nvSpPr>
        <p:spPr>
          <a:xfrm>
            <a:off x="2401893" y="5909404"/>
            <a:ext cx="403037" cy="141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xmlns="" id="{9AF86629-C529-4F66-932C-7DC4396A0D2A}"/>
              </a:ext>
            </a:extLst>
          </p:cNvPr>
          <p:cNvSpPr/>
          <p:nvPr/>
        </p:nvSpPr>
        <p:spPr>
          <a:xfrm>
            <a:off x="2788003" y="5866755"/>
            <a:ext cx="430885" cy="236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xmlns="" id="{DD57038F-D251-40C0-BD5C-3458E1A0E35C}"/>
              </a:ext>
            </a:extLst>
          </p:cNvPr>
          <p:cNvSpPr/>
          <p:nvPr/>
        </p:nvSpPr>
        <p:spPr>
          <a:xfrm>
            <a:off x="3200779" y="5895322"/>
            <a:ext cx="344376" cy="197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xmlns="" id="{F8A8D0EA-7F73-4D02-AD69-BEEA078CBE86}"/>
              </a:ext>
            </a:extLst>
          </p:cNvPr>
          <p:cNvSpPr/>
          <p:nvPr/>
        </p:nvSpPr>
        <p:spPr>
          <a:xfrm>
            <a:off x="3509003" y="5776934"/>
            <a:ext cx="442130" cy="19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ja-JP" sz="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xmlns="" id="{EA3AB903-2D30-404C-967C-6E834F0B879D}"/>
              </a:ext>
            </a:extLst>
          </p:cNvPr>
          <p:cNvSpPr/>
          <p:nvPr/>
        </p:nvSpPr>
        <p:spPr>
          <a:xfrm>
            <a:off x="1462222" y="4938684"/>
            <a:ext cx="1001779" cy="19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chũ</a:t>
            </a:r>
            <a:r>
              <a:rPr lang="en-US" altLang="ja-JP" sz="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xmlns="" id="{26EE3C27-58B7-4D15-B134-4F16EF1DE8F3}"/>
              </a:ext>
            </a:extLst>
          </p:cNvPr>
          <p:cNvSpPr/>
          <p:nvPr/>
        </p:nvSpPr>
        <p:spPr>
          <a:xfrm>
            <a:off x="4785012" y="3158901"/>
            <a:ext cx="1581920" cy="95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xmlns="" id="{77339EB9-916E-4EC8-9D77-AC411353CC0E}"/>
              </a:ext>
            </a:extLst>
          </p:cNvPr>
          <p:cNvSpPr/>
          <p:nvPr/>
        </p:nvSpPr>
        <p:spPr>
          <a:xfrm>
            <a:off x="6294939" y="3143760"/>
            <a:ext cx="567328" cy="141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5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xmlns="" id="{2512F5C3-27FC-4F94-8FD5-46B199898A3A}"/>
              </a:ext>
            </a:extLst>
          </p:cNvPr>
          <p:cNvSpPr/>
          <p:nvPr/>
        </p:nvSpPr>
        <p:spPr>
          <a:xfrm>
            <a:off x="6827965" y="3136898"/>
            <a:ext cx="1455030" cy="144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ja-JP" sz="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5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xmlns="" id="{F882CF3A-C435-491B-B18B-EBD979E58A18}"/>
              </a:ext>
            </a:extLst>
          </p:cNvPr>
          <p:cNvSpPr/>
          <p:nvPr/>
        </p:nvSpPr>
        <p:spPr>
          <a:xfrm>
            <a:off x="5946220" y="4122534"/>
            <a:ext cx="1005560" cy="226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ja-JP" sz="7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kumimoji="1" lang="ja-JP" altLang="en-US" sz="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xmlns="" id="{51935A5E-B027-4724-9515-16963019BD0A}"/>
              </a:ext>
            </a:extLst>
          </p:cNvPr>
          <p:cNvSpPr/>
          <p:nvPr/>
        </p:nvSpPr>
        <p:spPr>
          <a:xfrm>
            <a:off x="6882062" y="4119144"/>
            <a:ext cx="625520" cy="226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ja-JP" sz="6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kumimoji="1" lang="ja-JP" altLang="en-US" sz="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xmlns="" id="{89B41A0E-F02F-4C51-8698-3FA1508F9566}"/>
              </a:ext>
            </a:extLst>
          </p:cNvPr>
          <p:cNvSpPr/>
          <p:nvPr/>
        </p:nvSpPr>
        <p:spPr>
          <a:xfrm>
            <a:off x="4758675" y="4661393"/>
            <a:ext cx="14335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altLang="ja-JP" sz="90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90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kumimoji="1" lang="ja-JP" altLang="en-US" sz="90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xmlns="" id="{D42DA5F1-2637-4946-B8E6-613FE64DEE96}"/>
              </a:ext>
            </a:extLst>
          </p:cNvPr>
          <p:cNvSpPr txBox="1"/>
          <p:nvPr/>
        </p:nvSpPr>
        <p:spPr>
          <a:xfrm>
            <a:off x="5362262" y="5996460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xmlns="" id="{C22D1163-DA3C-418B-9ADC-7C60273E0837}"/>
              </a:ext>
            </a:extLst>
          </p:cNvPr>
          <p:cNvSpPr txBox="1"/>
          <p:nvPr/>
        </p:nvSpPr>
        <p:spPr>
          <a:xfrm>
            <a:off x="5357190" y="6405014"/>
            <a:ext cx="31581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xmlns="" id="{7BDDC0EB-4976-46D4-AD96-CFB59A7A2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44" y="2529393"/>
            <a:ext cx="2963011" cy="9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242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29184" y="2796350"/>
            <a:ext cx="9144000" cy="632650"/>
          </a:xfrm>
        </p:spPr>
        <p:txBody>
          <a:bodyPr anchor="ctr">
            <a:noAutofit/>
          </a:bodyPr>
          <a:lstStyle/>
          <a:p>
            <a:pPr marL="1257300" indent="-1257300"/>
            <a:r>
              <a:rPr lang="vi-VN" altLang="zh-TW" sz="2800">
                <a:ea typeface="ＭＳ Ｐゴシック" panose="020B0600070205080204" pitchFamily="50" charset="-128"/>
              </a:rPr>
              <a:t>CHƯƠNG 7</a:t>
            </a:r>
            <a:r>
              <a:rPr lang="zh-TW" altLang="en-US" sz="2800">
                <a:ea typeface="ＭＳ Ｐゴシック" panose="020B0600070205080204" pitchFamily="50" charset="-128"/>
              </a:rPr>
              <a:t>　</a:t>
            </a:r>
            <a:r>
              <a:rPr lang="en-US" altLang="zh-TW" sz="2800">
                <a:ea typeface="ＭＳ Ｐゴシック" panose="020B0600070205080204" pitchFamily="50" charset="-128"/>
              </a:rPr>
              <a:t/>
            </a:r>
            <a:br>
              <a:rPr lang="en-US" altLang="zh-TW" sz="2800">
                <a:ea typeface="ＭＳ Ｐゴシック" panose="020B0600070205080204" pitchFamily="50" charset="-128"/>
              </a:rPr>
            </a:br>
            <a:r>
              <a:rPr lang="vi-VN" altLang="zh-TW" sz="2800">
                <a:ea typeface="ＭＳ Ｐゴシック" panose="020B0600070205080204" pitchFamily="50" charset="-128"/>
              </a:rPr>
              <a:t>KIỂM TRA, BẢO TRÌ MÁY MÓC XÂY DỰNG</a:t>
            </a:r>
            <a:endParaRPr kumimoji="1" lang="ja-JP" altLang="en-US" sz="280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2406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Nghị định liên quan, mục chú ý chung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893763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8" y="1317016"/>
            <a:ext cx="3670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định liên quan</a:t>
            </a:r>
          </a:p>
          <a:p>
            <a:pPr algn="ctr"/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96427" y="3507218"/>
            <a:ext cx="69511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 dù không được pháp luật quy định, nhưng nên lưu lại kết quả kiểm tra khi máy còn đang trong thời gian hoạt động.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07619" y="6030560"/>
            <a:ext cx="26183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cần chú ý khi kiểm tra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38800" y="6456842"/>
            <a:ext cx="33573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trình trang 163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trình bổ trợ trang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11" y="4050307"/>
            <a:ext cx="4520139" cy="198696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466552" y="5694990"/>
            <a:ext cx="26183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vào khi kiểm tra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8" y="3866904"/>
            <a:ext cx="1269471" cy="1830080"/>
          </a:xfrm>
          <a:prstGeom prst="rect">
            <a:avLst/>
          </a:prstGeom>
        </p:spPr>
      </p:pic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xmlns="" id="{9A5C7C12-17E9-4093-82A6-69DB5BAE4B72}"/>
              </a:ext>
            </a:extLst>
          </p:cNvPr>
          <p:cNvGraphicFramePr>
            <a:graphicFrameLocks noGrp="1"/>
          </p:cNvGraphicFramePr>
          <p:nvPr/>
        </p:nvGraphicFramePr>
        <p:xfrm>
          <a:off x="1096428" y="1581196"/>
          <a:ext cx="7106278" cy="1805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5760">
                  <a:extLst>
                    <a:ext uri="{9D8B030D-6E8A-4147-A177-3AD203B41FA5}">
                      <a16:colId xmlns:a16="http://schemas.microsoft.com/office/drawing/2014/main" xmlns="" val="1421039620"/>
                    </a:ext>
                  </a:extLst>
                </a:gridCol>
                <a:gridCol w="1550894">
                  <a:extLst>
                    <a:ext uri="{9D8B030D-6E8A-4147-A177-3AD203B41FA5}">
                      <a16:colId xmlns:a16="http://schemas.microsoft.com/office/drawing/2014/main" xmlns="" val="2096703806"/>
                    </a:ext>
                  </a:extLst>
                </a:gridCol>
                <a:gridCol w="2061883">
                  <a:extLst>
                    <a:ext uri="{9D8B030D-6E8A-4147-A177-3AD203B41FA5}">
                      <a16:colId xmlns:a16="http://schemas.microsoft.com/office/drawing/2014/main" xmlns="" val="1613172765"/>
                    </a:ext>
                  </a:extLst>
                </a:gridCol>
                <a:gridCol w="2097741">
                  <a:extLst>
                    <a:ext uri="{9D8B030D-6E8A-4147-A177-3AD203B41FA5}">
                      <a16:colId xmlns:a16="http://schemas.microsoft.com/office/drawing/2014/main" xmlns="" val="3116166339"/>
                    </a:ext>
                  </a:extLst>
                </a:gridCol>
              </a:tblGrid>
              <a:tr h="264004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Phân loại kiểm tra kiểm định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Điều khoản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Người thực thi, tư cách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Thời hạn lưu trữ bảng kiểm tra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989638"/>
                  </a:ext>
                </a:extLst>
              </a:tr>
              <a:tr h="39587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Kiểm tra trước khi khởi động làm việc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Điều 170, 171 quy định về an toàn vệ sinh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Người lái máy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>
                          <a:latin typeface="+mj-lt"/>
                          <a:cs typeface="Times New Roman" panose="02020603050405020304" pitchFamily="18" charset="0"/>
                        </a:rPr>
                        <a:t>＊</a:t>
                      </a:r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Lưu bảng kiểm tra khi máy còn đang trong thời gian hoạt động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3623917"/>
                  </a:ext>
                </a:extLst>
              </a:tr>
              <a:tr h="395870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Tự kiểm tra định kỳ</a:t>
                      </a:r>
                    </a:p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(1 lần/ tháng)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Điều 168, 169, 171 quy định về an toàn vệ sinh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Người kinh doanh (người quản lý an toàn) chỉ đinh người thực hiện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Bảng kiểm tra trong 3 năm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08116"/>
                  </a:ext>
                </a:extLst>
              </a:tr>
              <a:tr h="485701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Tự kiểm tra theo chỉ định</a:t>
                      </a:r>
                    </a:p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(1 lần/năm)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Điều 167, 169, 169-2, 171 quy định về an toàn vệ sinh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Người kiểm tra trong kinh doanh</a:t>
                      </a:r>
                    </a:p>
                    <a:p>
                      <a:pPr algn="ctr"/>
                      <a:r>
                        <a:rPr kumimoji="1" lang="vi-VN" altLang="ja-JP" sz="1050">
                          <a:latin typeface="+mj-lt"/>
                          <a:cs typeface="Times New Roman" panose="02020603050405020304" pitchFamily="18" charset="0"/>
                        </a:rPr>
                        <a:t>Người thực hiện kiểm tra, người kiểm tra</a:t>
                      </a:r>
                      <a:endParaRPr kumimoji="1" lang="ja-JP" altLang="en-US" sz="105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050" dirty="0">
                          <a:latin typeface="+mj-lt"/>
                          <a:cs typeface="Times New Roman" panose="02020603050405020304" pitchFamily="18" charset="0"/>
                        </a:rPr>
                        <a:t>Bảng kiểm tra trong 3 năm (kèm phiếu đã hoàn tất kiểm tra)</a:t>
                      </a:r>
                      <a:endParaRPr kumimoji="1" lang="ja-JP" altLang="en-US" sz="105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869627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797A1DD2-CC17-47B7-BCAB-C07AA8338847}"/>
              </a:ext>
            </a:extLst>
          </p:cNvPr>
          <p:cNvSpPr txBox="1"/>
          <p:nvPr/>
        </p:nvSpPr>
        <p:spPr>
          <a:xfrm>
            <a:off x="6140979" y="3782249"/>
            <a:ext cx="12694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ja-JP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Cấm vào</a:t>
            </a:r>
            <a:endParaRPr kumimoji="1" lang="ja-JP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ADC10D86-6783-4FB3-8DBD-B75BD99AFC67}"/>
              </a:ext>
            </a:extLst>
          </p:cNvPr>
          <p:cNvSpPr txBox="1"/>
          <p:nvPr/>
        </p:nvSpPr>
        <p:spPr>
          <a:xfrm>
            <a:off x="5276850" y="5876789"/>
            <a:ext cx="29258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Quy trình kiểm tra hàng ngày</a:t>
            </a:r>
            <a:r>
              <a:rPr lang="ja-JP" altLang="en-US" sz="2400">
                <a:ea typeface="Meiryo UI" panose="020B0604030504040204" pitchFamily="50" charset="-128"/>
              </a:rPr>
              <a:t>　</a:t>
            </a:r>
            <a:r>
              <a:rPr lang="vi-VN" altLang="ja-JP" sz="2400">
                <a:ea typeface="Meiryo UI" panose="020B0604030504040204" pitchFamily="50" charset="-128"/>
              </a:rPr>
              <a:t>Trước khi khởi động động cơ</a:t>
            </a:r>
            <a:endParaRPr kumimoji="1"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98638" y="1291389"/>
            <a:ext cx="565462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 見出し"/>
              </a:rPr>
              <a:t>Cách</a:t>
            </a:r>
            <a:r>
              <a:rPr lang="en-US" altLang="ja-JP" sz="1200">
                <a:solidFill>
                  <a:prstClr val="black"/>
                </a:solidFill>
                <a:latin typeface="Times New Roman 見出し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 見出し"/>
              </a:rPr>
              <a:t>nhận</a:t>
            </a:r>
            <a:r>
              <a:rPr lang="en-US" altLang="ja-JP" sz="1200">
                <a:solidFill>
                  <a:prstClr val="black"/>
                </a:solidFill>
                <a:latin typeface="Times New Roman 見出し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 見出し"/>
              </a:rPr>
              <a:t>biết</a:t>
            </a:r>
            <a:r>
              <a:rPr lang="vi-VN" altLang="ja-JP" sz="1200">
                <a:solidFill>
                  <a:prstClr val="black"/>
                </a:solidFill>
                <a:latin typeface="Times New Roman 見出し"/>
              </a:rPr>
              <a:t> dựa trên </a:t>
            </a:r>
            <a:r>
              <a:rPr lang="en-US" altLang="ja-JP" sz="1200" err="1">
                <a:solidFill>
                  <a:prstClr val="black"/>
                </a:solidFill>
                <a:latin typeface="Times New Roman 見出し"/>
              </a:rPr>
              <a:t>tình</a:t>
            </a:r>
            <a:r>
              <a:rPr lang="en-US" altLang="ja-JP" sz="1200">
                <a:solidFill>
                  <a:prstClr val="black"/>
                </a:solidFill>
                <a:latin typeface="Times New Roman 見出し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 見出し"/>
              </a:rPr>
              <a:t>trạng</a:t>
            </a:r>
            <a:r>
              <a:rPr lang="vi-VN" altLang="ja-JP" sz="1200">
                <a:solidFill>
                  <a:prstClr val="black"/>
                </a:solidFill>
                <a:latin typeface="Times New Roman 見出し"/>
              </a:rPr>
              <a:t> dầu thủy lực</a:t>
            </a:r>
            <a:endParaRPr lang="ja-JP" altLang="en-US" sz="1200">
              <a:solidFill>
                <a:prstClr val="black"/>
              </a:solidFill>
              <a:latin typeface="Times New Roman 見出し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8344" y="4185856"/>
            <a:ext cx="53144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+mj-lt"/>
              </a:rPr>
              <a:t>Ví dụ về tư thế khi kiểm tra, bổ sung</a:t>
            </a:r>
            <a:endParaRPr lang="ja-JP" altLang="en-US" sz="120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92" y="3071897"/>
            <a:ext cx="4771159" cy="115707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91041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bảo dưỡng hệ thống điện, hãy tháo cực âm (-) của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27997" y="6456842"/>
            <a:ext cx="3168165" cy="2846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164</a:t>
            </a:r>
            <a:r>
              <a:rPr lang="en-US" altLang="ja-JP" sz="1200" dirty="0">
                <a:solidFill>
                  <a:prstClr val="black"/>
                </a:solidFill>
                <a:latin typeface="+mj-lt"/>
              </a:rPr>
              <a:t>/</a:t>
            </a:r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bổ trợ trang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ja-JP" sz="1200" dirty="0">
                <a:solidFill>
                  <a:prstClr val="black"/>
                </a:solidFill>
                <a:latin typeface="+mj-lt"/>
              </a:rPr>
              <a:t>4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998" y="3103698"/>
            <a:ext cx="2636789" cy="147185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638429" y="4521881"/>
            <a:ext cx="2821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+mj-lt"/>
              </a:rPr>
              <a:t>Kiểm tra bánh xe</a:t>
            </a:r>
            <a:endParaRPr lang="ja-JP" altLang="en-US" sz="120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0" y="4570046"/>
            <a:ext cx="3248768" cy="141613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739956" y="5016846"/>
            <a:ext cx="1122218" cy="750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6" name="表 17">
            <a:extLst>
              <a:ext uri="{FF2B5EF4-FFF2-40B4-BE49-F238E27FC236}">
                <a16:creationId xmlns:a16="http://schemas.microsoft.com/office/drawing/2014/main" xmlns="" id="{E972A996-5A73-4959-9A6C-230D407AA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178287"/>
              </p:ext>
            </p:extLst>
          </p:nvPr>
        </p:nvGraphicFramePr>
        <p:xfrm>
          <a:off x="2413373" y="1625251"/>
          <a:ext cx="4025153" cy="1471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4415">
                  <a:extLst>
                    <a:ext uri="{9D8B030D-6E8A-4147-A177-3AD203B41FA5}">
                      <a16:colId xmlns:a16="http://schemas.microsoft.com/office/drawing/2014/main" xmlns="" val="1605099534"/>
                    </a:ext>
                  </a:extLst>
                </a:gridCol>
                <a:gridCol w="659021">
                  <a:extLst>
                    <a:ext uri="{9D8B030D-6E8A-4147-A177-3AD203B41FA5}">
                      <a16:colId xmlns:a16="http://schemas.microsoft.com/office/drawing/2014/main" xmlns="" val="3887352299"/>
                    </a:ext>
                  </a:extLst>
                </a:gridCol>
                <a:gridCol w="1341717">
                  <a:extLst>
                    <a:ext uri="{9D8B030D-6E8A-4147-A177-3AD203B41FA5}">
                      <a16:colId xmlns:a16="http://schemas.microsoft.com/office/drawing/2014/main" xmlns="" val="3950532477"/>
                    </a:ext>
                  </a:extLst>
                </a:gridCol>
              </a:tblGrid>
              <a:tr h="294372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Ngoại quan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Mùi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Nguyên nhân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6336506"/>
                  </a:ext>
                </a:extLst>
              </a:tr>
              <a:tr h="294372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Thay đổi sang màu trắng sữa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Đạt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Có lẫn nước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6162145"/>
                  </a:ext>
                </a:extLst>
              </a:tr>
              <a:tr h="294372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Thay đổi sang màu nâu đen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Rất hôi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Đang xuống cấp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5304649"/>
                  </a:ext>
                </a:extLst>
              </a:tr>
              <a:tr h="294372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Có những đốm đen nhỏ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Đạt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Có dị vật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388901"/>
                  </a:ext>
                </a:extLst>
              </a:tr>
              <a:tr h="294372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Nổi bọt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-</a:t>
                      </a:r>
                      <a:endParaRPr kumimoji="1" lang="ja-JP" altLang="en-US" sz="1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 dirty="0">
                          <a:latin typeface="+mj-lt"/>
                        </a:rPr>
                        <a:t>Có lẫn dầu</a:t>
                      </a:r>
                      <a:endParaRPr kumimoji="1" lang="ja-JP" altLang="en-US" sz="1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8707604"/>
                  </a:ext>
                </a:extLst>
              </a:tr>
            </a:tbl>
          </a:graphicData>
        </a:graphic>
      </p:graphicFrame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73599C73-36FA-407A-9051-726945EACAD8}"/>
              </a:ext>
            </a:extLst>
          </p:cNvPr>
          <p:cNvSpPr txBox="1"/>
          <p:nvPr/>
        </p:nvSpPr>
        <p:spPr>
          <a:xfrm>
            <a:off x="2213841" y="3812584"/>
            <a:ext cx="67632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+mj-lt"/>
              </a:rPr>
              <a:t>Tay cần</a:t>
            </a:r>
            <a:endParaRPr kumimoji="1" lang="ja-JP" altLang="en-US" sz="1100">
              <a:latin typeface="+mj-lt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0BFB2314-912D-45B1-AB11-62B66D737BDB}"/>
              </a:ext>
            </a:extLst>
          </p:cNvPr>
          <p:cNvSpPr txBox="1"/>
          <p:nvPr/>
        </p:nvSpPr>
        <p:spPr>
          <a:xfrm>
            <a:off x="2821889" y="3680218"/>
            <a:ext cx="7544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+mj-lt"/>
              </a:rPr>
              <a:t>Tay trục truyền lực</a:t>
            </a:r>
            <a:endParaRPr kumimoji="1" lang="ja-JP" altLang="en-US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Thủ tục kiểm tra hàng ngày</a:t>
            </a:r>
            <a:r>
              <a:rPr lang="ja-JP" altLang="en-US" sz="2400">
                <a:ea typeface="Meiryo UI" panose="020B0604030504040204" pitchFamily="50" charset="-128"/>
              </a:rPr>
              <a:t>　</a:t>
            </a:r>
            <a:r>
              <a:rPr lang="vi-VN" altLang="ja-JP" sz="2400">
                <a:ea typeface="Meiryo UI" panose="020B0604030504040204" pitchFamily="50" charset="-128"/>
              </a:rPr>
              <a:t>Sau khi khởi động động cơ</a:t>
            </a:r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47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khí thải và tiêu chuẩn phán định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61895" y="6459783"/>
            <a:ext cx="367070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trình trang 170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trình bổ trợ trang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1" y="3843127"/>
            <a:ext cx="2878817" cy="147812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15" y="3843127"/>
            <a:ext cx="2006022" cy="14640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989" y="3857205"/>
            <a:ext cx="2780275" cy="14499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14779" y="5428751"/>
            <a:ext cx="20266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ly hợp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88417" y="5438967"/>
            <a:ext cx="2374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hoạt động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48945" y="5428751"/>
            <a:ext cx="27802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lưu ý khi cất giữ xe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 7">
            <a:extLst>
              <a:ext uri="{FF2B5EF4-FFF2-40B4-BE49-F238E27FC236}">
                <a16:creationId xmlns:a16="http://schemas.microsoft.com/office/drawing/2014/main" xmlns="" id="{C8CF1CE7-89B2-4C76-8C05-A46191B384A3}"/>
              </a:ext>
            </a:extLst>
          </p:cNvPr>
          <p:cNvGraphicFramePr>
            <a:graphicFrameLocks noGrp="1"/>
          </p:cNvGraphicFramePr>
          <p:nvPr/>
        </p:nvGraphicFramePr>
        <p:xfrm>
          <a:off x="2247339" y="1651990"/>
          <a:ext cx="4849907" cy="1739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014">
                  <a:extLst>
                    <a:ext uri="{9D8B030D-6E8A-4147-A177-3AD203B41FA5}">
                      <a16:colId xmlns:a16="http://schemas.microsoft.com/office/drawing/2014/main" xmlns="" val="1006487578"/>
                    </a:ext>
                  </a:extLst>
                </a:gridCol>
                <a:gridCol w="3529893">
                  <a:extLst>
                    <a:ext uri="{9D8B030D-6E8A-4147-A177-3AD203B41FA5}">
                      <a16:colId xmlns:a16="http://schemas.microsoft.com/office/drawing/2014/main" xmlns="" val="1999402126"/>
                    </a:ext>
                  </a:extLst>
                </a:gridCol>
              </a:tblGrid>
              <a:tr h="278951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 b="1">
                          <a:latin typeface="+mj-lt"/>
                        </a:rPr>
                        <a:t>Màu khí thải</a:t>
                      </a:r>
                      <a:endParaRPr kumimoji="1" lang="ja-JP" altLang="en-US" sz="1200" b="1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 b="1">
                          <a:latin typeface="+mj-lt"/>
                        </a:rPr>
                        <a:t>Tiêu chuẩn phán định</a:t>
                      </a:r>
                      <a:endParaRPr kumimoji="1" lang="ja-JP" altLang="en-US" sz="1200" b="1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1402258"/>
                  </a:ext>
                </a:extLst>
              </a:tr>
              <a:tr h="278951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Màu đen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vi-VN" altLang="ja-JP" sz="1200">
                          <a:latin typeface="+mj-lt"/>
                        </a:rPr>
                        <a:t>Hỗn hợp khí dậm đặc, đốt cháy không hoàn toàn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21535862"/>
                  </a:ext>
                </a:extLst>
              </a:tr>
              <a:tr h="345049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Màu vàng nhạt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vi-VN" altLang="ja-JP" sz="1200">
                          <a:latin typeface="+mj-lt"/>
                        </a:rPr>
                        <a:t>Hỗn hợp khí loãng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58311147"/>
                  </a:ext>
                </a:extLst>
              </a:tr>
              <a:tr h="278951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Màu trắng, xanh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vi-VN" altLang="ja-JP" sz="1200">
                          <a:latin typeface="+mj-lt"/>
                        </a:rPr>
                        <a:t>Đốt cháy dầu, thời điểm không thuận lợi</a:t>
                      </a:r>
                      <a:endParaRPr kumimoji="1" lang="vi-VN" altLang="ja-JP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77818867"/>
                  </a:ext>
                </a:extLst>
              </a:tr>
              <a:tr h="278951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Màu xám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vi-VN" altLang="ja-JP" sz="1200">
                          <a:latin typeface="+mj-lt"/>
                        </a:rPr>
                        <a:t>Hỗn hợp khí đậm đặc, vỡ, đốt cháy dầu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7919622"/>
                  </a:ext>
                </a:extLst>
              </a:tr>
              <a:tr h="278951">
                <a:tc>
                  <a:txBody>
                    <a:bodyPr/>
                    <a:lstStyle/>
                    <a:p>
                      <a:pPr algn="ctr"/>
                      <a:r>
                        <a:rPr kumimoji="1" lang="vi-VN" altLang="ja-JP" sz="1200">
                          <a:latin typeface="+mj-lt"/>
                        </a:rPr>
                        <a:t>Không màu</a:t>
                      </a:r>
                      <a:endParaRPr kumimoji="1" lang="ja-JP" altLang="en-US" sz="12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vi-VN" altLang="ja-JP" sz="1200" dirty="0">
                          <a:latin typeface="+mj-lt"/>
                        </a:rPr>
                        <a:t>Hỗn hợp khí phù hợp, đốt cháy hoàn toàn</a:t>
                      </a:r>
                      <a:endParaRPr kumimoji="1" lang="ja-JP" altLang="en-US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36680823"/>
                  </a:ext>
                </a:extLst>
              </a:tr>
            </a:tbl>
          </a:graphicData>
        </a:graphic>
      </p:graphicFrame>
      <p:graphicFrame>
        <p:nvGraphicFramePr>
          <p:cNvPr id="11" name="表 11">
            <a:extLst>
              <a:ext uri="{FF2B5EF4-FFF2-40B4-BE49-F238E27FC236}">
                <a16:creationId xmlns:a16="http://schemas.microsoft.com/office/drawing/2014/main" xmlns="" id="{E41A9A20-721D-4150-82C3-141B12D37C52}"/>
              </a:ext>
            </a:extLst>
          </p:cNvPr>
          <p:cNvGraphicFramePr>
            <a:graphicFrameLocks noGrp="1"/>
          </p:cNvGraphicFramePr>
          <p:nvPr/>
        </p:nvGraphicFramePr>
        <p:xfrm>
          <a:off x="1933617" y="4124565"/>
          <a:ext cx="175769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7694">
                  <a:extLst>
                    <a:ext uri="{9D8B030D-6E8A-4147-A177-3AD203B41FA5}">
                      <a16:colId xmlns:a16="http://schemas.microsoft.com/office/drawing/2014/main" xmlns="" val="3373091917"/>
                    </a:ext>
                  </a:extLst>
                </a:gridCol>
              </a:tblGrid>
              <a:tr h="2191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altLang="ja-JP" sz="90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A: Chiều cao gắn bàn đạp</a:t>
                      </a:r>
                      <a:endParaRPr kumimoji="1" lang="ja-JP" altLang="en-US" sz="9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1761575"/>
                  </a:ext>
                </a:extLst>
              </a:tr>
              <a:tr h="2191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vi-VN" altLang="ja-JP" sz="90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B: Khoảng trống của bản mặt cầu</a:t>
                      </a:r>
                      <a:endParaRPr kumimoji="1" lang="ja-JP" altLang="en-US" sz="9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744066"/>
                  </a:ext>
                </a:extLst>
              </a:tr>
              <a:tr h="350596">
                <a:tc>
                  <a:txBody>
                    <a:bodyPr/>
                    <a:lstStyle/>
                    <a:p>
                      <a:r>
                        <a:rPr kumimoji="1" lang="vi-VN" altLang="ja-JP" sz="9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C: Độ hở</a:t>
                      </a:r>
                    </a:p>
                    <a:p>
                      <a:r>
                        <a:rPr kumimoji="1" lang="vi-VN" altLang="ja-JP" sz="9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    A-B-C: Bước lên</a:t>
                      </a:r>
                      <a:endParaRPr kumimoji="1" lang="ja-JP" altLang="en-US" sz="9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0058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663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Thủ tục kiểm tra nếu thấy có bất thường khi vận hành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Trong quá trình vận hành máy, nếu thấy có gì bất thường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altLang="ja-JP" sz="2400">
                <a:solidFill>
                  <a:srgbClr val="FF0000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phải ngay lập tức dừng máy trên mặt đất bằng phẳng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báo cáo cho người phụ trách bộ phận bị lỗi,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sau khi tiến hành sửa chữa xong mới được tiến hành công việc.</a:t>
            </a:r>
            <a:endParaRPr lang="en-US" altLang="ja-JP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68340" y="6456842"/>
            <a:ext cx="322782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trình trang 172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trình bổ trợ trang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3128168"/>
            <a:ext cx="8915400" cy="1175608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vi-VN" altLang="zh-TW" sz="3200">
                <a:ea typeface="ＭＳ Ｐゴシック" panose="020B0600070205080204" pitchFamily="50" charset="-128"/>
              </a:rPr>
              <a:t>CHƯƠNG 8</a:t>
            </a:r>
            <a:r>
              <a:rPr lang="zh-TW" altLang="en-US" sz="3200">
                <a:ea typeface="ＭＳ Ｐゴシック" panose="020B0600070205080204" pitchFamily="50" charset="-128"/>
              </a:rPr>
              <a:t>　</a:t>
            </a:r>
            <a:r>
              <a:rPr lang="en-US" altLang="zh-TW" sz="3200">
                <a:ea typeface="ＭＳ Ｐゴシック" panose="020B0600070205080204" pitchFamily="50" charset="-128"/>
              </a:rPr>
              <a:t/>
            </a:r>
            <a:br>
              <a:rPr lang="en-US" altLang="zh-TW" sz="3200">
                <a:ea typeface="ＭＳ Ｐゴシック" panose="020B0600070205080204" pitchFamily="50" charset="-128"/>
              </a:rPr>
            </a:br>
            <a:r>
              <a:rPr lang="vi-VN" altLang="zh-TW" sz="3200">
                <a:ea typeface="ＭＳ Ｐゴシック" panose="020B0600070205080204" pitchFamily="50" charset="-128"/>
              </a:rPr>
              <a:t>KIẾN THỨC LIÊN QUAN VỀ LÁI XE AN TOÀN, HIỆU LỆNH VÀ HƯỚNG DẪN</a:t>
            </a:r>
            <a:endParaRPr kumimoji="1" lang="ja-JP" altLang="en-US" sz="3200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Từ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1…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Thiết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bị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tác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22883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19" y="1548245"/>
            <a:ext cx="6222162" cy="37615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E1A8E24F-2BAB-4B1E-8B6C-ACA50FDA14C2}"/>
              </a:ext>
            </a:extLst>
          </p:cNvPr>
          <p:cNvSpPr/>
          <p:nvPr/>
        </p:nvSpPr>
        <p:spPr>
          <a:xfrm>
            <a:off x="2796988" y="3720353"/>
            <a:ext cx="1694329" cy="3585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err="1">
                <a:latin typeface="Times"/>
                <a:cs typeface="Times"/>
              </a:rPr>
              <a:t>Thiết</a:t>
            </a:r>
            <a:r>
              <a:rPr lang="en-US" altLang="ja-JP">
                <a:latin typeface="Times"/>
                <a:cs typeface="Times"/>
              </a:rPr>
              <a:t> </a:t>
            </a:r>
            <a:r>
              <a:rPr lang="en-US" altLang="ja-JP" err="1">
                <a:latin typeface="Times"/>
                <a:cs typeface="Times"/>
              </a:rPr>
              <a:t>bị</a:t>
            </a:r>
            <a:r>
              <a:rPr lang="en-US" altLang="ja-JP">
                <a:latin typeface="Times"/>
                <a:cs typeface="Times"/>
              </a:rPr>
              <a:t> </a:t>
            </a:r>
            <a:r>
              <a:rPr lang="en-US" altLang="ja-JP" err="1">
                <a:latin typeface="Times"/>
                <a:cs typeface="Times"/>
              </a:rPr>
              <a:t>thao</a:t>
            </a:r>
            <a:r>
              <a:rPr lang="en-US" altLang="ja-JP">
                <a:latin typeface="Times"/>
                <a:cs typeface="Times"/>
              </a:rPr>
              <a:t> </a:t>
            </a:r>
            <a:r>
              <a:rPr lang="en-US" altLang="ja-JP" err="1">
                <a:latin typeface="Times"/>
                <a:cs typeface="Times"/>
              </a:rPr>
              <a:t>tác</a:t>
            </a:r>
            <a:endParaRPr kumimoji="1" lang="ja-JP" altLang="en-US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Kiến thức liên quan về lái xe an toàn</a:t>
            </a:r>
            <a:endParaRPr kumimoji="1"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29300" y="6452605"/>
            <a:ext cx="31668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175/Giáo trình bổ trợ trang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ja-JP" sz="1200" dirty="0">
                <a:solidFill>
                  <a:prstClr val="black"/>
                </a:solidFill>
                <a:latin typeface="+mj-lt"/>
              </a:rPr>
              <a:t>9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6510" y="3383527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+mj-lt"/>
              </a:rPr>
              <a:t>Khi rời khỏi xe phải tắt động cơ</a:t>
            </a:r>
            <a:endParaRPr lang="ja-JP" altLang="en-US" sz="12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+mj-lt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+mj-lt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+mj-lt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+mj-lt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+mj-lt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+mj-lt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+mj-lt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09" y="1381124"/>
            <a:ext cx="4024313" cy="19668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3802239"/>
            <a:ext cx="3962400" cy="227647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136510" y="5999054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+mj-lt"/>
              </a:rPr>
              <a:t>Xác nhận tình trạng như tiến hành kiểm tra</a:t>
            </a:r>
            <a:endParaRPr lang="ja-JP" altLang="en-US" sz="120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354013">
              <a:buNone/>
            </a:pPr>
            <a:r>
              <a:rPr lang="ja-JP" altLang="en-US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＜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 lệnh của còi</a:t>
            </a:r>
            <a:r>
              <a:rPr lang="ja-JP" altLang="en-US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＞	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  </a:t>
            </a:r>
            <a:r>
              <a:rPr lang="ja-JP" altLang="en-US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      </a:t>
            </a:r>
            <a:r>
              <a:rPr lang="ja-JP" altLang="en-US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＜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 lệnh theo giọng nói</a:t>
            </a:r>
            <a:r>
              <a:rPr lang="ja-JP" altLang="en-US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＞</a:t>
            </a:r>
          </a:p>
          <a:p>
            <a:pPr marL="893763" indent="-354013">
              <a:buNone/>
            </a:pP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•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An toàn: </a:t>
            </a:r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2 tiếng còi ngắn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lặp đi lặp lại       </a:t>
            </a: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•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An toàn: </a:t>
            </a:r>
            <a:r>
              <a:rPr lang="en-US" altLang="ja-JP" sz="16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Oorai</a:t>
            </a: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oorai</a:t>
            </a:r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(O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</a:t>
            </a:r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</a:t>
            </a:r>
            <a:endParaRPr lang="ja-JP" altLang="en-US" sz="16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893763" indent="-354013">
              <a:buNone/>
            </a:pP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•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Dừng: </a:t>
            </a:r>
            <a:r>
              <a:rPr lang="en-US" altLang="ja-JP" sz="16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Tiếng</a:t>
            </a: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còi dài</a:t>
            </a:r>
            <a:r>
              <a:rPr lang="ja-JP" altLang="en-US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		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      </a:t>
            </a: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•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Dừng: </a:t>
            </a: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Dừng</a:t>
            </a:r>
            <a:r>
              <a:rPr lang="en-US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16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lại (stoppu)</a:t>
            </a:r>
            <a:endParaRPr lang="ja-JP" altLang="en-US" sz="16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Mục liên quan về hiệu lệnh và hướng dẫn </a:t>
            </a:r>
            <a:endParaRPr kumimoji="1"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20512" y="6452605"/>
            <a:ext cx="337565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179/Giáo trình bổ trợ trang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59255" y="3533490"/>
            <a:ext cx="60443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hướng dẫn phải mặc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đứng ở vị trí mà người lái xe hoặc phương tiện làm việc có thể dễ dàng xác nhận được.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13" y="1385305"/>
            <a:ext cx="1254568" cy="20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21920" y="2908299"/>
            <a:ext cx="8802624" cy="737109"/>
          </a:xfrm>
        </p:spPr>
        <p:txBody>
          <a:bodyPr anchor="ctr">
            <a:noAutofit/>
          </a:bodyPr>
          <a:lstStyle/>
          <a:p>
            <a:pPr marL="1257300" indent="-1257300"/>
            <a:r>
              <a:rPr lang="vi-VN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CHƯƠNG 9 </a:t>
            </a:r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/>
            </a:r>
            <a:b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vi-VN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KIẾN THỨC VỀ </a:t>
            </a:r>
            <a:r>
              <a:rPr lang="en-US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LỰC </a:t>
            </a:r>
            <a:r>
              <a:rPr lang="vi-VN" altLang="zh-TW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VÀ ĐIỆN </a:t>
            </a:r>
            <a:endParaRPr kumimoji="1" lang="ja-JP" altLang="en-US" sz="280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285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Công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suất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mô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-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men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66360" y="6408338"/>
            <a:ext cx="382980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5234" y="3129138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23302" y="6061454"/>
            <a:ext cx="14935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-men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ja-JP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ja-JP" altLang="en-US" sz="105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344083"/>
            <a:ext cx="3524252" cy="18552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920055"/>
            <a:ext cx="4572000" cy="214312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51CB4662-5A32-4489-9505-0A8508FC7BBC}"/>
              </a:ext>
            </a:extLst>
          </p:cNvPr>
          <p:cNvSpPr txBox="1"/>
          <p:nvPr/>
        </p:nvSpPr>
        <p:spPr>
          <a:xfrm>
            <a:off x="2809874" y="5722990"/>
            <a:ext cx="972000" cy="1231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36000" bIns="0" rtlCol="0">
            <a:spAutoFit/>
          </a:bodyPr>
          <a:lstStyle/>
          <a:p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A5B082A0-4472-4043-A33D-0846E70F25A7}"/>
              </a:ext>
            </a:extLst>
          </p:cNvPr>
          <p:cNvSpPr txBox="1"/>
          <p:nvPr/>
        </p:nvSpPr>
        <p:spPr>
          <a:xfrm>
            <a:off x="4344300" y="5318853"/>
            <a:ext cx="612000" cy="1077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68A0A729-09A9-480D-B1D7-1359C912865C}"/>
              </a:ext>
            </a:extLst>
          </p:cNvPr>
          <p:cNvSpPr txBox="1"/>
          <p:nvPr/>
        </p:nvSpPr>
        <p:spPr>
          <a:xfrm>
            <a:off x="5304908" y="5547196"/>
            <a:ext cx="360000" cy="1538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lượng</a:t>
            </a:r>
            <a:endParaRPr lang="vi-VN" altLang="ja-JP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730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Khối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tỷ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00200" y="3099354"/>
            <a:ext cx="25984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406" y="5167185"/>
            <a:ext cx="42109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6700" indent="-266700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Khối lượng của gỗ là khối 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khô. Đất,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cát, vôi và than cốc là khối lượng đơn vị biểu kiến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0882" y="2148983"/>
            <a:ext cx="41064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ja-JP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tích×tỷ</a:t>
            </a:r>
            <a:r>
              <a:rPr lang="en-US" altLang="ja-JP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ja-JP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図 15" descr="テーブル&#10;&#10;自動的に生成された説明">
            <a:extLst>
              <a:ext uri="{FF2B5EF4-FFF2-40B4-BE49-F238E27FC236}">
                <a16:creationId xmlns:a16="http://schemas.microsoft.com/office/drawing/2014/main" xmlns="" id="{CAFC990C-A141-43A4-82B6-CEBDB7976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6" y="3376353"/>
            <a:ext cx="4486901" cy="1810003"/>
          </a:xfrm>
          <a:prstGeom prst="rect">
            <a:avLst/>
          </a:prstGeom>
        </p:spPr>
      </p:pic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xmlns="" id="{BFD280DB-1A91-4699-9966-6859C6DD9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5" y="1637121"/>
            <a:ext cx="3286137" cy="46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58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93" y="2721363"/>
            <a:ext cx="3712990" cy="170328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định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thể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(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ổn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vi-VN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đinh(suwari)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),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tâm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189/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4367" y="318162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26" y="1489226"/>
            <a:ext cx="3776884" cy="1734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81" y="3628301"/>
            <a:ext cx="3565574" cy="155519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083398" y="5182400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6487" y="448180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7221B27B-A4E0-4531-B4CB-86F6BC97C4D6}"/>
              </a:ext>
            </a:extLst>
          </p:cNvPr>
          <p:cNvSpPr/>
          <p:nvPr/>
        </p:nvSpPr>
        <p:spPr>
          <a:xfrm>
            <a:off x="854026" y="3514149"/>
            <a:ext cx="1310054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kumimoji="1"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kumimoji="1" lang="ja-JP" altLang="en-US" sz="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FAC869B5-7F40-4DC8-95FC-0A41D0F652FE}"/>
              </a:ext>
            </a:extLst>
          </p:cNvPr>
          <p:cNvSpPr/>
          <p:nvPr/>
        </p:nvSpPr>
        <p:spPr>
          <a:xfrm>
            <a:off x="2359021" y="3526849"/>
            <a:ext cx="1006479" cy="2769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803F3928-D4B1-43D0-9C11-0BBB49DFBA21}"/>
              </a:ext>
            </a:extLst>
          </p:cNvPr>
          <p:cNvSpPr/>
          <p:nvPr/>
        </p:nvSpPr>
        <p:spPr>
          <a:xfrm>
            <a:off x="3518776" y="3602901"/>
            <a:ext cx="1099971" cy="235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147ADA66-0EC9-48D6-874E-3B7715BA98E9}"/>
              </a:ext>
            </a:extLst>
          </p:cNvPr>
          <p:cNvSpPr/>
          <p:nvPr/>
        </p:nvSpPr>
        <p:spPr>
          <a:xfrm>
            <a:off x="4838484" y="4231988"/>
            <a:ext cx="712658" cy="218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［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1"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］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E40352DA-4B7B-4C15-8D78-B6A434B822C0}"/>
              </a:ext>
            </a:extLst>
          </p:cNvPr>
          <p:cNvSpPr/>
          <p:nvPr/>
        </p:nvSpPr>
        <p:spPr>
          <a:xfrm>
            <a:off x="6034095" y="4231860"/>
            <a:ext cx="48147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［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］</a:t>
            </a:r>
          </a:p>
          <a:p>
            <a:pPr algn="ctr"/>
            <a:endParaRPr kumimoji="1" lang="ja-JP" altLang="en-US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DFD00FC0-B5F2-40E4-A8E2-8BDF1866D42A}"/>
              </a:ext>
            </a:extLst>
          </p:cNvPr>
          <p:cNvSpPr/>
          <p:nvPr/>
        </p:nvSpPr>
        <p:spPr>
          <a:xfrm>
            <a:off x="6637144" y="4241225"/>
            <a:ext cx="540781" cy="26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［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］</a:t>
            </a:r>
          </a:p>
          <a:p>
            <a:pPr algn="ctr"/>
            <a:endParaRPr kumimoji="1" lang="ja-JP" altLang="en-US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E35F9661-09E7-4D35-A586-5BCD2D561C37}"/>
              </a:ext>
            </a:extLst>
          </p:cNvPr>
          <p:cNvSpPr/>
          <p:nvPr/>
        </p:nvSpPr>
        <p:spPr>
          <a:xfrm>
            <a:off x="5377525" y="4241225"/>
            <a:ext cx="62983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［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］</a:t>
            </a:r>
          </a:p>
          <a:p>
            <a:pPr algn="ctr"/>
            <a:endParaRPr kumimoji="1" lang="ja-JP" altLang="en-US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1B7E04FA-906E-42DE-87D9-5A82FB2EDD65}"/>
              </a:ext>
            </a:extLst>
          </p:cNvPr>
          <p:cNvSpPr/>
          <p:nvPr/>
        </p:nvSpPr>
        <p:spPr>
          <a:xfrm>
            <a:off x="7706506" y="4231988"/>
            <a:ext cx="628649" cy="218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［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ja-JP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5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ja-JP" altLang="en-US" sz="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］</a:t>
            </a:r>
          </a:p>
          <a:p>
            <a:pPr algn="ctr"/>
            <a:endParaRPr kumimoji="1" lang="ja-JP" altLang="en-US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515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Chuyển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vật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thể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25960" y="6452605"/>
            <a:ext cx="407020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6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77876" y="6047601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192" y="4304583"/>
            <a:ext cx="2929518" cy="16710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60" y="1972036"/>
            <a:ext cx="3495675" cy="2295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990" y="3888972"/>
            <a:ext cx="2514600" cy="2171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801639" y="4267561"/>
            <a:ext cx="1758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（ｂ）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88559" y="6012621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46708" y="2637765"/>
            <a:ext cx="25821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19627" y="3646027"/>
            <a:ext cx="1758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ja-JP" alt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（ａ）</a:t>
            </a: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xmlns="" id="{CC26C4E4-1E0E-4428-8DB9-A4AC42986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6" y="1741098"/>
            <a:ext cx="2924342" cy="1805412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xmlns="" id="{690BDBCE-DC7F-42EE-B4C2-62B188800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22" y="1467905"/>
            <a:ext cx="2748542" cy="11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889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Kiến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thức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điện</a:t>
            </a:r>
            <a:endParaRPr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90055" y="6452606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84224" y="1236955"/>
            <a:ext cx="43941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khi có dòng điện chạy qua cơ thể người Đơn vị mA (milliampare)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788914" y="4616128"/>
            <a:ext cx="398942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ý) 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1mA 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1/1000A</a:t>
            </a:r>
            <a:r>
              <a:rPr lang="ja-JP" altLang="en-US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1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mpe</a:t>
            </a:r>
            <a:r>
              <a:rPr lang="en-US" altLang="ja-JP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ja-JP" altLang="en-US" sz="1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xmlns="" id="{CEC28794-EECB-44E9-820B-6642A2AE8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1917112"/>
            <a:ext cx="6648450" cy="26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00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Kiến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thức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điện</a:t>
            </a:r>
            <a:endParaRPr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64480" y="6461760"/>
            <a:ext cx="363168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203/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46484" y="1299061"/>
            <a:ext cx="43941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xmlns="" id="{202A6A6F-ADBB-4F0B-B6E3-54FEF369C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97" y="1619626"/>
            <a:ext cx="3801005" cy="2647573"/>
          </a:xfrm>
          <a:prstGeom prst="rect">
            <a:avLst/>
          </a:prstGeom>
        </p:spPr>
      </p:pic>
      <p:pic>
        <p:nvPicPr>
          <p:cNvPr id="8" name="図 7" descr="ダイアグラム, 概略図&#10;&#10;自動的に生成された説明">
            <a:extLst>
              <a:ext uri="{FF2B5EF4-FFF2-40B4-BE49-F238E27FC236}">
                <a16:creationId xmlns:a16="http://schemas.microsoft.com/office/drawing/2014/main" xmlns="" id="{39B408D6-75FE-40EC-88E3-DE33FD079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64" y="4329646"/>
            <a:ext cx="3090771" cy="1817456"/>
          </a:xfrm>
          <a:prstGeom prst="rect">
            <a:avLst/>
          </a:prstGeom>
        </p:spPr>
      </p:pic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xmlns="" id="{FB852C2B-6B55-461C-A025-C73946525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35" y="4328525"/>
            <a:ext cx="1819529" cy="1817456"/>
          </a:xfrm>
          <a:prstGeom prst="rect">
            <a:avLst/>
          </a:prstGeom>
        </p:spPr>
      </p:pic>
      <p:pic>
        <p:nvPicPr>
          <p:cNvPr id="3" name="図 2" descr="ダイアグラム, 設計図&#10;&#10;自動的に生成された説明">
            <a:extLst>
              <a:ext uri="{FF2B5EF4-FFF2-40B4-BE49-F238E27FC236}">
                <a16:creationId xmlns:a16="http://schemas.microsoft.com/office/drawing/2014/main" xmlns="" id="{5D05FA1D-35CA-4C59-84A0-E12816141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30" y="4161890"/>
            <a:ext cx="2452219" cy="19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792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57200" y="2868681"/>
            <a:ext cx="10248900" cy="1120638"/>
          </a:xfrm>
        </p:spPr>
        <p:txBody>
          <a:bodyPr lIns="0" rIns="720000" anchor="ctr">
            <a:normAutofit fontScale="90000"/>
          </a:bodyPr>
          <a:lstStyle/>
          <a:p>
            <a:pPr marL="1257300" indent="-1257300"/>
            <a:r>
              <a:rPr lang="en-US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CHƯƠNG 10 </a:t>
            </a:r>
            <a:br>
              <a:rPr lang="en-US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en-US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KIẾN THỨC VỀ ĐỊA CHẤT VÀ THI CÔNG</a:t>
            </a:r>
            <a:r>
              <a:rPr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CÔNG TRÌNH</a:t>
            </a:r>
            <a:endParaRPr kumimoji="1" lang="ja-JP" altLang="en-US" sz="280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Từ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vựng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về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móc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xây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dựng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dạng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xe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2…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thô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thân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100">
                <a:solidFill>
                  <a:schemeClr val="bg1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車両系建設機械に関する用語　             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3…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thô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100">
                <a:solidFill>
                  <a:schemeClr val="bg1"/>
                </a:solidFill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車両系建設機械に関する用語　             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4…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Tổng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trọng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21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1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máy</a:t>
            </a:r>
            <a:endParaRPr kumimoji="1" lang="ja-JP" altLang="en-US" sz="21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1"/>
            <a:ext cx="7886700" cy="447833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24102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8" y="1881129"/>
            <a:ext cx="3446098" cy="176381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46" y="3923322"/>
            <a:ext cx="3978504" cy="20026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1" y="3963206"/>
            <a:ext cx="3792135" cy="200269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555574" y="5196146"/>
            <a:ext cx="162410" cy="1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82076" y="5185328"/>
            <a:ext cx="154380" cy="30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99159" y="5165889"/>
            <a:ext cx="323165" cy="420183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9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Nước</a:t>
            </a:r>
            <a:endParaRPr kumimoji="1" lang="ja-JP" altLang="en-US" sz="900" b="1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15871" y="5126596"/>
            <a:ext cx="323165" cy="2975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sz="9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Dầu</a:t>
            </a:r>
            <a:endParaRPr lang="en-US" altLang="ja-JP" sz="900" b="1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15118" y="5190791"/>
            <a:ext cx="400110" cy="320835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7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Nhiên</a:t>
            </a:r>
            <a:r>
              <a:rPr lang="en-US" altLang="ja-JP" sz="700" b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7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liệu</a:t>
            </a:r>
            <a:endParaRPr kumimoji="1" lang="ja-JP" altLang="en-US" sz="700" b="1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6511" y="351587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54043" y="597635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16232" y="598886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B4A4DD64-7547-4D96-AD5D-4A17BCD893CE}"/>
              </a:ext>
            </a:extLst>
          </p:cNvPr>
          <p:cNvSpPr/>
          <p:nvPr/>
        </p:nvSpPr>
        <p:spPr>
          <a:xfrm>
            <a:off x="4926783" y="1935316"/>
            <a:ext cx="1710586" cy="2580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654B7EBC-B0EC-4009-8C61-764B000423F1}"/>
              </a:ext>
            </a:extLst>
          </p:cNvPr>
          <p:cNvSpPr/>
          <p:nvPr/>
        </p:nvSpPr>
        <p:spPr>
          <a:xfrm>
            <a:off x="5326734" y="5158693"/>
            <a:ext cx="162410" cy="631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1" lang="en-US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8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410C1DD5-58E2-42B5-9E30-814FC4C185CB}"/>
              </a:ext>
            </a:extLst>
          </p:cNvPr>
          <p:cNvSpPr/>
          <p:nvPr/>
        </p:nvSpPr>
        <p:spPr>
          <a:xfrm>
            <a:off x="4241193" y="4493838"/>
            <a:ext cx="1075039" cy="1495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4D8A0387-E0CA-4C7D-A25D-A0EF5A957720}"/>
              </a:ext>
            </a:extLst>
          </p:cNvPr>
          <p:cNvSpPr/>
          <p:nvPr/>
        </p:nvSpPr>
        <p:spPr>
          <a:xfrm>
            <a:off x="2577468" y="4255178"/>
            <a:ext cx="1670905" cy="2386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430FBA19-8FEC-4C3D-80CA-F7E18A8C596E}"/>
              </a:ext>
            </a:extLst>
          </p:cNvPr>
          <p:cNvSpPr txBox="1"/>
          <p:nvPr/>
        </p:nvSpPr>
        <p:spPr>
          <a:xfrm>
            <a:off x="6833391" y="4291595"/>
            <a:ext cx="162930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ja-JP" altLang="en-US" sz="1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4452C0CF-8EAF-4374-9181-F91A5EE70A94}"/>
              </a:ext>
            </a:extLst>
          </p:cNvPr>
          <p:cNvSpPr txBox="1"/>
          <p:nvPr/>
        </p:nvSpPr>
        <p:spPr>
          <a:xfrm>
            <a:off x="7431740" y="4512584"/>
            <a:ext cx="85834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ja-JP" altLang="en-US" sz="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DDDE990E-6B5F-4A36-93FD-196F4EA76271}"/>
              </a:ext>
            </a:extLst>
          </p:cNvPr>
          <p:cNvSpPr txBox="1"/>
          <p:nvPr/>
        </p:nvSpPr>
        <p:spPr>
          <a:xfrm>
            <a:off x="1103277" y="5190791"/>
            <a:ext cx="323165" cy="549053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9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Nước</a:t>
            </a:r>
            <a:endParaRPr kumimoji="1" lang="ja-JP" altLang="en-US" sz="900" b="1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A1EF7316-E805-4912-A7B9-A220378CC2F2}"/>
              </a:ext>
            </a:extLst>
          </p:cNvPr>
          <p:cNvSpPr txBox="1"/>
          <p:nvPr/>
        </p:nvSpPr>
        <p:spPr>
          <a:xfrm>
            <a:off x="1350837" y="5180337"/>
            <a:ext cx="323165" cy="320835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9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Dầu</a:t>
            </a:r>
            <a:endParaRPr lang="en-US" altLang="ja-JP" sz="900" b="1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065BFFEB-0DCD-46E1-8016-15CB55D985B6}"/>
              </a:ext>
            </a:extLst>
          </p:cNvPr>
          <p:cNvSpPr txBox="1"/>
          <p:nvPr/>
        </p:nvSpPr>
        <p:spPr>
          <a:xfrm>
            <a:off x="5893246" y="5161799"/>
            <a:ext cx="400110" cy="320835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ja-JP" sz="7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Nhiên</a:t>
            </a:r>
            <a:r>
              <a:rPr lang="en-US" altLang="ja-JP" sz="700" b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700" b="1" err="1">
                <a:latin typeface="Times New Roman" panose="02020603050405020304" pitchFamily="18" charset="0"/>
                <a:ea typeface="HGP明朝B" panose="02020800000000000000" pitchFamily="18" charset="-128"/>
                <a:cs typeface="Times New Roman" panose="02020603050405020304" pitchFamily="18" charset="0"/>
              </a:rPr>
              <a:t>liệu</a:t>
            </a:r>
            <a:endParaRPr kumimoji="1" lang="ja-JP" altLang="en-US" sz="700" b="1">
              <a:latin typeface="Times New Roman" panose="02020603050405020304" pitchFamily="18" charset="0"/>
              <a:ea typeface="HGP明朝B" panose="020208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tính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chất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đá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tảng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59552" y="6458742"/>
            <a:ext cx="343661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207/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54046" y="1438499"/>
            <a:ext cx="36359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80422" y="5030983"/>
            <a:ext cx="17581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kích thước hạt và tên của nó</a:t>
            </a:r>
            <a:endParaRPr lang="ja-JP" altLang="en-US" sz="1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19" y="3601595"/>
            <a:ext cx="3054308" cy="19884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978136" y="5565698"/>
            <a:ext cx="200547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4742E233-055C-47BA-BBC3-E1F9E8E565D0}"/>
              </a:ext>
            </a:extLst>
          </p:cNvPr>
          <p:cNvSpPr/>
          <p:nvPr/>
        </p:nvSpPr>
        <p:spPr>
          <a:xfrm>
            <a:off x="6790551" y="4621217"/>
            <a:ext cx="357657" cy="4788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en-US" altLang="ja-JP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altLang="ja-JP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altLang="ja-JP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5E60623A-564E-489F-8CC8-63D5DCAB609A}"/>
              </a:ext>
            </a:extLst>
          </p:cNvPr>
          <p:cNvSpPr/>
          <p:nvPr/>
        </p:nvSpPr>
        <p:spPr>
          <a:xfrm>
            <a:off x="5781287" y="3601595"/>
            <a:ext cx="708413" cy="1541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kumimoji="1"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66AEDE86-2248-419E-826A-F02DA0D456F4}"/>
              </a:ext>
            </a:extLst>
          </p:cNvPr>
          <p:cNvSpPr/>
          <p:nvPr/>
        </p:nvSpPr>
        <p:spPr>
          <a:xfrm>
            <a:off x="7275196" y="3851109"/>
            <a:ext cx="708413" cy="1541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kumimoji="1"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9B5EB557-3418-4C3F-83A6-048748110EF5}"/>
              </a:ext>
            </a:extLst>
          </p:cNvPr>
          <p:cNvSpPr/>
          <p:nvPr/>
        </p:nvSpPr>
        <p:spPr>
          <a:xfrm>
            <a:off x="5801996" y="5363875"/>
            <a:ext cx="763904" cy="1541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1"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1"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3BA550D0-6849-432C-B7F6-D4E3435B84D4}"/>
              </a:ext>
            </a:extLst>
          </p:cNvPr>
          <p:cNvSpPr/>
          <p:nvPr/>
        </p:nvSpPr>
        <p:spPr>
          <a:xfrm>
            <a:off x="7275195" y="5363875"/>
            <a:ext cx="708413" cy="1541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ja-JP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endParaRPr kumimoji="1" lang="ja-JP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A6D80EA9-D53C-46F7-AC0F-9301B56B4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162" y="1783835"/>
            <a:ext cx="5781675" cy="16264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128DDC7F-49C2-43F2-A354-11B6AEB23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28" y="4174008"/>
            <a:ext cx="4447013" cy="894418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C85EFFC8-A211-41EC-9328-DE37B92AC504}"/>
              </a:ext>
            </a:extLst>
          </p:cNvPr>
          <p:cNvSpPr/>
          <p:nvPr/>
        </p:nvSpPr>
        <p:spPr>
          <a:xfrm>
            <a:off x="5079999" y="4523347"/>
            <a:ext cx="357657" cy="4788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en-US" altLang="ja-JP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altLang="ja-JP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altLang="ja-JP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D2B15311-593D-4ADE-B64C-B4BF002766E4}"/>
              </a:ext>
            </a:extLst>
          </p:cNvPr>
          <p:cNvSpPr txBox="1"/>
          <p:nvPr/>
        </p:nvSpPr>
        <p:spPr>
          <a:xfrm>
            <a:off x="1932010" y="3921467"/>
            <a:ext cx="175815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297379B3-4A57-47F6-96F4-D04592030582}"/>
              </a:ext>
            </a:extLst>
          </p:cNvPr>
          <p:cNvSpPr txBox="1"/>
          <p:nvPr/>
        </p:nvSpPr>
        <p:spPr>
          <a:xfrm>
            <a:off x="721327" y="4372025"/>
            <a:ext cx="4428000" cy="7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CFF82A6C-ADA5-4817-8ABE-9E195C2D3896}"/>
              </a:ext>
            </a:extLst>
          </p:cNvPr>
          <p:cNvSpPr txBox="1"/>
          <p:nvPr/>
        </p:nvSpPr>
        <p:spPr>
          <a:xfrm>
            <a:off x="721327" y="4005241"/>
            <a:ext cx="202598" cy="54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D432F2A0-9111-444B-B447-40E882AC05E5}"/>
              </a:ext>
            </a:extLst>
          </p:cNvPr>
          <p:cNvSpPr txBox="1"/>
          <p:nvPr/>
        </p:nvSpPr>
        <p:spPr>
          <a:xfrm>
            <a:off x="721326" y="4444025"/>
            <a:ext cx="72000" cy="57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B7709E93-241D-45E9-9CA0-C6D41E312092}"/>
              </a:ext>
            </a:extLst>
          </p:cNvPr>
          <p:cNvSpPr txBox="1"/>
          <p:nvPr/>
        </p:nvSpPr>
        <p:spPr>
          <a:xfrm>
            <a:off x="793326" y="5008169"/>
            <a:ext cx="4212000" cy="7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Cấu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ạo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212/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94398" y="6040357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143" y="1295446"/>
            <a:ext cx="6081713" cy="4799746"/>
          </a:xfrm>
          <a:prstGeom prst="rect">
            <a:avLst/>
          </a:prstGeom>
          <a:ln>
            <a:noFill/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331CFD93-E7DC-41F9-B90B-4EAE1645509B}"/>
              </a:ext>
            </a:extLst>
          </p:cNvPr>
          <p:cNvSpPr/>
          <p:nvPr/>
        </p:nvSpPr>
        <p:spPr>
          <a:xfrm>
            <a:off x="6037321" y="1569720"/>
            <a:ext cx="1341120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C54E05D2-D4F7-4BB6-BA80-50175C541893}"/>
              </a:ext>
            </a:extLst>
          </p:cNvPr>
          <p:cNvSpPr/>
          <p:nvPr/>
        </p:nvSpPr>
        <p:spPr>
          <a:xfrm>
            <a:off x="5983842" y="2324100"/>
            <a:ext cx="1629014" cy="4343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1" lang="en-US" altLang="ja-JP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左中かっこ 9">
            <a:extLst>
              <a:ext uri="{FF2B5EF4-FFF2-40B4-BE49-F238E27FC236}">
                <a16:creationId xmlns:a16="http://schemas.microsoft.com/office/drawing/2014/main" xmlns="" id="{E78B8EB1-821C-451A-9251-F975F54A6E08}"/>
              </a:ext>
            </a:extLst>
          </p:cNvPr>
          <p:cNvSpPr/>
          <p:nvPr/>
        </p:nvSpPr>
        <p:spPr>
          <a:xfrm>
            <a:off x="6934200" y="2445731"/>
            <a:ext cx="45719" cy="289560"/>
          </a:xfrm>
          <a:prstGeom prst="leftBrace">
            <a:avLst/>
          </a:prstGeom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04BBA243-6517-4143-B827-5DF2EB55835B}"/>
              </a:ext>
            </a:extLst>
          </p:cNvPr>
          <p:cNvSpPr/>
          <p:nvPr/>
        </p:nvSpPr>
        <p:spPr>
          <a:xfrm>
            <a:off x="1914901" y="3582438"/>
            <a:ext cx="1341120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E791F4EC-B4FB-45A0-B765-6AC716BF0BD7}"/>
              </a:ext>
            </a:extLst>
          </p:cNvPr>
          <p:cNvSpPr/>
          <p:nvPr/>
        </p:nvSpPr>
        <p:spPr>
          <a:xfrm>
            <a:off x="1914901" y="3898800"/>
            <a:ext cx="1341120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89AB1E08-A51D-4453-9B2C-20AF52830D5B}"/>
              </a:ext>
            </a:extLst>
          </p:cNvPr>
          <p:cNvSpPr/>
          <p:nvPr/>
        </p:nvSpPr>
        <p:spPr>
          <a:xfrm>
            <a:off x="1914901" y="4180101"/>
            <a:ext cx="1341120" cy="2560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D8430047-B8B8-4B00-95D2-AD2165AA75F0}"/>
              </a:ext>
            </a:extLst>
          </p:cNvPr>
          <p:cNvSpPr/>
          <p:nvPr/>
        </p:nvSpPr>
        <p:spPr>
          <a:xfrm>
            <a:off x="1914901" y="4406659"/>
            <a:ext cx="1577340" cy="3107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1"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(=0)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A5F99EFC-7FAE-4652-9053-5A0DE2CC7DA9}"/>
              </a:ext>
            </a:extLst>
          </p:cNvPr>
          <p:cNvSpPr/>
          <p:nvPr/>
        </p:nvSpPr>
        <p:spPr>
          <a:xfrm>
            <a:off x="1914901" y="4763386"/>
            <a:ext cx="1341120" cy="2353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73425C2A-C377-4A29-BA9A-EA765BEB6FC3}"/>
              </a:ext>
            </a:extLst>
          </p:cNvPr>
          <p:cNvSpPr/>
          <p:nvPr/>
        </p:nvSpPr>
        <p:spPr>
          <a:xfrm>
            <a:off x="1914901" y="5037602"/>
            <a:ext cx="1341120" cy="2130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3AD511B4-01CC-4E8B-9436-00BEFA13B999}"/>
              </a:ext>
            </a:extLst>
          </p:cNvPr>
          <p:cNvSpPr/>
          <p:nvPr/>
        </p:nvSpPr>
        <p:spPr>
          <a:xfrm>
            <a:off x="1914901" y="5311610"/>
            <a:ext cx="1341120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AE4BEDA8-7830-47B1-B637-3C2E6516FF0F}"/>
              </a:ext>
            </a:extLst>
          </p:cNvPr>
          <p:cNvSpPr/>
          <p:nvPr/>
        </p:nvSpPr>
        <p:spPr>
          <a:xfrm>
            <a:off x="1914901" y="5586441"/>
            <a:ext cx="1341120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B6DCDB5B-AE27-42E9-BC4F-098C8FCD7183}"/>
              </a:ext>
            </a:extLst>
          </p:cNvPr>
          <p:cNvSpPr/>
          <p:nvPr/>
        </p:nvSpPr>
        <p:spPr>
          <a:xfrm>
            <a:off x="1914901" y="5868908"/>
            <a:ext cx="1798602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87470064-88FF-45AD-87D2-3E601143AB65}"/>
              </a:ext>
            </a:extLst>
          </p:cNvPr>
          <p:cNvSpPr/>
          <p:nvPr/>
        </p:nvSpPr>
        <p:spPr>
          <a:xfrm>
            <a:off x="4803799" y="3891181"/>
            <a:ext cx="1084182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FB32454A-B8FD-4224-902B-748867B7734D}"/>
              </a:ext>
            </a:extLst>
          </p:cNvPr>
          <p:cNvSpPr/>
          <p:nvPr/>
        </p:nvSpPr>
        <p:spPr>
          <a:xfrm>
            <a:off x="5075687" y="4291621"/>
            <a:ext cx="476861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362B846C-5D29-4519-95DF-6C94330505F3}"/>
              </a:ext>
            </a:extLst>
          </p:cNvPr>
          <p:cNvSpPr/>
          <p:nvPr/>
        </p:nvSpPr>
        <p:spPr>
          <a:xfrm>
            <a:off x="5016631" y="4993433"/>
            <a:ext cx="594971" cy="2209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ja-JP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0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1" lang="ja-JP" alt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タイトル 3">
            <a:extLst>
              <a:ext uri="{FF2B5EF4-FFF2-40B4-BE49-F238E27FC236}">
                <a16:creationId xmlns:a16="http://schemas.microsoft.com/office/drawing/2014/main" xmlns="" id="{13B2D836-35C4-47B7-ACE6-01A952C23C68}"/>
              </a:ext>
            </a:extLst>
          </p:cNvPr>
          <p:cNvSpPr txBox="1">
            <a:spLocks/>
          </p:cNvSpPr>
          <p:nvPr/>
        </p:nvSpPr>
        <p:spPr>
          <a:xfrm>
            <a:off x="628649" y="612775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コンテンツ プレースホルダー 4">
            <a:extLst>
              <a:ext uri="{FF2B5EF4-FFF2-40B4-BE49-F238E27FC236}">
                <a16:creationId xmlns:a16="http://schemas.microsoft.com/office/drawing/2014/main" xmlns="" id="{7458103C-E35B-413B-9938-436C825A8022}"/>
              </a:ext>
            </a:extLst>
          </p:cNvPr>
          <p:cNvSpPr txBox="1">
            <a:spLocks/>
          </p:cNvSpPr>
          <p:nvPr/>
        </p:nvSpPr>
        <p:spPr>
          <a:xfrm>
            <a:off x="628649" y="1268382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左中かっこ 4">
            <a:extLst>
              <a:ext uri="{FF2B5EF4-FFF2-40B4-BE49-F238E27FC236}">
                <a16:creationId xmlns:a16="http://schemas.microsoft.com/office/drawing/2014/main" xmlns="" id="{2358CB06-808C-4097-9C1D-026B7AF8E7BE}"/>
              </a:ext>
            </a:extLst>
          </p:cNvPr>
          <p:cNvSpPr/>
          <p:nvPr/>
        </p:nvSpPr>
        <p:spPr>
          <a:xfrm>
            <a:off x="6865621" y="2366274"/>
            <a:ext cx="45719" cy="32918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14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cứng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kumimoji="1"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nền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5024" y="6433836"/>
            <a:ext cx="385113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215/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65028" y="1931386"/>
            <a:ext cx="601393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Cone (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67577" y="4680635"/>
            <a:ext cx="68694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ý)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xmlns="" id="{B3969AC5-1F37-4178-8127-63ECC400F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77" y="2303767"/>
            <a:ext cx="7008843" cy="22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Sự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thay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đổi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lượng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07272" y="6433837"/>
            <a:ext cx="358889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216/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10156" y="1697043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803" y="2719237"/>
            <a:ext cx="3514725" cy="164782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651112" y="4228563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yhay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696A6C50-CA69-4E6B-BA1F-9759D41CACDF}"/>
              </a:ext>
            </a:extLst>
          </p:cNvPr>
          <p:cNvSpPr/>
          <p:nvPr/>
        </p:nvSpPr>
        <p:spPr>
          <a:xfrm>
            <a:off x="5407272" y="3429000"/>
            <a:ext cx="734448" cy="160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61F80C1E-C219-4F26-9565-6DC62CA237F2}"/>
              </a:ext>
            </a:extLst>
          </p:cNvPr>
          <p:cNvSpPr/>
          <p:nvPr/>
        </p:nvSpPr>
        <p:spPr>
          <a:xfrm>
            <a:off x="6575848" y="3447899"/>
            <a:ext cx="846031" cy="160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1"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1"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44FF19EC-3C6E-4923-9A1D-E99310716348}"/>
              </a:ext>
            </a:extLst>
          </p:cNvPr>
          <p:cNvSpPr/>
          <p:nvPr/>
        </p:nvSpPr>
        <p:spPr>
          <a:xfrm>
            <a:off x="7632000" y="3463139"/>
            <a:ext cx="576000" cy="160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ja-JP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kumimoji="1" lang="ja-JP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E70256C6-C1E5-4470-AB1D-5AFCE9F2B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9" y="1960592"/>
            <a:ext cx="4124325" cy="362902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8B1AACAB-7099-4FC6-9798-2B579CD9E89B}"/>
              </a:ext>
            </a:extLst>
          </p:cNvPr>
          <p:cNvSpPr txBox="1"/>
          <p:nvPr/>
        </p:nvSpPr>
        <p:spPr>
          <a:xfrm>
            <a:off x="5281026" y="3110500"/>
            <a:ext cx="324000" cy="18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kumimoji="1" lang="vi-VN" altLang="ja-JP" sz="800">
                <a:latin typeface="Times New Roman" panose="02020603050405020304" pitchFamily="18" charset="0"/>
                <a:cs typeface="Times New Roman" panose="02020603050405020304" pitchFamily="18" charset="0"/>
              </a:rPr>
              <a:t>Đất núi</a:t>
            </a:r>
            <a:endParaRPr kumimoji="1" lang="ja-JP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30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Nguyên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nhân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dấu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sạt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lở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Nguyên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nhân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sạt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lở</a:t>
            </a:r>
            <a:r>
              <a:rPr lang="en-US" altLang="ja-JP" sz="24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endParaRPr kumimoji="1" lang="ja-JP" altLang="en-US" sz="24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17318" y="6466756"/>
            <a:ext cx="377884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218/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48940" y="1268383"/>
            <a:ext cx="33147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xmlns="" id="{4392279E-9CDD-4B9F-A322-64F86AB03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13" y="1505040"/>
            <a:ext cx="4143953" cy="4725059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2831ECF9-EDC2-440F-A680-6F68860C1D45}"/>
              </a:ext>
            </a:extLst>
          </p:cNvPr>
          <p:cNvSpPr/>
          <p:nvPr/>
        </p:nvSpPr>
        <p:spPr>
          <a:xfrm>
            <a:off x="4399517" y="4569545"/>
            <a:ext cx="324000" cy="1141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kumimoji="1"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35°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A7AAD1BF-6561-4BFF-A0FD-7D8E0B7C611B}"/>
              </a:ext>
            </a:extLst>
          </p:cNvPr>
          <p:cNvSpPr/>
          <p:nvPr/>
        </p:nvSpPr>
        <p:spPr>
          <a:xfrm>
            <a:off x="4807742" y="4383884"/>
            <a:ext cx="334964" cy="1285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8FF5F61A-8A57-4EB2-96F9-2F8E06F45674}"/>
              </a:ext>
            </a:extLst>
          </p:cNvPr>
          <p:cNvSpPr/>
          <p:nvPr/>
        </p:nvSpPr>
        <p:spPr>
          <a:xfrm>
            <a:off x="5217318" y="4383883"/>
            <a:ext cx="324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5m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06F2C03E-1F25-4280-AD90-21A2A174849B}"/>
              </a:ext>
            </a:extLst>
          </p:cNvPr>
          <p:cNvSpPr/>
          <p:nvPr/>
        </p:nvSpPr>
        <p:spPr>
          <a:xfrm>
            <a:off x="3277739" y="3514963"/>
            <a:ext cx="324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2m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AA5AF1AF-058B-49B6-A5B9-378A123A7149}"/>
              </a:ext>
            </a:extLst>
          </p:cNvPr>
          <p:cNvSpPr/>
          <p:nvPr/>
        </p:nvSpPr>
        <p:spPr>
          <a:xfrm>
            <a:off x="4296518" y="3248659"/>
            <a:ext cx="468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2m- </a:t>
            </a:r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5m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5223FDCC-E96F-4AD8-9FFC-3E88602DA0EC}"/>
              </a:ext>
            </a:extLst>
          </p:cNvPr>
          <p:cNvSpPr/>
          <p:nvPr/>
        </p:nvSpPr>
        <p:spPr>
          <a:xfrm>
            <a:off x="5486400" y="3240721"/>
            <a:ext cx="334964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5m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0A75F864-61A1-4D05-980E-1A9892958053}"/>
              </a:ext>
            </a:extLst>
          </p:cNvPr>
          <p:cNvSpPr/>
          <p:nvPr/>
        </p:nvSpPr>
        <p:spPr>
          <a:xfrm>
            <a:off x="5151436" y="2155756"/>
            <a:ext cx="360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5m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08EA85D6-2FA0-4659-9394-0EE260145A25}"/>
              </a:ext>
            </a:extLst>
          </p:cNvPr>
          <p:cNvSpPr/>
          <p:nvPr/>
        </p:nvSpPr>
        <p:spPr>
          <a:xfrm>
            <a:off x="3657601" y="2295622"/>
            <a:ext cx="324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5m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AA334434-919F-4726-AA8D-D9411B4A63D7}"/>
              </a:ext>
            </a:extLst>
          </p:cNvPr>
          <p:cNvSpPr/>
          <p:nvPr/>
        </p:nvSpPr>
        <p:spPr>
          <a:xfrm>
            <a:off x="4360001" y="2351407"/>
            <a:ext cx="360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&lt;90°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0DF1F92B-2278-411D-A76B-AAB9E67543D3}"/>
              </a:ext>
            </a:extLst>
          </p:cNvPr>
          <p:cNvSpPr/>
          <p:nvPr/>
        </p:nvSpPr>
        <p:spPr>
          <a:xfrm>
            <a:off x="5821364" y="2383131"/>
            <a:ext cx="360000" cy="10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&lt;75°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C586BEEC-6CBF-4C41-B102-F2E312B33869}"/>
              </a:ext>
            </a:extLst>
          </p:cNvPr>
          <p:cNvSpPr/>
          <p:nvPr/>
        </p:nvSpPr>
        <p:spPr>
          <a:xfrm>
            <a:off x="5153026" y="3538958"/>
            <a:ext cx="378273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&lt;75°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E3346E91-780F-4889-A236-57C643E39DB6}"/>
              </a:ext>
            </a:extLst>
          </p:cNvPr>
          <p:cNvSpPr/>
          <p:nvPr/>
        </p:nvSpPr>
        <p:spPr>
          <a:xfrm>
            <a:off x="4041327" y="3560552"/>
            <a:ext cx="288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&lt;90°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54920468-5917-46E2-84DC-9B7D9DBD4426}"/>
              </a:ext>
            </a:extLst>
          </p:cNvPr>
          <p:cNvSpPr/>
          <p:nvPr/>
        </p:nvSpPr>
        <p:spPr>
          <a:xfrm>
            <a:off x="6197309" y="3538957"/>
            <a:ext cx="324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&lt;60°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xmlns="" id="{8A1219EF-7A36-4727-B867-64AED05F1D63}"/>
              </a:ext>
            </a:extLst>
          </p:cNvPr>
          <p:cNvSpPr/>
          <p:nvPr/>
        </p:nvSpPr>
        <p:spPr>
          <a:xfrm>
            <a:off x="5142706" y="5641183"/>
            <a:ext cx="324000" cy="1563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2m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B47A80CA-D735-4540-ADDB-22C07CC48AC9}"/>
              </a:ext>
            </a:extLst>
          </p:cNvPr>
          <p:cNvSpPr/>
          <p:nvPr/>
        </p:nvSpPr>
        <p:spPr>
          <a:xfrm>
            <a:off x="4765656" y="5509798"/>
            <a:ext cx="334964" cy="156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839B8830-E041-4A1A-B395-1B0637D08023}"/>
              </a:ext>
            </a:extLst>
          </p:cNvPr>
          <p:cNvSpPr/>
          <p:nvPr/>
        </p:nvSpPr>
        <p:spPr>
          <a:xfrm>
            <a:off x="4296518" y="5740474"/>
            <a:ext cx="324000" cy="1141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kumimoji="1" lang="en-US" altLang="ja-JP" sz="500">
                <a:latin typeface="Times New Roman" panose="02020603050405020304" pitchFamily="18" charset="0"/>
                <a:cs typeface="Times New Roman" panose="02020603050405020304" pitchFamily="18" charset="0"/>
              </a:rPr>
              <a:t> 35°</a:t>
            </a:r>
            <a:endParaRPr kumimoji="1" lang="ja-JP" altLang="en-US" sz="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897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Nguyên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nhân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và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dấu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sạt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lở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Độ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bền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của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đất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dấu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hiệu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sạt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err="1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lở</a:t>
            </a:r>
            <a:r>
              <a:rPr lang="en-US" altLang="ja-JP" sz="2200">
                <a:latin typeface="Times New Roman" panose="02020603050405020304" pitchFamily="18" charset="0"/>
                <a:ea typeface="Meiryo UI" panose="020B0604030504040204" pitchFamily="50" charset="-128"/>
                <a:cs typeface="Times New Roman" panose="02020603050405020304" pitchFamily="18" charset="0"/>
              </a:rPr>
              <a:t>   </a:t>
            </a:r>
            <a:endParaRPr kumimoji="1" lang="ja-JP" altLang="en-US" sz="2200">
              <a:latin typeface="Times New Roman" panose="02020603050405020304" pitchFamily="18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3520" y="6433837"/>
            <a:ext cx="369264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218/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  <a:endParaRPr lang="ja-JP" alt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2955" y="2661734"/>
            <a:ext cx="3509609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dốc(nori men(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5" y="1566677"/>
            <a:ext cx="3509609" cy="104372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399287" y="1289678"/>
            <a:ext cx="27405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dốc(nori men)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140" y="2938733"/>
            <a:ext cx="2171700" cy="19907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77624" y="4886340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xmlns="" id="{C4ACD17D-7CE1-4EB5-9940-04B5CADAB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39" y="1516592"/>
            <a:ext cx="3885106" cy="47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931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44820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PHƯƠNG PHÁP ĐÀO HỐ MÓNG CÔNG TRÌNH DÂN DỤNG</a:t>
            </a:r>
            <a:endParaRPr kumimoji="1"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28356" y="6474680"/>
            <a:ext cx="31869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224/ Giáo trình bổ trợ trang </a:t>
            </a:r>
            <a:r>
              <a:rPr lang="vi-VN" altLang="ja-JP" sz="1200" dirty="0" smtClean="0">
                <a:solidFill>
                  <a:prstClr val="black"/>
                </a:solidFill>
                <a:latin typeface="+mj-lt"/>
              </a:rPr>
              <a:t>1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</a:rPr>
              <a:t>19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49" y="925689"/>
            <a:ext cx="7886701" cy="540737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+mj-lt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6189D238-2E30-4110-9F0E-C30969FA602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4667" y="1033663"/>
            <a:ext cx="6434666" cy="2468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45EE19A7-11B9-4094-9336-003B79094EF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2264" y="3798736"/>
            <a:ext cx="6434666" cy="2395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7530CB4C-516B-45E7-BAEB-E31D24D9494B}"/>
              </a:ext>
            </a:extLst>
          </p:cNvPr>
          <p:cNvSpPr txBox="1"/>
          <p:nvPr/>
        </p:nvSpPr>
        <p:spPr>
          <a:xfrm>
            <a:off x="5742758" y="1835662"/>
            <a:ext cx="360000" cy="447609"/>
          </a:xfrm>
          <a:prstGeom prst="rect">
            <a:avLst/>
          </a:prstGeom>
          <a:noFill/>
        </p:spPr>
        <p:txBody>
          <a:bodyPr wrap="square" lIns="0" tIns="72000" rIns="0" bIns="36000" rtlCol="0">
            <a:spAutoFit/>
          </a:bodyPr>
          <a:lstStyle/>
          <a:p>
            <a:pPr algn="ctr"/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Đáy hồ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89C9002E-B6C9-4331-B5C6-1DD6CEBD10E9}"/>
              </a:ext>
            </a:extLst>
          </p:cNvPr>
          <p:cNvSpPr txBox="1"/>
          <p:nvPr/>
        </p:nvSpPr>
        <p:spPr>
          <a:xfrm>
            <a:off x="6220326" y="2493710"/>
            <a:ext cx="385011" cy="4660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E8A11B18-A13A-446A-B236-9C89F909EB96}"/>
              </a:ext>
            </a:extLst>
          </p:cNvPr>
          <p:cNvSpPr txBox="1"/>
          <p:nvPr/>
        </p:nvSpPr>
        <p:spPr>
          <a:xfrm>
            <a:off x="2159262" y="1078853"/>
            <a:ext cx="890337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Miệng hố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DBADB1C6-BD62-49BD-99FC-E5F7CC9C5883}"/>
              </a:ext>
            </a:extLst>
          </p:cNvPr>
          <p:cNvSpPr txBox="1"/>
          <p:nvPr/>
        </p:nvSpPr>
        <p:spPr>
          <a:xfrm>
            <a:off x="2885279" y="1335882"/>
            <a:ext cx="770021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</a:rPr>
              <a:t>Thảm bọc vách hồ</a:t>
            </a:r>
            <a:endParaRPr kumimoji="1" lang="ja-JP" altLang="en-US" sz="1100">
              <a:latin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0D427502-134E-4019-82D0-1FEC4A1AC548}"/>
              </a:ext>
            </a:extLst>
          </p:cNvPr>
          <p:cNvSpPr txBox="1"/>
          <p:nvPr/>
        </p:nvSpPr>
        <p:spPr>
          <a:xfrm>
            <a:off x="3270290" y="1969738"/>
            <a:ext cx="360000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kumimoji="1" lang="ja-JP" alt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8548C61C-2E8E-4DDA-BCF9-0BD1361CF816}"/>
              </a:ext>
            </a:extLst>
          </p:cNvPr>
          <p:cNvSpPr txBox="1"/>
          <p:nvPr/>
        </p:nvSpPr>
        <p:spPr>
          <a:xfrm>
            <a:off x="1403262" y="2206076"/>
            <a:ext cx="756000" cy="1692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Góc nghiêng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EE62033A-0E59-42C6-A906-C087E5057C54}"/>
              </a:ext>
            </a:extLst>
          </p:cNvPr>
          <p:cNvSpPr txBox="1"/>
          <p:nvPr/>
        </p:nvSpPr>
        <p:spPr>
          <a:xfrm>
            <a:off x="5742758" y="1272591"/>
            <a:ext cx="770021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171F199F-CBD8-45E9-AE2B-79108860F657}"/>
              </a:ext>
            </a:extLst>
          </p:cNvPr>
          <p:cNvSpPr txBox="1"/>
          <p:nvPr/>
        </p:nvSpPr>
        <p:spPr>
          <a:xfrm>
            <a:off x="6605337" y="1033663"/>
            <a:ext cx="1656000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Rãnh thoát nước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8F832B21-C5E7-43D7-B32C-3D906732F0FE}"/>
              </a:ext>
            </a:extLst>
          </p:cNvPr>
          <p:cNvSpPr txBox="1"/>
          <p:nvPr/>
        </p:nvSpPr>
        <p:spPr>
          <a:xfrm>
            <a:off x="3349369" y="3266264"/>
            <a:ext cx="3627500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hồ móng dạng vát xèo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684FDBCA-BC02-4187-8209-189035E53034}"/>
              </a:ext>
            </a:extLst>
          </p:cNvPr>
          <p:cNvSpPr txBox="1"/>
          <p:nvPr/>
        </p:nvSpPr>
        <p:spPr>
          <a:xfrm>
            <a:off x="1403262" y="4572422"/>
            <a:ext cx="1063212" cy="43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kumimoji="1" lang="vi-VN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Tường </a:t>
            </a:r>
            <a:r>
              <a:rPr lang="vi-VN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chống sạt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E457738F-F889-4C43-8F91-76572E79D1DB}"/>
              </a:ext>
            </a:extLst>
          </p:cNvPr>
          <p:cNvSpPr txBox="1"/>
          <p:nvPr/>
        </p:nvSpPr>
        <p:spPr>
          <a:xfrm>
            <a:off x="7071036" y="4394363"/>
            <a:ext cx="1152000" cy="43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Kè sát tường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3F401797-0DE8-4C38-B129-3B7F39B5B880}"/>
              </a:ext>
            </a:extLst>
          </p:cNvPr>
          <p:cNvSpPr txBox="1"/>
          <p:nvPr/>
        </p:nvSpPr>
        <p:spPr>
          <a:xfrm>
            <a:off x="3777916" y="2959768"/>
            <a:ext cx="1258414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Lớp lót đáy móng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28CF9E6C-8ECC-4FC1-B1FE-374A3AECF902}"/>
              </a:ext>
            </a:extLst>
          </p:cNvPr>
          <p:cNvSpPr txBox="1"/>
          <p:nvPr/>
        </p:nvSpPr>
        <p:spPr>
          <a:xfrm>
            <a:off x="5328356" y="3059264"/>
            <a:ext cx="1648513" cy="2154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Rãnh thoát nước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76F6E557-9473-4403-A6C5-F1D42795441E}"/>
              </a:ext>
            </a:extLst>
          </p:cNvPr>
          <p:cNvSpPr txBox="1"/>
          <p:nvPr/>
        </p:nvSpPr>
        <p:spPr>
          <a:xfrm>
            <a:off x="7159824" y="5051058"/>
            <a:ext cx="949460" cy="39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vi-VN" altLang="ja-JP" sz="1100">
                <a:latin typeface="Times New Roman" panose="02020603050405020304" pitchFamily="18" charset="0"/>
                <a:cs typeface="Times New Roman" panose="02020603050405020304" pitchFamily="18" charset="0"/>
              </a:rPr>
              <a:t>Thanh dằn</a:t>
            </a:r>
            <a:endParaRPr kumimoji="1" lang="ja-JP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7637732B-FD0C-43CA-A786-0BEBD4E696E9}"/>
              </a:ext>
            </a:extLst>
          </p:cNvPr>
          <p:cNvSpPr txBox="1"/>
          <p:nvPr/>
        </p:nvSpPr>
        <p:spPr>
          <a:xfrm>
            <a:off x="3177853" y="5932311"/>
            <a:ext cx="3744000" cy="2154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vi-VN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hồ móng băng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944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925680"/>
            <a:ext cx="7886700" cy="54466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xmlns="" id="{B44A2E90-663D-417A-89CB-259747E83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4820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PHƯƠNG PHÁP ĐÀO HỐ MÓNG CÔNG TRÌNH DÂN DỤNG</a:t>
            </a:r>
            <a:endParaRPr kumimoji="1" lang="ja-JP" altLang="en-US" sz="2400"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9227CA3B-8DA5-45DE-9713-235938C54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3" t="36880" r="36173" b="16787"/>
          <a:stretch/>
        </p:blipFill>
        <p:spPr>
          <a:xfrm>
            <a:off x="1207910" y="4131732"/>
            <a:ext cx="6615290" cy="20828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0AA45840-5900-4305-8496-742B2250F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7" t="38417" r="40123" b="20082"/>
          <a:stretch/>
        </p:blipFill>
        <p:spPr>
          <a:xfrm>
            <a:off x="1207909" y="1016000"/>
            <a:ext cx="6615289" cy="295795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E78D63BF-2B0C-4A57-95D2-F8169D4BADA8}"/>
              </a:ext>
            </a:extLst>
          </p:cNvPr>
          <p:cNvSpPr txBox="1"/>
          <p:nvPr/>
        </p:nvSpPr>
        <p:spPr>
          <a:xfrm>
            <a:off x="5294488" y="6492956"/>
            <a:ext cx="322086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226/ Giáo trình bổ trợ trang </a:t>
            </a:r>
            <a:r>
              <a:rPr lang="vi-VN" altLang="ja-JP" sz="1200" dirty="0" smtClean="0">
                <a:solidFill>
                  <a:prstClr val="black"/>
                </a:solidFill>
                <a:latin typeface="+mj-lt"/>
              </a:rPr>
              <a:t>1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</a:rPr>
              <a:t>19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94410725-99EE-4A83-8404-26464520D5F1}"/>
              </a:ext>
            </a:extLst>
          </p:cNvPr>
          <p:cNvSpPr txBox="1"/>
          <p:nvPr/>
        </p:nvSpPr>
        <p:spPr>
          <a:xfrm>
            <a:off x="2223204" y="5997859"/>
            <a:ext cx="469759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ja-JP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hố móng có trang bị bê tông cốt thép để trụ móng</a:t>
            </a:r>
            <a:endParaRPr lang="ja-JP" alt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765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790223"/>
            <a:ext cx="7886700" cy="55482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96B8B1D8-9D2A-4393-A827-5D6707E1368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5644" y="929508"/>
            <a:ext cx="6615288" cy="2153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CB549CF5-96B4-4F4F-AA2A-CC689227481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5644" y="3193926"/>
            <a:ext cx="6615287" cy="3033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タイトル 3">
            <a:extLst>
              <a:ext uri="{FF2B5EF4-FFF2-40B4-BE49-F238E27FC236}">
                <a16:creationId xmlns:a16="http://schemas.microsoft.com/office/drawing/2014/main" xmlns="" id="{2EF19190-D8BC-48A8-9196-A9D7F2BA4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39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vi-VN" altLang="ja-JP" sz="2400">
                <a:ea typeface="Meiryo UI" panose="020B0604030504040204" pitchFamily="50" charset="-128"/>
              </a:rPr>
              <a:t>PHƯƠNG PHÁP ĐÀO HỐ MÓNG CÔNG TRÌNH DÂN DỤNG</a:t>
            </a:r>
            <a:endParaRPr kumimoji="1" lang="ja-JP" altLang="en-US" sz="2400"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3BC3234C-F886-4E23-9856-338B58AA6D1B}"/>
              </a:ext>
            </a:extLst>
          </p:cNvPr>
          <p:cNvSpPr txBox="1"/>
          <p:nvPr/>
        </p:nvSpPr>
        <p:spPr>
          <a:xfrm>
            <a:off x="5328356" y="6477740"/>
            <a:ext cx="31869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vi-VN" altLang="ja-JP" sz="1200" dirty="0">
                <a:solidFill>
                  <a:prstClr val="black"/>
                </a:solidFill>
                <a:latin typeface="+mj-lt"/>
              </a:rPr>
              <a:t>Giáo trình trang 227/ Giáo trình bổ trợ trang </a:t>
            </a:r>
            <a:r>
              <a:rPr lang="vi-VN" altLang="ja-JP" sz="1200" dirty="0" smtClean="0">
                <a:solidFill>
                  <a:prstClr val="black"/>
                </a:solidFill>
                <a:latin typeface="+mj-lt"/>
              </a:rPr>
              <a:t>1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</a:rPr>
              <a:t>20</a:t>
            </a:r>
            <a:endParaRPr lang="ja-JP" alt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A9A6777D-C4C2-4702-84A4-54A19F6623B7}"/>
              </a:ext>
            </a:extLst>
          </p:cNvPr>
          <p:cNvSpPr txBox="1"/>
          <p:nvPr/>
        </p:nvSpPr>
        <p:spPr>
          <a:xfrm>
            <a:off x="1431758" y="2719137"/>
            <a:ext cx="6436598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vi-VN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phương pháp cắt rãnh xung quanh</a:t>
            </a:r>
            <a:endParaRPr kumimoji="1" lang="ja-JP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93298BEA-E9A2-40FE-8694-E91F8E030719}"/>
              </a:ext>
            </a:extLst>
          </p:cNvPr>
          <p:cNvSpPr txBox="1"/>
          <p:nvPr/>
        </p:nvSpPr>
        <p:spPr>
          <a:xfrm>
            <a:off x="1876926" y="5787189"/>
            <a:ext cx="5077327" cy="36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vi-VN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phương pháp hồ móng lộ thiên</a:t>
            </a:r>
            <a:endParaRPr kumimoji="1" lang="ja-JP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6707401D-1B6C-4D29-9547-643FBD7FAEE3}"/>
              </a:ext>
            </a:extLst>
          </p:cNvPr>
          <p:cNvSpPr txBox="1"/>
          <p:nvPr/>
        </p:nvSpPr>
        <p:spPr>
          <a:xfrm>
            <a:off x="6505649" y="3182779"/>
            <a:ext cx="113096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kumimoji="1" lang="vi-VN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Mặt đất</a:t>
            </a:r>
            <a:endParaRPr kumimoji="1" lang="ja-JP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1DA29A58-0A8C-45DE-8596-D3F559981217}"/>
              </a:ext>
            </a:extLst>
          </p:cNvPr>
          <p:cNvSpPr txBox="1"/>
          <p:nvPr/>
        </p:nvSpPr>
        <p:spPr>
          <a:xfrm>
            <a:off x="6954253" y="4101644"/>
            <a:ext cx="93667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kumimoji="1" lang="vi-VN" altLang="ja-JP" sz="1400">
                <a:latin typeface="Times New Roman" panose="02020603050405020304" pitchFamily="18" charset="0"/>
                <a:cs typeface="Times New Roman" panose="02020603050405020304" pitchFamily="18" charset="0"/>
              </a:rPr>
              <a:t>Tường chống sạt lở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009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95489" y="1418166"/>
            <a:ext cx="7772400" cy="292805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kumimoji="1"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CHƯƠNG 11 </a:t>
            </a:r>
            <a:br>
              <a:rPr kumimoji="1"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1"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/>
            </a:r>
            <a:br>
              <a:rPr kumimoji="1"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1"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/>
            </a:r>
            <a:br>
              <a:rPr kumimoji="1"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1" lang="vi-VN" altLang="ja-JP" sz="280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TAI NẠN ĐIỂN HÌNH</a:t>
            </a:r>
            <a:endParaRPr kumimoji="1" lang="ja-JP" altLang="en-US" sz="280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36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9655</Words>
  <PresentationFormat>画面に合わせる (4:3)</PresentationFormat>
  <Paragraphs>1807</Paragraphs>
  <Slides>119</Slides>
  <Notes>106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119</vt:i4>
      </vt:variant>
    </vt:vector>
  </HeadingPairs>
  <TitlesOfParts>
    <vt:vector size="141" baseType="lpstr">
      <vt:lpstr>Cordia New</vt:lpstr>
      <vt:lpstr>Google Sans</vt:lpstr>
      <vt:lpstr>HGPｺﾞｼｯｸM</vt:lpstr>
      <vt:lpstr>HGP明朝B</vt:lpstr>
      <vt:lpstr>Meiryo UI</vt:lpstr>
      <vt:lpstr>ＭＳ Ｐゴシック</vt:lpstr>
      <vt:lpstr>ＭＳ 明朝</vt:lpstr>
      <vt:lpstr>新細明體</vt:lpstr>
      <vt:lpstr>Times New Roman 見出し</vt:lpstr>
      <vt:lpstr>游ゴシック</vt:lpstr>
      <vt:lpstr>游ゴシック Light</vt:lpstr>
      <vt:lpstr>游明朝</vt:lpstr>
      <vt:lpstr>Arial</vt:lpstr>
      <vt:lpstr>Calibri</vt:lpstr>
      <vt:lpstr>Calibri Light</vt:lpstr>
      <vt:lpstr>Cambria Math</vt:lpstr>
      <vt:lpstr>Century</vt:lpstr>
      <vt:lpstr>Tahoma</vt:lpstr>
      <vt:lpstr>Times</vt:lpstr>
      <vt:lpstr>Times New Roman</vt:lpstr>
      <vt:lpstr>Office テーマ</vt:lpstr>
      <vt:lpstr>Office Theme</vt:lpstr>
      <vt:lpstr>VẬN HÀNH MÁY MÓC XÂY DỰNG DẠNG XE  (MÁY DÙNG ĐỂ SAN LẤP/ VẬN CHUYỂN/ CHẤT HÀNG VÀ XÚC ĐÀO) TÀI LIỆU BỔ TRỢ ĐÀO TẠO KỸ NĂNG TÀI LIỆU TRÌNH CHIẾU DÙNG CHO ĐÀO TẠO</vt:lpstr>
      <vt:lpstr>CHƯƠNG 1  KIẾN THỨC CƠ BẢN VỀ  MÁY MÓC XÂY DỰNG DẠNG XE</vt:lpstr>
      <vt:lpstr>Chủng loại, hình dạng máy móc xây dựng dạng xe (Máy dùng trong san lấp, vận chuyển, chất hàng và xúc đào) (Đính kèm bảng số 7 Pháp Lệnh thực thi Luật an toàn vệ sinh lao động)</vt:lpstr>
      <vt:lpstr>Máy móc dùng trong san lấp, vận chuyển, chất hàng</vt:lpstr>
      <vt:lpstr>Máy móc dùng trong san lấp, vận chuyển, chất hàng</vt:lpstr>
      <vt:lpstr>Máy móc dùng để xúc đào</vt:lpstr>
      <vt:lpstr>Máy móc dùng để xúc đào</vt:lpstr>
      <vt:lpstr>Từ vựng về máy móc xây dựng dạng xe  1…Thiết bị thao tác</vt:lpstr>
      <vt:lpstr>Từ vựng về máy móc xây dựng dạng xe 2…Trọng lượng thô thân máy 車両系建設機械に関する用語　             3…Trọng lượng thô của máy 車両系建設機械に関する用語　             4…Tổng trọng lượng máy</vt:lpstr>
      <vt:lpstr>Từ vựng về máy móc xây dựng dạng xe 5…Độ ổn định　                                                                   6…Khả năng leo dốc</vt:lpstr>
      <vt:lpstr>Từ vựng về máy móc xây dựng dạng xe                                            7…Áp suất tiếp đất trung bình</vt:lpstr>
      <vt:lpstr>CHƯƠNG 2     ĐỘNG CƠ VÀ THIẾT BỊ THỦY LỰC  CỦA MÁY MÓC XÂY DỰNG DẠNG XE</vt:lpstr>
      <vt:lpstr>ĐỘNG CƠ</vt:lpstr>
      <vt:lpstr>Cấu tạo Động cơ diesel</vt:lpstr>
      <vt:lpstr>Cấu tạo Động cơ diesel</vt:lpstr>
      <vt:lpstr>Cấu tạo Động cơ diesel</vt:lpstr>
      <vt:lpstr>Nhiên liệu・Dầu máy</vt:lpstr>
      <vt:lpstr>Thiết bị thủy lực</vt:lpstr>
      <vt:lpstr>Bơm thủy lực ①Bơm bánh răng　　②Pít tông bơm　Trục nghiêng, đĩa nghiêng</vt:lpstr>
      <vt:lpstr>Thùng chứa dầu máy</vt:lpstr>
      <vt:lpstr>CHƯƠNG 3  CẤU TẠO CÁC TRANG THIẾT BỊ LIÊN QUAN TỚI CHẠY MÁY MÓC DẠNG XE </vt:lpstr>
      <vt:lpstr>Máy kéo bánh xích</vt:lpstr>
      <vt:lpstr>Máy kéo bánh xích</vt:lpstr>
      <vt:lpstr>Máy kéo bánh hơi</vt:lpstr>
      <vt:lpstr>Máy kéo bánh hơi   Lốp xe</vt:lpstr>
      <vt:lpstr>Máy móc xây dựng nhóm máy xúc(shoberu) thủy lực (kiểu bánh xích)</vt:lpstr>
      <vt:lpstr>Máy kéo chạy bằng mô tơ</vt:lpstr>
      <vt:lpstr>Máy cạp đất</vt:lpstr>
      <vt:lpstr>     CHƯƠNG 4  SỬ DỤNG THIẾT BỊ LIÊN QUAN ĐẾN VIỆC CHẠY MÁY MÓC XÂY DỰNG DẠNG XE</vt:lpstr>
      <vt:lpstr>Thao tác khi bắt đầu chạy máy</vt:lpstr>
      <vt:lpstr>Thao tác khi chạy máy</vt:lpstr>
      <vt:lpstr>Thao tác khi chạy máy</vt:lpstr>
      <vt:lpstr>Thao tác khi đỗ xe (dừng máy)</vt:lpstr>
      <vt:lpstr>CHƯƠNG 5  CẤU TẠO VÀ PHÂN LOẠI THIẾT BỊ LIÊN QUAN ĐẾN MÁY MÓC XÂY DỰNG DẠNG XE </vt:lpstr>
      <vt:lpstr>Chủng loại và cấu tạo các loại máy xúc trong xây dựng</vt:lpstr>
      <vt:lpstr>Chủng loại và cấu tạo các loại máy xúc trong xây dựng</vt:lpstr>
      <vt:lpstr>Thiết bị an toàn,…</vt:lpstr>
      <vt:lpstr> Chủng loại và cấu tạo của các loại gầu (shoberu) trong xây dựng</vt:lpstr>
      <vt:lpstr>Các thiết bị an toàn</vt:lpstr>
      <vt:lpstr>Các loại máy kéo chạy bằng mô tơ</vt:lpstr>
      <vt:lpstr>Máy cạp đất</vt:lpstr>
      <vt:lpstr>CHƯƠNG 6　 SỬ DỤNG THIẾT BỊ LIÊN QUAN TỚI THAO TÁC DÙNG MÁY MÓC XÂY DỰNG DẠNG XE</vt:lpstr>
      <vt:lpstr>Xe ủi  1…Thao tác cơ bản</vt:lpstr>
      <vt:lpstr>Máy ủi　1…Thao tác cơ bản</vt:lpstr>
      <vt:lpstr>Máy ủi   1…Thao tác cơ bản</vt:lpstr>
      <vt:lpstr>Xe ủi   2…Thao tác cơ bản</vt:lpstr>
      <vt:lpstr>Thao tác đào xới</vt:lpstr>
      <vt:lpstr>Công tác ủi đất (oshido)</vt:lpstr>
      <vt:lpstr>Thao tác đắp đất(morido)</vt:lpstr>
      <vt:lpstr>Công tác hoàn thiện</vt:lpstr>
      <vt:lpstr>Thao tác áp dụng </vt:lpstr>
      <vt:lpstr>Thao tác xới</vt:lpstr>
      <vt:lpstr>Máy xúc (shoberu), đào</vt:lpstr>
      <vt:lpstr>Máy xúc (shoberu), đào</vt:lpstr>
      <vt:lpstr>Thao tác đào xới</vt:lpstr>
      <vt:lpstr>Công việc chất xếp vận tải</vt:lpstr>
      <vt:lpstr>Công việc chất xếp vận chuyển</vt:lpstr>
      <vt:lpstr>Máy xúc (shoberu) thủy lực (gầu úp)</vt:lpstr>
      <vt:lpstr>Máy xúc (shoberu) thủy lực (gầu úp)</vt:lpstr>
      <vt:lpstr>Thao tác đào xới</vt:lpstr>
      <vt:lpstr>Thao tác chất xếp</vt:lpstr>
      <vt:lpstr>Máy xúc (shoberu) thủy lực (gầu ngửa)</vt:lpstr>
      <vt:lpstr>Máy xúc (shoberu) thủy lực (gầu ngửa)</vt:lpstr>
      <vt:lpstr>Máy xúc (shoberu) thủy lực (gầu ngửa)</vt:lpstr>
      <vt:lpstr>Máy xúc (shoberu) gầu ngoạm</vt:lpstr>
      <vt:lpstr>Máy đào gầu quãng (có gầu kéo bằng dây cáp)</vt:lpstr>
      <vt:lpstr>Máy kéo chạy bằng mô tơ   1…Thao tác cơ bản</vt:lpstr>
      <vt:lpstr>Máy kéo chạy bằng mô tơ   2…Thao tác cơ bản</vt:lpstr>
      <vt:lpstr>Thao tác tương thích</vt:lpstr>
      <vt:lpstr>Máy cạp đất (máy cạp đất chạy bằng mô tơ)</vt:lpstr>
      <vt:lpstr>Máy cạp đất (Máy cạp đất loại được kéo)</vt:lpstr>
      <vt:lpstr>Máy gom đất bánh xích</vt:lpstr>
      <vt:lpstr>Di chuyển máy móc xây dựng dạng xe</vt:lpstr>
      <vt:lpstr>CHƯƠNG 7　 KIỂM TRA, BẢO TRÌ MÁY MÓC XÂY DỰNG</vt:lpstr>
      <vt:lpstr>Nghị định liên quan, mục chú ý chung</vt:lpstr>
      <vt:lpstr>Quy trình kiểm tra hàng ngày　Trước khi khởi động động cơ</vt:lpstr>
      <vt:lpstr>Thủ tục kiểm tra hàng ngày　Sau khi khởi động động cơ</vt:lpstr>
      <vt:lpstr>Thủ tục kiểm tra nếu thấy có bất thường khi vận hành</vt:lpstr>
      <vt:lpstr>CHƯƠNG 8　 KIẾN THỨC LIÊN QUAN VỀ LÁI XE AN TOÀN, HIỆU LỆNH VÀ HƯỚNG DẪN</vt:lpstr>
      <vt:lpstr>Kiến thức liên quan về lái xe an toàn</vt:lpstr>
      <vt:lpstr>Mục liên quan về hiệu lệnh và hướng dẫn </vt:lpstr>
      <vt:lpstr>CHƯƠNG 9  KIẾN THỨC VỀ LỰC VÀ ĐIỆN </vt:lpstr>
      <vt:lpstr>Công suất mô-men</vt:lpstr>
      <vt:lpstr>Khối lượng và tỷ trọng</vt:lpstr>
      <vt:lpstr>Ổn định vật thể (tính ổn đinh(suwari)), trọng tâm</vt:lpstr>
      <vt:lpstr>Chuyển động của vật thể</vt:lpstr>
      <vt:lpstr>Kiến thức về điện</vt:lpstr>
      <vt:lpstr>Kiến thức về điện</vt:lpstr>
      <vt:lpstr>CHƯƠNG 10  KIẾN THỨC VỀ ĐỊA CHẤT VÀ THI CÔNG CÔNG TRÌNH</vt:lpstr>
      <vt:lpstr>Đất và tính chất của đá tảng</vt:lpstr>
      <vt:lpstr>Cấu tạo của đất</vt:lpstr>
      <vt:lpstr>Độ cứng của đất nền</vt:lpstr>
      <vt:lpstr>Sự thay đổi của lượng đất</vt:lpstr>
      <vt:lpstr>Nguyên nhân và dấu hiệu sạt lở đất  Nguyên nhân sạt lở đất</vt:lpstr>
      <vt:lpstr>Nguyên nhân và dấu hiệu sạt lở đất  Độ bền của đất, dấu hiệu sạt lở   </vt:lpstr>
      <vt:lpstr>PHƯƠNG PHÁP ĐÀO HỐ MÓNG CÔNG TRÌNH DÂN DỤNG</vt:lpstr>
      <vt:lpstr>PHƯƠNG PHÁP ĐÀO HỐ MÓNG CÔNG TRÌNH DÂN DỤNG</vt:lpstr>
      <vt:lpstr>PHƯƠNG PHÁP ĐÀO HỐ MÓNG CÔNG TRÌNH DÂN DỤNG</vt:lpstr>
      <vt:lpstr>CHƯƠNG 11     TAI NẠN ĐIỂN HÌNH</vt:lpstr>
      <vt:lpstr>TAI NẠN TỬ THƯƠNG TRONG NGÀNH XÂY DỰNG</vt:lpstr>
      <vt:lpstr>Điển hình 1 : Bị kẹt vào thân sau xe xúc đất khi làm đất</vt:lpstr>
      <vt:lpstr>Điển hình 5 : Đi bộ trước xe xúc đất bị gầu đang xoay đập trúng</vt:lpstr>
      <vt:lpstr>Trường hợp 9. Va chạm vào công nhân khi máy xúc(shoberu) đang nâng vật nặng</vt:lpstr>
      <vt:lpstr>Hệ thống pháp luật về vệ sinh an toàn lao động</vt:lpstr>
      <vt:lpstr>Luật vệ sinh an toàn lao động (Trích) (1)</vt:lpstr>
      <vt:lpstr>Luật vệ sinh an toàn lao động (Trích) (2)</vt:lpstr>
      <vt:lpstr>Luật vệ sinh an toàn lao động (Trích) (3)</vt:lpstr>
      <vt:lpstr>Pháp Lệnh thực thi Luật an toàn vệ sinh lao động (Trích)</vt:lpstr>
      <vt:lpstr>Luật vệ sinh an toàn lao động (Trích) (1)</vt:lpstr>
      <vt:lpstr>Luật an toàn vệ sinh lao động (Trích) (2)</vt:lpstr>
      <vt:lpstr>Luật an toàn vệ sinh lao động (Trích) (3)</vt:lpstr>
      <vt:lpstr>Luật an toàn vệ sinh lao động (Trích) (4)</vt:lpstr>
      <vt:lpstr>Luật an toàn vệ sinh lao động (Trích) (5)</vt:lpstr>
      <vt:lpstr>Luật an toàn vệ sinh lao động (Trích) (6)</vt:lpstr>
      <vt:lpstr>Luật an toàn vệ sinh lao động (Trích) (7)</vt:lpstr>
      <vt:lpstr>Luật an toàn vệ sinh lao động (Trích) (8)</vt:lpstr>
      <vt:lpstr>Luật an toàn vệ sinh lao động (Trích) (9)</vt:lpstr>
      <vt:lpstr>Luật an toàn vệ sinh lao động (Trích) (10)</vt:lpstr>
      <vt:lpstr>Tiêu chuẩn cấu tạo của các loại xe dùng trong xây dựng  (Trích)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2021-02-24T05:57:18Z</dcterms:created>
  <dcterms:modified xsi:type="dcterms:W3CDTF">2021-03-15T04:55:59Z</dcterms:modified>
</cp:coreProperties>
</file>