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22"/>
  </p:notesMasterIdLst>
  <p:sldIdLst>
    <p:sldId id="336" r:id="rId3"/>
    <p:sldId id="305" r:id="rId4"/>
    <p:sldId id="257" r:id="rId5"/>
    <p:sldId id="366" r:id="rId6"/>
    <p:sldId id="446" r:id="rId7"/>
    <p:sldId id="447" r:id="rId8"/>
    <p:sldId id="448" r:id="rId9"/>
    <p:sldId id="371" r:id="rId10"/>
    <p:sldId id="372" r:id="rId11"/>
    <p:sldId id="375" r:id="rId12"/>
    <p:sldId id="377" r:id="rId13"/>
    <p:sldId id="337" r:id="rId14"/>
    <p:sldId id="378" r:id="rId15"/>
    <p:sldId id="523" r:id="rId16"/>
    <p:sldId id="525" r:id="rId17"/>
    <p:sldId id="524" r:id="rId18"/>
    <p:sldId id="379" r:id="rId19"/>
    <p:sldId id="380" r:id="rId20"/>
    <p:sldId id="381" r:id="rId21"/>
    <p:sldId id="386" r:id="rId22"/>
    <p:sldId id="339" r:id="rId23"/>
    <p:sldId id="526" r:id="rId24"/>
    <p:sldId id="615" r:id="rId25"/>
    <p:sldId id="527" r:id="rId26"/>
    <p:sldId id="388" r:id="rId27"/>
    <p:sldId id="528" r:id="rId28"/>
    <p:sldId id="449" r:id="rId29"/>
    <p:sldId id="450" r:id="rId30"/>
    <p:sldId id="443" r:id="rId31"/>
    <p:sldId id="456" r:id="rId32"/>
    <p:sldId id="457" r:id="rId33"/>
    <p:sldId id="458" r:id="rId34"/>
    <p:sldId id="459" r:id="rId35"/>
    <p:sldId id="340" r:id="rId36"/>
    <p:sldId id="394" r:id="rId37"/>
    <p:sldId id="465" r:id="rId38"/>
    <p:sldId id="466" r:id="rId39"/>
    <p:sldId id="395" r:id="rId40"/>
    <p:sldId id="467" r:id="rId41"/>
    <p:sldId id="471" r:id="rId42"/>
    <p:sldId id="472" r:id="rId43"/>
    <p:sldId id="539" r:id="rId44"/>
    <p:sldId id="540" r:id="rId45"/>
    <p:sldId id="541" r:id="rId46"/>
    <p:sldId id="542" r:id="rId47"/>
    <p:sldId id="543" r:id="rId48"/>
    <p:sldId id="544" r:id="rId49"/>
    <p:sldId id="545" r:id="rId50"/>
    <p:sldId id="546" r:id="rId51"/>
    <p:sldId id="547" r:id="rId52"/>
    <p:sldId id="548" r:id="rId53"/>
    <p:sldId id="549" r:id="rId54"/>
    <p:sldId id="550" r:id="rId55"/>
    <p:sldId id="551" r:id="rId56"/>
    <p:sldId id="552" r:id="rId57"/>
    <p:sldId id="553" r:id="rId58"/>
    <p:sldId id="617" r:id="rId59"/>
    <p:sldId id="555" r:id="rId60"/>
    <p:sldId id="618" r:id="rId61"/>
    <p:sldId id="556" r:id="rId62"/>
    <p:sldId id="557" r:id="rId63"/>
    <p:sldId id="558" r:id="rId64"/>
    <p:sldId id="559" r:id="rId65"/>
    <p:sldId id="619" r:id="rId66"/>
    <p:sldId id="560" r:id="rId67"/>
    <p:sldId id="561" r:id="rId68"/>
    <p:sldId id="562" r:id="rId69"/>
    <p:sldId id="563" r:id="rId70"/>
    <p:sldId id="564" r:id="rId71"/>
    <p:sldId id="565" r:id="rId72"/>
    <p:sldId id="566" r:id="rId73"/>
    <p:sldId id="567" r:id="rId74"/>
    <p:sldId id="568" r:id="rId75"/>
    <p:sldId id="569" r:id="rId76"/>
    <p:sldId id="570" r:id="rId77"/>
    <p:sldId id="571" r:id="rId78"/>
    <p:sldId id="572" r:id="rId79"/>
    <p:sldId id="573" r:id="rId80"/>
    <p:sldId id="574" r:id="rId81"/>
    <p:sldId id="575" r:id="rId82"/>
    <p:sldId id="576" r:id="rId83"/>
    <p:sldId id="577" r:id="rId84"/>
    <p:sldId id="578" r:id="rId85"/>
    <p:sldId id="579" r:id="rId86"/>
    <p:sldId id="580" r:id="rId87"/>
    <p:sldId id="581" r:id="rId88"/>
    <p:sldId id="582" r:id="rId89"/>
    <p:sldId id="583" r:id="rId90"/>
    <p:sldId id="584" r:id="rId91"/>
    <p:sldId id="585" r:id="rId92"/>
    <p:sldId id="586" r:id="rId93"/>
    <p:sldId id="587" r:id="rId94"/>
    <p:sldId id="588" r:id="rId95"/>
    <p:sldId id="589" r:id="rId96"/>
    <p:sldId id="590" r:id="rId97"/>
    <p:sldId id="591" r:id="rId98"/>
    <p:sldId id="592" r:id="rId99"/>
    <p:sldId id="593" r:id="rId100"/>
    <p:sldId id="594" r:id="rId101"/>
    <p:sldId id="595" r:id="rId102"/>
    <p:sldId id="596" r:id="rId103"/>
    <p:sldId id="597" r:id="rId104"/>
    <p:sldId id="598" r:id="rId105"/>
    <p:sldId id="599" r:id="rId106"/>
    <p:sldId id="600" r:id="rId107"/>
    <p:sldId id="601" r:id="rId108"/>
    <p:sldId id="602" r:id="rId109"/>
    <p:sldId id="603" r:id="rId110"/>
    <p:sldId id="604" r:id="rId111"/>
    <p:sldId id="605" r:id="rId112"/>
    <p:sldId id="606" r:id="rId113"/>
    <p:sldId id="607" r:id="rId114"/>
    <p:sldId id="608" r:id="rId115"/>
    <p:sldId id="609" r:id="rId116"/>
    <p:sldId id="610" r:id="rId117"/>
    <p:sldId id="611" r:id="rId118"/>
    <p:sldId id="612" r:id="rId119"/>
    <p:sldId id="613" r:id="rId120"/>
    <p:sldId id="614" r:id="rId12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06" autoAdjust="0"/>
    <p:restoredTop sz="94660"/>
  </p:normalViewPr>
  <p:slideViewPr>
    <p:cSldViewPr snapToGrid="0">
      <p:cViewPr varScale="1">
        <p:scale>
          <a:sx n="74" d="100"/>
          <a:sy n="74" d="100"/>
        </p:scale>
        <p:origin x="84" y="1278"/>
      </p:cViewPr>
      <p:guideLst/>
    </p:cSldViewPr>
  </p:slideViewPr>
  <p:notesTextViewPr>
    <p:cViewPr>
      <p:scale>
        <a:sx n="1" d="1"/>
        <a:sy n="1" d="1"/>
      </p:scale>
      <p:origin x="0" y="0"/>
    </p:cViewPr>
  </p:notesTextViewPr>
  <p:sorterViewPr>
    <p:cViewPr>
      <p:scale>
        <a:sx n="200" d="100"/>
        <a:sy n="200" d="100"/>
      </p:scale>
      <p:origin x="0" y="-49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044E0B5-69AE-4DB8-A746-7CF92D00ED4B}" type="datetimeFigureOut">
              <a:rPr kumimoji="1" lang="ja-JP" altLang="en-US" smtClean="0"/>
              <a:t>2021/3/15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31133422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601165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4216519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06438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12822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570308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17060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3225939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76717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22516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575200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871249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1468272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4242695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1655928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145752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4062331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3876329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3969680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352583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808020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3116255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1982549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4033382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423775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7949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1899462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118634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649029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2346779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3615351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1997778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15793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3639183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239154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368793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1293313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3413067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3753380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7054390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2074582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365217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3865614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1143833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2486244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2425391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72632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229387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918836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910825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38184333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516359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2227244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91397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77</a:t>
            </a:fld>
            <a:endParaRPr lang="ja-JP" altLang="en-US">
              <a:solidFill>
                <a:prstClr val="black"/>
              </a:solidFill>
            </a:endParaRPr>
          </a:p>
        </p:txBody>
      </p:sp>
    </p:spTree>
    <p:extLst>
      <p:ext uri="{BB962C8B-B14F-4D97-AF65-F5344CB8AC3E}">
        <p14:creationId xmlns:p14="http://schemas.microsoft.com/office/powerpoint/2010/main" val="59005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37698672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40772426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88</a:t>
            </a:fld>
            <a:endParaRPr lang="ja-JP" altLang="en-US">
              <a:solidFill>
                <a:prstClr val="black"/>
              </a:solidFill>
            </a:endParaRPr>
          </a:p>
        </p:txBody>
      </p:sp>
    </p:spTree>
    <p:extLst>
      <p:ext uri="{BB962C8B-B14F-4D97-AF65-F5344CB8AC3E}">
        <p14:creationId xmlns:p14="http://schemas.microsoft.com/office/powerpoint/2010/main" val="34346238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452026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712271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3881648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24463880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6325490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7380088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97</a:t>
            </a:fld>
            <a:endParaRPr lang="ja-JP" altLang="en-US">
              <a:solidFill>
                <a:prstClr val="black"/>
              </a:solidFill>
            </a:endParaRPr>
          </a:p>
        </p:txBody>
      </p:sp>
    </p:spTree>
    <p:extLst>
      <p:ext uri="{BB962C8B-B14F-4D97-AF65-F5344CB8AC3E}">
        <p14:creationId xmlns:p14="http://schemas.microsoft.com/office/powerpoint/2010/main" val="30846335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12454779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8157755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299313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4630274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3371943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61565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10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10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0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image" Target="../media/image239.png"/></Relationships>
</file>

<file path=ppt/slides/_rels/slide10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120.png"/><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23.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130.png"/><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151.png"/><Relationship Id="rId4" Type="http://schemas.openxmlformats.org/officeDocument/2006/relationships/image" Target="../media/image150.png"/></Relationships>
</file>

<file path=ppt/slides/_rels/slide6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54.png"/><Relationship Id="rId4" Type="http://schemas.openxmlformats.org/officeDocument/2006/relationships/image" Target="../media/image153.png"/></Relationships>
</file>

<file path=ppt/slides/_rels/slide6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7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68.png"/></Relationships>
</file>

<file path=ppt/slides/_rels/slide7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78.jpeg"/><Relationship Id="rId4" Type="http://schemas.openxmlformats.org/officeDocument/2006/relationships/image" Target="../media/image177.png"/></Relationships>
</file>

<file path=ppt/slides/_rels/slide7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77.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89.png"/></Relationships>
</file>

<file path=ppt/slides/_rels/slide8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92.png"/></Relationships>
</file>

<file path=ppt/slides/_rels/slide8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94.png"/></Relationships>
</file>

<file path=ppt/slides/_rels/slide8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197.png"/><Relationship Id="rId4" Type="http://schemas.openxmlformats.org/officeDocument/2006/relationships/image" Target="../media/image196.png"/></Relationships>
</file>

<file path=ppt/slides/_rels/slide86.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8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20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image" Target="../media/image208.png"/><Relationship Id="rId4" Type="http://schemas.openxmlformats.org/officeDocument/2006/relationships/image" Target="../media/image207.png"/></Relationships>
</file>

<file path=ppt/slides/_rels/slide9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212.png"/></Relationships>
</file>

<file path=ppt/slides/_rels/slide9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4.xml"/><Relationship Id="rId1" Type="http://schemas.openxmlformats.org/officeDocument/2006/relationships/slideLayout" Target="../slideLayouts/slideLayout13.xml"/><Relationship Id="rId5" Type="http://schemas.openxmlformats.org/officeDocument/2006/relationships/image" Target="../media/image216.png"/><Relationship Id="rId4" Type="http://schemas.openxmlformats.org/officeDocument/2006/relationships/image" Target="../media/image215.png"/></Relationships>
</file>

<file path=ppt/slides/_rels/slide9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218.png"/></Relationships>
</file>

<file path=ppt/slides/_rels/slide9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image" Target="../media/image220.png"/></Relationships>
</file>

<file path=ppt/slides/_rels/slide9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22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463951"/>
            <a:ext cx="9144000" cy="1046011"/>
          </a:xfrm>
        </p:spPr>
        <p:txBody>
          <a:bodyPr anchor="ctr">
            <a:normAutofit fontScale="90000"/>
          </a:bodyPr>
          <a:lstStyle/>
          <a:p>
            <a:r>
              <a:rPr lang="zh-CN" altLang="en-US" sz="3200" b="1" dirty="0">
                <a:latin typeface="+mn-ea"/>
                <a:ea typeface="+mn-ea"/>
              </a:rPr>
              <a:t>车辆系工程机械</a:t>
            </a:r>
            <a:r>
              <a:rPr lang="ja-JP" altLang="en-US" sz="3200" b="1" dirty="0">
                <a:latin typeface="+mn-ea"/>
                <a:ea typeface="+mn-ea"/>
              </a:rPr>
              <a:t>（</a:t>
            </a:r>
            <a:r>
              <a:rPr lang="zh-CN" altLang="en-US" sz="3200" b="1" dirty="0">
                <a:latin typeface="+mn-ea"/>
                <a:ea typeface="+mn-ea"/>
              </a:rPr>
              <a:t>整地</a:t>
            </a:r>
            <a:r>
              <a:rPr lang="ja-JP" altLang="en-US" sz="3200" b="1" dirty="0">
                <a:latin typeface="+mn-ea"/>
                <a:ea typeface="+mn-ea"/>
              </a:rPr>
              <a:t>・</a:t>
            </a:r>
            <a:r>
              <a:rPr lang="zh-CN" altLang="en-US" sz="3200" b="1" dirty="0">
                <a:latin typeface="+mn-ea"/>
                <a:ea typeface="+mn-ea"/>
              </a:rPr>
              <a:t>搬运</a:t>
            </a:r>
            <a:r>
              <a:rPr lang="ja-JP" altLang="en-US" sz="3200" b="1" dirty="0">
                <a:latin typeface="+mn-ea"/>
                <a:ea typeface="+mn-ea"/>
              </a:rPr>
              <a:t>・</a:t>
            </a:r>
            <a:r>
              <a:rPr lang="zh-CN" altLang="en-US" sz="3200" b="1" dirty="0">
                <a:latin typeface="+mn-ea"/>
                <a:ea typeface="+mn-ea"/>
              </a:rPr>
              <a:t>装载用以及挖掘用</a:t>
            </a:r>
            <a:r>
              <a:rPr lang="ja-JP" altLang="en-US" sz="3200" b="1" dirty="0">
                <a:latin typeface="+mn-ea"/>
                <a:ea typeface="+mn-ea"/>
              </a:rPr>
              <a:t>）</a:t>
            </a:r>
            <a:r>
              <a:rPr lang="en-US" altLang="ja-JP" sz="3200" b="1" dirty="0">
                <a:latin typeface="+mn-ea"/>
                <a:ea typeface="+mn-ea"/>
              </a:rPr>
              <a:t/>
            </a:r>
            <a:br>
              <a:rPr lang="en-US" altLang="ja-JP" sz="3200" b="1" dirty="0">
                <a:latin typeface="+mn-ea"/>
                <a:ea typeface="+mn-ea"/>
              </a:rPr>
            </a:br>
            <a:r>
              <a:rPr lang="zh-CN" altLang="en-US" sz="3200" b="1" dirty="0">
                <a:latin typeface="+mn-ea"/>
                <a:ea typeface="+mn-ea"/>
              </a:rPr>
              <a:t>驾驶技能讲习辅助教材</a:t>
            </a:r>
            <a:r>
              <a:rPr lang="en-US" altLang="ja-JP" sz="3200" b="1" dirty="0">
                <a:latin typeface="+mn-ea"/>
                <a:ea typeface="+mn-ea"/>
              </a:rPr>
              <a:t/>
            </a:r>
            <a:br>
              <a:rPr lang="en-US" altLang="ja-JP" sz="3200" b="1" dirty="0">
                <a:latin typeface="+mn-ea"/>
                <a:ea typeface="+mn-ea"/>
              </a:rPr>
            </a:br>
            <a:r>
              <a:rPr lang="zh-CN" altLang="en-US" sz="3200" b="1" dirty="0">
                <a:latin typeface="+mn-ea"/>
                <a:ea typeface="+mn-ea"/>
              </a:rPr>
              <a:t>讲习用</a:t>
            </a:r>
            <a:r>
              <a:rPr lang="en-US" altLang="zh-CN" sz="3200" b="1" dirty="0">
                <a:latin typeface="+mn-ea"/>
                <a:ea typeface="+mn-ea"/>
              </a:rPr>
              <a:t>PPT</a:t>
            </a:r>
            <a:r>
              <a:rPr lang="zh-CN" altLang="en-US" sz="3200" b="1" dirty="0">
                <a:latin typeface="+mn-ea"/>
                <a:ea typeface="+mn-ea"/>
              </a:rPr>
              <a:t>资料</a:t>
            </a:r>
            <a:endParaRPr kumimoji="1" lang="ja-JP" altLang="en-US" sz="3200" b="1" dirty="0">
              <a:latin typeface="+mn-ea"/>
              <a:ea typeface="+mn-ea"/>
            </a:endParaRPr>
          </a:p>
        </p:txBody>
      </p:sp>
    </p:spTree>
    <p:extLst>
      <p:ext uri="{BB962C8B-B14F-4D97-AF65-F5344CB8AC3E}">
        <p14:creationId xmlns:p14="http://schemas.microsoft.com/office/powerpoint/2010/main" val="29887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zh-CN" altLang="en-US" sz="2000" dirty="0">
                <a:latin typeface="SimSun" panose="02010600030101010101" pitchFamily="2" charset="-122"/>
                <a:ea typeface="SimSun" panose="02010600030101010101" pitchFamily="2" charset="-122"/>
              </a:rPr>
              <a:t>车辆系工程机械的相关用语</a:t>
            </a:r>
            <a:r>
              <a:rPr lang="ja-JP" altLang="en-US" sz="2000" dirty="0">
                <a:latin typeface="SimSun" panose="02010600030101010101" pitchFamily="2" charset="-122"/>
                <a:ea typeface="SimSun" panose="02010600030101010101" pitchFamily="2" charset="-122"/>
              </a:rPr>
              <a:t>　</a:t>
            </a:r>
            <a:r>
              <a:rPr lang="en-US" altLang="zh-TW" sz="2000" dirty="0">
                <a:latin typeface="SimSun" panose="02010600030101010101" pitchFamily="2" charset="-122"/>
                <a:ea typeface="SimSun" panose="02010600030101010101" pitchFamily="2" charset="-122"/>
              </a:rPr>
              <a:t>5</a:t>
            </a:r>
            <a:r>
              <a:rPr lang="ja-JP" altLang="en-US" sz="2000" dirty="0">
                <a:latin typeface="SimSun" panose="02010600030101010101" pitchFamily="2" charset="-122"/>
                <a:ea typeface="SimSun" panose="02010600030101010101" pitchFamily="2" charset="-122"/>
              </a:rPr>
              <a:t>・・・</a:t>
            </a:r>
            <a:r>
              <a:rPr lang="zh-CN" altLang="en-US" sz="2000" dirty="0">
                <a:latin typeface="SimSun" panose="02010600030101010101" pitchFamily="2" charset="-122"/>
                <a:ea typeface="SimSun" panose="02010600030101010101" pitchFamily="2" charset="-122"/>
              </a:rPr>
              <a:t>稳定度</a:t>
            </a:r>
            <a:r>
              <a:rPr lang="ja-JP" altLang="en-US" sz="2000" dirty="0">
                <a:latin typeface="SimSun" panose="02010600030101010101" pitchFamily="2" charset="-122"/>
                <a:ea typeface="SimSun" panose="02010600030101010101" pitchFamily="2" charset="-122"/>
              </a:rPr>
              <a:t> </a:t>
            </a:r>
            <a:r>
              <a:rPr lang="en-US" altLang="zh-CN" sz="2000" dirty="0">
                <a:latin typeface="SimSun" panose="02010600030101010101" pitchFamily="2" charset="-122"/>
                <a:ea typeface="SimSun" panose="02010600030101010101" pitchFamily="2" charset="-122"/>
              </a:rPr>
              <a:t> 6</a:t>
            </a:r>
            <a:r>
              <a:rPr lang="ja-JP" altLang="en-US" sz="2000" dirty="0">
                <a:latin typeface="SimSun" panose="02010600030101010101" pitchFamily="2" charset="-122"/>
                <a:ea typeface="SimSun" panose="02010600030101010101" pitchFamily="2" charset="-122"/>
              </a:rPr>
              <a:t>・・・</a:t>
            </a:r>
            <a:r>
              <a:rPr lang="zh-CN" altLang="en-US" sz="2000" dirty="0">
                <a:latin typeface="SimSun" panose="02010600030101010101" pitchFamily="2" charset="-122"/>
                <a:ea typeface="SimSun" panose="02010600030101010101" pitchFamily="2" charset="-122"/>
              </a:rPr>
              <a:t>爬坡能力</a:t>
            </a:r>
            <a:endParaRPr kumimoji="1" lang="ja-JP" altLang="en-US" sz="20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辅助教材１１页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7" name="図 6"/>
          <p:cNvPicPr>
            <a:picLocks noChangeAspect="1"/>
          </p:cNvPicPr>
          <p:nvPr/>
        </p:nvPicPr>
        <p:blipFill>
          <a:blip r:embed="rId3"/>
          <a:stretch>
            <a:fillRect/>
          </a:stretch>
        </p:blipFill>
        <p:spPr>
          <a:xfrm>
            <a:off x="687186" y="2572106"/>
            <a:ext cx="3461303" cy="2516377"/>
          </a:xfrm>
          <a:prstGeom prst="rect">
            <a:avLst/>
          </a:prstGeom>
        </p:spPr>
      </p:pic>
      <p:pic>
        <p:nvPicPr>
          <p:cNvPr id="8" name="図 7"/>
          <p:cNvPicPr>
            <a:picLocks noChangeAspect="1"/>
          </p:cNvPicPr>
          <p:nvPr/>
        </p:nvPicPr>
        <p:blipFill>
          <a:blip r:embed="rId4"/>
          <a:stretch>
            <a:fillRect/>
          </a:stretch>
        </p:blipFill>
        <p:spPr>
          <a:xfrm>
            <a:off x="4098891" y="2865773"/>
            <a:ext cx="4280632" cy="2169370"/>
          </a:xfrm>
          <a:prstGeom prst="rect">
            <a:avLst/>
          </a:prstGeom>
        </p:spPr>
      </p:pic>
      <p:sp>
        <p:nvSpPr>
          <p:cNvPr id="9" name="テキスト ボックス 8"/>
          <p:cNvSpPr txBox="1"/>
          <p:nvPr/>
        </p:nvSpPr>
        <p:spPr>
          <a:xfrm>
            <a:off x="1080819" y="5088483"/>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稳定</a:t>
            </a:r>
            <a:r>
              <a:rPr lang="ja-JP" altLang="en-US" sz="1200" dirty="0">
                <a:solidFill>
                  <a:prstClr val="black"/>
                </a:solidFill>
                <a:latin typeface="SimSun" panose="02010600030101010101" pitchFamily="2" charset="-122"/>
                <a:ea typeface="SimSun" panose="02010600030101010101" pitchFamily="2" charset="-122"/>
              </a:rPr>
              <a:t>度</a:t>
            </a:r>
          </a:p>
        </p:txBody>
      </p:sp>
      <p:sp>
        <p:nvSpPr>
          <p:cNvPr id="10" name="テキスト ボックス 9"/>
          <p:cNvSpPr txBox="1"/>
          <p:nvPr/>
        </p:nvSpPr>
        <p:spPr>
          <a:xfrm>
            <a:off x="4701113" y="5088483"/>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爬坡能力</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 xmlns:a16="http://schemas.microsoft.com/office/drawing/2014/main" id="{87170F6E-11B1-4E88-A515-615030BB69D3}"/>
              </a:ext>
            </a:extLst>
          </p:cNvPr>
          <p:cNvSpPr txBox="1"/>
          <p:nvPr/>
        </p:nvSpPr>
        <p:spPr>
          <a:xfrm>
            <a:off x="2220918" y="4507172"/>
            <a:ext cx="860212" cy="276999"/>
          </a:xfrm>
          <a:prstGeom prst="rect">
            <a:avLst/>
          </a:prstGeom>
          <a:solidFill>
            <a:schemeClr val="bg1"/>
          </a:solid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稳定度</a:t>
            </a: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0267019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建设业的死伤灾害</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１２１</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800" dirty="0">
                <a:solidFill>
                  <a:prstClr val="black"/>
                </a:solidFill>
                <a:latin typeface="SimSun" panose="02010600030101010101" pitchFamily="2" charset="-122"/>
                <a:ea typeface="SimSun" panose="02010600030101010101" pitchFamily="2" charset="-122"/>
              </a:rPr>
              <a:t>图</a:t>
            </a:r>
            <a:r>
              <a:rPr lang="en-US" altLang="zh-CN" sz="1800" dirty="0">
                <a:solidFill>
                  <a:prstClr val="black"/>
                </a:solidFill>
                <a:latin typeface="SimSun" panose="02010600030101010101" pitchFamily="2" charset="-122"/>
                <a:ea typeface="SimSun" panose="02010600030101010101" pitchFamily="2" charset="-122"/>
              </a:rPr>
              <a:t>11-1</a:t>
            </a:r>
            <a:r>
              <a:rPr lang="zh-CN" altLang="en-US" sz="1800" dirty="0">
                <a:solidFill>
                  <a:prstClr val="black"/>
                </a:solidFill>
                <a:latin typeface="SimSun" panose="02010600030101010101" pitchFamily="2" charset="-122"/>
                <a:ea typeface="SimSun" panose="02010600030101010101" pitchFamily="2" charset="-122"/>
              </a:rPr>
              <a:t>所示为建筑业中休业四天以上的伤亡灾害的推移</a:t>
            </a: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gn="ctr">
              <a:lnSpc>
                <a:spcPct val="100000"/>
              </a:lnSpc>
              <a:spcBef>
                <a:spcPts val="0"/>
              </a:spcBef>
              <a:buNone/>
            </a:pPr>
            <a:endParaRPr lang="en-US" altLang="zh-CN" sz="2000" dirty="0">
              <a:solidFill>
                <a:prstClr val="black"/>
              </a:solidFill>
              <a:latin typeface="SimSun" panose="02010600030101010101" pitchFamily="2" charset="-122"/>
              <a:ea typeface="SimSun" panose="02010600030101010101" pitchFamily="2" charset="-122"/>
            </a:endParaRPr>
          </a:p>
          <a:p>
            <a:pPr marL="0" indent="0" algn="ctr">
              <a:lnSpc>
                <a:spcPct val="100000"/>
              </a:lnSpc>
              <a:spcBef>
                <a:spcPts val="0"/>
              </a:spcBef>
              <a:buNone/>
            </a:pPr>
            <a:r>
              <a:rPr lang="zh-CN" altLang="en-US" sz="1200" dirty="0">
                <a:solidFill>
                  <a:prstClr val="black"/>
                </a:solidFill>
                <a:latin typeface="SimSun" panose="02010600030101010101" pitchFamily="2" charset="-122"/>
                <a:ea typeface="SimSun" panose="02010600030101010101" pitchFamily="2" charset="-122"/>
              </a:rPr>
              <a:t>建筑业中休业四天以上的伤亡灾害的推移</a:t>
            </a:r>
          </a:p>
          <a:p>
            <a:pPr marL="0" indent="0" algn="ctr">
              <a:lnSpc>
                <a:spcPct val="100000"/>
              </a:lnSpc>
              <a:spcBef>
                <a:spcPts val="0"/>
              </a:spcBef>
              <a:buNone/>
            </a:pPr>
            <a:r>
              <a:rPr lang="zh-CN" altLang="en-US" sz="1200" dirty="0">
                <a:solidFill>
                  <a:prstClr val="black"/>
                </a:solidFill>
                <a:latin typeface="SimSun" panose="02010600030101010101" pitchFamily="2" charset="-122"/>
                <a:ea typeface="SimSun" panose="02010600030101010101" pitchFamily="2" charset="-122"/>
              </a:rPr>
              <a:t>（不包括因为东日本大地震直接造成的伤亡）</a:t>
            </a:r>
          </a:p>
          <a:p>
            <a:pPr marL="0" indent="0" algn="ctr">
              <a:lnSpc>
                <a:spcPct val="100000"/>
              </a:lnSpc>
              <a:spcBef>
                <a:spcPts val="0"/>
              </a:spcBef>
              <a:buNone/>
            </a:pPr>
            <a:endParaRPr lang="en-US" altLang="zh-CN" sz="1200" dirty="0">
              <a:solidFill>
                <a:prstClr val="black"/>
              </a:solidFill>
              <a:latin typeface="SimSun" panose="02010600030101010101" pitchFamily="2" charset="-122"/>
              <a:ea typeface="SimSun" panose="02010600030101010101" pitchFamily="2" charset="-122"/>
            </a:endParaRPr>
          </a:p>
          <a:p>
            <a:pPr marL="0" indent="0" algn="ctr">
              <a:lnSpc>
                <a:spcPct val="100000"/>
              </a:lnSpc>
              <a:spcBef>
                <a:spcPts val="0"/>
              </a:spcBef>
              <a:buNone/>
            </a:pPr>
            <a:endParaRPr lang="zh-CN" altLang="en-US" sz="12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200" dirty="0">
                <a:solidFill>
                  <a:prstClr val="black"/>
                </a:solidFill>
                <a:latin typeface="SimSun" panose="02010600030101010101" pitchFamily="2" charset="-122"/>
                <a:ea typeface="SimSun" panose="02010600030101010101" pitchFamily="2" charset="-122"/>
              </a:rPr>
              <a:t>此外，如果按起因分别收集从</a:t>
            </a:r>
            <a:r>
              <a:rPr lang="en-US" altLang="zh-CN" sz="1200" dirty="0">
                <a:solidFill>
                  <a:prstClr val="black"/>
                </a:solidFill>
                <a:latin typeface="SimSun" panose="02010600030101010101" pitchFamily="2" charset="-122"/>
                <a:ea typeface="SimSun" panose="02010600030101010101" pitchFamily="2" charset="-122"/>
              </a:rPr>
              <a:t>2017</a:t>
            </a:r>
            <a:r>
              <a:rPr lang="zh-CN" altLang="en-US" sz="1200" dirty="0">
                <a:solidFill>
                  <a:prstClr val="black"/>
                </a:solidFill>
                <a:latin typeface="SimSun" panose="02010600030101010101" pitchFamily="2" charset="-122"/>
                <a:ea typeface="SimSun" panose="02010600030101010101" pitchFamily="2" charset="-122"/>
              </a:rPr>
              <a:t>年（平成</a:t>
            </a:r>
            <a:r>
              <a:rPr lang="en-US" altLang="zh-CN" sz="1200" dirty="0">
                <a:solidFill>
                  <a:prstClr val="black"/>
                </a:solidFill>
                <a:latin typeface="SimSun" panose="02010600030101010101" pitchFamily="2" charset="-122"/>
                <a:ea typeface="SimSun" panose="02010600030101010101" pitchFamily="2" charset="-122"/>
              </a:rPr>
              <a:t>29</a:t>
            </a:r>
            <a:r>
              <a:rPr lang="zh-CN" altLang="en-US" sz="1200" dirty="0">
                <a:solidFill>
                  <a:prstClr val="black"/>
                </a:solidFill>
                <a:latin typeface="SimSun" panose="02010600030101010101" pitchFamily="2" charset="-122"/>
                <a:ea typeface="SimSun" panose="02010600030101010101" pitchFamily="2" charset="-122"/>
              </a:rPr>
              <a:t>年）中发生的休业</a:t>
            </a:r>
            <a:r>
              <a:rPr lang="en-US" altLang="zh-CN" sz="1200" dirty="0">
                <a:solidFill>
                  <a:prstClr val="black"/>
                </a:solidFill>
                <a:latin typeface="SimSun" panose="02010600030101010101" pitchFamily="2" charset="-122"/>
                <a:ea typeface="SimSun" panose="02010600030101010101" pitchFamily="2" charset="-122"/>
              </a:rPr>
              <a:t>4</a:t>
            </a:r>
            <a:r>
              <a:rPr lang="zh-CN" altLang="en-US" sz="1200" dirty="0">
                <a:solidFill>
                  <a:prstClr val="black"/>
                </a:solidFill>
                <a:latin typeface="SimSun" panose="02010600030101010101" pitchFamily="2" charset="-122"/>
                <a:ea typeface="SimSun" panose="02010600030101010101" pitchFamily="2" charset="-122"/>
              </a:rPr>
              <a:t>天以上的伤亡中提取的灾难发生原因时，由工程机械等为原因导致的伤亡灾害中，约有</a:t>
            </a:r>
            <a:r>
              <a:rPr lang="en-US" altLang="zh-CN" sz="1200" dirty="0">
                <a:solidFill>
                  <a:prstClr val="black"/>
                </a:solidFill>
                <a:latin typeface="SimSun" panose="02010600030101010101" pitchFamily="2" charset="-122"/>
                <a:ea typeface="SimSun" panose="02010600030101010101" pitchFamily="2" charset="-122"/>
              </a:rPr>
              <a:t>56</a:t>
            </a:r>
            <a:r>
              <a:rPr lang="zh-CN" altLang="en-US" sz="1200" dirty="0">
                <a:solidFill>
                  <a:prstClr val="black"/>
                </a:solidFill>
                <a:latin typeface="SimSun" panose="02010600030101010101" pitchFamily="2" charset="-122"/>
                <a:ea typeface="SimSun" panose="02010600030101010101" pitchFamily="2" charset="-122"/>
              </a:rPr>
              <a:t>％是整地，搬运，装载用以及挖掘用的死伤，还有约</a:t>
            </a:r>
            <a:r>
              <a:rPr lang="en-US" altLang="zh-CN" sz="1200" dirty="0">
                <a:solidFill>
                  <a:prstClr val="black"/>
                </a:solidFill>
                <a:latin typeface="SimSun" panose="02010600030101010101" pitchFamily="2" charset="-122"/>
                <a:ea typeface="SimSun" panose="02010600030101010101" pitchFamily="2" charset="-122"/>
              </a:rPr>
              <a:t>15</a:t>
            </a:r>
            <a:r>
              <a:rPr lang="zh-CN" altLang="en-US" sz="1200" dirty="0">
                <a:solidFill>
                  <a:prstClr val="black"/>
                </a:solidFill>
                <a:latin typeface="SimSun" panose="02010600030101010101" pitchFamily="2" charset="-122"/>
                <a:ea typeface="SimSun" panose="02010600030101010101" pitchFamily="2" charset="-122"/>
              </a:rPr>
              <a:t>％是解体用。</a:t>
            </a:r>
          </a:p>
          <a:p>
            <a:pPr marL="0" indent="0">
              <a:lnSpc>
                <a:spcPct val="100000"/>
              </a:lnSpc>
              <a:spcBef>
                <a:spcPts val="0"/>
              </a:spcBef>
              <a:buNone/>
            </a:pPr>
            <a:endParaRPr lang="zh-CN" altLang="en-US" sz="12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200" dirty="0">
                <a:solidFill>
                  <a:prstClr val="black"/>
                </a:solidFill>
                <a:latin typeface="SimSun" panose="02010600030101010101" pitchFamily="2" charset="-122"/>
                <a:ea typeface="SimSun" panose="02010600030101010101" pitchFamily="2" charset="-122"/>
              </a:rPr>
              <a:t>（参考）厚生劳动省 劳动灾害发生状况，职场的安全网站：劳动灾害原因要素的分析（</a:t>
            </a:r>
            <a:r>
              <a:rPr lang="en-US" altLang="zh-CN" sz="1200" dirty="0">
                <a:solidFill>
                  <a:prstClr val="black"/>
                </a:solidFill>
                <a:latin typeface="SimSun" panose="02010600030101010101" pitchFamily="2" charset="-122"/>
                <a:ea typeface="SimSun" panose="02010600030101010101" pitchFamily="2" charset="-122"/>
              </a:rPr>
              <a:t>2009</a:t>
            </a:r>
            <a:r>
              <a:rPr lang="zh-CN" altLang="en-US" sz="1200" dirty="0">
                <a:solidFill>
                  <a:prstClr val="black"/>
                </a:solidFill>
                <a:latin typeface="SimSun" panose="02010600030101010101" pitchFamily="2" charset="-122"/>
                <a:ea typeface="SimSun" panose="02010600030101010101" pitchFamily="2" charset="-122"/>
              </a:rPr>
              <a:t>年 建筑业）</a:t>
            </a: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2281237" y="1361209"/>
            <a:ext cx="4581525" cy="2743200"/>
          </a:xfrm>
          <a:prstGeom prst="rect">
            <a:avLst/>
          </a:prstGeom>
        </p:spPr>
      </p:pic>
      <p:sp>
        <p:nvSpPr>
          <p:cNvPr id="8" name="テキスト ボックス 952">
            <a:extLst>
              <a:ext uri="{FF2B5EF4-FFF2-40B4-BE49-F238E27FC236}">
                <a16:creationId xmlns="" xmlns:a16="http://schemas.microsoft.com/office/drawing/2014/main" id="{D657C91D-0479-4377-B05A-F243D1268DCD}"/>
              </a:ext>
            </a:extLst>
          </p:cNvPr>
          <p:cNvSpPr txBox="1"/>
          <p:nvPr/>
        </p:nvSpPr>
        <p:spPr>
          <a:xfrm>
            <a:off x="2457501" y="2258464"/>
            <a:ext cx="154940" cy="94869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a:r>
              <a:rPr lang="zh-CN" sz="900" kern="100">
                <a:effectLst/>
                <a:latin typeface="SimSun" panose="02010600030101010101" pitchFamily="2" charset="-122"/>
                <a:ea typeface="SimSun" panose="02010600030101010101" pitchFamily="2" charset="-122"/>
                <a:cs typeface="Times New Roman" panose="02020603050405020304" pitchFamily="18" charset="0"/>
              </a:rPr>
              <a:t>发生件数（人）</a:t>
            </a:r>
            <a:endParaRPr lang="ja-JP" sz="1050" kern="100">
              <a:effectLst/>
              <a:latin typeface="SimSun" panose="02010600030101010101" pitchFamily="2" charset="-122"/>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603360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2757"/>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案例</a:t>
            </a:r>
            <a:r>
              <a:rPr lang="en-US" altLang="zh-CN" sz="2400" dirty="0">
                <a:latin typeface="SimSun" panose="02010600030101010101" pitchFamily="2" charset="-122"/>
                <a:ea typeface="SimSun" panose="02010600030101010101" pitchFamily="2" charset="-122"/>
              </a:rPr>
              <a:t>1 </a:t>
            </a:r>
            <a:r>
              <a:rPr lang="zh-CN" altLang="en-US" sz="2400" dirty="0">
                <a:latin typeface="SimSun" panose="02010600030101010101" pitchFamily="2" charset="-122"/>
                <a:ea typeface="SimSun" panose="02010600030101010101" pitchFamily="2" charset="-122"/>
              </a:rPr>
              <a:t>土木劳动者建筑工被拖曳挖掘机的平衡器夹住</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２３０</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１２２</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377149" y="1497783"/>
            <a:ext cx="2473851" cy="1841866"/>
          </a:xfrm>
          <a:prstGeom prst="rect">
            <a:avLst/>
          </a:prstGeom>
        </p:spPr>
      </p:pic>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zh-CN" altLang="en-US" sz="2400" dirty="0">
                <a:latin typeface="SimSun" panose="02010600030101010101" pitchFamily="2" charset="-122"/>
                <a:ea typeface="SimSun" panose="02010600030101010101" pitchFamily="2" charset="-122"/>
              </a:rPr>
              <a:t>案例</a:t>
            </a:r>
            <a:r>
              <a:rPr lang="en-US" altLang="zh-CN" sz="2400" dirty="0">
                <a:latin typeface="SimSun" panose="02010600030101010101" pitchFamily="2" charset="-122"/>
                <a:ea typeface="SimSun" panose="02010600030101010101" pitchFamily="2" charset="-122"/>
              </a:rPr>
              <a:t>2 </a:t>
            </a:r>
            <a:r>
              <a:rPr lang="zh-CN" altLang="en-US" sz="2400" dirty="0">
                <a:latin typeface="SimSun" panose="02010600030101010101" pitchFamily="2" charset="-122"/>
                <a:ea typeface="SimSun" panose="02010600030101010101" pitchFamily="2" charset="-122"/>
              </a:rPr>
              <a:t>使用拖曳挖掘机铺平土时，驾驶员被夹在支撑梁与杠杆之间</a:t>
            </a:r>
            <a:endParaRPr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pic>
        <p:nvPicPr>
          <p:cNvPr id="12" name="図 11"/>
          <p:cNvPicPr>
            <a:picLocks noChangeAspect="1"/>
          </p:cNvPicPr>
          <p:nvPr/>
        </p:nvPicPr>
        <p:blipFill>
          <a:blip r:embed="rId4"/>
          <a:stretch>
            <a:fillRect/>
          </a:stretch>
        </p:blipFill>
        <p:spPr>
          <a:xfrm>
            <a:off x="5491449" y="1497783"/>
            <a:ext cx="2717031" cy="1839558"/>
          </a:xfrm>
          <a:prstGeom prst="rect">
            <a:avLst/>
          </a:prstGeom>
        </p:spPr>
      </p:pic>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zh-CN" altLang="en-US" sz="2400" dirty="0">
                <a:latin typeface="SimSun" panose="02010600030101010101" pitchFamily="2" charset="-122"/>
                <a:ea typeface="SimSun" panose="02010600030101010101" pitchFamily="2" charset="-122"/>
              </a:rPr>
              <a:t>案例</a:t>
            </a:r>
            <a:r>
              <a:rPr lang="en-US" altLang="zh-CN" sz="2400" dirty="0">
                <a:latin typeface="SimSun" panose="02010600030101010101" pitchFamily="2" charset="-122"/>
                <a:ea typeface="SimSun" panose="02010600030101010101" pitchFamily="2" charset="-122"/>
              </a:rPr>
              <a:t>3 </a:t>
            </a:r>
            <a:r>
              <a:rPr lang="zh-CN" altLang="en-US" sz="2400" dirty="0">
                <a:latin typeface="SimSun" panose="02010600030101010101" pitchFamily="2" charset="-122"/>
                <a:ea typeface="SimSun" panose="02010600030101010101" pitchFamily="2" charset="-122"/>
              </a:rPr>
              <a:t>拖曳挖掘机的铲斗中的石块掉落在作业者上</a:t>
            </a:r>
            <a:endParaRPr lang="ja-JP" altLang="en-US" sz="2400" dirty="0">
              <a:latin typeface="SimSun" panose="02010600030101010101" pitchFamily="2" charset="-122"/>
              <a:ea typeface="SimSun" panose="02010600030101010101" pitchFamily="2" charset="-122"/>
            </a:endParaRP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zh-CN" altLang="en-US" sz="2400" dirty="0">
                <a:latin typeface="SimSun" panose="02010600030101010101" pitchFamily="2" charset="-122"/>
                <a:ea typeface="SimSun" panose="02010600030101010101" pitchFamily="2" charset="-122"/>
              </a:rPr>
              <a:t>案例</a:t>
            </a:r>
            <a:r>
              <a:rPr lang="en-US" altLang="zh-CN" sz="2400" dirty="0">
                <a:latin typeface="SimSun" panose="02010600030101010101" pitchFamily="2" charset="-122"/>
                <a:ea typeface="SimSun" panose="02010600030101010101" pitchFamily="2" charset="-122"/>
              </a:rPr>
              <a:t>4 </a:t>
            </a:r>
            <a:r>
              <a:rPr lang="zh-CN" altLang="en-US" sz="2400" dirty="0">
                <a:latin typeface="SimSun" panose="02010600030101010101" pitchFamily="2" charset="-122"/>
                <a:ea typeface="SimSun" panose="02010600030101010101" pitchFamily="2" charset="-122"/>
              </a:rPr>
              <a:t>拖曳挖掘机在坡地翻倒，引导员被压在下面</a:t>
            </a:r>
            <a:endParaRPr lang="ja-JP" altLang="en-US" sz="2400" dirty="0">
              <a:latin typeface="SimSun" panose="02010600030101010101" pitchFamily="2" charset="-122"/>
              <a:ea typeface="SimSun" panose="02010600030101010101" pitchFamily="2" charset="-122"/>
            </a:endParaRP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pic>
        <p:nvPicPr>
          <p:cNvPr id="19" name="図 18"/>
          <p:cNvPicPr>
            <a:picLocks noChangeAspect="1"/>
          </p:cNvPicPr>
          <p:nvPr/>
        </p:nvPicPr>
        <p:blipFill>
          <a:blip r:embed="rId5"/>
          <a:stretch>
            <a:fillRect/>
          </a:stretch>
        </p:blipFill>
        <p:spPr>
          <a:xfrm>
            <a:off x="1306828" y="4577654"/>
            <a:ext cx="2584632" cy="1756952"/>
          </a:xfrm>
          <a:prstGeom prst="rect">
            <a:avLst/>
          </a:prstGeom>
        </p:spPr>
      </p:pic>
      <p:pic>
        <p:nvPicPr>
          <p:cNvPr id="20" name="図 19"/>
          <p:cNvPicPr>
            <a:picLocks noChangeAspect="1"/>
          </p:cNvPicPr>
          <p:nvPr/>
        </p:nvPicPr>
        <p:blipFill>
          <a:blip r:embed="rId6"/>
          <a:stretch>
            <a:fillRect/>
          </a:stretch>
        </p:blipFill>
        <p:spPr>
          <a:xfrm>
            <a:off x="5586922" y="4582685"/>
            <a:ext cx="2543622" cy="1753513"/>
          </a:xfrm>
          <a:prstGeom prst="rect">
            <a:avLst/>
          </a:prstGeom>
        </p:spPr>
      </p:pic>
    </p:spTree>
    <p:extLst>
      <p:ext uri="{BB962C8B-B14F-4D97-AF65-F5344CB8AC3E}">
        <p14:creationId xmlns:p14="http://schemas.microsoft.com/office/powerpoint/2010/main" val="33992355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a:noAutofit/>
          </a:bodyPr>
          <a:lstStyle/>
          <a:p>
            <a:r>
              <a:rPr lang="zh-CN" altLang="en-US" sz="2400" dirty="0">
                <a:latin typeface="SimSun" panose="02010600030101010101" pitchFamily="2" charset="-122"/>
                <a:ea typeface="SimSun" panose="02010600030101010101" pitchFamily="2" charset="-122"/>
              </a:rPr>
              <a:t>案例</a:t>
            </a:r>
            <a:r>
              <a:rPr lang="en-US" altLang="zh-CN" sz="2400" dirty="0">
                <a:latin typeface="SimSun" panose="02010600030101010101" pitchFamily="2" charset="-122"/>
                <a:ea typeface="SimSun" panose="02010600030101010101" pitchFamily="2" charset="-122"/>
              </a:rPr>
              <a:t>5 </a:t>
            </a:r>
            <a:r>
              <a:rPr lang="zh-CN" altLang="en-US" sz="2400" dirty="0">
                <a:latin typeface="SimSun" panose="02010600030101010101" pitchFamily="2" charset="-122"/>
                <a:ea typeface="SimSun" panose="02010600030101010101" pitchFamily="2" charset="-122"/>
              </a:rPr>
              <a:t>进行讨论后，走到了拖曳挖掘机的前面，然后被旋转的铲斗严重撞击</a:t>
            </a:r>
            <a:endParaRPr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２３４</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１２６</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zh-CN" altLang="en-US" sz="2400" dirty="0">
                <a:latin typeface="SimSun" panose="02010600030101010101" pitchFamily="2" charset="-122"/>
                <a:ea typeface="SimSun" panose="02010600030101010101" pitchFamily="2" charset="-122"/>
              </a:rPr>
              <a:t>案例</a:t>
            </a:r>
            <a:r>
              <a:rPr lang="en-US" altLang="zh-CN" sz="2400" dirty="0">
                <a:latin typeface="SimSun" panose="02010600030101010101" pitchFamily="2" charset="-122"/>
                <a:ea typeface="SimSun" panose="02010600030101010101" pitchFamily="2" charset="-122"/>
              </a:rPr>
              <a:t>6 </a:t>
            </a:r>
            <a:r>
              <a:rPr lang="zh-CN" altLang="en-US" sz="2400" dirty="0">
                <a:latin typeface="SimSun" panose="02010600030101010101" pitchFamily="2" charset="-122"/>
                <a:ea typeface="SimSun" panose="02010600030101010101" pitchFamily="2" charset="-122"/>
              </a:rPr>
              <a:t>推土机的点检结束后，安装盖子时失去平衡导致脚被夹</a:t>
            </a:r>
            <a:endParaRPr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zh-CN" altLang="en-US" sz="2400" dirty="0">
                <a:latin typeface="SimSun" panose="02010600030101010101" pitchFamily="2" charset="-122"/>
                <a:ea typeface="SimSun" panose="02010600030101010101" pitchFamily="2" charset="-122"/>
              </a:rPr>
              <a:t>案例</a:t>
            </a:r>
            <a:r>
              <a:rPr lang="en-US" altLang="zh-CN" sz="2400" dirty="0">
                <a:latin typeface="SimSun" panose="02010600030101010101" pitchFamily="2" charset="-122"/>
                <a:ea typeface="SimSun" panose="02010600030101010101" pitchFamily="2" charset="-122"/>
              </a:rPr>
              <a:t>7 </a:t>
            </a:r>
            <a:r>
              <a:rPr lang="zh-CN" altLang="en-US" sz="2400" dirty="0">
                <a:latin typeface="SimSun" panose="02010600030101010101" pitchFamily="2" charset="-122"/>
                <a:ea typeface="SimSun" panose="02010600030101010101" pitchFamily="2" charset="-122"/>
              </a:rPr>
              <a:t>推土机从坡地摔落，驾驶员被压在了下面</a:t>
            </a:r>
            <a:endParaRPr lang="ja-JP" altLang="en-US" sz="2400" dirty="0">
              <a:latin typeface="SimSun" panose="02010600030101010101" pitchFamily="2" charset="-122"/>
              <a:ea typeface="SimSun" panose="02010600030101010101" pitchFamily="2" charset="-122"/>
            </a:endParaRP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zh-CN" altLang="en-US" sz="2400" dirty="0">
                <a:latin typeface="SimSun" panose="02010600030101010101" pitchFamily="2" charset="-122"/>
                <a:ea typeface="SimSun" panose="02010600030101010101" pitchFamily="2" charset="-122"/>
              </a:rPr>
              <a:t>案例</a:t>
            </a:r>
            <a:r>
              <a:rPr lang="en-US" altLang="zh-CN" sz="2400" dirty="0">
                <a:latin typeface="SimSun" panose="02010600030101010101" pitchFamily="2" charset="-122"/>
                <a:ea typeface="SimSun" panose="02010600030101010101" pitchFamily="2" charset="-122"/>
              </a:rPr>
              <a:t>8 </a:t>
            </a:r>
            <a:r>
              <a:rPr lang="zh-CN" altLang="en-US" sz="2400" dirty="0">
                <a:latin typeface="SimSun" panose="02010600030101010101" pitchFamily="2" charset="-122"/>
                <a:ea typeface="SimSun" panose="02010600030101010101" pitchFamily="2" charset="-122"/>
              </a:rPr>
              <a:t>标记作业者被卷入在后退的推土机的履带中</a:t>
            </a:r>
            <a:endParaRPr lang="ja-JP" altLang="en-US" sz="2400" dirty="0">
              <a:latin typeface="SimSun" panose="02010600030101010101" pitchFamily="2" charset="-122"/>
              <a:ea typeface="SimSun" panose="02010600030101010101" pitchFamily="2" charset="-122"/>
            </a:endParaRP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pic>
        <p:nvPicPr>
          <p:cNvPr id="18" name="図 17"/>
          <p:cNvPicPr>
            <a:picLocks noChangeAspect="1"/>
          </p:cNvPicPr>
          <p:nvPr/>
        </p:nvPicPr>
        <p:blipFill>
          <a:blip r:embed="rId3"/>
          <a:stretch>
            <a:fillRect/>
          </a:stretch>
        </p:blipFill>
        <p:spPr>
          <a:xfrm>
            <a:off x="1215109" y="1497783"/>
            <a:ext cx="2747282" cy="1832583"/>
          </a:xfrm>
          <a:prstGeom prst="rect">
            <a:avLst/>
          </a:prstGeom>
        </p:spPr>
      </p:pic>
      <p:pic>
        <p:nvPicPr>
          <p:cNvPr id="21" name="図 20"/>
          <p:cNvPicPr>
            <a:picLocks noChangeAspect="1"/>
          </p:cNvPicPr>
          <p:nvPr/>
        </p:nvPicPr>
        <p:blipFill>
          <a:blip r:embed="rId4"/>
          <a:stretch>
            <a:fillRect/>
          </a:stretch>
        </p:blipFill>
        <p:spPr>
          <a:xfrm>
            <a:off x="5514903" y="1532098"/>
            <a:ext cx="2667438" cy="1763951"/>
          </a:xfrm>
          <a:prstGeom prst="rect">
            <a:avLst/>
          </a:prstGeom>
        </p:spPr>
      </p:pic>
      <p:pic>
        <p:nvPicPr>
          <p:cNvPr id="22" name="図 21"/>
          <p:cNvPicPr>
            <a:picLocks noChangeAspect="1"/>
          </p:cNvPicPr>
          <p:nvPr/>
        </p:nvPicPr>
        <p:blipFill>
          <a:blip r:embed="rId5"/>
          <a:stretch>
            <a:fillRect/>
          </a:stretch>
        </p:blipFill>
        <p:spPr>
          <a:xfrm>
            <a:off x="1276965" y="4587267"/>
            <a:ext cx="2623397" cy="1748931"/>
          </a:xfrm>
          <a:prstGeom prst="rect">
            <a:avLst/>
          </a:prstGeom>
        </p:spPr>
      </p:pic>
      <p:pic>
        <p:nvPicPr>
          <p:cNvPr id="23" name="図 22"/>
          <p:cNvPicPr>
            <a:picLocks noChangeAspect="1"/>
          </p:cNvPicPr>
          <p:nvPr/>
        </p:nvPicPr>
        <p:blipFill>
          <a:blip r:embed="rId6"/>
          <a:stretch>
            <a:fillRect/>
          </a:stretch>
        </p:blipFill>
        <p:spPr>
          <a:xfrm>
            <a:off x="5522995" y="4574064"/>
            <a:ext cx="2675716" cy="1762133"/>
          </a:xfrm>
          <a:prstGeom prst="rect">
            <a:avLst/>
          </a:prstGeom>
        </p:spPr>
      </p:pic>
    </p:spTree>
    <p:extLst>
      <p:ext uri="{BB962C8B-B14F-4D97-AF65-F5344CB8AC3E}">
        <p14:creationId xmlns:p14="http://schemas.microsoft.com/office/powerpoint/2010/main" val="9327295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a:noAutofit/>
          </a:bodyPr>
          <a:lstStyle/>
          <a:p>
            <a:r>
              <a:rPr lang="zh-CN" altLang="en-US" sz="2400" dirty="0">
                <a:latin typeface="SimSun" panose="02010600030101010101" pitchFamily="2" charset="-122"/>
                <a:ea typeface="SimSun" panose="02010600030101010101" pitchFamily="2" charset="-122"/>
              </a:rPr>
              <a:t>案例</a:t>
            </a:r>
            <a:r>
              <a:rPr lang="en-US" altLang="zh-CN" sz="2400" dirty="0">
                <a:latin typeface="SimSun" panose="02010600030101010101" pitchFamily="2" charset="-122"/>
                <a:ea typeface="SimSun" panose="02010600030101010101" pitchFamily="2" charset="-122"/>
              </a:rPr>
              <a:t>9 </a:t>
            </a:r>
            <a:r>
              <a:rPr lang="zh-CN" altLang="en-US" sz="2400" dirty="0">
                <a:latin typeface="SimSun" panose="02010600030101010101" pitchFamily="2" charset="-122"/>
                <a:ea typeface="SimSun" panose="02010600030101010101" pitchFamily="2" charset="-122"/>
              </a:rPr>
              <a:t>牵引挖掘机在吊物行驶中，撞击到作业者</a:t>
            </a:r>
            <a:endParaRPr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２３８</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１３０</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zh-CN" altLang="en-US" sz="2400" dirty="0">
                <a:latin typeface="SimSun" panose="02010600030101010101" pitchFamily="2" charset="-122"/>
                <a:ea typeface="SimSun" panose="02010600030101010101" pitchFamily="2" charset="-122"/>
              </a:rPr>
              <a:t>案例</a:t>
            </a:r>
            <a:r>
              <a:rPr lang="en-US" altLang="zh-CN" sz="2400" dirty="0">
                <a:latin typeface="SimSun" panose="02010600030101010101" pitchFamily="2" charset="-122"/>
                <a:ea typeface="SimSun" panose="02010600030101010101" pitchFamily="2" charset="-122"/>
              </a:rPr>
              <a:t>10 </a:t>
            </a:r>
            <a:r>
              <a:rPr lang="zh-CN" altLang="en-US" sz="2400" dirty="0">
                <a:latin typeface="SimSun" panose="02010600030101010101" pitchFamily="2" charset="-122"/>
                <a:ea typeface="SimSun" panose="02010600030101010101" pitchFamily="2" charset="-122"/>
              </a:rPr>
              <a:t>引导员在隧道内被牵引挖掘机的铲斗夹住</a:t>
            </a:r>
            <a:endParaRPr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zh-CN" altLang="en-US" sz="2400" dirty="0">
                <a:latin typeface="SimSun" panose="02010600030101010101" pitchFamily="2" charset="-122"/>
                <a:ea typeface="SimSun" panose="02010600030101010101" pitchFamily="2" charset="-122"/>
              </a:rPr>
              <a:t>案例</a:t>
            </a:r>
            <a:r>
              <a:rPr lang="en-US" altLang="zh-CN" sz="2400" dirty="0">
                <a:latin typeface="SimSun" panose="02010600030101010101" pitchFamily="2" charset="-122"/>
                <a:ea typeface="SimSun" panose="02010600030101010101" pitchFamily="2" charset="-122"/>
              </a:rPr>
              <a:t>11 </a:t>
            </a:r>
            <a:r>
              <a:rPr lang="zh-CN" altLang="en-US" sz="2400" dirty="0">
                <a:latin typeface="SimSun" panose="02010600030101010101" pitchFamily="2" charset="-122"/>
                <a:ea typeface="SimSun" panose="02010600030101010101" pitchFamily="2" charset="-122"/>
              </a:rPr>
              <a:t>土木劳动者被后退的平地机撞</a:t>
            </a:r>
            <a:endParaRPr lang="ja-JP" altLang="en-US" sz="2400" dirty="0">
              <a:latin typeface="SimSun" panose="02010600030101010101" pitchFamily="2" charset="-122"/>
              <a:ea typeface="SimSun" panose="02010600030101010101" pitchFamily="2" charset="-122"/>
            </a:endParaRP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zh-CN" altLang="en-US" sz="2400" dirty="0">
                <a:latin typeface="SimSun" panose="02010600030101010101" pitchFamily="2" charset="-122"/>
                <a:ea typeface="SimSun" panose="02010600030101010101" pitchFamily="2" charset="-122"/>
              </a:rPr>
              <a:t>案例</a:t>
            </a:r>
            <a:r>
              <a:rPr lang="en-US" altLang="zh-CN" sz="2400" dirty="0">
                <a:latin typeface="SimSun" panose="02010600030101010101" pitchFamily="2" charset="-122"/>
                <a:ea typeface="SimSun" panose="02010600030101010101" pitchFamily="2" charset="-122"/>
              </a:rPr>
              <a:t>12</a:t>
            </a:r>
            <a:r>
              <a:rPr lang="zh-CN" altLang="en-US" sz="2400" dirty="0">
                <a:latin typeface="SimSun" panose="02010600030101010101" pitchFamily="2" charset="-122"/>
                <a:ea typeface="SimSun" panose="02010600030101010101" pitchFamily="2" charset="-122"/>
              </a:rPr>
              <a:t>刮土机在坡地翻倒，驾驶员被压在下面</a:t>
            </a:r>
            <a:endParaRPr lang="ja-JP" altLang="en-US" sz="2400" dirty="0">
              <a:latin typeface="SimSun" panose="02010600030101010101" pitchFamily="2" charset="-122"/>
              <a:ea typeface="SimSun" panose="02010600030101010101" pitchFamily="2" charset="-122"/>
            </a:endParaRP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pic>
        <p:nvPicPr>
          <p:cNvPr id="15" name="図 14"/>
          <p:cNvPicPr>
            <a:picLocks noChangeAspect="1"/>
          </p:cNvPicPr>
          <p:nvPr/>
        </p:nvPicPr>
        <p:blipFill>
          <a:blip r:embed="rId3"/>
          <a:stretch>
            <a:fillRect/>
          </a:stretch>
        </p:blipFill>
        <p:spPr>
          <a:xfrm>
            <a:off x="1185217" y="1497783"/>
            <a:ext cx="2806892" cy="1819282"/>
          </a:xfrm>
          <a:prstGeom prst="rect">
            <a:avLst/>
          </a:prstGeom>
        </p:spPr>
      </p:pic>
      <p:pic>
        <p:nvPicPr>
          <p:cNvPr id="19" name="図 18"/>
          <p:cNvPicPr>
            <a:picLocks noChangeAspect="1"/>
          </p:cNvPicPr>
          <p:nvPr/>
        </p:nvPicPr>
        <p:blipFill>
          <a:blip r:embed="rId4"/>
          <a:stretch>
            <a:fillRect/>
          </a:stretch>
        </p:blipFill>
        <p:spPr>
          <a:xfrm>
            <a:off x="5462124" y="1534251"/>
            <a:ext cx="2799344" cy="1741095"/>
          </a:xfrm>
          <a:prstGeom prst="rect">
            <a:avLst/>
          </a:prstGeom>
        </p:spPr>
      </p:pic>
      <p:pic>
        <p:nvPicPr>
          <p:cNvPr id="24" name="図 23"/>
          <p:cNvPicPr>
            <a:picLocks noChangeAspect="1"/>
          </p:cNvPicPr>
          <p:nvPr/>
        </p:nvPicPr>
        <p:blipFill>
          <a:blip r:embed="rId5"/>
          <a:stretch>
            <a:fillRect/>
          </a:stretch>
        </p:blipFill>
        <p:spPr>
          <a:xfrm>
            <a:off x="1305567" y="4587267"/>
            <a:ext cx="2569856" cy="1748930"/>
          </a:xfrm>
          <a:prstGeom prst="rect">
            <a:avLst/>
          </a:prstGeom>
        </p:spPr>
      </p:pic>
      <p:pic>
        <p:nvPicPr>
          <p:cNvPr id="25" name="図 24"/>
          <p:cNvPicPr>
            <a:picLocks noChangeAspect="1"/>
          </p:cNvPicPr>
          <p:nvPr/>
        </p:nvPicPr>
        <p:blipFill>
          <a:blip r:embed="rId6"/>
          <a:stretch>
            <a:fillRect/>
          </a:stretch>
        </p:blipFill>
        <p:spPr>
          <a:xfrm>
            <a:off x="5565047" y="4574063"/>
            <a:ext cx="2593498" cy="1762133"/>
          </a:xfrm>
          <a:prstGeom prst="rect">
            <a:avLst/>
          </a:prstGeom>
        </p:spPr>
      </p:pic>
    </p:spTree>
    <p:extLst>
      <p:ext uri="{BB962C8B-B14F-4D97-AF65-F5344CB8AC3E}">
        <p14:creationId xmlns:p14="http://schemas.microsoft.com/office/powerpoint/2010/main" val="8526122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劳动者的安全卫生相关法律体系</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１３４</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有几项与劳动者的安全卫生相关的法律，包括劳动安全卫生法。尤其是劳动安全卫生法中规定了必须遵守的事项，以确保劳动者的安全和健康并促进舒适工作环境的形成。与政府法令和省颁法令，告示等标示伴随法律实施的具体事项。</a:t>
            </a:r>
          </a:p>
          <a:p>
            <a:pPr marL="0" indent="180975">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如下所示劳动者的安全卫生相关法律体系</a:t>
            </a:r>
          </a:p>
        </p:txBody>
      </p:sp>
      <p:sp>
        <p:nvSpPr>
          <p:cNvPr id="31" name="コンテンツ プレースホルダー 4"/>
          <p:cNvSpPr txBox="1">
            <a:spLocks/>
          </p:cNvSpPr>
          <p:nvPr/>
        </p:nvSpPr>
        <p:spPr>
          <a:xfrm>
            <a:off x="628650" y="5956152"/>
            <a:ext cx="802256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zh-CN" altLang="en-US" sz="1400" dirty="0">
                <a:solidFill>
                  <a:prstClr val="black"/>
                </a:solidFill>
                <a:latin typeface="SimSun" panose="02010600030101010101" pitchFamily="2" charset="-122"/>
                <a:ea typeface="SimSun" panose="02010600030101010101" pitchFamily="2" charset="-122"/>
              </a:rPr>
              <a:t>图</a:t>
            </a:r>
            <a:r>
              <a:rPr lang="en-US" altLang="zh-CN" sz="1400" dirty="0">
                <a:solidFill>
                  <a:prstClr val="black"/>
                </a:solidFill>
                <a:latin typeface="SimSun" panose="02010600030101010101" pitchFamily="2" charset="-122"/>
                <a:ea typeface="SimSun" panose="02010600030101010101" pitchFamily="2" charset="-122"/>
              </a:rPr>
              <a:t>9-1</a:t>
            </a:r>
            <a:r>
              <a:rPr lang="ja-JP" altLang="en-US" sz="1400" dirty="0">
                <a:solidFill>
                  <a:prstClr val="black"/>
                </a:solidFill>
                <a:latin typeface="SimSun" panose="02010600030101010101" pitchFamily="2" charset="-122"/>
                <a:ea typeface="SimSun" panose="02010600030101010101" pitchFamily="2" charset="-122"/>
              </a:rPr>
              <a:t>车辆系工程机械（整地・搬运・装载用以及挖掘同）驾驶技能的相关法律体系</a:t>
            </a:r>
            <a:endParaRPr lang="en-US" altLang="ja-JP" sz="1400" dirty="0">
              <a:solidFill>
                <a:prstClr val="black"/>
              </a:solidFill>
              <a:latin typeface="SimSun" panose="02010600030101010101" pitchFamily="2" charset="-122"/>
              <a:ea typeface="SimSun" panose="02010600030101010101" pitchFamily="2" charset="-122"/>
            </a:endParaRPr>
          </a:p>
          <a:p>
            <a:pPr marL="0" indent="180975" algn="ctr">
              <a:lnSpc>
                <a:spcPct val="100000"/>
              </a:lnSpc>
              <a:spcBef>
                <a:spcPts val="0"/>
              </a:spcBef>
              <a:buNone/>
            </a:pPr>
            <a:r>
              <a:rPr lang="zh-CN" altLang="en-US" sz="1400" dirty="0">
                <a:solidFill>
                  <a:prstClr val="black"/>
                </a:solidFill>
                <a:latin typeface="SimSun" panose="02010600030101010101" pitchFamily="2" charset="-122"/>
                <a:ea typeface="SimSun" panose="02010600030101010101" pitchFamily="2" charset="-122"/>
              </a:rPr>
              <a:t>（（参考）厚生劳动省建筑维修行业风险评估手册</a:t>
            </a:r>
            <a:endParaRPr lang="ja-JP" altLang="en-US" sz="1400" dirty="0">
              <a:solidFill>
                <a:prstClr val="black"/>
              </a:solidFill>
              <a:latin typeface="SimSun" panose="02010600030101010101" pitchFamily="2" charset="-122"/>
              <a:ea typeface="SimSun" panose="02010600030101010101" pitchFamily="2" charset="-122"/>
            </a:endParaRPr>
          </a:p>
        </p:txBody>
      </p:sp>
      <p:pic>
        <p:nvPicPr>
          <p:cNvPr id="5" name="図 4">
            <a:extLst>
              <a:ext uri="{FF2B5EF4-FFF2-40B4-BE49-F238E27FC236}">
                <a16:creationId xmlns="" xmlns:a16="http://schemas.microsoft.com/office/drawing/2014/main" id="{38FAAFDB-C028-4E11-A824-377ACA1B1730}"/>
              </a:ext>
            </a:extLst>
          </p:cNvPr>
          <p:cNvPicPr>
            <a:picLocks noChangeAspect="1"/>
          </p:cNvPicPr>
          <p:nvPr/>
        </p:nvPicPr>
        <p:blipFill>
          <a:blip r:embed="rId3"/>
          <a:stretch>
            <a:fillRect/>
          </a:stretch>
        </p:blipFill>
        <p:spPr>
          <a:xfrm>
            <a:off x="1309357" y="2537780"/>
            <a:ext cx="6414616" cy="3491827"/>
          </a:xfrm>
          <a:prstGeom prst="rect">
            <a:avLst/>
          </a:prstGeom>
        </p:spPr>
      </p:pic>
    </p:spTree>
    <p:extLst>
      <p:ext uri="{BB962C8B-B14F-4D97-AF65-F5344CB8AC3E}">
        <p14:creationId xmlns:p14="http://schemas.microsoft.com/office/powerpoint/2010/main" val="14165052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劳动安全卫生法</a:t>
            </a:r>
            <a:r>
              <a:rPr lang="zh-TW" altLang="en-US" sz="2400" dirty="0">
                <a:latin typeface="SimSun" panose="02010600030101010101" pitchFamily="2" charset="-122"/>
                <a:ea typeface="SimSun" panose="02010600030101010101" pitchFamily="2" charset="-122"/>
              </a:rPr>
              <a:t>（摘录）</a:t>
            </a:r>
            <a:r>
              <a:rPr lang="ja-JP" altLang="en-US" sz="2400" dirty="0">
                <a:latin typeface="SimSun" panose="02010600030101010101" pitchFamily="2" charset="-122"/>
                <a:ea typeface="SimSun" panose="02010600030101010101" pitchFamily="2" charset="-122"/>
              </a:rPr>
              <a:t>（１）</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教材２４３页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１３４页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zh-CN" altLang="en-US" sz="1600" dirty="0">
                <a:latin typeface="SimSun" panose="02010600030101010101" pitchFamily="2" charset="-122"/>
                <a:ea typeface="SimSun" panose="02010600030101010101" pitchFamily="2" charset="-122"/>
              </a:rPr>
              <a:t>第１章总则</a:t>
            </a:r>
          </a:p>
          <a:p>
            <a:pPr marL="0" indent="0">
              <a:buNone/>
            </a:pPr>
            <a:r>
              <a:rPr lang="zh-CN" altLang="en-US" sz="1600" dirty="0">
                <a:latin typeface="SimSun" panose="02010600030101010101" pitchFamily="2" charset="-122"/>
                <a:ea typeface="SimSun" panose="02010600030101010101" pitchFamily="2" charset="-122"/>
              </a:rPr>
              <a:t>第３条</a:t>
            </a:r>
            <a:r>
              <a:rPr lang="en-US" altLang="zh-CN" sz="1600" dirty="0">
                <a:latin typeface="SimSun" panose="02010600030101010101" pitchFamily="2" charset="-122"/>
                <a:ea typeface="SimSun" panose="02010600030101010101" pitchFamily="2" charset="-122"/>
              </a:rPr>
              <a:t>〈</a:t>
            </a:r>
            <a:r>
              <a:rPr lang="zh-CN" altLang="en-US" sz="1600" dirty="0">
                <a:latin typeface="SimSun" panose="02010600030101010101" pitchFamily="2" charset="-122"/>
                <a:ea typeface="SimSun" panose="02010600030101010101" pitchFamily="2" charset="-122"/>
              </a:rPr>
              <a:t>企业等的责任</a:t>
            </a:r>
            <a:r>
              <a:rPr lang="en-US" altLang="zh-CN" sz="1600" dirty="0">
                <a:latin typeface="SimSun" panose="02010600030101010101" pitchFamily="2" charset="-122"/>
                <a:ea typeface="SimSun" panose="02010600030101010101" pitchFamily="2" charset="-122"/>
              </a:rPr>
              <a:t>〉</a:t>
            </a:r>
          </a:p>
          <a:p>
            <a:pPr marL="0" indent="0">
              <a:buNone/>
            </a:pPr>
            <a:r>
              <a:rPr lang="zh-CN" altLang="en-US" sz="1600" dirty="0">
                <a:latin typeface="SimSun" panose="02010600030101010101" pitchFamily="2" charset="-122"/>
                <a:ea typeface="SimSun" panose="02010600030101010101" pitchFamily="2" charset="-122"/>
              </a:rPr>
              <a:t>企业不仅要遵守本法所规定的防止劳动灾害的最低标准，而且要通过实现舒适的工作环境和改善工作条件来确保劳动者在工作场所的安全与健康。此外，企业必须配合国家实施的防止劳动灾害的相关措施。</a:t>
            </a:r>
          </a:p>
          <a:p>
            <a:pPr marL="0" indent="0">
              <a:buNone/>
            </a:pPr>
            <a:r>
              <a:rPr lang="en-US" altLang="zh-CN" sz="1600" dirty="0">
                <a:latin typeface="SimSun" panose="02010600030101010101" pitchFamily="2" charset="-122"/>
                <a:ea typeface="SimSun" panose="02010600030101010101" pitchFamily="2" charset="-122"/>
              </a:rPr>
              <a:t>2 </a:t>
            </a:r>
            <a:r>
              <a:rPr lang="zh-CN" altLang="en-US" sz="1600" dirty="0">
                <a:latin typeface="SimSun" panose="02010600030101010101" pitchFamily="2" charset="-122"/>
                <a:ea typeface="SimSun" panose="02010600030101010101" pitchFamily="2" charset="-122"/>
              </a:rPr>
              <a:t>设计和制造或进口机械和器具及其他设备的人，制造或进口原材料的人，或者建造或者设计建筑物的人，在设计，制造和进口，建设时，必须做出努力，以防止因使用这些物品而引起的劳动灾害。</a:t>
            </a:r>
          </a:p>
          <a:p>
            <a:pPr marL="0" indent="0">
              <a:buNone/>
            </a:pPr>
            <a:r>
              <a:rPr lang="en-US" altLang="zh-CN" sz="1600" dirty="0">
                <a:latin typeface="SimSun" panose="02010600030101010101" pitchFamily="2" charset="-122"/>
                <a:ea typeface="SimSun" panose="02010600030101010101" pitchFamily="2" charset="-122"/>
              </a:rPr>
              <a:t>3</a:t>
            </a:r>
            <a:r>
              <a:rPr lang="zh-CN" altLang="en-US" sz="1600" dirty="0">
                <a:latin typeface="SimSun" panose="02010600030101010101" pitchFamily="2" charset="-122"/>
                <a:ea typeface="SimSun" panose="02010600030101010101" pitchFamily="2" charset="-122"/>
              </a:rPr>
              <a:t>将工作外包的人，例如建筑工程的订购者，必须注意不要强加可能影响安全卫生作业执行的条件，例如施工方法和工期。</a:t>
            </a:r>
          </a:p>
          <a:p>
            <a:pPr marL="0" indent="0">
              <a:buNone/>
            </a:pPr>
            <a:r>
              <a:rPr lang="zh-CN" altLang="en-US" sz="1600" dirty="0">
                <a:latin typeface="SimSun" panose="02010600030101010101" pitchFamily="2" charset="-122"/>
                <a:ea typeface="SimSun" panose="02010600030101010101" pitchFamily="2" charset="-122"/>
              </a:rPr>
              <a:t>第</a:t>
            </a:r>
            <a:r>
              <a:rPr lang="en-US" altLang="zh-CN" sz="1600" dirty="0">
                <a:latin typeface="SimSun" panose="02010600030101010101" pitchFamily="2" charset="-122"/>
                <a:ea typeface="SimSun" panose="02010600030101010101" pitchFamily="2" charset="-122"/>
              </a:rPr>
              <a:t>4</a:t>
            </a:r>
            <a:r>
              <a:rPr lang="zh-CN" altLang="en-US" sz="1600" dirty="0">
                <a:latin typeface="SimSun" panose="02010600030101010101" pitchFamily="2" charset="-122"/>
                <a:ea typeface="SimSun" panose="02010600030101010101" pitchFamily="2" charset="-122"/>
              </a:rPr>
              <a:t>条劳动者必须遵守防止劳动灾害的必要事项外，并需要努力配合企业和其他有关方面实施的防止劳动灾害的措施。</a:t>
            </a:r>
          </a:p>
        </p:txBody>
      </p:sp>
    </p:spTree>
    <p:extLst>
      <p:ext uri="{BB962C8B-B14F-4D97-AF65-F5344CB8AC3E}">
        <p14:creationId xmlns:p14="http://schemas.microsoft.com/office/powerpoint/2010/main" val="20641430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劳动安全卫生法</a:t>
            </a:r>
            <a:r>
              <a:rPr lang="zh-TW" altLang="en-US" sz="2400" dirty="0">
                <a:latin typeface="SimSun" panose="02010600030101010101" pitchFamily="2" charset="-122"/>
                <a:ea typeface="SimSun" panose="02010600030101010101" pitchFamily="2" charset="-122"/>
              </a:rPr>
              <a:t>（摘录）</a:t>
            </a:r>
            <a:r>
              <a:rPr lang="ja-JP" altLang="en-US" sz="2400" dirty="0">
                <a:latin typeface="SimSun" panose="02010600030101010101" pitchFamily="2" charset="-122"/>
                <a:ea typeface="SimSun" panose="02010600030101010101" pitchFamily="2" charset="-122"/>
              </a:rPr>
              <a:t>（２）</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教材２４８页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１３５页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2975596"/>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zh-CN" altLang="en-US" sz="1400" dirty="0">
                <a:latin typeface="SimSun" panose="02010600030101010101" pitchFamily="2" charset="-122"/>
                <a:ea typeface="SimSun" panose="02010600030101010101" pitchFamily="2" charset="-122"/>
              </a:rPr>
              <a:t>第</a:t>
            </a:r>
            <a:r>
              <a:rPr lang="en-US" altLang="zh-CN" sz="1400" dirty="0">
                <a:latin typeface="SimSun" panose="02010600030101010101" pitchFamily="2" charset="-122"/>
                <a:ea typeface="SimSun" panose="02010600030101010101" pitchFamily="2" charset="-122"/>
              </a:rPr>
              <a:t>5</a:t>
            </a:r>
            <a:r>
              <a:rPr lang="zh-CN" altLang="en-US" sz="1400" dirty="0">
                <a:latin typeface="SimSun" panose="02010600030101010101" pitchFamily="2" charset="-122"/>
                <a:ea typeface="SimSun" panose="02010600030101010101" pitchFamily="2" charset="-122"/>
              </a:rPr>
              <a:t>章 机械等以及有害物相关的规则</a:t>
            </a:r>
          </a:p>
          <a:p>
            <a:pPr marL="0" indent="0">
              <a:buNone/>
            </a:pPr>
            <a:r>
              <a:rPr lang="zh-CN" altLang="en-US" sz="1400" dirty="0">
                <a:latin typeface="SimSun" panose="02010600030101010101" pitchFamily="2" charset="-122"/>
                <a:ea typeface="SimSun" panose="02010600030101010101" pitchFamily="2" charset="-122"/>
              </a:rPr>
              <a:t>第</a:t>
            </a:r>
            <a:r>
              <a:rPr lang="en-US" altLang="zh-CN" sz="1400" dirty="0">
                <a:latin typeface="SimSun" panose="02010600030101010101" pitchFamily="2" charset="-122"/>
                <a:ea typeface="SimSun" panose="02010600030101010101" pitchFamily="2" charset="-122"/>
              </a:rPr>
              <a:t>45</a:t>
            </a:r>
            <a:r>
              <a:rPr lang="zh-CN" altLang="en-US" sz="1400" dirty="0">
                <a:latin typeface="SimSun" panose="02010600030101010101" pitchFamily="2" charset="-122"/>
                <a:ea typeface="SimSun" panose="02010600030101010101" pitchFamily="2" charset="-122"/>
              </a:rPr>
              <a:t>条</a:t>
            </a:r>
            <a:r>
              <a:rPr lang="en-US" altLang="zh-CN" sz="1400" dirty="0">
                <a:latin typeface="SimSun" panose="02010600030101010101" pitchFamily="2" charset="-122"/>
                <a:ea typeface="SimSun" panose="02010600030101010101" pitchFamily="2" charset="-122"/>
              </a:rPr>
              <a:t>&lt;</a:t>
            </a:r>
            <a:r>
              <a:rPr lang="zh-CN" altLang="en-US" sz="1400" dirty="0">
                <a:latin typeface="SimSun" panose="02010600030101010101" pitchFamily="2" charset="-122"/>
                <a:ea typeface="SimSun" panose="02010600030101010101" pitchFamily="2" charset="-122"/>
              </a:rPr>
              <a:t>定期自主检查</a:t>
            </a:r>
            <a:r>
              <a:rPr lang="en-US" altLang="zh-CN" sz="1400" dirty="0">
                <a:latin typeface="SimSun" panose="02010600030101010101" pitchFamily="2" charset="-122"/>
                <a:ea typeface="SimSun" panose="02010600030101010101" pitchFamily="2" charset="-122"/>
              </a:rPr>
              <a:t>&gt;</a:t>
            </a:r>
          </a:p>
          <a:p>
            <a:pPr marL="0" indent="0">
              <a:buNone/>
            </a:pPr>
            <a:r>
              <a:rPr lang="zh-CN" altLang="en-US" sz="1400" dirty="0">
                <a:latin typeface="SimSun" panose="02010600030101010101" pitchFamily="2" charset="-122"/>
                <a:ea typeface="SimSun" panose="02010600030101010101" pitchFamily="2" charset="-122"/>
              </a:rPr>
              <a:t>企业应按照厚生劳动省条例的规定，定期对政令中规定的锅炉及其他机械等进行自主检查，并必须记录结果。</a:t>
            </a:r>
          </a:p>
          <a:p>
            <a:pPr marL="0" indent="0">
              <a:buNone/>
            </a:pPr>
            <a:r>
              <a:rPr lang="en-US" altLang="zh-CN" sz="1400" dirty="0">
                <a:latin typeface="SimSun" panose="02010600030101010101" pitchFamily="2" charset="-122"/>
                <a:ea typeface="SimSun" panose="02010600030101010101" pitchFamily="2" charset="-122"/>
              </a:rPr>
              <a:t>2 </a:t>
            </a:r>
            <a:r>
              <a:rPr lang="zh-CN" altLang="en-US" sz="1400" dirty="0">
                <a:latin typeface="SimSun" panose="02010600030101010101" pitchFamily="2" charset="-122"/>
                <a:ea typeface="SimSun" panose="02010600030101010101" pitchFamily="2" charset="-122"/>
              </a:rPr>
              <a:t>企业在根据对前项所诉的机械等政令规定的事项相同的规定进行自主检查，在进行其中厚生劳动省令中规定的自主检查（以下称为「特定的自主检查」。）时，需要让具有厚生劳动省条例中规定的资格的人员，或已获得第</a:t>
            </a:r>
            <a:r>
              <a:rPr lang="en-US" altLang="zh-CN" sz="1400" dirty="0">
                <a:latin typeface="SimSun" panose="02010600030101010101" pitchFamily="2" charset="-122"/>
                <a:ea typeface="SimSun" panose="02010600030101010101" pitchFamily="2" charset="-122"/>
              </a:rPr>
              <a:t>54-3</a:t>
            </a:r>
            <a:r>
              <a:rPr lang="zh-CN" altLang="en-US" sz="1400" dirty="0">
                <a:latin typeface="SimSun" panose="02010600030101010101" pitchFamily="2" charset="-122"/>
                <a:ea typeface="SimSun" panose="02010600030101010101" pitchFamily="2" charset="-122"/>
              </a:rPr>
              <a:t>条第</a:t>
            </a:r>
            <a:r>
              <a:rPr lang="en-US" altLang="zh-CN" sz="1400" dirty="0">
                <a:latin typeface="SimSun" panose="02010600030101010101" pitchFamily="2" charset="-122"/>
                <a:ea typeface="SimSun" panose="02010600030101010101" pitchFamily="2" charset="-122"/>
              </a:rPr>
              <a:t>1</a:t>
            </a:r>
            <a:r>
              <a:rPr lang="zh-CN" altLang="en-US" sz="1400" dirty="0">
                <a:latin typeface="SimSun" panose="02010600030101010101" pitchFamily="2" charset="-122"/>
                <a:ea typeface="SimSun" panose="02010600030101010101" pitchFamily="2" charset="-122"/>
              </a:rPr>
              <a:t>项规定注册的人员，应他人的要求对该机械进行特定自主检查的人（以下称为「检查业者」。）实施。</a:t>
            </a:r>
          </a:p>
          <a:p>
            <a:pPr marL="0" indent="0">
              <a:buNone/>
            </a:pPr>
            <a:r>
              <a:rPr lang="en-US" altLang="zh-CN" sz="1400" dirty="0">
                <a:latin typeface="SimSun" panose="02010600030101010101" pitchFamily="2" charset="-122"/>
                <a:ea typeface="SimSun" panose="02010600030101010101" pitchFamily="2" charset="-122"/>
              </a:rPr>
              <a:t>3</a:t>
            </a:r>
            <a:r>
              <a:rPr lang="zh-CN" altLang="en-US" sz="1400" dirty="0">
                <a:latin typeface="SimSun" panose="02010600030101010101" pitchFamily="2" charset="-122"/>
                <a:ea typeface="SimSun" panose="02010600030101010101" pitchFamily="2" charset="-122"/>
              </a:rPr>
              <a:t>厚生劳动大臣应根据第</a:t>
            </a:r>
            <a:r>
              <a:rPr lang="en-US" altLang="zh-CN" sz="1400" dirty="0">
                <a:latin typeface="SimSun" panose="02010600030101010101" pitchFamily="2" charset="-122"/>
                <a:ea typeface="SimSun" panose="02010600030101010101" pitchFamily="2" charset="-122"/>
              </a:rPr>
              <a:t>1</a:t>
            </a:r>
            <a:r>
              <a:rPr lang="zh-CN" altLang="en-US" sz="1400" dirty="0">
                <a:latin typeface="SimSun" panose="02010600030101010101" pitchFamily="2" charset="-122"/>
                <a:ea typeface="SimSun" panose="02010600030101010101" pitchFamily="2" charset="-122"/>
              </a:rPr>
              <a:t>项的规定，为了正确并且可以有效实施自主检查，发布了所需的自主检查方针。</a:t>
            </a:r>
          </a:p>
          <a:p>
            <a:pPr marL="0" indent="0">
              <a:buNone/>
            </a:pPr>
            <a:r>
              <a:rPr lang="en-US" altLang="zh-CN" sz="1400" dirty="0">
                <a:latin typeface="SimSun" panose="02010600030101010101" pitchFamily="2" charset="-122"/>
                <a:ea typeface="SimSun" panose="02010600030101010101" pitchFamily="2" charset="-122"/>
              </a:rPr>
              <a:t>4</a:t>
            </a:r>
            <a:r>
              <a:rPr lang="zh-CN" altLang="en-US" sz="1400" dirty="0">
                <a:latin typeface="SimSun" panose="02010600030101010101" pitchFamily="2" charset="-122"/>
                <a:ea typeface="SimSun" panose="02010600030101010101" pitchFamily="2" charset="-122"/>
              </a:rPr>
              <a:t>省略</a:t>
            </a:r>
          </a:p>
        </p:txBody>
      </p:sp>
      <p:sp>
        <p:nvSpPr>
          <p:cNvPr id="8" name="コンテンツ プレースホルダー 4"/>
          <p:cNvSpPr txBox="1">
            <a:spLocks/>
          </p:cNvSpPr>
          <p:nvPr/>
        </p:nvSpPr>
        <p:spPr>
          <a:xfrm>
            <a:off x="628650" y="394896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zh-TW" altLang="en-US" sz="1400" dirty="0">
                <a:solidFill>
                  <a:prstClr val="black"/>
                </a:solidFill>
                <a:latin typeface="SimSun" panose="02010600030101010101" pitchFamily="2" charset="-122"/>
                <a:ea typeface="SimSun" panose="02010600030101010101" pitchFamily="2" charset="-122"/>
              </a:rPr>
              <a:t>表</a:t>
            </a:r>
            <a:r>
              <a:rPr lang="en-US" altLang="zh-TW" sz="1400" dirty="0">
                <a:solidFill>
                  <a:prstClr val="black"/>
                </a:solidFill>
                <a:latin typeface="SimSun" panose="02010600030101010101" pitchFamily="2" charset="-122"/>
                <a:ea typeface="SimSun" panose="02010600030101010101" pitchFamily="2" charset="-122"/>
              </a:rPr>
              <a:t>5</a:t>
            </a:r>
            <a:r>
              <a:rPr lang="zh-TW" altLang="en-US" sz="1400" dirty="0">
                <a:solidFill>
                  <a:prstClr val="black"/>
                </a:solidFill>
                <a:latin typeface="SimSun" panose="02010600030101010101" pitchFamily="2" charset="-122"/>
                <a:ea typeface="SimSun" panose="02010600030101010101" pitchFamily="2" charset="-122"/>
              </a:rPr>
              <a:t>－</a:t>
            </a:r>
            <a:r>
              <a:rPr lang="en-US" altLang="zh-TW" sz="1400" dirty="0">
                <a:solidFill>
                  <a:prstClr val="black"/>
                </a:solidFill>
                <a:latin typeface="SimSun" panose="02010600030101010101" pitchFamily="2" charset="-122"/>
                <a:ea typeface="SimSun" panose="02010600030101010101" pitchFamily="2" charset="-122"/>
              </a:rPr>
              <a:t>1 </a:t>
            </a:r>
            <a:r>
              <a:rPr lang="zh-CN" altLang="en-US" sz="1400" dirty="0">
                <a:solidFill>
                  <a:prstClr val="black"/>
                </a:solidFill>
                <a:latin typeface="SimSun" panose="02010600030101010101" pitchFamily="2" charset="-122"/>
                <a:ea typeface="SimSun" panose="02010600030101010101" pitchFamily="2" charset="-122"/>
              </a:rPr>
              <a:t>相关法令</a:t>
            </a:r>
            <a:endParaRPr lang="ja-JP" altLang="en-US" sz="1400" dirty="0">
              <a:solidFill>
                <a:prstClr val="black"/>
              </a:solidFill>
              <a:latin typeface="SimSun" panose="02010600030101010101" pitchFamily="2" charset="-122"/>
              <a:ea typeface="SimSun" panose="02010600030101010101" pitchFamily="2" charset="-122"/>
            </a:endParaRPr>
          </a:p>
        </p:txBody>
      </p:sp>
      <p:pic>
        <p:nvPicPr>
          <p:cNvPr id="11" name="図 10">
            <a:extLst>
              <a:ext uri="{FF2B5EF4-FFF2-40B4-BE49-F238E27FC236}">
                <a16:creationId xmlns="" xmlns:a16="http://schemas.microsoft.com/office/drawing/2014/main" id="{82588F08-1EDA-40B7-93AC-DCC9D55D3DED}"/>
              </a:ext>
            </a:extLst>
          </p:cNvPr>
          <p:cNvPicPr>
            <a:picLocks noChangeAspect="1"/>
          </p:cNvPicPr>
          <p:nvPr/>
        </p:nvPicPr>
        <p:blipFill>
          <a:blip r:embed="rId3"/>
          <a:stretch>
            <a:fillRect/>
          </a:stretch>
        </p:blipFill>
        <p:spPr>
          <a:xfrm>
            <a:off x="1792585" y="4181429"/>
            <a:ext cx="5734374" cy="2275413"/>
          </a:xfrm>
          <a:prstGeom prst="rect">
            <a:avLst/>
          </a:prstGeom>
        </p:spPr>
      </p:pic>
    </p:spTree>
    <p:extLst>
      <p:ext uri="{BB962C8B-B14F-4D97-AF65-F5344CB8AC3E}">
        <p14:creationId xmlns:p14="http://schemas.microsoft.com/office/powerpoint/2010/main" val="33102027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劳动卫生安全法</a:t>
            </a:r>
            <a:r>
              <a:rPr lang="zh-TW" altLang="en-US" sz="2400" dirty="0">
                <a:latin typeface="SimSun" panose="02010600030101010101" pitchFamily="2" charset="-122"/>
                <a:ea typeface="SimSun" panose="02010600030101010101" pitchFamily="2" charset="-122"/>
              </a:rPr>
              <a:t>（摘录）</a:t>
            </a:r>
            <a:r>
              <a:rPr lang="ja-JP" altLang="en-US" sz="2400" dirty="0">
                <a:latin typeface="SimSun" panose="02010600030101010101" pitchFamily="2" charset="-122"/>
                <a:ea typeface="SimSun" panose="02010600030101010101" pitchFamily="2" charset="-122"/>
              </a:rPr>
              <a:t>（３）</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２５０</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１３６</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6</a:t>
            </a:r>
            <a:r>
              <a:rPr lang="zh-CN" altLang="en-US" sz="1600" dirty="0">
                <a:solidFill>
                  <a:prstClr val="black"/>
                </a:solidFill>
                <a:latin typeface="SimSun" panose="02010600030101010101" pitchFamily="2" charset="-122"/>
                <a:ea typeface="SimSun" panose="02010600030101010101" pitchFamily="2" charset="-122"/>
              </a:rPr>
              <a:t>章　劳动者就业时的措施</a:t>
            </a:r>
          </a:p>
          <a:p>
            <a:pPr marL="0" indent="0">
              <a:lnSpc>
                <a:spcPct val="100000"/>
              </a:lnSpc>
              <a:spcBef>
                <a:spcPts val="0"/>
              </a:spcBef>
              <a:buNone/>
            </a:pP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61</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就业限制</a:t>
            </a:r>
            <a:r>
              <a:rPr lang="en-US" altLang="zh-CN"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关于起重机的驾驶以及一起业务，如果不是获得了都道府县劳动局局长颁发的有关驾驶证的人，或在都道府县劳动局注册的人，有关业务的技能讲习中结业的人和获得厚生劳动省规定的资格的人，企业不可以让其从事该业务。</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除依照前项规定从事相关业务的人员外，任何人均不得从事该业务。</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根据第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项的规定中可以从事该业务的人，在从事该业务时必须携带驾驶证或其他证明该业务的资格文件。</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4</a:t>
            </a:r>
            <a:r>
              <a:rPr lang="zh-CN" altLang="en-US" sz="1600" dirty="0">
                <a:solidFill>
                  <a:prstClr val="black"/>
                </a:solidFill>
                <a:latin typeface="SimSun" panose="02010600030101010101" pitchFamily="2" charset="-122"/>
                <a:ea typeface="SimSun" panose="02010600030101010101" pitchFamily="2" charset="-122"/>
              </a:rPr>
              <a:t>省略</a:t>
            </a:r>
          </a:p>
        </p:txBody>
      </p:sp>
      <p:pic>
        <p:nvPicPr>
          <p:cNvPr id="10" name="図 9">
            <a:extLst>
              <a:ext uri="{FF2B5EF4-FFF2-40B4-BE49-F238E27FC236}">
                <a16:creationId xmlns="" xmlns:a16="http://schemas.microsoft.com/office/drawing/2014/main" id="{7A3EF5AA-311B-427A-9462-077CEFD9BC86}"/>
              </a:ext>
            </a:extLst>
          </p:cNvPr>
          <p:cNvPicPr/>
          <p:nvPr/>
        </p:nvPicPr>
        <p:blipFill>
          <a:blip r:embed="rId3"/>
          <a:stretch>
            <a:fillRect/>
          </a:stretch>
        </p:blipFill>
        <p:spPr>
          <a:xfrm>
            <a:off x="4567435" y="4018920"/>
            <a:ext cx="4576563" cy="756730"/>
          </a:xfrm>
          <a:prstGeom prst="rect">
            <a:avLst/>
          </a:prstGeom>
        </p:spPr>
      </p:pic>
      <p:pic>
        <p:nvPicPr>
          <p:cNvPr id="11" name="図 10">
            <a:extLst>
              <a:ext uri="{FF2B5EF4-FFF2-40B4-BE49-F238E27FC236}">
                <a16:creationId xmlns="" xmlns:a16="http://schemas.microsoft.com/office/drawing/2014/main" id="{37834CAE-9AD2-446E-9E74-3FE0761F72C0}"/>
              </a:ext>
            </a:extLst>
          </p:cNvPr>
          <p:cNvPicPr/>
          <p:nvPr/>
        </p:nvPicPr>
        <p:blipFill>
          <a:blip r:embed="rId4"/>
          <a:stretch>
            <a:fillRect/>
          </a:stretch>
        </p:blipFill>
        <p:spPr>
          <a:xfrm>
            <a:off x="147836" y="4035514"/>
            <a:ext cx="4419599" cy="2404734"/>
          </a:xfrm>
          <a:prstGeom prst="rect">
            <a:avLst/>
          </a:prstGeom>
        </p:spPr>
      </p:pic>
      <p:sp>
        <p:nvSpPr>
          <p:cNvPr id="12" name="テキスト ボックス 11">
            <a:extLst>
              <a:ext uri="{FF2B5EF4-FFF2-40B4-BE49-F238E27FC236}">
                <a16:creationId xmlns="" xmlns:a16="http://schemas.microsoft.com/office/drawing/2014/main" id="{01006F62-0733-4FDD-83C9-C627F38CA949}"/>
              </a:ext>
            </a:extLst>
          </p:cNvPr>
          <p:cNvSpPr txBox="1"/>
          <p:nvPr/>
        </p:nvSpPr>
        <p:spPr>
          <a:xfrm>
            <a:off x="1112510" y="3649588"/>
            <a:ext cx="2400235" cy="307777"/>
          </a:xfrm>
          <a:prstGeom prst="rect">
            <a:avLst/>
          </a:prstGeom>
          <a:noFill/>
        </p:spPr>
        <p:txBody>
          <a:bodyPr wrap="square" rtlCol="0">
            <a:spAutoFit/>
          </a:bodyPr>
          <a:lstStyle/>
          <a:p>
            <a:r>
              <a:rPr lang="zh-CN" altLang="ja-JP" sz="1400" dirty="0">
                <a:latin typeface="SimSun" panose="02010600030101010101" pitchFamily="2" charset="-122"/>
                <a:ea typeface="SimSun" panose="02010600030101010101" pitchFamily="2" charset="-122"/>
              </a:rPr>
              <a:t>机械驾驶员必须有的资格</a:t>
            </a:r>
            <a:endParaRPr kumimoji="1" lang="ja-JP" altLang="en-US" sz="14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 xmlns:a16="http://schemas.microsoft.com/office/drawing/2014/main" id="{B9FD3EB9-999A-4640-BC4B-1029F9713831}"/>
              </a:ext>
            </a:extLst>
          </p:cNvPr>
          <p:cNvSpPr txBox="1"/>
          <p:nvPr/>
        </p:nvSpPr>
        <p:spPr>
          <a:xfrm rot="10800000" flipH="1" flipV="1">
            <a:off x="5631257" y="3654041"/>
            <a:ext cx="2507358" cy="307777"/>
          </a:xfrm>
          <a:prstGeom prst="rect">
            <a:avLst/>
          </a:prstGeom>
          <a:noFill/>
        </p:spPr>
        <p:txBody>
          <a:bodyPr wrap="square" rtlCol="0">
            <a:spAutoFit/>
          </a:bodyPr>
          <a:lstStyle/>
          <a:p>
            <a:r>
              <a:rPr lang="zh-CN" altLang="en-US" sz="1400" dirty="0">
                <a:latin typeface="SimSun" panose="02010600030101010101" pitchFamily="2" charset="-122"/>
                <a:ea typeface="SimSun" panose="02010600030101010101" pitchFamily="2" charset="-122"/>
              </a:rPr>
              <a:t>作业者必须有的资格</a:t>
            </a:r>
            <a:endParaRPr kumimoji="1" lang="ja-JP"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323365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劳动安全卫生法实施令（</a:t>
            </a:r>
            <a:r>
              <a:rPr lang="zh-TW" altLang="en-US" sz="2400" dirty="0">
                <a:latin typeface="SimSun" panose="02010600030101010101" pitchFamily="2" charset="-122"/>
                <a:ea typeface="SimSun" panose="02010600030101010101" pitchFamily="2" charset="-122"/>
              </a:rPr>
              <a:t>摘录）</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２５１</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１３６</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20</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就业限制有关的业务</a:t>
            </a:r>
            <a:r>
              <a:rPr lang="en-US" altLang="zh-CN"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如下所示，该法第</a:t>
            </a:r>
            <a:r>
              <a:rPr lang="en-US" altLang="zh-CN" sz="1600" dirty="0">
                <a:solidFill>
                  <a:prstClr val="black"/>
                </a:solidFill>
                <a:latin typeface="SimSun" panose="02010600030101010101" pitchFamily="2" charset="-122"/>
                <a:ea typeface="SimSun" panose="02010600030101010101" pitchFamily="2" charset="-122"/>
              </a:rPr>
              <a:t>61</a:t>
            </a:r>
            <a:r>
              <a:rPr lang="zh-CN" altLang="en-US" sz="1600" dirty="0">
                <a:solidFill>
                  <a:prstClr val="black"/>
                </a:solidFill>
                <a:latin typeface="SimSun" panose="02010600030101010101" pitchFamily="2" charset="-122"/>
                <a:ea typeface="SimSun" panose="02010600030101010101" pitchFamily="2" charset="-122"/>
              </a:rPr>
              <a:t>条第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项的政令规定的业务</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1-11 </a:t>
            </a:r>
            <a:r>
              <a:rPr lang="zh-CN" altLang="en-US" sz="1600" dirty="0">
                <a:solidFill>
                  <a:prstClr val="black"/>
                </a:solidFill>
                <a:latin typeface="SimSun" panose="02010600030101010101" pitchFamily="2" charset="-122"/>
                <a:ea typeface="SimSun" panose="02010600030101010101" pitchFamily="2" charset="-122"/>
              </a:rPr>
              <a:t>省略</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12   </a:t>
            </a:r>
            <a:r>
              <a:rPr lang="zh-CN" altLang="en-US" sz="1600" dirty="0">
                <a:solidFill>
                  <a:prstClr val="black"/>
                </a:solidFill>
                <a:latin typeface="SimSun" panose="02010600030101010101" pitchFamily="2" charset="-122"/>
                <a:ea typeface="SimSun" panose="02010600030101010101" pitchFamily="2" charset="-122"/>
              </a:rPr>
              <a:t>附表</a:t>
            </a:r>
            <a:r>
              <a:rPr lang="en-US" altLang="zh-CN" sz="1600" dirty="0">
                <a:solidFill>
                  <a:prstClr val="black"/>
                </a:solidFill>
                <a:latin typeface="SimSun" panose="02010600030101010101" pitchFamily="2" charset="-122"/>
                <a:ea typeface="SimSun" panose="02010600030101010101" pitchFamily="2" charset="-122"/>
              </a:rPr>
              <a:t>7</a:t>
            </a: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号，第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号，第</a:t>
            </a: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号或第</a:t>
            </a:r>
            <a:r>
              <a:rPr lang="en-US" altLang="zh-CN" sz="1600" dirty="0">
                <a:solidFill>
                  <a:prstClr val="black"/>
                </a:solidFill>
                <a:latin typeface="SimSun" panose="02010600030101010101" pitchFamily="2" charset="-122"/>
                <a:ea typeface="SimSun" panose="02010600030101010101" pitchFamily="2" charset="-122"/>
              </a:rPr>
              <a:t>6</a:t>
            </a:r>
            <a:r>
              <a:rPr lang="zh-CN" altLang="en-US" sz="1600" dirty="0">
                <a:solidFill>
                  <a:prstClr val="black"/>
                </a:solidFill>
                <a:latin typeface="SimSun" panose="02010600030101010101" pitchFamily="2" charset="-122"/>
                <a:ea typeface="SimSun" panose="02010600030101010101" pitchFamily="2" charset="-122"/>
              </a:rPr>
              <a:t>号中列出的机体重量为</a:t>
            </a: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吨或以上的工程机械，使用动力并可以自行行驶到不特定场地的驾驶（除去在路上驾驶。）业务</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13</a:t>
            </a:r>
            <a:r>
              <a:rPr lang="zh-CN" altLang="en-US" sz="1600" dirty="0">
                <a:solidFill>
                  <a:prstClr val="black"/>
                </a:solidFill>
                <a:latin typeface="SimSun" panose="02010600030101010101" pitchFamily="2" charset="-122"/>
                <a:ea typeface="SimSun" panose="02010600030101010101" pitchFamily="2" charset="-122"/>
              </a:rPr>
              <a:t>以下省略</a:t>
            </a:r>
          </a:p>
        </p:txBody>
      </p:sp>
      <p:pic>
        <p:nvPicPr>
          <p:cNvPr id="9" name="図 8">
            <a:extLst>
              <a:ext uri="{FF2B5EF4-FFF2-40B4-BE49-F238E27FC236}">
                <a16:creationId xmlns="" xmlns:a16="http://schemas.microsoft.com/office/drawing/2014/main" id="{3043BA2C-D378-450A-AA09-27978F17EED6}"/>
              </a:ext>
            </a:extLst>
          </p:cNvPr>
          <p:cNvPicPr/>
          <p:nvPr/>
        </p:nvPicPr>
        <p:blipFill>
          <a:blip r:embed="rId3"/>
          <a:stretch>
            <a:fillRect/>
          </a:stretch>
        </p:blipFill>
        <p:spPr>
          <a:xfrm>
            <a:off x="3866961" y="912353"/>
            <a:ext cx="5129201" cy="5470339"/>
          </a:xfrm>
          <a:prstGeom prst="rect">
            <a:avLst/>
          </a:prstGeom>
        </p:spPr>
      </p:pic>
    </p:spTree>
    <p:extLst>
      <p:ext uri="{BB962C8B-B14F-4D97-AF65-F5344CB8AC3E}">
        <p14:creationId xmlns:p14="http://schemas.microsoft.com/office/powerpoint/2010/main" val="1249934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（摘录）</a:t>
            </a:r>
            <a:r>
              <a:rPr lang="ja-JP" altLang="en-US" sz="2400" dirty="0">
                <a:latin typeface="SimSun" panose="02010600030101010101" pitchFamily="2" charset="-122"/>
                <a:ea typeface="SimSun" panose="02010600030101010101" pitchFamily="2" charset="-122"/>
              </a:rPr>
              <a:t>（１）</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２５６</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１３８</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3110677"/>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卷 总则</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7</a:t>
            </a:r>
            <a:r>
              <a:rPr lang="zh-CN" altLang="en-US" sz="1600" dirty="0">
                <a:solidFill>
                  <a:prstClr val="black"/>
                </a:solidFill>
                <a:latin typeface="SimSun" panose="02010600030101010101" pitchFamily="2" charset="-122"/>
                <a:ea typeface="SimSun" panose="02010600030101010101" pitchFamily="2" charset="-122"/>
              </a:rPr>
              <a:t>章 许可证等</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节 技能讲习</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82</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技能讲习结业证书等的补发</a:t>
            </a:r>
            <a:r>
              <a:rPr lang="en-US" altLang="zh-CN" sz="1600" dirty="0">
                <a:solidFill>
                  <a:prstClr val="black"/>
                </a:solidFill>
                <a:latin typeface="SimSun" panose="02010600030101010101" pitchFamily="2" charset="-122"/>
                <a:ea typeface="SimSun" panose="02010600030101010101" pitchFamily="2" charset="-122"/>
              </a:rPr>
              <a:t>&gt;	</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　已经领取了技能讲习结业证，且正在从事或正打算从事技能培训相关工作的人员，在遗失或损坏该证时，除第</a:t>
            </a: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项规定的情况以外，必须要将技能讲习结业证补发申请书（第</a:t>
            </a:r>
            <a:r>
              <a:rPr lang="en-US" altLang="zh-CN" sz="1600" dirty="0">
                <a:solidFill>
                  <a:prstClr val="black"/>
                </a:solidFill>
                <a:latin typeface="SimSun" panose="02010600030101010101" pitchFamily="2" charset="-122"/>
                <a:ea typeface="SimSun" panose="02010600030101010101" pitchFamily="2" charset="-122"/>
              </a:rPr>
              <a:t>18</a:t>
            </a:r>
            <a:r>
              <a:rPr lang="zh-CN" altLang="en-US" sz="1600" dirty="0">
                <a:solidFill>
                  <a:prstClr val="black"/>
                </a:solidFill>
                <a:latin typeface="SimSun" panose="02010600030101010101" pitchFamily="2" charset="-122"/>
                <a:ea typeface="SimSun" panose="02010600030101010101" pitchFamily="2" charset="-122"/>
              </a:rPr>
              <a:t>条式样）提交到领取技能讲习结业证的登陆培训机构，重新领取补发的技能讲习结业证。</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前项规定的人员更换姓名时，除第</a:t>
            </a: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项规定的情况外，必须将技能讲习结业证书更换申请书（第</a:t>
            </a:r>
            <a:r>
              <a:rPr lang="en-US" altLang="zh-CN" sz="1600" dirty="0">
                <a:solidFill>
                  <a:prstClr val="black"/>
                </a:solidFill>
                <a:latin typeface="SimSun" panose="02010600030101010101" pitchFamily="2" charset="-122"/>
                <a:ea typeface="SimSun" panose="02010600030101010101" pitchFamily="2" charset="-122"/>
              </a:rPr>
              <a:t>18</a:t>
            </a:r>
            <a:r>
              <a:rPr lang="zh-CN" altLang="en-US" sz="1600" dirty="0">
                <a:solidFill>
                  <a:prstClr val="black"/>
                </a:solidFill>
                <a:latin typeface="SimSun" panose="02010600030101010101" pitchFamily="2" charset="-122"/>
                <a:ea typeface="SimSun" panose="02010600030101010101" pitchFamily="2" charset="-122"/>
              </a:rPr>
              <a:t>号式样）提交到领取技能讲习结业证的登陆培训机构，进行技能讲习结业证书的改写。</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 </a:t>
            </a:r>
            <a:r>
              <a:rPr lang="zh-CN" altLang="en-US" sz="1600" dirty="0">
                <a:solidFill>
                  <a:prstClr val="black"/>
                </a:solidFill>
                <a:latin typeface="SimSun" panose="02010600030101010101" pitchFamily="2" charset="-122"/>
                <a:ea typeface="SimSun" panose="02010600030101010101" pitchFamily="2" charset="-122"/>
              </a:rPr>
              <a:t>以下省略</a:t>
            </a:r>
            <a:endParaRPr lang="ja-JP" altLang="en-US" sz="16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483273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车辆系工程机械的相关用语</a:t>
            </a:r>
            <a:r>
              <a:rPr lang="ja-JP" altLang="en-US" sz="2400" dirty="0">
                <a:latin typeface="SimSun" panose="02010600030101010101" pitchFamily="2" charset="-122"/>
                <a:ea typeface="SimSun" panose="02010600030101010101" pitchFamily="2" charset="-122"/>
              </a:rPr>
              <a:t>　</a:t>
            </a:r>
            <a:r>
              <a:rPr lang="en-US" altLang="zh-CN" sz="2400" dirty="0">
                <a:latin typeface="SimSun" panose="02010600030101010101" pitchFamily="2" charset="-122"/>
                <a:ea typeface="SimSun" panose="02010600030101010101" pitchFamily="2" charset="-122"/>
              </a:rPr>
              <a:t>7</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平均接地压</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辅助教材１１页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7" name="テキスト ボックス 6"/>
          <p:cNvSpPr txBox="1"/>
          <p:nvPr/>
        </p:nvSpPr>
        <p:spPr>
          <a:xfrm>
            <a:off x="1756739" y="1544632"/>
            <a:ext cx="1915702"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① </a:t>
            </a:r>
            <a:r>
              <a:rPr lang="zh-CN" altLang="en-US" sz="1200" dirty="0">
                <a:solidFill>
                  <a:prstClr val="black"/>
                </a:solidFill>
                <a:latin typeface="SimSun" panose="02010600030101010101" pitchFamily="2" charset="-122"/>
                <a:ea typeface="SimSun" panose="02010600030101010101" pitchFamily="2" charset="-122"/>
              </a:rPr>
              <a:t>履带式</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8" name="テキスト ボックス 7"/>
          <p:cNvSpPr txBox="1"/>
          <p:nvPr/>
        </p:nvSpPr>
        <p:spPr>
          <a:xfrm>
            <a:off x="5720605" y="1544632"/>
            <a:ext cx="1915702"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② </a:t>
            </a:r>
            <a:r>
              <a:rPr lang="zh-CN" altLang="en-US" sz="1200" dirty="0">
                <a:solidFill>
                  <a:prstClr val="black"/>
                </a:solidFill>
                <a:latin typeface="SimSun" panose="02010600030101010101" pitchFamily="2" charset="-122"/>
                <a:ea typeface="SimSun" panose="02010600030101010101" pitchFamily="2" charset="-122"/>
              </a:rPr>
              <a:t>舵轮式</a:t>
            </a:r>
            <a:endParaRPr lang="ja-JP" altLang="en-US" sz="1200" dirty="0">
              <a:solidFill>
                <a:prstClr val="black"/>
              </a:solidFill>
              <a:latin typeface="SimSun" panose="02010600030101010101" pitchFamily="2" charset="-122"/>
              <a:ea typeface="SimSun" panose="02010600030101010101" pitchFamily="2" charset="-122"/>
            </a:endParaRPr>
          </a:p>
        </p:txBody>
      </p:sp>
      <mc:AlternateContent xmlns:mc="http://schemas.openxmlformats.org/markup-compatibility/2006" xmlns:a14="http://schemas.microsoft.com/office/drawing/2010/main">
        <mc:Choice Requires="a14">
          <p:sp>
            <p:nvSpPr>
              <p:cNvPr id="10" name="テキスト ボックス 9"/>
              <p:cNvSpPr txBox="1"/>
              <p:nvPr/>
            </p:nvSpPr>
            <p:spPr>
              <a:xfrm>
                <a:off x="1029289" y="2207690"/>
                <a:ext cx="3420295" cy="417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1400" i="1">
                          <a:latin typeface="Cambria Math" panose="02040503050406030204" pitchFamily="18" charset="0"/>
                        </a:rPr>
                        <m:t>平均接地压</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ja-JP" altLang="ja-JP" sz="1400">
                              <a:latin typeface="Cambria Math" panose="02040503050406030204" pitchFamily="18" charset="0"/>
                            </a:rPr>
                            <m:t>Ｓ</m:t>
                          </m:r>
                        </m:den>
                      </m:f>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en-US" altLang="ja-JP" sz="1400">
                              <a:latin typeface="Cambria Math" panose="02040503050406030204" pitchFamily="18" charset="0"/>
                            </a:rPr>
                            <m:t>2</m:t>
                          </m:r>
                          <m:r>
                            <a:rPr lang="ja-JP" altLang="ja-JP" sz="1400">
                              <a:latin typeface="Cambria Math" panose="02040503050406030204" pitchFamily="18" charset="0"/>
                            </a:rPr>
                            <m:t>Ｂ</m:t>
                          </m:r>
                          <m:r>
                            <a:rPr lang="ja-JP" altLang="ja-JP" sz="1400">
                              <a:latin typeface="Cambria Math" panose="02040503050406030204" pitchFamily="18" charset="0"/>
                            </a:rPr>
                            <m:t>×</m:t>
                          </m:r>
                          <m:r>
                            <a:rPr lang="ja-JP" altLang="ja-JP" sz="1400">
                              <a:latin typeface="Cambria Math" panose="02040503050406030204" pitchFamily="18" charset="0"/>
                            </a:rPr>
                            <m:t>Ｌ</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dirty="0">
                  <a:latin typeface="SimSun" panose="02010600030101010101" pitchFamily="2" charset="-122"/>
                  <a:ea typeface="SimSun" panose="02010600030101010101" pitchFamily="2" charset="-122"/>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029289" y="2207690"/>
                <a:ext cx="3420295" cy="417102"/>
              </a:xfrm>
              <a:prstGeom prst="rect">
                <a:avLst/>
              </a:prstGeom>
              <a:blipFill>
                <a:blip r:embed="rId3"/>
                <a:stretch>
                  <a:fillRect l="-713" t="-2899" r="-535" b="-14493"/>
                </a:stretch>
              </a:blipFill>
            </p:spPr>
            <p:txBody>
              <a:bodyPr/>
              <a:lstStyle/>
              <a:p>
                <a:r>
                  <a:rPr lang="ja-JP" altLang="en-US">
                    <a:noFill/>
                  </a:rPr>
                  <a:t> </a:t>
                </a:r>
              </a:p>
            </p:txBody>
          </p:sp>
        </mc:Fallback>
      </mc:AlternateContent>
      <p:sp>
        <p:nvSpPr>
          <p:cNvPr id="11" name="テキスト ボックス 10"/>
          <p:cNvSpPr txBox="1"/>
          <p:nvPr/>
        </p:nvSpPr>
        <p:spPr>
          <a:xfrm>
            <a:off x="819981" y="2760938"/>
            <a:ext cx="3789218" cy="1015663"/>
          </a:xfrm>
          <a:prstGeom prst="rect">
            <a:avLst/>
          </a:prstGeom>
          <a:noFill/>
          <a:ln>
            <a:noFill/>
          </a:ln>
        </p:spPr>
        <p:txBody>
          <a:bodyPr wrap="square" rtlCol="0">
            <a:spAutoFit/>
          </a:bodyPr>
          <a:lstStyle/>
          <a:p>
            <a:r>
              <a:rPr lang="ja-JP" altLang="en-US" sz="1200" dirty="0">
                <a:solidFill>
                  <a:prstClr val="black"/>
                </a:solidFill>
                <a:latin typeface="SimSun" panose="02010600030101010101" pitchFamily="2" charset="-122"/>
                <a:ea typeface="SimSun" panose="02010600030101010101" pitchFamily="2" charset="-122"/>
              </a:rPr>
              <a:t>Ｗ：</a:t>
            </a:r>
            <a:r>
              <a:rPr lang="zh-CN" altLang="en-US" sz="1200" dirty="0">
                <a:solidFill>
                  <a:prstClr val="black"/>
                </a:solidFill>
                <a:latin typeface="SimSun" panose="02010600030101010101" pitchFamily="2" charset="-122"/>
                <a:ea typeface="SimSun" panose="02010600030101010101" pitchFamily="2" charset="-122"/>
              </a:rPr>
              <a:t>机械总重量</a:t>
            </a:r>
            <a:r>
              <a:rPr lang="ja-JP" altLang="en-US" sz="1200" dirty="0">
                <a:solidFill>
                  <a:prstClr val="black"/>
                </a:solidFill>
                <a:latin typeface="SimSun" panose="02010600030101010101" pitchFamily="2" charset="-122"/>
                <a:ea typeface="SimSun" panose="02010600030101010101" pitchFamily="2" charset="-122"/>
              </a:rPr>
              <a:t>（ｔ）</a:t>
            </a:r>
          </a:p>
          <a:p>
            <a:r>
              <a:rPr lang="ja-JP" altLang="en-US" sz="1200" dirty="0">
                <a:solidFill>
                  <a:prstClr val="black"/>
                </a:solidFill>
                <a:latin typeface="SimSun" panose="02010600030101010101" pitchFamily="2" charset="-122"/>
                <a:ea typeface="SimSun" panose="02010600030101010101" pitchFamily="2" charset="-122"/>
              </a:rPr>
              <a:t>Ｓ：</a:t>
            </a:r>
            <a:r>
              <a:rPr lang="zh-CN" altLang="en-US" sz="1200" dirty="0">
                <a:solidFill>
                  <a:prstClr val="black"/>
                </a:solidFill>
                <a:latin typeface="SimSun" panose="02010600030101010101" pitchFamily="2" charset="-122"/>
                <a:ea typeface="SimSun" panose="02010600030101010101" pitchFamily="2" charset="-122"/>
              </a:rPr>
              <a:t>总接地面积</a:t>
            </a:r>
            <a:r>
              <a:rPr lang="ja-JP" altLang="en-US" sz="1200" dirty="0">
                <a:solidFill>
                  <a:prstClr val="black"/>
                </a:solidFill>
                <a:latin typeface="SimSun" panose="02010600030101010101" pitchFamily="2" charset="-122"/>
                <a:ea typeface="SimSun" panose="02010600030101010101" pitchFamily="2" charset="-122"/>
              </a:rPr>
              <a:t>＝</a:t>
            </a:r>
            <a:r>
              <a:rPr lang="en-US" altLang="ja-JP" sz="1200" dirty="0">
                <a:solidFill>
                  <a:prstClr val="black"/>
                </a:solidFill>
                <a:latin typeface="SimSun" panose="02010600030101010101" pitchFamily="2" charset="-122"/>
                <a:ea typeface="SimSun" panose="02010600030101010101" pitchFamily="2" charset="-122"/>
              </a:rPr>
              <a:t>2</a:t>
            </a:r>
            <a:r>
              <a:rPr lang="ja-JP" altLang="en-US" sz="1200" dirty="0">
                <a:solidFill>
                  <a:prstClr val="black"/>
                </a:solidFill>
                <a:latin typeface="SimSun" panose="02010600030101010101" pitchFamily="2" charset="-122"/>
                <a:ea typeface="SimSun" panose="02010600030101010101" pitchFamily="2" charset="-122"/>
              </a:rPr>
              <a:t>Ｂ</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Ｌ（㎡）</a:t>
            </a:r>
          </a:p>
          <a:p>
            <a:r>
              <a:rPr lang="ja-JP" altLang="en-US" sz="1200" dirty="0">
                <a:solidFill>
                  <a:prstClr val="black"/>
                </a:solidFill>
                <a:latin typeface="SimSun" panose="02010600030101010101" pitchFamily="2" charset="-122"/>
                <a:ea typeface="SimSun" panose="02010600030101010101" pitchFamily="2" charset="-122"/>
              </a:rPr>
              <a:t>Ｌ：</a:t>
            </a:r>
            <a:r>
              <a:rPr lang="zh-CN" altLang="en-US" sz="1200" dirty="0">
                <a:solidFill>
                  <a:prstClr val="black"/>
                </a:solidFill>
                <a:latin typeface="SimSun" panose="02010600030101010101" pitchFamily="2" charset="-122"/>
                <a:ea typeface="SimSun" panose="02010600030101010101" pitchFamily="2" charset="-122"/>
              </a:rPr>
              <a:t>总子良状态中惰轮</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游动轮</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和链轮</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起动轮</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的中心距离</a:t>
            </a:r>
            <a:r>
              <a:rPr lang="ja-JP" altLang="en-US" sz="1200" dirty="0">
                <a:solidFill>
                  <a:prstClr val="black"/>
                </a:solidFill>
                <a:latin typeface="SimSun" panose="02010600030101010101" pitchFamily="2" charset="-122"/>
                <a:ea typeface="SimSun" panose="02010600030101010101" pitchFamily="2" charset="-122"/>
              </a:rPr>
              <a:t>（ｍ）</a:t>
            </a:r>
          </a:p>
          <a:p>
            <a:r>
              <a:rPr lang="ja-JP" altLang="en-US" sz="1200" dirty="0">
                <a:solidFill>
                  <a:prstClr val="black"/>
                </a:solidFill>
                <a:latin typeface="SimSun" panose="02010600030101010101" pitchFamily="2" charset="-122"/>
                <a:ea typeface="SimSun" panose="02010600030101010101" pitchFamily="2" charset="-122"/>
              </a:rPr>
              <a:t>Ｂ：</a:t>
            </a:r>
            <a:r>
              <a:rPr lang="zh-CN" altLang="en-US" sz="1200" dirty="0">
                <a:solidFill>
                  <a:prstClr val="black"/>
                </a:solidFill>
                <a:latin typeface="SimSun" panose="02010600030101010101" pitchFamily="2" charset="-122"/>
                <a:ea typeface="SimSun" panose="02010600030101010101" pitchFamily="2" charset="-122"/>
              </a:rPr>
              <a:t>履带的宽</a:t>
            </a:r>
            <a:r>
              <a:rPr lang="ja-JP" altLang="en-US" sz="1200" dirty="0">
                <a:solidFill>
                  <a:prstClr val="black"/>
                </a:solidFill>
                <a:latin typeface="SimSun" panose="02010600030101010101" pitchFamily="2" charset="-122"/>
                <a:ea typeface="SimSun" panose="02010600030101010101" pitchFamily="2" charset="-122"/>
              </a:rPr>
              <a:t>（ｍ）</a:t>
            </a:r>
          </a:p>
        </p:txBody>
      </p:sp>
      <mc:AlternateContent xmlns:mc="http://schemas.openxmlformats.org/markup-compatibility/2006" xmlns:a14="http://schemas.microsoft.com/office/drawing/2010/main">
        <mc:Choice Requires="a14">
          <p:sp>
            <p:nvSpPr>
              <p:cNvPr id="13" name="テキスト ボックス 12"/>
              <p:cNvSpPr txBox="1"/>
              <p:nvPr/>
            </p:nvSpPr>
            <p:spPr>
              <a:xfrm>
                <a:off x="5126814" y="2191051"/>
                <a:ext cx="3417089" cy="4511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1400" i="1">
                          <a:latin typeface="Cambria Math" panose="02040503050406030204" pitchFamily="18" charset="0"/>
                        </a:rPr>
                        <m:t>平均接地压</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zh-CN" altLang="en-US" sz="1400" i="1">
                              <a:latin typeface="Cambria Math" panose="02040503050406030204" pitchFamily="18" charset="0"/>
                            </a:rPr>
                            <m:t>车轴负荷重量</m:t>
                          </m:r>
                          <m:r>
                            <a:rPr lang="ja-JP" altLang="ja-JP" sz="1400">
                              <a:latin typeface="Cambria Math" panose="02040503050406030204" pitchFamily="18" charset="0"/>
                            </a:rPr>
                            <m:t>×</m:t>
                          </m:r>
                          <m:r>
                            <a:rPr lang="en-US" altLang="ja-JP" sz="1400">
                              <a:latin typeface="Cambria Math" panose="02040503050406030204" pitchFamily="18" charset="0"/>
                            </a:rPr>
                            <m:t>9.8</m:t>
                          </m:r>
                        </m:num>
                        <m:den>
                          <m:r>
                            <a:rPr lang="zh-CN" altLang="en-US" sz="1400" i="1">
                              <a:latin typeface="Cambria Math" panose="02040503050406030204" pitchFamily="18" charset="0"/>
                            </a:rPr>
                            <m:t>实际接地面积</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dirty="0">
                  <a:latin typeface="SimSun" panose="02010600030101010101" pitchFamily="2" charset="-122"/>
                  <a:ea typeface="SimSun" panose="02010600030101010101" pitchFamily="2" charset="-122"/>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126814" y="2191051"/>
                <a:ext cx="3417089" cy="451149"/>
              </a:xfrm>
              <a:prstGeom prst="rect">
                <a:avLst/>
              </a:prstGeom>
              <a:blipFill>
                <a:blip r:embed="rId4"/>
                <a:stretch>
                  <a:fillRect l="-713" t="-4054" r="-535" b="-20270"/>
                </a:stretch>
              </a:blipFill>
            </p:spPr>
            <p:txBody>
              <a:bodyPr/>
              <a:lstStyle/>
              <a:p>
                <a:r>
                  <a:rPr lang="ja-JP" altLang="en-US">
                    <a:noFill/>
                  </a:rPr>
                  <a:t> </a:t>
                </a:r>
              </a:p>
            </p:txBody>
          </p:sp>
        </mc:Fallback>
      </mc:AlternateContent>
      <p:pic>
        <p:nvPicPr>
          <p:cNvPr id="15" name="図 14">
            <a:extLst>
              <a:ext uri="{FF2B5EF4-FFF2-40B4-BE49-F238E27FC236}">
                <a16:creationId xmlns="" xmlns:a16="http://schemas.microsoft.com/office/drawing/2014/main" id="{F9730E7B-8383-4782-9448-C0B2E006C67A}"/>
              </a:ext>
            </a:extLst>
          </p:cNvPr>
          <p:cNvPicPr>
            <a:picLocks noChangeAspect="1"/>
          </p:cNvPicPr>
          <p:nvPr/>
        </p:nvPicPr>
        <p:blipFill>
          <a:blip r:embed="rId5"/>
          <a:stretch>
            <a:fillRect/>
          </a:stretch>
        </p:blipFill>
        <p:spPr>
          <a:xfrm>
            <a:off x="1029289" y="3798149"/>
            <a:ext cx="7060611" cy="2128904"/>
          </a:xfrm>
          <a:prstGeom prst="rect">
            <a:avLst/>
          </a:prstGeom>
        </p:spPr>
      </p:pic>
    </p:spTree>
    <p:extLst>
      <p:ext uri="{BB962C8B-B14F-4D97-AF65-F5344CB8AC3E}">
        <p14:creationId xmlns:p14="http://schemas.microsoft.com/office/powerpoint/2010/main" val="29711347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（摘录）</a:t>
            </a:r>
            <a:r>
              <a:rPr lang="ja-JP" altLang="en-US" sz="2400" dirty="0">
                <a:latin typeface="SimSun" panose="02010600030101010101" pitchFamily="2" charset="-122"/>
                <a:ea typeface="SimSun" panose="02010600030101010101" pitchFamily="2" charset="-122"/>
              </a:rPr>
              <a:t>（２）</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２６１</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１３８</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卷 安全标准</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章工程机械等</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节车辆系工程机械</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项 总则</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项的</a:t>
            </a: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构造</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152</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前照灯的设置</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企业必须为车辆系工程机械配备前照灯。但是，在为确保安全安全作业需要保持一定照度的场所使用车辆系工程机械时，并不适用本规</a:t>
            </a:r>
            <a:r>
              <a:rPr lang="zh-CN" altLang="en-US" sz="1600" dirty="0" smtClean="0">
                <a:solidFill>
                  <a:prstClr val="black"/>
                </a:solidFill>
                <a:latin typeface="SimSun" panose="02010600030101010101" pitchFamily="2" charset="-122"/>
                <a:ea typeface="SimSun" panose="02010600030101010101" pitchFamily="2" charset="-122"/>
              </a:rPr>
              <a:t>定</a:t>
            </a:r>
            <a:r>
              <a:rPr lang="en-US" altLang="ja-JP" sz="1600" dirty="0">
                <a:solidFill>
                  <a:prstClr val="black"/>
                </a:solidFill>
                <a:latin typeface="SimSun" panose="02010600030101010101" pitchFamily="2" charset="-122"/>
                <a:ea typeface="SimSun" panose="02010600030101010101" pitchFamily="2" charset="-122"/>
              </a:rPr>
              <a:t>※</a:t>
            </a:r>
            <a:r>
              <a:rPr lang="en-US" altLang="zh-CN" sz="1600" dirty="0" smtClean="0">
                <a:solidFill>
                  <a:prstClr val="black"/>
                </a:solidFill>
                <a:latin typeface="SimSun" panose="02010600030101010101" pitchFamily="2" charset="-122"/>
                <a:ea typeface="SimSun" panose="02010600030101010101" pitchFamily="2" charset="-122"/>
              </a:rPr>
              <a:t>1</a:t>
            </a:r>
            <a:r>
              <a:rPr lang="zh-CN" altLang="en-US" sz="1600" dirty="0" smtClean="0">
                <a:solidFill>
                  <a:prstClr val="black"/>
                </a:solidFill>
                <a:latin typeface="SimSun" panose="02010600030101010101" pitchFamily="2" charset="-122"/>
                <a:ea typeface="SimSun" panose="02010600030101010101" pitchFamily="2" charset="-122"/>
              </a:rPr>
              <a:t>。</a:t>
            </a: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153</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护面罩</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在因掉落的岩石等而对劳动者可能造成危险的地方*</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使用车辆系工程机械（限于推土机，牵引挖掘机，渣土装载机，动力挖掘机，拖曳挖掘机以及解体用机械）时，企业必须为相应车辆系工程机械配备坚固</a:t>
            </a:r>
            <a:r>
              <a:rPr lang="zh-CN" altLang="en-US" sz="1600" dirty="0" smtClean="0">
                <a:solidFill>
                  <a:prstClr val="black"/>
                </a:solidFill>
                <a:latin typeface="SimSun" panose="02010600030101010101" pitchFamily="2" charset="-122"/>
                <a:ea typeface="SimSun" panose="02010600030101010101" pitchFamily="2" charset="-122"/>
              </a:rPr>
              <a:t>的护面罩</a:t>
            </a:r>
            <a:r>
              <a:rPr lang="en-US" altLang="ja-JP" sz="1600" dirty="0">
                <a:solidFill>
                  <a:prstClr val="black"/>
                </a:solidFill>
                <a:latin typeface="SimSun" panose="02010600030101010101" pitchFamily="2" charset="-122"/>
                <a:ea typeface="SimSun" panose="02010600030101010101" pitchFamily="2" charset="-122"/>
              </a:rPr>
              <a:t>※</a:t>
            </a:r>
            <a:r>
              <a:rPr lang="en-US" altLang="zh-CN" sz="1600" dirty="0" smtClean="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endParaRPr lang="ja-JP" altLang="en-US" sz="1600" dirty="0">
              <a:solidFill>
                <a:prstClr val="black"/>
              </a:solidFill>
              <a:latin typeface="SimSun" panose="02010600030101010101" pitchFamily="2" charset="-122"/>
              <a:ea typeface="SimSun" panose="02010600030101010101" pitchFamily="2" charset="-122"/>
            </a:endParaRP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1</a:t>
            </a:r>
            <a:r>
              <a:rPr lang="zh-CN" altLang="en-US" sz="1200" dirty="0">
                <a:solidFill>
                  <a:srgbClr val="0070C0"/>
                </a:solidFill>
                <a:latin typeface="SimSun" panose="02010600030101010101" pitchFamily="2" charset="-122"/>
                <a:ea typeface="SimSun" panose="02010600030101010101" pitchFamily="2" charset="-122"/>
              </a:rPr>
              <a:t>）所谓「岩石可能掉落的地方</a:t>
            </a:r>
            <a:r>
              <a:rPr lang="en-US" altLang="zh-CN" sz="1200" dirty="0">
                <a:solidFill>
                  <a:srgbClr val="0070C0"/>
                </a:solidFill>
                <a:latin typeface="SimSun" panose="02010600030101010101" pitchFamily="2" charset="-122"/>
                <a:ea typeface="SimSun" panose="02010600030101010101" pitchFamily="2" charset="-122"/>
              </a:rPr>
              <a:t>……</a:t>
            </a:r>
            <a:r>
              <a:rPr lang="zh-CN" altLang="en-US" sz="1200" dirty="0">
                <a:solidFill>
                  <a:srgbClr val="0070C0"/>
                </a:solidFill>
                <a:latin typeface="SimSun" panose="02010600030101010101" pitchFamily="2" charset="-122"/>
                <a:ea typeface="SimSun" panose="02010600030101010101" pitchFamily="2" charset="-122"/>
              </a:rPr>
              <a:t>」是指在进行照明挖掘作业，采石挖掘作业，隧道建设等需要用到相应机械的场所，由于机械作业等原因可能会造成岩石掉落的场所。</a:t>
            </a: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）关于护面罩，其结构标准由昭和</a:t>
            </a:r>
            <a:r>
              <a:rPr lang="en-US" altLang="zh-CN" sz="1200" dirty="0">
                <a:solidFill>
                  <a:srgbClr val="0070C0"/>
                </a:solidFill>
                <a:latin typeface="SimSun" panose="02010600030101010101" pitchFamily="2" charset="-122"/>
                <a:ea typeface="SimSun" panose="02010600030101010101" pitchFamily="2" charset="-122"/>
              </a:rPr>
              <a:t>50.9.26</a:t>
            </a:r>
            <a:r>
              <a:rPr lang="zh-CN" altLang="en-US" sz="1200" dirty="0">
                <a:solidFill>
                  <a:srgbClr val="0070C0"/>
                </a:solidFill>
                <a:latin typeface="SimSun" panose="02010600030101010101" pitchFamily="2" charset="-122"/>
                <a:ea typeface="SimSun" panose="02010600030101010101" pitchFamily="2" charset="-122"/>
              </a:rPr>
              <a:t>基发第</a:t>
            </a:r>
            <a:r>
              <a:rPr lang="en-US" altLang="zh-CN" sz="1200" dirty="0">
                <a:solidFill>
                  <a:srgbClr val="0070C0"/>
                </a:solidFill>
                <a:latin typeface="SimSun" panose="02010600030101010101" pitchFamily="2" charset="-122"/>
                <a:ea typeface="SimSun" panose="02010600030101010101" pitchFamily="2" charset="-122"/>
              </a:rPr>
              <a:t>559</a:t>
            </a:r>
            <a:r>
              <a:rPr lang="zh-CN" altLang="en-US" sz="1200" dirty="0">
                <a:solidFill>
                  <a:srgbClr val="0070C0"/>
                </a:solidFill>
                <a:latin typeface="SimSun" panose="02010600030101010101" pitchFamily="2" charset="-122"/>
                <a:ea typeface="SimSun" panose="02010600030101010101" pitchFamily="2" charset="-122"/>
              </a:rPr>
              <a:t>号告表示。</a:t>
            </a:r>
          </a:p>
          <a:p>
            <a:pPr marL="543600" indent="0">
              <a:lnSpc>
                <a:spcPct val="100000"/>
              </a:lnSpc>
              <a:spcBef>
                <a:spcPts val="0"/>
              </a:spcBef>
              <a:buNone/>
            </a:pPr>
            <a:endParaRPr lang="en-US" altLang="ja-JP" sz="1200" dirty="0">
              <a:solidFill>
                <a:srgbClr val="0070C0"/>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款 使用车辆系工程机械相关危险的防止</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154</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调查以及记录</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企业在使用车辆系工程机械进行作业时，为防止因车辆系工程机械的跌落，地面坍塌等对劳动者造成危险，必须事先对进行该作业的场所做好地形，地质的状态等调查，并记录结果。</a:t>
            </a:r>
          </a:p>
        </p:txBody>
      </p:sp>
    </p:spTree>
    <p:extLst>
      <p:ext uri="{BB962C8B-B14F-4D97-AF65-F5344CB8AC3E}">
        <p14:creationId xmlns:p14="http://schemas.microsoft.com/office/powerpoint/2010/main" val="27238959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（摘录）</a:t>
            </a:r>
            <a:r>
              <a:rPr lang="ja-JP" altLang="en-US" sz="2400" dirty="0">
                <a:latin typeface="SimSun" panose="02010600030101010101" pitchFamily="2" charset="-122"/>
                <a:ea typeface="SimSun" panose="02010600030101010101" pitchFamily="2" charset="-122"/>
              </a:rPr>
              <a:t>（３）</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２６２</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１３９</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155</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作业计划</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企业使用车辆系工程机械进行作业时，必须要基于前条规定的调查结果制定相应的作业计划，且要按照该作业计划进行作业。</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前项的作业计划中必须注明以下内容。</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 1</a:t>
            </a:r>
            <a:r>
              <a:rPr lang="zh-CN" altLang="en-US" sz="1600" dirty="0">
                <a:solidFill>
                  <a:prstClr val="black"/>
                </a:solidFill>
                <a:latin typeface="SimSun" panose="02010600030101010101" pitchFamily="2" charset="-122"/>
                <a:ea typeface="SimSun" panose="02010600030101010101" pitchFamily="2" charset="-122"/>
              </a:rPr>
              <a:t>所使用的车辆系工程机械的种类和能力</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 2</a:t>
            </a:r>
            <a:r>
              <a:rPr lang="zh-CN" altLang="en-US" sz="1600" dirty="0">
                <a:solidFill>
                  <a:prstClr val="black"/>
                </a:solidFill>
                <a:latin typeface="SimSun" panose="02010600030101010101" pitchFamily="2" charset="-122"/>
                <a:ea typeface="SimSun" panose="02010600030101010101" pitchFamily="2" charset="-122"/>
              </a:rPr>
              <a:t>车辆系工程机械的运行路线</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 3</a:t>
            </a:r>
            <a:r>
              <a:rPr lang="zh-CN" altLang="en-US" sz="1600" dirty="0">
                <a:solidFill>
                  <a:prstClr val="black"/>
                </a:solidFill>
                <a:latin typeface="SimSun" panose="02010600030101010101" pitchFamily="2" charset="-122"/>
                <a:ea typeface="SimSun" panose="02010600030101010101" pitchFamily="2" charset="-122"/>
              </a:rPr>
              <a:t>使用车辆系工程机械的作业方法</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 </a:t>
            </a:r>
            <a:r>
              <a:rPr lang="zh-CN" altLang="en-US" sz="1600" dirty="0">
                <a:solidFill>
                  <a:prstClr val="black"/>
                </a:solidFill>
                <a:latin typeface="SimSun" panose="02010600030101010101" pitchFamily="2" charset="-122"/>
                <a:ea typeface="SimSun" panose="02010600030101010101" pitchFamily="2" charset="-122"/>
              </a:rPr>
              <a:t>企业在制定第一项作业计划时，必须要通知相关劳动者关于前项第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号及第三号的事项。</a:t>
            </a:r>
          </a:p>
          <a:p>
            <a:pPr marL="0" indent="0">
              <a:lnSpc>
                <a:spcPct val="100000"/>
              </a:lnSpc>
              <a:spcBef>
                <a:spcPts val="0"/>
              </a:spcBef>
              <a:buNone/>
            </a:pP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156</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速度限制</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使用车辆系工程机械（最高时速</a:t>
            </a:r>
            <a:r>
              <a:rPr lang="en-US" altLang="zh-CN" sz="1600" dirty="0">
                <a:solidFill>
                  <a:prstClr val="black"/>
                </a:solidFill>
                <a:latin typeface="SimSun" panose="02010600030101010101" pitchFamily="2" charset="-122"/>
                <a:ea typeface="SimSun" panose="02010600030101010101" pitchFamily="2" charset="-122"/>
              </a:rPr>
              <a:t>10 km </a:t>
            </a:r>
            <a:r>
              <a:rPr lang="zh-CN" altLang="en-US" sz="1600" dirty="0">
                <a:solidFill>
                  <a:prstClr val="black"/>
                </a:solidFill>
                <a:latin typeface="SimSun" panose="02010600030101010101" pitchFamily="2" charset="-122"/>
                <a:ea typeface="SimSun" panose="02010600030101010101" pitchFamily="2" charset="-122"/>
              </a:rPr>
              <a:t>的除外）进行作业时，企业必须根据作业场所的地形，地质的状态</a:t>
            </a:r>
            <a:r>
              <a:rPr lang="zh-CN" altLang="en-US" sz="1600" dirty="0" smtClean="0">
                <a:solidFill>
                  <a:prstClr val="black"/>
                </a:solidFill>
                <a:latin typeface="SimSun" panose="02010600030101010101" pitchFamily="2" charset="-122"/>
                <a:ea typeface="SimSun" panose="02010600030101010101" pitchFamily="2" charset="-122"/>
              </a:rPr>
              <a:t>等</a:t>
            </a:r>
            <a:r>
              <a:rPr lang="en-US" altLang="ja-JP" sz="1600" dirty="0">
                <a:solidFill>
                  <a:prstClr val="black"/>
                </a:solidFill>
                <a:latin typeface="SimSun" panose="02010600030101010101" pitchFamily="2" charset="-122"/>
                <a:ea typeface="SimSun" panose="02010600030101010101" pitchFamily="2" charset="-122"/>
              </a:rPr>
              <a:t>※</a:t>
            </a:r>
            <a:r>
              <a:rPr lang="zh-CN" altLang="en-US" sz="1600" dirty="0" smtClean="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对车辆系工程机械做出恰当的时速限制规定，并且要依此规定进行作业。</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前项的车辆系工程机械的驾驶员，驾驶车辆系工程机械时不允许超过前项的限制速度。</a:t>
            </a:r>
            <a:endParaRPr lang="en-US" altLang="zh-CN"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        </a:t>
            </a:r>
            <a:r>
              <a:rPr lang="zh-CN" altLang="en-US" sz="1200" dirty="0">
                <a:solidFill>
                  <a:schemeClr val="accent1">
                    <a:lumMod val="75000"/>
                  </a:schemeClr>
                </a:solidFill>
                <a:latin typeface="SimSun" panose="02010600030101010101" pitchFamily="2" charset="-122"/>
                <a:ea typeface="SimSun" panose="02010600030101010101" pitchFamily="2" charset="-122"/>
              </a:rPr>
              <a:t>注）「地形，地质的状态等」中的「等」包括安装了其他机械设备的情况。</a:t>
            </a:r>
            <a:endParaRPr lang="ja-JP" altLang="en-US" sz="1600" dirty="0">
              <a:solidFill>
                <a:schemeClr val="accent1">
                  <a:lumMod val="75000"/>
                </a:schemeClr>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3850543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（摘录）</a:t>
            </a:r>
            <a:r>
              <a:rPr lang="ja-JP" altLang="en-US" sz="2400" dirty="0">
                <a:latin typeface="SimSun" panose="02010600030101010101" pitchFamily="2" charset="-122"/>
                <a:ea typeface="SimSun" panose="02010600030101010101" pitchFamily="2" charset="-122"/>
              </a:rPr>
              <a:t>（４）</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２６２</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１４０</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157</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滚落等的防止等</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在使用车辆系工程机械进行作业时，为防止车辆系工程机械由于翻倒或滚落对劳动者造成危险，对相应车辆系工程机械的运行线路要注意防止路肩的坍塌，防止地面部均匀沉降，保持必要的宽度等</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必须要阐述必要措施。</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在路肩，坡地等处使用车辆系工程机械进行作业中，如有因车辆系工程机械的翻倒到或滚落对劳动者造成危险的可能性时，企业要设置指挥员</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，必须要让指挥员指挥相应的车辆系工程机械。</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前项中的车辆系工程机械的驾驶员必须遵循同项指导员的指导。</a:t>
            </a:r>
          </a:p>
          <a:p>
            <a:pPr marL="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       注</a:t>
            </a:r>
            <a:r>
              <a:rPr lang="en-US" altLang="zh-CN" sz="1200" dirty="0">
                <a:solidFill>
                  <a:srgbClr val="0070C0"/>
                </a:solidFill>
                <a:latin typeface="SimSun" panose="02010600030101010101" pitchFamily="2" charset="-122"/>
                <a:ea typeface="SimSun" panose="02010600030101010101" pitchFamily="2" charset="-122"/>
              </a:rPr>
              <a:t>1</a:t>
            </a:r>
            <a:r>
              <a:rPr lang="zh-CN" altLang="en-US" sz="1200" dirty="0">
                <a:solidFill>
                  <a:srgbClr val="0070C0"/>
                </a:solidFill>
                <a:latin typeface="SimSun" panose="02010600030101010101" pitchFamily="2" charset="-122"/>
                <a:ea typeface="SimSun" panose="02010600030101010101" pitchFamily="2" charset="-122"/>
              </a:rPr>
              <a:t>）「保持规定的宽度等」中的「等」包括护栏的安装，标志的设置等。</a:t>
            </a:r>
          </a:p>
          <a:p>
            <a:pPr marL="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       注</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）如果安装了护栏并且正确设置了指示牌，以确保没有翻倒，滚落等的危险时，则无需设置第</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项中的指挥员。</a:t>
            </a:r>
          </a:p>
          <a:p>
            <a:pPr marL="0" indent="0">
              <a:lnSpc>
                <a:spcPct val="100000"/>
              </a:lnSpc>
              <a:spcBef>
                <a:spcPts val="0"/>
              </a:spcBef>
              <a:buNone/>
            </a:pPr>
            <a:endParaRPr lang="en-US" altLang="zh-CN"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157-2</a:t>
            </a:r>
            <a:r>
              <a:rPr lang="zh-CN" altLang="en-US" sz="1600" dirty="0">
                <a:solidFill>
                  <a:prstClr val="black"/>
                </a:solidFill>
                <a:latin typeface="SimSun" panose="02010600030101010101" pitchFamily="2" charset="-122"/>
                <a:ea typeface="SimSun" panose="02010600030101010101" pitchFamily="2" charset="-122"/>
              </a:rPr>
              <a:t>条</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在路肩，坡地等处，如有因车辆系工程机械的翻倒或滚落对劳动者造成危险的可能性时，在尽量不使用设有翻倒时保护构造，且装置了安全带以外的车辆系工程机械的同时，必须努力让驾驶员使用安全带。</a:t>
            </a:r>
          </a:p>
          <a:p>
            <a:pPr marL="0" indent="0">
              <a:lnSpc>
                <a:spcPct val="100000"/>
              </a:lnSpc>
              <a:spcBef>
                <a:spcPts val="0"/>
              </a:spcBef>
              <a:buNone/>
            </a:pPr>
            <a:endParaRPr lang="en-US" altLang="ja-JP" sz="16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8483772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（摘录）</a:t>
            </a:r>
            <a:r>
              <a:rPr lang="ja-JP" altLang="en-US" sz="2400" dirty="0">
                <a:latin typeface="SimSun" panose="02010600030101010101" pitchFamily="2" charset="-122"/>
                <a:ea typeface="SimSun" panose="02010600030101010101" pitchFamily="2" charset="-122"/>
              </a:rPr>
              <a:t>（５）</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２６３</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１４１</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158</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防止碰撞</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在使用车辆系工程机械进行作业时，在有可能发生由于与行驶中的车辆系工程机械碰撞给劳动者带来危险性的场所</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不允许劳动者进入。但，如果设置了指挥员，并由他指挥相应的车辆系工程机械时并不适用。</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前项车辆工程机械的驾驶员必须遵循同项中的指挥员给出的指导。</a:t>
            </a:r>
            <a:endParaRPr lang="en-US" altLang="zh-CN" sz="1200" dirty="0">
              <a:solidFill>
                <a:srgbClr val="0070C0"/>
              </a:solidFill>
              <a:latin typeface="SimSun" panose="02010600030101010101" pitchFamily="2" charset="-122"/>
              <a:ea typeface="SimSun" panose="02010600030101010101" pitchFamily="2" charset="-122"/>
            </a:endParaRPr>
          </a:p>
          <a:p>
            <a:pPr marL="809625" indent="-26670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注）「可能发生危险的场所」不仅包括机械的行驶范围，还包括伸臂和动臂等作业设备的操作范围。</a:t>
            </a:r>
            <a:endParaRPr lang="en-US" altLang="zh-CN" sz="1200" dirty="0">
              <a:solidFill>
                <a:srgbClr val="0070C0"/>
              </a:solidFill>
              <a:latin typeface="SimSun" panose="02010600030101010101" pitchFamily="2" charset="-122"/>
              <a:ea typeface="SimSun" panose="02010600030101010101" pitchFamily="2" charset="-122"/>
            </a:endParaRPr>
          </a:p>
          <a:p>
            <a:pPr marL="809625" indent="-266700">
              <a:lnSpc>
                <a:spcPct val="100000"/>
              </a:lnSpc>
              <a:spcBef>
                <a:spcPts val="0"/>
              </a:spcBef>
              <a:buNone/>
            </a:pPr>
            <a:endParaRPr lang="en-US" altLang="zh-CN" sz="1200" dirty="0">
              <a:solidFill>
                <a:srgbClr val="0070C0"/>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159</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信号</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当企业为车辆系工程机械分配指挥员时，设置特定信号，并必须让指挥员做出相应的信号。</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前项中的车辆系工程机械的驾驶员必须遵循同项的信号。</a:t>
            </a:r>
          </a:p>
          <a:p>
            <a:pPr marL="0" indent="0">
              <a:lnSpc>
                <a:spcPct val="100000"/>
              </a:lnSpc>
              <a:spcBef>
                <a:spcPts val="0"/>
              </a:spcBef>
              <a:buNone/>
            </a:pP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160</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离开驾驶位置时的措施</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车辆系工程机械的驾驶员离开驾驶位置时，企业必须使驾驶员采取以下措施。</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将铲斗，底板可以打开的铲斗等</a:t>
            </a:r>
            <a:r>
              <a:rPr lang="en-US" altLang="zh-CN" sz="1600" dirty="0" smtClean="0">
                <a:solidFill>
                  <a:prstClr val="black"/>
                </a:solidFill>
                <a:latin typeface="SimSun" panose="02010600030101010101" pitchFamily="2" charset="-122"/>
                <a:ea typeface="SimSun" panose="02010600030101010101" pitchFamily="2" charset="-122"/>
              </a:rPr>
              <a:t>※1</a:t>
            </a:r>
            <a:r>
              <a:rPr lang="zh-CN" altLang="en-US" sz="1600" dirty="0" smtClean="0">
                <a:solidFill>
                  <a:prstClr val="black"/>
                </a:solidFill>
                <a:latin typeface="SimSun" panose="02010600030101010101" pitchFamily="2" charset="-122"/>
                <a:ea typeface="SimSun" panose="02010600030101010101" pitchFamily="2" charset="-122"/>
              </a:rPr>
              <a:t>作业</a:t>
            </a:r>
            <a:r>
              <a:rPr lang="zh-CN" altLang="en-US" sz="1600" dirty="0">
                <a:solidFill>
                  <a:prstClr val="black"/>
                </a:solidFill>
                <a:latin typeface="SimSun" panose="02010600030101010101" pitchFamily="2" charset="-122"/>
                <a:ea typeface="SimSun" panose="02010600030101010101" pitchFamily="2" charset="-122"/>
              </a:rPr>
              <a:t>装置下降到地面。</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要讲明关停原动机，且刹好行驶刹车等</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以防止车辆系工程机械滑走的措施。</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必须讲明前项中的驾驶员离开车辆系工程机械的驾驶位置时，要采取同项各号中阐述的措施。</a:t>
            </a:r>
            <a:endParaRPr lang="en-US" altLang="ja-JP" sz="1600" dirty="0">
              <a:solidFill>
                <a:prstClr val="black"/>
              </a:solidFill>
              <a:latin typeface="SimSun" panose="02010600030101010101" pitchFamily="2" charset="-122"/>
              <a:ea typeface="SimSun" panose="02010600030101010101" pitchFamily="2" charset="-122"/>
            </a:endParaRPr>
          </a:p>
          <a:p>
            <a:pPr marL="542925"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1</a:t>
            </a:r>
            <a:r>
              <a:rPr lang="zh-CN" altLang="en-US" sz="1200" dirty="0">
                <a:solidFill>
                  <a:srgbClr val="0070C0"/>
                </a:solidFill>
                <a:latin typeface="SimSun" panose="02010600030101010101" pitchFamily="2" charset="-122"/>
                <a:ea typeface="SimSun" panose="02010600030101010101" pitchFamily="2" charset="-122"/>
              </a:rPr>
              <a:t>）「铲斗，底板可以打开的铲斗等」的「等」包括挖掘机，排土板等。</a:t>
            </a:r>
          </a:p>
          <a:p>
            <a:pPr marL="542925"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）「刹行车刹车等」中的「等」包括用楔块，止滑块等停止。</a:t>
            </a:r>
          </a:p>
          <a:p>
            <a:pPr marL="542925" indent="0">
              <a:lnSpc>
                <a:spcPct val="100000"/>
              </a:lnSpc>
              <a:spcBef>
                <a:spcPts val="0"/>
              </a:spcBef>
              <a:buNone/>
            </a:pPr>
            <a:endParaRPr lang="en-US" altLang="ja-JP"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4460317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（摘录）</a:t>
            </a:r>
            <a:r>
              <a:rPr lang="ja-JP" altLang="en-US" sz="2400" dirty="0">
                <a:latin typeface="SimSun" panose="02010600030101010101" pitchFamily="2" charset="-122"/>
                <a:ea typeface="SimSun" panose="02010600030101010101" pitchFamily="2" charset="-122"/>
              </a:rPr>
              <a:t>（６）</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２６４</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１４２</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161</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车辆系工程机械的移送</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当企业以移送车辆系工程机械为目的，要使用自行式或牵引式装卸到货运车辆上等</a:t>
            </a:r>
            <a:r>
              <a:rPr lang="en-US" altLang="zh-CN" sz="1600" dirty="0" smtClean="0">
                <a:solidFill>
                  <a:prstClr val="black"/>
                </a:solidFill>
                <a:latin typeface="SimSun" panose="02010600030101010101" pitchFamily="2" charset="-122"/>
                <a:ea typeface="SimSun" panose="02010600030101010101" pitchFamily="2" charset="-122"/>
              </a:rPr>
              <a:t>※1</a:t>
            </a:r>
            <a:r>
              <a:rPr lang="zh-CN" altLang="en-US" sz="1600" dirty="0" smtClean="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使用道路垫板，填土（</a:t>
            </a:r>
            <a:r>
              <a:rPr lang="en-US" altLang="zh-CN" sz="1600" dirty="0" err="1">
                <a:solidFill>
                  <a:prstClr val="black"/>
                </a:solidFill>
                <a:latin typeface="SimSun" panose="02010600030101010101" pitchFamily="2" charset="-122"/>
                <a:ea typeface="SimSun" panose="02010600030101010101" pitchFamily="2" charset="-122"/>
              </a:rPr>
              <a:t>morido</a:t>
            </a:r>
            <a:r>
              <a:rPr lang="zh-CN" altLang="en-US" sz="1600" dirty="0">
                <a:solidFill>
                  <a:prstClr val="black"/>
                </a:solidFill>
                <a:latin typeface="SimSun" panose="02010600030101010101" pitchFamily="2" charset="-122"/>
                <a:ea typeface="SimSun" panose="02010600030101010101" pitchFamily="2" charset="-122"/>
              </a:rPr>
              <a:t>）以防止车辆系工程机械翻倒和滑落等时，请遵循以下规定。</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在平坦，坚固的地方进行装卸。</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使用道路垫板时，</a:t>
            </a:r>
            <a:r>
              <a:rPr lang="zh-CN" altLang="en-US" sz="1600" dirty="0" smtClean="0">
                <a:solidFill>
                  <a:prstClr val="black"/>
                </a:solidFill>
                <a:latin typeface="SimSun" panose="02010600030101010101" pitchFamily="2" charset="-122"/>
                <a:ea typeface="SimSun" panose="02010600030101010101" pitchFamily="2" charset="-122"/>
              </a:rPr>
              <a:t>请使用长度</a:t>
            </a:r>
            <a:r>
              <a:rPr lang="en-US" altLang="ja-JP" sz="1600" dirty="0" smtClean="0">
                <a:solidFill>
                  <a:prstClr val="black"/>
                </a:solidFill>
                <a:latin typeface="SimSun" panose="02010600030101010101" pitchFamily="2" charset="-122"/>
                <a:ea typeface="SimSun" panose="02010600030101010101" pitchFamily="2" charset="-122"/>
              </a:rPr>
              <a:t>※2</a:t>
            </a:r>
            <a:r>
              <a:rPr lang="zh-CN" altLang="en-US" sz="1600" dirty="0" smtClean="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宽度和强度足够的路板，并以适</a:t>
            </a:r>
            <a:r>
              <a:rPr lang="zh-CN" altLang="en-US" sz="1600" dirty="0" smtClean="0">
                <a:solidFill>
                  <a:prstClr val="black"/>
                </a:solidFill>
                <a:latin typeface="SimSun" panose="02010600030101010101" pitchFamily="2" charset="-122"/>
                <a:ea typeface="SimSun" panose="02010600030101010101" pitchFamily="2" charset="-122"/>
              </a:rPr>
              <a:t>当的坡度</a:t>
            </a:r>
            <a:r>
              <a:rPr lang="en-US" altLang="ja-JP" sz="1600" dirty="0" smtClean="0">
                <a:solidFill>
                  <a:prstClr val="black"/>
                </a:solidFill>
                <a:latin typeface="SimSun" panose="02010600030101010101" pitchFamily="2" charset="-122"/>
                <a:ea typeface="SimSun" panose="02010600030101010101" pitchFamily="2" charset="-122"/>
              </a:rPr>
              <a:t>※</a:t>
            </a:r>
            <a:r>
              <a:rPr lang="en-US" altLang="zh-CN" sz="1600" dirty="0" smtClean="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牢固地安装。</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使用填土（</a:t>
            </a:r>
            <a:r>
              <a:rPr lang="en-US" altLang="zh-CN" sz="1600" dirty="0" err="1">
                <a:solidFill>
                  <a:prstClr val="black"/>
                </a:solidFill>
                <a:latin typeface="SimSun" panose="02010600030101010101" pitchFamily="2" charset="-122"/>
                <a:ea typeface="SimSun" panose="02010600030101010101" pitchFamily="2" charset="-122"/>
              </a:rPr>
              <a:t>morido</a:t>
            </a:r>
            <a:r>
              <a:rPr lang="zh-CN" altLang="en-US" sz="1600" dirty="0">
                <a:solidFill>
                  <a:prstClr val="black"/>
                </a:solidFill>
                <a:latin typeface="SimSun" panose="02010600030101010101" pitchFamily="2" charset="-122"/>
                <a:ea typeface="SimSun" panose="02010600030101010101" pitchFamily="2" charset="-122"/>
              </a:rPr>
              <a:t>）和临时的台子等时，请确保足够</a:t>
            </a:r>
            <a:r>
              <a:rPr lang="zh-CN" altLang="en-US" sz="1600" dirty="0" smtClean="0">
                <a:solidFill>
                  <a:prstClr val="black"/>
                </a:solidFill>
                <a:latin typeface="SimSun" panose="02010600030101010101" pitchFamily="2" charset="-122"/>
                <a:ea typeface="SimSun" panose="02010600030101010101" pitchFamily="2" charset="-122"/>
              </a:rPr>
              <a:t>的宽度和强度</a:t>
            </a:r>
            <a:r>
              <a:rPr lang="en-US" altLang="ja-JP" sz="1600" dirty="0">
                <a:solidFill>
                  <a:prstClr val="black"/>
                </a:solidFill>
                <a:latin typeface="SimSun" panose="02010600030101010101" pitchFamily="2" charset="-122"/>
                <a:ea typeface="SimSun" panose="02010600030101010101" pitchFamily="2" charset="-122"/>
              </a:rPr>
              <a:t>※</a:t>
            </a:r>
            <a:r>
              <a:rPr lang="en-US" altLang="zh-CN" sz="1600" dirty="0" smtClean="0">
                <a:solidFill>
                  <a:prstClr val="black"/>
                </a:solidFill>
                <a:latin typeface="SimSun" panose="02010600030101010101" pitchFamily="2" charset="-122"/>
                <a:ea typeface="SimSun" panose="02010600030101010101" pitchFamily="2" charset="-122"/>
              </a:rPr>
              <a:t>4</a:t>
            </a:r>
            <a:r>
              <a:rPr lang="zh-CN" altLang="en-US" sz="1600" dirty="0">
                <a:solidFill>
                  <a:prstClr val="black"/>
                </a:solidFill>
                <a:latin typeface="SimSun" panose="02010600030101010101" pitchFamily="2" charset="-122"/>
                <a:ea typeface="SimSun" panose="02010600030101010101" pitchFamily="2" charset="-122"/>
              </a:rPr>
              <a:t>以及适当的坡度。</a:t>
            </a: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1</a:t>
            </a:r>
            <a:r>
              <a:rPr lang="zh-CN" altLang="en-US" sz="1200" dirty="0">
                <a:solidFill>
                  <a:srgbClr val="0070C0"/>
                </a:solidFill>
                <a:latin typeface="SimSun" panose="02010600030101010101" pitchFamily="2" charset="-122"/>
                <a:ea typeface="SimSun" panose="02010600030101010101" pitchFamily="2" charset="-122"/>
              </a:rPr>
              <a:t>）「货运车辆等」中的「等」包括拖车。</a:t>
            </a: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）「足够长」的「足够」应根据车辆系工程机械的装卸重量和尺寸来确定。</a:t>
            </a: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3</a:t>
            </a:r>
            <a:r>
              <a:rPr lang="zh-CN" altLang="en-US" sz="1200" dirty="0">
                <a:solidFill>
                  <a:srgbClr val="0070C0"/>
                </a:solidFill>
                <a:latin typeface="SimSun" panose="02010600030101010101" pitchFamily="2" charset="-122"/>
                <a:ea typeface="SimSun" panose="02010600030101010101" pitchFamily="2" charset="-122"/>
              </a:rPr>
              <a:t>）「适当的坡度」是指在考虑爬坡力等机械性能的安全范围内的坡度。</a:t>
            </a: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4</a:t>
            </a:r>
            <a:r>
              <a:rPr lang="zh-CN" altLang="en-US" sz="1200" dirty="0">
                <a:solidFill>
                  <a:srgbClr val="0070C0"/>
                </a:solidFill>
                <a:latin typeface="SimSun" panose="02010600030101010101" pitchFamily="2" charset="-122"/>
                <a:ea typeface="SimSun" panose="02010600030101010101" pitchFamily="2" charset="-122"/>
              </a:rPr>
              <a:t>）「填土（</a:t>
            </a:r>
            <a:r>
              <a:rPr lang="en-US" altLang="zh-CN" sz="1200" dirty="0" err="1">
                <a:solidFill>
                  <a:srgbClr val="0070C0"/>
                </a:solidFill>
                <a:latin typeface="SimSun" panose="02010600030101010101" pitchFamily="2" charset="-122"/>
                <a:ea typeface="SimSun" panose="02010600030101010101" pitchFamily="2" charset="-122"/>
              </a:rPr>
              <a:t>morido</a:t>
            </a:r>
            <a:r>
              <a:rPr lang="zh-CN" altLang="en-US" sz="1200" dirty="0">
                <a:solidFill>
                  <a:srgbClr val="0070C0"/>
                </a:solidFill>
                <a:latin typeface="SimSun" panose="02010600030101010101" pitchFamily="2" charset="-122"/>
                <a:ea typeface="SimSun" panose="02010600030101010101" pitchFamily="2" charset="-122"/>
              </a:rPr>
              <a:t>）强度」是通过对填土（</a:t>
            </a:r>
            <a:r>
              <a:rPr lang="en-US" altLang="zh-CN" sz="1200" dirty="0" err="1">
                <a:solidFill>
                  <a:srgbClr val="0070C0"/>
                </a:solidFill>
                <a:latin typeface="SimSun" panose="02010600030101010101" pitchFamily="2" charset="-122"/>
                <a:ea typeface="SimSun" panose="02010600030101010101" pitchFamily="2" charset="-122"/>
              </a:rPr>
              <a:t>morido</a:t>
            </a:r>
            <a:r>
              <a:rPr lang="zh-CN" altLang="en-US" sz="1200" dirty="0">
                <a:solidFill>
                  <a:srgbClr val="0070C0"/>
                </a:solidFill>
                <a:latin typeface="SimSun" panose="02010600030101010101" pitchFamily="2" charset="-122"/>
                <a:ea typeface="SimSun" panose="02010600030101010101" pitchFamily="2" charset="-122"/>
              </a:rPr>
              <a:t>）实施打桩并将其充分硬化来确保的。</a:t>
            </a:r>
          </a:p>
          <a:p>
            <a:pPr marL="0" indent="0">
              <a:lnSpc>
                <a:spcPct val="100000"/>
              </a:lnSpc>
              <a:spcBef>
                <a:spcPts val="0"/>
              </a:spcBef>
              <a:buNone/>
            </a:pPr>
            <a:endParaRPr lang="en-US" altLang="ja-JP"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162</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乘坐的限制</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在使用车辆系工程机械进行作业时，企业不得将劳动者</a:t>
            </a:r>
            <a:r>
              <a:rPr lang="zh-CN" altLang="en-US" sz="1600" dirty="0" smtClean="0">
                <a:solidFill>
                  <a:prstClr val="black"/>
                </a:solidFill>
                <a:latin typeface="SimSun" panose="02010600030101010101" pitchFamily="2" charset="-122"/>
                <a:ea typeface="SimSun" panose="02010600030101010101" pitchFamily="2" charset="-122"/>
              </a:rPr>
              <a:t>安置在除乘车席</a:t>
            </a:r>
            <a:r>
              <a:rPr lang="en-US" altLang="ja-JP" sz="1600" dirty="0" smtClean="0">
                <a:solidFill>
                  <a:prstClr val="black"/>
                </a:solidFill>
                <a:latin typeface="SimSun" panose="02010600030101010101" pitchFamily="2" charset="-122"/>
                <a:ea typeface="SimSun" panose="02010600030101010101" pitchFamily="2" charset="-122"/>
              </a:rPr>
              <a:t>※</a:t>
            </a:r>
            <a:r>
              <a:rPr lang="zh-CN" altLang="en-US" sz="1600" dirty="0" smtClean="0">
                <a:solidFill>
                  <a:prstClr val="black"/>
                </a:solidFill>
                <a:latin typeface="SimSun" panose="02010600030101010101" pitchFamily="2" charset="-122"/>
                <a:ea typeface="SimSun" panose="02010600030101010101" pitchFamily="2" charset="-122"/>
              </a:rPr>
              <a:t>以外的</a:t>
            </a:r>
            <a:r>
              <a:rPr lang="zh-CN" altLang="en-US" sz="1600" dirty="0">
                <a:solidFill>
                  <a:prstClr val="black"/>
                </a:solidFill>
                <a:latin typeface="SimSun" panose="02010600030101010101" pitchFamily="2" charset="-122"/>
                <a:ea typeface="SimSun" panose="02010600030101010101" pitchFamily="2" charset="-122"/>
              </a:rPr>
              <a:t>任何地方。  </a:t>
            </a:r>
            <a:endParaRPr lang="en-US" altLang="zh-CN"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     </a:t>
            </a:r>
            <a:r>
              <a:rPr lang="zh-CN" altLang="en-US" sz="1200" dirty="0">
                <a:solidFill>
                  <a:srgbClr val="0070C0"/>
                </a:solidFill>
                <a:latin typeface="SimSun" panose="02010600030101010101" pitchFamily="2" charset="-122"/>
                <a:ea typeface="SimSun" panose="02010600030101010101" pitchFamily="2" charset="-122"/>
              </a:rPr>
              <a:t>注）「乘车席」是指驾驶员座位，乘客座位和其他用于乘车的座位。</a:t>
            </a:r>
            <a:endParaRPr lang="en-US" altLang="zh-CN" sz="1200" dirty="0">
              <a:solidFill>
                <a:srgbClr val="0070C0"/>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zh-CN"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163</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使用限制</a:t>
            </a:r>
            <a:r>
              <a:rPr lang="en-US" altLang="zh-CN"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在使用车辆系工程机械进行作业时，为了防止由于翻倒以及和动臂，伸臂等作业设备的破坏而对作业人员造成危险，企业对相应的车辆系工程机械，在构造上规定了必须遵守的</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安定度和最大装载量等。</a:t>
            </a: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注）「构造上的规定」是指，车辆系工程机械标示的构造规定。</a:t>
            </a:r>
            <a:endParaRPr lang="ja-JP" altLang="en-US" sz="1200" dirty="0">
              <a:solidFill>
                <a:srgbClr val="0070C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762553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（摘录）</a:t>
            </a:r>
            <a:r>
              <a:rPr lang="ja-JP" altLang="en-US" sz="2400" dirty="0">
                <a:latin typeface="SimSun" panose="02010600030101010101" pitchFamily="2" charset="-122"/>
                <a:ea typeface="SimSun" panose="02010600030101010101" pitchFamily="2" charset="-122"/>
              </a:rPr>
              <a:t>（７）</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35475" y="6551355"/>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２６５</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１４３</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7"/>
            <a:ext cx="8022560" cy="560957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spc="-20" dirty="0">
                <a:solidFill>
                  <a:prstClr val="black"/>
                </a:solidFill>
                <a:latin typeface="SimSun" panose="02010600030101010101" pitchFamily="2" charset="-122"/>
                <a:ea typeface="SimSun" panose="02010600030101010101" pitchFamily="2" charset="-122"/>
              </a:rPr>
              <a:t>第</a:t>
            </a:r>
            <a:r>
              <a:rPr lang="en-US" altLang="zh-CN" sz="1600" spc="-20" dirty="0">
                <a:solidFill>
                  <a:prstClr val="black"/>
                </a:solidFill>
                <a:latin typeface="SimSun" panose="02010600030101010101" pitchFamily="2" charset="-122"/>
                <a:ea typeface="SimSun" panose="02010600030101010101" pitchFamily="2" charset="-122"/>
              </a:rPr>
              <a:t>164</a:t>
            </a:r>
            <a:r>
              <a:rPr lang="zh-CN" altLang="en-US" sz="1600" spc="-20" dirty="0">
                <a:solidFill>
                  <a:prstClr val="black"/>
                </a:solidFill>
                <a:latin typeface="SimSun" panose="02010600030101010101" pitchFamily="2" charset="-122"/>
                <a:ea typeface="SimSun" panose="02010600030101010101" pitchFamily="2" charset="-122"/>
              </a:rPr>
              <a:t>条</a:t>
            </a:r>
            <a:r>
              <a:rPr lang="en-US" altLang="zh-CN" sz="1600" spc="-20" dirty="0">
                <a:solidFill>
                  <a:prstClr val="black"/>
                </a:solidFill>
                <a:latin typeface="SimSun" panose="02010600030101010101" pitchFamily="2" charset="-122"/>
                <a:ea typeface="SimSun" panose="02010600030101010101" pitchFamily="2" charset="-122"/>
              </a:rPr>
              <a:t>〈</a:t>
            </a:r>
            <a:r>
              <a:rPr lang="zh-CN" altLang="en-US" sz="1600" spc="-20" dirty="0">
                <a:solidFill>
                  <a:prstClr val="black"/>
                </a:solidFill>
                <a:latin typeface="SimSun" panose="02010600030101010101" pitchFamily="2" charset="-122"/>
                <a:ea typeface="SimSun" panose="02010600030101010101" pitchFamily="2" charset="-122"/>
              </a:rPr>
              <a:t>主要用途以外的使用限制</a:t>
            </a:r>
            <a:r>
              <a:rPr lang="en-US" altLang="zh-CN" sz="1600" spc="-2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spc="-20" dirty="0">
                <a:solidFill>
                  <a:prstClr val="black"/>
                </a:solidFill>
                <a:latin typeface="SimSun" panose="02010600030101010101" pitchFamily="2" charset="-122"/>
                <a:ea typeface="SimSun" panose="02010600030101010101" pitchFamily="2" charset="-122"/>
              </a:rPr>
              <a:t>企业者不得将车辆系工程机械用于除车辆系工程机械的主要用途以外的任何目的，例如用动力挖掘机</a:t>
            </a:r>
            <a:r>
              <a:rPr lang="zh-CN" altLang="en-US" sz="1600" spc="-20" dirty="0" smtClean="0">
                <a:solidFill>
                  <a:prstClr val="black"/>
                </a:solidFill>
                <a:latin typeface="SimSun" panose="02010600030101010101" pitchFamily="2" charset="-122"/>
                <a:ea typeface="SimSun" panose="02010600030101010101" pitchFamily="2" charset="-122"/>
              </a:rPr>
              <a:t>提起重物或用蛤壳式挖掘机升降劳动者</a:t>
            </a:r>
            <a:r>
              <a:rPr lang="en-US" altLang="ja-JP" sz="1600" spc="-20" dirty="0" smtClean="0">
                <a:solidFill>
                  <a:prstClr val="black"/>
                </a:solidFill>
                <a:latin typeface="SimSun" panose="02010600030101010101" pitchFamily="2" charset="-122"/>
                <a:ea typeface="SimSun" panose="02010600030101010101" pitchFamily="2" charset="-122"/>
              </a:rPr>
              <a:t>※</a:t>
            </a:r>
            <a:r>
              <a:rPr lang="en-US" altLang="zh-CN" sz="1600" spc="-20" dirty="0" smtClean="0">
                <a:solidFill>
                  <a:prstClr val="black"/>
                </a:solidFill>
                <a:latin typeface="SimSun" panose="02010600030101010101" pitchFamily="2" charset="-122"/>
                <a:ea typeface="SimSun" panose="02010600030101010101" pitchFamily="2" charset="-122"/>
              </a:rPr>
              <a:t>1</a:t>
            </a:r>
            <a:r>
              <a:rPr lang="zh-CN" altLang="en-US" sz="1600" spc="-2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en-US" altLang="zh-CN" sz="1600" spc="-20" dirty="0">
                <a:solidFill>
                  <a:prstClr val="black"/>
                </a:solidFill>
                <a:latin typeface="SimSun" panose="02010600030101010101" pitchFamily="2" charset="-122"/>
                <a:ea typeface="SimSun" panose="02010600030101010101" pitchFamily="2" charset="-122"/>
              </a:rPr>
              <a:t>2 </a:t>
            </a:r>
            <a:r>
              <a:rPr lang="zh-CN" altLang="en-US" sz="1600" spc="-20" dirty="0">
                <a:solidFill>
                  <a:prstClr val="black"/>
                </a:solidFill>
                <a:latin typeface="SimSun" panose="02010600030101010101" pitchFamily="2" charset="-122"/>
                <a:ea typeface="SimSun" panose="02010600030101010101" pitchFamily="2" charset="-122"/>
              </a:rPr>
              <a:t>如果下列任何一项适用，则前项的规定不适用。</a:t>
            </a:r>
          </a:p>
          <a:p>
            <a:pPr marL="0" indent="0">
              <a:lnSpc>
                <a:spcPct val="100000"/>
              </a:lnSpc>
              <a:spcBef>
                <a:spcPts val="0"/>
              </a:spcBef>
              <a:buNone/>
            </a:pPr>
            <a:r>
              <a:rPr lang="en-US" altLang="zh-CN" sz="1600" spc="-20" dirty="0">
                <a:solidFill>
                  <a:prstClr val="black"/>
                </a:solidFill>
                <a:latin typeface="SimSun" panose="02010600030101010101" pitchFamily="2" charset="-122"/>
                <a:ea typeface="SimSun" panose="02010600030101010101" pitchFamily="2" charset="-122"/>
              </a:rPr>
              <a:t> 1</a:t>
            </a:r>
            <a:r>
              <a:rPr lang="zh-CN" altLang="en-US" sz="1600" spc="-20" dirty="0">
                <a:solidFill>
                  <a:prstClr val="black"/>
                </a:solidFill>
                <a:latin typeface="SimSun" panose="02010600030101010101" pitchFamily="2" charset="-122"/>
                <a:ea typeface="SimSun" panose="02010600030101010101" pitchFamily="2" charset="-122"/>
              </a:rPr>
              <a:t>进行起吊负载</a:t>
            </a:r>
            <a:r>
              <a:rPr lang="en-US" altLang="zh-CN" sz="1600" spc="-20" dirty="0">
                <a:solidFill>
                  <a:prstClr val="black"/>
                </a:solidFill>
                <a:latin typeface="SimSun" panose="02010600030101010101" pitchFamily="2" charset="-122"/>
                <a:ea typeface="SimSun" panose="02010600030101010101" pitchFamily="2" charset="-122"/>
              </a:rPr>
              <a:t>※</a:t>
            </a:r>
            <a:r>
              <a:rPr lang="en-US" altLang="zh-CN" sz="1600" spc="-20" dirty="0" smtClean="0">
                <a:solidFill>
                  <a:prstClr val="black"/>
                </a:solidFill>
                <a:latin typeface="SimSun" panose="02010600030101010101" pitchFamily="2" charset="-122"/>
                <a:ea typeface="SimSun" panose="02010600030101010101" pitchFamily="2" charset="-122"/>
              </a:rPr>
              <a:t>2</a:t>
            </a:r>
            <a:r>
              <a:rPr lang="ja-JP" altLang="en-US" sz="1600" spc="-20" dirty="0">
                <a:solidFill>
                  <a:prstClr val="black"/>
                </a:solidFill>
                <a:latin typeface="SimSun" panose="02010600030101010101" pitchFamily="2" charset="-122"/>
                <a:ea typeface="SimSun" panose="02010600030101010101" pitchFamily="2" charset="-122"/>
              </a:rPr>
              <a:t> </a:t>
            </a:r>
            <a:r>
              <a:rPr lang="zh-CN" altLang="en-US" sz="1600" spc="-20" dirty="0" smtClean="0">
                <a:solidFill>
                  <a:prstClr val="black"/>
                </a:solidFill>
                <a:latin typeface="SimSun" panose="02010600030101010101" pitchFamily="2" charset="-122"/>
                <a:ea typeface="SimSun" panose="02010600030101010101" pitchFamily="2" charset="-122"/>
              </a:rPr>
              <a:t>的工作时</a:t>
            </a:r>
            <a:r>
              <a:rPr lang="zh-CN" altLang="en-US" sz="1600" spc="-20" dirty="0">
                <a:solidFill>
                  <a:prstClr val="black"/>
                </a:solidFill>
                <a:latin typeface="SimSun" panose="02010600030101010101" pitchFamily="2" charset="-122"/>
                <a:ea typeface="SimSun" panose="02010600030101010101" pitchFamily="2" charset="-122"/>
              </a:rPr>
              <a:t>，适用于以下任何一项时。</a:t>
            </a:r>
          </a:p>
          <a:p>
            <a:pPr marL="0" indent="0">
              <a:lnSpc>
                <a:spcPct val="100000"/>
              </a:lnSpc>
              <a:spcBef>
                <a:spcPts val="0"/>
              </a:spcBef>
              <a:buNone/>
            </a:pPr>
            <a:r>
              <a:rPr lang="en-US" altLang="zh-CN" sz="1600" spc="-20" dirty="0">
                <a:solidFill>
                  <a:prstClr val="black"/>
                </a:solidFill>
                <a:latin typeface="SimSun" panose="02010600030101010101" pitchFamily="2" charset="-122"/>
                <a:ea typeface="SimSun" panose="02010600030101010101" pitchFamily="2" charset="-122"/>
              </a:rPr>
              <a:t>  a</a:t>
            </a:r>
            <a:r>
              <a:rPr lang="zh-CN" altLang="en-US" sz="1600" spc="-20" dirty="0">
                <a:solidFill>
                  <a:prstClr val="black"/>
                </a:solidFill>
                <a:latin typeface="SimSun" panose="02010600030101010101" pitchFamily="2" charset="-122"/>
                <a:ea typeface="SimSun" panose="02010600030101010101" pitchFamily="2" charset="-122"/>
              </a:rPr>
              <a:t>因工作性质而不可避免时或进行安全作业有必要时</a:t>
            </a:r>
            <a:r>
              <a:rPr lang="en-US" altLang="zh-CN" sz="1600" spc="-20" dirty="0">
                <a:solidFill>
                  <a:prstClr val="black"/>
                </a:solidFill>
                <a:latin typeface="SimSun" panose="02010600030101010101" pitchFamily="2" charset="-122"/>
                <a:ea typeface="SimSun" panose="02010600030101010101" pitchFamily="2" charset="-122"/>
              </a:rPr>
              <a:t>※3</a:t>
            </a:r>
            <a:r>
              <a:rPr lang="zh-CN" altLang="en-US" sz="1600" spc="-2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en-US" altLang="zh-CN" sz="1600" spc="-20" dirty="0">
                <a:solidFill>
                  <a:prstClr val="black"/>
                </a:solidFill>
                <a:latin typeface="SimSun" panose="02010600030101010101" pitchFamily="2" charset="-122"/>
                <a:ea typeface="SimSun" panose="02010600030101010101" pitchFamily="2" charset="-122"/>
              </a:rPr>
              <a:t>  b</a:t>
            </a:r>
            <a:r>
              <a:rPr lang="zh-CN" altLang="en-US" sz="1600" spc="-20" dirty="0">
                <a:solidFill>
                  <a:prstClr val="black"/>
                </a:solidFill>
                <a:latin typeface="SimSun" panose="02010600030101010101" pitchFamily="2" charset="-122"/>
                <a:ea typeface="SimSun" panose="02010600030101010101" pitchFamily="2" charset="-122"/>
              </a:rPr>
              <a:t>当在伸臂和铲斗等作业装置上，安装相应的钩子和卸扣（</a:t>
            </a:r>
            <a:r>
              <a:rPr lang="en-US" altLang="zh-CN" sz="1600" spc="-20" dirty="0" err="1">
                <a:solidFill>
                  <a:prstClr val="black"/>
                </a:solidFill>
                <a:latin typeface="SimSun" panose="02010600030101010101" pitchFamily="2" charset="-122"/>
                <a:ea typeface="SimSun" panose="02010600030101010101" pitchFamily="2" charset="-122"/>
              </a:rPr>
              <a:t>shakkuru</a:t>
            </a:r>
            <a:r>
              <a:rPr lang="zh-CN" altLang="en-US" sz="1600" spc="-20" dirty="0">
                <a:solidFill>
                  <a:prstClr val="black"/>
                </a:solidFill>
                <a:latin typeface="SimSun" panose="02010600030101010101" pitchFamily="2" charset="-122"/>
                <a:ea typeface="SimSun" panose="02010600030101010101" pitchFamily="2" charset="-122"/>
              </a:rPr>
              <a:t>）等金属配件及其     他起吊器具后使用时</a:t>
            </a:r>
            <a:r>
              <a:rPr lang="en-US" altLang="zh-CN" sz="1600" spc="-20" dirty="0">
                <a:solidFill>
                  <a:prstClr val="black"/>
                </a:solidFill>
                <a:latin typeface="SimSun" panose="02010600030101010101" pitchFamily="2" charset="-122"/>
                <a:ea typeface="SimSun" panose="02010600030101010101" pitchFamily="2" charset="-122"/>
              </a:rPr>
              <a:t>※4</a:t>
            </a:r>
            <a:r>
              <a:rPr lang="zh-CN" altLang="en-US" sz="1600" spc="-2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spc="-20" dirty="0">
                <a:solidFill>
                  <a:prstClr val="black"/>
                </a:solidFill>
                <a:latin typeface="SimSun" panose="02010600030101010101" pitchFamily="2" charset="-122"/>
                <a:ea typeface="SimSun" panose="02010600030101010101" pitchFamily="2" charset="-122"/>
              </a:rPr>
              <a:t>   （</a:t>
            </a:r>
            <a:r>
              <a:rPr lang="en-US" altLang="zh-CN" sz="1600" spc="-20" dirty="0">
                <a:solidFill>
                  <a:prstClr val="black"/>
                </a:solidFill>
                <a:latin typeface="SimSun" panose="02010600030101010101" pitchFamily="2" charset="-122"/>
                <a:ea typeface="SimSun" panose="02010600030101010101" pitchFamily="2" charset="-122"/>
              </a:rPr>
              <a:t>1</a:t>
            </a:r>
            <a:r>
              <a:rPr lang="zh-CN" altLang="en-US" sz="1600" spc="-20" dirty="0">
                <a:solidFill>
                  <a:prstClr val="black"/>
                </a:solidFill>
                <a:latin typeface="SimSun" panose="02010600030101010101" pitchFamily="2" charset="-122"/>
                <a:ea typeface="SimSun" panose="02010600030101010101" pitchFamily="2" charset="-122"/>
              </a:rPr>
              <a:t>）要有与荷载重量相匹配的足够强度</a:t>
            </a:r>
            <a:r>
              <a:rPr lang="en-US" altLang="zh-CN" sz="1600" spc="-20" dirty="0">
                <a:solidFill>
                  <a:prstClr val="black"/>
                </a:solidFill>
                <a:latin typeface="SimSun" panose="02010600030101010101" pitchFamily="2" charset="-122"/>
                <a:ea typeface="SimSun" panose="02010600030101010101" pitchFamily="2" charset="-122"/>
              </a:rPr>
              <a:t>※5</a:t>
            </a:r>
            <a:r>
              <a:rPr lang="zh-CN" altLang="en-US" sz="1600" spc="-2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spc="-20" dirty="0">
                <a:solidFill>
                  <a:prstClr val="black"/>
                </a:solidFill>
                <a:latin typeface="SimSun" panose="02010600030101010101" pitchFamily="2" charset="-122"/>
                <a:ea typeface="SimSun" panose="02010600030101010101" pitchFamily="2" charset="-122"/>
              </a:rPr>
              <a:t>   （</a:t>
            </a:r>
            <a:r>
              <a:rPr lang="en-US" altLang="zh-CN" sz="1600" spc="-20" dirty="0">
                <a:solidFill>
                  <a:prstClr val="black"/>
                </a:solidFill>
                <a:latin typeface="SimSun" panose="02010600030101010101" pitchFamily="2" charset="-122"/>
                <a:ea typeface="SimSun" panose="02010600030101010101" pitchFamily="2" charset="-122"/>
              </a:rPr>
              <a:t>2</a:t>
            </a:r>
            <a:r>
              <a:rPr lang="zh-CN" altLang="en-US" sz="1600" spc="-20" dirty="0">
                <a:solidFill>
                  <a:prstClr val="black"/>
                </a:solidFill>
                <a:latin typeface="SimSun" panose="02010600030101010101" pitchFamily="2" charset="-122"/>
                <a:ea typeface="SimSun" panose="02010600030101010101" pitchFamily="2" charset="-122"/>
              </a:rPr>
              <a:t>）要使用防脱装置等，使相应器具上起吊的货物没有掉下的危险性。</a:t>
            </a:r>
          </a:p>
          <a:p>
            <a:pPr marL="0" indent="0">
              <a:lnSpc>
                <a:spcPct val="100000"/>
              </a:lnSpc>
              <a:spcBef>
                <a:spcPts val="0"/>
              </a:spcBef>
              <a:buNone/>
            </a:pPr>
            <a:r>
              <a:rPr lang="zh-CN" altLang="en-US" sz="1600" spc="-20" dirty="0">
                <a:solidFill>
                  <a:prstClr val="black"/>
                </a:solidFill>
                <a:latin typeface="SimSun" panose="02010600030101010101" pitchFamily="2" charset="-122"/>
                <a:ea typeface="SimSun" panose="02010600030101010101" pitchFamily="2" charset="-122"/>
              </a:rPr>
              <a:t>   （</a:t>
            </a:r>
            <a:r>
              <a:rPr lang="en-US" altLang="zh-CN" sz="1600" spc="-20" dirty="0">
                <a:solidFill>
                  <a:prstClr val="black"/>
                </a:solidFill>
                <a:latin typeface="SimSun" panose="02010600030101010101" pitchFamily="2" charset="-122"/>
                <a:ea typeface="SimSun" panose="02010600030101010101" pitchFamily="2" charset="-122"/>
              </a:rPr>
              <a:t>3</a:t>
            </a:r>
            <a:r>
              <a:rPr lang="zh-CN" altLang="en-US" sz="1600" spc="-20" dirty="0">
                <a:solidFill>
                  <a:prstClr val="black"/>
                </a:solidFill>
                <a:latin typeface="SimSun" panose="02010600030101010101" pitchFamily="2" charset="-122"/>
                <a:ea typeface="SimSun" panose="02010600030101010101" pitchFamily="2" charset="-122"/>
              </a:rPr>
              <a:t>）要使用没有从作业装置上脱落危险性的器具</a:t>
            </a:r>
            <a:r>
              <a:rPr lang="en-US" altLang="zh-CN" sz="1600" spc="-20" dirty="0">
                <a:solidFill>
                  <a:prstClr val="black"/>
                </a:solidFill>
                <a:latin typeface="SimSun" panose="02010600030101010101" pitchFamily="2" charset="-122"/>
                <a:ea typeface="SimSun" panose="02010600030101010101" pitchFamily="2" charset="-122"/>
              </a:rPr>
              <a:t>※6</a:t>
            </a:r>
            <a:r>
              <a:rPr lang="zh-CN" altLang="en-US" sz="1600" spc="-2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en-US" altLang="zh-CN" sz="1600" spc="-20" dirty="0">
                <a:solidFill>
                  <a:prstClr val="black"/>
                </a:solidFill>
                <a:latin typeface="SimSun" panose="02010600030101010101" pitchFamily="2" charset="-122"/>
                <a:ea typeface="SimSun" panose="02010600030101010101" pitchFamily="2" charset="-122"/>
              </a:rPr>
              <a:t>2</a:t>
            </a:r>
            <a:r>
              <a:rPr lang="zh-CN" altLang="en-US" sz="1600" spc="-20" dirty="0">
                <a:solidFill>
                  <a:prstClr val="black"/>
                </a:solidFill>
                <a:latin typeface="SimSun" panose="02010600030101010101" pitchFamily="2" charset="-122"/>
                <a:ea typeface="SimSun" panose="02010600030101010101" pitchFamily="2" charset="-122"/>
              </a:rPr>
              <a:t>进行起重作业以外的作业，不会对劳动者造成危险时。</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a:t>
            </a:r>
            <a:r>
              <a:rPr lang="en-US" altLang="zh-CN" sz="1100" dirty="0">
                <a:solidFill>
                  <a:srgbClr val="0070C0"/>
                </a:solidFill>
                <a:latin typeface="SimSun" panose="02010600030101010101" pitchFamily="2" charset="-122"/>
                <a:ea typeface="SimSun" panose="02010600030101010101" pitchFamily="2" charset="-122"/>
              </a:rPr>
              <a:t>1</a:t>
            </a:r>
            <a:r>
              <a:rPr lang="zh-CN" altLang="en-US" sz="1100" dirty="0">
                <a:solidFill>
                  <a:srgbClr val="0070C0"/>
                </a:solidFill>
                <a:latin typeface="SimSun" panose="02010600030101010101" pitchFamily="2" charset="-122"/>
                <a:ea typeface="SimSun" panose="02010600030101010101" pitchFamily="2" charset="-122"/>
              </a:rPr>
              <a:t>）在「通过蛤壳式挖掘机进行作业者的升降等」的「等」中，也可以使用动臂，臂等代替舷梯。</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a:t>
            </a:r>
            <a:r>
              <a:rPr lang="en-US" altLang="zh-CN" sz="1100" dirty="0">
                <a:solidFill>
                  <a:srgbClr val="0070C0"/>
                </a:solidFill>
                <a:latin typeface="SimSun" panose="02010600030101010101" pitchFamily="2" charset="-122"/>
                <a:ea typeface="SimSun" panose="02010600030101010101" pitchFamily="2" charset="-122"/>
              </a:rPr>
              <a:t>2</a:t>
            </a:r>
            <a:r>
              <a:rPr lang="zh-CN" altLang="en-US" sz="1100" dirty="0">
                <a:solidFill>
                  <a:srgbClr val="0070C0"/>
                </a:solidFill>
                <a:latin typeface="SimSun" panose="02010600030101010101" pitchFamily="2" charset="-122"/>
                <a:ea typeface="SimSun" panose="02010600030101010101" pitchFamily="2" charset="-122"/>
              </a:rPr>
              <a:t>）「起吊货物的作业」包括吊物的动臂转动和吊物行驶。</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a:t>
            </a:r>
            <a:r>
              <a:rPr lang="en-US" altLang="zh-CN" sz="1100" dirty="0">
                <a:solidFill>
                  <a:srgbClr val="0070C0"/>
                </a:solidFill>
                <a:latin typeface="SimSun" panose="02010600030101010101" pitchFamily="2" charset="-122"/>
                <a:ea typeface="SimSun" panose="02010600030101010101" pitchFamily="2" charset="-122"/>
              </a:rPr>
              <a:t>3</a:t>
            </a:r>
            <a:r>
              <a:rPr lang="zh-CN" altLang="en-US" sz="1100" dirty="0">
                <a:solidFill>
                  <a:srgbClr val="0070C0"/>
                </a:solidFill>
                <a:latin typeface="SimSun" panose="02010600030101010101" pitchFamily="2" charset="-122"/>
                <a:ea typeface="SimSun" panose="02010600030101010101" pitchFamily="2" charset="-122"/>
              </a:rPr>
              <a:t>）在「因工作性质而不可避免时或进行安全作业有必要时」中，包括了作为在使用车辆系工程机械进行挖掘机械的一环，为了减少泥沙崩塌的危险，在临时挡土用钢板桩，休姆管等的起吊作业中，由于作业场所狭窄，如果采用移动式起重机进行搬运作业的话，作业场所会更加错综复杂，增加危险的情况。</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a:t>
            </a:r>
            <a:r>
              <a:rPr lang="en-US" altLang="zh-CN" sz="1100" dirty="0">
                <a:solidFill>
                  <a:srgbClr val="0070C0"/>
                </a:solidFill>
                <a:latin typeface="SimSun" panose="02010600030101010101" pitchFamily="2" charset="-122"/>
                <a:ea typeface="SimSun" panose="02010600030101010101" pitchFamily="2" charset="-122"/>
              </a:rPr>
              <a:t>4</a:t>
            </a:r>
            <a:r>
              <a:rPr lang="zh-CN" altLang="en-US" sz="1100" dirty="0">
                <a:solidFill>
                  <a:srgbClr val="0070C0"/>
                </a:solidFill>
                <a:latin typeface="SimSun" panose="02010600030101010101" pitchFamily="2" charset="-122"/>
                <a:ea typeface="SimSun" panose="02010600030101010101" pitchFamily="2" charset="-122"/>
              </a:rPr>
              <a:t>）「在作业装置上安装起吊用器具后使用时」是指，将钩，卸扣（</a:t>
            </a:r>
            <a:r>
              <a:rPr lang="en-US" altLang="zh-CN" sz="1100" dirty="0" err="1">
                <a:solidFill>
                  <a:srgbClr val="0070C0"/>
                </a:solidFill>
                <a:latin typeface="SimSun" panose="02010600030101010101" pitchFamily="2" charset="-122"/>
                <a:ea typeface="SimSun" panose="02010600030101010101" pitchFamily="2" charset="-122"/>
              </a:rPr>
              <a:t>shakkuru</a:t>
            </a:r>
            <a:r>
              <a:rPr lang="zh-CN" altLang="en-US" sz="1100" dirty="0">
                <a:solidFill>
                  <a:srgbClr val="0070C0"/>
                </a:solidFill>
                <a:latin typeface="SimSun" panose="02010600030101010101" pitchFamily="2" charset="-122"/>
                <a:ea typeface="SimSun" panose="02010600030101010101" pitchFamily="2" charset="-122"/>
              </a:rPr>
              <a:t>），钢绳，吊链等安装在作业装置上，并以使其不易脱落，也是指使用这个进行起重作业。并不包括将钢缆挂在铲斗的斗齿上起吊货物的情况，和将钢缆直接缠绕在动臂，伸臂上，起吊货物的情况。</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a:t>
            </a:r>
            <a:r>
              <a:rPr lang="en-US" altLang="zh-CN" sz="1100" dirty="0">
                <a:solidFill>
                  <a:srgbClr val="0070C0"/>
                </a:solidFill>
                <a:latin typeface="SimSun" panose="02010600030101010101" pitchFamily="2" charset="-122"/>
                <a:ea typeface="SimSun" panose="02010600030101010101" pitchFamily="2" charset="-122"/>
              </a:rPr>
              <a:t>5</a:t>
            </a:r>
            <a:r>
              <a:rPr lang="zh-CN" altLang="en-US" sz="1100" dirty="0">
                <a:solidFill>
                  <a:srgbClr val="0070C0"/>
                </a:solidFill>
                <a:latin typeface="SimSun" panose="02010600030101010101" pitchFamily="2" charset="-122"/>
                <a:ea typeface="SimSun" panose="02010600030101010101" pitchFamily="2" charset="-122"/>
              </a:rPr>
              <a:t>）起重设备的强度应具有等于或大于</a:t>
            </a:r>
            <a:r>
              <a:rPr lang="en-US" altLang="zh-CN" sz="1100" dirty="0">
                <a:solidFill>
                  <a:srgbClr val="0070C0"/>
                </a:solidFill>
                <a:latin typeface="SimSun" panose="02010600030101010101" pitchFamily="2" charset="-122"/>
                <a:ea typeface="SimSun" panose="02010600030101010101" pitchFamily="2" charset="-122"/>
              </a:rPr>
              <a:t>5</a:t>
            </a:r>
            <a:r>
              <a:rPr lang="zh-CN" altLang="en-US" sz="1100" dirty="0">
                <a:solidFill>
                  <a:srgbClr val="0070C0"/>
                </a:solidFill>
                <a:latin typeface="SimSun" panose="02010600030101010101" pitchFamily="2" charset="-122"/>
                <a:ea typeface="SimSun" panose="02010600030101010101" pitchFamily="2" charset="-122"/>
              </a:rPr>
              <a:t>的安全系数（即起重设备的切削负荷值除以第</a:t>
            </a:r>
            <a:r>
              <a:rPr lang="en-US" altLang="zh-CN" sz="1100" dirty="0">
                <a:solidFill>
                  <a:srgbClr val="0070C0"/>
                </a:solidFill>
                <a:latin typeface="SimSun" panose="02010600030101010101" pitchFamily="2" charset="-122"/>
                <a:ea typeface="SimSun" panose="02010600030101010101" pitchFamily="2" charset="-122"/>
              </a:rPr>
              <a:t>3</a:t>
            </a:r>
            <a:r>
              <a:rPr lang="zh-CN" altLang="en-US" sz="1100" dirty="0">
                <a:solidFill>
                  <a:srgbClr val="0070C0"/>
                </a:solidFill>
                <a:latin typeface="SimSun" panose="02010600030101010101" pitchFamily="2" charset="-122"/>
                <a:ea typeface="SimSun" panose="02010600030101010101" pitchFamily="2" charset="-122"/>
              </a:rPr>
              <a:t>项第</a:t>
            </a:r>
            <a:r>
              <a:rPr lang="en-US" altLang="zh-CN" sz="1100" dirty="0">
                <a:solidFill>
                  <a:srgbClr val="0070C0"/>
                </a:solidFill>
                <a:latin typeface="SimSun" panose="02010600030101010101" pitchFamily="2" charset="-122"/>
                <a:ea typeface="SimSun" panose="02010600030101010101" pitchFamily="2" charset="-122"/>
              </a:rPr>
              <a:t>4</a:t>
            </a:r>
            <a:r>
              <a:rPr lang="zh-CN" altLang="en-US" sz="1100" dirty="0">
                <a:solidFill>
                  <a:srgbClr val="0070C0"/>
                </a:solidFill>
                <a:latin typeface="SimSun" panose="02010600030101010101" pitchFamily="2" charset="-122"/>
                <a:ea typeface="SimSun" panose="02010600030101010101" pitchFamily="2" charset="-122"/>
              </a:rPr>
              <a:t>号中的负荷值而获得的值）。</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a:t>
            </a:r>
            <a:r>
              <a:rPr lang="en-US" altLang="zh-CN" sz="1100" dirty="0">
                <a:solidFill>
                  <a:srgbClr val="0070C0"/>
                </a:solidFill>
                <a:latin typeface="SimSun" panose="02010600030101010101" pitchFamily="2" charset="-122"/>
                <a:ea typeface="SimSun" panose="02010600030101010101" pitchFamily="2" charset="-122"/>
              </a:rPr>
              <a:t>6</a:t>
            </a:r>
            <a:r>
              <a:rPr lang="zh-CN" altLang="en-US" sz="1100" dirty="0">
                <a:solidFill>
                  <a:srgbClr val="0070C0"/>
                </a:solidFill>
                <a:latin typeface="SimSun" panose="02010600030101010101" pitchFamily="2" charset="-122"/>
                <a:ea typeface="SimSun" panose="02010600030101010101" pitchFamily="2" charset="-122"/>
              </a:rPr>
              <a:t>）「不会从作业设备上脱落的东西」是指，通过焊接将钩子等安装的，熔合及角焊缝厚度等都充分的，且相应的安装部分的整个圆周都溶合的。</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注）在作业上，必须要用已经取得移动式起重机，吊索作业（</a:t>
            </a:r>
            <a:r>
              <a:rPr lang="en-US" altLang="zh-CN" sz="1100" dirty="0" err="1">
                <a:solidFill>
                  <a:srgbClr val="0070C0"/>
                </a:solidFill>
                <a:latin typeface="SimSun" panose="02010600030101010101" pitchFamily="2" charset="-122"/>
                <a:ea typeface="SimSun" panose="02010600030101010101" pitchFamily="2" charset="-122"/>
              </a:rPr>
              <a:t>tamagake</a:t>
            </a:r>
            <a:r>
              <a:rPr lang="zh-CN" altLang="en-US" sz="1100" dirty="0">
                <a:solidFill>
                  <a:srgbClr val="0070C0"/>
                </a:solidFill>
                <a:latin typeface="SimSun" panose="02010600030101010101" pitchFamily="2" charset="-122"/>
                <a:ea typeface="SimSun" panose="02010600030101010101" pitchFamily="2" charset="-122"/>
              </a:rPr>
              <a:t>）技能资格的人员。</a:t>
            </a:r>
          </a:p>
        </p:txBody>
      </p:sp>
    </p:spTree>
    <p:extLst>
      <p:ext uri="{BB962C8B-B14F-4D97-AF65-F5344CB8AC3E}">
        <p14:creationId xmlns:p14="http://schemas.microsoft.com/office/powerpoint/2010/main" val="11151930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（摘录）</a:t>
            </a:r>
            <a:r>
              <a:rPr lang="ja-JP" altLang="en-US" sz="2400" dirty="0">
                <a:latin typeface="SimSun" panose="02010600030101010101" pitchFamily="2" charset="-122"/>
                <a:ea typeface="SimSun" panose="02010600030101010101" pitchFamily="2" charset="-122"/>
              </a:rPr>
              <a:t>（８）</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２６５</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１４４</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spc="-40" dirty="0">
                <a:solidFill>
                  <a:prstClr val="black"/>
                </a:solidFill>
                <a:latin typeface="SimSun" panose="02010600030101010101" pitchFamily="2" charset="-122"/>
                <a:ea typeface="SimSun" panose="02010600030101010101" pitchFamily="2" charset="-122"/>
              </a:rPr>
              <a:t>第</a:t>
            </a:r>
            <a:r>
              <a:rPr lang="en-US" altLang="zh-CN" sz="1600" spc="-40" dirty="0">
                <a:solidFill>
                  <a:prstClr val="black"/>
                </a:solidFill>
                <a:latin typeface="SimSun" panose="02010600030101010101" pitchFamily="2" charset="-122"/>
                <a:ea typeface="SimSun" panose="02010600030101010101" pitchFamily="2" charset="-122"/>
              </a:rPr>
              <a:t>165</a:t>
            </a:r>
            <a:r>
              <a:rPr lang="zh-CN" altLang="en-US" sz="1600" spc="-40" dirty="0">
                <a:solidFill>
                  <a:prstClr val="black"/>
                </a:solidFill>
                <a:latin typeface="SimSun" panose="02010600030101010101" pitchFamily="2" charset="-122"/>
                <a:ea typeface="SimSun" panose="02010600030101010101" pitchFamily="2" charset="-122"/>
              </a:rPr>
              <a:t>条</a:t>
            </a:r>
            <a:r>
              <a:rPr lang="en-US" altLang="zh-CN" sz="1600" spc="-40" dirty="0">
                <a:solidFill>
                  <a:prstClr val="black"/>
                </a:solidFill>
                <a:latin typeface="SimSun" panose="02010600030101010101" pitchFamily="2" charset="-122"/>
                <a:ea typeface="SimSun" panose="02010600030101010101" pitchFamily="2" charset="-122"/>
              </a:rPr>
              <a:t>&lt;</a:t>
            </a:r>
            <a:r>
              <a:rPr lang="zh-CN" altLang="en-US" sz="1600" spc="-40" dirty="0">
                <a:solidFill>
                  <a:prstClr val="black"/>
                </a:solidFill>
                <a:latin typeface="SimSun" panose="02010600030101010101" pitchFamily="2" charset="-122"/>
                <a:ea typeface="SimSun" panose="02010600030101010101" pitchFamily="2" charset="-122"/>
              </a:rPr>
              <a:t>修理等</a:t>
            </a:r>
            <a:r>
              <a:rPr lang="en-US" altLang="zh-CN" sz="1600" spc="-4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spc="-40" dirty="0">
                <a:solidFill>
                  <a:prstClr val="black"/>
                </a:solidFill>
                <a:latin typeface="SimSun" panose="02010600030101010101" pitchFamily="2" charset="-122"/>
                <a:ea typeface="SimSun" panose="02010600030101010101" pitchFamily="2" charset="-122"/>
              </a:rPr>
              <a:t>在进行车辆系工程机械的修理或安装拆卸配件的工作时，企业必须任命负责相应作业的指挥员，并对其讲授如下措施。</a:t>
            </a:r>
          </a:p>
          <a:p>
            <a:pPr marL="0" indent="0">
              <a:lnSpc>
                <a:spcPct val="100000"/>
              </a:lnSpc>
              <a:spcBef>
                <a:spcPts val="0"/>
              </a:spcBef>
              <a:buNone/>
            </a:pPr>
            <a:r>
              <a:rPr lang="en-US" altLang="zh-CN" sz="1600" spc="-40" dirty="0">
                <a:solidFill>
                  <a:prstClr val="black"/>
                </a:solidFill>
                <a:latin typeface="SimSun" panose="02010600030101010101" pitchFamily="2" charset="-122"/>
                <a:ea typeface="SimSun" panose="02010600030101010101" pitchFamily="2" charset="-122"/>
              </a:rPr>
              <a:t>1</a:t>
            </a:r>
            <a:r>
              <a:rPr lang="zh-CN" altLang="en-US" sz="1600" spc="-40" dirty="0">
                <a:solidFill>
                  <a:prstClr val="black"/>
                </a:solidFill>
                <a:latin typeface="SimSun" panose="02010600030101010101" pitchFamily="2" charset="-122"/>
                <a:ea typeface="SimSun" panose="02010600030101010101" pitchFamily="2" charset="-122"/>
              </a:rPr>
              <a:t>确定工作程序并指导作业。</a:t>
            </a:r>
          </a:p>
          <a:p>
            <a:pPr marL="0" indent="0">
              <a:lnSpc>
                <a:spcPct val="100000"/>
              </a:lnSpc>
              <a:spcBef>
                <a:spcPts val="0"/>
              </a:spcBef>
              <a:buNone/>
            </a:pPr>
            <a:r>
              <a:rPr lang="en-US" altLang="zh-CN" sz="1600" spc="-40" dirty="0">
                <a:solidFill>
                  <a:prstClr val="black"/>
                </a:solidFill>
                <a:latin typeface="SimSun" panose="02010600030101010101" pitchFamily="2" charset="-122"/>
                <a:ea typeface="SimSun" panose="02010600030101010101" pitchFamily="2" charset="-122"/>
              </a:rPr>
              <a:t>2</a:t>
            </a:r>
            <a:r>
              <a:rPr lang="zh-CN" altLang="en-US" sz="1600" spc="-40" dirty="0">
                <a:solidFill>
                  <a:prstClr val="black"/>
                </a:solidFill>
                <a:latin typeface="SimSun" panose="02010600030101010101" pitchFamily="2" charset="-122"/>
                <a:ea typeface="SimSun" panose="02010600030101010101" pitchFamily="2" charset="-122"/>
              </a:rPr>
              <a:t>对下一条第</a:t>
            </a:r>
            <a:r>
              <a:rPr lang="en-US" altLang="zh-CN" sz="1600" spc="-40" dirty="0">
                <a:solidFill>
                  <a:prstClr val="black"/>
                </a:solidFill>
                <a:latin typeface="SimSun" panose="02010600030101010101" pitchFamily="2" charset="-122"/>
                <a:ea typeface="SimSun" panose="02010600030101010101" pitchFamily="2" charset="-122"/>
              </a:rPr>
              <a:t>1</a:t>
            </a:r>
            <a:r>
              <a:rPr lang="zh-CN" altLang="en-US" sz="1600" spc="-40" dirty="0">
                <a:solidFill>
                  <a:prstClr val="black"/>
                </a:solidFill>
                <a:latin typeface="SimSun" panose="02010600030101010101" pitchFamily="2" charset="-122"/>
                <a:ea typeface="SimSun" panose="02010600030101010101" pitchFamily="2" charset="-122"/>
              </a:rPr>
              <a:t>项中规定的安全支柱，安全块等以及第</a:t>
            </a:r>
            <a:r>
              <a:rPr lang="en-US" altLang="zh-CN" sz="1600" spc="-40" dirty="0">
                <a:solidFill>
                  <a:prstClr val="black"/>
                </a:solidFill>
                <a:latin typeface="SimSun" panose="02010600030101010101" pitchFamily="2" charset="-122"/>
                <a:ea typeface="SimSun" panose="02010600030101010101" pitchFamily="2" charset="-122"/>
              </a:rPr>
              <a:t>166-2</a:t>
            </a:r>
            <a:r>
              <a:rPr lang="zh-CN" altLang="en-US" sz="1600" spc="-40" dirty="0">
                <a:solidFill>
                  <a:prstClr val="black"/>
                </a:solidFill>
                <a:latin typeface="SimSun" panose="02010600030101010101" pitchFamily="2" charset="-122"/>
                <a:ea typeface="SimSun" panose="02010600030101010101" pitchFamily="2" charset="-122"/>
              </a:rPr>
              <a:t>条第</a:t>
            </a:r>
            <a:r>
              <a:rPr lang="en-US" altLang="zh-CN" sz="1600" spc="-40" dirty="0">
                <a:solidFill>
                  <a:prstClr val="black"/>
                </a:solidFill>
                <a:latin typeface="SimSun" panose="02010600030101010101" pitchFamily="2" charset="-122"/>
                <a:ea typeface="SimSun" panose="02010600030101010101" pitchFamily="2" charset="-122"/>
              </a:rPr>
              <a:t>1</a:t>
            </a:r>
            <a:r>
              <a:rPr lang="zh-CN" altLang="en-US" sz="1600" spc="-40" dirty="0">
                <a:solidFill>
                  <a:prstClr val="black"/>
                </a:solidFill>
                <a:latin typeface="SimSun" panose="02010600030101010101" pitchFamily="2" charset="-122"/>
                <a:ea typeface="SimSun" panose="02010600030101010101" pitchFamily="2" charset="-122"/>
              </a:rPr>
              <a:t>项中规定的脚手架的使用状况进行监视。</a:t>
            </a:r>
          </a:p>
          <a:p>
            <a:pPr marL="0" indent="0">
              <a:lnSpc>
                <a:spcPct val="100000"/>
              </a:lnSpc>
              <a:spcBef>
                <a:spcPts val="0"/>
              </a:spcBef>
              <a:buNone/>
            </a:pPr>
            <a:endParaRPr lang="zh-CN" altLang="en-US" sz="1600" spc="-4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spc="-40" dirty="0">
                <a:solidFill>
                  <a:prstClr val="black"/>
                </a:solidFill>
                <a:latin typeface="SimSun" panose="02010600030101010101" pitchFamily="2" charset="-122"/>
                <a:ea typeface="SimSun" panose="02010600030101010101" pitchFamily="2" charset="-122"/>
              </a:rPr>
              <a:t>第</a:t>
            </a:r>
            <a:r>
              <a:rPr lang="en-US" altLang="zh-CN" sz="1600" spc="-40" dirty="0">
                <a:solidFill>
                  <a:prstClr val="black"/>
                </a:solidFill>
                <a:latin typeface="SimSun" panose="02010600030101010101" pitchFamily="2" charset="-122"/>
                <a:ea typeface="SimSun" panose="02010600030101010101" pitchFamily="2" charset="-122"/>
              </a:rPr>
              <a:t>166</a:t>
            </a:r>
            <a:r>
              <a:rPr lang="zh-CN" altLang="en-US" sz="1600" spc="-40" dirty="0">
                <a:solidFill>
                  <a:prstClr val="black"/>
                </a:solidFill>
                <a:latin typeface="SimSun" panose="02010600030101010101" pitchFamily="2" charset="-122"/>
                <a:ea typeface="SimSun" panose="02010600030101010101" pitchFamily="2" charset="-122"/>
              </a:rPr>
              <a:t>条</a:t>
            </a:r>
            <a:r>
              <a:rPr lang="en-US" altLang="zh-CN" sz="1600" spc="-40" dirty="0">
                <a:solidFill>
                  <a:prstClr val="black"/>
                </a:solidFill>
                <a:latin typeface="SimSun" panose="02010600030101010101" pitchFamily="2" charset="-122"/>
                <a:ea typeface="SimSun" panose="02010600030101010101" pitchFamily="2" charset="-122"/>
              </a:rPr>
              <a:t>&lt;</a:t>
            </a:r>
            <a:r>
              <a:rPr lang="zh-CN" altLang="en-US" sz="1600" spc="-40" dirty="0">
                <a:solidFill>
                  <a:prstClr val="black"/>
                </a:solidFill>
                <a:latin typeface="SimSun" panose="02010600030101010101" pitchFamily="2" charset="-122"/>
                <a:ea typeface="SimSun" panose="02010600030101010101" pitchFamily="2" charset="-122"/>
              </a:rPr>
              <a:t>防止由于动臂下降等引起的危险</a:t>
            </a:r>
            <a:r>
              <a:rPr lang="en-US" altLang="zh-CN" sz="1600" spc="-4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spc="-40" dirty="0">
                <a:solidFill>
                  <a:prstClr val="black"/>
                </a:solidFill>
                <a:latin typeface="SimSun" panose="02010600030101010101" pitchFamily="2" charset="-122"/>
                <a:ea typeface="SimSun" panose="02010600030101010101" pitchFamily="2" charset="-122"/>
              </a:rPr>
              <a:t>企业抬高车辆系工程机械的动臂，伸臂等，并对其进行修理，检查等时，为了防止由于动臂，伸臂等突然掉落而造成的危险。必须让从事这项工作的劳动者使用安全柱，安全块等。</a:t>
            </a:r>
          </a:p>
          <a:p>
            <a:pPr marL="0" indent="0">
              <a:lnSpc>
                <a:spcPct val="100000"/>
              </a:lnSpc>
              <a:spcBef>
                <a:spcPts val="0"/>
              </a:spcBef>
              <a:buNone/>
            </a:pPr>
            <a:r>
              <a:rPr lang="en-US" altLang="zh-CN" sz="1600" spc="-40" dirty="0">
                <a:solidFill>
                  <a:prstClr val="black"/>
                </a:solidFill>
                <a:latin typeface="SimSun" panose="02010600030101010101" pitchFamily="2" charset="-122"/>
                <a:ea typeface="SimSun" panose="02010600030101010101" pitchFamily="2" charset="-122"/>
              </a:rPr>
              <a:t>2 </a:t>
            </a:r>
            <a:r>
              <a:rPr lang="zh-CN" altLang="en-US" sz="1600" spc="-40" dirty="0">
                <a:solidFill>
                  <a:prstClr val="black"/>
                </a:solidFill>
                <a:latin typeface="SimSun" panose="02010600030101010101" pitchFamily="2" charset="-122"/>
                <a:ea typeface="SimSun" panose="02010600030101010101" pitchFamily="2" charset="-122"/>
              </a:rPr>
              <a:t>从事前段所述工作的劳动者必须使用同一段所述的安全栏，安全块</a:t>
            </a:r>
            <a:r>
              <a:rPr lang="zh-CN" altLang="en-US" sz="1600" spc="-40" dirty="0" smtClean="0">
                <a:solidFill>
                  <a:prstClr val="black"/>
                </a:solidFill>
                <a:latin typeface="SimSun" panose="02010600030101010101" pitchFamily="2" charset="-122"/>
                <a:ea typeface="SimSun" panose="02010600030101010101" pitchFamily="2" charset="-122"/>
              </a:rPr>
              <a:t>等</a:t>
            </a:r>
            <a:r>
              <a:rPr lang="en-US" altLang="ja-JP" sz="1600" spc="-40" dirty="0" smtClean="0">
                <a:solidFill>
                  <a:prstClr val="black"/>
                </a:solidFill>
                <a:latin typeface="SimSun" panose="02010600030101010101" pitchFamily="2" charset="-122"/>
                <a:ea typeface="SimSun" panose="02010600030101010101" pitchFamily="2" charset="-122"/>
              </a:rPr>
              <a:t>※</a:t>
            </a:r>
            <a:r>
              <a:rPr lang="zh-CN" altLang="en-US" sz="1600" spc="-40" dirty="0" smtClean="0">
                <a:solidFill>
                  <a:prstClr val="black"/>
                </a:solidFill>
                <a:latin typeface="SimSun" panose="02010600030101010101" pitchFamily="2" charset="-122"/>
                <a:ea typeface="SimSun" panose="02010600030101010101" pitchFamily="2" charset="-122"/>
              </a:rPr>
              <a:t>。</a:t>
            </a:r>
            <a:endParaRPr lang="zh-CN" altLang="en-US" sz="1600" spc="-40" dirty="0">
              <a:solidFill>
                <a:prstClr val="black"/>
              </a:solidFill>
              <a:latin typeface="SimSun" panose="02010600030101010101" pitchFamily="2" charset="-122"/>
              <a:ea typeface="SimSun" panose="02010600030101010101" pitchFamily="2" charset="-122"/>
            </a:endParaRP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注）「安全块等」的「等」包括脚手架等。</a:t>
            </a:r>
            <a:endParaRPr lang="ja-JP" altLang="en-US" sz="16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0730583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（摘录）</a:t>
            </a:r>
            <a:r>
              <a:rPr lang="ja-JP" altLang="en-US" sz="2400" dirty="0">
                <a:latin typeface="SimSun" panose="02010600030101010101" pitchFamily="2" charset="-122"/>
                <a:ea typeface="SimSun" panose="02010600030101010101" pitchFamily="2" charset="-122"/>
              </a:rPr>
              <a:t>（９）</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２６８</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１４４</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166-2</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防止因配件坍塌而造成的危险</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在安装或拆卸车辆系工程机械的配件时，企业必须要让从事作业的劳动者使用脚手架，以防止由于配件坍塌等原因而造成的危险。</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从事前项作业的劳动者必须使用同项所述的脚手架。</a:t>
            </a:r>
          </a:p>
          <a:p>
            <a:pPr marL="0" indent="0">
              <a:lnSpc>
                <a:spcPct val="100000"/>
              </a:lnSpc>
              <a:spcBef>
                <a:spcPts val="0"/>
              </a:spcBef>
              <a:buNone/>
            </a:pP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166-3</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配件的安装限制</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企业不得将超过构造上规定重量的配件安装到车辆系工程机械上。</a:t>
            </a:r>
          </a:p>
          <a:p>
            <a:pPr marL="0" indent="0">
              <a:lnSpc>
                <a:spcPct val="100000"/>
              </a:lnSpc>
              <a:spcBef>
                <a:spcPts val="0"/>
              </a:spcBef>
              <a:buNone/>
            </a:pP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166-4</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配件重量等的标示等</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更换车辆系工程机械的配件时，企业必须要将配件的重量（包括安装了铲斗，底板可以打开的铲斗等时，铲斗，底板可以打开的铲斗等的容量或最大负载重量。在下文中也应同样适用）标示在驾驶员容易看见的位置上，或者在该车辆系工程机械上配备驾驶员容易确定的配件重量的书面文件。</a:t>
            </a:r>
          </a:p>
          <a:p>
            <a:pPr marL="0" indent="0">
              <a:lnSpc>
                <a:spcPct val="100000"/>
              </a:lnSpc>
              <a:spcBef>
                <a:spcPts val="0"/>
              </a:spcBef>
              <a:buNone/>
            </a:pPr>
            <a:endParaRPr lang="ja-JP" altLang="en-US" sz="16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6392146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（摘录） </a:t>
            </a:r>
            <a:r>
              <a:rPr lang="ja-JP" altLang="en-US" sz="2400" dirty="0">
                <a:latin typeface="SimSun" panose="02010600030101010101" pitchFamily="2" charset="-122"/>
                <a:ea typeface="SimSun" panose="02010600030101010101" pitchFamily="2" charset="-122"/>
              </a:rPr>
              <a:t>（１０）</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２７３</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１４５</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spc="-30" dirty="0">
                <a:solidFill>
                  <a:prstClr val="black"/>
                </a:solidFill>
                <a:latin typeface="SimSun" panose="02010600030101010101" pitchFamily="2" charset="-122"/>
                <a:ea typeface="SimSun" panose="02010600030101010101" pitchFamily="2" charset="-122"/>
              </a:rPr>
              <a:t>第</a:t>
            </a:r>
            <a:r>
              <a:rPr lang="en-US" altLang="zh-CN" sz="1600" spc="-30" dirty="0">
                <a:solidFill>
                  <a:prstClr val="black"/>
                </a:solidFill>
                <a:latin typeface="SimSun" panose="02010600030101010101" pitchFamily="2" charset="-122"/>
                <a:ea typeface="SimSun" panose="02010600030101010101" pitchFamily="2" charset="-122"/>
              </a:rPr>
              <a:t>4</a:t>
            </a:r>
            <a:r>
              <a:rPr lang="zh-CN" altLang="en-US" sz="1600" spc="-30" dirty="0">
                <a:solidFill>
                  <a:prstClr val="black"/>
                </a:solidFill>
                <a:latin typeface="SimSun" panose="02010600030101010101" pitchFamily="2" charset="-122"/>
                <a:ea typeface="SimSun" panose="02010600030101010101" pitchFamily="2" charset="-122"/>
              </a:rPr>
              <a:t>编　特别规则</a:t>
            </a:r>
          </a:p>
          <a:p>
            <a:pPr marL="0" indent="0">
              <a:lnSpc>
                <a:spcPct val="100000"/>
              </a:lnSpc>
              <a:spcBef>
                <a:spcPts val="0"/>
              </a:spcBef>
              <a:buNone/>
            </a:pPr>
            <a:r>
              <a:rPr lang="zh-CN" altLang="en-US" sz="1600" spc="-30" dirty="0">
                <a:solidFill>
                  <a:prstClr val="black"/>
                </a:solidFill>
                <a:latin typeface="SimSun" panose="02010600030101010101" pitchFamily="2" charset="-122"/>
                <a:ea typeface="SimSun" panose="02010600030101010101" pitchFamily="2" charset="-122"/>
              </a:rPr>
              <a:t>第</a:t>
            </a:r>
            <a:r>
              <a:rPr lang="en-US" altLang="zh-CN" sz="1600" spc="-30" dirty="0">
                <a:solidFill>
                  <a:prstClr val="black"/>
                </a:solidFill>
                <a:latin typeface="SimSun" panose="02010600030101010101" pitchFamily="2" charset="-122"/>
                <a:ea typeface="SimSun" panose="02010600030101010101" pitchFamily="2" charset="-122"/>
              </a:rPr>
              <a:t>2</a:t>
            </a:r>
            <a:r>
              <a:rPr lang="zh-CN" altLang="en-US" sz="1600" spc="-30" dirty="0">
                <a:solidFill>
                  <a:prstClr val="black"/>
                </a:solidFill>
                <a:latin typeface="SimSun" panose="02010600030101010101" pitchFamily="2" charset="-122"/>
                <a:ea typeface="SimSun" panose="02010600030101010101" pitchFamily="2" charset="-122"/>
              </a:rPr>
              <a:t>章　关于机械等出借人等的特别规定</a:t>
            </a:r>
          </a:p>
          <a:p>
            <a:pPr marL="0" indent="0">
              <a:lnSpc>
                <a:spcPct val="100000"/>
              </a:lnSpc>
              <a:spcBef>
                <a:spcPts val="0"/>
              </a:spcBef>
              <a:buNone/>
            </a:pPr>
            <a:r>
              <a:rPr lang="zh-CN" altLang="en-US" sz="1600" spc="-30" dirty="0">
                <a:solidFill>
                  <a:prstClr val="black"/>
                </a:solidFill>
                <a:latin typeface="SimSun" panose="02010600030101010101" pitchFamily="2" charset="-122"/>
                <a:ea typeface="SimSun" panose="02010600030101010101" pitchFamily="2" charset="-122"/>
              </a:rPr>
              <a:t>第</a:t>
            </a:r>
            <a:r>
              <a:rPr lang="en-US" altLang="zh-CN" sz="1600" spc="-30" dirty="0">
                <a:solidFill>
                  <a:prstClr val="black"/>
                </a:solidFill>
                <a:latin typeface="SimSun" panose="02010600030101010101" pitchFamily="2" charset="-122"/>
                <a:ea typeface="SimSun" panose="02010600030101010101" pitchFamily="2" charset="-122"/>
              </a:rPr>
              <a:t>666</a:t>
            </a:r>
            <a:r>
              <a:rPr lang="zh-CN" altLang="en-US" sz="1600" spc="-30" dirty="0">
                <a:solidFill>
                  <a:prstClr val="black"/>
                </a:solidFill>
                <a:latin typeface="SimSun" panose="02010600030101010101" pitchFamily="2" charset="-122"/>
                <a:ea typeface="SimSun" panose="02010600030101010101" pitchFamily="2" charset="-122"/>
              </a:rPr>
              <a:t>条　＜机械等出借人应阐明的措施＞</a:t>
            </a:r>
          </a:p>
          <a:p>
            <a:pPr marL="0" indent="0">
              <a:lnSpc>
                <a:spcPct val="100000"/>
              </a:lnSpc>
              <a:spcBef>
                <a:spcPts val="0"/>
              </a:spcBef>
              <a:buNone/>
            </a:pPr>
            <a:r>
              <a:rPr lang="zh-CN" altLang="en-US" sz="1600" spc="-30" dirty="0">
                <a:solidFill>
                  <a:prstClr val="black"/>
                </a:solidFill>
                <a:latin typeface="SimSun" panose="02010600030101010101" pitchFamily="2" charset="-122"/>
                <a:ea typeface="SimSun" panose="02010600030101010101" pitchFamily="2" charset="-122"/>
              </a:rPr>
              <a:t>前项规定者（以下简称</a:t>
            </a:r>
            <a:r>
              <a:rPr lang="en-US" altLang="zh-CN" sz="1600" spc="-30" dirty="0">
                <a:solidFill>
                  <a:prstClr val="black"/>
                </a:solidFill>
                <a:latin typeface="SimSun" panose="02010600030101010101" pitchFamily="2" charset="-122"/>
                <a:ea typeface="SimSun" panose="02010600030101010101" pitchFamily="2" charset="-122"/>
              </a:rPr>
              <a:t>"</a:t>
            </a:r>
            <a:r>
              <a:rPr lang="zh-CN" altLang="en-US" sz="1600" spc="-30" dirty="0">
                <a:solidFill>
                  <a:prstClr val="black"/>
                </a:solidFill>
                <a:latin typeface="SimSun" panose="02010600030101010101" pitchFamily="2" charset="-122"/>
                <a:ea typeface="SimSun" panose="02010600030101010101" pitchFamily="2" charset="-122"/>
              </a:rPr>
              <a:t>机械等出借人</a:t>
            </a:r>
            <a:r>
              <a:rPr lang="en-US" altLang="zh-CN" sz="1600" spc="-30" dirty="0">
                <a:solidFill>
                  <a:prstClr val="black"/>
                </a:solidFill>
                <a:latin typeface="SimSun" panose="02010600030101010101" pitchFamily="2" charset="-122"/>
                <a:ea typeface="SimSun" panose="02010600030101010101" pitchFamily="2" charset="-122"/>
              </a:rPr>
              <a:t>"</a:t>
            </a:r>
            <a:r>
              <a:rPr lang="zh-CN" altLang="en-US" sz="1600" spc="-30" dirty="0">
                <a:solidFill>
                  <a:prstClr val="black"/>
                </a:solidFill>
                <a:latin typeface="SimSun" panose="02010600030101010101" pitchFamily="2" charset="-122"/>
                <a:ea typeface="SimSun" panose="02010600030101010101" pitchFamily="2" charset="-122"/>
              </a:rPr>
              <a:t>。） 将机械出借给其他企业时，必须阐明下列措施。</a:t>
            </a:r>
          </a:p>
          <a:p>
            <a:pPr marL="0" indent="0">
              <a:lnSpc>
                <a:spcPct val="100000"/>
              </a:lnSpc>
              <a:spcBef>
                <a:spcPts val="0"/>
              </a:spcBef>
              <a:buNone/>
            </a:pPr>
            <a:r>
              <a:rPr lang="en-US" altLang="zh-CN" sz="1600" spc="-30" dirty="0">
                <a:solidFill>
                  <a:prstClr val="black"/>
                </a:solidFill>
                <a:latin typeface="SimSun" panose="02010600030101010101" pitchFamily="2" charset="-122"/>
                <a:ea typeface="SimSun" panose="02010600030101010101" pitchFamily="2" charset="-122"/>
              </a:rPr>
              <a:t>1</a:t>
            </a:r>
            <a:r>
              <a:rPr lang="zh-CN" altLang="en-US" sz="1600" spc="-30" dirty="0">
                <a:solidFill>
                  <a:prstClr val="black"/>
                </a:solidFill>
                <a:latin typeface="SimSun" panose="02010600030101010101" pitchFamily="2" charset="-122"/>
                <a:ea typeface="SimSun" panose="02010600030101010101" pitchFamily="2" charset="-122"/>
              </a:rPr>
              <a:t>　事先点检该机械等</a:t>
            </a:r>
            <a:r>
              <a:rPr lang="en-US" altLang="zh-CN" sz="1600" spc="-30" dirty="0">
                <a:solidFill>
                  <a:prstClr val="black"/>
                </a:solidFill>
                <a:latin typeface="SimSun" panose="02010600030101010101" pitchFamily="2" charset="-122"/>
                <a:ea typeface="SimSun" panose="02010600030101010101" pitchFamily="2" charset="-122"/>
              </a:rPr>
              <a:t>※1</a:t>
            </a:r>
            <a:r>
              <a:rPr lang="zh-CN" altLang="en-US" sz="1600" spc="-30" dirty="0">
                <a:solidFill>
                  <a:prstClr val="black"/>
                </a:solidFill>
                <a:latin typeface="SimSun" panose="02010600030101010101" pitchFamily="2" charset="-122"/>
                <a:ea typeface="SimSun" panose="02010600030101010101" pitchFamily="2" charset="-122"/>
              </a:rPr>
              <a:t>，发现异常时，进行修理和其他必要的整备。</a:t>
            </a:r>
          </a:p>
          <a:p>
            <a:pPr marL="0" indent="0">
              <a:lnSpc>
                <a:spcPct val="100000"/>
              </a:lnSpc>
              <a:spcBef>
                <a:spcPts val="0"/>
              </a:spcBef>
              <a:buNone/>
            </a:pPr>
            <a:r>
              <a:rPr lang="en-US" altLang="zh-CN" sz="1600" spc="-30" dirty="0">
                <a:solidFill>
                  <a:prstClr val="black"/>
                </a:solidFill>
                <a:latin typeface="SimSun" panose="02010600030101010101" pitchFamily="2" charset="-122"/>
                <a:ea typeface="SimSun" panose="02010600030101010101" pitchFamily="2" charset="-122"/>
              </a:rPr>
              <a:t>2</a:t>
            </a:r>
            <a:r>
              <a:rPr lang="zh-CN" altLang="en-US" sz="1600" spc="-30" dirty="0">
                <a:solidFill>
                  <a:prstClr val="black"/>
                </a:solidFill>
                <a:latin typeface="SimSun" panose="02010600030101010101" pitchFamily="2" charset="-122"/>
                <a:ea typeface="SimSun" panose="02010600030101010101" pitchFamily="2" charset="-122"/>
              </a:rPr>
              <a:t>　向接受该机械出借的企业，要提供包含以下事项的书面文件。</a:t>
            </a:r>
          </a:p>
          <a:p>
            <a:pPr marL="0" indent="0">
              <a:lnSpc>
                <a:spcPct val="100000"/>
              </a:lnSpc>
              <a:spcBef>
                <a:spcPts val="0"/>
              </a:spcBef>
              <a:buNone/>
            </a:pPr>
            <a:r>
              <a:rPr lang="en-US" altLang="zh-CN" sz="1600" spc="-30" dirty="0">
                <a:solidFill>
                  <a:prstClr val="black"/>
                </a:solidFill>
                <a:latin typeface="SimSun" panose="02010600030101010101" pitchFamily="2" charset="-122"/>
                <a:ea typeface="SimSun" panose="02010600030101010101" pitchFamily="2" charset="-122"/>
              </a:rPr>
              <a:t>a. </a:t>
            </a:r>
            <a:r>
              <a:rPr lang="zh-CN" altLang="en-US" sz="1600" spc="-30" dirty="0">
                <a:solidFill>
                  <a:prstClr val="black"/>
                </a:solidFill>
                <a:latin typeface="SimSun" panose="02010600030101010101" pitchFamily="2" charset="-122"/>
                <a:ea typeface="SimSun" panose="02010600030101010101" pitchFamily="2" charset="-122"/>
              </a:rPr>
              <a:t>该机械等的能力</a:t>
            </a:r>
            <a:r>
              <a:rPr lang="en-US" altLang="zh-CN" sz="1600" spc="-30" dirty="0">
                <a:solidFill>
                  <a:prstClr val="black"/>
                </a:solidFill>
                <a:latin typeface="SimSun" panose="02010600030101010101" pitchFamily="2" charset="-122"/>
                <a:ea typeface="SimSun" panose="02010600030101010101" pitchFamily="2" charset="-122"/>
              </a:rPr>
              <a:t>※2</a:t>
            </a:r>
          </a:p>
          <a:p>
            <a:pPr marL="0" indent="0">
              <a:lnSpc>
                <a:spcPct val="100000"/>
              </a:lnSpc>
              <a:spcBef>
                <a:spcPts val="0"/>
              </a:spcBef>
              <a:buNone/>
            </a:pPr>
            <a:r>
              <a:rPr lang="en-US" altLang="zh-CN" sz="1600" spc="-30" dirty="0">
                <a:solidFill>
                  <a:prstClr val="black"/>
                </a:solidFill>
                <a:latin typeface="SimSun" panose="02010600030101010101" pitchFamily="2" charset="-122"/>
                <a:ea typeface="SimSun" panose="02010600030101010101" pitchFamily="2" charset="-122"/>
              </a:rPr>
              <a:t> b. </a:t>
            </a:r>
            <a:r>
              <a:rPr lang="zh-CN" altLang="en-US" sz="1600" spc="-30" dirty="0">
                <a:solidFill>
                  <a:prstClr val="black"/>
                </a:solidFill>
                <a:latin typeface="SimSun" panose="02010600030101010101" pitchFamily="2" charset="-122"/>
                <a:ea typeface="SimSun" panose="02010600030101010101" pitchFamily="2" charset="-122"/>
              </a:rPr>
              <a:t>该机械的特性和其他使用注意事项</a:t>
            </a:r>
            <a:r>
              <a:rPr lang="en-US" altLang="zh-CN" sz="1600" spc="-30" dirty="0">
                <a:solidFill>
                  <a:prstClr val="black"/>
                </a:solidFill>
                <a:latin typeface="SimSun" panose="02010600030101010101" pitchFamily="2" charset="-122"/>
                <a:ea typeface="SimSun" panose="02010600030101010101" pitchFamily="2" charset="-122"/>
              </a:rPr>
              <a:t>※3</a:t>
            </a:r>
          </a:p>
          <a:p>
            <a:pPr marL="0" indent="0">
              <a:lnSpc>
                <a:spcPct val="100000"/>
              </a:lnSpc>
              <a:spcBef>
                <a:spcPts val="0"/>
              </a:spcBef>
              <a:buNone/>
            </a:pPr>
            <a:r>
              <a:rPr lang="en-US" altLang="zh-CN" sz="1600" spc="-30" dirty="0">
                <a:solidFill>
                  <a:prstClr val="black"/>
                </a:solidFill>
                <a:latin typeface="SimSun" panose="02010600030101010101" pitchFamily="2" charset="-122"/>
                <a:ea typeface="SimSun" panose="02010600030101010101" pitchFamily="2" charset="-122"/>
              </a:rPr>
              <a:t>2</a:t>
            </a:r>
            <a:r>
              <a:rPr lang="zh-CN" altLang="en-US" sz="1600" spc="-30" dirty="0">
                <a:solidFill>
                  <a:prstClr val="black"/>
                </a:solidFill>
                <a:latin typeface="SimSun" panose="02010600030101010101" pitchFamily="2" charset="-122"/>
                <a:ea typeface="SimSun" panose="02010600030101010101" pitchFamily="2" charset="-122"/>
              </a:rPr>
              <a:t>　前项规定的机械等的出借中，对于出借的机械等，购买机种的选择，出借后的保养等，本该由该设备所有者承担的业务由该机械等的出借接受者进行时，（小规模企业等设备引进资金补贴法（昭和</a:t>
            </a:r>
            <a:r>
              <a:rPr lang="en-US" altLang="zh-CN" sz="1600" spc="-30" dirty="0">
                <a:solidFill>
                  <a:prstClr val="black"/>
                </a:solidFill>
                <a:latin typeface="SimSun" panose="02010600030101010101" pitchFamily="2" charset="-122"/>
                <a:ea typeface="SimSun" panose="02010600030101010101" pitchFamily="2" charset="-122"/>
              </a:rPr>
              <a:t>31</a:t>
            </a:r>
            <a:r>
              <a:rPr lang="zh-CN" altLang="en-US" sz="1600" spc="-30" dirty="0">
                <a:solidFill>
                  <a:prstClr val="black"/>
                </a:solidFill>
                <a:latin typeface="SimSun" panose="02010600030101010101" pitchFamily="2" charset="-122"/>
                <a:ea typeface="SimSun" panose="02010600030101010101" pitchFamily="2" charset="-122"/>
              </a:rPr>
              <a:t>年第</a:t>
            </a:r>
            <a:r>
              <a:rPr lang="en-US" altLang="zh-CN" sz="1600" spc="-30" dirty="0">
                <a:solidFill>
                  <a:prstClr val="black"/>
                </a:solidFill>
                <a:latin typeface="SimSun" panose="02010600030101010101" pitchFamily="2" charset="-122"/>
                <a:ea typeface="SimSun" panose="02010600030101010101" pitchFamily="2" charset="-122"/>
              </a:rPr>
              <a:t>115</a:t>
            </a:r>
            <a:r>
              <a:rPr lang="zh-CN" altLang="en-US" sz="1600" spc="-30" dirty="0">
                <a:solidFill>
                  <a:prstClr val="black"/>
                </a:solidFill>
                <a:latin typeface="SimSun" panose="02010600030101010101" pitchFamily="2" charset="-122"/>
                <a:ea typeface="SimSun" panose="02010600030101010101" pitchFamily="2" charset="-122"/>
              </a:rPr>
              <a:t>号法律）包括第</a:t>
            </a:r>
            <a:r>
              <a:rPr lang="en-US" altLang="zh-CN" sz="1600" spc="-30" dirty="0">
                <a:solidFill>
                  <a:prstClr val="black"/>
                </a:solidFill>
                <a:latin typeface="SimSun" panose="02010600030101010101" pitchFamily="2" charset="-122"/>
                <a:ea typeface="SimSun" panose="02010600030101010101" pitchFamily="2" charset="-122"/>
              </a:rPr>
              <a:t>2</a:t>
            </a:r>
            <a:r>
              <a:rPr lang="zh-CN" altLang="en-US" sz="1600" spc="-30" dirty="0">
                <a:solidFill>
                  <a:prstClr val="black"/>
                </a:solidFill>
                <a:latin typeface="SimSun" panose="02010600030101010101" pitchFamily="2" charset="-122"/>
                <a:ea typeface="SimSun" panose="02010600030101010101" pitchFamily="2" charset="-122"/>
              </a:rPr>
              <a:t>条第</a:t>
            </a:r>
            <a:r>
              <a:rPr lang="en-US" altLang="zh-CN" sz="1600" spc="-30" dirty="0">
                <a:solidFill>
                  <a:prstClr val="black"/>
                </a:solidFill>
                <a:latin typeface="SimSun" panose="02010600030101010101" pitchFamily="2" charset="-122"/>
                <a:ea typeface="SimSun" panose="02010600030101010101" pitchFamily="2" charset="-122"/>
              </a:rPr>
              <a:t>6</a:t>
            </a:r>
            <a:r>
              <a:rPr lang="zh-CN" altLang="en-US" sz="1600" spc="-30" dirty="0">
                <a:solidFill>
                  <a:prstClr val="black"/>
                </a:solidFill>
                <a:latin typeface="SimSun" panose="02010600030101010101" pitchFamily="2" charset="-122"/>
                <a:ea typeface="SimSun" panose="02010600030101010101" pitchFamily="2" charset="-122"/>
              </a:rPr>
              <a:t>项规定的都道府县设备租赁机构进行的设备出借项目）。不适用</a:t>
            </a:r>
            <a:r>
              <a:rPr lang="en-US" altLang="zh-CN" sz="1600" spc="-30" dirty="0">
                <a:solidFill>
                  <a:prstClr val="black"/>
                </a:solidFill>
                <a:latin typeface="SimSun" panose="02010600030101010101" pitchFamily="2" charset="-122"/>
                <a:ea typeface="SimSun" panose="02010600030101010101" pitchFamily="2" charset="-122"/>
              </a:rPr>
              <a:t>※4</a:t>
            </a:r>
          </a:p>
          <a:p>
            <a:pPr marL="809625" indent="-26670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1</a:t>
            </a:r>
            <a:r>
              <a:rPr lang="zh-CN" altLang="en-US" sz="1200" dirty="0">
                <a:solidFill>
                  <a:srgbClr val="0070C0"/>
                </a:solidFill>
                <a:latin typeface="SimSun" panose="02010600030101010101" pitchFamily="2" charset="-122"/>
                <a:ea typeface="SimSun" panose="02010600030101010101" pitchFamily="2" charset="-122"/>
              </a:rPr>
              <a:t>　所谓「事先」，并不是出借时都要进行全部点检，可以根据使用状况只点检必要部分。</a:t>
            </a:r>
          </a:p>
          <a:p>
            <a:pPr marL="809625" indent="-26670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　「该机械等能力」是指，在使用上对车辆系工程机械特别需要的能力，比如，稳定性，铲斗容量等主要事项。</a:t>
            </a:r>
          </a:p>
          <a:p>
            <a:pPr marL="809625" indent="-26670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3</a:t>
            </a:r>
            <a:r>
              <a:rPr lang="zh-CN" altLang="en-US" sz="1200" dirty="0">
                <a:solidFill>
                  <a:srgbClr val="0070C0"/>
                </a:solidFill>
                <a:latin typeface="SimSun" panose="02010600030101010101" pitchFamily="2" charset="-122"/>
                <a:ea typeface="SimSun" panose="02010600030101010101" pitchFamily="2" charset="-122"/>
              </a:rPr>
              <a:t>　「其他使用注意事项」是指，使用燃料，调整方法等关于该机械在使用上需要注意的事项。</a:t>
            </a:r>
          </a:p>
          <a:p>
            <a:pPr marL="809625" indent="-26670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4   </a:t>
            </a:r>
            <a:r>
              <a:rPr lang="zh-CN" altLang="en-US" sz="1200" dirty="0">
                <a:solidFill>
                  <a:srgbClr val="0070C0"/>
                </a:solidFill>
                <a:latin typeface="SimSun" panose="02010600030101010101" pitchFamily="2" charset="-122"/>
                <a:ea typeface="SimSun" panose="02010600030101010101" pitchFamily="2" charset="-122"/>
              </a:rPr>
              <a:t>第</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项的主要内容是，对于作为金融手段以租赁形式的，并不适用本条款。</a:t>
            </a:r>
          </a:p>
        </p:txBody>
      </p:sp>
    </p:spTree>
    <p:extLst>
      <p:ext uri="{BB962C8B-B14F-4D97-AF65-F5344CB8AC3E}">
        <p14:creationId xmlns:p14="http://schemas.microsoft.com/office/powerpoint/2010/main" val="25473000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zh-CN" sz="2400" dirty="0">
                <a:latin typeface="SimSun" panose="02010600030101010101" pitchFamily="2" charset="-122"/>
                <a:ea typeface="SimSun" panose="02010600030101010101" pitchFamily="2" charset="-122"/>
              </a:rPr>
              <a:t>12.3.	</a:t>
            </a:r>
            <a:r>
              <a:rPr lang="zh-CN" altLang="en-US" sz="2400" dirty="0">
                <a:latin typeface="SimSun" panose="02010600030101010101" pitchFamily="2" charset="-122"/>
                <a:ea typeface="SimSun" panose="02010600030101010101" pitchFamily="2" charset="-122"/>
              </a:rPr>
              <a:t>车辆系建筑机械构造规格</a:t>
            </a:r>
            <a:r>
              <a:rPr lang="zh-TW" altLang="en-US" sz="2400" dirty="0">
                <a:latin typeface="SimSun" panose="02010600030101010101" pitchFamily="2" charset="-122"/>
                <a:ea typeface="SimSun" panose="02010600030101010101" pitchFamily="2" charset="-122"/>
              </a:rPr>
              <a:t>（摘录）</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２７６</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smtClean="0">
                <a:solidFill>
                  <a:prstClr val="black"/>
                </a:solidFill>
                <a:latin typeface="SimSun" panose="02010600030101010101" pitchFamily="2" charset="-122"/>
                <a:ea typeface="SimSun" panose="02010600030101010101" pitchFamily="2" charset="-122"/>
              </a:rPr>
              <a:t>１４６</a:t>
            </a:r>
            <a:r>
              <a:rPr lang="zh-CN" altLang="en-US" sz="120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强度等</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稳定度</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条（打桩机的稳定和打桩机）</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4</a:t>
            </a:r>
            <a:r>
              <a:rPr lang="zh-CN" altLang="en-US" sz="1600" dirty="0">
                <a:solidFill>
                  <a:prstClr val="black"/>
                </a:solidFill>
                <a:latin typeface="SimSun" panose="02010600030101010101" pitchFamily="2" charset="-122"/>
                <a:ea typeface="SimSun" panose="02010600030101010101" pitchFamily="2" charset="-122"/>
              </a:rPr>
              <a:t>条（挖掘用机械（不包括履带式）和解体用机械（不包括履带式）的后方稳定度）</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5</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行车用刹车等</a:t>
            </a:r>
            <a:r>
              <a:rPr lang="en-US" altLang="zh-CN"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6</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作业装置用刹车</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7</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行车装置等的操作部分</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8</a:t>
            </a:r>
            <a:r>
              <a:rPr lang="zh-CN" altLang="en-US" sz="1600" dirty="0">
                <a:solidFill>
                  <a:prstClr val="black"/>
                </a:solidFill>
                <a:latin typeface="SimSun" panose="02010600030101010101" pitchFamily="2" charset="-122"/>
                <a:ea typeface="SimSun" panose="02010600030101010101" pitchFamily="2" charset="-122"/>
              </a:rPr>
              <a:t>条（操作部分的功能和操作方法等操作所需的事项）</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9</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驾驶所需的视野</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10</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升降设备</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11</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伸臂等升降的危险防止设备</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第十二条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方向指示器</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第十三条</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警报装置</a:t>
            </a:r>
            <a:r>
              <a:rPr lang="en-US" altLang="zh-CN"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13-2</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超过工作范围时的自动停止装置等</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14</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安全阀等</a:t>
            </a:r>
            <a:r>
              <a:rPr lang="en-US" altLang="zh-CN"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显示</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特殊构造的车辆系工程机械</a:t>
            </a:r>
            <a:r>
              <a:rPr lang="en-US" altLang="zh-CN"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17</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适用除外</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endParaRPr lang="ja-JP" altLang="en-US" sz="16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613299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8001000" cy="601663"/>
          </a:xfrm>
        </p:spPr>
        <p:txBody>
          <a:bodyPr>
            <a:normAutofit fontScale="90000"/>
          </a:bodyPr>
          <a:lstStyle/>
          <a:p>
            <a:r>
              <a:rPr lang="ja-JP" altLang="en-US" sz="3200" dirty="0">
                <a:latin typeface="SimSun" panose="02010600030101010101" pitchFamily="2" charset="-122"/>
                <a:ea typeface="SimSun" panose="02010600030101010101" pitchFamily="2" charset="-122"/>
              </a:rPr>
              <a:t>第２章　</a:t>
            </a:r>
            <a:r>
              <a:rPr lang="zh-CN" altLang="en-US" sz="3200" b="1" dirty="0">
                <a:latin typeface="SimSun" panose="02010600030101010101" pitchFamily="2" charset="-122"/>
                <a:ea typeface="SimSun" panose="02010600030101010101" pitchFamily="2" charset="-122"/>
              </a:rPr>
              <a:t>车辆系工程机械的原动机以及液压装置</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9104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原动机</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辅助教材１２页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7" name="テキスト ボックス 6"/>
          <p:cNvSpPr txBox="1"/>
          <p:nvPr/>
        </p:nvSpPr>
        <p:spPr>
          <a:xfrm>
            <a:off x="2965763" y="2032382"/>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柴油发动机和汽油发动机的对比</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9A33F041-ADD0-4AA5-AD9C-8CBABDF4946B}"/>
              </a:ext>
            </a:extLst>
          </p:cNvPr>
          <p:cNvPicPr>
            <a:picLocks noChangeAspect="1"/>
          </p:cNvPicPr>
          <p:nvPr/>
        </p:nvPicPr>
        <p:blipFill>
          <a:blip r:embed="rId3"/>
          <a:stretch>
            <a:fillRect/>
          </a:stretch>
        </p:blipFill>
        <p:spPr>
          <a:xfrm>
            <a:off x="1034256" y="2568575"/>
            <a:ext cx="7075488" cy="2920043"/>
          </a:xfrm>
          <a:prstGeom prst="rect">
            <a:avLst/>
          </a:prstGeom>
        </p:spPr>
      </p:pic>
    </p:spTree>
    <p:extLst>
      <p:ext uri="{BB962C8B-B14F-4D97-AF65-F5344CB8AC3E}">
        <p14:creationId xmlns:p14="http://schemas.microsoft.com/office/powerpoint/2010/main" val="3701540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柴油发动机的构造</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教材１８页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辅助教材１２页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7" name="テキスト ボックス 6"/>
          <p:cNvSpPr txBox="1"/>
          <p:nvPr/>
        </p:nvSpPr>
        <p:spPr>
          <a:xfrm>
            <a:off x="1048640" y="5485278"/>
            <a:ext cx="3237610" cy="276999"/>
          </a:xfrm>
          <a:prstGeom prst="rect">
            <a:avLst/>
          </a:prstGeom>
          <a:solidFill>
            <a:schemeClr val="bg1"/>
          </a:solidFill>
          <a:ln>
            <a:noFill/>
          </a:ln>
        </p:spPr>
        <p:txBody>
          <a:bodyPr wrap="square" rtlCol="0">
            <a:spAutoFit/>
          </a:bodyPr>
          <a:lstStyle/>
          <a:p>
            <a:pPr algn="ctr"/>
            <a:r>
              <a:rPr lang="ja-JP" altLang="ja-JP" sz="1200" dirty="0">
                <a:effectLst/>
                <a:latin typeface="SimSun" panose="02010600030101010101" pitchFamily="2" charset="-122"/>
                <a:ea typeface="SimSun" panose="02010600030101010101" pitchFamily="2" charset="-122"/>
                <a:cs typeface="Times New Roman" panose="02020603050405020304" pitchFamily="18" charset="0"/>
              </a:rPr>
              <a:t>吸・排气装置的示例</a:t>
            </a:r>
            <a:endParaRPr lang="ja-JP" altLang="en-US" sz="1000" dirty="0">
              <a:solidFill>
                <a:prstClr val="black"/>
              </a:solidFill>
              <a:latin typeface="SimSun" panose="02010600030101010101" pitchFamily="2" charset="-122"/>
              <a:ea typeface="SimSun" panose="02010600030101010101" pitchFamily="2" charset="-122"/>
            </a:endParaRPr>
          </a:p>
        </p:txBody>
      </p:sp>
      <p:sp>
        <p:nvSpPr>
          <p:cNvPr id="13" name="テキスト ボックス 12"/>
          <p:cNvSpPr txBox="1"/>
          <p:nvPr/>
        </p:nvSpPr>
        <p:spPr>
          <a:xfrm>
            <a:off x="4985591" y="5541320"/>
            <a:ext cx="3237610" cy="276999"/>
          </a:xfrm>
          <a:prstGeom prst="rect">
            <a:avLst/>
          </a:prstGeom>
          <a:solidFill>
            <a:schemeClr val="bg1"/>
          </a:solid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润滑装置系统的示例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5" name="楕円 14">
            <a:extLst>
              <a:ext uri="{FF2B5EF4-FFF2-40B4-BE49-F238E27FC236}">
                <a16:creationId xmlns="" xmlns:a16="http://schemas.microsoft.com/office/drawing/2014/main" id="{20B75F3F-9E97-4943-A327-0C1F253AD9A9}"/>
              </a:ext>
            </a:extLst>
          </p:cNvPr>
          <p:cNvSpPr/>
          <p:nvPr/>
        </p:nvSpPr>
        <p:spPr>
          <a:xfrm>
            <a:off x="4286250" y="5762277"/>
            <a:ext cx="1285875" cy="4829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1839B1E1-B1F5-48ED-9989-3A01F807D9C0}"/>
              </a:ext>
            </a:extLst>
          </p:cNvPr>
          <p:cNvPicPr>
            <a:picLocks noChangeAspect="1"/>
          </p:cNvPicPr>
          <p:nvPr/>
        </p:nvPicPr>
        <p:blipFill>
          <a:blip r:embed="rId3"/>
          <a:stretch>
            <a:fillRect/>
          </a:stretch>
        </p:blipFill>
        <p:spPr>
          <a:xfrm>
            <a:off x="813641" y="1394570"/>
            <a:ext cx="7571985" cy="3719845"/>
          </a:xfrm>
          <a:prstGeom prst="rect">
            <a:avLst/>
          </a:prstGeom>
        </p:spPr>
      </p:pic>
    </p:spTree>
    <p:extLst>
      <p:ext uri="{BB962C8B-B14F-4D97-AF65-F5344CB8AC3E}">
        <p14:creationId xmlns:p14="http://schemas.microsoft.com/office/powerpoint/2010/main" val="246461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柴油发动机的构造</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辅助教材１３页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2" name="テキスト ボックス 11"/>
          <p:cNvSpPr txBox="1"/>
          <p:nvPr/>
        </p:nvSpPr>
        <p:spPr>
          <a:xfrm>
            <a:off x="4793761" y="5469768"/>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水冷式发动机的示例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7" name="テキスト ボックス 6"/>
          <p:cNvSpPr txBox="1"/>
          <p:nvPr/>
        </p:nvSpPr>
        <p:spPr>
          <a:xfrm>
            <a:off x="1134296" y="5545921"/>
            <a:ext cx="3237610" cy="276999"/>
          </a:xfrm>
          <a:prstGeom prst="rect">
            <a:avLst/>
          </a:prstGeom>
          <a:solidFill>
            <a:schemeClr val="bg1"/>
          </a:solid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燃料装置系统的示例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3" name="楕円 12">
            <a:extLst>
              <a:ext uri="{FF2B5EF4-FFF2-40B4-BE49-F238E27FC236}">
                <a16:creationId xmlns="" xmlns:a16="http://schemas.microsoft.com/office/drawing/2014/main" id="{1DDDB72C-6402-4FD4-AB83-E0930986C5D7}"/>
              </a:ext>
            </a:extLst>
          </p:cNvPr>
          <p:cNvSpPr/>
          <p:nvPr/>
        </p:nvSpPr>
        <p:spPr>
          <a:xfrm>
            <a:off x="5495925" y="4964775"/>
            <a:ext cx="1714500" cy="16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6A63109B-9CAE-4E7C-AA12-E01F39275580}"/>
              </a:ext>
            </a:extLst>
          </p:cNvPr>
          <p:cNvPicPr>
            <a:picLocks noChangeAspect="1"/>
          </p:cNvPicPr>
          <p:nvPr/>
        </p:nvPicPr>
        <p:blipFill>
          <a:blip r:embed="rId3"/>
          <a:stretch>
            <a:fillRect/>
          </a:stretch>
        </p:blipFill>
        <p:spPr>
          <a:xfrm>
            <a:off x="752088" y="1766946"/>
            <a:ext cx="7639824" cy="3655131"/>
          </a:xfrm>
          <a:prstGeom prst="rect">
            <a:avLst/>
          </a:prstGeom>
        </p:spPr>
      </p:pic>
    </p:spTree>
    <p:extLst>
      <p:ext uri="{BB962C8B-B14F-4D97-AF65-F5344CB8AC3E}">
        <p14:creationId xmlns:p14="http://schemas.microsoft.com/office/powerpoint/2010/main" val="723482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柴油发动机的构造</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教材２０页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辅助教材１３页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7" name="テキスト ボックス 6"/>
          <p:cNvSpPr txBox="1"/>
          <p:nvPr/>
        </p:nvSpPr>
        <p:spPr>
          <a:xfrm>
            <a:off x="3094074" y="6050914"/>
            <a:ext cx="3237610" cy="276999"/>
          </a:xfrm>
          <a:prstGeom prst="rect">
            <a:avLst/>
          </a:prstGeom>
          <a:solidFill>
            <a:schemeClr val="bg1"/>
          </a:solid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电回路的示例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BCB9EC81-D468-4E9C-8C39-6CD30AB30EDD}"/>
              </a:ext>
            </a:extLst>
          </p:cNvPr>
          <p:cNvPicPr>
            <a:picLocks noChangeAspect="1"/>
          </p:cNvPicPr>
          <p:nvPr/>
        </p:nvPicPr>
        <p:blipFill>
          <a:blip r:embed="rId3"/>
          <a:stretch>
            <a:fillRect/>
          </a:stretch>
        </p:blipFill>
        <p:spPr>
          <a:xfrm>
            <a:off x="2410196" y="1323975"/>
            <a:ext cx="3921488" cy="4726939"/>
          </a:xfrm>
          <a:prstGeom prst="rect">
            <a:avLst/>
          </a:prstGeom>
        </p:spPr>
      </p:pic>
    </p:spTree>
    <p:extLst>
      <p:ext uri="{BB962C8B-B14F-4D97-AF65-F5344CB8AC3E}">
        <p14:creationId xmlns:p14="http://schemas.microsoft.com/office/powerpoint/2010/main" val="39585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燃料</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机油</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辅助教材１３页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zh-CN" altLang="en-US" sz="2000" dirty="0">
                <a:latin typeface="SimSun" panose="02010600030101010101" pitchFamily="2" charset="-122"/>
                <a:ea typeface="SimSun" panose="02010600030101010101" pitchFamily="2" charset="-122"/>
              </a:rPr>
              <a:t>机油具有如下作用</a:t>
            </a:r>
            <a:r>
              <a:rPr lang="ja-JP" altLang="en-US" sz="2000" dirty="0">
                <a:latin typeface="SimSun" panose="02010600030101010101" pitchFamily="2" charset="-122"/>
                <a:ea typeface="SimSun" panose="02010600030101010101" pitchFamily="2" charset="-122"/>
              </a:rPr>
              <a:t>。</a:t>
            </a:r>
            <a:endParaRPr lang="en-US" altLang="zh-TW" sz="2000" dirty="0">
              <a:latin typeface="SimSun" panose="02010600030101010101" pitchFamily="2" charset="-122"/>
              <a:ea typeface="SimSun" panose="02010600030101010101" pitchFamily="2" charset="-122"/>
            </a:endParaRPr>
          </a:p>
          <a:p>
            <a:pPr marL="0" indent="0">
              <a:buNone/>
            </a:pPr>
            <a:r>
              <a:rPr lang="zh-TW" altLang="en-US" sz="2000" dirty="0">
                <a:latin typeface="SimSun" panose="02010600030101010101" pitchFamily="2" charset="-122"/>
                <a:ea typeface="SimSun" panose="02010600030101010101" pitchFamily="2" charset="-122"/>
              </a:rPr>
              <a:t>①</a:t>
            </a:r>
            <a:r>
              <a:rPr lang="ja-JP" altLang="en-US"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润滑作用</a:t>
            </a:r>
            <a:endParaRPr lang="en-US" altLang="zh-TW" sz="2000" dirty="0">
              <a:latin typeface="SimSun" panose="02010600030101010101" pitchFamily="2" charset="-122"/>
              <a:ea typeface="SimSun" panose="02010600030101010101" pitchFamily="2" charset="-122"/>
            </a:endParaRPr>
          </a:p>
          <a:p>
            <a:pPr marL="0" indent="0">
              <a:buNone/>
            </a:pPr>
            <a:r>
              <a:rPr lang="zh-TW" altLang="en-US" sz="2000" dirty="0">
                <a:latin typeface="SimSun" panose="02010600030101010101" pitchFamily="2" charset="-122"/>
                <a:ea typeface="SimSun" panose="02010600030101010101" pitchFamily="2" charset="-122"/>
              </a:rPr>
              <a:t>②</a:t>
            </a:r>
            <a:r>
              <a:rPr lang="ja-JP" altLang="en-US"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冷却作用</a:t>
            </a:r>
            <a:endParaRPr lang="en-US" altLang="zh-TW" sz="2000" dirty="0">
              <a:latin typeface="SimSun" panose="02010600030101010101" pitchFamily="2" charset="-122"/>
              <a:ea typeface="SimSun" panose="02010600030101010101" pitchFamily="2" charset="-122"/>
            </a:endParaRPr>
          </a:p>
          <a:p>
            <a:pPr marL="0" indent="0">
              <a:buNone/>
            </a:pPr>
            <a:r>
              <a:rPr lang="zh-TW" altLang="en-US" sz="2000" dirty="0">
                <a:latin typeface="SimSun" panose="02010600030101010101" pitchFamily="2" charset="-122"/>
                <a:ea typeface="SimSun" panose="02010600030101010101" pitchFamily="2" charset="-122"/>
              </a:rPr>
              <a:t>③</a:t>
            </a:r>
            <a:r>
              <a:rPr lang="ja-JP" altLang="en-US"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密封作用</a:t>
            </a:r>
            <a:endParaRPr lang="en-US" altLang="zh-TW" sz="2000" dirty="0">
              <a:latin typeface="SimSun" panose="02010600030101010101" pitchFamily="2" charset="-122"/>
              <a:ea typeface="SimSun" panose="02010600030101010101" pitchFamily="2" charset="-122"/>
            </a:endParaRPr>
          </a:p>
          <a:p>
            <a:pPr marL="0" indent="0">
              <a:buNone/>
            </a:pPr>
            <a:r>
              <a:rPr lang="zh-TW" altLang="en-US" sz="2000" dirty="0">
                <a:latin typeface="SimSun" panose="02010600030101010101" pitchFamily="2" charset="-122"/>
                <a:ea typeface="SimSun" panose="02010600030101010101" pitchFamily="2" charset="-122"/>
              </a:rPr>
              <a:t>④</a:t>
            </a:r>
            <a:r>
              <a:rPr lang="ja-JP" altLang="en-US"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清洁作用</a:t>
            </a:r>
            <a:endParaRPr lang="en-US" altLang="zh-TW" sz="2000" dirty="0">
              <a:latin typeface="SimSun" panose="02010600030101010101" pitchFamily="2" charset="-122"/>
              <a:ea typeface="SimSun" panose="02010600030101010101" pitchFamily="2" charset="-122"/>
            </a:endParaRPr>
          </a:p>
          <a:p>
            <a:pPr marL="0" indent="0">
              <a:buNone/>
            </a:pPr>
            <a:r>
              <a:rPr lang="zh-TW" altLang="en-US" sz="2000" dirty="0">
                <a:latin typeface="SimSun" panose="02010600030101010101" pitchFamily="2" charset="-122"/>
                <a:ea typeface="SimSun" panose="02010600030101010101" pitchFamily="2" charset="-122"/>
              </a:rPr>
              <a:t>⑤</a:t>
            </a:r>
            <a:r>
              <a:rPr lang="ja-JP" altLang="en-US"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防锈作用</a:t>
            </a:r>
            <a:endParaRPr lang="en-US" altLang="zh-TW"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a:p>
            <a:pPr marL="0" indent="0">
              <a:buNone/>
            </a:pPr>
            <a:r>
              <a:rPr lang="zh-CN" altLang="en-US" sz="2000" dirty="0">
                <a:latin typeface="SimSun" panose="02010600030101010101" pitchFamily="2" charset="-122"/>
                <a:ea typeface="SimSun" panose="02010600030101010101" pitchFamily="2" charset="-122"/>
              </a:rPr>
              <a:t>虽有各种不同的名称</a:t>
            </a:r>
            <a:r>
              <a:rPr lang="ja-JP" altLang="en-US" sz="2000" dirty="0">
                <a:latin typeface="SimSun" panose="02010600030101010101" pitchFamily="2" charset="-122"/>
                <a:ea typeface="SimSun" panose="02010600030101010101" pitchFamily="2" charset="-122"/>
              </a:rPr>
              <a:t>，</a:t>
            </a:r>
            <a:r>
              <a:rPr lang="zh-CN" altLang="en-US" sz="2000" dirty="0">
                <a:latin typeface="SimSun" panose="02010600030101010101" pitchFamily="2" charset="-122"/>
                <a:ea typeface="SimSun" panose="02010600030101010101" pitchFamily="2" charset="-122"/>
              </a:rPr>
              <a:t>但必须要</a:t>
            </a:r>
            <a:r>
              <a:rPr lang="zh-CN" altLang="en-US" sz="2000" dirty="0">
                <a:solidFill>
                  <a:srgbClr val="FF0000"/>
                </a:solidFill>
                <a:latin typeface="SimSun" panose="02010600030101010101" pitchFamily="2" charset="-122"/>
                <a:ea typeface="SimSun" panose="02010600030101010101" pitchFamily="2" charset="-122"/>
              </a:rPr>
              <a:t>使用</a:t>
            </a:r>
            <a:r>
              <a:rPr lang="zh-CN" altLang="en-US" sz="2000" dirty="0">
                <a:latin typeface="SimSun" panose="02010600030101010101" pitchFamily="2" charset="-122"/>
                <a:ea typeface="SimSun" panose="02010600030101010101" pitchFamily="2" charset="-122"/>
              </a:rPr>
              <a:t>工程机械说明书等</a:t>
            </a:r>
            <a:r>
              <a:rPr lang="zh-CN" altLang="en-US" sz="2000" dirty="0">
                <a:solidFill>
                  <a:srgbClr val="FF0000"/>
                </a:solidFill>
                <a:latin typeface="SimSun" panose="02010600030101010101" pitchFamily="2" charset="-122"/>
                <a:ea typeface="SimSun" panose="02010600030101010101" pitchFamily="2" charset="-122"/>
              </a:rPr>
              <a:t>指定的规格</a:t>
            </a:r>
            <a:r>
              <a:rPr lang="zh-CN" altLang="ja-JP" sz="1800" kern="100" dirty="0">
                <a:effectLst/>
                <a:latin typeface="SimSun" panose="02010600030101010101" pitchFamily="2" charset="-122"/>
                <a:ea typeface="SimSun" panose="02010600030101010101" pitchFamily="2" charset="-122"/>
                <a:cs typeface="Times New Roman" panose="02020603050405020304" pitchFamily="18" charset="0"/>
              </a:rPr>
              <a:t>。</a:t>
            </a:r>
            <a:endParaRPr lang="ja-JP" altLang="ja-JP" sz="1800" kern="100" dirty="0">
              <a:effectLst/>
              <a:latin typeface="SimSun" panose="02010600030101010101" pitchFamily="2" charset="-122"/>
              <a:ea typeface="SimSun" panose="02010600030101010101" pitchFamily="2" charset="-122"/>
              <a:cs typeface="Times New Roman" panose="02020603050405020304" pitchFamily="18" charset="0"/>
            </a:endParaRPr>
          </a:p>
          <a:p>
            <a:pPr marL="0" indent="0">
              <a:buNone/>
            </a:pPr>
            <a:endParaRPr lang="ja-JP" altLang="en-US"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83400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液压装置</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１４页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7" name="楕円 6">
            <a:extLst>
              <a:ext uri="{FF2B5EF4-FFF2-40B4-BE49-F238E27FC236}">
                <a16:creationId xmlns="" xmlns:a16="http://schemas.microsoft.com/office/drawing/2014/main" id="{B76189F9-3373-4CAB-A6EC-6D7FFF3C0B91}"/>
              </a:ext>
            </a:extLst>
          </p:cNvPr>
          <p:cNvSpPr/>
          <p:nvPr/>
        </p:nvSpPr>
        <p:spPr>
          <a:xfrm>
            <a:off x="2847974" y="4972051"/>
            <a:ext cx="3248025" cy="419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pic>
        <p:nvPicPr>
          <p:cNvPr id="8" name="図 7">
            <a:extLst>
              <a:ext uri="{FF2B5EF4-FFF2-40B4-BE49-F238E27FC236}">
                <a16:creationId xmlns="" xmlns:a16="http://schemas.microsoft.com/office/drawing/2014/main" id="{8E925156-928A-49CE-9FAF-6ABBD6405964}"/>
              </a:ext>
            </a:extLst>
          </p:cNvPr>
          <p:cNvPicPr>
            <a:picLocks noChangeAspect="1"/>
          </p:cNvPicPr>
          <p:nvPr/>
        </p:nvPicPr>
        <p:blipFill>
          <a:blip r:embed="rId3"/>
          <a:stretch>
            <a:fillRect/>
          </a:stretch>
        </p:blipFill>
        <p:spPr>
          <a:xfrm>
            <a:off x="1027938" y="1466849"/>
            <a:ext cx="7328661" cy="3328253"/>
          </a:xfrm>
          <a:prstGeom prst="rect">
            <a:avLst/>
          </a:prstGeom>
        </p:spPr>
      </p:pic>
    </p:spTree>
    <p:extLst>
      <p:ext uri="{BB962C8B-B14F-4D97-AF65-F5344CB8AC3E}">
        <p14:creationId xmlns:p14="http://schemas.microsoft.com/office/powerpoint/2010/main" val="337493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液压泵</a:t>
            </a:r>
            <a:r>
              <a:rPr lang="ja-JP" altLang="en-US" sz="2400" dirty="0">
                <a:latin typeface="SimSun" panose="02010600030101010101" pitchFamily="2" charset="-122"/>
                <a:ea typeface="SimSun" panose="02010600030101010101" pitchFamily="2" charset="-122"/>
              </a:rPr>
              <a:t>　①</a:t>
            </a:r>
            <a:r>
              <a:rPr lang="zh-CN" altLang="en-US" sz="2400" dirty="0">
                <a:latin typeface="SimSun" panose="02010600030101010101" pitchFamily="2" charset="-122"/>
                <a:ea typeface="SimSun" panose="02010600030101010101" pitchFamily="2" charset="-122"/>
              </a:rPr>
              <a:t>齿轮泵</a:t>
            </a:r>
            <a:r>
              <a:rPr lang="ja-JP" altLang="en-US" sz="2400" dirty="0">
                <a:latin typeface="SimSun" panose="02010600030101010101" pitchFamily="2" charset="-122"/>
                <a:ea typeface="SimSun" panose="02010600030101010101" pitchFamily="2" charset="-122"/>
              </a:rPr>
              <a:t>　 ②</a:t>
            </a:r>
            <a:r>
              <a:rPr lang="zh-CN" altLang="en-US" sz="2400" dirty="0">
                <a:latin typeface="SimSun" panose="02010600030101010101" pitchFamily="2" charset="-122"/>
                <a:ea typeface="SimSun" panose="02010600030101010101" pitchFamily="2" charset="-122"/>
              </a:rPr>
              <a:t>活塞泵</a:t>
            </a:r>
            <a:r>
              <a:rPr lang="ja-JP" alt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斜轴式，斜板式</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１４页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507145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12" name="正方形/長方形 11"/>
          <p:cNvSpPr/>
          <p:nvPr/>
        </p:nvSpPr>
        <p:spPr>
          <a:xfrm>
            <a:off x="6276109" y="5802050"/>
            <a:ext cx="561109" cy="280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3" name="テキスト ボックス 12"/>
          <p:cNvSpPr txBox="1"/>
          <p:nvPr/>
        </p:nvSpPr>
        <p:spPr>
          <a:xfrm>
            <a:off x="764392" y="3307605"/>
            <a:ext cx="7733441" cy="276999"/>
          </a:xfrm>
          <a:prstGeom prst="rect">
            <a:avLst/>
          </a:prstGeom>
          <a:solidFill>
            <a:schemeClr val="bg1"/>
          </a:solid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齿轮泵的运作原理概要</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0" name="テキスト ボックス 9"/>
          <p:cNvSpPr txBox="1"/>
          <p:nvPr/>
        </p:nvSpPr>
        <p:spPr>
          <a:xfrm>
            <a:off x="653786" y="6045180"/>
            <a:ext cx="7861564" cy="276999"/>
          </a:xfrm>
          <a:prstGeom prst="rect">
            <a:avLst/>
          </a:prstGeom>
          <a:solidFill>
            <a:schemeClr val="bg1"/>
          </a:solid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斜轴式</a:t>
            </a:r>
            <a:r>
              <a:rPr lang="ja-JP" altLang="en-US" sz="1200" dirty="0">
                <a:solidFill>
                  <a:prstClr val="black"/>
                </a:solidFill>
                <a:latin typeface="SimSun" panose="02010600030101010101" pitchFamily="2" charset="-122"/>
                <a:ea typeface="SimSun" panose="02010600030101010101" pitchFamily="2" charset="-122"/>
              </a:rPr>
              <a:t>　　　　　　　　　　　　　　　　　　　　　　　　　　　　</a:t>
            </a:r>
            <a:r>
              <a:rPr lang="zh-CN" altLang="en-US" sz="1200" dirty="0">
                <a:solidFill>
                  <a:prstClr val="black"/>
                </a:solidFill>
                <a:latin typeface="SimSun" panose="02010600030101010101" pitchFamily="2" charset="-122"/>
                <a:ea typeface="SimSun" panose="02010600030101010101" pitchFamily="2" charset="-122"/>
              </a:rPr>
              <a:t>斜板式</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8" name="楕円 17">
            <a:extLst>
              <a:ext uri="{FF2B5EF4-FFF2-40B4-BE49-F238E27FC236}">
                <a16:creationId xmlns="" xmlns:a16="http://schemas.microsoft.com/office/drawing/2014/main" id="{CA8897D4-3F58-4CBC-A2A5-B9BF26B609A8}"/>
              </a:ext>
            </a:extLst>
          </p:cNvPr>
          <p:cNvSpPr/>
          <p:nvPr/>
        </p:nvSpPr>
        <p:spPr>
          <a:xfrm>
            <a:off x="2148703" y="5811406"/>
            <a:ext cx="899297" cy="27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9" name="楕円 18">
            <a:extLst>
              <a:ext uri="{FF2B5EF4-FFF2-40B4-BE49-F238E27FC236}">
                <a16:creationId xmlns="" xmlns:a16="http://schemas.microsoft.com/office/drawing/2014/main" id="{ED7BD77D-328F-43D6-80D5-E47A8095E0AF}"/>
              </a:ext>
            </a:extLst>
          </p:cNvPr>
          <p:cNvSpPr/>
          <p:nvPr/>
        </p:nvSpPr>
        <p:spPr>
          <a:xfrm>
            <a:off x="5572125" y="5394114"/>
            <a:ext cx="1135329" cy="2769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0" name="楕円 19">
            <a:extLst>
              <a:ext uri="{FF2B5EF4-FFF2-40B4-BE49-F238E27FC236}">
                <a16:creationId xmlns="" xmlns:a16="http://schemas.microsoft.com/office/drawing/2014/main" id="{9EF20E4E-E4B5-47DD-A3B4-3A09B130B7EA}"/>
              </a:ext>
            </a:extLst>
          </p:cNvPr>
          <p:cNvSpPr/>
          <p:nvPr/>
        </p:nvSpPr>
        <p:spPr>
          <a:xfrm>
            <a:off x="764393" y="3464695"/>
            <a:ext cx="1285875" cy="4829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39A552DC-5CF0-4EA8-9C16-A8F5E93B6AC2}"/>
              </a:ext>
            </a:extLst>
          </p:cNvPr>
          <p:cNvPicPr>
            <a:picLocks noChangeAspect="1"/>
          </p:cNvPicPr>
          <p:nvPr/>
        </p:nvPicPr>
        <p:blipFill>
          <a:blip r:embed="rId3"/>
          <a:stretch>
            <a:fillRect/>
          </a:stretch>
        </p:blipFill>
        <p:spPr>
          <a:xfrm>
            <a:off x="2574793" y="1496793"/>
            <a:ext cx="4019550" cy="1838325"/>
          </a:xfrm>
          <a:prstGeom prst="rect">
            <a:avLst/>
          </a:prstGeom>
        </p:spPr>
      </p:pic>
      <p:pic>
        <p:nvPicPr>
          <p:cNvPr id="3" name="図 2">
            <a:extLst>
              <a:ext uri="{FF2B5EF4-FFF2-40B4-BE49-F238E27FC236}">
                <a16:creationId xmlns="" xmlns:a16="http://schemas.microsoft.com/office/drawing/2014/main" id="{B565A060-1629-4F51-BA36-F4073F311147}"/>
              </a:ext>
            </a:extLst>
          </p:cNvPr>
          <p:cNvPicPr>
            <a:picLocks noChangeAspect="1"/>
          </p:cNvPicPr>
          <p:nvPr/>
        </p:nvPicPr>
        <p:blipFill>
          <a:blip r:embed="rId4"/>
          <a:stretch>
            <a:fillRect/>
          </a:stretch>
        </p:blipFill>
        <p:spPr>
          <a:xfrm>
            <a:off x="1031899" y="3662167"/>
            <a:ext cx="3352800" cy="2362200"/>
          </a:xfrm>
          <a:prstGeom prst="rect">
            <a:avLst/>
          </a:prstGeom>
        </p:spPr>
      </p:pic>
      <p:sp>
        <p:nvSpPr>
          <p:cNvPr id="16" name="テキスト ボックス 15">
            <a:extLst>
              <a:ext uri="{FF2B5EF4-FFF2-40B4-BE49-F238E27FC236}">
                <a16:creationId xmlns="" xmlns:a16="http://schemas.microsoft.com/office/drawing/2014/main" id="{FCDBC4AA-3B29-4D4E-B68B-D995A26AD9F5}"/>
              </a:ext>
            </a:extLst>
          </p:cNvPr>
          <p:cNvSpPr txBox="1"/>
          <p:nvPr/>
        </p:nvSpPr>
        <p:spPr>
          <a:xfrm>
            <a:off x="2066684" y="5820400"/>
            <a:ext cx="752715" cy="262206"/>
          </a:xfrm>
          <a:prstGeom prst="rect">
            <a:avLst/>
          </a:prstGeom>
          <a:solidFill>
            <a:schemeClr val="bg1"/>
          </a:solidFill>
          <a:ln>
            <a:noFill/>
          </a:ln>
        </p:spPr>
        <p:txBody>
          <a:bodyPr wrap="square" rtlCol="0">
            <a:spAutoFit/>
          </a:bodyPr>
          <a:lstStyle/>
          <a:p>
            <a:pPr algn="ct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5" name="図 4">
            <a:extLst>
              <a:ext uri="{FF2B5EF4-FFF2-40B4-BE49-F238E27FC236}">
                <a16:creationId xmlns="" xmlns:a16="http://schemas.microsoft.com/office/drawing/2014/main" id="{063A016C-CDCF-4CC4-8DEA-D38B14D97FD8}"/>
              </a:ext>
            </a:extLst>
          </p:cNvPr>
          <p:cNvPicPr>
            <a:picLocks noChangeAspect="1"/>
          </p:cNvPicPr>
          <p:nvPr/>
        </p:nvPicPr>
        <p:blipFill>
          <a:blip r:embed="rId5"/>
          <a:stretch>
            <a:fillRect/>
          </a:stretch>
        </p:blipFill>
        <p:spPr>
          <a:xfrm>
            <a:off x="4693432" y="3829675"/>
            <a:ext cx="3686175" cy="1990725"/>
          </a:xfrm>
          <a:prstGeom prst="rect">
            <a:avLst/>
          </a:prstGeom>
        </p:spPr>
      </p:pic>
      <p:sp>
        <p:nvSpPr>
          <p:cNvPr id="21" name="テキスト ボックス 20">
            <a:extLst>
              <a:ext uri="{FF2B5EF4-FFF2-40B4-BE49-F238E27FC236}">
                <a16:creationId xmlns="" xmlns:a16="http://schemas.microsoft.com/office/drawing/2014/main" id="{3A87D30B-4A13-4A0C-966F-421A02DABA08}"/>
              </a:ext>
            </a:extLst>
          </p:cNvPr>
          <p:cNvSpPr txBox="1"/>
          <p:nvPr/>
        </p:nvSpPr>
        <p:spPr>
          <a:xfrm>
            <a:off x="6214216" y="5552641"/>
            <a:ext cx="561109" cy="231237"/>
          </a:xfrm>
          <a:prstGeom prst="rect">
            <a:avLst/>
          </a:prstGeom>
          <a:solidFill>
            <a:schemeClr val="bg1"/>
          </a:solidFill>
          <a:ln>
            <a:noFill/>
          </a:ln>
        </p:spPr>
        <p:txBody>
          <a:bodyPr wrap="square" rtlCol="0">
            <a:spAutoFit/>
          </a:bodyPr>
          <a:lstStyle/>
          <a:p>
            <a:pPr algn="ct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84085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a:bodyPr>
          <a:lstStyle/>
          <a:p>
            <a:r>
              <a:rPr kumimoji="1" lang="ja-JP" altLang="en-US" sz="3200" dirty="0">
                <a:latin typeface="SimSun" panose="02010600030101010101" pitchFamily="2" charset="-122"/>
                <a:ea typeface="SimSun" panose="02010600030101010101" pitchFamily="2" charset="-122"/>
              </a:rPr>
              <a:t>第</a:t>
            </a:r>
            <a:r>
              <a:rPr kumimoji="1" lang="en-US" altLang="ja-JP" sz="3200" dirty="0">
                <a:latin typeface="SimSun" panose="02010600030101010101" pitchFamily="2" charset="-122"/>
                <a:ea typeface="SimSun" panose="02010600030101010101" pitchFamily="2" charset="-122"/>
              </a:rPr>
              <a:t>1</a:t>
            </a:r>
            <a:r>
              <a:rPr kumimoji="1" lang="ja-JP" altLang="en-US" sz="3200" dirty="0">
                <a:latin typeface="SimSun" panose="02010600030101010101" pitchFamily="2" charset="-122"/>
                <a:ea typeface="SimSun" panose="02010600030101010101" pitchFamily="2" charset="-122"/>
              </a:rPr>
              <a:t>章　</a:t>
            </a:r>
            <a:r>
              <a:rPr lang="zh-CN" altLang="en-US" sz="3200" b="1" dirty="0">
                <a:latin typeface="SimSun" panose="02010600030101010101" pitchFamily="2" charset="-122"/>
                <a:ea typeface="SimSun" panose="02010600030101010101" pitchFamily="2" charset="-122"/>
              </a:rPr>
              <a:t>车辆系工程机械的相关基础知识</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1858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液压油箱</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教材３１页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１４页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8" name="テキスト ボックス 7"/>
          <p:cNvSpPr txBox="1"/>
          <p:nvPr/>
        </p:nvSpPr>
        <p:spPr>
          <a:xfrm>
            <a:off x="772308" y="1630170"/>
            <a:ext cx="45971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液压油箱</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3" name="楕円 12">
            <a:extLst>
              <a:ext uri="{FF2B5EF4-FFF2-40B4-BE49-F238E27FC236}">
                <a16:creationId xmlns="" xmlns:a16="http://schemas.microsoft.com/office/drawing/2014/main" id="{47B39EB6-2713-4716-9B56-79826998F5E8}"/>
              </a:ext>
            </a:extLst>
          </p:cNvPr>
          <p:cNvSpPr/>
          <p:nvPr/>
        </p:nvSpPr>
        <p:spPr>
          <a:xfrm>
            <a:off x="1514475" y="5589616"/>
            <a:ext cx="2619375" cy="2769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0" name="テキスト ボックス 9"/>
          <p:cNvSpPr txBox="1"/>
          <p:nvPr/>
        </p:nvSpPr>
        <p:spPr>
          <a:xfrm>
            <a:off x="5046978" y="1268862"/>
            <a:ext cx="3172214" cy="276520"/>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联合空气呼吸阀</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2" name="テキスト ボックス 11"/>
          <p:cNvSpPr txBox="1"/>
          <p:nvPr/>
        </p:nvSpPr>
        <p:spPr>
          <a:xfrm>
            <a:off x="5146953" y="3805890"/>
            <a:ext cx="3172214" cy="276520"/>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管路用过滤器</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6" name="楕円 15">
            <a:extLst>
              <a:ext uri="{FF2B5EF4-FFF2-40B4-BE49-F238E27FC236}">
                <a16:creationId xmlns="" xmlns:a16="http://schemas.microsoft.com/office/drawing/2014/main" id="{047E8951-41B5-4D07-9283-FB7119CB03F1}"/>
              </a:ext>
            </a:extLst>
          </p:cNvPr>
          <p:cNvSpPr/>
          <p:nvPr/>
        </p:nvSpPr>
        <p:spPr>
          <a:xfrm>
            <a:off x="6041259" y="6079512"/>
            <a:ext cx="1757482" cy="1657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9CE480C9-EB71-4A92-B93B-F602F3A7B9B5}"/>
              </a:ext>
            </a:extLst>
          </p:cNvPr>
          <p:cNvPicPr>
            <a:picLocks noChangeAspect="1"/>
          </p:cNvPicPr>
          <p:nvPr/>
        </p:nvPicPr>
        <p:blipFill>
          <a:blip r:embed="rId3"/>
          <a:stretch>
            <a:fillRect/>
          </a:stretch>
        </p:blipFill>
        <p:spPr>
          <a:xfrm>
            <a:off x="802388" y="2192756"/>
            <a:ext cx="3811316" cy="3711890"/>
          </a:xfrm>
          <a:prstGeom prst="rect">
            <a:avLst/>
          </a:prstGeom>
        </p:spPr>
      </p:pic>
      <p:pic>
        <p:nvPicPr>
          <p:cNvPr id="3" name="図 2">
            <a:extLst>
              <a:ext uri="{FF2B5EF4-FFF2-40B4-BE49-F238E27FC236}">
                <a16:creationId xmlns="" xmlns:a16="http://schemas.microsoft.com/office/drawing/2014/main" id="{D9AB1C9B-0655-4AE3-AD48-7A0EAFA34490}"/>
              </a:ext>
            </a:extLst>
          </p:cNvPr>
          <p:cNvPicPr>
            <a:picLocks noChangeAspect="1"/>
          </p:cNvPicPr>
          <p:nvPr/>
        </p:nvPicPr>
        <p:blipFill rotWithShape="1">
          <a:blip r:embed="rId4"/>
          <a:srcRect t="990" b="4758"/>
          <a:stretch/>
        </p:blipFill>
        <p:spPr>
          <a:xfrm>
            <a:off x="5838742" y="1569866"/>
            <a:ext cx="1618168" cy="2236024"/>
          </a:xfrm>
          <a:prstGeom prst="rect">
            <a:avLst/>
          </a:prstGeom>
        </p:spPr>
      </p:pic>
      <p:pic>
        <p:nvPicPr>
          <p:cNvPr id="14" name="図 13">
            <a:extLst>
              <a:ext uri="{FF2B5EF4-FFF2-40B4-BE49-F238E27FC236}">
                <a16:creationId xmlns="" xmlns:a16="http://schemas.microsoft.com/office/drawing/2014/main" id="{9AB0CD23-4985-4736-A2CC-F180439991FB}"/>
              </a:ext>
            </a:extLst>
          </p:cNvPr>
          <p:cNvPicPr>
            <a:picLocks noChangeAspect="1"/>
          </p:cNvPicPr>
          <p:nvPr/>
        </p:nvPicPr>
        <p:blipFill>
          <a:blip r:embed="rId5"/>
          <a:stretch>
            <a:fillRect/>
          </a:stretch>
        </p:blipFill>
        <p:spPr>
          <a:xfrm>
            <a:off x="6176154" y="4031016"/>
            <a:ext cx="1453371" cy="2311902"/>
          </a:xfrm>
          <a:prstGeom prst="rect">
            <a:avLst/>
          </a:prstGeom>
        </p:spPr>
      </p:pic>
    </p:spTree>
    <p:extLst>
      <p:ext uri="{BB962C8B-B14F-4D97-AF65-F5344CB8AC3E}">
        <p14:creationId xmlns:p14="http://schemas.microsoft.com/office/powerpoint/2010/main" val="1811332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3682" y="2908299"/>
            <a:ext cx="8416636" cy="601663"/>
          </a:xfrm>
        </p:spPr>
        <p:txBody>
          <a:bodyPr>
            <a:normAutofit fontScale="90000"/>
          </a:bodyPr>
          <a:lstStyle/>
          <a:p>
            <a:r>
              <a:rPr lang="zh-TW" altLang="en-US" sz="3200" dirty="0">
                <a:latin typeface="SimSun" panose="02010600030101010101" pitchFamily="2" charset="-122"/>
                <a:ea typeface="SimSun" panose="02010600030101010101" pitchFamily="2" charset="-122"/>
              </a:rPr>
              <a:t>第３章　</a:t>
            </a:r>
            <a:r>
              <a:rPr lang="zh-CN" altLang="en-US" sz="3200" dirty="0">
                <a:latin typeface="SimSun" panose="02010600030101010101" pitchFamily="2" charset="-122"/>
                <a:ea typeface="SimSun" panose="02010600030101010101" pitchFamily="2" charset="-122"/>
              </a:rPr>
              <a:t>车辆系工程机械行驶的有关装置的构造</a:t>
            </a:r>
            <a:endParaRPr kumimoji="1" lang="ja-JP" altLang="en-US" sz="3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577470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履带式牵引机</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教材３５页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１５页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grpSp>
        <p:nvGrpSpPr>
          <p:cNvPr id="5" name="グループ化 4"/>
          <p:cNvGrpSpPr>
            <a:grpSpLocks noChangeAspect="1"/>
          </p:cNvGrpSpPr>
          <p:nvPr/>
        </p:nvGrpSpPr>
        <p:grpSpPr>
          <a:xfrm>
            <a:off x="1858274" y="1401195"/>
            <a:ext cx="5427452" cy="4850467"/>
            <a:chOff x="757038" y="1565483"/>
            <a:chExt cx="4348358" cy="3886090"/>
          </a:xfrm>
        </p:grpSpPr>
        <p:sp>
          <p:nvSpPr>
            <p:cNvPr id="10" name="テキスト ボックス 9"/>
            <p:cNvSpPr txBox="1">
              <a:spLocks noChangeAspect="1"/>
            </p:cNvSpPr>
            <p:nvPr/>
          </p:nvSpPr>
          <p:spPr>
            <a:xfrm>
              <a:off x="1552186" y="5174574"/>
              <a:ext cx="3172214" cy="276999"/>
            </a:xfrm>
            <a:prstGeom prst="rect">
              <a:avLst/>
            </a:prstGeom>
            <a:solidFill>
              <a:schemeClr val="bg1"/>
            </a:solid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履带式牵引机的构造的示例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C5652C23-77F9-4111-B80F-6F290FA596FA}"/>
                </a:ext>
              </a:extLst>
            </p:cNvPr>
            <p:cNvPicPr>
              <a:picLocks noChangeAspect="1"/>
            </p:cNvPicPr>
            <p:nvPr/>
          </p:nvPicPr>
          <p:blipFill rotWithShape="1">
            <a:blip r:embed="rId3"/>
            <a:srcRect l="3170"/>
            <a:stretch/>
          </p:blipFill>
          <p:spPr>
            <a:xfrm>
              <a:off x="757038" y="1565483"/>
              <a:ext cx="4348358" cy="3609091"/>
            </a:xfrm>
            <a:prstGeom prst="rect">
              <a:avLst/>
            </a:prstGeom>
          </p:spPr>
        </p:pic>
      </p:grpSp>
    </p:spTree>
    <p:extLst>
      <p:ext uri="{BB962C8B-B14F-4D97-AF65-F5344CB8AC3E}">
        <p14:creationId xmlns:p14="http://schemas.microsoft.com/office/powerpoint/2010/main" val="295358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履带式牵引机</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教材３５页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１５页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grpSp>
        <p:nvGrpSpPr>
          <p:cNvPr id="5" name="グループ化 4"/>
          <p:cNvGrpSpPr>
            <a:grpSpLocks noChangeAspect="1"/>
          </p:cNvGrpSpPr>
          <p:nvPr/>
        </p:nvGrpSpPr>
        <p:grpSpPr>
          <a:xfrm>
            <a:off x="514831" y="1459887"/>
            <a:ext cx="4430795" cy="3229812"/>
            <a:chOff x="5106496" y="1334846"/>
            <a:chExt cx="3408854" cy="2484872"/>
          </a:xfrm>
        </p:grpSpPr>
        <p:sp>
          <p:nvSpPr>
            <p:cNvPr id="14" name="正方形/長方形 13"/>
            <p:cNvSpPr/>
            <p:nvPr/>
          </p:nvSpPr>
          <p:spPr>
            <a:xfrm>
              <a:off x="7744078" y="2031101"/>
              <a:ext cx="771272" cy="1051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5" name="テキスト ボックス 14"/>
            <p:cNvSpPr txBox="1"/>
            <p:nvPr/>
          </p:nvSpPr>
          <p:spPr>
            <a:xfrm>
              <a:off x="5106496" y="3542719"/>
              <a:ext cx="3408854"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直接驱动式动力传递装置的示例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a:extLst>
                <a:ext uri="{FF2B5EF4-FFF2-40B4-BE49-F238E27FC236}">
                  <a16:creationId xmlns="" xmlns:a16="http://schemas.microsoft.com/office/drawing/2014/main" id="{6B885AB1-E410-4E6F-9EA9-38442F661700}"/>
                </a:ext>
              </a:extLst>
            </p:cNvPr>
            <p:cNvPicPr>
              <a:picLocks noChangeAspect="1"/>
            </p:cNvPicPr>
            <p:nvPr/>
          </p:nvPicPr>
          <p:blipFill>
            <a:blip r:embed="rId3"/>
            <a:stretch>
              <a:fillRect/>
            </a:stretch>
          </p:blipFill>
          <p:spPr>
            <a:xfrm>
              <a:off x="5551285" y="1334846"/>
              <a:ext cx="2627516" cy="2176903"/>
            </a:xfrm>
            <a:prstGeom prst="rect">
              <a:avLst/>
            </a:prstGeom>
          </p:spPr>
        </p:pic>
      </p:grpSp>
      <p:grpSp>
        <p:nvGrpSpPr>
          <p:cNvPr id="8" name="グループ化 7"/>
          <p:cNvGrpSpPr>
            <a:grpSpLocks noChangeAspect="1"/>
          </p:cNvGrpSpPr>
          <p:nvPr/>
        </p:nvGrpSpPr>
        <p:grpSpPr>
          <a:xfrm>
            <a:off x="4498947" y="3167332"/>
            <a:ext cx="3867510" cy="3044733"/>
            <a:chOff x="5427450" y="3944759"/>
            <a:chExt cx="3015672" cy="2374116"/>
          </a:xfrm>
        </p:grpSpPr>
        <p:sp>
          <p:nvSpPr>
            <p:cNvPr id="16" name="テキスト ボックス 15"/>
            <p:cNvSpPr txBox="1"/>
            <p:nvPr/>
          </p:nvSpPr>
          <p:spPr>
            <a:xfrm>
              <a:off x="5427450" y="6041876"/>
              <a:ext cx="301567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动力换档式动力传递装置的示例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7" name="図 6">
              <a:extLst>
                <a:ext uri="{FF2B5EF4-FFF2-40B4-BE49-F238E27FC236}">
                  <a16:creationId xmlns="" xmlns:a16="http://schemas.microsoft.com/office/drawing/2014/main" id="{623EAB18-69DB-4527-9257-D897F4319795}"/>
                </a:ext>
              </a:extLst>
            </p:cNvPr>
            <p:cNvPicPr>
              <a:picLocks noChangeAspect="1"/>
            </p:cNvPicPr>
            <p:nvPr/>
          </p:nvPicPr>
          <p:blipFill>
            <a:blip r:embed="rId4"/>
            <a:stretch>
              <a:fillRect/>
            </a:stretch>
          </p:blipFill>
          <p:spPr>
            <a:xfrm>
              <a:off x="5551285" y="3944759"/>
              <a:ext cx="2556060" cy="2097117"/>
            </a:xfrm>
            <a:prstGeom prst="rect">
              <a:avLst/>
            </a:prstGeom>
          </p:spPr>
        </p:pic>
      </p:grpSp>
    </p:spTree>
    <p:extLst>
      <p:ext uri="{BB962C8B-B14F-4D97-AF65-F5344CB8AC3E}">
        <p14:creationId xmlns:p14="http://schemas.microsoft.com/office/powerpoint/2010/main" val="3870929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舵轮式牵引机</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教材４７页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１６页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1998508" y="5589617"/>
            <a:ext cx="1821017" cy="461665"/>
          </a:xfrm>
          <a:prstGeom prst="rect">
            <a:avLst/>
          </a:prstGeom>
          <a:solidFill>
            <a:schemeClr val="bg1"/>
          </a:solid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变矩方式的动力传递的示例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0" name="テキスト ボックス 9"/>
          <p:cNvSpPr txBox="1"/>
          <p:nvPr/>
        </p:nvSpPr>
        <p:spPr>
          <a:xfrm>
            <a:off x="5229791" y="5536761"/>
            <a:ext cx="3072150" cy="461665"/>
          </a:xfrm>
          <a:prstGeom prst="rect">
            <a:avLst/>
          </a:prstGeom>
          <a:solidFill>
            <a:schemeClr val="bg1"/>
          </a:solid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ＨＳＴ（</a:t>
            </a:r>
            <a:r>
              <a:rPr lang="en-US" altLang="ja-JP" sz="1200" dirty="0">
                <a:solidFill>
                  <a:prstClr val="black"/>
                </a:solidFill>
                <a:latin typeface="SimSun" panose="02010600030101010101" pitchFamily="2" charset="-122"/>
                <a:ea typeface="SimSun" panose="02010600030101010101" pitchFamily="2" charset="-122"/>
              </a:rPr>
              <a:t>Hydro-Static-Transmission</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式的动力传递的示例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5D37F44F-977E-4BD3-A076-AFBDC03E6B99}"/>
              </a:ext>
            </a:extLst>
          </p:cNvPr>
          <p:cNvPicPr>
            <a:picLocks noChangeAspect="1"/>
          </p:cNvPicPr>
          <p:nvPr/>
        </p:nvPicPr>
        <p:blipFill>
          <a:blip r:embed="rId3"/>
          <a:stretch>
            <a:fillRect/>
          </a:stretch>
        </p:blipFill>
        <p:spPr>
          <a:xfrm>
            <a:off x="720703" y="1276762"/>
            <a:ext cx="4270317" cy="4209094"/>
          </a:xfrm>
          <a:prstGeom prst="rect">
            <a:avLst/>
          </a:prstGeom>
        </p:spPr>
      </p:pic>
      <p:pic>
        <p:nvPicPr>
          <p:cNvPr id="3" name="図 2">
            <a:extLst>
              <a:ext uri="{FF2B5EF4-FFF2-40B4-BE49-F238E27FC236}">
                <a16:creationId xmlns="" xmlns:a16="http://schemas.microsoft.com/office/drawing/2014/main" id="{8476709D-EB69-461C-91EE-967211381FB8}"/>
              </a:ext>
            </a:extLst>
          </p:cNvPr>
          <p:cNvPicPr>
            <a:picLocks noChangeAspect="1"/>
          </p:cNvPicPr>
          <p:nvPr/>
        </p:nvPicPr>
        <p:blipFill>
          <a:blip r:embed="rId4"/>
          <a:stretch>
            <a:fillRect/>
          </a:stretch>
        </p:blipFill>
        <p:spPr>
          <a:xfrm>
            <a:off x="4839950" y="1411837"/>
            <a:ext cx="3184503" cy="4169401"/>
          </a:xfrm>
          <a:prstGeom prst="rect">
            <a:avLst/>
          </a:prstGeom>
        </p:spPr>
      </p:pic>
    </p:spTree>
    <p:extLst>
      <p:ext uri="{BB962C8B-B14F-4D97-AF65-F5344CB8AC3E}">
        <p14:creationId xmlns:p14="http://schemas.microsoft.com/office/powerpoint/2010/main" val="1863581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舵轮式牵引机 轮胎</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１７页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3614149" y="1450943"/>
            <a:ext cx="1915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轮胎的气压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0" name="図 9">
            <a:extLst>
              <a:ext uri="{FF2B5EF4-FFF2-40B4-BE49-F238E27FC236}">
                <a16:creationId xmlns="" xmlns:a16="http://schemas.microsoft.com/office/drawing/2014/main" id="{FB087186-B7C5-42FE-BA1A-869A72330D8B}"/>
              </a:ext>
            </a:extLst>
          </p:cNvPr>
          <p:cNvPicPr>
            <a:picLocks noChangeAspect="1"/>
          </p:cNvPicPr>
          <p:nvPr/>
        </p:nvPicPr>
        <p:blipFill>
          <a:blip r:embed="rId3"/>
          <a:stretch>
            <a:fillRect/>
          </a:stretch>
        </p:blipFill>
        <p:spPr>
          <a:xfrm>
            <a:off x="1014412" y="2324100"/>
            <a:ext cx="7115175" cy="2209800"/>
          </a:xfrm>
          <a:prstGeom prst="rect">
            <a:avLst/>
          </a:prstGeom>
        </p:spPr>
      </p:pic>
    </p:spTree>
    <p:extLst>
      <p:ext uri="{BB962C8B-B14F-4D97-AF65-F5344CB8AC3E}">
        <p14:creationId xmlns:p14="http://schemas.microsoft.com/office/powerpoint/2010/main" val="3025820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液压式挖掘机系工程机械</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履带式</a:t>
            </a:r>
            <a:r>
              <a:rPr lang="ja-JP" altLang="en-US" sz="2400" dirty="0">
                <a:latin typeface="SimSun" panose="02010600030101010101" pitchFamily="2" charset="-122"/>
                <a:ea typeface="SimSun" panose="02010600030101010101" pitchFamily="2" charset="-122"/>
              </a:rPr>
              <a:t>）</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教材５７页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１８页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1083326" y="5358863"/>
            <a:ext cx="3283526" cy="276999"/>
          </a:xfrm>
          <a:prstGeom prst="rect">
            <a:avLst/>
          </a:prstGeom>
          <a:solidFill>
            <a:schemeClr val="bg1"/>
          </a:solid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液压式挖掘机系工程机械的液压回路示例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0" name="テキスト ボックス 9"/>
          <p:cNvSpPr txBox="1"/>
          <p:nvPr/>
        </p:nvSpPr>
        <p:spPr>
          <a:xfrm>
            <a:off x="5033673" y="4590334"/>
            <a:ext cx="3072150" cy="276999"/>
          </a:xfrm>
          <a:prstGeom prst="rect">
            <a:avLst/>
          </a:prstGeom>
          <a:solidFill>
            <a:schemeClr val="bg1"/>
          </a:solid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履带式行走用操作装置示例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1" name="図 10">
            <a:extLst>
              <a:ext uri="{FF2B5EF4-FFF2-40B4-BE49-F238E27FC236}">
                <a16:creationId xmlns="" xmlns:a16="http://schemas.microsoft.com/office/drawing/2014/main" id="{DCB9B0D6-009E-4548-9466-184055E7C605}"/>
              </a:ext>
            </a:extLst>
          </p:cNvPr>
          <p:cNvPicPr>
            <a:picLocks noChangeAspect="1"/>
          </p:cNvPicPr>
          <p:nvPr/>
        </p:nvPicPr>
        <p:blipFill>
          <a:blip r:embed="rId3"/>
          <a:stretch>
            <a:fillRect/>
          </a:stretch>
        </p:blipFill>
        <p:spPr>
          <a:xfrm>
            <a:off x="835292" y="1364878"/>
            <a:ext cx="3779594" cy="3816722"/>
          </a:xfrm>
          <a:prstGeom prst="rect">
            <a:avLst/>
          </a:prstGeom>
        </p:spPr>
      </p:pic>
      <p:pic>
        <p:nvPicPr>
          <p:cNvPr id="13" name="図 12">
            <a:extLst>
              <a:ext uri="{FF2B5EF4-FFF2-40B4-BE49-F238E27FC236}">
                <a16:creationId xmlns="" xmlns:a16="http://schemas.microsoft.com/office/drawing/2014/main" id="{F648B3CA-2FB1-4427-95F2-8DF0D2DFFA52}"/>
              </a:ext>
            </a:extLst>
          </p:cNvPr>
          <p:cNvPicPr>
            <a:picLocks noChangeAspect="1"/>
          </p:cNvPicPr>
          <p:nvPr/>
        </p:nvPicPr>
        <p:blipFill>
          <a:blip r:embed="rId4"/>
          <a:stretch>
            <a:fillRect/>
          </a:stretch>
        </p:blipFill>
        <p:spPr>
          <a:xfrm>
            <a:off x="4549644" y="1641117"/>
            <a:ext cx="3965705" cy="2714983"/>
          </a:xfrm>
          <a:prstGeom prst="rect">
            <a:avLst/>
          </a:prstGeom>
        </p:spPr>
      </p:pic>
    </p:spTree>
    <p:extLst>
      <p:ext uri="{BB962C8B-B14F-4D97-AF65-F5344CB8AC3E}">
        <p14:creationId xmlns:p14="http://schemas.microsoft.com/office/powerpoint/2010/main" val="3821928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983304" y="4592353"/>
            <a:ext cx="3419475" cy="1704975"/>
          </a:xfrm>
          <a:prstGeom prst="rect">
            <a:avLst/>
          </a:prstGeom>
        </p:spPr>
      </p:pic>
      <p:pic>
        <p:nvPicPr>
          <p:cNvPr id="2" name="図 1">
            <a:extLst>
              <a:ext uri="{FF2B5EF4-FFF2-40B4-BE49-F238E27FC236}">
                <a16:creationId xmlns="" xmlns:a16="http://schemas.microsoft.com/office/drawing/2014/main" id="{2B28CEB5-0541-4326-9286-8016F659ED03}"/>
              </a:ext>
            </a:extLst>
          </p:cNvPr>
          <p:cNvPicPr>
            <a:picLocks noChangeAspect="1"/>
          </p:cNvPicPr>
          <p:nvPr/>
        </p:nvPicPr>
        <p:blipFill>
          <a:blip r:embed="rId4"/>
          <a:stretch>
            <a:fillRect/>
          </a:stretch>
        </p:blipFill>
        <p:spPr>
          <a:xfrm>
            <a:off x="2131270" y="1573090"/>
            <a:ext cx="4881459" cy="3316806"/>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动力平地机</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１９页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5"/>
          <a:stretch>
            <a:fillRect/>
          </a:stretch>
        </p:blipFill>
        <p:spPr>
          <a:xfrm>
            <a:off x="796202" y="5307528"/>
            <a:ext cx="4019550" cy="962025"/>
          </a:xfrm>
          <a:prstGeom prst="rect">
            <a:avLst/>
          </a:prstGeom>
        </p:spPr>
      </p:pic>
      <p:sp>
        <p:nvSpPr>
          <p:cNvPr id="11" name="テキスト ボックス 10"/>
          <p:cNvSpPr txBox="1"/>
          <p:nvPr/>
        </p:nvSpPr>
        <p:spPr>
          <a:xfrm>
            <a:off x="5356023" y="4612897"/>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上下摇动的示例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7" name="テキスト ボックス 6"/>
          <p:cNvSpPr txBox="1"/>
          <p:nvPr/>
        </p:nvSpPr>
        <p:spPr>
          <a:xfrm>
            <a:off x="3234982" y="1276762"/>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动力平地机构造的示例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0" name="テキスト ボックス 9"/>
          <p:cNvSpPr txBox="1"/>
          <p:nvPr/>
        </p:nvSpPr>
        <p:spPr>
          <a:xfrm>
            <a:off x="1371274" y="5061405"/>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前车轴运行的示例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3" name="楕円 12">
            <a:extLst>
              <a:ext uri="{FF2B5EF4-FFF2-40B4-BE49-F238E27FC236}">
                <a16:creationId xmlns="" xmlns:a16="http://schemas.microsoft.com/office/drawing/2014/main" id="{0082B6DE-16EF-4F24-997E-A7DA05A83F92}"/>
              </a:ext>
            </a:extLst>
          </p:cNvPr>
          <p:cNvSpPr/>
          <p:nvPr/>
        </p:nvSpPr>
        <p:spPr>
          <a:xfrm>
            <a:off x="3924856" y="4861699"/>
            <a:ext cx="1285875" cy="4829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922643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刮</a:t>
            </a:r>
            <a:r>
              <a:rPr kumimoji="1" lang="zh-CN" altLang="en-US" sz="2400" dirty="0">
                <a:latin typeface="SimSun" panose="02010600030101010101" pitchFamily="2" charset="-122"/>
                <a:ea typeface="SimSun" panose="02010600030101010101" pitchFamily="2" charset="-122"/>
              </a:rPr>
              <a:t>土机</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a:t>
            </a:r>
            <a:r>
              <a:rPr lang="ja-JP" altLang="en-US" sz="1200" dirty="0">
                <a:solidFill>
                  <a:prstClr val="black"/>
                </a:solidFill>
                <a:latin typeface="SimSun" panose="02010600030101010101" pitchFamily="2" charset="-122"/>
                <a:ea typeface="SimSun" panose="02010600030101010101" pitchFamily="2" charset="-122"/>
              </a:rPr>
              <a:t>０</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3238392" y="1276762"/>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电动刮土机构造的示例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0" name="楕円 9">
            <a:extLst>
              <a:ext uri="{FF2B5EF4-FFF2-40B4-BE49-F238E27FC236}">
                <a16:creationId xmlns="" xmlns:a16="http://schemas.microsoft.com/office/drawing/2014/main" id="{4FE635A7-D9CA-43CC-84D7-EF2090538692}"/>
              </a:ext>
            </a:extLst>
          </p:cNvPr>
          <p:cNvSpPr/>
          <p:nvPr/>
        </p:nvSpPr>
        <p:spPr>
          <a:xfrm>
            <a:off x="3576637" y="5437043"/>
            <a:ext cx="2243138" cy="2769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9F79E15F-3D91-42DC-9DA1-750481223488}"/>
              </a:ext>
            </a:extLst>
          </p:cNvPr>
          <p:cNvPicPr>
            <a:picLocks noChangeAspect="1"/>
          </p:cNvPicPr>
          <p:nvPr/>
        </p:nvPicPr>
        <p:blipFill>
          <a:blip r:embed="rId3"/>
          <a:stretch>
            <a:fillRect/>
          </a:stretch>
        </p:blipFill>
        <p:spPr>
          <a:xfrm>
            <a:off x="1147762" y="1553761"/>
            <a:ext cx="6848475" cy="4550749"/>
          </a:xfrm>
          <a:prstGeom prst="rect">
            <a:avLst/>
          </a:prstGeom>
        </p:spPr>
      </p:pic>
    </p:spTree>
    <p:extLst>
      <p:ext uri="{BB962C8B-B14F-4D97-AF65-F5344CB8AC3E}">
        <p14:creationId xmlns:p14="http://schemas.microsoft.com/office/powerpoint/2010/main" val="3507029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fontScale="90000"/>
          </a:bodyPr>
          <a:lstStyle/>
          <a:p>
            <a:pPr marL="1257300" indent="-1257300" algn="l"/>
            <a:r>
              <a:rPr lang="zh-TW" altLang="en-US" sz="3200" dirty="0">
                <a:latin typeface="SimSun" panose="02010600030101010101" pitchFamily="2" charset="-122"/>
                <a:ea typeface="SimSun" panose="02010600030101010101" pitchFamily="2" charset="-122"/>
              </a:rPr>
              <a:t>第</a:t>
            </a:r>
            <a:r>
              <a:rPr lang="ja-JP" altLang="en-US" sz="3200" dirty="0">
                <a:latin typeface="SimSun" panose="02010600030101010101" pitchFamily="2" charset="-122"/>
                <a:ea typeface="SimSun" panose="02010600030101010101" pitchFamily="2" charset="-122"/>
              </a:rPr>
              <a:t>４</a:t>
            </a:r>
            <a:r>
              <a:rPr lang="zh-TW" altLang="en-US" sz="3200" dirty="0">
                <a:latin typeface="SimSun" panose="02010600030101010101" pitchFamily="2" charset="-122"/>
                <a:ea typeface="SimSun" panose="02010600030101010101" pitchFamily="2" charset="-122"/>
              </a:rPr>
              <a:t>章   </a:t>
            </a:r>
            <a:r>
              <a:rPr lang="zh-CN" altLang="en-US" sz="3200" dirty="0">
                <a:latin typeface="SimSun" panose="02010600030101010101" pitchFamily="2" charset="-122"/>
                <a:ea typeface="SimSun" panose="02010600030101010101" pitchFamily="2" charset="-122"/>
              </a:rPr>
              <a:t>车辆系</a:t>
            </a:r>
            <a:r>
              <a:rPr lang="zh-CN" altLang="ja-JP" sz="3200" dirty="0">
                <a:latin typeface="SimSun" panose="02010600030101010101" pitchFamily="2" charset="-122"/>
                <a:ea typeface="SimSun" panose="02010600030101010101" pitchFamily="2" charset="-122"/>
              </a:rPr>
              <a:t>工程机械行驶的相关装置的操作</a:t>
            </a:r>
            <a:r>
              <a:rPr lang="ja-JP" altLang="ja-JP" sz="1800" b="1" kern="100" dirty="0">
                <a:effectLst/>
                <a:latin typeface="SimSun" panose="02010600030101010101" pitchFamily="2" charset="-122"/>
                <a:ea typeface="SimSun" panose="02010600030101010101" pitchFamily="2" charset="-122"/>
                <a:cs typeface="Times New Roman" panose="02020603050405020304" pitchFamily="18" charset="0"/>
              </a:rPr>
              <a:t/>
            </a:r>
            <a:br>
              <a:rPr lang="ja-JP" altLang="ja-JP" sz="1800" b="1" kern="100" dirty="0">
                <a:effectLst/>
                <a:latin typeface="SimSun" panose="02010600030101010101" pitchFamily="2" charset="-122"/>
                <a:ea typeface="SimSun" panose="02010600030101010101" pitchFamily="2" charset="-122"/>
                <a:cs typeface="Times New Roman" panose="02020603050405020304" pitchFamily="18" charset="0"/>
              </a:rPr>
            </a:br>
            <a:endParaRPr kumimoji="1" lang="ja-JP" altLang="en-US" sz="3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806974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车辆系工程机械</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整地</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搬运</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装载用以及挖掘用</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的种类，型号</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劳动安全卫生法施行令附表第</a:t>
            </a:r>
            <a:r>
              <a:rPr lang="en-US" altLang="zh-CN" sz="2400" dirty="0">
                <a:latin typeface="SimSun" panose="02010600030101010101" pitchFamily="2" charset="-122"/>
                <a:ea typeface="SimSun" panose="02010600030101010101" pitchFamily="2" charset="-122"/>
              </a:rPr>
              <a:t>7</a:t>
            </a:r>
            <a:r>
              <a:rPr lang="ja-JP" altLang="en-US" sz="2400" dirty="0">
                <a:latin typeface="SimSun" panose="02010600030101010101" pitchFamily="2" charset="-122"/>
                <a:ea typeface="SimSun" panose="02010600030101010101" pitchFamily="2" charset="-122"/>
              </a:rPr>
              <a:t>）</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800225"/>
            <a:ext cx="7886700" cy="3819497"/>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583504" y="5807719"/>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a:solidFill>
                  <a:prstClr val="black"/>
                </a:solidFill>
                <a:latin typeface="SimSun" panose="02010600030101010101" pitchFamily="2" charset="-122"/>
                <a:ea typeface="SimSun" panose="02010600030101010101" pitchFamily="2" charset="-122"/>
              </a:rPr>
              <a:t>５</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 name="正方形/長方形 1">
            <a:extLst>
              <a:ext uri="{FF2B5EF4-FFF2-40B4-BE49-F238E27FC236}">
                <a16:creationId xmlns="" xmlns:a16="http://schemas.microsoft.com/office/drawing/2014/main" id="{42EA8A88-4A97-4C38-BAF7-3262F680F63F}"/>
              </a:ext>
            </a:extLst>
          </p:cNvPr>
          <p:cNvSpPr/>
          <p:nvPr/>
        </p:nvSpPr>
        <p:spPr>
          <a:xfrm>
            <a:off x="3778250" y="4845050"/>
            <a:ext cx="1581150" cy="184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 xmlns:a16="http://schemas.microsoft.com/office/drawing/2014/main" id="{67AFA891-060D-4D70-922B-C44215CA6AE9}"/>
              </a:ext>
            </a:extLst>
          </p:cNvPr>
          <p:cNvSpPr txBox="1"/>
          <p:nvPr/>
        </p:nvSpPr>
        <p:spPr>
          <a:xfrm>
            <a:off x="3282950" y="5217197"/>
            <a:ext cx="2571750" cy="369332"/>
          </a:xfrm>
          <a:prstGeom prst="rect">
            <a:avLst/>
          </a:prstGeom>
          <a:solidFill>
            <a:schemeClr val="bg1"/>
          </a:solidFill>
        </p:spPr>
        <p:txBody>
          <a:bodyPr wrap="square" rtlCol="0">
            <a:spAutoFit/>
          </a:bodyPr>
          <a:lstStyle/>
          <a:p>
            <a:r>
              <a:rPr kumimoji="1" lang="zh-CN" altLang="en-US" dirty="0">
                <a:latin typeface="SimSun" panose="02010600030101010101" pitchFamily="2" charset="-122"/>
                <a:ea typeface="SimSun" panose="02010600030101010101" pitchFamily="2" charset="-122"/>
              </a:rPr>
              <a:t>车辆系工程机械的分类</a:t>
            </a:r>
            <a:endParaRPr kumimoji="1" lang="ja-JP" altLang="en-US" dirty="0">
              <a:latin typeface="SimSun" panose="02010600030101010101" pitchFamily="2" charset="-122"/>
              <a:ea typeface="SimSun" panose="02010600030101010101" pitchFamily="2" charset="-122"/>
            </a:endParaRPr>
          </a:p>
        </p:txBody>
      </p:sp>
      <p:pic>
        <p:nvPicPr>
          <p:cNvPr id="8" name="図 7">
            <a:extLst>
              <a:ext uri="{FF2B5EF4-FFF2-40B4-BE49-F238E27FC236}">
                <a16:creationId xmlns="" xmlns:a16="http://schemas.microsoft.com/office/drawing/2014/main" id="{C2B4F9EC-5236-4D00-8905-E4B5841B5366}"/>
              </a:ext>
            </a:extLst>
          </p:cNvPr>
          <p:cNvPicPr>
            <a:picLocks noChangeAspect="1"/>
          </p:cNvPicPr>
          <p:nvPr/>
        </p:nvPicPr>
        <p:blipFill>
          <a:blip r:embed="rId3"/>
          <a:stretch>
            <a:fillRect/>
          </a:stretch>
        </p:blipFill>
        <p:spPr>
          <a:xfrm>
            <a:off x="1864819" y="1841784"/>
            <a:ext cx="5310187" cy="3375413"/>
          </a:xfrm>
          <a:prstGeom prst="rect">
            <a:avLst/>
          </a:prstGeom>
        </p:spPr>
      </p:pic>
    </p:spTree>
    <p:extLst>
      <p:ext uri="{BB962C8B-B14F-4D97-AF65-F5344CB8AC3E}">
        <p14:creationId xmlns:p14="http://schemas.microsoft.com/office/powerpoint/2010/main" val="248071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开始行驶的操作</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a:t>
            </a:r>
            <a:r>
              <a:rPr lang="ja-JP" altLang="en-US" sz="1200" dirty="0">
                <a:solidFill>
                  <a:prstClr val="black"/>
                </a:solidFill>
                <a:latin typeface="SimSun" panose="02010600030101010101" pitchFamily="2" charset="-122"/>
                <a:ea typeface="SimSun" panose="02010600030101010101" pitchFamily="2" charset="-122"/>
              </a:rPr>
              <a:t>１</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SimSun" panose="02010600030101010101" pitchFamily="2" charset="-122"/>
                <a:ea typeface="SimSun" panose="02010600030101010101" pitchFamily="2" charset="-122"/>
              </a:rPr>
              <a:t>（１）　</a:t>
            </a:r>
            <a:r>
              <a:rPr lang="zh-CN" altLang="en-US" sz="2000" dirty="0">
                <a:latin typeface="SimSun" panose="02010600030101010101" pitchFamily="2" charset="-122"/>
                <a:ea typeface="SimSun" panose="02010600030101010101" pitchFamily="2" charset="-122"/>
              </a:rPr>
              <a:t>发动机起动前</a:t>
            </a:r>
            <a:endParaRPr lang="en-US" altLang="ja-JP"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r>
              <a:rPr lang="ja-JP" altLang="en-US" sz="2000" dirty="0">
                <a:latin typeface="SimSun" panose="02010600030101010101" pitchFamily="2" charset="-122"/>
                <a:ea typeface="SimSun" panose="02010600030101010101" pitchFamily="2" charset="-122"/>
              </a:rPr>
              <a:t>（２）　</a:t>
            </a:r>
            <a:r>
              <a:rPr lang="zh-CN" altLang="en-US" sz="2000" dirty="0">
                <a:latin typeface="SimSun" panose="02010600030101010101" pitchFamily="2" charset="-122"/>
                <a:ea typeface="SimSun" panose="02010600030101010101" pitchFamily="2" charset="-122"/>
              </a:rPr>
              <a:t>发动机的起动</a:t>
            </a:r>
            <a:endParaRPr lang="en-US" altLang="ja-JP"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r>
              <a:rPr lang="ja-JP" altLang="en-US" sz="2000" dirty="0">
                <a:latin typeface="SimSun" panose="02010600030101010101" pitchFamily="2" charset="-122"/>
                <a:ea typeface="SimSun" panose="02010600030101010101" pitchFamily="2" charset="-122"/>
              </a:rPr>
              <a:t>（３）　</a:t>
            </a:r>
            <a:r>
              <a:rPr lang="zh-CN" altLang="en-US" sz="2000" dirty="0">
                <a:latin typeface="SimSun" panose="02010600030101010101" pitchFamily="2" charset="-122"/>
                <a:ea typeface="SimSun" panose="02010600030101010101" pitchFamily="2" charset="-122"/>
              </a:rPr>
              <a:t>发动机起动后</a:t>
            </a: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582773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行驶时的操作</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a:t>
            </a:r>
            <a:r>
              <a:rPr lang="ja-JP" altLang="en-US" sz="1200" dirty="0">
                <a:solidFill>
                  <a:prstClr val="black"/>
                </a:solidFill>
                <a:latin typeface="SimSun" panose="02010600030101010101" pitchFamily="2" charset="-122"/>
                <a:ea typeface="SimSun" panose="02010600030101010101" pitchFamily="2" charset="-122"/>
              </a:rPr>
              <a:t>３</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SimSun" panose="02010600030101010101" pitchFamily="2" charset="-122"/>
                <a:ea typeface="SimSun" panose="02010600030101010101" pitchFamily="2" charset="-122"/>
              </a:rPr>
              <a:t>（１）　</a:t>
            </a:r>
            <a:r>
              <a:rPr lang="zh-CN" altLang="en-US" sz="2000" dirty="0">
                <a:latin typeface="SimSun" panose="02010600030101010101" pitchFamily="2" charset="-122"/>
                <a:ea typeface="SimSun" panose="02010600030101010101" pitchFamily="2" charset="-122"/>
              </a:rPr>
              <a:t>出发</a:t>
            </a:r>
            <a:endParaRPr lang="en-US" altLang="ja-JP"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r>
              <a:rPr lang="ja-JP" altLang="en-US" sz="2000" dirty="0">
                <a:latin typeface="SimSun" panose="02010600030101010101" pitchFamily="2" charset="-122"/>
                <a:ea typeface="SimSun" panose="02010600030101010101" pitchFamily="2" charset="-122"/>
              </a:rPr>
              <a:t>（２）　</a:t>
            </a:r>
            <a:r>
              <a:rPr lang="zh-CN" altLang="en-US" sz="2000" dirty="0">
                <a:latin typeface="SimSun" panose="02010600030101010101" pitchFamily="2" charset="-122"/>
                <a:ea typeface="SimSun" panose="02010600030101010101" pitchFamily="2" charset="-122"/>
              </a:rPr>
              <a:t>行驶中</a:t>
            </a:r>
            <a:endParaRPr lang="en-US" altLang="ja-JP"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914580" y="2450675"/>
            <a:ext cx="2392177" cy="1506466"/>
          </a:xfrm>
          <a:prstGeom prst="rect">
            <a:avLst/>
          </a:prstGeom>
        </p:spPr>
      </p:pic>
      <p:sp>
        <p:nvSpPr>
          <p:cNvPr id="7" name="テキスト ボックス 6"/>
          <p:cNvSpPr txBox="1"/>
          <p:nvPr/>
        </p:nvSpPr>
        <p:spPr>
          <a:xfrm>
            <a:off x="1773650" y="3914023"/>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登上坡顶时的注意点</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4"/>
          <a:stretch>
            <a:fillRect/>
          </a:stretch>
        </p:blipFill>
        <p:spPr>
          <a:xfrm>
            <a:off x="4940098" y="2323477"/>
            <a:ext cx="2384606" cy="1862264"/>
          </a:xfrm>
          <a:prstGeom prst="rect">
            <a:avLst/>
          </a:prstGeom>
        </p:spPr>
      </p:pic>
      <p:pic>
        <p:nvPicPr>
          <p:cNvPr id="5" name="図 4"/>
          <p:cNvPicPr>
            <a:picLocks noChangeAspect="1"/>
          </p:cNvPicPr>
          <p:nvPr/>
        </p:nvPicPr>
        <p:blipFill>
          <a:blip r:embed="rId5"/>
          <a:stretch>
            <a:fillRect/>
          </a:stretch>
        </p:blipFill>
        <p:spPr>
          <a:xfrm>
            <a:off x="3327319" y="4296044"/>
            <a:ext cx="2596572" cy="1680580"/>
          </a:xfrm>
          <a:prstGeom prst="rect">
            <a:avLst/>
          </a:prstGeom>
        </p:spPr>
      </p:pic>
      <p:sp>
        <p:nvSpPr>
          <p:cNvPr id="10" name="テキスト ボックス 9"/>
          <p:cNvSpPr txBox="1"/>
          <p:nvPr/>
        </p:nvSpPr>
        <p:spPr>
          <a:xfrm>
            <a:off x="3284517" y="5928225"/>
            <a:ext cx="2674036" cy="276999"/>
          </a:xfrm>
          <a:prstGeom prst="rect">
            <a:avLst/>
          </a:prstGeom>
          <a:noFill/>
          <a:ln>
            <a:noFill/>
          </a:ln>
        </p:spPr>
        <p:txBody>
          <a:bodyPr wrap="square" rtlCol="0">
            <a:spAutoFit/>
          </a:bodyPr>
          <a:lstStyle/>
          <a:p>
            <a:pPr algn="ctr"/>
            <a:r>
              <a:rPr lang="ja-JP" altLang="ja-JP" sz="1200" dirty="0">
                <a:effectLst/>
                <a:latin typeface="SimSun" panose="02010600030101010101" pitchFamily="2" charset="-122"/>
                <a:ea typeface="SimSun" panose="02010600030101010101" pitchFamily="2" charset="-122"/>
                <a:cs typeface="Times New Roman" panose="02020603050405020304" pitchFamily="18" charset="0"/>
              </a:rPr>
              <a:t>前进・后退时确认机械的朝向</a:t>
            </a:r>
            <a:endParaRPr lang="ja-JP" altLang="en-US" sz="1000" dirty="0">
              <a:solidFill>
                <a:prstClr val="black"/>
              </a:solidFill>
              <a:latin typeface="SimSun" panose="02010600030101010101" pitchFamily="2" charset="-122"/>
              <a:ea typeface="SimSun" panose="02010600030101010101" pitchFamily="2" charset="-122"/>
            </a:endParaRPr>
          </a:p>
        </p:txBody>
      </p:sp>
      <p:sp>
        <p:nvSpPr>
          <p:cNvPr id="8" name="テキスト ボックス 7"/>
          <p:cNvSpPr txBox="1"/>
          <p:nvPr/>
        </p:nvSpPr>
        <p:spPr>
          <a:xfrm>
            <a:off x="4795383" y="4135368"/>
            <a:ext cx="2674036" cy="276999"/>
          </a:xfrm>
          <a:prstGeom prst="rect">
            <a:avLst/>
          </a:prstGeom>
          <a:noFill/>
          <a:ln>
            <a:noFill/>
          </a:ln>
        </p:spPr>
        <p:txBody>
          <a:bodyPr wrap="square" rtlCol="0">
            <a:spAutoFit/>
          </a:bodyPr>
          <a:lstStyle/>
          <a:p>
            <a:pPr algn="ctr"/>
            <a:r>
              <a:rPr lang="zh-CN" altLang="ja-JP" sz="1200" kern="100" dirty="0">
                <a:effectLst/>
                <a:latin typeface="SimSun" panose="02010600030101010101" pitchFamily="2" charset="-122"/>
                <a:ea typeface="SimSun" panose="02010600030101010101" pitchFamily="2" charset="-122"/>
                <a:cs typeface="Times New Roman" panose="02020603050405020304" pitchFamily="18" charset="0"/>
              </a:rPr>
              <a:t>高速原地转弯时的注意点</a:t>
            </a:r>
            <a:endParaRPr lang="ja-JP" altLang="ja-JP" sz="12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9391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行驶时的操作</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２５页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SimSun" panose="02010600030101010101" pitchFamily="2" charset="-122"/>
                <a:ea typeface="SimSun" panose="02010600030101010101" pitchFamily="2" charset="-122"/>
              </a:rPr>
              <a:t>（３）　</a:t>
            </a:r>
            <a:r>
              <a:rPr lang="zh-CN" altLang="en-US" sz="2000" dirty="0">
                <a:latin typeface="SimSun" panose="02010600030101010101" pitchFamily="2" charset="-122"/>
                <a:ea typeface="SimSun" panose="02010600030101010101" pitchFamily="2" charset="-122"/>
              </a:rPr>
              <a:t>上</a:t>
            </a:r>
            <a:r>
              <a:rPr lang="ja-JP" altLang="en-US" sz="2000" dirty="0">
                <a:latin typeface="SimSun" panose="02010600030101010101" pitchFamily="2" charset="-122"/>
                <a:ea typeface="SimSun" panose="02010600030101010101" pitchFamily="2" charset="-122"/>
              </a:rPr>
              <a:t>・</a:t>
            </a:r>
            <a:r>
              <a:rPr lang="zh-CN" altLang="en-US" sz="2000" dirty="0">
                <a:latin typeface="SimSun" panose="02010600030101010101" pitchFamily="2" charset="-122"/>
                <a:ea typeface="SimSun" panose="02010600030101010101" pitchFamily="2" charset="-122"/>
              </a:rPr>
              <a:t>下坡，其他</a:t>
            </a:r>
            <a:endParaRPr lang="en-US" altLang="ja-JP"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r>
              <a:rPr lang="ja-JP" altLang="en-US" sz="2000" dirty="0">
                <a:latin typeface="SimSun" panose="02010600030101010101" pitchFamily="2" charset="-122"/>
                <a:ea typeface="SimSun" panose="02010600030101010101" pitchFamily="2" charset="-122"/>
              </a:rPr>
              <a:t>（４）　</a:t>
            </a:r>
            <a:r>
              <a:rPr lang="zh-CN" altLang="en-US" sz="2000" dirty="0">
                <a:latin typeface="SimSun" panose="02010600030101010101" pitchFamily="2" charset="-122"/>
                <a:ea typeface="SimSun" panose="02010600030101010101" pitchFamily="2" charset="-122"/>
              </a:rPr>
              <a:t>行驶的停止</a:t>
            </a: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p:txBody>
      </p:sp>
      <p:pic>
        <p:nvPicPr>
          <p:cNvPr id="11" name="図 10"/>
          <p:cNvPicPr>
            <a:picLocks noChangeAspect="1"/>
          </p:cNvPicPr>
          <p:nvPr/>
        </p:nvPicPr>
        <p:blipFill rotWithShape="1">
          <a:blip r:embed="rId3"/>
          <a:srcRect l="4301"/>
          <a:stretch/>
        </p:blipFill>
        <p:spPr>
          <a:xfrm>
            <a:off x="767835" y="1924568"/>
            <a:ext cx="2701168" cy="1347027"/>
          </a:xfrm>
          <a:prstGeom prst="rect">
            <a:avLst/>
          </a:prstGeom>
        </p:spPr>
      </p:pic>
      <p:sp>
        <p:nvSpPr>
          <p:cNvPr id="12" name="テキスト ボックス 11"/>
          <p:cNvSpPr txBox="1"/>
          <p:nvPr/>
        </p:nvSpPr>
        <p:spPr>
          <a:xfrm>
            <a:off x="628650" y="3190511"/>
            <a:ext cx="2674036" cy="276999"/>
          </a:xfrm>
          <a:prstGeom prst="rect">
            <a:avLst/>
          </a:prstGeom>
          <a:noFill/>
          <a:ln>
            <a:noFill/>
          </a:ln>
        </p:spPr>
        <p:txBody>
          <a:bodyPr wrap="square" rtlCol="0">
            <a:spAutoFit/>
          </a:bodyPr>
          <a:lstStyle/>
          <a:p>
            <a:pPr algn="ct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穿越障碍物时的注意点</a:t>
            </a:r>
            <a:endParaRPr lang="ja-JP" altLang="en-US" sz="1000" dirty="0">
              <a:solidFill>
                <a:prstClr val="black"/>
              </a:solidFill>
              <a:latin typeface="SimSun" panose="02010600030101010101" pitchFamily="2" charset="-122"/>
              <a:ea typeface="SimSun" panose="02010600030101010101" pitchFamily="2" charset="-122"/>
            </a:endParaRPr>
          </a:p>
        </p:txBody>
      </p:sp>
      <p:pic>
        <p:nvPicPr>
          <p:cNvPr id="13" name="図 12"/>
          <p:cNvPicPr>
            <a:picLocks noChangeAspect="1"/>
          </p:cNvPicPr>
          <p:nvPr/>
        </p:nvPicPr>
        <p:blipFill>
          <a:blip r:embed="rId4"/>
          <a:stretch>
            <a:fillRect/>
          </a:stretch>
        </p:blipFill>
        <p:spPr>
          <a:xfrm>
            <a:off x="3511135" y="2058887"/>
            <a:ext cx="2470465" cy="1130683"/>
          </a:xfrm>
          <a:prstGeom prst="rect">
            <a:avLst/>
          </a:prstGeom>
        </p:spPr>
      </p:pic>
      <p:pic>
        <p:nvPicPr>
          <p:cNvPr id="14" name="図 13"/>
          <p:cNvPicPr>
            <a:picLocks noChangeAspect="1"/>
          </p:cNvPicPr>
          <p:nvPr/>
        </p:nvPicPr>
        <p:blipFill>
          <a:blip r:embed="rId5"/>
          <a:stretch>
            <a:fillRect/>
          </a:stretch>
        </p:blipFill>
        <p:spPr>
          <a:xfrm>
            <a:off x="6042589" y="2022437"/>
            <a:ext cx="2454977" cy="1161661"/>
          </a:xfrm>
          <a:prstGeom prst="rect">
            <a:avLst/>
          </a:prstGeom>
        </p:spPr>
      </p:pic>
      <p:sp>
        <p:nvSpPr>
          <p:cNvPr id="15" name="テキスト ボックス 14"/>
          <p:cNvSpPr txBox="1"/>
          <p:nvPr/>
        </p:nvSpPr>
        <p:spPr>
          <a:xfrm>
            <a:off x="3409349" y="3184099"/>
            <a:ext cx="2674036" cy="276999"/>
          </a:xfrm>
          <a:prstGeom prst="rect">
            <a:avLst/>
          </a:prstGeom>
          <a:noFill/>
          <a:ln>
            <a:noFill/>
          </a:ln>
        </p:spPr>
        <p:txBody>
          <a:bodyPr wrap="square" rtlCol="0">
            <a:spAutoFit/>
          </a:bodyPr>
          <a:lstStyle/>
          <a:p>
            <a:pPr algn="ctr"/>
            <a:r>
              <a:rPr lang="zh-CN" altLang="ja-JP" sz="1200" dirty="0">
                <a:latin typeface="SimSun" panose="02010600030101010101" pitchFamily="2" charset="-122"/>
                <a:ea typeface="SimSun" panose="02010600030101010101" pitchFamily="2" charset="-122"/>
                <a:cs typeface="Times New Roman" panose="02020603050405020304" pitchFamily="18" charset="0"/>
              </a:rPr>
              <a:t>面在软</a:t>
            </a:r>
            <a:r>
              <a:rPr lang="zh-CN" altLang="en-US" sz="1200" dirty="0">
                <a:latin typeface="SimSun" panose="02010600030101010101" pitchFamily="2" charset="-122"/>
                <a:ea typeface="SimSun" panose="02010600030101010101" pitchFamily="2" charset="-122"/>
                <a:cs typeface="Times New Roman" panose="02020603050405020304" pitchFamily="18" charset="0"/>
              </a:rPr>
              <a:t>地基</a:t>
            </a:r>
            <a:r>
              <a:rPr lang="zh-CN" altLang="ja-JP" sz="1200" dirty="0">
                <a:latin typeface="SimSun" panose="02010600030101010101" pitchFamily="2" charset="-122"/>
                <a:ea typeface="SimSun" panose="02010600030101010101" pitchFamily="2" charset="-122"/>
                <a:cs typeface="Times New Roman" panose="02020603050405020304" pitchFamily="18" charset="0"/>
              </a:rPr>
              <a:t>使用</a:t>
            </a:r>
            <a:r>
              <a:rPr lang="zh-CN" altLang="en-US" sz="1200" dirty="0">
                <a:latin typeface="SimSun" panose="02010600030101010101" pitchFamily="2" charset="-122"/>
                <a:ea typeface="SimSun" panose="02010600030101010101" pitchFamily="2" charset="-122"/>
                <a:cs typeface="Times New Roman" panose="02020603050405020304" pitchFamily="18" charset="0"/>
              </a:rPr>
              <a:t>道路垫板</a:t>
            </a:r>
            <a:r>
              <a:rPr lang="zh-CN" altLang="ja-JP" sz="1200" dirty="0">
                <a:latin typeface="SimSun" panose="02010600030101010101" pitchFamily="2" charset="-122"/>
                <a:ea typeface="SimSun" panose="02010600030101010101" pitchFamily="2" charset="-122"/>
                <a:cs typeface="Times New Roman" panose="02020603050405020304" pitchFamily="18" charset="0"/>
              </a:rPr>
              <a:t>等的示例</a:t>
            </a:r>
            <a:endParaRPr lang="ja-JP" altLang="en-US" sz="12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6" name="テキスト ボックス 15"/>
          <p:cNvSpPr txBox="1"/>
          <p:nvPr/>
        </p:nvSpPr>
        <p:spPr>
          <a:xfrm>
            <a:off x="5933059" y="3189043"/>
            <a:ext cx="2674036" cy="276999"/>
          </a:xfrm>
          <a:prstGeom prst="rect">
            <a:avLst/>
          </a:prstGeom>
          <a:noFill/>
          <a:ln>
            <a:noFill/>
          </a:ln>
        </p:spPr>
        <p:txBody>
          <a:bodyPr wrap="square" rtlCol="0">
            <a:spAutoFit/>
          </a:bodyPr>
          <a:lstStyle/>
          <a:p>
            <a:pPr algn="ct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在坡路中使用</a:t>
            </a:r>
            <a:r>
              <a:rPr lang="zh-CN" altLang="en-US" sz="1200" dirty="0">
                <a:effectLst/>
                <a:latin typeface="SimSun" panose="02010600030101010101" pitchFamily="2" charset="-122"/>
                <a:ea typeface="SimSun" panose="02010600030101010101" pitchFamily="2" charset="-122"/>
                <a:cs typeface="Times New Roman" panose="02020603050405020304" pitchFamily="18" charset="0"/>
              </a:rPr>
              <a:t>止滑块</a:t>
            </a: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的示例</a:t>
            </a:r>
            <a:endParaRPr lang="ja-JP" altLang="en-US" sz="1000" dirty="0">
              <a:solidFill>
                <a:prstClr val="black"/>
              </a:solidFill>
              <a:latin typeface="SimSun" panose="02010600030101010101" pitchFamily="2" charset="-122"/>
              <a:ea typeface="SimSun" panose="02010600030101010101" pitchFamily="2" charset="-122"/>
            </a:endParaRPr>
          </a:p>
        </p:txBody>
      </p:sp>
      <p:pic>
        <p:nvPicPr>
          <p:cNvPr id="3" name="図 2" descr="ダイアグラム&#10;&#10;自動的に生成された説明">
            <a:extLst>
              <a:ext uri="{FF2B5EF4-FFF2-40B4-BE49-F238E27FC236}">
                <a16:creationId xmlns="" xmlns:a16="http://schemas.microsoft.com/office/drawing/2014/main" id="{67B64DE7-2101-40FF-9AD7-07BCF9550A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415" y="3632592"/>
            <a:ext cx="3639185" cy="2632115"/>
          </a:xfrm>
          <a:prstGeom prst="rect">
            <a:avLst/>
          </a:prstGeom>
        </p:spPr>
      </p:pic>
      <p:sp>
        <p:nvSpPr>
          <p:cNvPr id="18" name="テキスト ボックス 17"/>
          <p:cNvSpPr txBox="1"/>
          <p:nvPr/>
        </p:nvSpPr>
        <p:spPr>
          <a:xfrm>
            <a:off x="3368553" y="5589617"/>
            <a:ext cx="2674036" cy="276999"/>
          </a:xfrm>
          <a:prstGeom prst="rect">
            <a:avLst/>
          </a:prstGeom>
          <a:solidFill>
            <a:schemeClr val="bg1"/>
          </a:solidFill>
          <a:ln>
            <a:noFill/>
          </a:ln>
        </p:spPr>
        <p:txBody>
          <a:bodyPr wrap="square" rtlCol="0">
            <a:spAutoFit/>
          </a:bodyPr>
          <a:lstStyle/>
          <a:p>
            <a:pPr algn="ct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在坡道停车的示例</a:t>
            </a:r>
            <a:endParaRPr lang="ja-JP" altLang="en-US" sz="1000" dirty="0">
              <a:solidFill>
                <a:prstClr val="black"/>
              </a:solidFill>
              <a:latin typeface="SimSun" panose="02010600030101010101" pitchFamily="2" charset="-122"/>
              <a:ea typeface="SimSun" panose="02010600030101010101" pitchFamily="2" charset="-122"/>
            </a:endParaRPr>
          </a:p>
        </p:txBody>
      </p:sp>
      <p:sp>
        <p:nvSpPr>
          <p:cNvPr id="5" name="楕円 4">
            <a:extLst>
              <a:ext uri="{FF2B5EF4-FFF2-40B4-BE49-F238E27FC236}">
                <a16:creationId xmlns="" xmlns:a16="http://schemas.microsoft.com/office/drawing/2014/main" id="{5B1FCD04-D31B-4AC0-BC74-028BE5D0DA34}"/>
              </a:ext>
            </a:extLst>
          </p:cNvPr>
          <p:cNvSpPr/>
          <p:nvPr/>
        </p:nvSpPr>
        <p:spPr>
          <a:xfrm>
            <a:off x="767835" y="1933179"/>
            <a:ext cx="419099" cy="4408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SimSun" panose="02010600030101010101" pitchFamily="2" charset="-122"/>
                <a:ea typeface="SimSun" panose="02010600030101010101" pitchFamily="2" charset="-122"/>
              </a:rPr>
              <a:t>慎重</a:t>
            </a:r>
            <a:endParaRPr kumimoji="1" lang="ja-JP" altLang="en-US" sz="1000" dirty="0">
              <a:solidFill>
                <a:schemeClr val="tx1"/>
              </a:solidFill>
              <a:latin typeface="SimSun" panose="02010600030101010101" pitchFamily="2" charset="-122"/>
              <a:ea typeface="SimSun" panose="02010600030101010101" pitchFamily="2" charset="-122"/>
            </a:endParaRPr>
          </a:p>
        </p:txBody>
      </p:sp>
      <p:sp>
        <p:nvSpPr>
          <p:cNvPr id="20" name="楕円 19">
            <a:extLst>
              <a:ext uri="{FF2B5EF4-FFF2-40B4-BE49-F238E27FC236}">
                <a16:creationId xmlns="" xmlns:a16="http://schemas.microsoft.com/office/drawing/2014/main" id="{8A9E5A99-970B-4C92-80CE-3EC29AF3F3DB}"/>
              </a:ext>
            </a:extLst>
          </p:cNvPr>
          <p:cNvSpPr/>
          <p:nvPr/>
        </p:nvSpPr>
        <p:spPr>
          <a:xfrm>
            <a:off x="2600869" y="2517146"/>
            <a:ext cx="273565" cy="3173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chemeClr val="tx1"/>
              </a:solidFill>
              <a:latin typeface="SimSun" panose="02010600030101010101" pitchFamily="2" charset="-122"/>
              <a:ea typeface="SimSun" panose="02010600030101010101" pitchFamily="2" charset="-122"/>
            </a:endParaRPr>
          </a:p>
        </p:txBody>
      </p:sp>
      <p:sp>
        <p:nvSpPr>
          <p:cNvPr id="19" name="楕円 18">
            <a:extLst>
              <a:ext uri="{FF2B5EF4-FFF2-40B4-BE49-F238E27FC236}">
                <a16:creationId xmlns="" xmlns:a16="http://schemas.microsoft.com/office/drawing/2014/main" id="{EE47DC0E-A79A-407E-BA5C-6525B739CD13}"/>
              </a:ext>
            </a:extLst>
          </p:cNvPr>
          <p:cNvSpPr/>
          <p:nvPr/>
        </p:nvSpPr>
        <p:spPr>
          <a:xfrm>
            <a:off x="2528101" y="2539960"/>
            <a:ext cx="419100" cy="34854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600" dirty="0">
                <a:solidFill>
                  <a:schemeClr val="tx1"/>
                </a:solidFill>
                <a:latin typeface="SimSun" panose="02010600030101010101" pitchFamily="2" charset="-122"/>
                <a:ea typeface="SimSun" panose="02010600030101010101" pitchFamily="2" charset="-122"/>
              </a:rPr>
              <a:t>慢</a:t>
            </a:r>
            <a:r>
              <a:rPr kumimoji="1" lang="zh-CN" altLang="en-US" sz="700" dirty="0">
                <a:solidFill>
                  <a:schemeClr val="tx1"/>
                </a:solidFill>
                <a:latin typeface="SimSun" panose="02010600030101010101" pitchFamily="2" charset="-122"/>
                <a:ea typeface="SimSun" panose="02010600030101010101" pitchFamily="2" charset="-122"/>
              </a:rPr>
              <a:t>一点</a:t>
            </a:r>
            <a:endParaRPr kumimoji="1" lang="ja-JP" altLang="en-US" sz="600" dirty="0">
              <a:solidFill>
                <a:schemeClr val="tx1"/>
              </a:solidFill>
              <a:latin typeface="SimSun" panose="02010600030101010101" pitchFamily="2" charset="-122"/>
              <a:ea typeface="SimSun" panose="02010600030101010101" pitchFamily="2" charset="-122"/>
            </a:endParaRPr>
          </a:p>
        </p:txBody>
      </p:sp>
      <p:sp>
        <p:nvSpPr>
          <p:cNvPr id="7" name="楕円 6">
            <a:extLst>
              <a:ext uri="{FF2B5EF4-FFF2-40B4-BE49-F238E27FC236}">
                <a16:creationId xmlns="" xmlns:a16="http://schemas.microsoft.com/office/drawing/2014/main" id="{FD361DFB-9BEA-4632-9277-89F024EBB674}"/>
              </a:ext>
            </a:extLst>
          </p:cNvPr>
          <p:cNvSpPr/>
          <p:nvPr/>
        </p:nvSpPr>
        <p:spPr>
          <a:xfrm>
            <a:off x="2488044" y="2607173"/>
            <a:ext cx="112825" cy="112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1" name="楕円 20">
            <a:extLst>
              <a:ext uri="{FF2B5EF4-FFF2-40B4-BE49-F238E27FC236}">
                <a16:creationId xmlns="" xmlns:a16="http://schemas.microsoft.com/office/drawing/2014/main" id="{594906E5-7BC8-45D9-82A5-B71B11DCA7E1}"/>
              </a:ext>
            </a:extLst>
          </p:cNvPr>
          <p:cNvSpPr/>
          <p:nvPr/>
        </p:nvSpPr>
        <p:spPr>
          <a:xfrm>
            <a:off x="2797905" y="2743200"/>
            <a:ext cx="118661" cy="1141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851941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停车</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停车场所</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时的操作</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２７页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246765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p:txBody>
      </p:sp>
      <p:sp>
        <p:nvSpPr>
          <p:cNvPr id="12" name="テキスト ボックス 11"/>
          <p:cNvSpPr txBox="1"/>
          <p:nvPr/>
        </p:nvSpPr>
        <p:spPr>
          <a:xfrm>
            <a:off x="3234982" y="3459042"/>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停车时的留意点</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2689076" y="1307935"/>
            <a:ext cx="3768991" cy="2154674"/>
          </a:xfrm>
          <a:prstGeom prst="rect">
            <a:avLst/>
          </a:prstGeom>
        </p:spPr>
      </p:pic>
      <p:sp>
        <p:nvSpPr>
          <p:cNvPr id="19" name="タイトル 3"/>
          <p:cNvSpPr txBox="1">
            <a:spLocks/>
          </p:cNvSpPr>
          <p:nvPr/>
        </p:nvSpPr>
        <p:spPr>
          <a:xfrm>
            <a:off x="628650" y="3831425"/>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zh-CN" altLang="en-US" sz="2400" dirty="0">
                <a:latin typeface="SimSun" panose="02010600030101010101" pitchFamily="2" charset="-122"/>
                <a:ea typeface="SimSun" panose="02010600030101010101" pitchFamily="2" charset="-122"/>
              </a:rPr>
              <a:t>润滑油</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机油</a:t>
            </a:r>
            <a:r>
              <a:rPr lang="ja-JP" altLang="en-US" sz="2400" dirty="0">
                <a:latin typeface="SimSun" panose="02010600030101010101" pitchFamily="2" charset="-122"/>
                <a:ea typeface="SimSun" panose="02010600030101010101" pitchFamily="2" charset="-122"/>
              </a:rPr>
              <a:t>等</a:t>
            </a:r>
          </a:p>
        </p:txBody>
      </p:sp>
      <p:sp>
        <p:nvSpPr>
          <p:cNvPr id="20" name="コンテンツ プレースホルダー 4"/>
          <p:cNvSpPr txBox="1">
            <a:spLocks/>
          </p:cNvSpPr>
          <p:nvPr/>
        </p:nvSpPr>
        <p:spPr>
          <a:xfrm>
            <a:off x="628650" y="4487033"/>
            <a:ext cx="7886700" cy="169213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SimSun" panose="02010600030101010101" pitchFamily="2" charset="-122"/>
                <a:ea typeface="SimSun" panose="02010600030101010101" pitchFamily="2" charset="-122"/>
              </a:rPr>
              <a:t>１・・・</a:t>
            </a:r>
            <a:r>
              <a:rPr lang="zh-CN" altLang="en-US" sz="2000" dirty="0">
                <a:latin typeface="SimSun" panose="02010600030101010101" pitchFamily="2" charset="-122"/>
                <a:ea typeface="SimSun" panose="02010600030101010101" pitchFamily="2" charset="-122"/>
              </a:rPr>
              <a:t>润滑油</a:t>
            </a:r>
            <a:endParaRPr lang="en-US" altLang="ja-JP" sz="2000" dirty="0">
              <a:latin typeface="SimSun" panose="02010600030101010101" pitchFamily="2" charset="-122"/>
              <a:ea typeface="SimSun" panose="02010600030101010101" pitchFamily="2" charset="-122"/>
            </a:endParaRPr>
          </a:p>
          <a:p>
            <a:pPr marL="0" indent="0">
              <a:buNone/>
            </a:pPr>
            <a:r>
              <a:rPr lang="ja-JP" altLang="en-US" sz="2000" dirty="0">
                <a:latin typeface="SimSun" panose="02010600030101010101" pitchFamily="2" charset="-122"/>
                <a:ea typeface="SimSun" panose="02010600030101010101" pitchFamily="2" charset="-122"/>
              </a:rPr>
              <a:t>２・・・</a:t>
            </a:r>
            <a:r>
              <a:rPr lang="zh-CN" altLang="en-US" sz="2000" dirty="0">
                <a:latin typeface="SimSun" panose="02010600030101010101" pitchFamily="2" charset="-122"/>
                <a:ea typeface="SimSun" panose="02010600030101010101" pitchFamily="2" charset="-122"/>
              </a:rPr>
              <a:t>防冻液</a:t>
            </a:r>
            <a:endParaRPr lang="en-US" altLang="ja-JP" sz="2000" dirty="0">
              <a:latin typeface="SimSun" panose="02010600030101010101" pitchFamily="2" charset="-122"/>
              <a:ea typeface="SimSun" panose="02010600030101010101" pitchFamily="2" charset="-122"/>
            </a:endParaRPr>
          </a:p>
          <a:p>
            <a:pPr marL="0" indent="0">
              <a:buNone/>
            </a:pPr>
            <a:r>
              <a:rPr lang="ja-JP" altLang="en-US" sz="2000" dirty="0">
                <a:latin typeface="SimSun" panose="02010600030101010101" pitchFamily="2" charset="-122"/>
                <a:ea typeface="SimSun" panose="02010600030101010101" pitchFamily="2" charset="-122"/>
              </a:rPr>
              <a:t>３・・・</a:t>
            </a:r>
            <a:r>
              <a:rPr lang="zh-CN" altLang="en-US" sz="2000" dirty="0">
                <a:latin typeface="SimSun" panose="02010600030101010101" pitchFamily="2" charset="-122"/>
                <a:ea typeface="SimSun" panose="02010600030101010101" pitchFamily="2" charset="-122"/>
              </a:rPr>
              <a:t>机油</a:t>
            </a:r>
            <a:endParaRPr lang="en-US" altLang="zh-TW"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600920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fontScale="90000"/>
          </a:bodyPr>
          <a:lstStyle/>
          <a:p>
            <a:pPr marL="1257300" indent="-1257300" algn="l"/>
            <a:r>
              <a:rPr lang="zh-TW" altLang="en-US" sz="3200" dirty="0">
                <a:latin typeface="SimSun" panose="02010600030101010101" pitchFamily="2" charset="-122"/>
                <a:ea typeface="SimSun" panose="02010600030101010101" pitchFamily="2" charset="-122"/>
              </a:rPr>
              <a:t>第</a:t>
            </a:r>
            <a:r>
              <a:rPr lang="ja-JP" altLang="en-US" sz="3200" dirty="0">
                <a:latin typeface="SimSun" panose="02010600030101010101" pitchFamily="2" charset="-122"/>
                <a:ea typeface="SimSun" panose="02010600030101010101" pitchFamily="2" charset="-122"/>
              </a:rPr>
              <a:t>５</a:t>
            </a:r>
            <a:r>
              <a:rPr lang="zh-TW" altLang="en-US" sz="3200" dirty="0">
                <a:latin typeface="SimSun" panose="02010600030101010101" pitchFamily="2" charset="-122"/>
                <a:ea typeface="SimSun" panose="02010600030101010101" pitchFamily="2" charset="-122"/>
              </a:rPr>
              <a:t>章　</a:t>
            </a:r>
            <a:r>
              <a:rPr lang="zh-CN" altLang="en-US" sz="3200" dirty="0">
                <a:latin typeface="SimSun" panose="02010600030101010101" pitchFamily="2" charset="-122"/>
                <a:ea typeface="SimSun" panose="02010600030101010101" pitchFamily="2" charset="-122"/>
              </a:rPr>
              <a:t>车辆系工程机械作业相关的构造以及种类</a:t>
            </a:r>
            <a:endParaRPr kumimoji="1" lang="ja-JP" altLang="en-US" sz="3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620173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牵引机系工程机械作业装置的构造以及种类</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２９页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2" name="テキスト ボックス 11"/>
          <p:cNvSpPr txBox="1"/>
          <p:nvPr/>
        </p:nvSpPr>
        <p:spPr>
          <a:xfrm>
            <a:off x="525607" y="3658812"/>
            <a:ext cx="419015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履带式牵引挖掘机的液压运行示例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307466" y="1367073"/>
            <a:ext cx="2789093" cy="2325959"/>
          </a:xfrm>
          <a:prstGeom prst="rect">
            <a:avLst/>
          </a:prstGeom>
        </p:spPr>
      </p:pic>
      <p:pic>
        <p:nvPicPr>
          <p:cNvPr id="3" name="図 2"/>
          <p:cNvPicPr>
            <a:picLocks noChangeAspect="1"/>
          </p:cNvPicPr>
          <p:nvPr/>
        </p:nvPicPr>
        <p:blipFill>
          <a:blip r:embed="rId4"/>
          <a:stretch>
            <a:fillRect/>
          </a:stretch>
        </p:blipFill>
        <p:spPr>
          <a:xfrm>
            <a:off x="4787861" y="1516102"/>
            <a:ext cx="2953366" cy="2156953"/>
          </a:xfrm>
          <a:prstGeom prst="rect">
            <a:avLst/>
          </a:prstGeom>
        </p:spPr>
      </p:pic>
      <p:pic>
        <p:nvPicPr>
          <p:cNvPr id="8" name="図 7"/>
          <p:cNvPicPr>
            <a:picLocks noChangeAspect="1"/>
          </p:cNvPicPr>
          <p:nvPr/>
        </p:nvPicPr>
        <p:blipFill>
          <a:blip r:embed="rId5"/>
          <a:stretch>
            <a:fillRect/>
          </a:stretch>
        </p:blipFill>
        <p:spPr>
          <a:xfrm>
            <a:off x="872191" y="4336600"/>
            <a:ext cx="3296266" cy="1841706"/>
          </a:xfrm>
          <a:prstGeom prst="rect">
            <a:avLst/>
          </a:prstGeom>
        </p:spPr>
      </p:pic>
      <p:pic>
        <p:nvPicPr>
          <p:cNvPr id="15" name="図 14"/>
          <p:cNvPicPr>
            <a:picLocks noChangeAspect="1"/>
          </p:cNvPicPr>
          <p:nvPr/>
        </p:nvPicPr>
        <p:blipFill>
          <a:blip r:embed="rId6"/>
          <a:stretch>
            <a:fillRect/>
          </a:stretch>
        </p:blipFill>
        <p:spPr>
          <a:xfrm>
            <a:off x="4571158" y="4031193"/>
            <a:ext cx="3240960" cy="2101647"/>
          </a:xfrm>
          <a:prstGeom prst="rect">
            <a:avLst/>
          </a:prstGeom>
        </p:spPr>
      </p:pic>
      <p:sp>
        <p:nvSpPr>
          <p:cNvPr id="17" name="テキスト ボックス 16"/>
          <p:cNvSpPr txBox="1"/>
          <p:nvPr/>
        </p:nvSpPr>
        <p:spPr>
          <a:xfrm>
            <a:off x="4096559" y="3623120"/>
            <a:ext cx="419015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斜角板推土机的示例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8" name="テキスト ボックス 17"/>
          <p:cNvSpPr txBox="1"/>
          <p:nvPr/>
        </p:nvSpPr>
        <p:spPr>
          <a:xfrm>
            <a:off x="425245" y="6105045"/>
            <a:ext cx="419015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直铲式推土机的示例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9" name="テキスト ボックス 18"/>
          <p:cNvSpPr txBox="1"/>
          <p:nvPr/>
        </p:nvSpPr>
        <p:spPr>
          <a:xfrm>
            <a:off x="4389745" y="6092401"/>
            <a:ext cx="419015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推耙推土机的示例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5" name="正方形/長方形 4">
            <a:extLst>
              <a:ext uri="{FF2B5EF4-FFF2-40B4-BE49-F238E27FC236}">
                <a16:creationId xmlns="" xmlns:a16="http://schemas.microsoft.com/office/drawing/2014/main" id="{8DCCEE05-324E-43CE-B689-E3F8F0728A7A}"/>
              </a:ext>
            </a:extLst>
          </p:cNvPr>
          <p:cNvSpPr/>
          <p:nvPr/>
        </p:nvSpPr>
        <p:spPr>
          <a:xfrm>
            <a:off x="1634067" y="1516103"/>
            <a:ext cx="725440" cy="34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00" dirty="0">
                <a:solidFill>
                  <a:schemeClr val="tx1"/>
                </a:solidFill>
                <a:latin typeface="SimSun" panose="02010600030101010101" pitchFamily="2" charset="-122"/>
                <a:ea typeface="SimSun" panose="02010600030101010101" pitchFamily="2" charset="-122"/>
              </a:rPr>
              <a:t>翻斗气缸</a:t>
            </a:r>
            <a:endParaRPr kumimoji="1" lang="ja-JP" altLang="en-US" sz="1000" dirty="0">
              <a:solidFill>
                <a:schemeClr val="tx1"/>
              </a:solidFill>
              <a:latin typeface="SimSun" panose="02010600030101010101" pitchFamily="2" charset="-122"/>
              <a:ea typeface="SimSun" panose="02010600030101010101" pitchFamily="2" charset="-122"/>
            </a:endParaRPr>
          </a:p>
        </p:txBody>
      </p:sp>
      <p:sp>
        <p:nvSpPr>
          <p:cNvPr id="14" name="正方形/長方形 13">
            <a:extLst>
              <a:ext uri="{FF2B5EF4-FFF2-40B4-BE49-F238E27FC236}">
                <a16:creationId xmlns="" xmlns:a16="http://schemas.microsoft.com/office/drawing/2014/main" id="{7CE06794-31B1-4144-BE88-D120E04F7CE9}"/>
              </a:ext>
            </a:extLst>
          </p:cNvPr>
          <p:cNvSpPr/>
          <p:nvPr/>
        </p:nvSpPr>
        <p:spPr>
          <a:xfrm>
            <a:off x="3555413" y="1906780"/>
            <a:ext cx="601134"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SimSun" panose="02010600030101010101" pitchFamily="2" charset="-122"/>
                <a:ea typeface="SimSun" panose="02010600030101010101" pitchFamily="2" charset="-122"/>
              </a:rPr>
              <a:t>侧承梁</a:t>
            </a:r>
            <a:endParaRPr kumimoji="1" lang="ja-JP" altLang="en-US" sz="1000" dirty="0">
              <a:solidFill>
                <a:schemeClr val="tx1"/>
              </a:solidFill>
              <a:latin typeface="SimSun" panose="02010600030101010101" pitchFamily="2" charset="-122"/>
              <a:ea typeface="SimSun" panose="02010600030101010101" pitchFamily="2" charset="-122"/>
            </a:endParaRPr>
          </a:p>
        </p:txBody>
      </p:sp>
      <p:sp>
        <p:nvSpPr>
          <p:cNvPr id="20" name="正方形/長方形 19">
            <a:extLst>
              <a:ext uri="{FF2B5EF4-FFF2-40B4-BE49-F238E27FC236}">
                <a16:creationId xmlns="" xmlns:a16="http://schemas.microsoft.com/office/drawing/2014/main" id="{6BE513DD-1728-4D5C-AE56-1FDD3C266AEB}"/>
              </a:ext>
            </a:extLst>
          </p:cNvPr>
          <p:cNvSpPr/>
          <p:nvPr/>
        </p:nvSpPr>
        <p:spPr>
          <a:xfrm>
            <a:off x="2834806" y="3116806"/>
            <a:ext cx="651934"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SimSun" panose="02010600030101010101" pitchFamily="2" charset="-122"/>
                <a:ea typeface="SimSun" panose="02010600030101010101" pitchFamily="2" charset="-122"/>
              </a:rPr>
              <a:t>起重臂</a:t>
            </a:r>
            <a:endParaRPr kumimoji="1" lang="ja-JP" altLang="en-US" sz="1000" dirty="0">
              <a:solidFill>
                <a:schemeClr val="tx1"/>
              </a:solidFill>
              <a:latin typeface="SimSun" panose="02010600030101010101" pitchFamily="2" charset="-122"/>
              <a:ea typeface="SimSun" panose="02010600030101010101" pitchFamily="2" charset="-122"/>
            </a:endParaRPr>
          </a:p>
        </p:txBody>
      </p:sp>
      <p:sp>
        <p:nvSpPr>
          <p:cNvPr id="21" name="正方形/長方形 20">
            <a:extLst>
              <a:ext uri="{FF2B5EF4-FFF2-40B4-BE49-F238E27FC236}">
                <a16:creationId xmlns="" xmlns:a16="http://schemas.microsoft.com/office/drawing/2014/main" id="{EDE168F7-D2A2-410D-B0AA-84A8DF4EFA06}"/>
              </a:ext>
            </a:extLst>
          </p:cNvPr>
          <p:cNvSpPr/>
          <p:nvPr/>
        </p:nvSpPr>
        <p:spPr>
          <a:xfrm>
            <a:off x="2319867" y="3370237"/>
            <a:ext cx="499533" cy="272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SimSun" panose="02010600030101010101" pitchFamily="2" charset="-122"/>
                <a:ea typeface="SimSun" panose="02010600030101010101" pitchFamily="2" charset="-122"/>
              </a:rPr>
              <a:t>铲斗</a:t>
            </a:r>
            <a:endParaRPr kumimoji="1" lang="ja-JP" altLang="en-US" sz="1000" dirty="0">
              <a:solidFill>
                <a:schemeClr val="tx1"/>
              </a:solidFill>
              <a:latin typeface="SimSun" panose="02010600030101010101" pitchFamily="2" charset="-122"/>
              <a:ea typeface="SimSun" panose="02010600030101010101" pitchFamily="2" charset="-122"/>
            </a:endParaRPr>
          </a:p>
        </p:txBody>
      </p:sp>
      <p:sp>
        <p:nvSpPr>
          <p:cNvPr id="22" name="正方形/長方形 21">
            <a:extLst>
              <a:ext uri="{FF2B5EF4-FFF2-40B4-BE49-F238E27FC236}">
                <a16:creationId xmlns="" xmlns:a16="http://schemas.microsoft.com/office/drawing/2014/main" id="{461FC240-998C-418A-A391-1B636D3E1460}"/>
              </a:ext>
            </a:extLst>
          </p:cNvPr>
          <p:cNvSpPr/>
          <p:nvPr/>
        </p:nvSpPr>
        <p:spPr>
          <a:xfrm>
            <a:off x="3505771" y="2301551"/>
            <a:ext cx="736600"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chemeClr val="tx1"/>
              </a:solidFill>
              <a:latin typeface="SimSun" panose="02010600030101010101" pitchFamily="2" charset="-122"/>
              <a:ea typeface="SimSun" panose="02010600030101010101" pitchFamily="2" charset="-122"/>
            </a:endParaRPr>
          </a:p>
        </p:txBody>
      </p:sp>
      <p:sp>
        <p:nvSpPr>
          <p:cNvPr id="16" name="正方形/長方形 15">
            <a:extLst>
              <a:ext uri="{FF2B5EF4-FFF2-40B4-BE49-F238E27FC236}">
                <a16:creationId xmlns="" xmlns:a16="http://schemas.microsoft.com/office/drawing/2014/main" id="{2E6E129A-60ED-43C6-AC22-2FF8B69B0E9D}"/>
              </a:ext>
            </a:extLst>
          </p:cNvPr>
          <p:cNvSpPr/>
          <p:nvPr/>
        </p:nvSpPr>
        <p:spPr>
          <a:xfrm>
            <a:off x="3251058" y="2395663"/>
            <a:ext cx="95673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SimSun" panose="02010600030101010101" pitchFamily="2" charset="-122"/>
                <a:ea typeface="SimSun" panose="02010600030101010101" pitchFamily="2" charset="-122"/>
              </a:rPr>
              <a:t>起重气缸</a:t>
            </a:r>
            <a:endParaRPr kumimoji="1" lang="ja-JP" altLang="en-US" sz="1000" dirty="0">
              <a:solidFill>
                <a:schemeClr val="tx1"/>
              </a:solidFill>
              <a:latin typeface="SimSun" panose="02010600030101010101" pitchFamily="2" charset="-122"/>
              <a:ea typeface="SimSun" panose="02010600030101010101" pitchFamily="2" charset="-122"/>
            </a:endParaRPr>
          </a:p>
        </p:txBody>
      </p:sp>
      <p:sp>
        <p:nvSpPr>
          <p:cNvPr id="23" name="正方形/長方形 22">
            <a:extLst>
              <a:ext uri="{FF2B5EF4-FFF2-40B4-BE49-F238E27FC236}">
                <a16:creationId xmlns="" xmlns:a16="http://schemas.microsoft.com/office/drawing/2014/main" id="{BBD92554-3F32-4188-A6F2-0E061E362498}"/>
              </a:ext>
            </a:extLst>
          </p:cNvPr>
          <p:cNvSpPr/>
          <p:nvPr/>
        </p:nvSpPr>
        <p:spPr>
          <a:xfrm>
            <a:off x="1307466" y="2104930"/>
            <a:ext cx="666116" cy="23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SimSun" panose="02010600030101010101" pitchFamily="2" charset="-122"/>
                <a:ea typeface="SimSun" panose="02010600030101010101" pitchFamily="2" charset="-122"/>
              </a:rPr>
              <a:t>倾斜杆</a:t>
            </a:r>
            <a:endParaRPr kumimoji="1" lang="ja-JP" altLang="en-US" sz="1000" dirty="0">
              <a:solidFill>
                <a:schemeClr val="tx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77808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28650" y="1686080"/>
            <a:ext cx="2676033" cy="14876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Meiryo UI" panose="020B0604030504040204" pitchFamily="50" charset="-128"/>
                <a:ea typeface="Meiryo UI" panose="020B0604030504040204" pitchFamily="50" charset="-128"/>
              </a:rPr>
              <a:t>牵引机系工程机械作业装置的构造以及种类</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教材８２页</a:t>
            </a:r>
            <a:r>
              <a:rPr lang="en-US" altLang="ja-JP" sz="1200" dirty="0">
                <a:solidFill>
                  <a:prstClr val="black"/>
                </a:solidFill>
              </a:rPr>
              <a:t>/</a:t>
            </a:r>
            <a:r>
              <a:rPr lang="ja-JP" altLang="en-US" sz="1200" dirty="0" smtClean="0">
                <a:solidFill>
                  <a:prstClr val="black"/>
                </a:solidFill>
              </a:rPr>
              <a:t>辅助教材</a:t>
            </a:r>
            <a:r>
              <a:rPr lang="ja-JP" altLang="en-US" sz="1200" dirty="0" smtClean="0">
                <a:solidFill>
                  <a:prstClr val="black"/>
                </a:solidFill>
              </a:rPr>
              <a:t>３</a:t>
            </a:r>
            <a:r>
              <a:rPr lang="ja-JP" altLang="en-US" sz="1200" dirty="0">
                <a:solidFill>
                  <a:prstClr val="black"/>
                </a:solidFill>
              </a:rPr>
              <a:t>１</a:t>
            </a:r>
            <a:r>
              <a:rPr lang="ja-JP" altLang="en-US" sz="1200" dirty="0" smtClean="0">
                <a:solidFill>
                  <a:prstClr val="black"/>
                </a:solidFill>
              </a:rPr>
              <a:t>页</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80650" y="3167698"/>
            <a:ext cx="2372031" cy="276999"/>
          </a:xfrm>
          <a:prstGeom prst="rect">
            <a:avLst/>
          </a:prstGeom>
          <a:noFill/>
          <a:ln>
            <a:noFill/>
          </a:ln>
        </p:spPr>
        <p:txBody>
          <a:bodyPr wrap="square" rtlCol="0">
            <a:spAutoFit/>
          </a:bodyPr>
          <a:lstStyle/>
          <a:p>
            <a:pPr algn="ctr"/>
            <a:r>
              <a:rPr lang="ja-JP" altLang="en-US" sz="1200" dirty="0">
                <a:solidFill>
                  <a:prstClr val="black"/>
                </a:solidFill>
              </a:rPr>
              <a:t>Ｕ</a:t>
            </a:r>
            <a:r>
              <a:rPr lang="zh-CN" altLang="en-US" sz="1200" dirty="0">
                <a:solidFill>
                  <a:prstClr val="black"/>
                </a:solidFill>
              </a:rPr>
              <a:t>型铲车推土机的示例</a:t>
            </a:r>
            <a:endParaRPr lang="ja-JP" altLang="en-US" sz="1200" dirty="0">
              <a:solidFill>
                <a:prstClr val="black"/>
              </a:solidFill>
            </a:endParaRPr>
          </a:p>
        </p:txBody>
      </p:sp>
      <p:pic>
        <p:nvPicPr>
          <p:cNvPr id="7" name="図 6"/>
          <p:cNvPicPr>
            <a:picLocks noChangeAspect="1"/>
          </p:cNvPicPr>
          <p:nvPr/>
        </p:nvPicPr>
        <p:blipFill>
          <a:blip r:embed="rId4"/>
          <a:stretch>
            <a:fillRect/>
          </a:stretch>
        </p:blipFill>
        <p:spPr>
          <a:xfrm>
            <a:off x="3407726" y="1632470"/>
            <a:ext cx="2751981" cy="1541288"/>
          </a:xfrm>
          <a:prstGeom prst="rect">
            <a:avLst/>
          </a:prstGeom>
        </p:spPr>
      </p:pic>
      <p:pic>
        <p:nvPicPr>
          <p:cNvPr id="10" name="図 9"/>
          <p:cNvPicPr>
            <a:picLocks noChangeAspect="1"/>
          </p:cNvPicPr>
          <p:nvPr/>
        </p:nvPicPr>
        <p:blipFill>
          <a:blip r:embed="rId5"/>
          <a:stretch>
            <a:fillRect/>
          </a:stretch>
        </p:blipFill>
        <p:spPr>
          <a:xfrm>
            <a:off x="6093396" y="1793301"/>
            <a:ext cx="2376709" cy="1380457"/>
          </a:xfrm>
          <a:prstGeom prst="rect">
            <a:avLst/>
          </a:prstGeom>
        </p:spPr>
      </p:pic>
      <p:pic>
        <p:nvPicPr>
          <p:cNvPr id="11" name="図 10"/>
          <p:cNvPicPr>
            <a:picLocks noChangeAspect="1"/>
          </p:cNvPicPr>
          <p:nvPr/>
        </p:nvPicPr>
        <p:blipFill>
          <a:blip r:embed="rId6"/>
          <a:stretch>
            <a:fillRect/>
          </a:stretch>
        </p:blipFill>
        <p:spPr>
          <a:xfrm>
            <a:off x="839707" y="4012056"/>
            <a:ext cx="2528604" cy="1469807"/>
          </a:xfrm>
          <a:prstGeom prst="rect">
            <a:avLst/>
          </a:prstGeom>
        </p:spPr>
      </p:pic>
      <p:pic>
        <p:nvPicPr>
          <p:cNvPr id="13" name="図 12"/>
          <p:cNvPicPr>
            <a:picLocks noChangeAspect="1"/>
          </p:cNvPicPr>
          <p:nvPr/>
        </p:nvPicPr>
        <p:blipFill>
          <a:blip r:embed="rId7"/>
          <a:stretch>
            <a:fillRect/>
          </a:stretch>
        </p:blipFill>
        <p:spPr>
          <a:xfrm>
            <a:off x="3426768" y="3828888"/>
            <a:ext cx="2667097" cy="1652975"/>
          </a:xfrm>
          <a:prstGeom prst="rect">
            <a:avLst/>
          </a:prstGeom>
        </p:spPr>
      </p:pic>
      <p:pic>
        <p:nvPicPr>
          <p:cNvPr id="14" name="図 13"/>
          <p:cNvPicPr>
            <a:picLocks noChangeAspect="1"/>
          </p:cNvPicPr>
          <p:nvPr/>
        </p:nvPicPr>
        <p:blipFill>
          <a:blip r:embed="rId8"/>
          <a:stretch>
            <a:fillRect/>
          </a:stretch>
        </p:blipFill>
        <p:spPr>
          <a:xfrm>
            <a:off x="6013951" y="3618916"/>
            <a:ext cx="2318632" cy="1862947"/>
          </a:xfrm>
          <a:prstGeom prst="rect">
            <a:avLst/>
          </a:prstGeom>
        </p:spPr>
      </p:pic>
      <p:sp>
        <p:nvSpPr>
          <p:cNvPr id="22" name="テキスト ボックス 21"/>
          <p:cNvSpPr txBox="1"/>
          <p:nvPr/>
        </p:nvSpPr>
        <p:spPr>
          <a:xfrm>
            <a:off x="3597700" y="3167697"/>
            <a:ext cx="2372031" cy="276999"/>
          </a:xfrm>
          <a:prstGeom prst="rect">
            <a:avLst/>
          </a:prstGeom>
          <a:noFill/>
          <a:ln>
            <a:noFill/>
          </a:ln>
        </p:spPr>
        <p:txBody>
          <a:bodyPr wrap="square" rtlCol="0">
            <a:spAutoFit/>
          </a:bodyPr>
          <a:lstStyle/>
          <a:p>
            <a:pPr algn="ctr"/>
            <a:r>
              <a:rPr lang="zh-CN" altLang="en-US" sz="1200" dirty="0">
                <a:solidFill>
                  <a:prstClr val="black"/>
                </a:solidFill>
              </a:rPr>
              <a:t>修剪铲车推土机的示例</a:t>
            </a:r>
            <a:endParaRPr lang="ja-JP" altLang="en-US" sz="1200" dirty="0">
              <a:solidFill>
                <a:prstClr val="black"/>
              </a:solidFill>
            </a:endParaRPr>
          </a:p>
        </p:txBody>
      </p:sp>
      <p:sp>
        <p:nvSpPr>
          <p:cNvPr id="23" name="テキスト ボックス 22"/>
          <p:cNvSpPr txBox="1"/>
          <p:nvPr/>
        </p:nvSpPr>
        <p:spPr>
          <a:xfrm>
            <a:off x="6151513" y="3167696"/>
            <a:ext cx="2372031" cy="276999"/>
          </a:xfrm>
          <a:prstGeom prst="rect">
            <a:avLst/>
          </a:prstGeom>
          <a:noFill/>
          <a:ln>
            <a:noFill/>
          </a:ln>
        </p:spPr>
        <p:txBody>
          <a:bodyPr wrap="square" rtlCol="0">
            <a:spAutoFit/>
          </a:bodyPr>
          <a:lstStyle/>
          <a:p>
            <a:pPr algn="ctr"/>
            <a:r>
              <a:rPr lang="zh-CN" altLang="en-US" sz="1200" dirty="0">
                <a:solidFill>
                  <a:prstClr val="black"/>
                </a:solidFill>
              </a:rPr>
              <a:t>松土机的示例</a:t>
            </a:r>
            <a:endParaRPr lang="ja-JP" altLang="en-US" sz="1200" dirty="0">
              <a:solidFill>
                <a:prstClr val="black"/>
              </a:solidFill>
            </a:endParaRPr>
          </a:p>
        </p:txBody>
      </p:sp>
      <p:sp>
        <p:nvSpPr>
          <p:cNvPr id="24" name="テキスト ボックス 23"/>
          <p:cNvSpPr txBox="1"/>
          <p:nvPr/>
        </p:nvSpPr>
        <p:spPr>
          <a:xfrm>
            <a:off x="917993" y="5494660"/>
            <a:ext cx="2372031" cy="276999"/>
          </a:xfrm>
          <a:prstGeom prst="rect">
            <a:avLst/>
          </a:prstGeom>
          <a:noFill/>
          <a:ln>
            <a:noFill/>
          </a:ln>
        </p:spPr>
        <p:txBody>
          <a:bodyPr wrap="square" rtlCol="0">
            <a:spAutoFit/>
          </a:bodyPr>
          <a:lstStyle/>
          <a:p>
            <a:pPr algn="ctr"/>
            <a:r>
              <a:rPr lang="zh-CN" altLang="en-US" sz="1200" dirty="0">
                <a:solidFill>
                  <a:prstClr val="black"/>
                </a:solidFill>
              </a:rPr>
              <a:t>湿地直铲式推土机的示例</a:t>
            </a:r>
            <a:endParaRPr lang="ja-JP" altLang="en-US" sz="1200" dirty="0">
              <a:solidFill>
                <a:prstClr val="black"/>
              </a:solidFill>
            </a:endParaRPr>
          </a:p>
        </p:txBody>
      </p:sp>
      <p:sp>
        <p:nvSpPr>
          <p:cNvPr id="25" name="テキスト ボックス 24"/>
          <p:cNvSpPr txBox="1"/>
          <p:nvPr/>
        </p:nvSpPr>
        <p:spPr>
          <a:xfrm>
            <a:off x="3418574" y="5494659"/>
            <a:ext cx="2372031" cy="276999"/>
          </a:xfrm>
          <a:prstGeom prst="rect">
            <a:avLst/>
          </a:prstGeom>
          <a:noFill/>
          <a:ln>
            <a:noFill/>
          </a:ln>
        </p:spPr>
        <p:txBody>
          <a:bodyPr wrap="square" rtlCol="0">
            <a:spAutoFit/>
          </a:bodyPr>
          <a:lstStyle/>
          <a:p>
            <a:pPr algn="ctr"/>
            <a:r>
              <a:rPr lang="zh-CN" altLang="en-US" sz="1200" dirty="0">
                <a:solidFill>
                  <a:prstClr val="black"/>
                </a:solidFill>
              </a:rPr>
              <a:t>半</a:t>
            </a:r>
            <a:r>
              <a:rPr lang="ja-JP" altLang="en-US" sz="1200" dirty="0">
                <a:solidFill>
                  <a:prstClr val="black"/>
                </a:solidFill>
              </a:rPr>
              <a:t>Ｕ</a:t>
            </a:r>
            <a:r>
              <a:rPr lang="zh-CN" altLang="en-US" sz="1200" dirty="0">
                <a:solidFill>
                  <a:prstClr val="black"/>
                </a:solidFill>
              </a:rPr>
              <a:t>型推土机的示例</a:t>
            </a:r>
            <a:endParaRPr lang="ja-JP" altLang="en-US" sz="1200" dirty="0">
              <a:solidFill>
                <a:prstClr val="black"/>
              </a:solidFill>
            </a:endParaRPr>
          </a:p>
        </p:txBody>
      </p:sp>
      <p:sp>
        <p:nvSpPr>
          <p:cNvPr id="26" name="テキスト ボックス 25"/>
          <p:cNvSpPr txBox="1"/>
          <p:nvPr/>
        </p:nvSpPr>
        <p:spPr>
          <a:xfrm>
            <a:off x="6098074" y="5517584"/>
            <a:ext cx="2372031" cy="276999"/>
          </a:xfrm>
          <a:prstGeom prst="rect">
            <a:avLst/>
          </a:prstGeom>
          <a:noFill/>
          <a:ln>
            <a:noFill/>
          </a:ln>
        </p:spPr>
        <p:txBody>
          <a:bodyPr wrap="square" rtlCol="0">
            <a:spAutoFit/>
          </a:bodyPr>
          <a:lstStyle/>
          <a:p>
            <a:pPr algn="ctr"/>
            <a:r>
              <a:rPr lang="zh-CN" altLang="en-US" sz="1200" dirty="0">
                <a:solidFill>
                  <a:prstClr val="black"/>
                </a:solidFill>
              </a:rPr>
              <a:t>牵引挖掘机的示例</a:t>
            </a:r>
            <a:endParaRPr lang="ja-JP" altLang="en-US" sz="1200" dirty="0">
              <a:solidFill>
                <a:prstClr val="black"/>
              </a:solidFill>
            </a:endParaRPr>
          </a:p>
        </p:txBody>
      </p:sp>
      <p:sp>
        <p:nvSpPr>
          <p:cNvPr id="2" name="テキスト ボックス 1">
            <a:extLst>
              <a:ext uri="{FF2B5EF4-FFF2-40B4-BE49-F238E27FC236}">
                <a16:creationId xmlns="" xmlns:a16="http://schemas.microsoft.com/office/drawing/2014/main" id="{A73B1B0C-0A79-4FC1-932C-7989372A2A45}"/>
              </a:ext>
            </a:extLst>
          </p:cNvPr>
          <p:cNvSpPr txBox="1"/>
          <p:nvPr/>
        </p:nvSpPr>
        <p:spPr>
          <a:xfrm>
            <a:off x="1005359" y="5520957"/>
            <a:ext cx="2040568" cy="276999"/>
          </a:xfrm>
          <a:prstGeom prst="rect">
            <a:avLst/>
          </a:prstGeom>
          <a:solidFill>
            <a:schemeClr val="bg1"/>
          </a:solidFill>
        </p:spPr>
        <p:txBody>
          <a:bodyPr wrap="square" rtlCol="0">
            <a:spAutoFit/>
          </a:bodyPr>
          <a:lstStyle/>
          <a:p>
            <a:pPr algn="ctr"/>
            <a:r>
              <a:rPr kumimoji="1" lang="zh-CN" altLang="en-US" sz="1200" dirty="0">
                <a:latin typeface="SimSun" panose="02010600030101010101" pitchFamily="2" charset="-122"/>
                <a:ea typeface="SimSun" panose="02010600030101010101" pitchFamily="2" charset="-122"/>
              </a:rPr>
              <a:t>湿地推土机的示例</a:t>
            </a:r>
            <a:endParaRPr kumimoji="1" lang="ja-JP" altLang="en-US" sz="12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 xmlns:a16="http://schemas.microsoft.com/office/drawing/2014/main" id="{3A5EE1A9-FDAC-4CE5-A0C2-B09D19010A32}"/>
              </a:ext>
            </a:extLst>
          </p:cNvPr>
          <p:cNvSpPr txBox="1"/>
          <p:nvPr/>
        </p:nvSpPr>
        <p:spPr>
          <a:xfrm>
            <a:off x="3642948" y="5494659"/>
            <a:ext cx="2040568" cy="276999"/>
          </a:xfrm>
          <a:prstGeom prst="rect">
            <a:avLst/>
          </a:prstGeom>
          <a:solidFill>
            <a:schemeClr val="bg1"/>
          </a:solidFill>
        </p:spPr>
        <p:txBody>
          <a:bodyPr wrap="square" rtlCol="0">
            <a:spAutoFit/>
          </a:bodyPr>
          <a:lstStyle/>
          <a:p>
            <a:pPr algn="ctr"/>
            <a:r>
              <a:rPr kumimoji="1" lang="zh-CN" altLang="en-US" sz="1200" dirty="0">
                <a:latin typeface="SimSun" panose="02010600030101010101" pitchFamily="2" charset="-122"/>
                <a:ea typeface="SimSun" panose="02010600030101010101" pitchFamily="2" charset="-122"/>
              </a:rPr>
              <a:t>推进式推土机的示例</a:t>
            </a:r>
            <a:endParaRPr kumimoji="1" lang="ja-JP" altLang="en-US" sz="12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 xmlns:a16="http://schemas.microsoft.com/office/drawing/2014/main" id="{22EE812D-B7F4-4E20-B35C-780649717860}"/>
              </a:ext>
            </a:extLst>
          </p:cNvPr>
          <p:cNvSpPr txBox="1"/>
          <p:nvPr/>
        </p:nvSpPr>
        <p:spPr>
          <a:xfrm>
            <a:off x="6317244" y="3219957"/>
            <a:ext cx="2040568" cy="276999"/>
          </a:xfrm>
          <a:prstGeom prst="rect">
            <a:avLst/>
          </a:prstGeom>
          <a:solidFill>
            <a:schemeClr val="bg1"/>
          </a:solidFill>
        </p:spPr>
        <p:txBody>
          <a:bodyPr wrap="square" rtlCol="0">
            <a:spAutoFit/>
          </a:bodyPr>
          <a:lstStyle/>
          <a:p>
            <a:pPr algn="ctr"/>
            <a:r>
              <a:rPr kumimoji="1" lang="zh-CN" altLang="en-US" sz="1200" dirty="0">
                <a:latin typeface="SimSun" panose="02010600030101010101" pitchFamily="2" charset="-122"/>
                <a:ea typeface="SimSun" panose="02010600030101010101" pitchFamily="2" charset="-122"/>
              </a:rPr>
              <a:t>松土器的示例</a:t>
            </a:r>
            <a:endParaRPr kumimoji="1"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9735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50" y="3415084"/>
            <a:ext cx="3760278" cy="2070752"/>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安全装置等</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教材８５页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a:t>
            </a:r>
            <a:r>
              <a:rPr lang="ja-JP" altLang="en-US" sz="1200" dirty="0">
                <a:solidFill>
                  <a:prstClr val="black"/>
                </a:solidFill>
                <a:latin typeface="SimSun" panose="02010600030101010101" pitchFamily="2" charset="-122"/>
                <a:ea typeface="SimSun" panose="02010600030101010101" pitchFamily="2" charset="-122"/>
              </a:rPr>
              <a:t>３</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5" name="図 4"/>
          <p:cNvPicPr>
            <a:picLocks noChangeAspect="1"/>
          </p:cNvPicPr>
          <p:nvPr/>
        </p:nvPicPr>
        <p:blipFill>
          <a:blip r:embed="rId4"/>
          <a:stretch>
            <a:fillRect/>
          </a:stretch>
        </p:blipFill>
        <p:spPr>
          <a:xfrm>
            <a:off x="4414727" y="3155640"/>
            <a:ext cx="3816104" cy="2127703"/>
          </a:xfrm>
          <a:prstGeom prst="rect">
            <a:avLst/>
          </a:prstGeom>
        </p:spPr>
      </p:pic>
      <p:sp>
        <p:nvSpPr>
          <p:cNvPr id="10" name="テキスト ボックス 9"/>
          <p:cNvSpPr txBox="1"/>
          <p:nvPr/>
        </p:nvSpPr>
        <p:spPr>
          <a:xfrm>
            <a:off x="5135730" y="5283342"/>
            <a:ext cx="2372031"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起重臂安全销等的示例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8" name="テキスト ボックス 7"/>
          <p:cNvSpPr txBox="1"/>
          <p:nvPr/>
        </p:nvSpPr>
        <p:spPr>
          <a:xfrm>
            <a:off x="1335673" y="5283343"/>
            <a:ext cx="2372031"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翻车时保护装置的示例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SimSun" panose="02010600030101010101" pitchFamily="2" charset="-122"/>
                <a:ea typeface="SimSun" panose="02010600030101010101" pitchFamily="2" charset="-122"/>
              </a:rPr>
              <a:t>１・・・</a:t>
            </a:r>
            <a:r>
              <a:rPr lang="zh-CN" altLang="en-US" sz="2000" dirty="0">
                <a:latin typeface="SimSun" panose="02010600030101010101" pitchFamily="2" charset="-122"/>
                <a:ea typeface="SimSun" panose="02010600030101010101" pitchFamily="2" charset="-122"/>
              </a:rPr>
              <a:t>前照灯</a:t>
            </a:r>
            <a:endParaRPr lang="en-US" altLang="ja-JP"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r>
              <a:rPr lang="ja-JP" altLang="en-US" sz="2000" dirty="0">
                <a:latin typeface="SimSun" panose="02010600030101010101" pitchFamily="2" charset="-122"/>
                <a:ea typeface="SimSun" panose="02010600030101010101" pitchFamily="2" charset="-122"/>
              </a:rPr>
              <a:t>２・・・</a:t>
            </a:r>
            <a:r>
              <a:rPr lang="zh-CN" altLang="en-US" sz="2000" dirty="0">
                <a:latin typeface="SimSun" panose="02010600030101010101" pitchFamily="2" charset="-122"/>
                <a:ea typeface="SimSun" panose="02010600030101010101" pitchFamily="2" charset="-122"/>
              </a:rPr>
              <a:t>警报装置</a:t>
            </a:r>
            <a:endParaRPr lang="en-US" altLang="ja-JP"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r>
              <a:rPr lang="ja-JP" altLang="en-US" sz="2000" dirty="0">
                <a:latin typeface="SimSun" panose="02010600030101010101" pitchFamily="2" charset="-122"/>
                <a:ea typeface="SimSun" panose="02010600030101010101" pitchFamily="2" charset="-122"/>
              </a:rPr>
              <a:t>３・・・</a:t>
            </a:r>
            <a:r>
              <a:rPr lang="zh-CN" altLang="en-US" sz="2000" dirty="0">
                <a:latin typeface="SimSun" panose="02010600030101010101" pitchFamily="2" charset="-122"/>
                <a:ea typeface="SimSun" panose="02010600030101010101" pitchFamily="2" charset="-122"/>
              </a:rPr>
              <a:t>护面罩以及翻车时保护装置</a:t>
            </a:r>
            <a:r>
              <a:rPr lang="ja-JP" altLang="en-US" sz="2000" dirty="0">
                <a:latin typeface="SimSun" panose="02010600030101010101" pitchFamily="2" charset="-122"/>
                <a:ea typeface="SimSun" panose="02010600030101010101" pitchFamily="2" charset="-122"/>
              </a:rPr>
              <a:t>（</a:t>
            </a:r>
            <a:r>
              <a:rPr lang="en-US" altLang="ja-JP" sz="2000" dirty="0">
                <a:latin typeface="SimSun" panose="02010600030101010101" pitchFamily="2" charset="-122"/>
                <a:ea typeface="SimSun" panose="02010600030101010101" pitchFamily="2" charset="-122"/>
              </a:rPr>
              <a:t>ROPS</a:t>
            </a:r>
            <a:r>
              <a:rPr lang="ja-JP" altLang="en-US" sz="2000" dirty="0">
                <a:latin typeface="SimSun" panose="02010600030101010101" pitchFamily="2" charset="-122"/>
                <a:ea typeface="SimSun" panose="02010600030101010101" pitchFamily="2" charset="-122"/>
              </a:rPr>
              <a:t>）</a:t>
            </a: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151323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挖掘机系工程机械作业装置的构造以及种类</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教材８６页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３５页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8" name="テキスト ボックス 17"/>
          <p:cNvSpPr txBox="1"/>
          <p:nvPr/>
        </p:nvSpPr>
        <p:spPr>
          <a:xfrm>
            <a:off x="2953195" y="3490753"/>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液压式挖掘机装置的示例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9" name="図 18"/>
          <p:cNvPicPr>
            <a:picLocks noChangeAspect="1"/>
          </p:cNvPicPr>
          <p:nvPr/>
        </p:nvPicPr>
        <p:blipFill>
          <a:blip r:embed="rId3"/>
          <a:stretch>
            <a:fillRect/>
          </a:stretch>
        </p:blipFill>
        <p:spPr>
          <a:xfrm>
            <a:off x="2324409" y="3714410"/>
            <a:ext cx="4391768" cy="2487478"/>
          </a:xfrm>
          <a:prstGeom prst="rect">
            <a:avLst/>
          </a:prstGeom>
        </p:spPr>
      </p:pic>
      <p:sp>
        <p:nvSpPr>
          <p:cNvPr id="20" name="テキスト ボックス 19"/>
          <p:cNvSpPr txBox="1"/>
          <p:nvPr/>
        </p:nvSpPr>
        <p:spPr>
          <a:xfrm>
            <a:off x="3075927" y="6061455"/>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机械蛤壳式挖掘机装置的示例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1" name="図 20"/>
          <p:cNvPicPr>
            <a:picLocks noChangeAspect="1"/>
          </p:cNvPicPr>
          <p:nvPr/>
        </p:nvPicPr>
        <p:blipFill>
          <a:blip r:embed="rId4"/>
          <a:stretch>
            <a:fillRect/>
          </a:stretch>
        </p:blipFill>
        <p:spPr>
          <a:xfrm>
            <a:off x="4520293" y="1399077"/>
            <a:ext cx="4005448" cy="2153466"/>
          </a:xfrm>
          <a:prstGeom prst="rect">
            <a:avLst/>
          </a:prstGeom>
        </p:spPr>
      </p:pic>
      <p:pic>
        <p:nvPicPr>
          <p:cNvPr id="22" name="図 21"/>
          <p:cNvPicPr>
            <a:picLocks noChangeAspect="1"/>
          </p:cNvPicPr>
          <p:nvPr/>
        </p:nvPicPr>
        <p:blipFill>
          <a:blip r:embed="rId5"/>
          <a:stretch>
            <a:fillRect/>
          </a:stretch>
        </p:blipFill>
        <p:spPr>
          <a:xfrm>
            <a:off x="639041" y="1620499"/>
            <a:ext cx="3885009" cy="1650154"/>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23" name="正方形/長方形 22"/>
          <p:cNvSpPr/>
          <p:nvPr/>
        </p:nvSpPr>
        <p:spPr>
          <a:xfrm>
            <a:off x="1159241" y="1528204"/>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4" name="テキスト ボックス 23"/>
          <p:cNvSpPr txBox="1"/>
          <p:nvPr/>
        </p:nvSpPr>
        <p:spPr>
          <a:xfrm>
            <a:off x="1030261" y="1525117"/>
            <a:ext cx="697627" cy="246221"/>
          </a:xfrm>
          <a:prstGeom prst="rect">
            <a:avLst/>
          </a:prstGeom>
          <a:noFill/>
        </p:spPr>
        <p:txBody>
          <a:bodyPr wrap="none" rtlCol="0">
            <a:spAutoFit/>
          </a:bodyPr>
          <a:lstStyle/>
          <a:p>
            <a:r>
              <a:rPr kumimoji="1" lang="zh-CN" altLang="en-US" sz="1000" dirty="0">
                <a:latin typeface="SimSun" panose="02010600030101010101" pitchFamily="2" charset="-122"/>
                <a:ea typeface="SimSun" panose="02010600030101010101" pitchFamily="2" charset="-122"/>
              </a:rPr>
              <a:t>伸臂气缸</a:t>
            </a:r>
            <a:endParaRPr kumimoji="1" lang="ja-JP" altLang="en-US" sz="1000" dirty="0">
              <a:latin typeface="SimSun" panose="02010600030101010101" pitchFamily="2" charset="-122"/>
              <a:ea typeface="SimSun" panose="02010600030101010101" pitchFamily="2" charset="-122"/>
            </a:endParaRPr>
          </a:p>
        </p:txBody>
      </p:sp>
      <p:sp>
        <p:nvSpPr>
          <p:cNvPr id="25" name="正方形/長方形 24"/>
          <p:cNvSpPr/>
          <p:nvPr/>
        </p:nvSpPr>
        <p:spPr>
          <a:xfrm>
            <a:off x="1020328" y="179699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7" name="正方形/長方形 26"/>
          <p:cNvSpPr/>
          <p:nvPr/>
        </p:nvSpPr>
        <p:spPr>
          <a:xfrm>
            <a:off x="683891"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8" name="正方形/長方形 27"/>
          <p:cNvSpPr/>
          <p:nvPr/>
        </p:nvSpPr>
        <p:spPr>
          <a:xfrm>
            <a:off x="2533037" y="1599656"/>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9" name="正方形/長方形 28"/>
          <p:cNvSpPr/>
          <p:nvPr/>
        </p:nvSpPr>
        <p:spPr>
          <a:xfrm>
            <a:off x="3386633" y="179400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0" name="正方形/長方形 29"/>
          <p:cNvSpPr/>
          <p:nvPr/>
        </p:nvSpPr>
        <p:spPr>
          <a:xfrm>
            <a:off x="3494297" y="198585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1" name="正方形/長方形 30"/>
          <p:cNvSpPr/>
          <p:nvPr/>
        </p:nvSpPr>
        <p:spPr>
          <a:xfrm>
            <a:off x="3580497" y="24386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2" name="正方形/長方形 31"/>
          <p:cNvSpPr/>
          <p:nvPr/>
        </p:nvSpPr>
        <p:spPr>
          <a:xfrm>
            <a:off x="3620957" y="269699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3" name="正方形/長方形 32"/>
          <p:cNvSpPr/>
          <p:nvPr/>
        </p:nvSpPr>
        <p:spPr>
          <a:xfrm>
            <a:off x="3697029" y="31041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4" name="正方形/長方形 33"/>
          <p:cNvSpPr/>
          <p:nvPr/>
        </p:nvSpPr>
        <p:spPr>
          <a:xfrm>
            <a:off x="4627165" y="202378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5" name="正方形/長方形 34"/>
          <p:cNvSpPr/>
          <p:nvPr/>
        </p:nvSpPr>
        <p:spPr>
          <a:xfrm>
            <a:off x="4861698" y="172602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6" name="正方形/長方形 35"/>
          <p:cNvSpPr/>
          <p:nvPr/>
        </p:nvSpPr>
        <p:spPr>
          <a:xfrm>
            <a:off x="5040493"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7" name="正方形/長方形 36"/>
          <p:cNvSpPr/>
          <p:nvPr/>
        </p:nvSpPr>
        <p:spPr>
          <a:xfrm>
            <a:off x="6777921"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8" name="正方形/長方形 37"/>
          <p:cNvSpPr/>
          <p:nvPr/>
        </p:nvSpPr>
        <p:spPr>
          <a:xfrm>
            <a:off x="7152887" y="172510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9" name="正方形/長方形 38"/>
          <p:cNvSpPr/>
          <p:nvPr/>
        </p:nvSpPr>
        <p:spPr>
          <a:xfrm>
            <a:off x="7204719"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0" name="正方形/長方形 39"/>
          <p:cNvSpPr/>
          <p:nvPr/>
        </p:nvSpPr>
        <p:spPr>
          <a:xfrm>
            <a:off x="7088150" y="2902048"/>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1" name="正方形/長方形 40"/>
          <p:cNvSpPr/>
          <p:nvPr/>
        </p:nvSpPr>
        <p:spPr>
          <a:xfrm>
            <a:off x="7628236" y="308776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2" name="正方形/長方形 41"/>
          <p:cNvSpPr/>
          <p:nvPr/>
        </p:nvSpPr>
        <p:spPr>
          <a:xfrm>
            <a:off x="6587270" y="3428497"/>
            <a:ext cx="1040965" cy="10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3" name="正方形/長方形 42"/>
          <p:cNvSpPr/>
          <p:nvPr/>
        </p:nvSpPr>
        <p:spPr>
          <a:xfrm>
            <a:off x="2843433" y="4442954"/>
            <a:ext cx="853596" cy="12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4" name="正方形/長方形 43"/>
          <p:cNvSpPr/>
          <p:nvPr/>
        </p:nvSpPr>
        <p:spPr>
          <a:xfrm>
            <a:off x="2565405" y="468537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5" name="正方形/長方形 44"/>
          <p:cNvSpPr/>
          <p:nvPr/>
        </p:nvSpPr>
        <p:spPr>
          <a:xfrm>
            <a:off x="5924325" y="421150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6" name="正方形/長方形 45"/>
          <p:cNvSpPr/>
          <p:nvPr/>
        </p:nvSpPr>
        <p:spPr>
          <a:xfrm>
            <a:off x="4347893" y="5045719"/>
            <a:ext cx="513805" cy="26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7" name="正方形/長方形 46"/>
          <p:cNvSpPr/>
          <p:nvPr/>
        </p:nvSpPr>
        <p:spPr>
          <a:xfrm>
            <a:off x="3580498" y="578277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8" name="正方形/長方形 47"/>
          <p:cNvSpPr/>
          <p:nvPr/>
        </p:nvSpPr>
        <p:spPr>
          <a:xfrm>
            <a:off x="4037925" y="5486989"/>
            <a:ext cx="736765" cy="15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9" name="正方形/長方形 48"/>
          <p:cNvSpPr/>
          <p:nvPr/>
        </p:nvSpPr>
        <p:spPr>
          <a:xfrm>
            <a:off x="6088127" y="466521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50" name="正方形/長方形 49"/>
          <p:cNvSpPr/>
          <p:nvPr/>
        </p:nvSpPr>
        <p:spPr>
          <a:xfrm>
            <a:off x="6040036" y="4845610"/>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51" name="正方形/長方形 50"/>
          <p:cNvSpPr/>
          <p:nvPr/>
        </p:nvSpPr>
        <p:spPr>
          <a:xfrm>
            <a:off x="5678753" y="5235582"/>
            <a:ext cx="321997" cy="8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52" name="正方形/長方形 51"/>
          <p:cNvSpPr/>
          <p:nvPr/>
        </p:nvSpPr>
        <p:spPr>
          <a:xfrm>
            <a:off x="5040493" y="5804402"/>
            <a:ext cx="674801" cy="257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53" name="正方形/長方形 52"/>
          <p:cNvSpPr/>
          <p:nvPr/>
        </p:nvSpPr>
        <p:spPr>
          <a:xfrm>
            <a:off x="5738154" y="5859427"/>
            <a:ext cx="475511" cy="22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55" name="テキスト ボックス 54"/>
          <p:cNvSpPr txBox="1"/>
          <p:nvPr/>
        </p:nvSpPr>
        <p:spPr>
          <a:xfrm>
            <a:off x="1110689" y="1731070"/>
            <a:ext cx="441146" cy="246221"/>
          </a:xfrm>
          <a:prstGeom prst="rect">
            <a:avLst/>
          </a:prstGeom>
          <a:noFill/>
        </p:spPr>
        <p:txBody>
          <a:bodyPr wrap="none" rtlCol="0">
            <a:spAutoFit/>
          </a:bodyPr>
          <a:lstStyle/>
          <a:p>
            <a:r>
              <a:rPr kumimoji="1" lang="zh-CN" altLang="en-US" sz="1000" dirty="0">
                <a:latin typeface="SimSun" panose="02010600030101010101" pitchFamily="2" charset="-122"/>
                <a:ea typeface="SimSun" panose="02010600030101010101" pitchFamily="2" charset="-122"/>
              </a:rPr>
              <a:t>动臂</a:t>
            </a:r>
            <a:endParaRPr kumimoji="1" lang="ja-JP" altLang="en-US" sz="1000" dirty="0">
              <a:latin typeface="SimSun" panose="02010600030101010101" pitchFamily="2" charset="-122"/>
              <a:ea typeface="SimSun" panose="02010600030101010101" pitchFamily="2" charset="-122"/>
            </a:endParaRPr>
          </a:p>
        </p:txBody>
      </p:sp>
      <p:sp>
        <p:nvSpPr>
          <p:cNvPr id="56" name="テキスト ボックス 55"/>
          <p:cNvSpPr txBox="1"/>
          <p:nvPr/>
        </p:nvSpPr>
        <p:spPr>
          <a:xfrm>
            <a:off x="573261" y="1917599"/>
            <a:ext cx="69762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动臂气缸</a:t>
            </a:r>
            <a:endParaRPr kumimoji="1" lang="ja-JP" altLang="en-US" sz="1000" dirty="0">
              <a:latin typeface="SimSun" panose="02010600030101010101" pitchFamily="2" charset="-122"/>
              <a:ea typeface="SimSun" panose="02010600030101010101" pitchFamily="2" charset="-122"/>
            </a:endParaRPr>
          </a:p>
        </p:txBody>
      </p:sp>
      <p:sp>
        <p:nvSpPr>
          <p:cNvPr id="57" name="テキスト ボックス 56"/>
          <p:cNvSpPr txBox="1"/>
          <p:nvPr/>
        </p:nvSpPr>
        <p:spPr>
          <a:xfrm>
            <a:off x="2685802" y="1532607"/>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伸臂</a:t>
            </a:r>
            <a:endParaRPr lang="ja-JP" altLang="en-US" sz="1000" dirty="0">
              <a:latin typeface="SimSun" panose="02010600030101010101" pitchFamily="2" charset="-122"/>
              <a:ea typeface="SimSun" panose="02010600030101010101" pitchFamily="2" charset="-122"/>
            </a:endParaRPr>
          </a:p>
        </p:txBody>
      </p:sp>
      <p:sp>
        <p:nvSpPr>
          <p:cNvPr id="59" name="テキスト ボックス 58"/>
          <p:cNvSpPr txBox="1"/>
          <p:nvPr/>
        </p:nvSpPr>
        <p:spPr>
          <a:xfrm>
            <a:off x="3246231" y="1716663"/>
            <a:ext cx="69762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铲斗气缸</a:t>
            </a:r>
            <a:endParaRPr lang="ja-JP" altLang="en-US" sz="1000" dirty="0">
              <a:latin typeface="SimSun" panose="02010600030101010101" pitchFamily="2" charset="-122"/>
              <a:ea typeface="SimSun" panose="02010600030101010101" pitchFamily="2" charset="-122"/>
            </a:endParaRPr>
          </a:p>
        </p:txBody>
      </p:sp>
      <p:sp>
        <p:nvSpPr>
          <p:cNvPr id="60" name="テキスト ボックス 59"/>
          <p:cNvSpPr txBox="1"/>
          <p:nvPr/>
        </p:nvSpPr>
        <p:spPr>
          <a:xfrm>
            <a:off x="3437915" y="1915587"/>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摇杆</a:t>
            </a:r>
            <a:endParaRPr lang="ja-JP" altLang="en-US" sz="1000" dirty="0">
              <a:latin typeface="SimSun" panose="02010600030101010101" pitchFamily="2" charset="-122"/>
              <a:ea typeface="SimSun" panose="02010600030101010101" pitchFamily="2" charset="-122"/>
            </a:endParaRPr>
          </a:p>
        </p:txBody>
      </p:sp>
      <p:sp>
        <p:nvSpPr>
          <p:cNvPr id="61" name="テキスト ボックス 60"/>
          <p:cNvSpPr txBox="1"/>
          <p:nvPr/>
        </p:nvSpPr>
        <p:spPr>
          <a:xfrm>
            <a:off x="3525254" y="2350463"/>
            <a:ext cx="56938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摇杆棒</a:t>
            </a:r>
            <a:endParaRPr lang="ja-JP" altLang="en-US" sz="1000" dirty="0">
              <a:latin typeface="SimSun" panose="02010600030101010101" pitchFamily="2" charset="-122"/>
              <a:ea typeface="SimSun" panose="02010600030101010101" pitchFamily="2" charset="-122"/>
            </a:endParaRPr>
          </a:p>
        </p:txBody>
      </p:sp>
      <p:sp>
        <p:nvSpPr>
          <p:cNvPr id="62" name="テキスト ボックス 61"/>
          <p:cNvSpPr txBox="1"/>
          <p:nvPr/>
        </p:nvSpPr>
        <p:spPr>
          <a:xfrm>
            <a:off x="3322650" y="2640216"/>
            <a:ext cx="1210588"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拖曳挖掘机用铲斗</a:t>
            </a:r>
            <a:endParaRPr lang="ja-JP" altLang="en-US" sz="1000" dirty="0">
              <a:latin typeface="SimSun" panose="02010600030101010101" pitchFamily="2" charset="-122"/>
              <a:ea typeface="SimSun" panose="02010600030101010101" pitchFamily="2" charset="-122"/>
            </a:endParaRPr>
          </a:p>
        </p:txBody>
      </p:sp>
      <p:sp>
        <p:nvSpPr>
          <p:cNvPr id="63" name="テキスト ボックス 62"/>
          <p:cNvSpPr txBox="1"/>
          <p:nvPr/>
        </p:nvSpPr>
        <p:spPr>
          <a:xfrm>
            <a:off x="3580497" y="3021382"/>
            <a:ext cx="82586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拖曳挖掘机</a:t>
            </a:r>
            <a:endParaRPr lang="ja-JP" altLang="en-US" sz="1000" dirty="0">
              <a:latin typeface="SimSun" panose="02010600030101010101" pitchFamily="2" charset="-122"/>
              <a:ea typeface="SimSun" panose="02010600030101010101" pitchFamily="2" charset="-122"/>
            </a:endParaRPr>
          </a:p>
        </p:txBody>
      </p:sp>
      <p:sp>
        <p:nvSpPr>
          <p:cNvPr id="64" name="テキスト ボックス 63"/>
          <p:cNvSpPr txBox="1"/>
          <p:nvPr/>
        </p:nvSpPr>
        <p:spPr>
          <a:xfrm>
            <a:off x="7029364" y="1327523"/>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伸臂</a:t>
            </a:r>
            <a:endParaRPr lang="ja-JP" altLang="en-US" sz="1000" dirty="0">
              <a:latin typeface="SimSun" panose="02010600030101010101" pitchFamily="2" charset="-122"/>
              <a:ea typeface="SimSun" panose="02010600030101010101" pitchFamily="2" charset="-122"/>
            </a:endParaRPr>
          </a:p>
        </p:txBody>
      </p:sp>
      <p:sp>
        <p:nvSpPr>
          <p:cNvPr id="65" name="テキスト ボックス 64"/>
          <p:cNvSpPr txBox="1"/>
          <p:nvPr/>
        </p:nvSpPr>
        <p:spPr>
          <a:xfrm>
            <a:off x="4926837" y="1334868"/>
            <a:ext cx="69762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伸臂气缸</a:t>
            </a:r>
            <a:endParaRPr kumimoji="1" lang="ja-JP" altLang="en-US" sz="1000" dirty="0">
              <a:latin typeface="SimSun" panose="02010600030101010101" pitchFamily="2" charset="-122"/>
              <a:ea typeface="SimSun" panose="02010600030101010101" pitchFamily="2" charset="-122"/>
            </a:endParaRPr>
          </a:p>
        </p:txBody>
      </p:sp>
      <p:sp>
        <p:nvSpPr>
          <p:cNvPr id="66" name="テキスト ボックス 65"/>
          <p:cNvSpPr txBox="1"/>
          <p:nvPr/>
        </p:nvSpPr>
        <p:spPr>
          <a:xfrm>
            <a:off x="5078742" y="1654206"/>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动臂</a:t>
            </a:r>
            <a:endParaRPr kumimoji="1" lang="ja-JP" altLang="en-US" sz="1000" dirty="0">
              <a:latin typeface="SimSun" panose="02010600030101010101" pitchFamily="2" charset="-122"/>
              <a:ea typeface="SimSun" panose="02010600030101010101" pitchFamily="2" charset="-122"/>
            </a:endParaRPr>
          </a:p>
        </p:txBody>
      </p:sp>
      <p:sp>
        <p:nvSpPr>
          <p:cNvPr id="67" name="テキスト ボックス 66"/>
          <p:cNvSpPr txBox="1"/>
          <p:nvPr/>
        </p:nvSpPr>
        <p:spPr>
          <a:xfrm>
            <a:off x="4534441" y="1923717"/>
            <a:ext cx="69762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动臂气缸</a:t>
            </a:r>
            <a:endParaRPr kumimoji="1" lang="ja-JP" altLang="en-US" sz="1000" dirty="0">
              <a:latin typeface="SimSun" panose="02010600030101010101" pitchFamily="2" charset="-122"/>
              <a:ea typeface="SimSun" panose="02010600030101010101" pitchFamily="2" charset="-122"/>
            </a:endParaRPr>
          </a:p>
        </p:txBody>
      </p:sp>
      <p:sp>
        <p:nvSpPr>
          <p:cNvPr id="68" name="テキスト ボックス 67"/>
          <p:cNvSpPr txBox="1"/>
          <p:nvPr/>
        </p:nvSpPr>
        <p:spPr>
          <a:xfrm>
            <a:off x="7063357" y="1648227"/>
            <a:ext cx="69762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抓斗气缸</a:t>
            </a:r>
            <a:endParaRPr lang="ja-JP" altLang="en-US" sz="1000" dirty="0">
              <a:latin typeface="SimSun" panose="02010600030101010101" pitchFamily="2" charset="-122"/>
              <a:ea typeface="SimSun" panose="02010600030101010101" pitchFamily="2" charset="-122"/>
            </a:endParaRPr>
          </a:p>
        </p:txBody>
      </p:sp>
      <p:sp>
        <p:nvSpPr>
          <p:cNvPr id="69" name="テキスト ボックス 68"/>
          <p:cNvSpPr txBox="1"/>
          <p:nvPr/>
        </p:nvSpPr>
        <p:spPr>
          <a:xfrm>
            <a:off x="7151610" y="1920963"/>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摇杆</a:t>
            </a:r>
            <a:endParaRPr lang="ja-JP" altLang="en-US" sz="1000" dirty="0">
              <a:latin typeface="SimSun" panose="02010600030101010101" pitchFamily="2" charset="-122"/>
              <a:ea typeface="SimSun" panose="02010600030101010101" pitchFamily="2" charset="-122"/>
            </a:endParaRPr>
          </a:p>
        </p:txBody>
      </p:sp>
      <p:sp>
        <p:nvSpPr>
          <p:cNvPr id="70" name="テキスト ボックス 69"/>
          <p:cNvSpPr txBox="1"/>
          <p:nvPr/>
        </p:nvSpPr>
        <p:spPr>
          <a:xfrm>
            <a:off x="6978754" y="2793855"/>
            <a:ext cx="56938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摇杆棒</a:t>
            </a:r>
            <a:endParaRPr lang="ja-JP" altLang="en-US" sz="1000" dirty="0">
              <a:latin typeface="SimSun" panose="02010600030101010101" pitchFamily="2" charset="-122"/>
              <a:ea typeface="SimSun" panose="02010600030101010101" pitchFamily="2" charset="-122"/>
            </a:endParaRPr>
          </a:p>
        </p:txBody>
      </p:sp>
      <p:sp>
        <p:nvSpPr>
          <p:cNvPr id="71" name="テキスト ボックス 70"/>
          <p:cNvSpPr txBox="1"/>
          <p:nvPr/>
        </p:nvSpPr>
        <p:spPr>
          <a:xfrm>
            <a:off x="6581263" y="3318774"/>
            <a:ext cx="1210588"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动力挖掘机用铲斗</a:t>
            </a:r>
            <a:endParaRPr lang="ja-JP" altLang="en-US" sz="1000" dirty="0">
              <a:latin typeface="SimSun" panose="02010600030101010101" pitchFamily="2" charset="-122"/>
              <a:ea typeface="SimSun" panose="02010600030101010101" pitchFamily="2" charset="-122"/>
            </a:endParaRPr>
          </a:p>
        </p:txBody>
      </p:sp>
      <p:sp>
        <p:nvSpPr>
          <p:cNvPr id="72" name="テキスト ボックス 71"/>
          <p:cNvSpPr txBox="1"/>
          <p:nvPr/>
        </p:nvSpPr>
        <p:spPr>
          <a:xfrm>
            <a:off x="7565290" y="3021382"/>
            <a:ext cx="82586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动力挖掘机</a:t>
            </a:r>
            <a:endParaRPr lang="ja-JP" altLang="en-US" sz="1000" dirty="0">
              <a:latin typeface="SimSun" panose="02010600030101010101" pitchFamily="2" charset="-122"/>
              <a:ea typeface="SimSun" panose="02010600030101010101" pitchFamily="2" charset="-122"/>
            </a:endParaRPr>
          </a:p>
        </p:txBody>
      </p:sp>
      <p:sp>
        <p:nvSpPr>
          <p:cNvPr id="73" name="テキスト ボックス 72"/>
          <p:cNvSpPr txBox="1"/>
          <p:nvPr/>
        </p:nvSpPr>
        <p:spPr>
          <a:xfrm>
            <a:off x="3525254" y="5714220"/>
            <a:ext cx="82586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抓斗稳定索</a:t>
            </a:r>
            <a:endParaRPr lang="ja-JP" altLang="en-US" sz="1000" dirty="0">
              <a:latin typeface="SimSun" panose="02010600030101010101" pitchFamily="2" charset="-122"/>
              <a:ea typeface="SimSun" panose="02010600030101010101" pitchFamily="2" charset="-122"/>
            </a:endParaRPr>
          </a:p>
        </p:txBody>
      </p:sp>
      <p:sp>
        <p:nvSpPr>
          <p:cNvPr id="74" name="テキスト ボックス 73"/>
          <p:cNvSpPr txBox="1"/>
          <p:nvPr/>
        </p:nvSpPr>
        <p:spPr>
          <a:xfrm>
            <a:off x="2734759" y="4637227"/>
            <a:ext cx="56938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开合绳</a:t>
            </a:r>
            <a:endParaRPr lang="ja-JP" altLang="en-US" sz="1000" dirty="0">
              <a:latin typeface="SimSun" panose="02010600030101010101" pitchFamily="2" charset="-122"/>
              <a:ea typeface="SimSun" panose="02010600030101010101" pitchFamily="2" charset="-122"/>
            </a:endParaRPr>
          </a:p>
        </p:txBody>
      </p:sp>
      <p:sp>
        <p:nvSpPr>
          <p:cNvPr id="75" name="テキスト ボックス 74"/>
          <p:cNvSpPr txBox="1"/>
          <p:nvPr/>
        </p:nvSpPr>
        <p:spPr>
          <a:xfrm>
            <a:off x="2987399" y="4378125"/>
            <a:ext cx="56938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支撑绳</a:t>
            </a:r>
            <a:endParaRPr lang="ja-JP" altLang="en-US" sz="1000" dirty="0">
              <a:latin typeface="SimSun" panose="02010600030101010101" pitchFamily="2" charset="-122"/>
              <a:ea typeface="SimSun" panose="02010600030101010101" pitchFamily="2" charset="-122"/>
            </a:endParaRPr>
          </a:p>
        </p:txBody>
      </p:sp>
      <p:sp>
        <p:nvSpPr>
          <p:cNvPr id="76" name="テキスト ボックス 75"/>
          <p:cNvSpPr txBox="1"/>
          <p:nvPr/>
        </p:nvSpPr>
        <p:spPr>
          <a:xfrm>
            <a:off x="4264718" y="4916674"/>
            <a:ext cx="697627" cy="400110"/>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抓斗稳定</a:t>
            </a:r>
            <a:endParaRPr lang="en-US" altLang="zh-CN" sz="1000" dirty="0">
              <a:latin typeface="SimSun" panose="02010600030101010101" pitchFamily="2" charset="-122"/>
              <a:ea typeface="SimSun" panose="02010600030101010101" pitchFamily="2" charset="-122"/>
            </a:endParaRPr>
          </a:p>
          <a:p>
            <a:r>
              <a:rPr lang="zh-CN" altLang="en-US" sz="1000" dirty="0">
                <a:latin typeface="SimSun" panose="02010600030101010101" pitchFamily="2" charset="-122"/>
                <a:ea typeface="SimSun" panose="02010600030101010101" pitchFamily="2" charset="-122"/>
              </a:rPr>
              <a:t>索绳</a:t>
            </a:r>
            <a:endParaRPr lang="ja-JP" altLang="en-US" sz="1000" dirty="0">
              <a:latin typeface="SimSun" panose="02010600030101010101" pitchFamily="2" charset="-122"/>
              <a:ea typeface="SimSun" panose="02010600030101010101" pitchFamily="2" charset="-122"/>
            </a:endParaRPr>
          </a:p>
        </p:txBody>
      </p:sp>
      <p:sp>
        <p:nvSpPr>
          <p:cNvPr id="77" name="テキスト ボックス 76"/>
          <p:cNvSpPr txBox="1"/>
          <p:nvPr/>
        </p:nvSpPr>
        <p:spPr>
          <a:xfrm>
            <a:off x="4264718" y="5406404"/>
            <a:ext cx="565361" cy="246221"/>
          </a:xfrm>
          <a:prstGeom prst="rect">
            <a:avLst/>
          </a:prstGeom>
          <a:noFill/>
        </p:spPr>
        <p:txBody>
          <a:bodyPr wrap="square" rtlCol="0">
            <a:spAutoFit/>
          </a:bodyPr>
          <a:lstStyle/>
          <a:p>
            <a:r>
              <a:rPr lang="zh-CN" altLang="en-US" sz="1000" dirty="0">
                <a:latin typeface="SimSun" panose="02010600030101010101" pitchFamily="2" charset="-122"/>
                <a:ea typeface="SimSun" panose="02010600030101010101" pitchFamily="2" charset="-122"/>
              </a:rPr>
              <a:t>贝壳斗</a:t>
            </a:r>
            <a:endParaRPr lang="ja-JP" altLang="en-US" sz="1000" dirty="0">
              <a:latin typeface="SimSun" panose="02010600030101010101" pitchFamily="2" charset="-122"/>
              <a:ea typeface="SimSun" panose="02010600030101010101" pitchFamily="2" charset="-122"/>
            </a:endParaRPr>
          </a:p>
        </p:txBody>
      </p:sp>
      <p:sp>
        <p:nvSpPr>
          <p:cNvPr id="79" name="テキスト ボックス 78"/>
          <p:cNvSpPr txBox="1"/>
          <p:nvPr/>
        </p:nvSpPr>
        <p:spPr>
          <a:xfrm>
            <a:off x="4841098" y="5889632"/>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斗齿</a:t>
            </a:r>
            <a:endParaRPr lang="ja-JP" altLang="en-US" sz="1000" dirty="0">
              <a:latin typeface="SimSun" panose="02010600030101010101" pitchFamily="2" charset="-122"/>
              <a:ea typeface="SimSun" panose="02010600030101010101" pitchFamily="2" charset="-122"/>
            </a:endParaRPr>
          </a:p>
        </p:txBody>
      </p:sp>
      <p:sp>
        <p:nvSpPr>
          <p:cNvPr id="80" name="テキスト ボックス 79"/>
          <p:cNvSpPr txBox="1"/>
          <p:nvPr/>
        </p:nvSpPr>
        <p:spPr>
          <a:xfrm>
            <a:off x="5053086" y="5724390"/>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主轴</a:t>
            </a:r>
            <a:endParaRPr lang="ja-JP" altLang="en-US" sz="1000" dirty="0">
              <a:latin typeface="SimSun" panose="02010600030101010101" pitchFamily="2" charset="-122"/>
              <a:ea typeface="SimSun" panose="02010600030101010101" pitchFamily="2" charset="-122"/>
            </a:endParaRPr>
          </a:p>
        </p:txBody>
      </p:sp>
      <p:sp>
        <p:nvSpPr>
          <p:cNvPr id="81" name="テキスト ボックス 80"/>
          <p:cNvSpPr txBox="1"/>
          <p:nvPr/>
        </p:nvSpPr>
        <p:spPr>
          <a:xfrm>
            <a:off x="5552268" y="5732790"/>
            <a:ext cx="56938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平衡器</a:t>
            </a:r>
            <a:endParaRPr lang="ja-JP" altLang="en-US" sz="1000" dirty="0">
              <a:latin typeface="SimSun" panose="02010600030101010101" pitchFamily="2" charset="-122"/>
              <a:ea typeface="SimSun" panose="02010600030101010101" pitchFamily="2" charset="-122"/>
            </a:endParaRPr>
          </a:p>
        </p:txBody>
      </p:sp>
      <p:sp>
        <p:nvSpPr>
          <p:cNvPr id="82" name="テキスト ボックス 81"/>
          <p:cNvSpPr txBox="1"/>
          <p:nvPr/>
        </p:nvSpPr>
        <p:spPr>
          <a:xfrm>
            <a:off x="6037279" y="4842346"/>
            <a:ext cx="570990"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开合绳</a:t>
            </a:r>
            <a:endParaRPr lang="ja-JP" altLang="en-US" sz="1000" dirty="0">
              <a:latin typeface="SimSun" panose="02010600030101010101" pitchFamily="2" charset="-122"/>
              <a:ea typeface="SimSun" panose="02010600030101010101" pitchFamily="2" charset="-122"/>
            </a:endParaRPr>
          </a:p>
        </p:txBody>
      </p:sp>
      <p:sp>
        <p:nvSpPr>
          <p:cNvPr id="83" name="テキスト ボックス 82"/>
          <p:cNvSpPr txBox="1"/>
          <p:nvPr/>
        </p:nvSpPr>
        <p:spPr>
          <a:xfrm>
            <a:off x="6007049" y="4620823"/>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伸臂</a:t>
            </a:r>
            <a:endParaRPr lang="ja-JP" altLang="en-US" sz="1000" dirty="0">
              <a:latin typeface="SimSun" panose="02010600030101010101" pitchFamily="2" charset="-122"/>
              <a:ea typeface="SimSun" panose="02010600030101010101" pitchFamily="2" charset="-122"/>
            </a:endParaRPr>
          </a:p>
        </p:txBody>
      </p:sp>
      <p:sp>
        <p:nvSpPr>
          <p:cNvPr id="84" name="テキスト ボックス 83"/>
          <p:cNvSpPr txBox="1"/>
          <p:nvPr/>
        </p:nvSpPr>
        <p:spPr>
          <a:xfrm>
            <a:off x="5839751" y="4163502"/>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头部</a:t>
            </a:r>
            <a:endParaRPr lang="ja-JP" altLang="en-US"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59491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安全装置等</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教材９０页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３６页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zh-TW" sz="2000" dirty="0">
              <a:latin typeface="SimSun" panose="02010600030101010101" pitchFamily="2" charset="-122"/>
              <a:ea typeface="SimSun" panose="02010600030101010101" pitchFamily="2" charset="-122"/>
            </a:endParaRPr>
          </a:p>
        </p:txBody>
      </p:sp>
      <p:pic>
        <p:nvPicPr>
          <p:cNvPr id="15" name="図 14"/>
          <p:cNvPicPr>
            <a:picLocks noChangeAspect="1"/>
          </p:cNvPicPr>
          <p:nvPr/>
        </p:nvPicPr>
        <p:blipFill>
          <a:blip r:embed="rId3"/>
          <a:stretch>
            <a:fillRect/>
          </a:stretch>
        </p:blipFill>
        <p:spPr>
          <a:xfrm>
            <a:off x="1172250" y="1329877"/>
            <a:ext cx="2610041" cy="2505640"/>
          </a:xfrm>
          <a:prstGeom prst="rect">
            <a:avLst/>
          </a:prstGeom>
        </p:spPr>
      </p:pic>
      <p:pic>
        <p:nvPicPr>
          <p:cNvPr id="16" name="図 15"/>
          <p:cNvPicPr>
            <a:picLocks noChangeAspect="1"/>
          </p:cNvPicPr>
          <p:nvPr/>
        </p:nvPicPr>
        <p:blipFill>
          <a:blip r:embed="rId4"/>
          <a:stretch>
            <a:fillRect/>
          </a:stretch>
        </p:blipFill>
        <p:spPr>
          <a:xfrm>
            <a:off x="4429232" y="1310330"/>
            <a:ext cx="3464455" cy="2314095"/>
          </a:xfrm>
          <a:prstGeom prst="rect">
            <a:avLst/>
          </a:prstGeom>
        </p:spPr>
      </p:pic>
      <p:pic>
        <p:nvPicPr>
          <p:cNvPr id="17" name="図 16"/>
          <p:cNvPicPr>
            <a:picLocks noChangeAspect="1"/>
          </p:cNvPicPr>
          <p:nvPr/>
        </p:nvPicPr>
        <p:blipFill>
          <a:blip r:embed="rId5"/>
          <a:stretch>
            <a:fillRect/>
          </a:stretch>
        </p:blipFill>
        <p:spPr>
          <a:xfrm>
            <a:off x="960730" y="3906208"/>
            <a:ext cx="2846838" cy="2227020"/>
          </a:xfrm>
          <a:prstGeom prst="rect">
            <a:avLst/>
          </a:prstGeom>
        </p:spPr>
      </p:pic>
      <p:pic>
        <p:nvPicPr>
          <p:cNvPr id="18" name="図 17"/>
          <p:cNvPicPr>
            <a:picLocks noChangeAspect="1"/>
          </p:cNvPicPr>
          <p:nvPr/>
        </p:nvPicPr>
        <p:blipFill>
          <a:blip r:embed="rId6"/>
          <a:stretch>
            <a:fillRect/>
          </a:stretch>
        </p:blipFill>
        <p:spPr>
          <a:xfrm>
            <a:off x="4935170" y="3860822"/>
            <a:ext cx="2601230" cy="2272406"/>
          </a:xfrm>
          <a:prstGeom prst="rect">
            <a:avLst/>
          </a:prstGeom>
        </p:spPr>
      </p:pic>
      <p:sp>
        <p:nvSpPr>
          <p:cNvPr id="19" name="テキスト ボックス 18"/>
          <p:cNvSpPr txBox="1"/>
          <p:nvPr/>
        </p:nvSpPr>
        <p:spPr>
          <a:xfrm>
            <a:off x="4542654" y="363274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旋转停车刹车的示例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0" name="テキスト ボックス 19"/>
          <p:cNvSpPr txBox="1"/>
          <p:nvPr/>
        </p:nvSpPr>
        <p:spPr>
          <a:xfrm>
            <a:off x="884863" y="6065297"/>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防动臂翻倒装置的示例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1" name="テキスト ボックス 20"/>
          <p:cNvSpPr txBox="1"/>
          <p:nvPr/>
        </p:nvSpPr>
        <p:spPr>
          <a:xfrm>
            <a:off x="4616980" y="6084173"/>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停止动臂起伏装置的示例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2" name="テキスト ボックス 21"/>
          <p:cNvSpPr txBox="1"/>
          <p:nvPr/>
        </p:nvSpPr>
        <p:spPr>
          <a:xfrm>
            <a:off x="884863" y="3722322"/>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锁杆的示例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5" name="正方形/長方形 24"/>
          <p:cNvSpPr/>
          <p:nvPr/>
        </p:nvSpPr>
        <p:spPr>
          <a:xfrm>
            <a:off x="1172250" y="1356886"/>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6" name="正方形/長方形 25"/>
          <p:cNvSpPr/>
          <p:nvPr/>
        </p:nvSpPr>
        <p:spPr>
          <a:xfrm>
            <a:off x="2436227" y="1347923"/>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7" name="正方形/長方形 26"/>
          <p:cNvSpPr/>
          <p:nvPr/>
        </p:nvSpPr>
        <p:spPr>
          <a:xfrm>
            <a:off x="2255520" y="2286860"/>
            <a:ext cx="467894" cy="17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8" name="正方形/長方形 27"/>
          <p:cNvSpPr/>
          <p:nvPr/>
        </p:nvSpPr>
        <p:spPr>
          <a:xfrm>
            <a:off x="1877431" y="2839314"/>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9" name="正方形/長方形 28"/>
          <p:cNvSpPr/>
          <p:nvPr/>
        </p:nvSpPr>
        <p:spPr>
          <a:xfrm>
            <a:off x="2680582" y="2914332"/>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0" name="正方形/長方形 29"/>
          <p:cNvSpPr/>
          <p:nvPr/>
        </p:nvSpPr>
        <p:spPr>
          <a:xfrm>
            <a:off x="4718000" y="1346373"/>
            <a:ext cx="631240" cy="161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1" name="正方形/長方形 30"/>
          <p:cNvSpPr/>
          <p:nvPr/>
        </p:nvSpPr>
        <p:spPr>
          <a:xfrm>
            <a:off x="4371160" y="168402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2" name="正方形/長方形 31"/>
          <p:cNvSpPr/>
          <p:nvPr/>
        </p:nvSpPr>
        <p:spPr>
          <a:xfrm>
            <a:off x="5276876" y="171450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3" name="正方形/長方形 32"/>
          <p:cNvSpPr/>
          <p:nvPr/>
        </p:nvSpPr>
        <p:spPr>
          <a:xfrm>
            <a:off x="4500830" y="2339796"/>
            <a:ext cx="932230" cy="28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4" name="正方形/長方形 33"/>
          <p:cNvSpPr/>
          <p:nvPr/>
        </p:nvSpPr>
        <p:spPr>
          <a:xfrm>
            <a:off x="4846521" y="2769552"/>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5" name="正方形/長方形 34"/>
          <p:cNvSpPr/>
          <p:nvPr/>
        </p:nvSpPr>
        <p:spPr>
          <a:xfrm>
            <a:off x="5593080" y="1990164"/>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6" name="正方形/長方形 35"/>
          <p:cNvSpPr/>
          <p:nvPr/>
        </p:nvSpPr>
        <p:spPr>
          <a:xfrm>
            <a:off x="7271260" y="2062480"/>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7" name="正方形/長方形 36"/>
          <p:cNvSpPr/>
          <p:nvPr/>
        </p:nvSpPr>
        <p:spPr>
          <a:xfrm>
            <a:off x="5809666" y="2737115"/>
            <a:ext cx="216586" cy="812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8" name="正方形/長方形 37"/>
          <p:cNvSpPr/>
          <p:nvPr/>
        </p:nvSpPr>
        <p:spPr>
          <a:xfrm>
            <a:off x="1318452" y="4375882"/>
            <a:ext cx="623226" cy="1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9" name="正方形/長方形 38"/>
          <p:cNvSpPr/>
          <p:nvPr/>
        </p:nvSpPr>
        <p:spPr>
          <a:xfrm>
            <a:off x="1623059" y="4484174"/>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0" name="正方形/長方形 39"/>
          <p:cNvSpPr/>
          <p:nvPr/>
        </p:nvSpPr>
        <p:spPr>
          <a:xfrm>
            <a:off x="1105969" y="5411976"/>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1" name="正方形/長方形 40"/>
          <p:cNvSpPr/>
          <p:nvPr/>
        </p:nvSpPr>
        <p:spPr>
          <a:xfrm>
            <a:off x="2727279" y="4837532"/>
            <a:ext cx="579801" cy="107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2" name="正方形/長方形 41"/>
          <p:cNvSpPr/>
          <p:nvPr/>
        </p:nvSpPr>
        <p:spPr>
          <a:xfrm>
            <a:off x="5067196" y="4137821"/>
            <a:ext cx="480164" cy="318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4" name="正方形/長方形 43"/>
          <p:cNvSpPr/>
          <p:nvPr/>
        </p:nvSpPr>
        <p:spPr>
          <a:xfrm>
            <a:off x="6306537" y="4030155"/>
            <a:ext cx="551463"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5" name="正方形/長方形 44"/>
          <p:cNvSpPr/>
          <p:nvPr/>
        </p:nvSpPr>
        <p:spPr>
          <a:xfrm>
            <a:off x="6795838" y="4729866"/>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6" name="正方形/長方形 45"/>
          <p:cNvSpPr/>
          <p:nvPr/>
        </p:nvSpPr>
        <p:spPr>
          <a:xfrm>
            <a:off x="6821680" y="514412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7" name="正方形/長方形 46"/>
          <p:cNvSpPr/>
          <p:nvPr/>
        </p:nvSpPr>
        <p:spPr>
          <a:xfrm>
            <a:off x="6614517" y="559619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8" name="正方形/長方形 47"/>
          <p:cNvSpPr/>
          <p:nvPr/>
        </p:nvSpPr>
        <p:spPr>
          <a:xfrm>
            <a:off x="5627429" y="5518207"/>
            <a:ext cx="580739" cy="34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3" name="テキスト ボックス 22"/>
          <p:cNvSpPr txBox="1"/>
          <p:nvPr/>
        </p:nvSpPr>
        <p:spPr>
          <a:xfrm>
            <a:off x="960730" y="1389474"/>
            <a:ext cx="1338828"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升降时</a:t>
            </a:r>
            <a:r>
              <a:rPr lang="ja-JP" altLang="en-US" sz="1000" dirty="0">
                <a:latin typeface="SimSun" panose="02010600030101010101" pitchFamily="2" charset="-122"/>
                <a:ea typeface="SimSun" panose="02010600030101010101" pitchFamily="2" charset="-122"/>
              </a:rPr>
              <a:t>（</a:t>
            </a:r>
            <a:r>
              <a:rPr lang="zh-CN" altLang="en-US" sz="1000" dirty="0">
                <a:latin typeface="SimSun" panose="02010600030101010101" pitchFamily="2" charset="-122"/>
                <a:ea typeface="SimSun" panose="02010600030101010101" pitchFamily="2" charset="-122"/>
              </a:rPr>
              <a:t>开启止动</a:t>
            </a:r>
            <a:r>
              <a:rPr lang="ja-JP" altLang="en-US" sz="1000" dirty="0">
                <a:latin typeface="SimSun" panose="02010600030101010101" pitchFamily="2" charset="-122"/>
                <a:ea typeface="SimSun" panose="02010600030101010101" pitchFamily="2" charset="-122"/>
              </a:rPr>
              <a:t>）</a:t>
            </a:r>
          </a:p>
        </p:txBody>
      </p:sp>
      <p:sp>
        <p:nvSpPr>
          <p:cNvPr id="49" name="テキスト ボックス 48"/>
          <p:cNvSpPr txBox="1"/>
          <p:nvPr/>
        </p:nvSpPr>
        <p:spPr>
          <a:xfrm>
            <a:off x="2314416" y="1380511"/>
            <a:ext cx="1338828"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作业时</a:t>
            </a:r>
            <a:r>
              <a:rPr lang="ja-JP" altLang="en-US" sz="1000" dirty="0">
                <a:latin typeface="SimSun" panose="02010600030101010101" pitchFamily="2" charset="-122"/>
                <a:ea typeface="SimSun" panose="02010600030101010101" pitchFamily="2" charset="-122"/>
              </a:rPr>
              <a:t>（</a:t>
            </a:r>
            <a:r>
              <a:rPr lang="zh-CN" altLang="en-US" sz="1000" dirty="0">
                <a:latin typeface="SimSun" panose="02010600030101010101" pitchFamily="2" charset="-122"/>
                <a:ea typeface="SimSun" panose="02010600030101010101" pitchFamily="2" charset="-122"/>
              </a:rPr>
              <a:t>解锁止动</a:t>
            </a:r>
            <a:r>
              <a:rPr lang="ja-JP" altLang="en-US" sz="1000" dirty="0">
                <a:latin typeface="SimSun" panose="02010600030101010101" pitchFamily="2" charset="-122"/>
                <a:ea typeface="SimSun" panose="02010600030101010101" pitchFamily="2" charset="-122"/>
              </a:rPr>
              <a:t>）</a:t>
            </a:r>
          </a:p>
        </p:txBody>
      </p:sp>
      <p:sp>
        <p:nvSpPr>
          <p:cNvPr id="50" name="テキスト ボックス 49"/>
          <p:cNvSpPr txBox="1"/>
          <p:nvPr/>
        </p:nvSpPr>
        <p:spPr>
          <a:xfrm>
            <a:off x="2224196" y="2220686"/>
            <a:ext cx="441146" cy="400110"/>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标准</a:t>
            </a:r>
            <a:r>
              <a:rPr lang="en-US" altLang="ja-JP" sz="1000" dirty="0">
                <a:latin typeface="SimSun" panose="02010600030101010101" pitchFamily="2" charset="-122"/>
                <a:ea typeface="SimSun" panose="02010600030101010101" pitchFamily="2" charset="-122"/>
              </a:rPr>
              <a:t/>
            </a:r>
            <a:br>
              <a:rPr lang="en-US" altLang="ja-JP" sz="1000" dirty="0">
                <a:latin typeface="SimSun" panose="02010600030101010101" pitchFamily="2" charset="-122"/>
                <a:ea typeface="SimSun" panose="02010600030101010101" pitchFamily="2" charset="-122"/>
              </a:rPr>
            </a:br>
            <a:r>
              <a:rPr lang="zh-CN" altLang="en-US" sz="1000" dirty="0">
                <a:latin typeface="SimSun" panose="02010600030101010101" pitchFamily="2" charset="-122"/>
                <a:ea typeface="SimSun" panose="02010600030101010101" pitchFamily="2" charset="-122"/>
              </a:rPr>
              <a:t>位置</a:t>
            </a:r>
            <a:endParaRPr lang="ja-JP" altLang="en-US" sz="1000" dirty="0">
              <a:latin typeface="SimSun" panose="02010600030101010101" pitchFamily="2" charset="-122"/>
              <a:ea typeface="SimSun" panose="02010600030101010101" pitchFamily="2" charset="-122"/>
            </a:endParaRPr>
          </a:p>
        </p:txBody>
      </p:sp>
      <p:sp>
        <p:nvSpPr>
          <p:cNvPr id="51" name="テキスト ボックス 50"/>
          <p:cNvSpPr txBox="1"/>
          <p:nvPr/>
        </p:nvSpPr>
        <p:spPr>
          <a:xfrm>
            <a:off x="1855110" y="2838132"/>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锁住</a:t>
            </a:r>
            <a:endParaRPr lang="ja-JP" altLang="en-US" sz="1000" dirty="0">
              <a:latin typeface="SimSun" panose="02010600030101010101" pitchFamily="2" charset="-122"/>
              <a:ea typeface="SimSun" panose="02010600030101010101" pitchFamily="2" charset="-122"/>
            </a:endParaRPr>
          </a:p>
        </p:txBody>
      </p:sp>
      <p:sp>
        <p:nvSpPr>
          <p:cNvPr id="52" name="テキスト ボックス 51"/>
          <p:cNvSpPr txBox="1"/>
          <p:nvPr/>
        </p:nvSpPr>
        <p:spPr>
          <a:xfrm>
            <a:off x="2635313" y="2944640"/>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解锁</a:t>
            </a:r>
            <a:endParaRPr lang="ja-JP" altLang="en-US" sz="1000" dirty="0">
              <a:latin typeface="SimSun" panose="02010600030101010101" pitchFamily="2" charset="-122"/>
              <a:ea typeface="SimSun" panose="02010600030101010101" pitchFamily="2" charset="-122"/>
            </a:endParaRPr>
          </a:p>
        </p:txBody>
      </p:sp>
      <p:sp>
        <p:nvSpPr>
          <p:cNvPr id="53" name="テキスト ボックス 52"/>
          <p:cNvSpPr txBox="1"/>
          <p:nvPr/>
        </p:nvSpPr>
        <p:spPr>
          <a:xfrm>
            <a:off x="4675677" y="1313790"/>
            <a:ext cx="56938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旋转杆</a:t>
            </a:r>
            <a:endParaRPr lang="ja-JP" altLang="en-US" sz="1000" dirty="0">
              <a:latin typeface="SimSun" panose="02010600030101010101" pitchFamily="2" charset="-122"/>
              <a:ea typeface="SimSun" panose="02010600030101010101" pitchFamily="2" charset="-122"/>
            </a:endParaRPr>
          </a:p>
        </p:txBody>
      </p:sp>
      <p:sp>
        <p:nvSpPr>
          <p:cNvPr id="54" name="テキスト ボックス 53"/>
          <p:cNvSpPr txBox="1"/>
          <p:nvPr/>
        </p:nvSpPr>
        <p:spPr>
          <a:xfrm>
            <a:off x="4351157" y="1534918"/>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开关</a:t>
            </a:r>
            <a:endParaRPr lang="ja-JP" altLang="en-US" sz="1000" dirty="0">
              <a:latin typeface="SimSun" panose="02010600030101010101" pitchFamily="2" charset="-122"/>
              <a:ea typeface="SimSun" panose="02010600030101010101" pitchFamily="2" charset="-122"/>
            </a:endParaRPr>
          </a:p>
        </p:txBody>
      </p:sp>
      <p:sp>
        <p:nvSpPr>
          <p:cNvPr id="55" name="テキスト ボックス 54"/>
          <p:cNvSpPr txBox="1"/>
          <p:nvPr/>
        </p:nvSpPr>
        <p:spPr>
          <a:xfrm>
            <a:off x="5174529" y="1694938"/>
            <a:ext cx="58541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计时器</a:t>
            </a:r>
            <a:endParaRPr lang="ja-JP" altLang="en-US" sz="1000" dirty="0">
              <a:latin typeface="SimSun" panose="02010600030101010101" pitchFamily="2" charset="-122"/>
              <a:ea typeface="SimSun" panose="02010600030101010101" pitchFamily="2" charset="-122"/>
            </a:endParaRPr>
          </a:p>
        </p:txBody>
      </p:sp>
      <p:sp>
        <p:nvSpPr>
          <p:cNvPr id="56" name="テキスト ボックス 55"/>
          <p:cNvSpPr txBox="1"/>
          <p:nvPr/>
        </p:nvSpPr>
        <p:spPr>
          <a:xfrm>
            <a:off x="5552118" y="1928745"/>
            <a:ext cx="56938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电磁阀</a:t>
            </a:r>
            <a:endParaRPr lang="ja-JP" altLang="en-US" sz="1000" dirty="0">
              <a:latin typeface="SimSun" panose="02010600030101010101" pitchFamily="2" charset="-122"/>
              <a:ea typeface="SimSun" panose="02010600030101010101" pitchFamily="2" charset="-122"/>
            </a:endParaRPr>
          </a:p>
        </p:txBody>
      </p:sp>
      <p:sp>
        <p:nvSpPr>
          <p:cNvPr id="57" name="テキスト ボックス 56"/>
          <p:cNvSpPr txBox="1"/>
          <p:nvPr/>
        </p:nvSpPr>
        <p:spPr>
          <a:xfrm>
            <a:off x="7276748" y="2272097"/>
            <a:ext cx="69762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旋转马达</a:t>
            </a:r>
            <a:endParaRPr lang="ja-JP" altLang="en-US" sz="1000" dirty="0">
              <a:latin typeface="SimSun" panose="02010600030101010101" pitchFamily="2" charset="-122"/>
              <a:ea typeface="SimSun" panose="02010600030101010101" pitchFamily="2" charset="-122"/>
            </a:endParaRPr>
          </a:p>
        </p:txBody>
      </p:sp>
      <p:sp>
        <p:nvSpPr>
          <p:cNvPr id="59" name="テキスト ボックス 58"/>
          <p:cNvSpPr txBox="1"/>
          <p:nvPr/>
        </p:nvSpPr>
        <p:spPr>
          <a:xfrm>
            <a:off x="4813047" y="2264556"/>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电池</a:t>
            </a:r>
            <a:endParaRPr lang="ja-JP" altLang="en-US" sz="1000" dirty="0">
              <a:latin typeface="SimSun" panose="02010600030101010101" pitchFamily="2" charset="-122"/>
              <a:ea typeface="SimSun" panose="02010600030101010101" pitchFamily="2" charset="-122"/>
            </a:endParaRPr>
          </a:p>
        </p:txBody>
      </p:sp>
      <p:sp>
        <p:nvSpPr>
          <p:cNvPr id="60" name="テキスト ボックス 59"/>
          <p:cNvSpPr txBox="1"/>
          <p:nvPr/>
        </p:nvSpPr>
        <p:spPr>
          <a:xfrm>
            <a:off x="4379170" y="2459586"/>
            <a:ext cx="56938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控制泵</a:t>
            </a:r>
            <a:endParaRPr lang="ja-JP" altLang="en-US" sz="1000" dirty="0">
              <a:latin typeface="SimSun" panose="02010600030101010101" pitchFamily="2" charset="-122"/>
              <a:ea typeface="SimSun" panose="02010600030101010101" pitchFamily="2" charset="-122"/>
            </a:endParaRPr>
          </a:p>
        </p:txBody>
      </p:sp>
      <p:sp>
        <p:nvSpPr>
          <p:cNvPr id="61" name="テキスト ボックス 60"/>
          <p:cNvSpPr txBox="1"/>
          <p:nvPr/>
        </p:nvSpPr>
        <p:spPr>
          <a:xfrm>
            <a:off x="4820452" y="2686390"/>
            <a:ext cx="56938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发动机</a:t>
            </a:r>
            <a:endParaRPr lang="en-US" altLang="ja-JP" sz="1000" dirty="0">
              <a:latin typeface="SimSun" panose="02010600030101010101" pitchFamily="2" charset="-122"/>
              <a:ea typeface="SimSun" panose="02010600030101010101" pitchFamily="2" charset="-122"/>
            </a:endParaRPr>
          </a:p>
        </p:txBody>
      </p:sp>
      <p:sp>
        <p:nvSpPr>
          <p:cNvPr id="62" name="テキスト ボックス 61"/>
          <p:cNvSpPr txBox="1"/>
          <p:nvPr/>
        </p:nvSpPr>
        <p:spPr>
          <a:xfrm>
            <a:off x="5788824" y="2663266"/>
            <a:ext cx="323529" cy="707886"/>
          </a:xfrm>
          <a:prstGeom prst="rect">
            <a:avLst/>
          </a:prstGeom>
          <a:noFill/>
        </p:spPr>
        <p:txBody>
          <a:bodyPr wrap="square" rtlCol="0">
            <a:spAutoFit/>
          </a:bodyPr>
          <a:lstStyle/>
          <a:p>
            <a:r>
              <a:rPr lang="zh-CN" altLang="en-US" sz="1000" dirty="0">
                <a:latin typeface="SimSun" panose="02010600030101010101" pitchFamily="2" charset="-122"/>
                <a:ea typeface="SimSun" panose="02010600030101010101" pitchFamily="2" charset="-122"/>
              </a:rPr>
              <a:t>液压油箱</a:t>
            </a:r>
            <a:endParaRPr lang="ja-JP" altLang="en-US" sz="1000" dirty="0">
              <a:latin typeface="SimSun" panose="02010600030101010101" pitchFamily="2" charset="-122"/>
              <a:ea typeface="SimSun" panose="02010600030101010101" pitchFamily="2" charset="-122"/>
            </a:endParaRPr>
          </a:p>
        </p:txBody>
      </p:sp>
      <p:sp>
        <p:nvSpPr>
          <p:cNvPr id="63" name="テキスト ボックス 62"/>
          <p:cNvSpPr txBox="1"/>
          <p:nvPr/>
        </p:nvSpPr>
        <p:spPr>
          <a:xfrm>
            <a:off x="1433595" y="4298448"/>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托架</a:t>
            </a:r>
            <a:endParaRPr lang="ja-JP" altLang="en-US" sz="1000" dirty="0">
              <a:latin typeface="SimSun" panose="02010600030101010101" pitchFamily="2" charset="-122"/>
              <a:ea typeface="SimSun" panose="02010600030101010101" pitchFamily="2" charset="-122"/>
            </a:endParaRPr>
          </a:p>
        </p:txBody>
      </p:sp>
      <p:sp>
        <p:nvSpPr>
          <p:cNvPr id="64" name="テキスト ボックス 63"/>
          <p:cNvSpPr txBox="1"/>
          <p:nvPr/>
        </p:nvSpPr>
        <p:spPr>
          <a:xfrm>
            <a:off x="1028873" y="5370154"/>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动臂</a:t>
            </a:r>
            <a:endParaRPr lang="ja-JP" altLang="en-US" sz="1000" dirty="0">
              <a:latin typeface="SimSun" panose="02010600030101010101" pitchFamily="2" charset="-122"/>
              <a:ea typeface="SimSun" panose="02010600030101010101" pitchFamily="2" charset="-122"/>
            </a:endParaRPr>
          </a:p>
        </p:txBody>
      </p:sp>
      <p:sp>
        <p:nvSpPr>
          <p:cNvPr id="65" name="テキスト ボックス 64"/>
          <p:cNvSpPr txBox="1"/>
          <p:nvPr/>
        </p:nvSpPr>
        <p:spPr>
          <a:xfrm>
            <a:off x="2706474" y="4747179"/>
            <a:ext cx="505267" cy="246221"/>
          </a:xfrm>
          <a:prstGeom prst="rect">
            <a:avLst/>
          </a:prstGeom>
          <a:noFill/>
        </p:spPr>
        <p:txBody>
          <a:bodyPr wrap="none" rtlCol="0">
            <a:spAutoFit/>
          </a:bodyPr>
          <a:lstStyle/>
          <a:p>
            <a:r>
              <a:rPr lang="en-US" altLang="ja-JP" sz="1000" dirty="0">
                <a:latin typeface="SimSun" panose="02010600030101010101" pitchFamily="2" charset="-122"/>
                <a:ea typeface="SimSun" panose="02010600030101010101" pitchFamily="2" charset="-122"/>
              </a:rPr>
              <a:t>A</a:t>
            </a:r>
            <a:r>
              <a:rPr lang="zh-CN" altLang="en-US" sz="1000" dirty="0">
                <a:latin typeface="SimSun" panose="02010600030101010101" pitchFamily="2" charset="-122"/>
                <a:ea typeface="SimSun" panose="02010600030101010101" pitchFamily="2" charset="-122"/>
              </a:rPr>
              <a:t>承梁</a:t>
            </a:r>
            <a:endParaRPr lang="ja-JP" altLang="en-US" sz="1000" dirty="0">
              <a:latin typeface="SimSun" panose="02010600030101010101" pitchFamily="2" charset="-122"/>
              <a:ea typeface="SimSun" panose="02010600030101010101" pitchFamily="2" charset="-122"/>
            </a:endParaRPr>
          </a:p>
        </p:txBody>
      </p:sp>
      <p:sp>
        <p:nvSpPr>
          <p:cNvPr id="66" name="テキスト ボックス 65"/>
          <p:cNvSpPr txBox="1"/>
          <p:nvPr/>
        </p:nvSpPr>
        <p:spPr>
          <a:xfrm>
            <a:off x="6249489" y="3956606"/>
            <a:ext cx="82586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松开后位置</a:t>
            </a:r>
            <a:endParaRPr lang="ja-JP" altLang="en-US" sz="1000" dirty="0">
              <a:latin typeface="SimSun" panose="02010600030101010101" pitchFamily="2" charset="-122"/>
              <a:ea typeface="SimSun" panose="02010600030101010101" pitchFamily="2" charset="-122"/>
            </a:endParaRPr>
          </a:p>
        </p:txBody>
      </p:sp>
      <p:sp>
        <p:nvSpPr>
          <p:cNvPr id="67" name="テキスト ボックス 66"/>
          <p:cNvSpPr txBox="1"/>
          <p:nvPr/>
        </p:nvSpPr>
        <p:spPr>
          <a:xfrm>
            <a:off x="4897136" y="4104358"/>
            <a:ext cx="697627" cy="400110"/>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动臂上扬</a:t>
            </a:r>
            <a:endParaRPr lang="en-US" altLang="zh-CN" sz="1000" dirty="0">
              <a:latin typeface="SimSun" panose="02010600030101010101" pitchFamily="2" charset="-122"/>
              <a:ea typeface="SimSun" panose="02010600030101010101" pitchFamily="2" charset="-122"/>
            </a:endParaRPr>
          </a:p>
          <a:p>
            <a:r>
              <a:rPr lang="zh-CN" altLang="en-US" sz="1000" dirty="0">
                <a:latin typeface="SimSun" panose="02010600030101010101" pitchFamily="2" charset="-122"/>
                <a:ea typeface="SimSun" panose="02010600030101010101" pitchFamily="2" charset="-122"/>
              </a:rPr>
              <a:t>位置</a:t>
            </a:r>
            <a:endParaRPr lang="ja-JP" altLang="en-US" sz="1000" dirty="0">
              <a:latin typeface="SimSun" panose="02010600030101010101" pitchFamily="2" charset="-122"/>
              <a:ea typeface="SimSun" panose="02010600030101010101" pitchFamily="2" charset="-122"/>
            </a:endParaRPr>
          </a:p>
        </p:txBody>
      </p:sp>
      <p:sp>
        <p:nvSpPr>
          <p:cNvPr id="68" name="テキスト ボックス 67"/>
          <p:cNvSpPr txBox="1"/>
          <p:nvPr/>
        </p:nvSpPr>
        <p:spPr>
          <a:xfrm>
            <a:off x="5466463" y="5392359"/>
            <a:ext cx="69762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螺丝长度</a:t>
            </a:r>
            <a:endParaRPr lang="ja-JP" altLang="en-US" sz="1000" dirty="0">
              <a:latin typeface="SimSun" panose="02010600030101010101" pitchFamily="2" charset="-122"/>
              <a:ea typeface="SimSun" panose="02010600030101010101" pitchFamily="2" charset="-122"/>
            </a:endParaRPr>
          </a:p>
        </p:txBody>
      </p:sp>
      <p:sp>
        <p:nvSpPr>
          <p:cNvPr id="69" name="テキスト ボックス 68"/>
          <p:cNvSpPr txBox="1"/>
          <p:nvPr/>
        </p:nvSpPr>
        <p:spPr>
          <a:xfrm>
            <a:off x="5474804" y="5610851"/>
            <a:ext cx="697627" cy="400110"/>
          </a:xfrm>
          <a:prstGeom prst="rect">
            <a:avLst/>
          </a:prstGeom>
          <a:noFill/>
        </p:spPr>
        <p:txBody>
          <a:bodyPr wrap="none" rtlCol="0">
            <a:spAutoFit/>
          </a:bodyPr>
          <a:lstStyle/>
          <a:p>
            <a:pPr algn="ctr"/>
            <a:r>
              <a:rPr lang="zh-CN" altLang="en-US" sz="1000" dirty="0">
                <a:latin typeface="SimSun" panose="02010600030101010101" pitchFamily="2" charset="-122"/>
                <a:ea typeface="SimSun" panose="02010600030101010101" pitchFamily="2" charset="-122"/>
              </a:rPr>
              <a:t>用于调整</a:t>
            </a:r>
            <a:endParaRPr lang="en-US" altLang="zh-CN" sz="1000" dirty="0">
              <a:latin typeface="SimSun" panose="02010600030101010101" pitchFamily="2" charset="-122"/>
              <a:ea typeface="SimSun" panose="02010600030101010101" pitchFamily="2" charset="-122"/>
            </a:endParaRPr>
          </a:p>
          <a:p>
            <a:pPr algn="ctr"/>
            <a:r>
              <a:rPr lang="zh-CN" altLang="en-US" sz="1000" dirty="0">
                <a:latin typeface="SimSun" panose="02010600030101010101" pitchFamily="2" charset="-122"/>
                <a:ea typeface="SimSun" panose="02010600030101010101" pitchFamily="2" charset="-122"/>
              </a:rPr>
              <a:t>运作角度</a:t>
            </a:r>
            <a:endParaRPr lang="ja-JP" altLang="en-US" sz="1000" dirty="0">
              <a:latin typeface="SimSun" panose="02010600030101010101" pitchFamily="2" charset="-122"/>
              <a:ea typeface="SimSun" panose="02010600030101010101" pitchFamily="2" charset="-122"/>
            </a:endParaRPr>
          </a:p>
        </p:txBody>
      </p:sp>
      <p:sp>
        <p:nvSpPr>
          <p:cNvPr id="5" name="大かっこ 4"/>
          <p:cNvSpPr/>
          <p:nvPr/>
        </p:nvSpPr>
        <p:spPr>
          <a:xfrm>
            <a:off x="5544160" y="5621727"/>
            <a:ext cx="552953" cy="371731"/>
          </a:xfrm>
          <a:prstGeom prst="bracketPair">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70" name="テキスト ボックス 69"/>
          <p:cNvSpPr txBox="1"/>
          <p:nvPr/>
        </p:nvSpPr>
        <p:spPr>
          <a:xfrm>
            <a:off x="6715671" y="4638094"/>
            <a:ext cx="69762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止动螺丝</a:t>
            </a:r>
            <a:endParaRPr lang="ja-JP" altLang="en-US" sz="1000" dirty="0">
              <a:latin typeface="SimSun" panose="02010600030101010101" pitchFamily="2" charset="-122"/>
              <a:ea typeface="SimSun" panose="02010600030101010101" pitchFamily="2" charset="-122"/>
            </a:endParaRPr>
          </a:p>
        </p:txBody>
      </p:sp>
      <p:sp>
        <p:nvSpPr>
          <p:cNvPr id="71" name="テキスト ボックス 70"/>
          <p:cNvSpPr txBox="1"/>
          <p:nvPr/>
        </p:nvSpPr>
        <p:spPr>
          <a:xfrm>
            <a:off x="6753379" y="5065605"/>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动臂</a:t>
            </a:r>
            <a:endParaRPr lang="ja-JP" altLang="en-US" sz="1000" dirty="0">
              <a:latin typeface="SimSun" panose="02010600030101010101" pitchFamily="2" charset="-122"/>
              <a:ea typeface="SimSun" panose="02010600030101010101" pitchFamily="2" charset="-122"/>
            </a:endParaRPr>
          </a:p>
        </p:txBody>
      </p:sp>
      <p:sp>
        <p:nvSpPr>
          <p:cNvPr id="72" name="テキスト ボックス 71"/>
          <p:cNvSpPr txBox="1"/>
          <p:nvPr/>
        </p:nvSpPr>
        <p:spPr>
          <a:xfrm>
            <a:off x="6566853" y="5492609"/>
            <a:ext cx="441146" cy="246221"/>
          </a:xfrm>
          <a:prstGeom prst="rect">
            <a:avLst/>
          </a:prstGeom>
          <a:noFill/>
        </p:spPr>
        <p:txBody>
          <a:bodyPr wrap="none" rtlCol="0">
            <a:spAutoFit/>
          </a:bodyPr>
          <a:lstStyle/>
          <a:p>
            <a:r>
              <a:rPr lang="en-US" altLang="ja-JP" sz="1000" dirty="0">
                <a:latin typeface="SimSun" panose="02010600030101010101" pitchFamily="2" charset="-122"/>
                <a:ea typeface="SimSun" panose="02010600030101010101" pitchFamily="2" charset="-122"/>
              </a:rPr>
              <a:t>80°</a:t>
            </a:r>
            <a:endParaRPr lang="ja-JP" altLang="en-US"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07487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439407" y="1268384"/>
            <a:ext cx="4048125" cy="1362075"/>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整地</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搬运</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装载用机械</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辅助教材５页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4"/>
          <a:stretch>
            <a:fillRect/>
          </a:stretch>
        </p:blipFill>
        <p:spPr>
          <a:xfrm>
            <a:off x="940809" y="1467282"/>
            <a:ext cx="3209925" cy="3590925"/>
          </a:xfrm>
          <a:prstGeom prst="rect">
            <a:avLst/>
          </a:prstGeom>
        </p:spPr>
      </p:pic>
      <p:pic>
        <p:nvPicPr>
          <p:cNvPr id="9" name="図 8"/>
          <p:cNvPicPr>
            <a:picLocks noChangeAspect="1"/>
          </p:cNvPicPr>
          <p:nvPr/>
        </p:nvPicPr>
        <p:blipFill>
          <a:blip r:embed="rId5"/>
          <a:stretch>
            <a:fillRect/>
          </a:stretch>
        </p:blipFill>
        <p:spPr>
          <a:xfrm>
            <a:off x="4858507" y="2740458"/>
            <a:ext cx="3209925" cy="2724150"/>
          </a:xfrm>
          <a:prstGeom prst="rect">
            <a:avLst/>
          </a:prstGeom>
        </p:spPr>
      </p:pic>
      <p:sp>
        <p:nvSpPr>
          <p:cNvPr id="11" name="テキスト ボックス 10"/>
          <p:cNvSpPr txBox="1"/>
          <p:nvPr/>
        </p:nvSpPr>
        <p:spPr>
          <a:xfrm>
            <a:off x="1061547" y="5049247"/>
            <a:ext cx="3312646" cy="276999"/>
          </a:xfrm>
          <a:prstGeom prst="rect">
            <a:avLst/>
          </a:prstGeom>
          <a:noFill/>
          <a:ln>
            <a:noFill/>
          </a:ln>
        </p:spPr>
        <p:txBody>
          <a:bodyPr wrap="square" rtlCol="0">
            <a:spAutoFit/>
          </a:bodyPr>
          <a:lstStyle/>
          <a:p>
            <a:pPr algn="ct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推土机的示例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2" name="テキスト ボックス 11"/>
          <p:cNvSpPr txBox="1"/>
          <p:nvPr/>
        </p:nvSpPr>
        <p:spPr>
          <a:xfrm>
            <a:off x="4858507" y="2569517"/>
            <a:ext cx="3312646" cy="276999"/>
          </a:xfrm>
          <a:prstGeom prst="rect">
            <a:avLst/>
          </a:prstGeom>
          <a:noFill/>
          <a:ln>
            <a:noFill/>
          </a:ln>
        </p:spPr>
        <p:txBody>
          <a:bodyPr wrap="square" rtlCol="0">
            <a:spAutoFit/>
          </a:bodyPr>
          <a:lstStyle/>
          <a:p>
            <a:pPr algn="ctr"/>
            <a:r>
              <a:rPr lang="zh-CN" altLang="ja-JP" sz="1200" dirty="0">
                <a:effectLst/>
                <a:latin typeface="SimSun" panose="02010600030101010101" pitchFamily="2" charset="-122"/>
                <a:ea typeface="SimSun" panose="02010600030101010101" pitchFamily="2" charset="-122"/>
                <a:cs typeface="Microsoft YaHei" panose="020B0503020204020204" pitchFamily="34" charset="-122"/>
              </a:rPr>
              <a:t>牵引挖掘机的示例</a:t>
            </a:r>
            <a:endParaRPr lang="ja-JP" altLang="en-US" sz="1000" dirty="0">
              <a:solidFill>
                <a:prstClr val="black"/>
              </a:solidFill>
              <a:latin typeface="SimSun" panose="02010600030101010101" pitchFamily="2" charset="-122"/>
              <a:ea typeface="SimSun" panose="02010600030101010101" pitchFamily="2" charset="-122"/>
            </a:endParaRPr>
          </a:p>
        </p:txBody>
      </p:sp>
      <p:sp>
        <p:nvSpPr>
          <p:cNvPr id="13" name="テキスト ボックス 12"/>
          <p:cNvSpPr txBox="1"/>
          <p:nvPr/>
        </p:nvSpPr>
        <p:spPr>
          <a:xfrm>
            <a:off x="4807146" y="5389766"/>
            <a:ext cx="3312646" cy="276999"/>
          </a:xfrm>
          <a:prstGeom prst="rect">
            <a:avLst/>
          </a:prstGeom>
          <a:noFill/>
          <a:ln>
            <a:noFill/>
          </a:ln>
        </p:spPr>
        <p:txBody>
          <a:bodyPr wrap="square" rtlCol="0">
            <a:spAutoFit/>
          </a:bodyPr>
          <a:lstStyle/>
          <a:p>
            <a:pPr algn="ctr"/>
            <a:r>
              <a:rPr lang="zh-CN" altLang="en-US" sz="1200" dirty="0">
                <a:effectLst/>
                <a:latin typeface="SimSun" panose="02010600030101010101" pitchFamily="2" charset="-122"/>
                <a:ea typeface="SimSun" panose="02010600030101010101" pitchFamily="2" charset="-122"/>
                <a:cs typeface="Times New Roman" panose="02020603050405020304" pitchFamily="18" charset="0"/>
              </a:rPr>
              <a:t>刮</a:t>
            </a: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土机的示例</a:t>
            </a:r>
            <a:endParaRPr lang="ja-JP" altLang="en-US" sz="10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364108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64084" y="1209935"/>
            <a:ext cx="3589707" cy="2659246"/>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动力平地机</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教材９２页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３８页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2" name="テキスト ボックス 11"/>
          <p:cNvSpPr txBox="1"/>
          <p:nvPr/>
        </p:nvSpPr>
        <p:spPr>
          <a:xfrm>
            <a:off x="1242268" y="6053581"/>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松土装置的示例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4"/>
          <a:stretch>
            <a:fillRect/>
          </a:stretch>
        </p:blipFill>
        <p:spPr>
          <a:xfrm>
            <a:off x="4715336" y="1287152"/>
            <a:ext cx="3595828" cy="4791961"/>
          </a:xfrm>
          <a:prstGeom prst="rect">
            <a:avLst/>
          </a:prstGeom>
        </p:spPr>
      </p:pic>
      <p:pic>
        <p:nvPicPr>
          <p:cNvPr id="8" name="図 7"/>
          <p:cNvPicPr>
            <a:picLocks noChangeAspect="1"/>
          </p:cNvPicPr>
          <p:nvPr/>
        </p:nvPicPr>
        <p:blipFill>
          <a:blip r:embed="rId5"/>
          <a:stretch>
            <a:fillRect/>
          </a:stretch>
        </p:blipFill>
        <p:spPr>
          <a:xfrm>
            <a:off x="1541860" y="3964563"/>
            <a:ext cx="2638425" cy="2114550"/>
          </a:xfrm>
          <a:prstGeom prst="rect">
            <a:avLst/>
          </a:prstGeom>
        </p:spPr>
      </p:pic>
      <p:sp>
        <p:nvSpPr>
          <p:cNvPr id="13" name="テキスト ボックス 12"/>
          <p:cNvSpPr txBox="1"/>
          <p:nvPr/>
        </p:nvSpPr>
        <p:spPr>
          <a:xfrm>
            <a:off x="1242267" y="3767615"/>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推土（</a:t>
            </a:r>
            <a:r>
              <a:rPr lang="en-US" altLang="zh-CN" sz="1200" dirty="0" err="1">
                <a:solidFill>
                  <a:prstClr val="black"/>
                </a:solidFill>
                <a:latin typeface="SimSun" panose="02010600030101010101" pitchFamily="2" charset="-122"/>
                <a:ea typeface="SimSun" panose="02010600030101010101" pitchFamily="2" charset="-122"/>
              </a:rPr>
              <a:t>oshido</a:t>
            </a:r>
            <a:r>
              <a:rPr lang="zh-CN" altLang="en-US" sz="1200" dirty="0">
                <a:solidFill>
                  <a:prstClr val="black"/>
                </a:solidFill>
                <a:latin typeface="SimSun" panose="02010600030101010101" pitchFamily="2" charset="-122"/>
                <a:ea typeface="SimSun" panose="02010600030101010101" pitchFamily="2" charset="-122"/>
              </a:rPr>
              <a:t>）装置的示例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4" name="テキスト ボックス 13"/>
          <p:cNvSpPr txBox="1"/>
          <p:nvPr/>
        </p:nvSpPr>
        <p:spPr>
          <a:xfrm>
            <a:off x="4894445" y="6010791"/>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动力平地机作业装置操作的示例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7" name="正方形/長方形 6"/>
          <p:cNvSpPr/>
          <p:nvPr/>
        </p:nvSpPr>
        <p:spPr>
          <a:xfrm>
            <a:off x="819150" y="1644650"/>
            <a:ext cx="273050" cy="11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5" name="正方形/長方形 14"/>
          <p:cNvSpPr/>
          <p:nvPr/>
        </p:nvSpPr>
        <p:spPr>
          <a:xfrm>
            <a:off x="1192362" y="2120485"/>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SimSun" panose="02010600030101010101" pitchFamily="2" charset="-122"/>
              <a:ea typeface="SimSun" panose="02010600030101010101" pitchFamily="2" charset="-122"/>
            </a:endParaRPr>
          </a:p>
        </p:txBody>
      </p:sp>
      <p:sp>
        <p:nvSpPr>
          <p:cNvPr id="16" name="正方形/長方形 15"/>
          <p:cNvSpPr/>
          <p:nvPr/>
        </p:nvSpPr>
        <p:spPr>
          <a:xfrm>
            <a:off x="1502570" y="2584483"/>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7" name="正方形/長方形 16"/>
          <p:cNvSpPr/>
          <p:nvPr/>
        </p:nvSpPr>
        <p:spPr>
          <a:xfrm>
            <a:off x="1519958" y="3017232"/>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8" name="正方形/長方形 17"/>
          <p:cNvSpPr/>
          <p:nvPr/>
        </p:nvSpPr>
        <p:spPr>
          <a:xfrm>
            <a:off x="2644453" y="3547984"/>
            <a:ext cx="905197" cy="16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9" name="正方形/長方形 18"/>
          <p:cNvSpPr/>
          <p:nvPr/>
        </p:nvSpPr>
        <p:spPr>
          <a:xfrm>
            <a:off x="2321665" y="1547252"/>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0" name="正方形/長方形 19"/>
          <p:cNvSpPr/>
          <p:nvPr/>
        </p:nvSpPr>
        <p:spPr>
          <a:xfrm>
            <a:off x="3805827" y="1447137"/>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1" name="正方形/長方形 20"/>
          <p:cNvSpPr/>
          <p:nvPr/>
        </p:nvSpPr>
        <p:spPr>
          <a:xfrm>
            <a:off x="3735058" y="1701649"/>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2" name="正方形/長方形 21"/>
          <p:cNvSpPr/>
          <p:nvPr/>
        </p:nvSpPr>
        <p:spPr>
          <a:xfrm>
            <a:off x="3709679" y="2005912"/>
            <a:ext cx="587533" cy="12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5" name="テキスト ボックス 4"/>
          <p:cNvSpPr txBox="1"/>
          <p:nvPr/>
        </p:nvSpPr>
        <p:spPr>
          <a:xfrm>
            <a:off x="682557" y="1583215"/>
            <a:ext cx="697627" cy="246221"/>
          </a:xfrm>
          <a:prstGeom prst="rect">
            <a:avLst/>
          </a:prstGeom>
          <a:noFill/>
        </p:spPr>
        <p:txBody>
          <a:bodyPr wrap="none" rtlCol="0">
            <a:spAutoFit/>
          </a:bodyPr>
          <a:lstStyle/>
          <a:p>
            <a:r>
              <a:rPr kumimoji="1" lang="zh-CN" altLang="en-US" sz="1000" dirty="0">
                <a:latin typeface="SimSun" panose="02010600030101010101" pitchFamily="2" charset="-122"/>
                <a:ea typeface="SimSun" panose="02010600030101010101" pitchFamily="2" charset="-122"/>
              </a:rPr>
              <a:t>球形接头</a:t>
            </a:r>
            <a:endParaRPr kumimoji="1" lang="ja-JP" altLang="en-US" sz="1000" dirty="0">
              <a:latin typeface="SimSun" panose="02010600030101010101" pitchFamily="2" charset="-122"/>
              <a:ea typeface="SimSun" panose="02010600030101010101" pitchFamily="2" charset="-122"/>
            </a:endParaRPr>
          </a:p>
        </p:txBody>
      </p:sp>
      <p:sp>
        <p:nvSpPr>
          <p:cNvPr id="23" name="テキスト ボックス 22"/>
          <p:cNvSpPr txBox="1"/>
          <p:nvPr/>
        </p:nvSpPr>
        <p:spPr>
          <a:xfrm>
            <a:off x="1018421" y="2091866"/>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拉杆</a:t>
            </a:r>
            <a:endParaRPr kumimoji="1" lang="ja-JP" altLang="en-US" sz="1000" dirty="0">
              <a:latin typeface="SimSun" panose="02010600030101010101" pitchFamily="2" charset="-122"/>
              <a:ea typeface="SimSun" panose="02010600030101010101" pitchFamily="2" charset="-122"/>
            </a:endParaRPr>
          </a:p>
        </p:txBody>
      </p:sp>
      <p:sp>
        <p:nvSpPr>
          <p:cNvPr id="24" name="テキスト ボックス 23"/>
          <p:cNvSpPr txBox="1"/>
          <p:nvPr/>
        </p:nvSpPr>
        <p:spPr>
          <a:xfrm>
            <a:off x="1470829" y="2593367"/>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转盘</a:t>
            </a:r>
            <a:endParaRPr kumimoji="1" lang="ja-JP" altLang="en-US" sz="1000" dirty="0">
              <a:latin typeface="SimSun" panose="02010600030101010101" pitchFamily="2" charset="-122"/>
              <a:ea typeface="SimSun" panose="02010600030101010101" pitchFamily="2" charset="-122"/>
            </a:endParaRPr>
          </a:p>
        </p:txBody>
      </p:sp>
      <p:sp>
        <p:nvSpPr>
          <p:cNvPr id="25" name="テキスト ボックス 24"/>
          <p:cNvSpPr txBox="1"/>
          <p:nvPr/>
        </p:nvSpPr>
        <p:spPr>
          <a:xfrm>
            <a:off x="1464218" y="2936089"/>
            <a:ext cx="569387" cy="246221"/>
          </a:xfrm>
          <a:prstGeom prst="rect">
            <a:avLst/>
          </a:prstGeom>
          <a:noFill/>
        </p:spPr>
        <p:txBody>
          <a:bodyPr wrap="none" rtlCol="0">
            <a:spAutoFit/>
          </a:bodyPr>
          <a:lstStyle/>
          <a:p>
            <a:r>
              <a:rPr kumimoji="1" lang="zh-CN" altLang="en-US" sz="1000" dirty="0">
                <a:latin typeface="SimSun" panose="02010600030101010101" pitchFamily="2" charset="-122"/>
                <a:ea typeface="SimSun" panose="02010600030101010101" pitchFamily="2" charset="-122"/>
              </a:rPr>
              <a:t>推土铲</a:t>
            </a:r>
            <a:endParaRPr kumimoji="1" lang="ja-JP" altLang="en-US" sz="1000" dirty="0">
              <a:latin typeface="SimSun" panose="02010600030101010101" pitchFamily="2" charset="-122"/>
              <a:ea typeface="SimSun" panose="02010600030101010101" pitchFamily="2" charset="-122"/>
            </a:endParaRPr>
          </a:p>
        </p:txBody>
      </p:sp>
      <p:sp>
        <p:nvSpPr>
          <p:cNvPr id="26" name="テキスト ボックス 25"/>
          <p:cNvSpPr txBox="1"/>
          <p:nvPr/>
        </p:nvSpPr>
        <p:spPr>
          <a:xfrm>
            <a:off x="2036372" y="1435301"/>
            <a:ext cx="825867" cy="246221"/>
          </a:xfrm>
          <a:prstGeom prst="rect">
            <a:avLst/>
          </a:prstGeom>
          <a:noFill/>
        </p:spPr>
        <p:txBody>
          <a:bodyPr wrap="none" rtlCol="0">
            <a:spAutoFit/>
          </a:bodyPr>
          <a:lstStyle/>
          <a:p>
            <a:r>
              <a:rPr kumimoji="1" lang="zh-CN" altLang="en-US" sz="1000" dirty="0">
                <a:latin typeface="SimSun" panose="02010600030101010101" pitchFamily="2" charset="-122"/>
                <a:ea typeface="SimSun" panose="02010600030101010101" pitchFamily="2" charset="-122"/>
              </a:rPr>
              <a:t>旋转齿轮室</a:t>
            </a:r>
            <a:endParaRPr kumimoji="1" lang="ja-JP" altLang="en-US" sz="1000" dirty="0">
              <a:latin typeface="SimSun" panose="02010600030101010101" pitchFamily="2" charset="-122"/>
              <a:ea typeface="SimSun" panose="02010600030101010101" pitchFamily="2" charset="-122"/>
            </a:endParaRPr>
          </a:p>
        </p:txBody>
      </p:sp>
      <p:sp>
        <p:nvSpPr>
          <p:cNvPr id="27" name="テキスト ボックス 26"/>
          <p:cNvSpPr txBox="1"/>
          <p:nvPr/>
        </p:nvSpPr>
        <p:spPr>
          <a:xfrm>
            <a:off x="3802195" y="1388597"/>
            <a:ext cx="69762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升降动臂</a:t>
            </a:r>
            <a:endParaRPr kumimoji="1" lang="ja-JP" altLang="en-US" sz="1000" dirty="0">
              <a:latin typeface="SimSun" panose="02010600030101010101" pitchFamily="2" charset="-122"/>
              <a:ea typeface="SimSun" panose="02010600030101010101" pitchFamily="2" charset="-122"/>
            </a:endParaRPr>
          </a:p>
        </p:txBody>
      </p:sp>
      <p:sp>
        <p:nvSpPr>
          <p:cNvPr id="28" name="テキスト ボックス 27"/>
          <p:cNvSpPr txBox="1"/>
          <p:nvPr/>
        </p:nvSpPr>
        <p:spPr>
          <a:xfrm>
            <a:off x="3709679" y="1668337"/>
            <a:ext cx="69762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升降连杆</a:t>
            </a:r>
            <a:endParaRPr kumimoji="1" lang="ja-JP" altLang="en-US" sz="1000" dirty="0">
              <a:latin typeface="SimSun" panose="02010600030101010101" pitchFamily="2" charset="-122"/>
              <a:ea typeface="SimSun" panose="02010600030101010101" pitchFamily="2" charset="-122"/>
            </a:endParaRPr>
          </a:p>
        </p:txBody>
      </p:sp>
      <p:sp>
        <p:nvSpPr>
          <p:cNvPr id="29" name="テキスト ボックス 28"/>
          <p:cNvSpPr txBox="1"/>
          <p:nvPr/>
        </p:nvSpPr>
        <p:spPr>
          <a:xfrm>
            <a:off x="3695872" y="1932570"/>
            <a:ext cx="1082348"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横向传送齿轮室</a:t>
            </a:r>
            <a:endParaRPr kumimoji="1" lang="ja-JP" altLang="en-US" sz="1000" dirty="0">
              <a:latin typeface="SimSun" panose="02010600030101010101" pitchFamily="2" charset="-122"/>
              <a:ea typeface="SimSun" panose="02010600030101010101" pitchFamily="2" charset="-122"/>
            </a:endParaRPr>
          </a:p>
        </p:txBody>
      </p:sp>
      <p:sp>
        <p:nvSpPr>
          <p:cNvPr id="30" name="テキスト ボックス 29"/>
          <p:cNvSpPr txBox="1"/>
          <p:nvPr/>
        </p:nvSpPr>
        <p:spPr>
          <a:xfrm>
            <a:off x="2593226" y="3432344"/>
            <a:ext cx="1082348"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推土铲倾斜连杆</a:t>
            </a:r>
            <a:endParaRPr kumimoji="1" lang="ja-JP" altLang="en-US" sz="1000" dirty="0">
              <a:latin typeface="SimSun" panose="02010600030101010101" pitchFamily="2" charset="-122"/>
              <a:ea typeface="SimSun" panose="02010600030101010101" pitchFamily="2" charset="-122"/>
            </a:endParaRPr>
          </a:p>
        </p:txBody>
      </p:sp>
      <p:sp>
        <p:nvSpPr>
          <p:cNvPr id="31" name="正方形/長方形 30"/>
          <p:cNvSpPr/>
          <p:nvPr/>
        </p:nvSpPr>
        <p:spPr>
          <a:xfrm>
            <a:off x="5391408"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2" name="テキスト ボックス 31"/>
          <p:cNvSpPr txBox="1"/>
          <p:nvPr/>
        </p:nvSpPr>
        <p:spPr>
          <a:xfrm>
            <a:off x="5179802" y="1388009"/>
            <a:ext cx="825867" cy="246221"/>
          </a:xfrm>
          <a:prstGeom prst="rect">
            <a:avLst/>
          </a:prstGeom>
          <a:noFill/>
        </p:spPr>
        <p:txBody>
          <a:bodyPr wrap="none" rtlCol="0">
            <a:spAutoFit/>
          </a:bodyPr>
          <a:lstStyle/>
          <a:p>
            <a:r>
              <a:rPr kumimoji="1" lang="zh-CN" altLang="en-US" sz="1000" dirty="0">
                <a:latin typeface="SimSun" panose="02010600030101010101" pitchFamily="2" charset="-122"/>
                <a:ea typeface="SimSun" panose="02010600030101010101" pitchFamily="2" charset="-122"/>
              </a:rPr>
              <a:t>推土铲旋转</a:t>
            </a:r>
            <a:endParaRPr kumimoji="1" lang="ja-JP" altLang="en-US" sz="1000" dirty="0">
              <a:latin typeface="SimSun" panose="02010600030101010101" pitchFamily="2" charset="-122"/>
              <a:ea typeface="SimSun" panose="02010600030101010101" pitchFamily="2" charset="-122"/>
            </a:endParaRPr>
          </a:p>
        </p:txBody>
      </p:sp>
      <p:sp>
        <p:nvSpPr>
          <p:cNvPr id="33" name="正方形/長方形 32"/>
          <p:cNvSpPr/>
          <p:nvPr/>
        </p:nvSpPr>
        <p:spPr>
          <a:xfrm>
            <a:off x="6245754"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4" name="正方形/長方形 33"/>
          <p:cNvSpPr/>
          <p:nvPr/>
        </p:nvSpPr>
        <p:spPr>
          <a:xfrm>
            <a:off x="7278459" y="1362662"/>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5" name="テキスト ボックス 34"/>
          <p:cNvSpPr txBox="1"/>
          <p:nvPr/>
        </p:nvSpPr>
        <p:spPr>
          <a:xfrm>
            <a:off x="6171654" y="1388009"/>
            <a:ext cx="56938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倾斜式</a:t>
            </a:r>
            <a:endParaRPr kumimoji="1" lang="ja-JP" altLang="en-US" sz="1000" dirty="0">
              <a:latin typeface="SimSun" panose="02010600030101010101" pitchFamily="2" charset="-122"/>
              <a:ea typeface="SimSun" panose="02010600030101010101" pitchFamily="2" charset="-122"/>
            </a:endParaRPr>
          </a:p>
        </p:txBody>
      </p:sp>
      <p:sp>
        <p:nvSpPr>
          <p:cNvPr id="36" name="テキスト ボックス 35"/>
          <p:cNvSpPr txBox="1"/>
          <p:nvPr/>
        </p:nvSpPr>
        <p:spPr>
          <a:xfrm>
            <a:off x="7128015" y="1388009"/>
            <a:ext cx="1210588" cy="246221"/>
          </a:xfrm>
          <a:prstGeom prst="rect">
            <a:avLst/>
          </a:prstGeom>
          <a:noFill/>
        </p:spPr>
        <p:txBody>
          <a:bodyPr wrap="none" rtlCol="0">
            <a:spAutoFit/>
          </a:bodyPr>
          <a:lstStyle/>
          <a:p>
            <a:r>
              <a:rPr kumimoji="1" lang="zh-CN" altLang="en-US" sz="1000" dirty="0">
                <a:latin typeface="SimSun" panose="02010600030101010101" pitchFamily="2" charset="-122"/>
                <a:ea typeface="SimSun" panose="02010600030101010101" pitchFamily="2" charset="-122"/>
              </a:rPr>
              <a:t>推土铲升降</a:t>
            </a:r>
            <a:r>
              <a:rPr kumimoji="1" lang="ja-JP" altLang="en-US" sz="1000" dirty="0">
                <a:latin typeface="SimSun" panose="02010600030101010101" pitchFamily="2" charset="-122"/>
                <a:ea typeface="SimSun" panose="02010600030101010101" pitchFamily="2" charset="-122"/>
              </a:rPr>
              <a:t>（右）</a:t>
            </a:r>
          </a:p>
        </p:txBody>
      </p:sp>
      <p:sp>
        <p:nvSpPr>
          <p:cNvPr id="37" name="正方形/長方形 36"/>
          <p:cNvSpPr/>
          <p:nvPr/>
        </p:nvSpPr>
        <p:spPr>
          <a:xfrm>
            <a:off x="5267001" y="3827898"/>
            <a:ext cx="776124" cy="216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8" name="正方形/長方形 37"/>
          <p:cNvSpPr/>
          <p:nvPr/>
        </p:nvSpPr>
        <p:spPr>
          <a:xfrm>
            <a:off x="6260177" y="3812258"/>
            <a:ext cx="1094073" cy="23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9" name="テキスト ボックス 38"/>
          <p:cNvSpPr txBox="1"/>
          <p:nvPr/>
        </p:nvSpPr>
        <p:spPr>
          <a:xfrm>
            <a:off x="5116932" y="3869181"/>
            <a:ext cx="1210588" cy="246221"/>
          </a:xfrm>
          <a:prstGeom prst="rect">
            <a:avLst/>
          </a:prstGeom>
          <a:noFill/>
        </p:spPr>
        <p:txBody>
          <a:bodyPr wrap="none" rtlCol="0">
            <a:spAutoFit/>
          </a:bodyPr>
          <a:lstStyle/>
          <a:p>
            <a:r>
              <a:rPr kumimoji="1" lang="zh-CN" altLang="en-US" sz="1000" dirty="0">
                <a:latin typeface="SimSun" panose="02010600030101010101" pitchFamily="2" charset="-122"/>
                <a:ea typeface="SimSun" panose="02010600030101010101" pitchFamily="2" charset="-122"/>
              </a:rPr>
              <a:t>推土铲升降</a:t>
            </a:r>
            <a:r>
              <a:rPr kumimoji="1" lang="ja-JP" altLang="en-US" sz="1000" dirty="0">
                <a:latin typeface="SimSun" panose="02010600030101010101" pitchFamily="2" charset="-122"/>
                <a:ea typeface="SimSun" panose="02010600030101010101" pitchFamily="2" charset="-122"/>
              </a:rPr>
              <a:t>（左）</a:t>
            </a:r>
          </a:p>
        </p:txBody>
      </p:sp>
      <p:sp>
        <p:nvSpPr>
          <p:cNvPr id="40" name="テキスト ボックス 39"/>
          <p:cNvSpPr txBox="1"/>
          <p:nvPr/>
        </p:nvSpPr>
        <p:spPr>
          <a:xfrm>
            <a:off x="6327764" y="3869181"/>
            <a:ext cx="954107" cy="246221"/>
          </a:xfrm>
          <a:prstGeom prst="rect">
            <a:avLst/>
          </a:prstGeom>
          <a:noFill/>
        </p:spPr>
        <p:txBody>
          <a:bodyPr wrap="none" rtlCol="0">
            <a:spAutoFit/>
          </a:bodyPr>
          <a:lstStyle/>
          <a:p>
            <a:r>
              <a:rPr kumimoji="1" lang="zh-CN" altLang="en-US" sz="1000" dirty="0">
                <a:latin typeface="SimSun" panose="02010600030101010101" pitchFamily="2" charset="-122"/>
                <a:ea typeface="SimSun" panose="02010600030101010101" pitchFamily="2" charset="-122"/>
              </a:rPr>
              <a:t>横向传送拉杆</a:t>
            </a:r>
            <a:endParaRPr kumimoji="1" lang="ja-JP" altLang="en-US"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288783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628650" y="1542616"/>
            <a:ext cx="3877818" cy="2852739"/>
          </a:xfrm>
          <a:prstGeom prst="rect">
            <a:avLst/>
          </a:prstGeom>
        </p:spPr>
      </p:pic>
      <p:sp>
        <p:nvSpPr>
          <p:cNvPr id="4" name="タイトル 3"/>
          <p:cNvSpPr>
            <a:spLocks noGrp="1"/>
          </p:cNvSpPr>
          <p:nvPr>
            <p:ph type="title"/>
          </p:nvPr>
        </p:nvSpPr>
        <p:spPr>
          <a:xfrm>
            <a:off x="628650" y="612776"/>
            <a:ext cx="386715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刮</a:t>
            </a:r>
            <a:r>
              <a:rPr kumimoji="1" lang="zh-CN" altLang="en-US" sz="2400" dirty="0">
                <a:latin typeface="SimSun" panose="02010600030101010101" pitchFamily="2" charset="-122"/>
                <a:ea typeface="SimSun" panose="02010600030101010101" pitchFamily="2" charset="-122"/>
              </a:rPr>
              <a:t>土机</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教材９４页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３９页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3" name="テキスト ボックス 12"/>
          <p:cNvSpPr txBox="1"/>
          <p:nvPr/>
        </p:nvSpPr>
        <p:spPr>
          <a:xfrm>
            <a:off x="943420" y="456567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刮土机作业装置的示例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9" name="タイトル 3"/>
          <p:cNvSpPr txBox="1">
            <a:spLocks/>
          </p:cNvSpPr>
          <p:nvPr/>
        </p:nvSpPr>
        <p:spPr>
          <a:xfrm>
            <a:off x="4648200" y="614778"/>
            <a:ext cx="386715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zh-CN" altLang="en-US" sz="2400" dirty="0">
                <a:latin typeface="SimSun" panose="02010600030101010101" pitchFamily="2" charset="-122"/>
                <a:ea typeface="SimSun" panose="02010600030101010101" pitchFamily="2" charset="-122"/>
              </a:rPr>
              <a:t>渣土装载机</a:t>
            </a:r>
            <a:endParaRPr lang="ja-JP" altLang="en-US" sz="2400" dirty="0">
              <a:latin typeface="SimSun" panose="02010600030101010101" pitchFamily="2" charset="-122"/>
              <a:ea typeface="SimSun" panose="02010600030101010101" pitchFamily="2" charset="-122"/>
            </a:endParaRPr>
          </a:p>
        </p:txBody>
      </p:sp>
      <p:sp>
        <p:nvSpPr>
          <p:cNvPr id="20" name="コンテンツ プレースホルダー 4"/>
          <p:cNvSpPr txBox="1">
            <a:spLocks/>
          </p:cNvSpPr>
          <p:nvPr/>
        </p:nvSpPr>
        <p:spPr>
          <a:xfrm>
            <a:off x="4648200" y="1270385"/>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10" name="図 9"/>
          <p:cNvPicPr>
            <a:picLocks noChangeAspect="1"/>
          </p:cNvPicPr>
          <p:nvPr/>
        </p:nvPicPr>
        <p:blipFill>
          <a:blip r:embed="rId4"/>
          <a:stretch>
            <a:fillRect/>
          </a:stretch>
        </p:blipFill>
        <p:spPr>
          <a:xfrm>
            <a:off x="4684881" y="2072552"/>
            <a:ext cx="3793788" cy="2021466"/>
          </a:xfrm>
          <a:prstGeom prst="rect">
            <a:avLst/>
          </a:prstGeom>
        </p:spPr>
      </p:pic>
      <p:sp>
        <p:nvSpPr>
          <p:cNvPr id="23" name="テキスト ボックス 22"/>
          <p:cNvSpPr txBox="1"/>
          <p:nvPr/>
        </p:nvSpPr>
        <p:spPr>
          <a:xfrm>
            <a:off x="4962970" y="4579454"/>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扒拢式装载作业装置的示例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正方形/長方形 10"/>
          <p:cNvSpPr/>
          <p:nvPr/>
        </p:nvSpPr>
        <p:spPr>
          <a:xfrm>
            <a:off x="779094" y="1980257"/>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4" name="正方形/長方形 13"/>
          <p:cNvSpPr/>
          <p:nvPr/>
        </p:nvSpPr>
        <p:spPr>
          <a:xfrm>
            <a:off x="2564637" y="1580473"/>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5" name="正方形/長方形 14"/>
          <p:cNvSpPr/>
          <p:nvPr/>
        </p:nvSpPr>
        <p:spPr>
          <a:xfrm>
            <a:off x="3997464" y="3589222"/>
            <a:ext cx="385169"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6" name="正方形/長方形 15"/>
          <p:cNvSpPr/>
          <p:nvPr/>
        </p:nvSpPr>
        <p:spPr>
          <a:xfrm>
            <a:off x="2369640" y="4235363"/>
            <a:ext cx="535401"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7" name="正方形/長方形 16"/>
          <p:cNvSpPr/>
          <p:nvPr/>
        </p:nvSpPr>
        <p:spPr>
          <a:xfrm>
            <a:off x="1683398" y="4004775"/>
            <a:ext cx="675993"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8" name="正方形/長方形 17"/>
          <p:cNvSpPr/>
          <p:nvPr/>
        </p:nvSpPr>
        <p:spPr>
          <a:xfrm>
            <a:off x="867895" y="4253695"/>
            <a:ext cx="789071"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1" name="正方形/長方形 20"/>
          <p:cNvSpPr/>
          <p:nvPr/>
        </p:nvSpPr>
        <p:spPr>
          <a:xfrm>
            <a:off x="779094" y="2422553"/>
            <a:ext cx="345699"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2" name="テキスト ボックス 11"/>
          <p:cNvSpPr txBox="1"/>
          <p:nvPr/>
        </p:nvSpPr>
        <p:spPr>
          <a:xfrm>
            <a:off x="685188" y="2475530"/>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卡扣</a:t>
            </a:r>
            <a:endParaRPr kumimoji="1" lang="ja-JP" altLang="en-US" sz="1000" dirty="0">
              <a:latin typeface="SimSun" panose="02010600030101010101" pitchFamily="2" charset="-122"/>
              <a:ea typeface="SimSun" panose="02010600030101010101" pitchFamily="2" charset="-122"/>
            </a:endParaRPr>
          </a:p>
        </p:txBody>
      </p:sp>
      <p:sp>
        <p:nvSpPr>
          <p:cNvPr id="22" name="テキスト ボックス 21"/>
          <p:cNvSpPr txBox="1"/>
          <p:nvPr/>
        </p:nvSpPr>
        <p:spPr>
          <a:xfrm>
            <a:off x="712006" y="1953913"/>
            <a:ext cx="69762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闸门动臂</a:t>
            </a:r>
            <a:endParaRPr kumimoji="1" lang="ja-JP" altLang="en-US" sz="1000" dirty="0">
              <a:latin typeface="SimSun" panose="02010600030101010101" pitchFamily="2" charset="-122"/>
              <a:ea typeface="SimSun" panose="02010600030101010101" pitchFamily="2" charset="-122"/>
            </a:endParaRPr>
          </a:p>
        </p:txBody>
      </p:sp>
      <p:sp>
        <p:nvSpPr>
          <p:cNvPr id="24" name="テキスト ボックス 23"/>
          <p:cNvSpPr txBox="1"/>
          <p:nvPr/>
        </p:nvSpPr>
        <p:spPr>
          <a:xfrm>
            <a:off x="2623385" y="1542616"/>
            <a:ext cx="56938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排出器</a:t>
            </a:r>
            <a:endParaRPr kumimoji="1" lang="ja-JP" altLang="en-US" sz="1000" dirty="0">
              <a:latin typeface="SimSun" panose="02010600030101010101" pitchFamily="2" charset="-122"/>
              <a:ea typeface="SimSun" panose="02010600030101010101" pitchFamily="2" charset="-122"/>
            </a:endParaRPr>
          </a:p>
        </p:txBody>
      </p:sp>
      <p:sp>
        <p:nvSpPr>
          <p:cNvPr id="25" name="テキスト ボックス 24"/>
          <p:cNvSpPr txBox="1"/>
          <p:nvPr/>
        </p:nvSpPr>
        <p:spPr>
          <a:xfrm>
            <a:off x="3981440" y="3540850"/>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挖斗</a:t>
            </a:r>
            <a:endParaRPr kumimoji="1" lang="ja-JP" altLang="en-US" sz="1000" dirty="0">
              <a:latin typeface="SimSun" panose="02010600030101010101" pitchFamily="2" charset="-122"/>
              <a:ea typeface="SimSun" panose="02010600030101010101" pitchFamily="2" charset="-122"/>
            </a:endParaRPr>
          </a:p>
        </p:txBody>
      </p:sp>
      <p:sp>
        <p:nvSpPr>
          <p:cNvPr id="26" name="テキスト ボックス 25"/>
          <p:cNvSpPr txBox="1"/>
          <p:nvPr/>
        </p:nvSpPr>
        <p:spPr>
          <a:xfrm>
            <a:off x="2315669" y="4186991"/>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闸门</a:t>
            </a:r>
            <a:endParaRPr kumimoji="1" lang="ja-JP" altLang="en-US" sz="1000" dirty="0">
              <a:latin typeface="SimSun" panose="02010600030101010101" pitchFamily="2" charset="-122"/>
              <a:ea typeface="SimSun" panose="02010600030101010101" pitchFamily="2" charset="-122"/>
            </a:endParaRPr>
          </a:p>
        </p:txBody>
      </p:sp>
      <p:sp>
        <p:nvSpPr>
          <p:cNvPr id="27" name="テキスト ボックス 26"/>
          <p:cNvSpPr txBox="1"/>
          <p:nvPr/>
        </p:nvSpPr>
        <p:spPr>
          <a:xfrm>
            <a:off x="1935932" y="3917778"/>
            <a:ext cx="441146" cy="246221"/>
          </a:xfrm>
          <a:prstGeom prst="rect">
            <a:avLst/>
          </a:prstGeom>
          <a:noFill/>
        </p:spPr>
        <p:txBody>
          <a:bodyPr wrap="none" rtlCol="0">
            <a:spAutoFit/>
          </a:bodyPr>
          <a:lstStyle/>
          <a:p>
            <a:pPr algn="r"/>
            <a:r>
              <a:rPr kumimoji="1" lang="zh-CN" altLang="en-US" sz="1000" dirty="0">
                <a:latin typeface="SimSun" panose="02010600030101010101" pitchFamily="2" charset="-122"/>
                <a:ea typeface="SimSun" panose="02010600030101010101" pitchFamily="2" charset="-122"/>
              </a:rPr>
              <a:t>切边</a:t>
            </a:r>
            <a:endParaRPr kumimoji="1" lang="ja-JP" altLang="en-US" sz="1000" dirty="0">
              <a:latin typeface="SimSun" panose="02010600030101010101" pitchFamily="2" charset="-122"/>
              <a:ea typeface="SimSun" panose="02010600030101010101" pitchFamily="2" charset="-122"/>
            </a:endParaRPr>
          </a:p>
        </p:txBody>
      </p:sp>
      <p:sp>
        <p:nvSpPr>
          <p:cNvPr id="29" name="テキスト ボックス 28"/>
          <p:cNvSpPr txBox="1"/>
          <p:nvPr/>
        </p:nvSpPr>
        <p:spPr>
          <a:xfrm>
            <a:off x="834528" y="4184991"/>
            <a:ext cx="69762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挖斗气缸</a:t>
            </a:r>
            <a:endParaRPr kumimoji="1" lang="ja-JP" altLang="en-US" sz="1000" dirty="0">
              <a:latin typeface="SimSun" panose="02010600030101010101" pitchFamily="2" charset="-122"/>
              <a:ea typeface="SimSun" panose="02010600030101010101" pitchFamily="2" charset="-122"/>
            </a:endParaRPr>
          </a:p>
        </p:txBody>
      </p:sp>
      <p:sp>
        <p:nvSpPr>
          <p:cNvPr id="28" name="正方形/長方形 27"/>
          <p:cNvSpPr/>
          <p:nvPr/>
        </p:nvSpPr>
        <p:spPr>
          <a:xfrm>
            <a:off x="7065257" y="2212500"/>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0" name="テキスト ボックス 29"/>
          <p:cNvSpPr txBox="1"/>
          <p:nvPr/>
        </p:nvSpPr>
        <p:spPr>
          <a:xfrm>
            <a:off x="7151705" y="2198781"/>
            <a:ext cx="56938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传送机</a:t>
            </a:r>
            <a:endParaRPr kumimoji="1" lang="ja-JP" altLang="en-US" sz="1000" dirty="0">
              <a:latin typeface="SimSun" panose="02010600030101010101" pitchFamily="2" charset="-122"/>
              <a:ea typeface="SimSun" panose="02010600030101010101" pitchFamily="2" charset="-122"/>
            </a:endParaRPr>
          </a:p>
        </p:txBody>
      </p:sp>
      <p:sp>
        <p:nvSpPr>
          <p:cNvPr id="31" name="正方形/長方形 30"/>
          <p:cNvSpPr/>
          <p:nvPr/>
        </p:nvSpPr>
        <p:spPr>
          <a:xfrm>
            <a:off x="5683516" y="2072551"/>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2" name="正方形/長方形 31"/>
          <p:cNvSpPr/>
          <p:nvPr/>
        </p:nvSpPr>
        <p:spPr>
          <a:xfrm>
            <a:off x="5947589" y="2164846"/>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3" name="正方形/長方形 32"/>
          <p:cNvSpPr/>
          <p:nvPr/>
        </p:nvSpPr>
        <p:spPr>
          <a:xfrm>
            <a:off x="4684881" y="2856508"/>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4" name="正方形/長方形 33"/>
          <p:cNvSpPr/>
          <p:nvPr/>
        </p:nvSpPr>
        <p:spPr>
          <a:xfrm>
            <a:off x="4684881" y="3688146"/>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5" name="正方形/長方形 34"/>
          <p:cNvSpPr/>
          <p:nvPr/>
        </p:nvSpPr>
        <p:spPr>
          <a:xfrm>
            <a:off x="7229960" y="3872667"/>
            <a:ext cx="519579"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6" name="テキスト ボックス 35"/>
          <p:cNvSpPr txBox="1"/>
          <p:nvPr/>
        </p:nvSpPr>
        <p:spPr>
          <a:xfrm>
            <a:off x="5860213" y="2174447"/>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动臂</a:t>
            </a:r>
            <a:endParaRPr kumimoji="1" lang="ja-JP" altLang="en-US" sz="1000" dirty="0">
              <a:latin typeface="SimSun" panose="02010600030101010101" pitchFamily="2" charset="-122"/>
              <a:ea typeface="SimSun" panose="02010600030101010101" pitchFamily="2" charset="-122"/>
            </a:endParaRPr>
          </a:p>
        </p:txBody>
      </p:sp>
      <p:sp>
        <p:nvSpPr>
          <p:cNvPr id="37" name="テキスト ボックス 36"/>
          <p:cNvSpPr txBox="1"/>
          <p:nvPr/>
        </p:nvSpPr>
        <p:spPr>
          <a:xfrm>
            <a:off x="5467598" y="1998053"/>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气缸</a:t>
            </a:r>
            <a:endParaRPr kumimoji="1" lang="ja-JP" altLang="en-US" sz="1000" dirty="0">
              <a:latin typeface="SimSun" panose="02010600030101010101" pitchFamily="2" charset="-122"/>
              <a:ea typeface="SimSun" panose="02010600030101010101" pitchFamily="2" charset="-122"/>
            </a:endParaRPr>
          </a:p>
        </p:txBody>
      </p:sp>
      <p:sp>
        <p:nvSpPr>
          <p:cNvPr id="38" name="テキスト ボックス 37"/>
          <p:cNvSpPr txBox="1"/>
          <p:nvPr/>
        </p:nvSpPr>
        <p:spPr>
          <a:xfrm>
            <a:off x="4633901" y="2825692"/>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伸臂</a:t>
            </a:r>
            <a:endParaRPr kumimoji="1" lang="ja-JP" altLang="en-US" sz="1000" dirty="0">
              <a:latin typeface="SimSun" panose="02010600030101010101" pitchFamily="2" charset="-122"/>
              <a:ea typeface="SimSun" panose="02010600030101010101" pitchFamily="2" charset="-122"/>
            </a:endParaRPr>
          </a:p>
        </p:txBody>
      </p:sp>
      <p:sp>
        <p:nvSpPr>
          <p:cNvPr id="39" name="テキスト ボックス 38"/>
          <p:cNvSpPr txBox="1"/>
          <p:nvPr/>
        </p:nvSpPr>
        <p:spPr>
          <a:xfrm>
            <a:off x="4658868" y="3754292"/>
            <a:ext cx="441146"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铲斗</a:t>
            </a:r>
            <a:endParaRPr kumimoji="1" lang="ja-JP" altLang="en-US" sz="1000" dirty="0">
              <a:latin typeface="SimSun" panose="02010600030101010101" pitchFamily="2" charset="-122"/>
              <a:ea typeface="SimSun" panose="02010600030101010101" pitchFamily="2" charset="-122"/>
            </a:endParaRPr>
          </a:p>
        </p:txBody>
      </p:sp>
      <p:sp>
        <p:nvSpPr>
          <p:cNvPr id="40" name="テキスト ボックス 39"/>
          <p:cNvSpPr txBox="1"/>
          <p:nvPr/>
        </p:nvSpPr>
        <p:spPr>
          <a:xfrm>
            <a:off x="7065257" y="3825154"/>
            <a:ext cx="697627" cy="246221"/>
          </a:xfrm>
          <a:prstGeom prst="rect">
            <a:avLst/>
          </a:prstGeom>
          <a:noFill/>
        </p:spPr>
        <p:txBody>
          <a:bodyPr wrap="none" rtlCol="0">
            <a:spAutoFit/>
          </a:bodyPr>
          <a:lstStyle/>
          <a:p>
            <a:r>
              <a:rPr kumimoji="1" lang="zh-CN" altLang="en-US" sz="1000" dirty="0">
                <a:latin typeface="SimSun" panose="02010600030101010101" pitchFamily="2" charset="-122"/>
                <a:ea typeface="SimSun" panose="02010600030101010101" pitchFamily="2" charset="-122"/>
              </a:rPr>
              <a:t>旋转承梁</a:t>
            </a:r>
            <a:endParaRPr kumimoji="1" lang="ja-JP" altLang="en-US"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35304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anchor="ctr">
            <a:normAutofit fontScale="90000"/>
          </a:bodyPr>
          <a:lstStyle/>
          <a:p>
            <a:pPr marL="1257300" indent="-1257300"/>
            <a:r>
              <a:rPr lang="zh-TW" altLang="en-US" sz="3200" b="1">
                <a:latin typeface="SimSun" panose="02010600030101010101" pitchFamily="2" charset="-122"/>
                <a:ea typeface="SimSun" panose="02010600030101010101" pitchFamily="2" charset="-122"/>
              </a:rPr>
              <a:t>第</a:t>
            </a:r>
            <a:r>
              <a:rPr lang="ja-JP" altLang="en-US" sz="3200" b="1">
                <a:latin typeface="SimSun" panose="02010600030101010101" pitchFamily="2" charset="-122"/>
                <a:ea typeface="SimSun" panose="02010600030101010101" pitchFamily="2" charset="-122"/>
              </a:rPr>
              <a:t>６</a:t>
            </a:r>
            <a:r>
              <a:rPr lang="zh-TW" altLang="en-US" sz="3200" b="1">
                <a:latin typeface="SimSun" panose="02010600030101010101" pitchFamily="2" charset="-122"/>
                <a:ea typeface="SimSun" panose="02010600030101010101" pitchFamily="2" charset="-122"/>
              </a:rPr>
              <a:t>章　</a:t>
            </a:r>
            <a:r>
              <a:rPr lang="zh-CN" altLang="en-US" sz="3200" b="1">
                <a:latin typeface="SimSun" panose="02010600030101010101" pitchFamily="2" charset="-122"/>
                <a:ea typeface="SimSun" panose="02010600030101010101" pitchFamily="2" charset="-122"/>
              </a:rPr>
              <a:t>车辆系工程机械作业的相关装置的操作等</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60367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推土机</a:t>
            </a:r>
            <a:r>
              <a:rPr lang="ja-JP" altLang="en-US" sz="2400" dirty="0">
                <a:latin typeface="SimSun" panose="02010600030101010101" pitchFamily="2" charset="-122"/>
                <a:ea typeface="SimSun" panose="02010600030101010101" pitchFamily="2" charset="-122"/>
              </a:rPr>
              <a:t>　１・・・</a:t>
            </a:r>
            <a:r>
              <a:rPr lang="zh-CN" altLang="en-US" sz="2400" dirty="0">
                <a:latin typeface="SimSun" panose="02010600030101010101" pitchFamily="2" charset="-122"/>
                <a:ea typeface="SimSun" panose="02010600030101010101" pitchFamily="2" charset="-122"/>
              </a:rPr>
              <a:t>基本操作</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教科书</a:t>
            </a:r>
            <a:r>
              <a:rPr lang="ja-JP" altLang="en-US" sz="1200" dirty="0">
                <a:solidFill>
                  <a:prstClr val="black"/>
                </a:solidFill>
                <a:latin typeface="SimSun" panose="02010600030101010101" pitchFamily="2" charset="-122"/>
                <a:ea typeface="SimSun" panose="02010600030101010101" pitchFamily="2" charset="-122"/>
              </a:rPr>
              <a:t>９７</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４</a:t>
            </a:r>
            <a:r>
              <a:rPr lang="ja-JP" altLang="en-US" sz="1200" dirty="0">
                <a:solidFill>
                  <a:prstClr val="black"/>
                </a:solidFill>
                <a:latin typeface="SimSun" panose="02010600030101010101" pitchFamily="2" charset="-122"/>
                <a:ea typeface="SimSun" panose="02010600030101010101" pitchFamily="2" charset="-122"/>
              </a:rPr>
              <a:t>１</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986297" y="5250632"/>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推土机的操作装置的示例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897978" y="1987051"/>
            <a:ext cx="3414249" cy="3298614"/>
          </a:xfrm>
          <a:prstGeom prst="rect">
            <a:avLst/>
          </a:prstGeom>
        </p:spPr>
      </p:pic>
      <p:pic>
        <p:nvPicPr>
          <p:cNvPr id="7" name="図 6"/>
          <p:cNvPicPr>
            <a:picLocks noChangeAspect="1"/>
          </p:cNvPicPr>
          <p:nvPr/>
        </p:nvPicPr>
        <p:blipFill>
          <a:blip r:embed="rId4"/>
          <a:stretch>
            <a:fillRect/>
          </a:stretch>
        </p:blipFill>
        <p:spPr>
          <a:xfrm>
            <a:off x="4468976" y="2471585"/>
            <a:ext cx="3889624" cy="2615963"/>
          </a:xfrm>
          <a:prstGeom prst="rect">
            <a:avLst/>
          </a:prstGeom>
          <a:solidFill>
            <a:schemeClr val="bg1"/>
          </a:solidFill>
        </p:spPr>
      </p:pic>
      <p:sp>
        <p:nvSpPr>
          <p:cNvPr id="12" name="テキスト ボックス 11"/>
          <p:cNvSpPr txBox="1"/>
          <p:nvPr/>
        </p:nvSpPr>
        <p:spPr>
          <a:xfrm>
            <a:off x="4669874" y="5147165"/>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推土机的标准</a:t>
            </a:r>
            <a:r>
              <a:rPr lang="ja-JP" altLang="en-US" sz="1200" dirty="0">
                <a:solidFill>
                  <a:prstClr val="black"/>
                </a:solidFill>
                <a:latin typeface="SimSun" panose="02010600030101010101" pitchFamily="2" charset="-122"/>
                <a:ea typeface="SimSun" panose="02010600030101010101" pitchFamily="2" charset="-122"/>
              </a:rPr>
              <a:t>操作方式</a:t>
            </a:r>
            <a:r>
              <a:rPr lang="zh-CN" altLang="en-US" sz="1200" dirty="0">
                <a:solidFill>
                  <a:prstClr val="black"/>
                </a:solidFill>
                <a:latin typeface="SimSun" panose="02010600030101010101" pitchFamily="2" charset="-122"/>
                <a:ea typeface="SimSun" panose="02010600030101010101" pitchFamily="2" charset="-122"/>
              </a:rPr>
              <a:t>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 xmlns:a16="http://schemas.microsoft.com/office/drawing/2014/main" id="{D75293FD-B345-459A-8275-3243010436E3}"/>
              </a:ext>
            </a:extLst>
          </p:cNvPr>
          <p:cNvSpPr txBox="1"/>
          <p:nvPr/>
        </p:nvSpPr>
        <p:spPr>
          <a:xfrm>
            <a:off x="6126646" y="2514599"/>
            <a:ext cx="287142" cy="771526"/>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刹车踏板</a:t>
            </a:r>
            <a:endParaRPr kumimoji="1" lang="ja-JP" altLang="en-US" sz="1100" dirty="0">
              <a:latin typeface="SimSun" panose="02010600030101010101" pitchFamily="2" charset="-122"/>
              <a:ea typeface="SimSun" panose="02010600030101010101" pitchFamily="2" charset="-122"/>
            </a:endParaRPr>
          </a:p>
        </p:txBody>
      </p:sp>
      <p:sp>
        <p:nvSpPr>
          <p:cNvPr id="5" name="テキスト ボックス 4">
            <a:extLst>
              <a:ext uri="{FF2B5EF4-FFF2-40B4-BE49-F238E27FC236}">
                <a16:creationId xmlns="" xmlns:a16="http://schemas.microsoft.com/office/drawing/2014/main" id="{B1C7C971-5852-4321-B703-00DAE98CD8BF}"/>
              </a:ext>
            </a:extLst>
          </p:cNvPr>
          <p:cNvSpPr txBox="1"/>
          <p:nvPr/>
        </p:nvSpPr>
        <p:spPr>
          <a:xfrm>
            <a:off x="4669874" y="3286125"/>
            <a:ext cx="330751" cy="400110"/>
          </a:xfrm>
          <a:prstGeom prst="rect">
            <a:avLst/>
          </a:prstGeom>
          <a:noFill/>
        </p:spPr>
        <p:txBody>
          <a:bodyPr wrap="square" rtlCol="0">
            <a:spAutoFit/>
          </a:bodyPr>
          <a:lstStyle/>
          <a:p>
            <a:r>
              <a:rPr kumimoji="1" lang="zh-CN" altLang="en-US" sz="1000" dirty="0">
                <a:latin typeface="SimSun" panose="02010600030101010101" pitchFamily="2" charset="-122"/>
                <a:ea typeface="SimSun" panose="02010600030101010101" pitchFamily="2" charset="-122"/>
              </a:rPr>
              <a:t>前进</a:t>
            </a:r>
            <a:endParaRPr kumimoji="1" lang="ja-JP" altLang="en-US" sz="10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 xmlns:a16="http://schemas.microsoft.com/office/drawing/2014/main" id="{F4BBD3E8-DAC5-4BC5-9D3C-D4C91CACEB83}"/>
              </a:ext>
            </a:extLst>
          </p:cNvPr>
          <p:cNvSpPr txBox="1"/>
          <p:nvPr/>
        </p:nvSpPr>
        <p:spPr>
          <a:xfrm>
            <a:off x="5683516" y="2357434"/>
            <a:ext cx="241523" cy="938719"/>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离合器踏板</a:t>
            </a:r>
            <a:endParaRPr kumimoji="1" lang="ja-JP" altLang="en-US" sz="11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 xmlns:a16="http://schemas.microsoft.com/office/drawing/2014/main" id="{E5E6F47D-E6A9-4521-B9D0-BCA75A99792E}"/>
              </a:ext>
            </a:extLst>
          </p:cNvPr>
          <p:cNvSpPr txBox="1"/>
          <p:nvPr/>
        </p:nvSpPr>
        <p:spPr>
          <a:xfrm>
            <a:off x="6511033" y="2514599"/>
            <a:ext cx="399034" cy="769441"/>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减速踏板</a:t>
            </a:r>
            <a:endParaRPr kumimoji="1" lang="ja-JP" altLang="en-US" sz="11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 xmlns:a16="http://schemas.microsoft.com/office/drawing/2014/main" id="{0DA31351-BA23-41F4-BF61-F954CAD23A17}"/>
              </a:ext>
            </a:extLst>
          </p:cNvPr>
          <p:cNvSpPr txBox="1"/>
          <p:nvPr/>
        </p:nvSpPr>
        <p:spPr>
          <a:xfrm>
            <a:off x="4572000" y="3429000"/>
            <a:ext cx="45719" cy="369332"/>
          </a:xfrm>
          <a:prstGeom prst="rect">
            <a:avLst/>
          </a:prstGeom>
          <a:noFill/>
        </p:spPr>
        <p:txBody>
          <a:bodyPr wrap="square" rtlCol="0">
            <a:spAutoFit/>
          </a:bodyPr>
          <a:lstStyle/>
          <a:p>
            <a:endParaRPr kumimoji="1" lang="ja-JP" altLang="en-US"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 xmlns:a16="http://schemas.microsoft.com/office/drawing/2014/main" id="{D5628FF3-3F24-44BB-9FE7-C464762B1368}"/>
              </a:ext>
            </a:extLst>
          </p:cNvPr>
          <p:cNvSpPr txBox="1"/>
          <p:nvPr/>
        </p:nvSpPr>
        <p:spPr>
          <a:xfrm>
            <a:off x="4529576" y="4451334"/>
            <a:ext cx="414338" cy="600164"/>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转向杆</a:t>
            </a:r>
            <a:endParaRPr kumimoji="1" lang="ja-JP" altLang="en-US" sz="11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 xmlns:a16="http://schemas.microsoft.com/office/drawing/2014/main" id="{7AFEA958-84B5-45EF-AE09-3A319595C31A}"/>
              </a:ext>
            </a:extLst>
          </p:cNvPr>
          <p:cNvSpPr txBox="1"/>
          <p:nvPr/>
        </p:nvSpPr>
        <p:spPr>
          <a:xfrm>
            <a:off x="4429034" y="3950269"/>
            <a:ext cx="249582" cy="571500"/>
          </a:xfrm>
          <a:prstGeom prst="rect">
            <a:avLst/>
          </a:prstGeom>
          <a:solidFill>
            <a:schemeClr val="bg1"/>
          </a:solidFill>
        </p:spPr>
        <p:txBody>
          <a:bodyPr wrap="square" rtlCol="0">
            <a:spAutoFit/>
          </a:bodyPr>
          <a:lstStyle/>
          <a:p>
            <a:r>
              <a:rPr kumimoji="1" lang="zh-CN" altLang="en-US" sz="1000" dirty="0">
                <a:latin typeface="SimSun" panose="02010600030101010101" pitchFamily="2" charset="-122"/>
                <a:ea typeface="SimSun" panose="02010600030101010101" pitchFamily="2" charset="-122"/>
              </a:rPr>
              <a:t>左转向</a:t>
            </a:r>
            <a:endParaRPr kumimoji="1" lang="ja-JP" altLang="en-US" sz="10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 xmlns:a16="http://schemas.microsoft.com/office/drawing/2014/main" id="{F033DE95-2E88-4200-960B-C56D2F4E0B23}"/>
              </a:ext>
            </a:extLst>
          </p:cNvPr>
          <p:cNvSpPr txBox="1"/>
          <p:nvPr/>
        </p:nvSpPr>
        <p:spPr>
          <a:xfrm>
            <a:off x="4698450" y="3969782"/>
            <a:ext cx="330751" cy="553998"/>
          </a:xfrm>
          <a:prstGeom prst="rect">
            <a:avLst/>
          </a:prstGeom>
          <a:solidFill>
            <a:schemeClr val="bg1"/>
          </a:solidFill>
        </p:spPr>
        <p:txBody>
          <a:bodyPr wrap="square" rtlCol="0">
            <a:spAutoFit/>
          </a:bodyPr>
          <a:lstStyle/>
          <a:p>
            <a:r>
              <a:rPr lang="zh-CN" altLang="en-US" sz="1000" dirty="0">
                <a:latin typeface="SimSun" panose="02010600030101010101" pitchFamily="2" charset="-122"/>
                <a:ea typeface="SimSun" panose="02010600030101010101" pitchFamily="2" charset="-122"/>
              </a:rPr>
              <a:t>右转向</a:t>
            </a:r>
            <a:endParaRPr kumimoji="1" lang="ja-JP" altLang="en-US" sz="10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 xmlns:a16="http://schemas.microsoft.com/office/drawing/2014/main" id="{BEEFBA96-2A55-4D6B-ADE0-41BFE4FF5BF0}"/>
              </a:ext>
            </a:extLst>
          </p:cNvPr>
          <p:cNvSpPr txBox="1"/>
          <p:nvPr/>
        </p:nvSpPr>
        <p:spPr>
          <a:xfrm>
            <a:off x="5897662" y="4521769"/>
            <a:ext cx="620946" cy="246221"/>
          </a:xfrm>
          <a:prstGeom prst="rect">
            <a:avLst/>
          </a:prstGeom>
          <a:solidFill>
            <a:schemeClr val="bg1"/>
          </a:solidFill>
        </p:spPr>
        <p:txBody>
          <a:bodyPr wrap="square" rtlCol="0">
            <a:spAutoFit/>
          </a:bodyPr>
          <a:lstStyle/>
          <a:p>
            <a:r>
              <a:rPr kumimoji="1" lang="zh-CN" altLang="en-US" sz="1000" dirty="0">
                <a:latin typeface="SimSun" panose="02010600030101010101" pitchFamily="2" charset="-122"/>
                <a:ea typeface="SimSun" panose="02010600030101010101" pitchFamily="2" charset="-122"/>
              </a:rPr>
              <a:t>驾驶席</a:t>
            </a:r>
            <a:endParaRPr kumimoji="1" lang="ja-JP" altLang="en-US" sz="10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 xmlns:a16="http://schemas.microsoft.com/office/drawing/2014/main" id="{954C6098-7737-4B98-9672-617BBFBFCD73}"/>
              </a:ext>
            </a:extLst>
          </p:cNvPr>
          <p:cNvSpPr txBox="1"/>
          <p:nvPr/>
        </p:nvSpPr>
        <p:spPr>
          <a:xfrm>
            <a:off x="5582385" y="3931310"/>
            <a:ext cx="302297" cy="630942"/>
          </a:xfrm>
          <a:prstGeom prst="rect">
            <a:avLst/>
          </a:prstGeom>
          <a:solidFill>
            <a:schemeClr val="bg1"/>
          </a:solidFill>
        </p:spPr>
        <p:txBody>
          <a:bodyPr wrap="square" rtlCol="0">
            <a:spAutoFit/>
          </a:bodyPr>
          <a:lstStyle/>
          <a:p>
            <a:r>
              <a:rPr lang="zh-CN" altLang="en-US" sz="700" dirty="0">
                <a:latin typeface="SimSun" panose="02010600030101010101" pitchFamily="2" charset="-122"/>
                <a:ea typeface="SimSun" panose="02010600030101010101" pitchFamily="2" charset="-122"/>
              </a:rPr>
              <a:t>前进（加速）</a:t>
            </a:r>
            <a:endParaRPr lang="en-US" altLang="zh-CN" sz="7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 xmlns:a16="http://schemas.microsoft.com/office/drawing/2014/main" id="{8BAFA5F7-6A08-456A-84EE-822C10B3DE46}"/>
              </a:ext>
            </a:extLst>
          </p:cNvPr>
          <p:cNvSpPr txBox="1"/>
          <p:nvPr/>
        </p:nvSpPr>
        <p:spPr>
          <a:xfrm>
            <a:off x="5061058" y="3854616"/>
            <a:ext cx="249582" cy="738664"/>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后退（加速）</a:t>
            </a:r>
            <a:endParaRPr kumimoji="1" lang="ja-JP" altLang="en-US" sz="7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 xmlns:a16="http://schemas.microsoft.com/office/drawing/2014/main" id="{16D5FB88-EF48-463E-AA44-A8765A196109}"/>
              </a:ext>
            </a:extLst>
          </p:cNvPr>
          <p:cNvSpPr txBox="1"/>
          <p:nvPr/>
        </p:nvSpPr>
        <p:spPr>
          <a:xfrm>
            <a:off x="7122153" y="4836082"/>
            <a:ext cx="1238264" cy="215444"/>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（作业杆）</a:t>
            </a:r>
            <a:endParaRPr kumimoji="1" lang="ja-JP" altLang="en-US" sz="8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 xmlns:a16="http://schemas.microsoft.com/office/drawing/2014/main" id="{C724B19C-9E24-41F8-9A9C-CD169B165AA3}"/>
              </a:ext>
            </a:extLst>
          </p:cNvPr>
          <p:cNvSpPr txBox="1"/>
          <p:nvPr/>
        </p:nvSpPr>
        <p:spPr>
          <a:xfrm>
            <a:off x="6584808" y="4138417"/>
            <a:ext cx="499624" cy="216728"/>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左倾斜</a:t>
            </a:r>
            <a:endParaRPr kumimoji="1" lang="ja-JP" altLang="en-US" sz="8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 xmlns:a16="http://schemas.microsoft.com/office/drawing/2014/main" id="{8A263E41-71ED-41DF-A1DC-DEC63CA00AE5}"/>
              </a:ext>
            </a:extLst>
          </p:cNvPr>
          <p:cNvSpPr txBox="1"/>
          <p:nvPr/>
        </p:nvSpPr>
        <p:spPr>
          <a:xfrm>
            <a:off x="7896876" y="4158184"/>
            <a:ext cx="501666" cy="215444"/>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右倾斜</a:t>
            </a:r>
            <a:endParaRPr kumimoji="1" lang="ja-JP" altLang="en-US" sz="8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 xmlns:a16="http://schemas.microsoft.com/office/drawing/2014/main" id="{8ABCA552-97CD-4AA3-BA25-6DDDEBA7E0DF}"/>
              </a:ext>
            </a:extLst>
          </p:cNvPr>
          <p:cNvSpPr txBox="1"/>
          <p:nvPr/>
        </p:nvSpPr>
        <p:spPr>
          <a:xfrm>
            <a:off x="7284085" y="4643694"/>
            <a:ext cx="914400" cy="215444"/>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上升</a:t>
            </a:r>
            <a:endParaRPr kumimoji="1" lang="ja-JP" altLang="en-US" sz="8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 xmlns:a16="http://schemas.microsoft.com/office/drawing/2014/main" id="{F86D8017-6141-462A-AD5F-3CF7D2BA2B27}"/>
              </a:ext>
            </a:extLst>
          </p:cNvPr>
          <p:cNvSpPr txBox="1"/>
          <p:nvPr/>
        </p:nvSpPr>
        <p:spPr>
          <a:xfrm>
            <a:off x="7284085" y="3688109"/>
            <a:ext cx="583650" cy="215444"/>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降低</a:t>
            </a:r>
            <a:endParaRPr kumimoji="1" lang="ja-JP" altLang="en-US" sz="8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 xmlns:a16="http://schemas.microsoft.com/office/drawing/2014/main" id="{28350CC7-70CD-45A9-A49A-C90AA43C3C25}"/>
              </a:ext>
            </a:extLst>
          </p:cNvPr>
          <p:cNvSpPr txBox="1"/>
          <p:nvPr/>
        </p:nvSpPr>
        <p:spPr>
          <a:xfrm>
            <a:off x="4352169" y="3200428"/>
            <a:ext cx="346281" cy="369332"/>
          </a:xfrm>
          <a:prstGeom prst="rect">
            <a:avLst/>
          </a:prstGeom>
          <a:noFill/>
        </p:spPr>
        <p:txBody>
          <a:bodyPr wrap="square" rtlCol="0">
            <a:spAutoFit/>
          </a:bodyPr>
          <a:lstStyle/>
          <a:p>
            <a:endParaRPr kumimoji="1" lang="ja-JP" altLang="en-US" dirty="0">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 xmlns:a16="http://schemas.microsoft.com/office/drawing/2014/main" id="{5FA2A980-5E20-40B5-9601-483E9D5DEA6D}"/>
              </a:ext>
            </a:extLst>
          </p:cNvPr>
          <p:cNvSpPr txBox="1"/>
          <p:nvPr/>
        </p:nvSpPr>
        <p:spPr>
          <a:xfrm>
            <a:off x="7284085" y="3322054"/>
            <a:ext cx="701675" cy="215444"/>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漂浮</a:t>
            </a:r>
            <a:endParaRPr kumimoji="1" lang="ja-JP" altLang="en-US" sz="800" dirty="0">
              <a:latin typeface="SimSun" panose="02010600030101010101" pitchFamily="2" charset="-122"/>
              <a:ea typeface="SimSun" panose="02010600030101010101" pitchFamily="2" charset="-122"/>
            </a:endParaRPr>
          </a:p>
        </p:txBody>
      </p:sp>
      <p:sp>
        <p:nvSpPr>
          <p:cNvPr id="27" name="テキスト ボックス 26">
            <a:extLst>
              <a:ext uri="{FF2B5EF4-FFF2-40B4-BE49-F238E27FC236}">
                <a16:creationId xmlns="" xmlns:a16="http://schemas.microsoft.com/office/drawing/2014/main" id="{6D545A11-FDF4-432B-B0E3-C592C1FF0562}"/>
              </a:ext>
            </a:extLst>
          </p:cNvPr>
          <p:cNvSpPr txBox="1"/>
          <p:nvPr/>
        </p:nvSpPr>
        <p:spPr>
          <a:xfrm>
            <a:off x="4698450" y="3130048"/>
            <a:ext cx="184731" cy="369332"/>
          </a:xfrm>
          <a:prstGeom prst="rect">
            <a:avLst/>
          </a:prstGeom>
          <a:noFill/>
        </p:spPr>
        <p:txBody>
          <a:bodyPr wrap="none" rtlCol="0">
            <a:spAutoFit/>
          </a:bodyPr>
          <a:lstStyle/>
          <a:p>
            <a:endParaRPr kumimoji="1" lang="ja-JP" altLang="en-US"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 xmlns:a16="http://schemas.microsoft.com/office/drawing/2014/main" id="{A1F2DBBB-9093-41D6-84F7-FEB1F7A9DE24}"/>
              </a:ext>
            </a:extLst>
          </p:cNvPr>
          <p:cNvSpPr txBox="1"/>
          <p:nvPr/>
        </p:nvSpPr>
        <p:spPr>
          <a:xfrm>
            <a:off x="4956553" y="4616786"/>
            <a:ext cx="914400" cy="338554"/>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（变速杆</a:t>
            </a:r>
            <a:endParaRPr kumimoji="1" lang="en-US" altLang="zh-CN" sz="800" dirty="0">
              <a:latin typeface="SimSun" panose="02010600030101010101" pitchFamily="2" charset="-122"/>
              <a:ea typeface="SimSun" panose="02010600030101010101" pitchFamily="2" charset="-122"/>
            </a:endParaRPr>
          </a:p>
          <a:p>
            <a:r>
              <a:rPr lang="zh-CN" altLang="en-US" sz="800" dirty="0">
                <a:latin typeface="SimSun" panose="02010600030101010101" pitchFamily="2" charset="-122"/>
                <a:ea typeface="SimSun" panose="02010600030101010101" pitchFamily="2" charset="-122"/>
              </a:rPr>
              <a:t>前进后退组合）</a:t>
            </a:r>
            <a:endParaRPr kumimoji="1" lang="ja-JP" altLang="en-US" sz="8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36587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推土机</a:t>
            </a:r>
            <a:r>
              <a:rPr lang="ja-JP" altLang="en-US" sz="2400" dirty="0">
                <a:latin typeface="SimSun" panose="02010600030101010101" pitchFamily="2" charset="-122"/>
                <a:ea typeface="SimSun" panose="02010600030101010101" pitchFamily="2" charset="-122"/>
              </a:rPr>
              <a:t>　１・・・</a:t>
            </a:r>
            <a:r>
              <a:rPr lang="zh-CN" altLang="en-US" sz="2400" dirty="0">
                <a:latin typeface="SimSun" panose="02010600030101010101" pitchFamily="2" charset="-122"/>
                <a:ea typeface="SimSun" panose="02010600030101010101" pitchFamily="2" charset="-122"/>
              </a:rPr>
              <a:t>基本</a:t>
            </a:r>
            <a:r>
              <a:rPr lang="ja-JP" altLang="en-US" sz="2400" dirty="0">
                <a:latin typeface="SimSun" panose="02010600030101010101" pitchFamily="2" charset="-122"/>
                <a:ea typeface="SimSun" panose="02010600030101010101" pitchFamily="2" charset="-122"/>
              </a:rPr>
              <a:t>操作</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教科书９９页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４</a:t>
            </a:r>
            <a:r>
              <a:rPr lang="ja-JP" altLang="en-US" sz="1200" dirty="0">
                <a:solidFill>
                  <a:prstClr val="black"/>
                </a:solidFill>
                <a:latin typeface="SimSun" panose="02010600030101010101" pitchFamily="2" charset="-122"/>
                <a:ea typeface="SimSun" panose="02010600030101010101" pitchFamily="2" charset="-122"/>
              </a:rPr>
              <a:t>２</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23" name="テキスト ボックス 22"/>
          <p:cNvSpPr txBox="1"/>
          <p:nvPr/>
        </p:nvSpPr>
        <p:spPr>
          <a:xfrm>
            <a:off x="4907819" y="4797086"/>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ＰＡＴ</a:t>
            </a:r>
            <a:r>
              <a:rPr lang="zh-CN" altLang="en-US" sz="1200" dirty="0">
                <a:solidFill>
                  <a:prstClr val="black"/>
                </a:solidFill>
                <a:latin typeface="SimSun" panose="02010600030101010101" pitchFamily="2" charset="-122"/>
                <a:ea typeface="SimSun" panose="02010600030101010101" pitchFamily="2" charset="-122"/>
              </a:rPr>
              <a:t>车的斜角</a:t>
            </a:r>
            <a:r>
              <a:rPr lang="ja-JP" altLang="en-US" sz="1200" dirty="0">
                <a:solidFill>
                  <a:prstClr val="black"/>
                </a:solidFill>
                <a:latin typeface="SimSun" panose="02010600030101010101" pitchFamily="2" charset="-122"/>
                <a:ea typeface="SimSun" panose="02010600030101010101" pitchFamily="2" charset="-122"/>
              </a:rPr>
              <a:t>姿勢</a:t>
            </a:r>
          </a:p>
        </p:txBody>
      </p:sp>
      <p:pic>
        <p:nvPicPr>
          <p:cNvPr id="7" name="図 6"/>
          <p:cNvPicPr>
            <a:picLocks noChangeAspect="1"/>
          </p:cNvPicPr>
          <p:nvPr/>
        </p:nvPicPr>
        <p:blipFill>
          <a:blip r:embed="rId3"/>
          <a:stretch>
            <a:fillRect/>
          </a:stretch>
        </p:blipFill>
        <p:spPr>
          <a:xfrm>
            <a:off x="695325" y="2112434"/>
            <a:ext cx="4328558" cy="2684652"/>
          </a:xfrm>
          <a:prstGeom prst="rect">
            <a:avLst/>
          </a:prstGeom>
        </p:spPr>
      </p:pic>
      <p:pic>
        <p:nvPicPr>
          <p:cNvPr id="8" name="図 7"/>
          <p:cNvPicPr>
            <a:picLocks noChangeAspect="1"/>
          </p:cNvPicPr>
          <p:nvPr/>
        </p:nvPicPr>
        <p:blipFill>
          <a:blip r:embed="rId4"/>
          <a:stretch>
            <a:fillRect/>
          </a:stretch>
        </p:blipFill>
        <p:spPr>
          <a:xfrm>
            <a:off x="5239365" y="1911381"/>
            <a:ext cx="3275985" cy="2885705"/>
          </a:xfrm>
          <a:prstGeom prst="rect">
            <a:avLst/>
          </a:prstGeom>
        </p:spPr>
      </p:pic>
      <p:sp>
        <p:nvSpPr>
          <p:cNvPr id="16" name="テキスト ボックス 15"/>
          <p:cNvSpPr txBox="1"/>
          <p:nvPr/>
        </p:nvSpPr>
        <p:spPr>
          <a:xfrm>
            <a:off x="1454727" y="479708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斜置时的示例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 name="テキスト ボックス 1">
            <a:extLst>
              <a:ext uri="{FF2B5EF4-FFF2-40B4-BE49-F238E27FC236}">
                <a16:creationId xmlns="" xmlns:a16="http://schemas.microsoft.com/office/drawing/2014/main" id="{FB45BB02-72E5-419C-B8F5-FEDB49309ACA}"/>
              </a:ext>
            </a:extLst>
          </p:cNvPr>
          <p:cNvSpPr txBox="1"/>
          <p:nvPr/>
        </p:nvSpPr>
        <p:spPr>
          <a:xfrm>
            <a:off x="2490762" y="2226734"/>
            <a:ext cx="1204937" cy="261610"/>
          </a:xfrm>
          <a:prstGeom prst="rect">
            <a:avLst/>
          </a:prstGeom>
          <a:solidFill>
            <a:schemeClr val="bg1"/>
          </a:solidFill>
        </p:spPr>
        <p:txBody>
          <a:bodyPr wrap="square" rtlCol="0">
            <a:spAutoFit/>
          </a:bodyPr>
          <a:lstStyle/>
          <a:p>
            <a:r>
              <a:rPr lang="zh-CN" altLang="en-US" sz="1100" dirty="0">
                <a:latin typeface="SimSun" panose="02010600030101010101" pitchFamily="2" charset="-122"/>
                <a:ea typeface="SimSun" panose="02010600030101010101" pitchFamily="2" charset="-122"/>
              </a:rPr>
              <a:t>直角</a:t>
            </a:r>
            <a:r>
              <a:rPr kumimoji="1" lang="zh-CN" altLang="en-US" sz="1100" dirty="0">
                <a:latin typeface="SimSun" panose="02010600030101010101" pitchFamily="2" charset="-122"/>
                <a:ea typeface="SimSun" panose="02010600030101010101" pitchFamily="2" charset="-122"/>
              </a:rPr>
              <a:t>排土板</a:t>
            </a:r>
            <a:endParaRPr kumimoji="1" lang="ja-JP" altLang="en-US" sz="1100" dirty="0">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 xmlns:a16="http://schemas.microsoft.com/office/drawing/2014/main" id="{82B165DD-116D-4C48-9958-D179141D7315}"/>
              </a:ext>
            </a:extLst>
          </p:cNvPr>
          <p:cNvSpPr txBox="1"/>
          <p:nvPr/>
        </p:nvSpPr>
        <p:spPr>
          <a:xfrm>
            <a:off x="2664648" y="4519411"/>
            <a:ext cx="1204937" cy="261610"/>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斜角排土板</a:t>
            </a:r>
            <a:endParaRPr kumimoji="1" lang="ja-JP" altLang="en-US" sz="1100" dirty="0">
              <a:latin typeface="SimSun" panose="02010600030101010101" pitchFamily="2" charset="-122"/>
              <a:ea typeface="SimSun" panose="02010600030101010101" pitchFamily="2" charset="-122"/>
            </a:endParaRPr>
          </a:p>
        </p:txBody>
      </p:sp>
      <p:sp>
        <p:nvSpPr>
          <p:cNvPr id="5" name="テキスト ボックス 4">
            <a:extLst>
              <a:ext uri="{FF2B5EF4-FFF2-40B4-BE49-F238E27FC236}">
                <a16:creationId xmlns="" xmlns:a16="http://schemas.microsoft.com/office/drawing/2014/main" id="{9EF28EE2-A92F-4CED-B468-EB409E70FC51}"/>
              </a:ext>
            </a:extLst>
          </p:cNvPr>
          <p:cNvSpPr txBox="1"/>
          <p:nvPr/>
        </p:nvSpPr>
        <p:spPr>
          <a:xfrm>
            <a:off x="804698" y="2226734"/>
            <a:ext cx="770101" cy="261610"/>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倾斜量</a:t>
            </a:r>
            <a:endParaRPr kumimoji="1" lang="en-US" altLang="zh-CN" sz="11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80026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推土机</a:t>
            </a:r>
            <a:r>
              <a:rPr lang="ja-JP" altLang="en-US" sz="2400" dirty="0">
                <a:latin typeface="SimSun" panose="02010600030101010101" pitchFamily="2" charset="-122"/>
                <a:ea typeface="SimSun" panose="02010600030101010101" pitchFamily="2" charset="-122"/>
              </a:rPr>
              <a:t>　１・・・基本操作</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22" name="テキスト ボックス 21"/>
          <p:cNvSpPr txBox="1"/>
          <p:nvPr/>
        </p:nvSpPr>
        <p:spPr>
          <a:xfrm>
            <a:off x="1534619" y="3453960"/>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倾斜的示例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3" name="テキスト ボックス 22"/>
          <p:cNvSpPr txBox="1"/>
          <p:nvPr/>
        </p:nvSpPr>
        <p:spPr>
          <a:xfrm>
            <a:off x="3162300" y="6066984"/>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铲刀角度的</a:t>
            </a:r>
            <a:r>
              <a:rPr lang="ja-JP" altLang="en-US" sz="1200" dirty="0">
                <a:solidFill>
                  <a:prstClr val="black"/>
                </a:solidFill>
                <a:latin typeface="SimSun" panose="02010600030101010101" pitchFamily="2" charset="-122"/>
                <a:ea typeface="SimSun" panose="02010600030101010101" pitchFamily="2" charset="-122"/>
              </a:rPr>
              <a:t>調整</a:t>
            </a:r>
          </a:p>
        </p:txBody>
      </p:sp>
      <p:pic>
        <p:nvPicPr>
          <p:cNvPr id="10" name="図 9"/>
          <p:cNvPicPr>
            <a:picLocks noChangeAspect="1"/>
          </p:cNvPicPr>
          <p:nvPr/>
        </p:nvPicPr>
        <p:blipFill>
          <a:blip r:embed="rId3"/>
          <a:stretch>
            <a:fillRect/>
          </a:stretch>
        </p:blipFill>
        <p:spPr>
          <a:xfrm>
            <a:off x="872403" y="1300730"/>
            <a:ext cx="4562042" cy="2146377"/>
          </a:xfrm>
          <a:prstGeom prst="rect">
            <a:avLst/>
          </a:prstGeom>
        </p:spPr>
      </p:pic>
      <p:pic>
        <p:nvPicPr>
          <p:cNvPr id="11" name="図 10"/>
          <p:cNvPicPr>
            <a:picLocks noChangeAspect="1"/>
          </p:cNvPicPr>
          <p:nvPr/>
        </p:nvPicPr>
        <p:blipFill>
          <a:blip r:embed="rId4"/>
          <a:stretch>
            <a:fillRect/>
          </a:stretch>
        </p:blipFill>
        <p:spPr>
          <a:xfrm>
            <a:off x="5728263" y="1300730"/>
            <a:ext cx="2787087" cy="2146377"/>
          </a:xfrm>
          <a:prstGeom prst="rect">
            <a:avLst/>
          </a:prstGeom>
        </p:spPr>
      </p:pic>
      <p:pic>
        <p:nvPicPr>
          <p:cNvPr id="12" name="図 11"/>
          <p:cNvPicPr>
            <a:picLocks noChangeAspect="1"/>
          </p:cNvPicPr>
          <p:nvPr/>
        </p:nvPicPr>
        <p:blipFill>
          <a:blip r:embed="rId5"/>
          <a:stretch>
            <a:fillRect/>
          </a:stretch>
        </p:blipFill>
        <p:spPr>
          <a:xfrm>
            <a:off x="3371405" y="4183101"/>
            <a:ext cx="2819400" cy="1943100"/>
          </a:xfrm>
          <a:prstGeom prst="rect">
            <a:avLst/>
          </a:prstGeom>
        </p:spPr>
      </p:pic>
      <p:sp>
        <p:nvSpPr>
          <p:cNvPr id="13" name="テキスト ボックス 12"/>
          <p:cNvSpPr txBox="1"/>
          <p:nvPr/>
        </p:nvSpPr>
        <p:spPr>
          <a:xfrm>
            <a:off x="5503001" y="3397305"/>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ＰＡＴ</a:t>
            </a:r>
            <a:r>
              <a:rPr lang="zh-CN" altLang="en-US" sz="1200" dirty="0">
                <a:solidFill>
                  <a:prstClr val="black"/>
                </a:solidFill>
                <a:latin typeface="SimSun" panose="02010600030101010101" pitchFamily="2" charset="-122"/>
                <a:ea typeface="SimSun" panose="02010600030101010101" pitchFamily="2" charset="-122"/>
              </a:rPr>
              <a:t>车的倾斜</a:t>
            </a:r>
            <a:r>
              <a:rPr lang="ja-JP" altLang="en-US" sz="1200" dirty="0">
                <a:solidFill>
                  <a:prstClr val="black"/>
                </a:solidFill>
                <a:latin typeface="SimSun" panose="02010600030101010101" pitchFamily="2" charset="-122"/>
                <a:ea typeface="SimSun" panose="02010600030101010101" pitchFamily="2" charset="-122"/>
              </a:rPr>
              <a:t>姿勢</a:t>
            </a:r>
          </a:p>
        </p:txBody>
      </p:sp>
      <p:sp>
        <p:nvSpPr>
          <p:cNvPr id="15" name="テキスト ボックス 14"/>
          <p:cNvSpPr txBox="1"/>
          <p:nvPr/>
        </p:nvSpPr>
        <p:spPr>
          <a:xfrm>
            <a:off x="4425950" y="6452605"/>
            <a:ext cx="4570212"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教科书１００页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４</a:t>
            </a:r>
            <a:r>
              <a:rPr lang="ja-JP" altLang="en-US" sz="1200" dirty="0">
                <a:solidFill>
                  <a:prstClr val="black"/>
                </a:solidFill>
                <a:latin typeface="SimSun" panose="02010600030101010101" pitchFamily="2" charset="-122"/>
                <a:ea typeface="SimSun" panose="02010600030101010101" pitchFamily="2" charset="-122"/>
              </a:rPr>
              <a:t>２</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 name="テキスト ボックス 1">
            <a:extLst>
              <a:ext uri="{FF2B5EF4-FFF2-40B4-BE49-F238E27FC236}">
                <a16:creationId xmlns="" xmlns:a16="http://schemas.microsoft.com/office/drawing/2014/main" id="{113C42C9-7281-4CDC-A535-300EF6904E0F}"/>
              </a:ext>
            </a:extLst>
          </p:cNvPr>
          <p:cNvSpPr txBox="1"/>
          <p:nvPr/>
        </p:nvSpPr>
        <p:spPr>
          <a:xfrm>
            <a:off x="5503001" y="4443842"/>
            <a:ext cx="914400" cy="261610"/>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支撑</a:t>
            </a:r>
            <a:endParaRPr kumimoji="1" lang="ja-JP" altLang="en-US" sz="1100" dirty="0">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 xmlns:a16="http://schemas.microsoft.com/office/drawing/2014/main" id="{3659710E-1927-4831-9838-F3AD27991527}"/>
              </a:ext>
            </a:extLst>
          </p:cNvPr>
          <p:cNvSpPr txBox="1"/>
          <p:nvPr/>
        </p:nvSpPr>
        <p:spPr>
          <a:xfrm>
            <a:off x="4837814" y="1744692"/>
            <a:ext cx="840384" cy="261610"/>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支撑</a:t>
            </a:r>
            <a:endParaRPr kumimoji="1" lang="ja-JP" altLang="en-US" sz="1100" dirty="0">
              <a:latin typeface="SimSun" panose="02010600030101010101" pitchFamily="2" charset="-122"/>
              <a:ea typeface="SimSun" panose="02010600030101010101" pitchFamily="2" charset="-122"/>
            </a:endParaRPr>
          </a:p>
        </p:txBody>
      </p:sp>
      <p:sp>
        <p:nvSpPr>
          <p:cNvPr id="5" name="テキスト ボックス 4">
            <a:extLst>
              <a:ext uri="{FF2B5EF4-FFF2-40B4-BE49-F238E27FC236}">
                <a16:creationId xmlns="" xmlns:a16="http://schemas.microsoft.com/office/drawing/2014/main" id="{EF08C29B-2E11-4D18-8574-912010AA2712}"/>
              </a:ext>
            </a:extLst>
          </p:cNvPr>
          <p:cNvSpPr txBox="1"/>
          <p:nvPr/>
        </p:nvSpPr>
        <p:spPr>
          <a:xfrm>
            <a:off x="2696224" y="3247416"/>
            <a:ext cx="914400" cy="261610"/>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倾斜</a:t>
            </a:r>
            <a:endParaRPr kumimoji="1" lang="ja-JP" altLang="en-US" sz="1100"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 xmlns:a16="http://schemas.microsoft.com/office/drawing/2014/main" id="{ECFC726E-ADF3-40CE-AC1B-BC7C119ACF77}"/>
              </a:ext>
            </a:extLst>
          </p:cNvPr>
          <p:cNvSpPr txBox="1"/>
          <p:nvPr/>
        </p:nvSpPr>
        <p:spPr>
          <a:xfrm>
            <a:off x="803847" y="2318592"/>
            <a:ext cx="311150" cy="600164"/>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斜度量</a:t>
            </a:r>
            <a:endParaRPr kumimoji="1" lang="ja-JP" altLang="en-US" sz="11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71899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推土机</a:t>
            </a:r>
            <a:r>
              <a:rPr lang="ja-JP" altLang="en-US" sz="2400" dirty="0">
                <a:latin typeface="SimSun" panose="02010600030101010101" pitchFamily="2" charset="-122"/>
                <a:ea typeface="SimSun" panose="02010600030101010101" pitchFamily="2" charset="-122"/>
              </a:rPr>
              <a:t>２・・・基本</a:t>
            </a:r>
            <a:r>
              <a:rPr lang="zh-CN" altLang="en-US" sz="2400" dirty="0">
                <a:latin typeface="SimSun" panose="02010600030101010101" pitchFamily="2" charset="-122"/>
                <a:ea typeface="SimSun" panose="02010600030101010101" pitchFamily="2" charset="-122"/>
              </a:rPr>
              <a:t>作业</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22" name="テキスト ボックス 21"/>
          <p:cNvSpPr txBox="1"/>
          <p:nvPr/>
        </p:nvSpPr>
        <p:spPr>
          <a:xfrm>
            <a:off x="943728" y="5248037"/>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斜坡行驶的示例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3" name="テキスト ボックス 12"/>
          <p:cNvSpPr txBox="1"/>
          <p:nvPr/>
        </p:nvSpPr>
        <p:spPr>
          <a:xfrm>
            <a:off x="4692300" y="5248037"/>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操作推土铲的</a:t>
            </a:r>
            <a:r>
              <a:rPr lang="ja-JP" altLang="en-US" sz="1200" dirty="0">
                <a:solidFill>
                  <a:prstClr val="black"/>
                </a:solidFill>
                <a:latin typeface="SimSun" panose="02010600030101010101" pitchFamily="2" charset="-122"/>
                <a:ea typeface="SimSun" panose="02010600030101010101" pitchFamily="2" charset="-122"/>
              </a:rPr>
              <a:t>示例</a:t>
            </a:r>
          </a:p>
        </p:txBody>
      </p:sp>
      <p:sp>
        <p:nvSpPr>
          <p:cNvPr id="15" name="テキスト ボックス 14"/>
          <p:cNvSpPr txBox="1"/>
          <p:nvPr/>
        </p:nvSpPr>
        <p:spPr>
          <a:xfrm>
            <a:off x="4425950" y="6452605"/>
            <a:ext cx="4570212"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教科书１０１</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４</a:t>
            </a:r>
            <a:r>
              <a:rPr lang="ja-JP" altLang="en-US" sz="1200" dirty="0">
                <a:solidFill>
                  <a:prstClr val="black"/>
                </a:solidFill>
                <a:latin typeface="SimSun" panose="02010600030101010101" pitchFamily="2" charset="-122"/>
                <a:ea typeface="SimSun" panose="02010600030101010101" pitchFamily="2" charset="-122"/>
              </a:rPr>
              <a:t>３</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4" name="図 13"/>
          <p:cNvPicPr>
            <a:picLocks noChangeAspect="1"/>
          </p:cNvPicPr>
          <p:nvPr/>
        </p:nvPicPr>
        <p:blipFill rotWithShape="1">
          <a:blip r:embed="rId3"/>
          <a:srcRect b="14776"/>
          <a:stretch/>
        </p:blipFill>
        <p:spPr>
          <a:xfrm>
            <a:off x="779676" y="2043424"/>
            <a:ext cx="3565715" cy="2951185"/>
          </a:xfrm>
          <a:prstGeom prst="rect">
            <a:avLst/>
          </a:prstGeom>
        </p:spPr>
      </p:pic>
      <p:pic>
        <p:nvPicPr>
          <p:cNvPr id="17" name="図 16"/>
          <p:cNvPicPr>
            <a:picLocks noChangeAspect="1"/>
          </p:cNvPicPr>
          <p:nvPr/>
        </p:nvPicPr>
        <p:blipFill rotWithShape="1">
          <a:blip r:embed="rId4"/>
          <a:srcRect b="22885"/>
          <a:stretch/>
        </p:blipFill>
        <p:spPr>
          <a:xfrm>
            <a:off x="4345391" y="2857280"/>
            <a:ext cx="3931428" cy="1841947"/>
          </a:xfrm>
          <a:prstGeom prst="rect">
            <a:avLst/>
          </a:prstGeom>
        </p:spPr>
      </p:pic>
    </p:spTree>
    <p:extLst>
      <p:ext uri="{BB962C8B-B14F-4D97-AF65-F5344CB8AC3E}">
        <p14:creationId xmlns:p14="http://schemas.microsoft.com/office/powerpoint/2010/main" val="2020439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4703317" y="1245671"/>
            <a:ext cx="3638337" cy="508325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挖掘作业</a:t>
            </a:r>
            <a:endParaRPr kumimoji="1" lang="ja-JP" altLang="en-US" sz="24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965396" y="4404724"/>
            <a:ext cx="3237610" cy="276999"/>
          </a:xfrm>
          <a:prstGeom prst="rect">
            <a:avLst/>
          </a:prstGeom>
          <a:noFill/>
          <a:ln>
            <a:noFill/>
          </a:ln>
        </p:spPr>
        <p:txBody>
          <a:bodyPr wrap="square" rtlCol="0">
            <a:spAutoFit/>
          </a:bodyPr>
          <a:lstStyle/>
          <a:p>
            <a:pPr algn="ctr"/>
            <a:r>
              <a:rPr lang="ja-JP" altLang="en-US" sz="1200" dirty="0">
                <a:latin typeface="SimSun" panose="02010600030101010101" pitchFamily="2" charset="-122"/>
                <a:ea typeface="SimSun" panose="02010600030101010101" pitchFamily="2" charset="-122"/>
              </a:rPr>
              <a:t>挖掘沟渠</a:t>
            </a:r>
            <a:r>
              <a:rPr lang="ja-JP" altLang="en-US" sz="1200" dirty="0">
                <a:solidFill>
                  <a:prstClr val="black"/>
                </a:solidFill>
                <a:latin typeface="SimSun" panose="02010600030101010101" pitchFamily="2" charset="-122"/>
                <a:ea typeface="SimSun" panose="02010600030101010101" pitchFamily="2" charset="-122"/>
              </a:rPr>
              <a:t>作业的示例</a:t>
            </a:r>
          </a:p>
        </p:txBody>
      </p:sp>
      <p:sp>
        <p:nvSpPr>
          <p:cNvPr id="23" name="テキスト ボックス 22"/>
          <p:cNvSpPr txBox="1"/>
          <p:nvPr/>
        </p:nvSpPr>
        <p:spPr>
          <a:xfrm>
            <a:off x="4903680" y="612064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斜切</a:t>
            </a:r>
            <a:r>
              <a:rPr lang="ja-JP" altLang="en-US" sz="1200" dirty="0">
                <a:solidFill>
                  <a:prstClr val="black"/>
                </a:solidFill>
                <a:latin typeface="SimSun" panose="02010600030101010101" pitchFamily="2" charset="-122"/>
                <a:ea typeface="SimSun" panose="02010600030101010101" pitchFamily="2" charset="-122"/>
              </a:rPr>
              <a:t>作业的示例</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教科书１０３页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４</a:t>
            </a:r>
            <a:r>
              <a:rPr lang="ja-JP" altLang="en-US" sz="1200" dirty="0">
                <a:solidFill>
                  <a:prstClr val="black"/>
                </a:solidFill>
                <a:latin typeface="SimSun" panose="02010600030101010101" pitchFamily="2" charset="-122"/>
                <a:ea typeface="SimSun" panose="02010600030101010101" pitchFamily="2" charset="-122"/>
              </a:rPr>
              <a:t>４</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7" name="図 6"/>
          <p:cNvPicPr>
            <a:picLocks noChangeAspect="1"/>
          </p:cNvPicPr>
          <p:nvPr/>
        </p:nvPicPr>
        <p:blipFill>
          <a:blip r:embed="rId4"/>
          <a:stretch>
            <a:fillRect/>
          </a:stretch>
        </p:blipFill>
        <p:spPr>
          <a:xfrm>
            <a:off x="701077" y="1295924"/>
            <a:ext cx="3982651" cy="3103271"/>
          </a:xfrm>
          <a:prstGeom prst="rect">
            <a:avLst/>
          </a:prstGeom>
        </p:spPr>
      </p:pic>
      <p:pic>
        <p:nvPicPr>
          <p:cNvPr id="8" name="図 7"/>
          <p:cNvPicPr>
            <a:picLocks noChangeAspect="1"/>
          </p:cNvPicPr>
          <p:nvPr/>
        </p:nvPicPr>
        <p:blipFill>
          <a:blip r:embed="rId5"/>
          <a:stretch>
            <a:fillRect/>
          </a:stretch>
        </p:blipFill>
        <p:spPr>
          <a:xfrm>
            <a:off x="701077" y="4701755"/>
            <a:ext cx="3743299" cy="1512703"/>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22" name="テキスト ボックス 21"/>
          <p:cNvSpPr txBox="1"/>
          <p:nvPr/>
        </p:nvSpPr>
        <p:spPr>
          <a:xfrm>
            <a:off x="978859" y="6055025"/>
            <a:ext cx="3237610" cy="276999"/>
          </a:xfrm>
          <a:prstGeom prst="rect">
            <a:avLst/>
          </a:prstGeom>
          <a:noFill/>
          <a:ln>
            <a:noFill/>
          </a:ln>
        </p:spPr>
        <p:txBody>
          <a:bodyPr wrap="square" rtlCol="0">
            <a:spAutoFit/>
          </a:bodyPr>
          <a:lstStyle/>
          <a:p>
            <a:pPr algn="ctr"/>
            <a:r>
              <a:rPr lang="zh-CN" altLang="fi-FI" sz="1200" dirty="0">
                <a:solidFill>
                  <a:prstClr val="black"/>
                </a:solidFill>
                <a:latin typeface="SimSun" panose="02010600030101010101" pitchFamily="2" charset="-122"/>
                <a:ea typeface="SimSun" panose="02010600030101010101" pitchFamily="2" charset="-122"/>
              </a:rPr>
              <a:t>人工斜坡排水（</a:t>
            </a:r>
            <a:r>
              <a:rPr lang="fi-FI" altLang="zh-CN" sz="1200" dirty="0">
                <a:solidFill>
                  <a:prstClr val="black"/>
                </a:solidFill>
                <a:latin typeface="SimSun" panose="02010600030101010101" pitchFamily="2" charset="-122"/>
                <a:ea typeface="SimSun" panose="02010600030101010101" pitchFamily="2" charset="-122"/>
              </a:rPr>
              <a:t>nori men haisui</a:t>
            </a:r>
            <a:r>
              <a:rPr lang="zh-CN" altLang="fi-FI"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2" name="正方形/長方形 11"/>
          <p:cNvSpPr/>
          <p:nvPr/>
        </p:nvSpPr>
        <p:spPr>
          <a:xfrm>
            <a:off x="1812454" y="2672238"/>
            <a:ext cx="1309142" cy="223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3" name="テキスト ボックス 12"/>
          <p:cNvSpPr txBox="1"/>
          <p:nvPr/>
        </p:nvSpPr>
        <p:spPr>
          <a:xfrm>
            <a:off x="1592758" y="2637085"/>
            <a:ext cx="1218603"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开槽推土法的示例</a:t>
            </a:r>
            <a:endParaRPr kumimoji="1" lang="ja-JP" altLang="en-US" sz="1000" dirty="0">
              <a:latin typeface="SimSun" panose="02010600030101010101" pitchFamily="2" charset="-122"/>
              <a:ea typeface="SimSun" panose="02010600030101010101" pitchFamily="2" charset="-122"/>
            </a:endParaRPr>
          </a:p>
        </p:txBody>
      </p:sp>
      <p:sp>
        <p:nvSpPr>
          <p:cNvPr id="15" name="正方形/長方形 14"/>
          <p:cNvSpPr/>
          <p:nvPr/>
        </p:nvSpPr>
        <p:spPr>
          <a:xfrm>
            <a:off x="4425950" y="1876425"/>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6" name="正方形/長方形 15"/>
          <p:cNvSpPr/>
          <p:nvPr/>
        </p:nvSpPr>
        <p:spPr>
          <a:xfrm>
            <a:off x="4529621" y="4620830"/>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7" name="正方形/長方形 16"/>
          <p:cNvSpPr/>
          <p:nvPr/>
        </p:nvSpPr>
        <p:spPr>
          <a:xfrm>
            <a:off x="4425950" y="6059933"/>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8" name="正方形/長方形 17"/>
          <p:cNvSpPr/>
          <p:nvPr/>
        </p:nvSpPr>
        <p:spPr>
          <a:xfrm>
            <a:off x="2263775" y="4242014"/>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9" name="正方形/長方形 18"/>
          <p:cNvSpPr/>
          <p:nvPr/>
        </p:nvSpPr>
        <p:spPr>
          <a:xfrm>
            <a:off x="731043" y="3890962"/>
            <a:ext cx="699101"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0" name="テキスト ボックス 19"/>
          <p:cNvSpPr txBox="1"/>
          <p:nvPr/>
        </p:nvSpPr>
        <p:spPr>
          <a:xfrm>
            <a:off x="667659" y="3810181"/>
            <a:ext cx="954107"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推土铲</a:t>
            </a:r>
            <a:r>
              <a:rPr kumimoji="1" lang="zh-CN" altLang="en-US" sz="1000" dirty="0">
                <a:latin typeface="SimSun" panose="02010600030101010101" pitchFamily="2" charset="-122"/>
                <a:ea typeface="SimSun" panose="02010600030101010101" pitchFamily="2" charset="-122"/>
              </a:rPr>
              <a:t>的高度</a:t>
            </a:r>
            <a:endParaRPr kumimoji="1" lang="ja-JP" altLang="en-US" sz="1000" dirty="0">
              <a:latin typeface="SimSun" panose="02010600030101010101" pitchFamily="2" charset="-122"/>
              <a:ea typeface="SimSun" panose="02010600030101010101" pitchFamily="2" charset="-122"/>
            </a:endParaRPr>
          </a:p>
        </p:txBody>
      </p:sp>
      <p:sp>
        <p:nvSpPr>
          <p:cNvPr id="21" name="テキスト ボックス 20"/>
          <p:cNvSpPr txBox="1"/>
          <p:nvPr/>
        </p:nvSpPr>
        <p:spPr>
          <a:xfrm>
            <a:off x="2499007" y="4184062"/>
            <a:ext cx="710451" cy="246221"/>
          </a:xfrm>
          <a:prstGeom prst="rect">
            <a:avLst/>
          </a:prstGeom>
          <a:noFill/>
        </p:spPr>
        <p:txBody>
          <a:bodyPr wrap="none" rtlCol="0">
            <a:spAutoFit/>
          </a:bodyPr>
          <a:lstStyle/>
          <a:p>
            <a:r>
              <a:rPr kumimoji="1" lang="en-US" altLang="ja-JP" sz="1000" dirty="0">
                <a:latin typeface="SimSun" panose="02010600030101010101" pitchFamily="2" charset="-122"/>
                <a:ea typeface="SimSun" panose="02010600030101010101" pitchFamily="2" charset="-122"/>
              </a:rPr>
              <a:t>40</a:t>
            </a:r>
            <a:r>
              <a:rPr kumimoji="1" lang="ja-JP" altLang="en-US" sz="1000" dirty="0">
                <a:latin typeface="SimSun" panose="02010600030101010101" pitchFamily="2" charset="-122"/>
                <a:ea typeface="SimSun" panose="02010600030101010101" pitchFamily="2" charset="-122"/>
              </a:rPr>
              <a:t>～</a:t>
            </a:r>
            <a:r>
              <a:rPr kumimoji="1" lang="en-US" altLang="ja-JP" sz="1000" dirty="0">
                <a:latin typeface="SimSun" panose="02010600030101010101" pitchFamily="2" charset="-122"/>
                <a:ea typeface="SimSun" panose="02010600030101010101" pitchFamily="2" charset="-122"/>
              </a:rPr>
              <a:t>50cm</a:t>
            </a:r>
            <a:endParaRPr kumimoji="1" lang="ja-JP" altLang="en-US" sz="1000" dirty="0">
              <a:latin typeface="SimSun" panose="02010600030101010101" pitchFamily="2" charset="-122"/>
              <a:ea typeface="SimSun" panose="02010600030101010101" pitchFamily="2" charset="-122"/>
            </a:endParaRPr>
          </a:p>
        </p:txBody>
      </p:sp>
      <p:sp>
        <p:nvSpPr>
          <p:cNvPr id="24" name="テキスト ボックス 23"/>
          <p:cNvSpPr txBox="1"/>
          <p:nvPr/>
        </p:nvSpPr>
        <p:spPr>
          <a:xfrm>
            <a:off x="4572000" y="1881666"/>
            <a:ext cx="1274708"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侧切作业的示例</a:t>
            </a:r>
            <a:r>
              <a:rPr lang="en-US" altLang="ja-JP" sz="1000" dirty="0">
                <a:latin typeface="SimSun" panose="02010600030101010101" pitchFamily="2" charset="-122"/>
                <a:ea typeface="SimSun" panose="02010600030101010101" pitchFamily="2" charset="-122"/>
              </a:rPr>
              <a:t>(a)</a:t>
            </a:r>
            <a:endParaRPr kumimoji="1" lang="ja-JP" altLang="en-US" sz="1000" dirty="0">
              <a:latin typeface="SimSun" panose="02010600030101010101" pitchFamily="2" charset="-122"/>
              <a:ea typeface="SimSun" panose="02010600030101010101" pitchFamily="2" charset="-122"/>
            </a:endParaRPr>
          </a:p>
        </p:txBody>
      </p:sp>
      <p:sp>
        <p:nvSpPr>
          <p:cNvPr id="25" name="テキスト ボックス 24"/>
          <p:cNvSpPr txBox="1"/>
          <p:nvPr/>
        </p:nvSpPr>
        <p:spPr>
          <a:xfrm>
            <a:off x="4376702" y="4579705"/>
            <a:ext cx="1274708"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侧切</a:t>
            </a:r>
            <a:r>
              <a:rPr lang="ja-JP" altLang="en-US" sz="1000" dirty="0">
                <a:latin typeface="SimSun" panose="02010600030101010101" pitchFamily="2" charset="-122"/>
                <a:ea typeface="SimSun" panose="02010600030101010101" pitchFamily="2" charset="-122"/>
              </a:rPr>
              <a:t>作业</a:t>
            </a:r>
            <a:r>
              <a:rPr lang="zh-CN" altLang="en-US" sz="1000" dirty="0">
                <a:latin typeface="SimSun" panose="02010600030101010101" pitchFamily="2" charset="-122"/>
                <a:ea typeface="SimSun" panose="02010600030101010101" pitchFamily="2" charset="-122"/>
              </a:rPr>
              <a:t>的示例</a:t>
            </a:r>
            <a:r>
              <a:rPr lang="en-US" altLang="ja-JP" sz="1000" dirty="0">
                <a:latin typeface="SimSun" panose="02010600030101010101" pitchFamily="2" charset="-122"/>
                <a:ea typeface="SimSun" panose="02010600030101010101" pitchFamily="2" charset="-122"/>
              </a:rPr>
              <a:t>(b)</a:t>
            </a:r>
            <a:endParaRPr kumimoji="1" lang="ja-JP" altLang="en-US" sz="1000" dirty="0">
              <a:latin typeface="SimSun" panose="02010600030101010101" pitchFamily="2" charset="-122"/>
              <a:ea typeface="SimSun" panose="02010600030101010101" pitchFamily="2" charset="-122"/>
            </a:endParaRPr>
          </a:p>
        </p:txBody>
      </p:sp>
      <p:sp>
        <p:nvSpPr>
          <p:cNvPr id="26" name="テキスト ボックス 25"/>
          <p:cNvSpPr txBox="1"/>
          <p:nvPr/>
        </p:nvSpPr>
        <p:spPr>
          <a:xfrm>
            <a:off x="4180975" y="6034688"/>
            <a:ext cx="1274708" cy="246221"/>
          </a:xfrm>
          <a:prstGeom prst="rect">
            <a:avLst/>
          </a:prstGeom>
          <a:noFill/>
        </p:spPr>
        <p:txBody>
          <a:bodyPr wrap="none" rtlCol="0">
            <a:spAutoFit/>
          </a:bodyPr>
          <a:lstStyle/>
          <a:p>
            <a:r>
              <a:rPr lang="zh-CN" altLang="en-US" sz="1000" dirty="0">
                <a:latin typeface="SimSun" panose="02010600030101010101" pitchFamily="2" charset="-122"/>
                <a:ea typeface="SimSun" panose="02010600030101010101" pitchFamily="2" charset="-122"/>
              </a:rPr>
              <a:t>斜切</a:t>
            </a:r>
            <a:r>
              <a:rPr lang="ja-JP" altLang="en-US" sz="1000" dirty="0">
                <a:latin typeface="SimSun" panose="02010600030101010101" pitchFamily="2" charset="-122"/>
                <a:ea typeface="SimSun" panose="02010600030101010101" pitchFamily="2" charset="-122"/>
              </a:rPr>
              <a:t>作业</a:t>
            </a:r>
            <a:r>
              <a:rPr lang="zh-CN" altLang="en-US" sz="1000" dirty="0">
                <a:latin typeface="SimSun" panose="02010600030101010101" pitchFamily="2" charset="-122"/>
                <a:ea typeface="SimSun" panose="02010600030101010101" pitchFamily="2" charset="-122"/>
              </a:rPr>
              <a:t>的示例</a:t>
            </a:r>
            <a:r>
              <a:rPr lang="en-US" altLang="ja-JP" sz="1000" dirty="0">
                <a:latin typeface="SimSun" panose="02010600030101010101" pitchFamily="2" charset="-122"/>
                <a:ea typeface="SimSun" panose="02010600030101010101" pitchFamily="2" charset="-122"/>
              </a:rPr>
              <a:t>(c)</a:t>
            </a:r>
            <a:endParaRPr kumimoji="1" lang="ja-JP" altLang="en-US" sz="1000" dirty="0">
              <a:latin typeface="SimSun" panose="02010600030101010101" pitchFamily="2" charset="-122"/>
              <a:ea typeface="SimSun" panose="02010600030101010101" pitchFamily="2" charset="-122"/>
            </a:endParaRPr>
          </a:p>
        </p:txBody>
      </p:sp>
      <p:sp>
        <p:nvSpPr>
          <p:cNvPr id="27" name="正方形/長方形 26"/>
          <p:cNvSpPr/>
          <p:nvPr/>
        </p:nvSpPr>
        <p:spPr>
          <a:xfrm>
            <a:off x="3572917" y="502285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9" name="正方形/長方形 28"/>
          <p:cNvSpPr/>
          <p:nvPr/>
        </p:nvSpPr>
        <p:spPr>
          <a:xfrm>
            <a:off x="2814037" y="546542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0" name="正方形/長方形 29"/>
          <p:cNvSpPr/>
          <p:nvPr/>
        </p:nvSpPr>
        <p:spPr>
          <a:xfrm>
            <a:off x="1942116" y="506038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1" name="正方形/長方形 30"/>
          <p:cNvSpPr/>
          <p:nvPr/>
        </p:nvSpPr>
        <p:spPr>
          <a:xfrm>
            <a:off x="1167048" y="548334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8" name="テキスト ボックス 27"/>
          <p:cNvSpPr txBox="1"/>
          <p:nvPr/>
        </p:nvSpPr>
        <p:spPr>
          <a:xfrm>
            <a:off x="1829193" y="4970142"/>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水</a:t>
            </a:r>
            <a:endParaRPr kumimoji="1" lang="ja-JP" altLang="en-US" sz="1000" dirty="0">
              <a:latin typeface="SimSun" panose="02010600030101010101" pitchFamily="2" charset="-122"/>
              <a:ea typeface="SimSun" panose="02010600030101010101" pitchFamily="2" charset="-122"/>
            </a:endParaRPr>
          </a:p>
        </p:txBody>
      </p:sp>
      <p:sp>
        <p:nvSpPr>
          <p:cNvPr id="2" name="円/楕円 1"/>
          <p:cNvSpPr/>
          <p:nvPr/>
        </p:nvSpPr>
        <p:spPr>
          <a:xfrm>
            <a:off x="1882304" y="500862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2" name="テキスト ボックス 31"/>
          <p:cNvSpPr txBox="1"/>
          <p:nvPr/>
        </p:nvSpPr>
        <p:spPr>
          <a:xfrm>
            <a:off x="1065394" y="5371207"/>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水</a:t>
            </a:r>
            <a:endParaRPr kumimoji="1" lang="ja-JP" altLang="en-US" sz="1000" dirty="0">
              <a:latin typeface="SimSun" panose="02010600030101010101" pitchFamily="2" charset="-122"/>
              <a:ea typeface="SimSun" panose="02010600030101010101" pitchFamily="2" charset="-122"/>
            </a:endParaRPr>
          </a:p>
        </p:txBody>
      </p:sp>
      <p:sp>
        <p:nvSpPr>
          <p:cNvPr id="33" name="円/楕円 32"/>
          <p:cNvSpPr/>
          <p:nvPr/>
        </p:nvSpPr>
        <p:spPr>
          <a:xfrm>
            <a:off x="1118505" y="5409694"/>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4" name="テキスト ボックス 33"/>
          <p:cNvSpPr txBox="1"/>
          <p:nvPr/>
        </p:nvSpPr>
        <p:spPr>
          <a:xfrm>
            <a:off x="3459345" y="4922462"/>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水</a:t>
            </a:r>
            <a:endParaRPr kumimoji="1" lang="ja-JP" altLang="en-US" sz="1000" dirty="0">
              <a:latin typeface="SimSun" panose="02010600030101010101" pitchFamily="2" charset="-122"/>
              <a:ea typeface="SimSun" panose="02010600030101010101" pitchFamily="2" charset="-122"/>
            </a:endParaRPr>
          </a:p>
        </p:txBody>
      </p:sp>
      <p:sp>
        <p:nvSpPr>
          <p:cNvPr id="35" name="円/楕円 34"/>
          <p:cNvSpPr/>
          <p:nvPr/>
        </p:nvSpPr>
        <p:spPr>
          <a:xfrm>
            <a:off x="3512456" y="496094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6" name="テキスト ボックス 35"/>
          <p:cNvSpPr txBox="1"/>
          <p:nvPr/>
        </p:nvSpPr>
        <p:spPr>
          <a:xfrm>
            <a:off x="2682818" y="5374633"/>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水</a:t>
            </a:r>
            <a:endParaRPr kumimoji="1" lang="ja-JP" altLang="en-US" sz="1000" dirty="0">
              <a:latin typeface="SimSun" panose="02010600030101010101" pitchFamily="2" charset="-122"/>
              <a:ea typeface="SimSun" panose="02010600030101010101" pitchFamily="2" charset="-122"/>
            </a:endParaRPr>
          </a:p>
        </p:txBody>
      </p:sp>
      <p:sp>
        <p:nvSpPr>
          <p:cNvPr id="37" name="円/楕円 36"/>
          <p:cNvSpPr/>
          <p:nvPr/>
        </p:nvSpPr>
        <p:spPr>
          <a:xfrm>
            <a:off x="2735929" y="5413120"/>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8" name="正方形/長方形 37"/>
          <p:cNvSpPr/>
          <p:nvPr/>
        </p:nvSpPr>
        <p:spPr>
          <a:xfrm>
            <a:off x="1379378" y="36848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0" name="正方形/長方形 39"/>
          <p:cNvSpPr/>
          <p:nvPr/>
        </p:nvSpPr>
        <p:spPr>
          <a:xfrm>
            <a:off x="2744836" y="388871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1" name="正方形/長方形 40"/>
          <p:cNvSpPr/>
          <p:nvPr/>
        </p:nvSpPr>
        <p:spPr>
          <a:xfrm>
            <a:off x="3434515" y="381203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2" name="正方形/長方形 41"/>
          <p:cNvSpPr/>
          <p:nvPr/>
        </p:nvSpPr>
        <p:spPr>
          <a:xfrm>
            <a:off x="4821535" y="1291389"/>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3" name="正方形/長方形 42"/>
          <p:cNvSpPr/>
          <p:nvPr/>
        </p:nvSpPr>
        <p:spPr>
          <a:xfrm>
            <a:off x="5970985" y="135116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4" name="正方形/長方形 43"/>
          <p:cNvSpPr/>
          <p:nvPr/>
        </p:nvSpPr>
        <p:spPr>
          <a:xfrm>
            <a:off x="7137269" y="138416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5" name="正方形/長方形 44"/>
          <p:cNvSpPr/>
          <p:nvPr/>
        </p:nvSpPr>
        <p:spPr>
          <a:xfrm>
            <a:off x="4903680" y="220052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6" name="正方形/長方形 45"/>
          <p:cNvSpPr/>
          <p:nvPr/>
        </p:nvSpPr>
        <p:spPr>
          <a:xfrm>
            <a:off x="6041336" y="223227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7" name="正方形/長方形 46"/>
          <p:cNvSpPr/>
          <p:nvPr/>
        </p:nvSpPr>
        <p:spPr>
          <a:xfrm>
            <a:off x="7297438" y="228168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8" name="正方形/長方形 47"/>
          <p:cNvSpPr/>
          <p:nvPr/>
        </p:nvSpPr>
        <p:spPr>
          <a:xfrm>
            <a:off x="4841468" y="356409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9" name="正方形/長方形 48"/>
          <p:cNvSpPr/>
          <p:nvPr/>
        </p:nvSpPr>
        <p:spPr>
          <a:xfrm>
            <a:off x="6110623" y="363344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50" name="正方形/長方形 49"/>
          <p:cNvSpPr/>
          <p:nvPr/>
        </p:nvSpPr>
        <p:spPr>
          <a:xfrm>
            <a:off x="6936123" y="3654346"/>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51" name="正方形/長方形 50"/>
          <p:cNvSpPr/>
          <p:nvPr/>
        </p:nvSpPr>
        <p:spPr>
          <a:xfrm>
            <a:off x="4956164" y="493861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52" name="正方形/長方形 51"/>
          <p:cNvSpPr/>
          <p:nvPr/>
        </p:nvSpPr>
        <p:spPr>
          <a:xfrm>
            <a:off x="6905843" y="498790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53" name="正方形/長方形 52"/>
          <p:cNvSpPr/>
          <p:nvPr/>
        </p:nvSpPr>
        <p:spPr>
          <a:xfrm>
            <a:off x="4906859" y="561559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54" name="正方形/長方形 53"/>
          <p:cNvSpPr/>
          <p:nvPr/>
        </p:nvSpPr>
        <p:spPr>
          <a:xfrm>
            <a:off x="6886734" y="56920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9" name="テキスト ボックス 38"/>
          <p:cNvSpPr txBox="1"/>
          <p:nvPr/>
        </p:nvSpPr>
        <p:spPr>
          <a:xfrm>
            <a:off x="4685015" y="1285690"/>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①</a:t>
            </a:r>
            <a:endParaRPr kumimoji="1" lang="ja-JP" altLang="en-US" sz="1000" dirty="0">
              <a:latin typeface="SimSun" panose="02010600030101010101" pitchFamily="2" charset="-122"/>
              <a:ea typeface="SimSun" panose="02010600030101010101" pitchFamily="2" charset="-122"/>
            </a:endParaRPr>
          </a:p>
        </p:txBody>
      </p:sp>
      <p:sp>
        <p:nvSpPr>
          <p:cNvPr id="55" name="テキスト ボックス 54"/>
          <p:cNvSpPr txBox="1"/>
          <p:nvPr/>
        </p:nvSpPr>
        <p:spPr>
          <a:xfrm>
            <a:off x="5884540" y="1285690"/>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②</a:t>
            </a:r>
            <a:endParaRPr kumimoji="1" lang="ja-JP" altLang="en-US" sz="1000" dirty="0">
              <a:latin typeface="SimSun" panose="02010600030101010101" pitchFamily="2" charset="-122"/>
              <a:ea typeface="SimSun" panose="02010600030101010101" pitchFamily="2" charset="-122"/>
            </a:endParaRPr>
          </a:p>
        </p:txBody>
      </p:sp>
      <p:sp>
        <p:nvSpPr>
          <p:cNvPr id="56" name="テキスト ボックス 55"/>
          <p:cNvSpPr txBox="1"/>
          <p:nvPr/>
        </p:nvSpPr>
        <p:spPr>
          <a:xfrm>
            <a:off x="7037986" y="1294184"/>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③</a:t>
            </a:r>
            <a:endParaRPr kumimoji="1" lang="ja-JP" altLang="en-US" sz="1000" dirty="0">
              <a:latin typeface="SimSun" panose="02010600030101010101" pitchFamily="2" charset="-122"/>
              <a:ea typeface="SimSun" panose="02010600030101010101" pitchFamily="2" charset="-122"/>
            </a:endParaRPr>
          </a:p>
        </p:txBody>
      </p:sp>
      <p:sp>
        <p:nvSpPr>
          <p:cNvPr id="57" name="テキスト ボックス 56"/>
          <p:cNvSpPr txBox="1"/>
          <p:nvPr/>
        </p:nvSpPr>
        <p:spPr>
          <a:xfrm>
            <a:off x="4781660" y="2169012"/>
            <a:ext cx="312906" cy="246221"/>
          </a:xfrm>
          <a:prstGeom prst="rect">
            <a:avLst/>
          </a:prstGeom>
          <a:noFill/>
        </p:spPr>
        <p:txBody>
          <a:bodyPr wrap="none" rtlCol="0">
            <a:spAutoFit/>
          </a:bodyPr>
          <a:lstStyle/>
          <a:p>
            <a:r>
              <a:rPr kumimoji="1" lang="ja-JP" altLang="en-US" sz="1000" dirty="0">
                <a:latin typeface="SimSun" panose="02010600030101010101" pitchFamily="2" charset="-122"/>
                <a:ea typeface="SimSun" panose="02010600030101010101" pitchFamily="2" charset="-122"/>
              </a:rPr>
              <a:t>①</a:t>
            </a:r>
          </a:p>
        </p:txBody>
      </p:sp>
      <p:sp>
        <p:nvSpPr>
          <p:cNvPr id="58" name="テキスト ボックス 57"/>
          <p:cNvSpPr txBox="1"/>
          <p:nvPr/>
        </p:nvSpPr>
        <p:spPr>
          <a:xfrm>
            <a:off x="5883096" y="2158572"/>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②</a:t>
            </a:r>
            <a:endParaRPr kumimoji="1" lang="ja-JP" altLang="en-US" sz="1000" dirty="0">
              <a:latin typeface="SimSun" panose="02010600030101010101" pitchFamily="2" charset="-122"/>
              <a:ea typeface="SimSun" panose="02010600030101010101" pitchFamily="2" charset="-122"/>
            </a:endParaRPr>
          </a:p>
        </p:txBody>
      </p:sp>
      <p:sp>
        <p:nvSpPr>
          <p:cNvPr id="59" name="テキスト ボックス 58"/>
          <p:cNvSpPr txBox="1"/>
          <p:nvPr/>
        </p:nvSpPr>
        <p:spPr>
          <a:xfrm>
            <a:off x="7186736" y="2143541"/>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③</a:t>
            </a:r>
            <a:endParaRPr kumimoji="1" lang="ja-JP" altLang="en-US" sz="1000" dirty="0">
              <a:latin typeface="SimSun" panose="02010600030101010101" pitchFamily="2" charset="-122"/>
              <a:ea typeface="SimSun" panose="02010600030101010101" pitchFamily="2" charset="-122"/>
            </a:endParaRPr>
          </a:p>
        </p:txBody>
      </p:sp>
      <p:sp>
        <p:nvSpPr>
          <p:cNvPr id="60" name="テキスト ボックス 59"/>
          <p:cNvSpPr txBox="1"/>
          <p:nvPr/>
        </p:nvSpPr>
        <p:spPr>
          <a:xfrm>
            <a:off x="4683728" y="3487189"/>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④</a:t>
            </a:r>
            <a:endParaRPr kumimoji="1" lang="ja-JP" altLang="en-US" sz="1000" dirty="0">
              <a:latin typeface="SimSun" panose="02010600030101010101" pitchFamily="2" charset="-122"/>
              <a:ea typeface="SimSun" panose="02010600030101010101" pitchFamily="2" charset="-122"/>
            </a:endParaRPr>
          </a:p>
        </p:txBody>
      </p:sp>
      <p:sp>
        <p:nvSpPr>
          <p:cNvPr id="61" name="テキスト ボックス 60"/>
          <p:cNvSpPr txBox="1"/>
          <p:nvPr/>
        </p:nvSpPr>
        <p:spPr>
          <a:xfrm>
            <a:off x="6021134" y="3601489"/>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⑤</a:t>
            </a:r>
            <a:endParaRPr kumimoji="1" lang="ja-JP" altLang="en-US" sz="1000" dirty="0">
              <a:latin typeface="SimSun" panose="02010600030101010101" pitchFamily="2" charset="-122"/>
              <a:ea typeface="SimSun" panose="02010600030101010101" pitchFamily="2" charset="-122"/>
            </a:endParaRPr>
          </a:p>
        </p:txBody>
      </p:sp>
      <p:sp>
        <p:nvSpPr>
          <p:cNvPr id="62" name="テキスト ボックス 61"/>
          <p:cNvSpPr txBox="1"/>
          <p:nvPr/>
        </p:nvSpPr>
        <p:spPr>
          <a:xfrm>
            <a:off x="6894189" y="3592475"/>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⑥</a:t>
            </a:r>
            <a:endParaRPr kumimoji="1" lang="ja-JP" altLang="en-US" sz="1000" dirty="0">
              <a:latin typeface="SimSun" panose="02010600030101010101" pitchFamily="2" charset="-122"/>
              <a:ea typeface="SimSun" panose="02010600030101010101" pitchFamily="2" charset="-122"/>
            </a:endParaRPr>
          </a:p>
        </p:txBody>
      </p:sp>
      <p:sp>
        <p:nvSpPr>
          <p:cNvPr id="63" name="テキスト ボックス 62"/>
          <p:cNvSpPr txBox="1"/>
          <p:nvPr/>
        </p:nvSpPr>
        <p:spPr>
          <a:xfrm>
            <a:off x="4860809" y="4937269"/>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①</a:t>
            </a:r>
            <a:endParaRPr kumimoji="1" lang="ja-JP" altLang="en-US" sz="1000" dirty="0">
              <a:latin typeface="SimSun" panose="02010600030101010101" pitchFamily="2" charset="-122"/>
              <a:ea typeface="SimSun" panose="02010600030101010101" pitchFamily="2" charset="-122"/>
            </a:endParaRPr>
          </a:p>
        </p:txBody>
      </p:sp>
      <p:sp>
        <p:nvSpPr>
          <p:cNvPr id="64" name="テキスト ボックス 63"/>
          <p:cNvSpPr txBox="1"/>
          <p:nvPr/>
        </p:nvSpPr>
        <p:spPr>
          <a:xfrm>
            <a:off x="6670241" y="4946417"/>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②</a:t>
            </a:r>
            <a:endParaRPr kumimoji="1" lang="ja-JP" altLang="en-US" sz="1000" dirty="0">
              <a:latin typeface="SimSun" panose="02010600030101010101" pitchFamily="2" charset="-122"/>
              <a:ea typeface="SimSun" panose="02010600030101010101" pitchFamily="2" charset="-122"/>
            </a:endParaRPr>
          </a:p>
        </p:txBody>
      </p:sp>
      <p:sp>
        <p:nvSpPr>
          <p:cNvPr id="65" name="テキスト ボックス 64"/>
          <p:cNvSpPr txBox="1"/>
          <p:nvPr/>
        </p:nvSpPr>
        <p:spPr>
          <a:xfrm>
            <a:off x="4793912" y="5558614"/>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③</a:t>
            </a:r>
            <a:endParaRPr kumimoji="1" lang="ja-JP" altLang="en-US" sz="1000" dirty="0">
              <a:latin typeface="SimSun" panose="02010600030101010101" pitchFamily="2" charset="-122"/>
              <a:ea typeface="SimSun" panose="02010600030101010101" pitchFamily="2" charset="-122"/>
            </a:endParaRPr>
          </a:p>
        </p:txBody>
      </p:sp>
      <p:sp>
        <p:nvSpPr>
          <p:cNvPr id="66" name="テキスト ボックス 65"/>
          <p:cNvSpPr txBox="1"/>
          <p:nvPr/>
        </p:nvSpPr>
        <p:spPr>
          <a:xfrm>
            <a:off x="6708395" y="5635615"/>
            <a:ext cx="312906" cy="246221"/>
          </a:xfrm>
          <a:prstGeom prst="rect">
            <a:avLst/>
          </a:prstGeom>
          <a:noFill/>
        </p:spPr>
        <p:txBody>
          <a:bodyPr wrap="none" rtlCol="0">
            <a:spAutoFit/>
          </a:bodyPr>
          <a:lstStyle/>
          <a:p>
            <a:r>
              <a:rPr lang="ja-JP" altLang="en-US" sz="1000" dirty="0">
                <a:latin typeface="SimSun" panose="02010600030101010101" pitchFamily="2" charset="-122"/>
                <a:ea typeface="SimSun" panose="02010600030101010101" pitchFamily="2" charset="-122"/>
              </a:rPr>
              <a:t>④</a:t>
            </a:r>
            <a:endParaRPr kumimoji="1" lang="ja-JP" altLang="en-US"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312370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推</a:t>
            </a:r>
            <a:r>
              <a:rPr lang="ja-JP" altLang="en-US" sz="2400" dirty="0">
                <a:latin typeface="SimSun" panose="02010600030101010101" pitchFamily="2" charset="-122"/>
                <a:ea typeface="SimSun" panose="02010600030101010101" pitchFamily="2" charset="-122"/>
              </a:rPr>
              <a:t>土作业</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965396" y="4203460"/>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溝挖掘作业的示例</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教科书１０５页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４</a:t>
            </a:r>
            <a:r>
              <a:rPr lang="ja-JP" altLang="en-US" sz="1200" dirty="0">
                <a:solidFill>
                  <a:prstClr val="black"/>
                </a:solidFill>
                <a:latin typeface="SimSun" panose="02010600030101010101" pitchFamily="2" charset="-122"/>
                <a:ea typeface="SimSun" panose="02010600030101010101" pitchFamily="2" charset="-122"/>
              </a:rPr>
              <a:t>６</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760267" y="1813585"/>
            <a:ext cx="3801341" cy="1470954"/>
          </a:xfrm>
          <a:prstGeom prst="rect">
            <a:avLst/>
          </a:prstGeom>
        </p:spPr>
      </p:pic>
      <p:pic>
        <p:nvPicPr>
          <p:cNvPr id="3" name="図 2"/>
          <p:cNvPicPr>
            <a:picLocks noChangeAspect="1"/>
          </p:cNvPicPr>
          <p:nvPr/>
        </p:nvPicPr>
        <p:blipFill>
          <a:blip r:embed="rId4"/>
          <a:stretch>
            <a:fillRect/>
          </a:stretch>
        </p:blipFill>
        <p:spPr>
          <a:xfrm>
            <a:off x="5216273" y="1373345"/>
            <a:ext cx="2644411" cy="2222958"/>
          </a:xfrm>
          <a:prstGeom prst="rect">
            <a:avLst/>
          </a:prstGeom>
        </p:spPr>
      </p:pic>
      <p:pic>
        <p:nvPicPr>
          <p:cNvPr id="5" name="図 4"/>
          <p:cNvPicPr>
            <a:picLocks noChangeAspect="1"/>
          </p:cNvPicPr>
          <p:nvPr/>
        </p:nvPicPr>
        <p:blipFill>
          <a:blip r:embed="rId5"/>
          <a:stretch>
            <a:fillRect/>
          </a:stretch>
        </p:blipFill>
        <p:spPr>
          <a:xfrm>
            <a:off x="789822" y="3983573"/>
            <a:ext cx="3771786" cy="1991055"/>
          </a:xfrm>
          <a:prstGeom prst="rect">
            <a:avLst/>
          </a:prstGeom>
        </p:spPr>
      </p:pic>
      <p:pic>
        <p:nvPicPr>
          <p:cNvPr id="6" name="図 5"/>
          <p:cNvPicPr>
            <a:picLocks noChangeAspect="1"/>
          </p:cNvPicPr>
          <p:nvPr/>
        </p:nvPicPr>
        <p:blipFill>
          <a:blip r:embed="rId6"/>
          <a:stretch>
            <a:fillRect/>
          </a:stretch>
        </p:blipFill>
        <p:spPr>
          <a:xfrm>
            <a:off x="4695655" y="4291860"/>
            <a:ext cx="3685648" cy="1611438"/>
          </a:xfrm>
          <a:prstGeom prst="rect">
            <a:avLst/>
          </a:prstGeom>
        </p:spPr>
      </p:pic>
      <p:sp>
        <p:nvSpPr>
          <p:cNvPr id="15" name="テキスト ボックス 14"/>
          <p:cNvSpPr txBox="1"/>
          <p:nvPr/>
        </p:nvSpPr>
        <p:spPr>
          <a:xfrm>
            <a:off x="4919674" y="5903298"/>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铺平</a:t>
            </a:r>
            <a:r>
              <a:rPr lang="ja-JP" altLang="en-US" sz="1200" dirty="0">
                <a:solidFill>
                  <a:prstClr val="black"/>
                </a:solidFill>
                <a:latin typeface="SimSun" panose="02010600030101010101" pitchFamily="2" charset="-122"/>
                <a:ea typeface="SimSun" panose="02010600030101010101" pitchFamily="2" charset="-122"/>
              </a:rPr>
              <a:t>作业的示例</a:t>
            </a:r>
          </a:p>
        </p:txBody>
      </p:sp>
      <p:sp>
        <p:nvSpPr>
          <p:cNvPr id="16" name="テキスト ボックス 15"/>
          <p:cNvSpPr txBox="1"/>
          <p:nvPr/>
        </p:nvSpPr>
        <p:spPr>
          <a:xfrm>
            <a:off x="1056910" y="326843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分两次推</a:t>
            </a:r>
            <a:r>
              <a:rPr lang="ja-JP" altLang="en-US" sz="1200" dirty="0">
                <a:solidFill>
                  <a:prstClr val="black"/>
                </a:solidFill>
                <a:latin typeface="SimSun" panose="02010600030101010101" pitchFamily="2" charset="-122"/>
                <a:ea typeface="SimSun" panose="02010600030101010101" pitchFamily="2" charset="-122"/>
              </a:rPr>
              <a:t>的示例</a:t>
            </a:r>
          </a:p>
        </p:txBody>
      </p:sp>
      <p:sp>
        <p:nvSpPr>
          <p:cNvPr id="17" name="テキスト ボックス 16"/>
          <p:cNvSpPr txBox="1"/>
          <p:nvPr/>
        </p:nvSpPr>
        <p:spPr>
          <a:xfrm>
            <a:off x="4845476" y="3545435"/>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接力推</a:t>
            </a:r>
            <a:r>
              <a:rPr lang="ja-JP" altLang="en-US" sz="1200" dirty="0">
                <a:solidFill>
                  <a:prstClr val="black"/>
                </a:solidFill>
                <a:latin typeface="SimSun" panose="02010600030101010101" pitchFamily="2" charset="-122"/>
                <a:ea typeface="SimSun" panose="02010600030101010101" pitchFamily="2" charset="-122"/>
              </a:rPr>
              <a:t>作业的示例</a:t>
            </a:r>
          </a:p>
        </p:txBody>
      </p:sp>
      <p:sp>
        <p:nvSpPr>
          <p:cNvPr id="18" name="テキスト ボックス 17"/>
          <p:cNvSpPr txBox="1"/>
          <p:nvPr/>
        </p:nvSpPr>
        <p:spPr>
          <a:xfrm>
            <a:off x="1042132" y="5910980"/>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并列推土（</a:t>
            </a:r>
            <a:r>
              <a:rPr lang="en-US" altLang="zh-CN" sz="1200" dirty="0" err="1">
                <a:solidFill>
                  <a:prstClr val="black"/>
                </a:solidFill>
                <a:latin typeface="SimSun" panose="02010600030101010101" pitchFamily="2" charset="-122"/>
                <a:ea typeface="SimSun" panose="02010600030101010101" pitchFamily="2" charset="-122"/>
              </a:rPr>
              <a:t>oshido</a:t>
            </a:r>
            <a:r>
              <a:rPr lang="zh-CN" altLang="en-US" sz="1200" dirty="0">
                <a:solidFill>
                  <a:prstClr val="black"/>
                </a:solidFill>
                <a:latin typeface="SimSun" panose="02010600030101010101" pitchFamily="2" charset="-122"/>
                <a:ea typeface="SimSun" panose="02010600030101010101" pitchFamily="2" charset="-122"/>
              </a:rPr>
              <a:t>）作业的</a:t>
            </a:r>
            <a:r>
              <a:rPr lang="ja-JP" altLang="en-US" sz="1200" dirty="0">
                <a:solidFill>
                  <a:prstClr val="black"/>
                </a:solidFill>
                <a:latin typeface="SimSun" panose="02010600030101010101" pitchFamily="2" charset="-122"/>
                <a:ea typeface="SimSun" panose="02010600030101010101" pitchFamily="2" charset="-122"/>
              </a:rPr>
              <a:t>示例</a:t>
            </a:r>
          </a:p>
        </p:txBody>
      </p:sp>
      <p:sp>
        <p:nvSpPr>
          <p:cNvPr id="19" name="テキスト ボックス 18">
            <a:extLst>
              <a:ext uri="{FF2B5EF4-FFF2-40B4-BE49-F238E27FC236}">
                <a16:creationId xmlns="" xmlns:a16="http://schemas.microsoft.com/office/drawing/2014/main" id="{A5BDE1C9-3AC2-4D87-B7EE-A5A85892BF1A}"/>
              </a:ext>
            </a:extLst>
          </p:cNvPr>
          <p:cNvSpPr txBox="1"/>
          <p:nvPr/>
        </p:nvSpPr>
        <p:spPr>
          <a:xfrm>
            <a:off x="2185192" y="1872035"/>
            <a:ext cx="798017" cy="246221"/>
          </a:xfrm>
          <a:prstGeom prst="rect">
            <a:avLst/>
          </a:prstGeom>
          <a:solidFill>
            <a:schemeClr val="bg1"/>
          </a:solidFill>
        </p:spPr>
        <p:txBody>
          <a:bodyPr wrap="square" rtlCol="0">
            <a:spAutoFit/>
          </a:bodyPr>
          <a:lstStyle/>
          <a:p>
            <a:r>
              <a:rPr lang="zh-CN" altLang="en-US" sz="1000" dirty="0">
                <a:latin typeface="SimSun" panose="02010600030101010101" pitchFamily="2" charset="-122"/>
                <a:ea typeface="SimSun" panose="02010600030101010101" pitchFamily="2" charset="-122"/>
              </a:rPr>
              <a:t>分两次推！</a:t>
            </a:r>
            <a:endParaRPr kumimoji="1" lang="ja-JP" altLang="en-US"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586495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填土（</a:t>
            </a:r>
            <a:r>
              <a:rPr lang="en-US" altLang="zh-CN" sz="2400" dirty="0" err="1">
                <a:latin typeface="SimSun" panose="02010600030101010101" pitchFamily="2" charset="-122"/>
                <a:ea typeface="SimSun" panose="02010600030101010101" pitchFamily="2" charset="-122"/>
              </a:rPr>
              <a:t>morido</a:t>
            </a:r>
            <a:r>
              <a:rPr lang="zh-CN" altLang="en-US" sz="2400" dirty="0">
                <a:latin typeface="SimSun" panose="02010600030101010101" pitchFamily="2" charset="-122"/>
                <a:ea typeface="SimSun" panose="02010600030101010101" pitchFamily="2" charset="-122"/>
              </a:rPr>
              <a:t>）</a:t>
            </a:r>
            <a:r>
              <a:rPr lang="ja-JP" altLang="en-US" sz="2400" dirty="0">
                <a:latin typeface="SimSun" panose="02010600030101010101" pitchFamily="2" charset="-122"/>
                <a:ea typeface="SimSun" panose="02010600030101010101" pitchFamily="2" charset="-122"/>
              </a:rPr>
              <a:t>作业</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2670077" y="587696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填土（</a:t>
            </a:r>
            <a:r>
              <a:rPr lang="en-US" altLang="zh-CN" sz="1200" dirty="0" err="1">
                <a:solidFill>
                  <a:prstClr val="black"/>
                </a:solidFill>
                <a:latin typeface="SimSun" panose="02010600030101010101" pitchFamily="2" charset="-122"/>
                <a:ea typeface="SimSun" panose="02010600030101010101" pitchFamily="2" charset="-122"/>
              </a:rPr>
              <a:t>morido</a:t>
            </a:r>
            <a:r>
              <a:rPr lang="zh-CN" altLang="en-US" sz="1200" dirty="0">
                <a:solidFill>
                  <a:prstClr val="black"/>
                </a:solidFill>
                <a:latin typeface="SimSun" panose="02010600030101010101" pitchFamily="2" charset="-122"/>
                <a:ea typeface="SimSun" panose="02010600030101010101" pitchFamily="2" charset="-122"/>
              </a:rPr>
              <a:t>）作业的示例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教科书１０７页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４７页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6" name="テキスト ボックス 15"/>
          <p:cNvSpPr txBox="1"/>
          <p:nvPr/>
        </p:nvSpPr>
        <p:spPr>
          <a:xfrm>
            <a:off x="2807145" y="3736770"/>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填土（</a:t>
            </a:r>
            <a:r>
              <a:rPr lang="en-US" altLang="zh-CN" sz="1200" dirty="0" err="1">
                <a:solidFill>
                  <a:prstClr val="black"/>
                </a:solidFill>
                <a:latin typeface="SimSun" panose="02010600030101010101" pitchFamily="2" charset="-122"/>
                <a:ea typeface="SimSun" panose="02010600030101010101" pitchFamily="2" charset="-122"/>
              </a:rPr>
              <a:t>morido</a:t>
            </a:r>
            <a:r>
              <a:rPr lang="zh-CN" altLang="en-US" sz="1200" dirty="0">
                <a:solidFill>
                  <a:prstClr val="black"/>
                </a:solidFill>
                <a:latin typeface="SimSun" panose="02010600030101010101" pitchFamily="2" charset="-122"/>
                <a:ea typeface="SimSun" panose="02010600030101010101" pitchFamily="2" charset="-122"/>
              </a:rPr>
              <a:t>）作业的压实示例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7" name="図 6"/>
          <p:cNvPicPr>
            <a:picLocks noChangeAspect="1"/>
          </p:cNvPicPr>
          <p:nvPr/>
        </p:nvPicPr>
        <p:blipFill>
          <a:blip r:embed="rId3"/>
          <a:stretch>
            <a:fillRect/>
          </a:stretch>
        </p:blipFill>
        <p:spPr>
          <a:xfrm>
            <a:off x="1787958" y="1458074"/>
            <a:ext cx="5275984" cy="2278696"/>
          </a:xfrm>
          <a:prstGeom prst="rect">
            <a:avLst/>
          </a:prstGeom>
        </p:spPr>
      </p:pic>
      <p:pic>
        <p:nvPicPr>
          <p:cNvPr id="8" name="図 7"/>
          <p:cNvPicPr>
            <a:picLocks noChangeAspect="1"/>
          </p:cNvPicPr>
          <p:nvPr/>
        </p:nvPicPr>
        <p:blipFill>
          <a:blip r:embed="rId4"/>
          <a:stretch>
            <a:fillRect/>
          </a:stretch>
        </p:blipFill>
        <p:spPr>
          <a:xfrm>
            <a:off x="1900237" y="4213699"/>
            <a:ext cx="5343525" cy="1647825"/>
          </a:xfrm>
          <a:prstGeom prst="rect">
            <a:avLst/>
          </a:prstGeom>
        </p:spPr>
      </p:pic>
      <p:sp>
        <p:nvSpPr>
          <p:cNvPr id="2" name="テキスト ボックス 1">
            <a:extLst>
              <a:ext uri="{FF2B5EF4-FFF2-40B4-BE49-F238E27FC236}">
                <a16:creationId xmlns="" xmlns:a16="http://schemas.microsoft.com/office/drawing/2014/main" id="{C6574E72-9427-42D8-9A2F-295C33600EBC}"/>
              </a:ext>
            </a:extLst>
          </p:cNvPr>
          <p:cNvSpPr txBox="1"/>
          <p:nvPr/>
        </p:nvSpPr>
        <p:spPr>
          <a:xfrm>
            <a:off x="2670077" y="1430516"/>
            <a:ext cx="1052958" cy="276999"/>
          </a:xfrm>
          <a:prstGeom prst="rect">
            <a:avLst/>
          </a:prstGeom>
          <a:solidFill>
            <a:schemeClr val="bg1"/>
          </a:solidFill>
        </p:spPr>
        <p:txBody>
          <a:bodyPr wrap="square" rtlCol="0">
            <a:spAutoFit/>
          </a:bodyPr>
          <a:lstStyle/>
          <a:p>
            <a:r>
              <a:rPr kumimoji="1" lang="zh-CN" altLang="en-US" sz="1200" dirty="0">
                <a:latin typeface="SimSun" panose="02010600030101010101" pitchFamily="2" charset="-122"/>
                <a:ea typeface="SimSun" panose="02010600030101010101" pitchFamily="2" charset="-122"/>
              </a:rPr>
              <a:t>可以压实</a:t>
            </a:r>
            <a:endParaRPr kumimoji="1" lang="ja-JP" altLang="en-US" sz="1200" dirty="0">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 xmlns:a16="http://schemas.microsoft.com/office/drawing/2014/main" id="{740491DD-5F72-4FB6-802E-84B35B5DFE9F}"/>
              </a:ext>
            </a:extLst>
          </p:cNvPr>
          <p:cNvSpPr txBox="1"/>
          <p:nvPr/>
        </p:nvSpPr>
        <p:spPr>
          <a:xfrm flipH="1">
            <a:off x="2548731" y="2531428"/>
            <a:ext cx="1174304" cy="276999"/>
          </a:xfrm>
          <a:prstGeom prst="rect">
            <a:avLst/>
          </a:prstGeom>
          <a:solidFill>
            <a:schemeClr val="bg1"/>
          </a:solidFill>
        </p:spPr>
        <p:txBody>
          <a:bodyPr wrap="square" rtlCol="0">
            <a:spAutoFit/>
          </a:bodyPr>
          <a:lstStyle/>
          <a:p>
            <a:r>
              <a:rPr kumimoji="1" lang="zh-CN" altLang="en-US" sz="1200" dirty="0">
                <a:latin typeface="SimSun" panose="02010600030101010101" pitchFamily="2" charset="-122"/>
                <a:ea typeface="SimSun" panose="02010600030101010101" pitchFamily="2" charset="-122"/>
              </a:rPr>
              <a:t>可以压实</a:t>
            </a:r>
            <a:endParaRPr kumimoji="1" lang="ja-JP" altLang="en-US" sz="1200" dirty="0">
              <a:latin typeface="SimSun" panose="02010600030101010101" pitchFamily="2" charset="-122"/>
              <a:ea typeface="SimSun" panose="02010600030101010101" pitchFamily="2" charset="-122"/>
            </a:endParaRPr>
          </a:p>
        </p:txBody>
      </p:sp>
      <p:sp>
        <p:nvSpPr>
          <p:cNvPr id="5" name="テキスト ボックス 4">
            <a:extLst>
              <a:ext uri="{FF2B5EF4-FFF2-40B4-BE49-F238E27FC236}">
                <a16:creationId xmlns="" xmlns:a16="http://schemas.microsoft.com/office/drawing/2014/main" id="{26E8AE0A-60AC-434E-B2B2-9904651251E0}"/>
              </a:ext>
            </a:extLst>
          </p:cNvPr>
          <p:cNvSpPr txBox="1"/>
          <p:nvPr/>
        </p:nvSpPr>
        <p:spPr>
          <a:xfrm>
            <a:off x="5284957" y="1615861"/>
            <a:ext cx="1052958" cy="276999"/>
          </a:xfrm>
          <a:prstGeom prst="rect">
            <a:avLst/>
          </a:prstGeom>
          <a:solidFill>
            <a:schemeClr val="bg1"/>
          </a:solidFill>
        </p:spPr>
        <p:txBody>
          <a:bodyPr wrap="square" rtlCol="0">
            <a:spAutoFit/>
          </a:bodyPr>
          <a:lstStyle/>
          <a:p>
            <a:r>
              <a:rPr lang="zh-CN" altLang="en-US" sz="1200" dirty="0">
                <a:latin typeface="SimSun" panose="02010600030101010101" pitchFamily="2" charset="-122"/>
                <a:ea typeface="SimSun" panose="02010600030101010101" pitchFamily="2" charset="-122"/>
              </a:rPr>
              <a:t>无法</a:t>
            </a:r>
            <a:r>
              <a:rPr kumimoji="1" lang="zh-CN" altLang="en-US" sz="1200" dirty="0">
                <a:latin typeface="SimSun" panose="02010600030101010101" pitchFamily="2" charset="-122"/>
                <a:ea typeface="SimSun" panose="02010600030101010101" pitchFamily="2" charset="-122"/>
              </a:rPr>
              <a:t>压实</a:t>
            </a:r>
            <a:endParaRPr kumimoji="1" lang="ja-JP" altLang="en-US" sz="12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 xmlns:a16="http://schemas.microsoft.com/office/drawing/2014/main" id="{06C80CC3-1869-4FC3-85A2-8A5C01326229}"/>
              </a:ext>
            </a:extLst>
          </p:cNvPr>
          <p:cNvSpPr txBox="1"/>
          <p:nvPr/>
        </p:nvSpPr>
        <p:spPr>
          <a:xfrm>
            <a:off x="5263704" y="2716773"/>
            <a:ext cx="1174304" cy="276999"/>
          </a:xfrm>
          <a:prstGeom prst="rect">
            <a:avLst/>
          </a:prstGeom>
          <a:solidFill>
            <a:schemeClr val="bg1"/>
          </a:solidFill>
        </p:spPr>
        <p:txBody>
          <a:bodyPr wrap="square" rtlCol="0">
            <a:spAutoFit/>
          </a:bodyPr>
          <a:lstStyle/>
          <a:p>
            <a:r>
              <a:rPr kumimoji="1" lang="zh-CN" altLang="en-US" sz="1200" dirty="0">
                <a:latin typeface="SimSun" panose="02010600030101010101" pitchFamily="2" charset="-122"/>
                <a:ea typeface="SimSun" panose="02010600030101010101" pitchFamily="2" charset="-122"/>
              </a:rPr>
              <a:t>无法压实</a:t>
            </a:r>
            <a:endParaRPr kumimoji="1"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105742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整地</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搬运</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装载用机械</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辅助教材６页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0" name="図 9"/>
          <p:cNvPicPr>
            <a:picLocks noChangeAspect="1"/>
          </p:cNvPicPr>
          <p:nvPr/>
        </p:nvPicPr>
        <p:blipFill>
          <a:blip r:embed="rId3"/>
          <a:stretch>
            <a:fillRect/>
          </a:stretch>
        </p:blipFill>
        <p:spPr>
          <a:xfrm>
            <a:off x="1376796" y="1392382"/>
            <a:ext cx="2609850" cy="1838325"/>
          </a:xfrm>
          <a:prstGeom prst="rect">
            <a:avLst/>
          </a:prstGeom>
        </p:spPr>
      </p:pic>
      <p:pic>
        <p:nvPicPr>
          <p:cNvPr id="2" name="図 1"/>
          <p:cNvPicPr>
            <a:picLocks noChangeAspect="1"/>
          </p:cNvPicPr>
          <p:nvPr/>
        </p:nvPicPr>
        <p:blipFill>
          <a:blip r:embed="rId4"/>
          <a:stretch>
            <a:fillRect/>
          </a:stretch>
        </p:blipFill>
        <p:spPr>
          <a:xfrm>
            <a:off x="1167246" y="3896591"/>
            <a:ext cx="2819400" cy="1600200"/>
          </a:xfrm>
          <a:prstGeom prst="rect">
            <a:avLst/>
          </a:prstGeom>
        </p:spPr>
      </p:pic>
      <p:pic>
        <p:nvPicPr>
          <p:cNvPr id="8" name="図 7"/>
          <p:cNvPicPr>
            <a:picLocks noChangeAspect="1"/>
          </p:cNvPicPr>
          <p:nvPr/>
        </p:nvPicPr>
        <p:blipFill>
          <a:blip r:embed="rId5"/>
          <a:stretch>
            <a:fillRect/>
          </a:stretch>
        </p:blipFill>
        <p:spPr>
          <a:xfrm>
            <a:off x="5012747" y="1392382"/>
            <a:ext cx="2488926" cy="4104409"/>
          </a:xfrm>
          <a:prstGeom prst="rect">
            <a:avLst/>
          </a:prstGeom>
        </p:spPr>
      </p:pic>
      <p:sp>
        <p:nvSpPr>
          <p:cNvPr id="14" name="テキスト ボックス 13"/>
          <p:cNvSpPr txBox="1"/>
          <p:nvPr/>
        </p:nvSpPr>
        <p:spPr>
          <a:xfrm>
            <a:off x="1025398" y="3305553"/>
            <a:ext cx="3312646" cy="276999"/>
          </a:xfrm>
          <a:prstGeom prst="rect">
            <a:avLst/>
          </a:prstGeom>
          <a:noFill/>
          <a:ln>
            <a:noFill/>
          </a:ln>
        </p:spPr>
        <p:txBody>
          <a:bodyPr wrap="square" rtlCol="0">
            <a:spAutoFit/>
          </a:bodyPr>
          <a:lstStyle/>
          <a:p>
            <a:pPr algn="ctr"/>
            <a:r>
              <a:rPr lang="zh-CN" altLang="en-US" sz="1200" dirty="0">
                <a:latin typeface="SimSun" panose="02010600030101010101" pitchFamily="2" charset="-122"/>
                <a:ea typeface="SimSun" panose="02010600030101010101" pitchFamily="2" charset="-122"/>
                <a:cs typeface="Times New Roman" panose="02020603050405020304" pitchFamily="18" charset="0"/>
              </a:rPr>
              <a:t>刮运</a:t>
            </a:r>
            <a:r>
              <a:rPr lang="zh-CN" altLang="en-US" sz="1200" dirty="0">
                <a:effectLst/>
                <a:latin typeface="SimSun" panose="02010600030101010101" pitchFamily="2" charset="-122"/>
                <a:ea typeface="SimSun" panose="02010600030101010101" pitchFamily="2" charset="-122"/>
                <a:cs typeface="Times New Roman" panose="02020603050405020304" pitchFamily="18" charset="0"/>
              </a:rPr>
              <a:t>挖掘机</a:t>
            </a: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的示例</a:t>
            </a:r>
            <a:endParaRPr lang="ja-JP" altLang="en-US" sz="1000" dirty="0">
              <a:solidFill>
                <a:prstClr val="black"/>
              </a:solidFill>
              <a:latin typeface="SimSun" panose="02010600030101010101" pitchFamily="2" charset="-122"/>
              <a:ea typeface="SimSun" panose="02010600030101010101" pitchFamily="2" charset="-122"/>
            </a:endParaRPr>
          </a:p>
        </p:txBody>
      </p:sp>
      <p:sp>
        <p:nvSpPr>
          <p:cNvPr id="15" name="テキスト ボックス 14"/>
          <p:cNvSpPr txBox="1"/>
          <p:nvPr/>
        </p:nvSpPr>
        <p:spPr>
          <a:xfrm>
            <a:off x="1025398" y="5377323"/>
            <a:ext cx="3312646" cy="276999"/>
          </a:xfrm>
          <a:prstGeom prst="rect">
            <a:avLst/>
          </a:prstGeom>
          <a:noFill/>
          <a:ln>
            <a:noFill/>
          </a:ln>
        </p:spPr>
        <p:txBody>
          <a:bodyPr wrap="square" rtlCol="0">
            <a:spAutoFit/>
          </a:bodyPr>
          <a:lstStyle/>
          <a:p>
            <a:pPr algn="ctr"/>
            <a:r>
              <a:rPr lang="zh-CN" altLang="en-US" sz="1200" dirty="0">
                <a:effectLst/>
                <a:latin typeface="SimSun" panose="02010600030101010101" pitchFamily="2" charset="-122"/>
                <a:ea typeface="SimSun" panose="02010600030101010101" pitchFamily="2" charset="-122"/>
                <a:cs typeface="Microsoft YaHei" panose="020B0503020204020204" pitchFamily="34" charset="-122"/>
              </a:rPr>
              <a:t>动力</a:t>
            </a:r>
            <a:r>
              <a:rPr lang="zh-CN" altLang="ja-JP" sz="1200" dirty="0">
                <a:effectLst/>
                <a:latin typeface="SimSun" panose="02010600030101010101" pitchFamily="2" charset="-122"/>
                <a:ea typeface="SimSun" panose="02010600030101010101" pitchFamily="2" charset="-122"/>
                <a:cs typeface="Microsoft YaHei" panose="020B0503020204020204" pitchFamily="34" charset="-122"/>
              </a:rPr>
              <a:t>平地机的示例</a:t>
            </a:r>
            <a:endParaRPr lang="ja-JP" altLang="en-US" sz="1000" dirty="0">
              <a:solidFill>
                <a:prstClr val="black"/>
              </a:solidFill>
              <a:latin typeface="SimSun" panose="02010600030101010101" pitchFamily="2" charset="-122"/>
              <a:ea typeface="SimSun" panose="02010600030101010101" pitchFamily="2" charset="-122"/>
            </a:endParaRPr>
          </a:p>
        </p:txBody>
      </p:sp>
      <p:sp>
        <p:nvSpPr>
          <p:cNvPr id="16" name="テキスト ボックス 15"/>
          <p:cNvSpPr txBox="1"/>
          <p:nvPr/>
        </p:nvSpPr>
        <p:spPr>
          <a:xfrm>
            <a:off x="4600887" y="5365181"/>
            <a:ext cx="3312646" cy="276999"/>
          </a:xfrm>
          <a:prstGeom prst="rect">
            <a:avLst/>
          </a:prstGeom>
          <a:noFill/>
          <a:ln>
            <a:noFill/>
          </a:ln>
        </p:spPr>
        <p:txBody>
          <a:bodyPr wrap="square" rtlCol="0">
            <a:spAutoFit/>
          </a:bodyPr>
          <a:lstStyle/>
          <a:p>
            <a:pPr algn="ct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渣土装载机的示例</a:t>
            </a:r>
            <a:endParaRPr lang="ja-JP" altLang="en-US" sz="10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399023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收尾</a:t>
            </a:r>
            <a:r>
              <a:rPr lang="ja-JP" altLang="en-US" sz="2400" dirty="0">
                <a:latin typeface="SimSun" panose="02010600030101010101" pitchFamily="2" charset="-122"/>
                <a:ea typeface="SimSun" panose="02010600030101010101" pitchFamily="2" charset="-122"/>
              </a:rPr>
              <a:t>作业</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教科书１０９页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４８页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0" name="テキスト ボックス 19"/>
          <p:cNvSpPr txBox="1"/>
          <p:nvPr/>
        </p:nvSpPr>
        <p:spPr>
          <a:xfrm>
            <a:off x="1332674" y="6050841"/>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推土铲控制</a:t>
            </a:r>
            <a:r>
              <a:rPr lang="ja-JP" altLang="en-US" sz="1200" dirty="0">
                <a:solidFill>
                  <a:prstClr val="black"/>
                </a:solidFill>
                <a:latin typeface="SimSun" panose="02010600030101010101" pitchFamily="2" charset="-122"/>
                <a:ea typeface="SimSun" panose="02010600030101010101" pitchFamily="2" charset="-122"/>
              </a:rPr>
              <a:t>装置的示例</a:t>
            </a:r>
          </a:p>
        </p:txBody>
      </p:sp>
      <p:sp>
        <p:nvSpPr>
          <p:cNvPr id="21" name="テキスト ボックス 20"/>
          <p:cNvSpPr txBox="1"/>
          <p:nvPr/>
        </p:nvSpPr>
        <p:spPr>
          <a:xfrm>
            <a:off x="5682083" y="5894024"/>
            <a:ext cx="2097734"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粗收尾</a:t>
            </a:r>
            <a:r>
              <a:rPr lang="ja-JP" altLang="en-US" sz="1200" dirty="0">
                <a:solidFill>
                  <a:prstClr val="black"/>
                </a:solidFill>
                <a:latin typeface="SimSun" panose="02010600030101010101" pitchFamily="2" charset="-122"/>
                <a:ea typeface="SimSun" panose="02010600030101010101" pitchFamily="2" charset="-122"/>
              </a:rPr>
              <a:t>的示例</a:t>
            </a:r>
          </a:p>
        </p:txBody>
      </p:sp>
      <p:sp>
        <p:nvSpPr>
          <p:cNvPr id="22" name="テキスト ボックス 21"/>
          <p:cNvSpPr txBox="1"/>
          <p:nvPr/>
        </p:nvSpPr>
        <p:spPr>
          <a:xfrm>
            <a:off x="1870480" y="4118251"/>
            <a:ext cx="2097734"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收尾</a:t>
            </a:r>
            <a:r>
              <a:rPr lang="ja-JP" altLang="en-US" sz="1200" dirty="0">
                <a:solidFill>
                  <a:prstClr val="black"/>
                </a:solidFill>
                <a:latin typeface="SimSun" panose="02010600030101010101" pitchFamily="2" charset="-122"/>
                <a:ea typeface="SimSun" panose="02010600030101010101" pitchFamily="2" charset="-122"/>
              </a:rPr>
              <a:t>作业的示例</a:t>
            </a:r>
          </a:p>
        </p:txBody>
      </p:sp>
      <p:pic>
        <p:nvPicPr>
          <p:cNvPr id="3" name="図 2"/>
          <p:cNvPicPr>
            <a:picLocks noChangeAspect="1"/>
          </p:cNvPicPr>
          <p:nvPr/>
        </p:nvPicPr>
        <p:blipFill>
          <a:blip r:embed="rId3"/>
          <a:stretch>
            <a:fillRect/>
          </a:stretch>
        </p:blipFill>
        <p:spPr>
          <a:xfrm>
            <a:off x="4947954" y="1712812"/>
            <a:ext cx="3565993" cy="4181212"/>
          </a:xfrm>
          <a:prstGeom prst="rect">
            <a:avLst/>
          </a:prstGeom>
        </p:spPr>
      </p:pic>
      <p:pic>
        <p:nvPicPr>
          <p:cNvPr id="5" name="図 4"/>
          <p:cNvPicPr>
            <a:picLocks noChangeAspect="1"/>
          </p:cNvPicPr>
          <p:nvPr/>
        </p:nvPicPr>
        <p:blipFill>
          <a:blip r:embed="rId4"/>
          <a:stretch>
            <a:fillRect/>
          </a:stretch>
        </p:blipFill>
        <p:spPr>
          <a:xfrm>
            <a:off x="1870480" y="4533750"/>
            <a:ext cx="2162287" cy="1517089"/>
          </a:xfrm>
          <a:prstGeom prst="rect">
            <a:avLst/>
          </a:prstGeom>
        </p:spPr>
      </p:pic>
      <p:pic>
        <p:nvPicPr>
          <p:cNvPr id="2" name="図 1"/>
          <p:cNvPicPr>
            <a:picLocks noChangeAspect="1"/>
          </p:cNvPicPr>
          <p:nvPr/>
        </p:nvPicPr>
        <p:blipFill>
          <a:blip r:embed="rId5"/>
          <a:stretch>
            <a:fillRect/>
          </a:stretch>
        </p:blipFill>
        <p:spPr>
          <a:xfrm>
            <a:off x="647919" y="1305189"/>
            <a:ext cx="4798170" cy="2694674"/>
          </a:xfrm>
          <a:prstGeom prst="rect">
            <a:avLst/>
          </a:prstGeom>
        </p:spPr>
      </p:pic>
      <p:sp>
        <p:nvSpPr>
          <p:cNvPr id="6" name="テキスト ボックス 5">
            <a:extLst>
              <a:ext uri="{FF2B5EF4-FFF2-40B4-BE49-F238E27FC236}">
                <a16:creationId xmlns="" xmlns:a16="http://schemas.microsoft.com/office/drawing/2014/main" id="{A69FD5F2-1D5E-4D49-B3C2-7BC831D39103}"/>
              </a:ext>
            </a:extLst>
          </p:cNvPr>
          <p:cNvSpPr txBox="1"/>
          <p:nvPr/>
        </p:nvSpPr>
        <p:spPr>
          <a:xfrm>
            <a:off x="6865416" y="3587974"/>
            <a:ext cx="1535634" cy="261610"/>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推土铲宽度的</a:t>
            </a:r>
            <a:r>
              <a:rPr kumimoji="1" lang="en-US" altLang="zh-CN" sz="1100" dirty="0">
                <a:latin typeface="SimSun" panose="02010600030101010101" pitchFamily="2" charset="-122"/>
                <a:ea typeface="SimSun" panose="02010600030101010101" pitchFamily="2" charset="-122"/>
              </a:rPr>
              <a:t>1/4</a:t>
            </a:r>
            <a:endParaRPr kumimoji="1" lang="ja-JP" altLang="en-US" sz="1100"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 xmlns:a16="http://schemas.microsoft.com/office/drawing/2014/main" id="{48EC2BF6-1E38-41B7-A833-58DCC9BF8CCF}"/>
              </a:ext>
            </a:extLst>
          </p:cNvPr>
          <p:cNvSpPr txBox="1"/>
          <p:nvPr/>
        </p:nvSpPr>
        <p:spPr>
          <a:xfrm>
            <a:off x="2082800" y="1552159"/>
            <a:ext cx="1104900" cy="430887"/>
          </a:xfrm>
          <a:prstGeom prst="rect">
            <a:avLst/>
          </a:prstGeom>
          <a:solidFill>
            <a:schemeClr val="bg1"/>
          </a:solidFill>
        </p:spPr>
        <p:txBody>
          <a:bodyPr wrap="square" rtlCol="0">
            <a:spAutoFit/>
          </a:bodyPr>
          <a:lstStyle/>
          <a:p>
            <a:r>
              <a:rPr lang="zh-CN" altLang="en-US" sz="1100" dirty="0">
                <a:latin typeface="SimSun" panose="02010600030101010101" pitchFamily="2" charset="-122"/>
                <a:ea typeface="SimSun" panose="02010600030101010101" pitchFamily="2" charset="-122"/>
              </a:rPr>
              <a:t>在水平的场地</a:t>
            </a:r>
          </a:p>
          <a:p>
            <a:r>
              <a:rPr lang="zh-CN" altLang="en-US" sz="1100" dirty="0">
                <a:latin typeface="SimSun" panose="02010600030101010101" pitchFamily="2" charset="-122"/>
                <a:ea typeface="SimSun" panose="02010600030101010101" pitchFamily="2" charset="-122"/>
              </a:rPr>
              <a:t>降低推土铲</a:t>
            </a:r>
          </a:p>
        </p:txBody>
      </p:sp>
      <p:sp>
        <p:nvSpPr>
          <p:cNvPr id="10" name="テキスト ボックス 9">
            <a:extLst>
              <a:ext uri="{FF2B5EF4-FFF2-40B4-BE49-F238E27FC236}">
                <a16:creationId xmlns="" xmlns:a16="http://schemas.microsoft.com/office/drawing/2014/main" id="{946EC31A-59E9-47A9-AE74-C2311BDFD0E8}"/>
              </a:ext>
            </a:extLst>
          </p:cNvPr>
          <p:cNvSpPr txBox="1"/>
          <p:nvPr/>
        </p:nvSpPr>
        <p:spPr>
          <a:xfrm>
            <a:off x="4622581" y="1617430"/>
            <a:ext cx="914400" cy="430887"/>
          </a:xfrm>
          <a:prstGeom prst="rect">
            <a:avLst/>
          </a:prstGeom>
          <a:solidFill>
            <a:schemeClr val="bg1"/>
          </a:solidFill>
        </p:spPr>
        <p:txBody>
          <a:bodyPr wrap="square" rtlCol="0">
            <a:spAutoFit/>
          </a:bodyPr>
          <a:lstStyle/>
          <a:p>
            <a:r>
              <a:rPr lang="zh-CN" altLang="en-US" sz="1100" dirty="0">
                <a:latin typeface="SimSun" panose="02010600030101010101" pitchFamily="2" charset="-122"/>
                <a:ea typeface="SimSun" panose="02010600030101010101" pitchFamily="2" charset="-122"/>
              </a:rPr>
              <a:t>上下操作推土铲</a:t>
            </a:r>
            <a:endParaRPr kumimoji="1" lang="ja-JP" altLang="en-US" sz="11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 xmlns:a16="http://schemas.microsoft.com/office/drawing/2014/main" id="{0649CB86-FF54-4586-8124-70A537327003}"/>
              </a:ext>
            </a:extLst>
          </p:cNvPr>
          <p:cNvSpPr txBox="1"/>
          <p:nvPr/>
        </p:nvSpPr>
        <p:spPr>
          <a:xfrm>
            <a:off x="4946551" y="4256750"/>
            <a:ext cx="184731" cy="369332"/>
          </a:xfrm>
          <a:prstGeom prst="rect">
            <a:avLst/>
          </a:prstGeom>
          <a:noFill/>
        </p:spPr>
        <p:txBody>
          <a:bodyPr wrap="none" rtlCol="0">
            <a:spAutoFit/>
          </a:bodyPr>
          <a:lstStyle/>
          <a:p>
            <a:endParaRPr kumimoji="1" lang="ja-JP" altLang="en-US"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 xmlns:a16="http://schemas.microsoft.com/office/drawing/2014/main" id="{C78F2D46-3846-4B09-B566-963F7C73AFDF}"/>
              </a:ext>
            </a:extLst>
          </p:cNvPr>
          <p:cNvSpPr txBox="1"/>
          <p:nvPr/>
        </p:nvSpPr>
        <p:spPr>
          <a:xfrm>
            <a:off x="4197522" y="3239563"/>
            <a:ext cx="1060277" cy="600164"/>
          </a:xfrm>
          <a:prstGeom prst="rect">
            <a:avLst/>
          </a:prstGeom>
          <a:solidFill>
            <a:schemeClr val="bg1"/>
          </a:solidFill>
        </p:spPr>
        <p:txBody>
          <a:bodyPr wrap="square" rtlCol="0">
            <a:spAutoFit/>
          </a:bodyPr>
          <a:lstStyle/>
          <a:p>
            <a:r>
              <a:rPr lang="zh-CN" altLang="en-US" sz="1100" dirty="0">
                <a:latin typeface="SimSun" panose="02010600030101010101" pitchFamily="2" charset="-122"/>
                <a:ea typeface="SimSun" panose="02010600030101010101" pitchFamily="2" charset="-122"/>
              </a:rPr>
              <a:t>使用平地机进行细致的细致的收尾</a:t>
            </a:r>
            <a:endParaRPr kumimoji="1" lang="ja-JP" altLang="en-US" sz="11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66833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应用</a:t>
            </a:r>
            <a:r>
              <a:rPr lang="ja-JP" altLang="en-US" sz="2400" dirty="0">
                <a:latin typeface="SimSun" panose="02010600030101010101" pitchFamily="2" charset="-122"/>
                <a:ea typeface="SimSun" panose="02010600030101010101" pitchFamily="2" charset="-122"/>
              </a:rPr>
              <a:t>作业</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312675" y="3082258"/>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除根，除草作业的示例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教科书１０９页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５</a:t>
            </a:r>
            <a:r>
              <a:rPr lang="ja-JP" altLang="en-US" sz="1200" dirty="0">
                <a:solidFill>
                  <a:prstClr val="black"/>
                </a:solidFill>
                <a:latin typeface="SimSun" panose="02010600030101010101" pitchFamily="2" charset="-122"/>
                <a:ea typeface="SimSun" panose="02010600030101010101" pitchFamily="2" charset="-122"/>
              </a:rPr>
              <a:t>０</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6" name="テキスト ボックス 15"/>
          <p:cNvSpPr txBox="1"/>
          <p:nvPr/>
        </p:nvSpPr>
        <p:spPr>
          <a:xfrm>
            <a:off x="2807145" y="308200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竹林等拔根</a:t>
            </a:r>
            <a:r>
              <a:rPr lang="ja-JP" altLang="en-US" sz="1200" dirty="0">
                <a:solidFill>
                  <a:prstClr val="black"/>
                </a:solidFill>
                <a:latin typeface="SimSun" panose="02010600030101010101" pitchFamily="2" charset="-122"/>
                <a:ea typeface="SimSun" panose="02010600030101010101" pitchFamily="2" charset="-122"/>
              </a:rPr>
              <a:t>的示例</a:t>
            </a:r>
          </a:p>
        </p:txBody>
      </p:sp>
      <p:pic>
        <p:nvPicPr>
          <p:cNvPr id="6" name="図 5"/>
          <p:cNvPicPr>
            <a:picLocks noChangeAspect="1"/>
          </p:cNvPicPr>
          <p:nvPr/>
        </p:nvPicPr>
        <p:blipFill>
          <a:blip r:embed="rId3"/>
          <a:stretch>
            <a:fillRect/>
          </a:stretch>
        </p:blipFill>
        <p:spPr>
          <a:xfrm>
            <a:off x="766391" y="1769511"/>
            <a:ext cx="2330179" cy="1131682"/>
          </a:xfrm>
          <a:prstGeom prst="rect">
            <a:avLst/>
          </a:prstGeom>
        </p:spPr>
      </p:pic>
      <p:pic>
        <p:nvPicPr>
          <p:cNvPr id="10" name="図 9"/>
          <p:cNvPicPr>
            <a:picLocks noChangeAspect="1"/>
          </p:cNvPicPr>
          <p:nvPr/>
        </p:nvPicPr>
        <p:blipFill>
          <a:blip r:embed="rId4"/>
          <a:stretch>
            <a:fillRect/>
          </a:stretch>
        </p:blipFill>
        <p:spPr>
          <a:xfrm>
            <a:off x="3190412" y="1793083"/>
            <a:ext cx="2815196" cy="1108109"/>
          </a:xfrm>
          <a:prstGeom prst="rect">
            <a:avLst/>
          </a:prstGeom>
        </p:spPr>
      </p:pic>
      <p:pic>
        <p:nvPicPr>
          <p:cNvPr id="15" name="図 14"/>
          <p:cNvPicPr>
            <a:picLocks noChangeAspect="1"/>
          </p:cNvPicPr>
          <p:nvPr/>
        </p:nvPicPr>
        <p:blipFill>
          <a:blip r:embed="rId5"/>
          <a:stretch>
            <a:fillRect/>
          </a:stretch>
        </p:blipFill>
        <p:spPr>
          <a:xfrm>
            <a:off x="5948978" y="1724181"/>
            <a:ext cx="2490709" cy="1251741"/>
          </a:xfrm>
          <a:prstGeom prst="rect">
            <a:avLst/>
          </a:prstGeom>
        </p:spPr>
      </p:pic>
      <p:pic>
        <p:nvPicPr>
          <p:cNvPr id="17" name="図 16"/>
          <p:cNvPicPr>
            <a:picLocks noChangeAspect="1"/>
          </p:cNvPicPr>
          <p:nvPr/>
        </p:nvPicPr>
        <p:blipFill>
          <a:blip r:embed="rId6"/>
          <a:stretch>
            <a:fillRect/>
          </a:stretch>
        </p:blipFill>
        <p:spPr>
          <a:xfrm>
            <a:off x="748265" y="4425885"/>
            <a:ext cx="1703681" cy="1341196"/>
          </a:xfrm>
          <a:prstGeom prst="rect">
            <a:avLst/>
          </a:prstGeom>
        </p:spPr>
      </p:pic>
      <p:pic>
        <p:nvPicPr>
          <p:cNvPr id="18" name="図 17"/>
          <p:cNvPicPr>
            <a:picLocks noChangeAspect="1"/>
          </p:cNvPicPr>
          <p:nvPr/>
        </p:nvPicPr>
        <p:blipFill>
          <a:blip r:embed="rId7"/>
          <a:stretch>
            <a:fillRect/>
          </a:stretch>
        </p:blipFill>
        <p:spPr>
          <a:xfrm>
            <a:off x="2751834" y="4425885"/>
            <a:ext cx="2102415" cy="1359320"/>
          </a:xfrm>
          <a:prstGeom prst="rect">
            <a:avLst/>
          </a:prstGeom>
        </p:spPr>
      </p:pic>
      <p:pic>
        <p:nvPicPr>
          <p:cNvPr id="19" name="図 18"/>
          <p:cNvPicPr>
            <a:picLocks noChangeAspect="1"/>
          </p:cNvPicPr>
          <p:nvPr/>
        </p:nvPicPr>
        <p:blipFill>
          <a:blip r:embed="rId8"/>
          <a:stretch>
            <a:fillRect/>
          </a:stretch>
        </p:blipFill>
        <p:spPr>
          <a:xfrm>
            <a:off x="4854249" y="4425885"/>
            <a:ext cx="3661101" cy="1437858"/>
          </a:xfrm>
          <a:prstGeom prst="rect">
            <a:avLst/>
          </a:prstGeom>
        </p:spPr>
      </p:pic>
      <p:sp>
        <p:nvSpPr>
          <p:cNvPr id="20" name="テキスト ボックス 19"/>
          <p:cNvSpPr txBox="1"/>
          <p:nvPr/>
        </p:nvSpPr>
        <p:spPr>
          <a:xfrm>
            <a:off x="5092251" y="5820625"/>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回填作业</a:t>
            </a:r>
            <a:r>
              <a:rPr lang="en-US" altLang="zh-CN" sz="1200" dirty="0">
                <a:solidFill>
                  <a:prstClr val="black"/>
                </a:solidFill>
                <a:latin typeface="SimSun" panose="02010600030101010101" pitchFamily="2" charset="-122"/>
                <a:ea typeface="SimSun" panose="02010600030101010101" pitchFamily="2" charset="-122"/>
              </a:rPr>
              <a:t>(</a:t>
            </a:r>
            <a:r>
              <a:rPr lang="en-US" altLang="zh-CN" sz="1200" dirty="0" err="1">
                <a:solidFill>
                  <a:prstClr val="black"/>
                </a:solidFill>
                <a:latin typeface="SimSun" panose="02010600030101010101" pitchFamily="2" charset="-122"/>
                <a:ea typeface="SimSun" panose="02010600030101010101" pitchFamily="2" charset="-122"/>
              </a:rPr>
              <a:t>umemodoshi</a:t>
            </a:r>
            <a:r>
              <a:rPr lang="en-US" altLang="zh-CN" sz="1200" dirty="0">
                <a:solidFill>
                  <a:prstClr val="black"/>
                </a:solidFill>
                <a:latin typeface="SimSun" panose="02010600030101010101" pitchFamily="2" charset="-122"/>
                <a:ea typeface="SimSun" panose="02010600030101010101" pitchFamily="2" charset="-122"/>
              </a:rPr>
              <a:t> </a:t>
            </a:r>
            <a:r>
              <a:rPr lang="en-US" altLang="zh-CN" sz="1200" dirty="0" err="1">
                <a:solidFill>
                  <a:prstClr val="black"/>
                </a:solidFill>
                <a:latin typeface="SimSun" panose="02010600030101010101" pitchFamily="2" charset="-122"/>
                <a:ea typeface="SimSun" panose="02010600030101010101" pitchFamily="2" charset="-122"/>
              </a:rPr>
              <a:t>sagyo</a:t>
            </a:r>
            <a:r>
              <a:rPr lang="en-US" altLang="zh-CN"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的</a:t>
            </a:r>
            <a:r>
              <a:rPr lang="ja-JP" altLang="en-US" sz="1200" dirty="0">
                <a:solidFill>
                  <a:prstClr val="black"/>
                </a:solidFill>
                <a:latin typeface="SimSun" panose="02010600030101010101" pitchFamily="2" charset="-122"/>
                <a:ea typeface="SimSun" panose="02010600030101010101" pitchFamily="2" charset="-122"/>
              </a:rPr>
              <a:t>示例</a:t>
            </a:r>
          </a:p>
        </p:txBody>
      </p:sp>
      <p:sp>
        <p:nvSpPr>
          <p:cNvPr id="21" name="テキスト ボックス 20"/>
          <p:cNvSpPr txBox="1"/>
          <p:nvPr/>
        </p:nvSpPr>
        <p:spPr>
          <a:xfrm>
            <a:off x="2807145" y="5824776"/>
            <a:ext cx="2097734"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除去铺砌面作业的</a:t>
            </a:r>
            <a:r>
              <a:rPr lang="ja-JP" altLang="en-US" sz="1200" dirty="0">
                <a:solidFill>
                  <a:prstClr val="black"/>
                </a:solidFill>
                <a:latin typeface="SimSun" panose="02010600030101010101" pitchFamily="2" charset="-122"/>
                <a:ea typeface="SimSun" panose="02010600030101010101" pitchFamily="2" charset="-122"/>
              </a:rPr>
              <a:t>示例</a:t>
            </a:r>
          </a:p>
        </p:txBody>
      </p:sp>
      <p:sp>
        <p:nvSpPr>
          <p:cNvPr id="22" name="テキスト ボックス 21"/>
          <p:cNvSpPr txBox="1"/>
          <p:nvPr/>
        </p:nvSpPr>
        <p:spPr>
          <a:xfrm>
            <a:off x="551238" y="5842184"/>
            <a:ext cx="2097734"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去除滚石作业的</a:t>
            </a:r>
            <a:r>
              <a:rPr lang="ja-JP" altLang="en-US" sz="1200" dirty="0">
                <a:solidFill>
                  <a:prstClr val="black"/>
                </a:solidFill>
                <a:latin typeface="SimSun" panose="02010600030101010101" pitchFamily="2" charset="-122"/>
                <a:ea typeface="SimSun" panose="02010600030101010101" pitchFamily="2" charset="-122"/>
              </a:rPr>
              <a:t>示例</a:t>
            </a:r>
          </a:p>
        </p:txBody>
      </p:sp>
      <p:sp>
        <p:nvSpPr>
          <p:cNvPr id="23" name="テキスト ボックス 22"/>
          <p:cNvSpPr txBox="1"/>
          <p:nvPr/>
        </p:nvSpPr>
        <p:spPr>
          <a:xfrm>
            <a:off x="6122167" y="3082006"/>
            <a:ext cx="2097734"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推耙推土机的示例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4" name="正方形/長方形 23"/>
          <p:cNvSpPr/>
          <p:nvPr/>
        </p:nvSpPr>
        <p:spPr>
          <a:xfrm>
            <a:off x="2807145" y="2374814"/>
            <a:ext cx="251209" cy="261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5" name="テキスト ボックス 24"/>
          <p:cNvSpPr txBox="1"/>
          <p:nvPr/>
        </p:nvSpPr>
        <p:spPr>
          <a:xfrm>
            <a:off x="1600105" y="1492386"/>
            <a:ext cx="947852" cy="400110"/>
          </a:xfrm>
          <a:prstGeom prst="rect">
            <a:avLst/>
          </a:prstGeom>
          <a:noFill/>
        </p:spPr>
        <p:txBody>
          <a:bodyPr wrap="square" rtlCol="0">
            <a:spAutoFit/>
          </a:bodyPr>
          <a:lstStyle/>
          <a:p>
            <a:r>
              <a:rPr lang="zh-CN" altLang="en-US" sz="1000" dirty="0">
                <a:latin typeface="SimSun" panose="02010600030101010101" pitchFamily="2" charset="-122"/>
                <a:ea typeface="SimSun" panose="02010600030101010101" pitchFamily="2" charset="-122"/>
              </a:rPr>
              <a:t>事先使用电锯采伐</a:t>
            </a:r>
            <a:endParaRPr kumimoji="1" lang="ja-JP" altLang="en-US" sz="1000" dirty="0">
              <a:latin typeface="SimSun" panose="02010600030101010101" pitchFamily="2" charset="-122"/>
              <a:ea typeface="SimSun" panose="02010600030101010101" pitchFamily="2" charset="-122"/>
            </a:endParaRPr>
          </a:p>
        </p:txBody>
      </p:sp>
      <p:sp>
        <p:nvSpPr>
          <p:cNvPr id="27" name="正方形/長方形 26"/>
          <p:cNvSpPr/>
          <p:nvPr/>
        </p:nvSpPr>
        <p:spPr>
          <a:xfrm>
            <a:off x="3550285" y="2796677"/>
            <a:ext cx="1870350"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8" name="テキスト ボックス 27"/>
          <p:cNvSpPr txBox="1"/>
          <p:nvPr/>
        </p:nvSpPr>
        <p:spPr>
          <a:xfrm>
            <a:off x="3382429" y="2735293"/>
            <a:ext cx="2379142" cy="246221"/>
          </a:xfrm>
          <a:prstGeom prst="rect">
            <a:avLst/>
          </a:prstGeom>
          <a:noFill/>
        </p:spPr>
        <p:txBody>
          <a:bodyPr wrap="square" rtlCol="0">
            <a:spAutoFit/>
          </a:bodyPr>
          <a:lstStyle/>
          <a:p>
            <a:r>
              <a:rPr kumimoji="1" lang="zh-CN" altLang="en-US" sz="1000" dirty="0">
                <a:latin typeface="SimSun" panose="02010600030101010101" pitchFamily="2" charset="-122"/>
                <a:ea typeface="SimSun" panose="02010600030101010101" pitchFamily="2" charset="-122"/>
              </a:rPr>
              <a:t>竹林的深度定为</a:t>
            </a:r>
            <a:r>
              <a:rPr kumimoji="1" lang="en-US" altLang="ja-JP" sz="1000" dirty="0">
                <a:latin typeface="SimSun" panose="02010600030101010101" pitchFamily="2" charset="-122"/>
                <a:ea typeface="SimSun" panose="02010600030101010101" pitchFamily="2" charset="-122"/>
              </a:rPr>
              <a:t>20</a:t>
            </a:r>
            <a:r>
              <a:rPr kumimoji="1" lang="ja-JP" altLang="en-US" sz="1000" dirty="0">
                <a:latin typeface="SimSun" panose="02010600030101010101" pitchFamily="2" charset="-122"/>
                <a:ea typeface="SimSun" panose="02010600030101010101" pitchFamily="2" charset="-122"/>
              </a:rPr>
              <a:t>～</a:t>
            </a:r>
            <a:r>
              <a:rPr kumimoji="1" lang="en-US" altLang="ja-JP" sz="1000" dirty="0">
                <a:latin typeface="SimSun" panose="02010600030101010101" pitchFamily="2" charset="-122"/>
                <a:ea typeface="SimSun" panose="02010600030101010101" pitchFamily="2" charset="-122"/>
              </a:rPr>
              <a:t>30cm</a:t>
            </a:r>
            <a:r>
              <a:rPr kumimoji="1" lang="ja-JP" altLang="en-US" sz="1000" dirty="0">
                <a:latin typeface="SimSun" panose="02010600030101010101" pitchFamily="2" charset="-122"/>
                <a:ea typeface="SimSun" panose="02010600030101010101" pitchFamily="2" charset="-122"/>
              </a:rPr>
              <a:t>。</a:t>
            </a:r>
          </a:p>
        </p:txBody>
      </p:sp>
    </p:spTree>
    <p:extLst>
      <p:ext uri="{BB962C8B-B14F-4D97-AF65-F5344CB8AC3E}">
        <p14:creationId xmlns:p14="http://schemas.microsoft.com/office/powerpoint/2010/main" val="2306306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松土</a:t>
            </a:r>
            <a:r>
              <a:rPr lang="ja-JP" altLang="en-US" sz="2400" dirty="0">
                <a:latin typeface="SimSun" panose="02010600030101010101" pitchFamily="2" charset="-122"/>
                <a:ea typeface="SimSun" panose="02010600030101010101" pitchFamily="2" charset="-122"/>
              </a:rPr>
              <a:t>作业</a:t>
            </a:r>
            <a:endParaRPr kumimoji="1" lang="ja-JP" altLang="en-US" sz="24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729192" y="2556871"/>
            <a:ext cx="3842808" cy="307777"/>
          </a:xfrm>
          <a:prstGeom prst="rect">
            <a:avLst/>
          </a:prstGeom>
          <a:noFill/>
          <a:ln>
            <a:noFill/>
          </a:ln>
        </p:spPr>
        <p:txBody>
          <a:bodyPr wrap="square" rtlCol="0">
            <a:spAutoFit/>
          </a:bodyPr>
          <a:lstStyle/>
          <a:p>
            <a:pPr algn="ctr"/>
            <a:r>
              <a:rPr lang="zh-CN" altLang="en-US" sz="1400" dirty="0">
                <a:latin typeface="SimSun" panose="02010600030101010101" pitchFamily="2" charset="-122"/>
                <a:ea typeface="SimSun" panose="02010600030101010101" pitchFamily="2" charset="-122"/>
              </a:rPr>
              <a:t>单柄松土器</a:t>
            </a:r>
            <a:r>
              <a:rPr lang="en-US" altLang="zh-CN"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多柄松土器</a:t>
            </a:r>
            <a:endParaRPr lang="ja-JP" altLang="en-US" sz="105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教科书１１２页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５</a:t>
            </a:r>
            <a:r>
              <a:rPr lang="ja-JP" altLang="en-US" sz="1200" dirty="0">
                <a:solidFill>
                  <a:prstClr val="black"/>
                </a:solidFill>
                <a:latin typeface="SimSun" panose="02010600030101010101" pitchFamily="2" charset="-122"/>
                <a:ea typeface="SimSun" panose="02010600030101010101" pitchFamily="2" charset="-122"/>
              </a:rPr>
              <a:t>２</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0" name="テキスト ボックス 19"/>
          <p:cNvSpPr txBox="1"/>
          <p:nvPr/>
        </p:nvSpPr>
        <p:spPr>
          <a:xfrm>
            <a:off x="5195306" y="6033652"/>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用于软地基的跑板的示例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1" name="テキスト ボックス 20"/>
          <p:cNvSpPr txBox="1"/>
          <p:nvPr/>
        </p:nvSpPr>
        <p:spPr>
          <a:xfrm>
            <a:off x="3418211" y="5087796"/>
            <a:ext cx="2097734"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通过软质地基</a:t>
            </a:r>
            <a:r>
              <a:rPr lang="ja-JP" altLang="en-US" sz="1200" dirty="0">
                <a:solidFill>
                  <a:prstClr val="black"/>
                </a:solidFill>
                <a:latin typeface="SimSun" panose="02010600030101010101" pitchFamily="2" charset="-122"/>
                <a:ea typeface="SimSun" panose="02010600030101010101" pitchFamily="2" charset="-122"/>
              </a:rPr>
              <a:t>的示例</a:t>
            </a:r>
          </a:p>
        </p:txBody>
      </p:sp>
      <p:sp>
        <p:nvSpPr>
          <p:cNvPr id="22" name="テキスト ボックス 21"/>
          <p:cNvSpPr txBox="1"/>
          <p:nvPr/>
        </p:nvSpPr>
        <p:spPr>
          <a:xfrm>
            <a:off x="811734" y="5999089"/>
            <a:ext cx="247753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下坡和十字发掘</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3" name="テキスト ボックス 22"/>
          <p:cNvSpPr txBox="1"/>
          <p:nvPr/>
        </p:nvSpPr>
        <p:spPr>
          <a:xfrm>
            <a:off x="5273186" y="2914590"/>
            <a:ext cx="2719806" cy="461665"/>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岩块和逆着的纹理（</a:t>
            </a:r>
            <a:r>
              <a:rPr lang="en-US" altLang="zh-CN" sz="1200" dirty="0" err="1">
                <a:solidFill>
                  <a:prstClr val="black"/>
                </a:solidFill>
                <a:latin typeface="SimSun" panose="02010600030101010101" pitchFamily="2" charset="-122"/>
                <a:ea typeface="SimSun" panose="02010600030101010101" pitchFamily="2" charset="-122"/>
              </a:rPr>
              <a:t>sakame</a:t>
            </a:r>
            <a:r>
              <a:rPr lang="zh-CN" altLang="en-US" sz="1200" dirty="0">
                <a:solidFill>
                  <a:prstClr val="black"/>
                </a:solidFill>
                <a:latin typeface="SimSun" panose="02010600030101010101" pitchFamily="2" charset="-122"/>
                <a:ea typeface="SimSun" panose="02010600030101010101" pitchFamily="2" charset="-122"/>
              </a:rPr>
              <a:t>）时的松土作业</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860298" y="1341388"/>
            <a:ext cx="3208838" cy="1288491"/>
          </a:xfrm>
          <a:prstGeom prst="rect">
            <a:avLst/>
          </a:prstGeom>
        </p:spPr>
      </p:pic>
      <p:pic>
        <p:nvPicPr>
          <p:cNvPr id="3" name="図 2"/>
          <p:cNvPicPr>
            <a:picLocks noChangeAspect="1"/>
          </p:cNvPicPr>
          <p:nvPr/>
        </p:nvPicPr>
        <p:blipFill>
          <a:blip r:embed="rId4"/>
          <a:stretch>
            <a:fillRect/>
          </a:stretch>
        </p:blipFill>
        <p:spPr>
          <a:xfrm>
            <a:off x="1486020" y="3050106"/>
            <a:ext cx="1468136" cy="1437163"/>
          </a:xfrm>
          <a:prstGeom prst="rect">
            <a:avLst/>
          </a:prstGeom>
        </p:spPr>
      </p:pic>
      <p:pic>
        <p:nvPicPr>
          <p:cNvPr id="5" name="図 4"/>
          <p:cNvPicPr>
            <a:picLocks noChangeAspect="1"/>
          </p:cNvPicPr>
          <p:nvPr/>
        </p:nvPicPr>
        <p:blipFill>
          <a:blip r:embed="rId5"/>
          <a:stretch>
            <a:fillRect/>
          </a:stretch>
        </p:blipFill>
        <p:spPr>
          <a:xfrm>
            <a:off x="4750829" y="1304969"/>
            <a:ext cx="3764521" cy="1444148"/>
          </a:xfrm>
          <a:prstGeom prst="rect">
            <a:avLst/>
          </a:prstGeom>
        </p:spPr>
      </p:pic>
      <p:pic>
        <p:nvPicPr>
          <p:cNvPr id="12" name="図 11"/>
          <p:cNvPicPr>
            <a:picLocks noChangeAspect="1"/>
          </p:cNvPicPr>
          <p:nvPr/>
        </p:nvPicPr>
        <p:blipFill>
          <a:blip r:embed="rId6"/>
          <a:stretch>
            <a:fillRect/>
          </a:stretch>
        </p:blipFill>
        <p:spPr>
          <a:xfrm>
            <a:off x="5667336" y="4729502"/>
            <a:ext cx="2803194" cy="1332414"/>
          </a:xfrm>
          <a:prstGeom prst="rect">
            <a:avLst/>
          </a:prstGeom>
        </p:spPr>
      </p:pic>
      <p:pic>
        <p:nvPicPr>
          <p:cNvPr id="7" name="図 6"/>
          <p:cNvPicPr>
            <a:picLocks noChangeAspect="1"/>
          </p:cNvPicPr>
          <p:nvPr/>
        </p:nvPicPr>
        <p:blipFill>
          <a:blip r:embed="rId7"/>
          <a:stretch>
            <a:fillRect/>
          </a:stretch>
        </p:blipFill>
        <p:spPr>
          <a:xfrm>
            <a:off x="811734" y="5023372"/>
            <a:ext cx="2564469" cy="965173"/>
          </a:xfrm>
          <a:prstGeom prst="rect">
            <a:avLst/>
          </a:prstGeom>
        </p:spPr>
      </p:pic>
      <p:sp>
        <p:nvSpPr>
          <p:cNvPr id="30" name="テキスト ボックス 29"/>
          <p:cNvSpPr txBox="1"/>
          <p:nvPr/>
        </p:nvSpPr>
        <p:spPr>
          <a:xfrm>
            <a:off x="325868" y="4492590"/>
            <a:ext cx="384280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松土</a:t>
            </a:r>
            <a:r>
              <a:rPr lang="ja-JP" altLang="en-US" sz="1200" dirty="0">
                <a:solidFill>
                  <a:prstClr val="black"/>
                </a:solidFill>
                <a:latin typeface="SimSun" panose="02010600030101010101" pitchFamily="2" charset="-122"/>
                <a:ea typeface="SimSun" panose="02010600030101010101" pitchFamily="2" charset="-122"/>
              </a:rPr>
              <a:t>作业</a:t>
            </a:r>
          </a:p>
        </p:txBody>
      </p:sp>
      <p:pic>
        <p:nvPicPr>
          <p:cNvPr id="8" name="図 7"/>
          <p:cNvPicPr>
            <a:picLocks noChangeAspect="1"/>
          </p:cNvPicPr>
          <p:nvPr/>
        </p:nvPicPr>
        <p:blipFill>
          <a:blip r:embed="rId8"/>
          <a:stretch>
            <a:fillRect/>
          </a:stretch>
        </p:blipFill>
        <p:spPr>
          <a:xfrm>
            <a:off x="3402250" y="3247191"/>
            <a:ext cx="2413719" cy="1844881"/>
          </a:xfrm>
          <a:prstGeom prst="rect">
            <a:avLst/>
          </a:prstGeom>
        </p:spPr>
      </p:pic>
      <p:sp>
        <p:nvSpPr>
          <p:cNvPr id="17" name="正方形/長方形 16"/>
          <p:cNvSpPr/>
          <p:nvPr/>
        </p:nvSpPr>
        <p:spPr>
          <a:xfrm>
            <a:off x="4732160" y="1295481"/>
            <a:ext cx="3130727"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8" name="テキスト ボックス 17"/>
          <p:cNvSpPr txBox="1"/>
          <p:nvPr/>
        </p:nvSpPr>
        <p:spPr>
          <a:xfrm>
            <a:off x="4687375" y="1277166"/>
            <a:ext cx="1251043" cy="246221"/>
          </a:xfrm>
          <a:prstGeom prst="rect">
            <a:avLst/>
          </a:prstGeom>
          <a:noFill/>
        </p:spPr>
        <p:txBody>
          <a:bodyPr wrap="square" rtlCol="0">
            <a:spAutoFit/>
          </a:bodyPr>
          <a:lstStyle/>
          <a:p>
            <a:r>
              <a:rPr kumimoji="1" lang="ja-JP" altLang="en-US" sz="1000" dirty="0">
                <a:latin typeface="SimSun" panose="02010600030101010101" pitchFamily="2" charset="-122"/>
                <a:ea typeface="SimSun" panose="02010600030101010101" pitchFamily="2" charset="-122"/>
              </a:rPr>
              <a:t>（１）　</a:t>
            </a:r>
            <a:r>
              <a:rPr kumimoji="1" lang="zh-CN" altLang="en-US" sz="1000" dirty="0">
                <a:latin typeface="SimSun" panose="02010600030101010101" pitchFamily="2" charset="-122"/>
                <a:ea typeface="SimSun" panose="02010600030101010101" pitchFamily="2" charset="-122"/>
              </a:rPr>
              <a:t>发掘岩块</a:t>
            </a:r>
            <a:endParaRPr kumimoji="1" lang="ja-JP" altLang="en-US" sz="1000" dirty="0">
              <a:latin typeface="SimSun" panose="02010600030101010101" pitchFamily="2" charset="-122"/>
              <a:ea typeface="SimSun" panose="02010600030101010101" pitchFamily="2" charset="-122"/>
            </a:endParaRPr>
          </a:p>
        </p:txBody>
      </p:sp>
      <p:sp>
        <p:nvSpPr>
          <p:cNvPr id="19" name="テキスト ボックス 18"/>
          <p:cNvSpPr txBox="1"/>
          <p:nvPr/>
        </p:nvSpPr>
        <p:spPr>
          <a:xfrm>
            <a:off x="6620111" y="1277166"/>
            <a:ext cx="1812805" cy="400110"/>
          </a:xfrm>
          <a:prstGeom prst="rect">
            <a:avLst/>
          </a:prstGeom>
          <a:noFill/>
        </p:spPr>
        <p:txBody>
          <a:bodyPr wrap="square" rtlCol="0">
            <a:spAutoFit/>
          </a:bodyPr>
          <a:lstStyle/>
          <a:p>
            <a:r>
              <a:rPr kumimoji="1" lang="ja-JP" altLang="en-US" sz="1000" dirty="0">
                <a:latin typeface="SimSun" panose="02010600030101010101" pitchFamily="2" charset="-122"/>
                <a:ea typeface="SimSun" panose="02010600030101010101" pitchFamily="2" charset="-122"/>
              </a:rPr>
              <a:t>（２）　</a:t>
            </a:r>
            <a:r>
              <a:rPr lang="zh-CN" altLang="en-US" sz="1000" dirty="0">
                <a:latin typeface="SimSun" panose="02010600030101010101" pitchFamily="2" charset="-122"/>
                <a:ea typeface="SimSun" panose="02010600030101010101" pitchFamily="2" charset="-122"/>
              </a:rPr>
              <a:t>逆着的纹理（</a:t>
            </a:r>
            <a:r>
              <a:rPr lang="en-US" altLang="zh-CN" sz="1000" dirty="0" err="1">
                <a:latin typeface="SimSun" panose="02010600030101010101" pitchFamily="2" charset="-122"/>
                <a:ea typeface="SimSun" panose="02010600030101010101" pitchFamily="2" charset="-122"/>
              </a:rPr>
              <a:t>sakame</a:t>
            </a:r>
            <a:r>
              <a:rPr lang="zh-CN" altLang="en-US" sz="1000" dirty="0">
                <a:latin typeface="SimSun" panose="02010600030101010101" pitchFamily="2" charset="-122"/>
                <a:ea typeface="SimSun" panose="02010600030101010101" pitchFamily="2" charset="-122"/>
              </a:rPr>
              <a:t>）发掘</a:t>
            </a:r>
            <a:endParaRPr kumimoji="1" lang="ja-JP" altLang="en-US" sz="10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 xmlns:a16="http://schemas.microsoft.com/office/drawing/2014/main" id="{BDFC553A-7D57-430A-A874-884CCAB5A3C7}"/>
              </a:ext>
            </a:extLst>
          </p:cNvPr>
          <p:cNvSpPr txBox="1"/>
          <p:nvPr/>
        </p:nvSpPr>
        <p:spPr>
          <a:xfrm>
            <a:off x="6878308" y="1705211"/>
            <a:ext cx="381250" cy="153888"/>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（不好）</a:t>
            </a:r>
            <a:endParaRPr kumimoji="1" lang="ja-JP" altLang="en-US" sz="10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 xmlns:a16="http://schemas.microsoft.com/office/drawing/2014/main" id="{CAB5A02F-F960-4ADA-A7B2-FA5E4A0D38CB}"/>
              </a:ext>
            </a:extLst>
          </p:cNvPr>
          <p:cNvSpPr txBox="1"/>
          <p:nvPr/>
        </p:nvSpPr>
        <p:spPr>
          <a:xfrm>
            <a:off x="7862887" y="1705211"/>
            <a:ext cx="325883" cy="153888"/>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（好）</a:t>
            </a:r>
            <a:endParaRPr kumimoji="1" lang="ja-JP" altLang="en-US"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900869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牵引挖掘机</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2807145" y="5709431"/>
            <a:ext cx="3237610" cy="276999"/>
          </a:xfrm>
          <a:prstGeom prst="rect">
            <a:avLst/>
          </a:prstGeom>
          <a:noFill/>
          <a:ln>
            <a:noFill/>
          </a:ln>
        </p:spPr>
        <p:txBody>
          <a:bodyPr wrap="square" rtlCol="0">
            <a:spAutoFit/>
          </a:bodyPr>
          <a:lstStyle/>
          <a:p>
            <a:pPr algn="ctr"/>
            <a:r>
              <a:rPr lang="ja-JP" altLang="en-US" sz="1200" dirty="0">
                <a:latin typeface="SimSun" panose="02010600030101010101" pitchFamily="2" charset="-122"/>
                <a:ea typeface="SimSun" panose="02010600030101010101" pitchFamily="2" charset="-122"/>
              </a:rPr>
              <a:t>牵引挖掘机</a:t>
            </a:r>
            <a:r>
              <a:rPr lang="ja-JP" altLang="en-US" sz="1200" dirty="0">
                <a:solidFill>
                  <a:prstClr val="black"/>
                </a:solidFill>
                <a:latin typeface="SimSun" panose="02010600030101010101" pitchFamily="2" charset="-122"/>
                <a:ea typeface="SimSun" panose="02010600030101010101" pitchFamily="2" charset="-122"/>
              </a:rPr>
              <a:t>操作装置的示例</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教科书１１５页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５</a:t>
            </a:r>
            <a:r>
              <a:rPr lang="ja-JP" altLang="en-US" sz="1200" dirty="0">
                <a:solidFill>
                  <a:prstClr val="black"/>
                </a:solidFill>
                <a:latin typeface="SimSun" panose="02010600030101010101" pitchFamily="2" charset="-122"/>
                <a:ea typeface="SimSun" panose="02010600030101010101" pitchFamily="2" charset="-122"/>
              </a:rPr>
              <a:t>６</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7" name="図 6"/>
          <p:cNvPicPr>
            <a:picLocks noChangeAspect="1"/>
          </p:cNvPicPr>
          <p:nvPr/>
        </p:nvPicPr>
        <p:blipFill>
          <a:blip r:embed="rId3"/>
          <a:stretch>
            <a:fillRect/>
          </a:stretch>
        </p:blipFill>
        <p:spPr>
          <a:xfrm>
            <a:off x="847638" y="1291389"/>
            <a:ext cx="7667712" cy="4395036"/>
          </a:xfrm>
          <a:prstGeom prst="rect">
            <a:avLst/>
          </a:prstGeom>
        </p:spPr>
      </p:pic>
      <p:sp>
        <p:nvSpPr>
          <p:cNvPr id="2" name="テキスト ボックス 1">
            <a:extLst>
              <a:ext uri="{FF2B5EF4-FFF2-40B4-BE49-F238E27FC236}">
                <a16:creationId xmlns="" xmlns:a16="http://schemas.microsoft.com/office/drawing/2014/main" id="{F852E757-7705-4F4E-B001-2BF8DE7DBEF2}"/>
              </a:ext>
            </a:extLst>
          </p:cNvPr>
          <p:cNvSpPr txBox="1"/>
          <p:nvPr/>
        </p:nvSpPr>
        <p:spPr>
          <a:xfrm>
            <a:off x="6696075" y="2671462"/>
            <a:ext cx="1714500" cy="230832"/>
          </a:xfrm>
          <a:prstGeom prst="rect">
            <a:avLst/>
          </a:prstGeom>
          <a:solidFill>
            <a:schemeClr val="bg1"/>
          </a:solidFill>
        </p:spPr>
        <p:txBody>
          <a:bodyPr wrap="square" rtlCol="0">
            <a:spAutoFit/>
          </a:bodyPr>
          <a:lstStyle/>
          <a:p>
            <a:r>
              <a:rPr lang="zh-CN" altLang="en-US" sz="900" dirty="0">
                <a:latin typeface="SimSun" panose="02010600030101010101" pitchFamily="2" charset="-122"/>
                <a:ea typeface="SimSun" panose="02010600030101010101" pitchFamily="2" charset="-122"/>
              </a:rPr>
              <a:t>停车刹车开关</a:t>
            </a:r>
            <a:endParaRPr kumimoji="1" lang="ja-JP" altLang="en-US" sz="900" dirty="0">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 xmlns:a16="http://schemas.microsoft.com/office/drawing/2014/main" id="{5521801F-9C5E-4B37-9A8E-3A3A0377DA03}"/>
              </a:ext>
            </a:extLst>
          </p:cNvPr>
          <p:cNvSpPr txBox="1"/>
          <p:nvPr/>
        </p:nvSpPr>
        <p:spPr>
          <a:xfrm>
            <a:off x="6696075" y="3295650"/>
            <a:ext cx="1543050" cy="230832"/>
          </a:xfrm>
          <a:prstGeom prst="rect">
            <a:avLst/>
          </a:prstGeom>
          <a:solidFill>
            <a:schemeClr val="bg1"/>
          </a:solidFill>
        </p:spPr>
        <p:txBody>
          <a:bodyPr wrap="square" rtlCol="0">
            <a:spAutoFit/>
          </a:bodyPr>
          <a:lstStyle/>
          <a:p>
            <a:r>
              <a:rPr kumimoji="1" lang="zh-CN" altLang="en-US" sz="900" dirty="0">
                <a:latin typeface="SimSun" panose="02010600030101010101" pitchFamily="2" charset="-122"/>
                <a:ea typeface="SimSun" panose="02010600030101010101" pitchFamily="2" charset="-122"/>
              </a:rPr>
              <a:t>作业机控制杆</a:t>
            </a:r>
            <a:endParaRPr kumimoji="1" lang="ja-JP" altLang="en-US" sz="900" dirty="0">
              <a:latin typeface="SimSun" panose="02010600030101010101" pitchFamily="2" charset="-122"/>
              <a:ea typeface="SimSun" panose="02010600030101010101" pitchFamily="2" charset="-122"/>
            </a:endParaRPr>
          </a:p>
        </p:txBody>
      </p:sp>
      <p:sp>
        <p:nvSpPr>
          <p:cNvPr id="5" name="テキスト ボックス 4">
            <a:extLst>
              <a:ext uri="{FF2B5EF4-FFF2-40B4-BE49-F238E27FC236}">
                <a16:creationId xmlns="" xmlns:a16="http://schemas.microsoft.com/office/drawing/2014/main" id="{50702E51-9D45-4850-992F-58279B21E6C1}"/>
              </a:ext>
            </a:extLst>
          </p:cNvPr>
          <p:cNvSpPr txBox="1"/>
          <p:nvPr/>
        </p:nvSpPr>
        <p:spPr>
          <a:xfrm>
            <a:off x="6696076" y="2983556"/>
            <a:ext cx="1543049" cy="230832"/>
          </a:xfrm>
          <a:prstGeom prst="rect">
            <a:avLst/>
          </a:prstGeom>
          <a:solidFill>
            <a:schemeClr val="bg1"/>
          </a:solidFill>
        </p:spPr>
        <p:txBody>
          <a:bodyPr wrap="square" rtlCol="0">
            <a:spAutoFit/>
          </a:bodyPr>
          <a:lstStyle/>
          <a:p>
            <a:r>
              <a:rPr kumimoji="1" lang="zh-CN" altLang="en-US" sz="900" dirty="0">
                <a:latin typeface="SimSun" panose="02010600030101010101" pitchFamily="2" charset="-122"/>
                <a:ea typeface="SimSun" panose="02010600030101010101" pitchFamily="2" charset="-122"/>
              </a:rPr>
              <a:t>作业机锁开关</a:t>
            </a:r>
            <a:endParaRPr kumimoji="1" lang="ja-JP" altLang="en-US" sz="9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 xmlns:a16="http://schemas.microsoft.com/office/drawing/2014/main" id="{791C9FD5-1AA1-46FE-B07C-AF85EBAB1B10}"/>
              </a:ext>
            </a:extLst>
          </p:cNvPr>
          <p:cNvSpPr txBox="1"/>
          <p:nvPr/>
        </p:nvSpPr>
        <p:spPr>
          <a:xfrm>
            <a:off x="6638925" y="2429127"/>
            <a:ext cx="914400" cy="230832"/>
          </a:xfrm>
          <a:prstGeom prst="rect">
            <a:avLst/>
          </a:prstGeom>
          <a:solidFill>
            <a:schemeClr val="bg1"/>
          </a:solidFill>
        </p:spPr>
        <p:txBody>
          <a:bodyPr wrap="square" rtlCol="0">
            <a:spAutoFit/>
          </a:bodyPr>
          <a:lstStyle/>
          <a:p>
            <a:r>
              <a:rPr kumimoji="1" lang="zh-CN" altLang="en-US" sz="900" dirty="0">
                <a:latin typeface="SimSun" panose="02010600030101010101" pitchFamily="2" charset="-122"/>
                <a:ea typeface="SimSun" panose="02010600030101010101" pitchFamily="2" charset="-122"/>
              </a:rPr>
              <a:t>方向指示器</a:t>
            </a:r>
            <a:endParaRPr kumimoji="1" lang="ja-JP" altLang="en-US" sz="9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 xmlns:a16="http://schemas.microsoft.com/office/drawing/2014/main" id="{723A2869-36B6-4F2E-94F0-E71A94DB4CBD}"/>
              </a:ext>
            </a:extLst>
          </p:cNvPr>
          <p:cNvSpPr txBox="1"/>
          <p:nvPr/>
        </p:nvSpPr>
        <p:spPr>
          <a:xfrm>
            <a:off x="1066799" y="4498895"/>
            <a:ext cx="885825" cy="230832"/>
          </a:xfrm>
          <a:prstGeom prst="rect">
            <a:avLst/>
          </a:prstGeom>
          <a:solidFill>
            <a:schemeClr val="bg1"/>
          </a:solidFill>
        </p:spPr>
        <p:txBody>
          <a:bodyPr wrap="square" rtlCol="0">
            <a:spAutoFit/>
          </a:bodyPr>
          <a:lstStyle/>
          <a:p>
            <a:r>
              <a:rPr kumimoji="1" lang="zh-CN" altLang="en-US" sz="900" dirty="0">
                <a:latin typeface="SimSun" panose="02010600030101010101" pitchFamily="2" charset="-122"/>
                <a:ea typeface="SimSun" panose="02010600030101010101" pitchFamily="2" charset="-122"/>
              </a:rPr>
              <a:t>刹车踏板</a:t>
            </a:r>
            <a:endParaRPr kumimoji="1" lang="ja-JP" altLang="en-US" sz="9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 xmlns:a16="http://schemas.microsoft.com/office/drawing/2014/main" id="{DC10022F-A7E9-4C47-BF16-5EBAAC966613}"/>
              </a:ext>
            </a:extLst>
          </p:cNvPr>
          <p:cNvSpPr txBox="1"/>
          <p:nvPr/>
        </p:nvSpPr>
        <p:spPr>
          <a:xfrm>
            <a:off x="6553200" y="4709473"/>
            <a:ext cx="914400" cy="230832"/>
          </a:xfrm>
          <a:prstGeom prst="rect">
            <a:avLst/>
          </a:prstGeom>
          <a:solidFill>
            <a:schemeClr val="bg1"/>
          </a:solidFill>
        </p:spPr>
        <p:txBody>
          <a:bodyPr wrap="square" rtlCol="0">
            <a:spAutoFit/>
          </a:bodyPr>
          <a:lstStyle/>
          <a:p>
            <a:r>
              <a:rPr kumimoji="1" lang="zh-CN" altLang="en-US" sz="900" dirty="0">
                <a:latin typeface="SimSun" panose="02010600030101010101" pitchFamily="2" charset="-122"/>
                <a:ea typeface="SimSun" panose="02010600030101010101" pitchFamily="2" charset="-122"/>
              </a:rPr>
              <a:t>油门踏板</a:t>
            </a:r>
            <a:endParaRPr kumimoji="1" lang="ja-JP" altLang="en-US" sz="9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 xmlns:a16="http://schemas.microsoft.com/office/drawing/2014/main" id="{F54E965E-2257-4970-BE40-C959E9740CF7}"/>
              </a:ext>
            </a:extLst>
          </p:cNvPr>
          <p:cNvSpPr txBox="1"/>
          <p:nvPr/>
        </p:nvSpPr>
        <p:spPr>
          <a:xfrm>
            <a:off x="904875" y="2870373"/>
            <a:ext cx="914400" cy="369332"/>
          </a:xfrm>
          <a:prstGeom prst="rect">
            <a:avLst/>
          </a:prstGeom>
          <a:solidFill>
            <a:schemeClr val="bg1"/>
          </a:solidFill>
        </p:spPr>
        <p:txBody>
          <a:bodyPr wrap="square" rtlCol="0">
            <a:spAutoFit/>
          </a:bodyPr>
          <a:lstStyle/>
          <a:p>
            <a:r>
              <a:rPr lang="zh-CN" altLang="en-US" sz="900" dirty="0">
                <a:latin typeface="SimSun" panose="02010600030101010101" pitchFamily="2" charset="-122"/>
                <a:ea typeface="SimSun" panose="02010600030101010101" pitchFamily="2" charset="-122"/>
              </a:rPr>
              <a:t>上</a:t>
            </a:r>
            <a:r>
              <a:rPr lang="ja-JP" altLang="en-US" sz="900" dirty="0">
                <a:latin typeface="SimSun" panose="02010600030101010101" pitchFamily="2" charset="-122"/>
                <a:ea typeface="SimSun" panose="02010600030101010101" pitchFamily="2" charset="-122"/>
              </a:rPr>
              <a:t>＆</a:t>
            </a:r>
            <a:r>
              <a:rPr kumimoji="1" lang="zh-CN" altLang="en-US" sz="900" dirty="0">
                <a:latin typeface="SimSun" panose="02010600030101010101" pitchFamily="2" charset="-122"/>
                <a:ea typeface="SimSun" panose="02010600030101010101" pitchFamily="2" charset="-122"/>
              </a:rPr>
              <a:t>下换</a:t>
            </a:r>
            <a:endParaRPr kumimoji="1" lang="en-US" altLang="zh-CN" sz="900" dirty="0">
              <a:latin typeface="SimSun" panose="02010600030101010101" pitchFamily="2" charset="-122"/>
              <a:ea typeface="SimSun" panose="02010600030101010101" pitchFamily="2" charset="-122"/>
            </a:endParaRPr>
          </a:p>
          <a:p>
            <a:r>
              <a:rPr kumimoji="1" lang="zh-CN" altLang="en-US" sz="900" dirty="0">
                <a:latin typeface="SimSun" panose="02010600030101010101" pitchFamily="2" charset="-122"/>
                <a:ea typeface="SimSun" panose="02010600030101010101" pitchFamily="2" charset="-122"/>
              </a:rPr>
              <a:t>挡开关</a:t>
            </a:r>
            <a:endParaRPr kumimoji="1" lang="ja-JP" altLang="en-US" sz="900" dirty="0">
              <a:latin typeface="SimSun" panose="02010600030101010101" pitchFamily="2" charset="-122"/>
              <a:ea typeface="SimSun" panose="02010600030101010101" pitchFamily="2" charset="-122"/>
            </a:endParaRPr>
          </a:p>
        </p:txBody>
      </p:sp>
      <p:sp>
        <p:nvSpPr>
          <p:cNvPr id="6" name="テキスト ボックス 5">
            <a:extLst>
              <a:ext uri="{FF2B5EF4-FFF2-40B4-BE49-F238E27FC236}">
                <a16:creationId xmlns="" xmlns:a16="http://schemas.microsoft.com/office/drawing/2014/main" id="{63D2D33E-0B52-47D5-A3DE-BEB2ABE7CE0A}"/>
              </a:ext>
            </a:extLst>
          </p:cNvPr>
          <p:cNvSpPr txBox="1"/>
          <p:nvPr/>
        </p:nvSpPr>
        <p:spPr>
          <a:xfrm>
            <a:off x="3095624" y="1804918"/>
            <a:ext cx="2238375" cy="230832"/>
          </a:xfrm>
          <a:prstGeom prst="rect">
            <a:avLst/>
          </a:prstGeom>
          <a:solidFill>
            <a:schemeClr val="bg1"/>
          </a:solidFill>
        </p:spPr>
        <p:txBody>
          <a:bodyPr wrap="square" rtlCol="0">
            <a:spAutoFit/>
          </a:bodyPr>
          <a:lstStyle/>
          <a:p>
            <a:pPr algn="ctr"/>
            <a:r>
              <a:rPr kumimoji="1" lang="zh-CN" altLang="en-US" sz="900" dirty="0">
                <a:latin typeface="SimSun" panose="02010600030101010101" pitchFamily="2" charset="-122"/>
                <a:ea typeface="SimSun" panose="02010600030101010101" pitchFamily="2" charset="-122"/>
              </a:rPr>
              <a:t>电子监控系统</a:t>
            </a:r>
            <a:endParaRPr kumimoji="1" lang="ja-JP" altLang="en-US" sz="9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7136787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牵引挖掘机</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22" name="テキスト ボックス 21"/>
          <p:cNvSpPr txBox="1"/>
          <p:nvPr/>
        </p:nvSpPr>
        <p:spPr>
          <a:xfrm>
            <a:off x="856173" y="476362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起重臂和铲斗的操作示例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3" name="テキスト ボックス 22"/>
          <p:cNvSpPr txBox="1"/>
          <p:nvPr/>
        </p:nvSpPr>
        <p:spPr>
          <a:xfrm>
            <a:off x="4872988" y="476362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行驶时的铲斗高度的示例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教科书１１６页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５</a:t>
            </a:r>
            <a:r>
              <a:rPr lang="ja-JP" altLang="en-US" sz="1200" dirty="0">
                <a:solidFill>
                  <a:prstClr val="black"/>
                </a:solidFill>
                <a:latin typeface="SimSun" panose="02010600030101010101" pitchFamily="2" charset="-122"/>
                <a:ea typeface="SimSun" panose="02010600030101010101" pitchFamily="2" charset="-122"/>
              </a:rPr>
              <a:t>６</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689041" y="2589219"/>
            <a:ext cx="3571874" cy="2082624"/>
          </a:xfrm>
          <a:prstGeom prst="rect">
            <a:avLst/>
          </a:prstGeom>
        </p:spPr>
      </p:pic>
      <p:pic>
        <p:nvPicPr>
          <p:cNvPr id="10" name="図 9"/>
          <p:cNvPicPr>
            <a:picLocks noChangeAspect="1"/>
          </p:cNvPicPr>
          <p:nvPr/>
        </p:nvPicPr>
        <p:blipFill>
          <a:blip r:embed="rId4"/>
          <a:stretch>
            <a:fillRect/>
          </a:stretch>
        </p:blipFill>
        <p:spPr>
          <a:xfrm>
            <a:off x="4209777" y="2802183"/>
            <a:ext cx="4288527" cy="1935335"/>
          </a:xfrm>
          <a:prstGeom prst="rect">
            <a:avLst/>
          </a:prstGeom>
        </p:spPr>
      </p:pic>
    </p:spTree>
    <p:extLst>
      <p:ext uri="{BB962C8B-B14F-4D97-AF65-F5344CB8AC3E}">
        <p14:creationId xmlns:p14="http://schemas.microsoft.com/office/powerpoint/2010/main" val="3763953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挖掘作业</a:t>
            </a:r>
            <a:endParaRPr kumimoji="1" lang="ja-JP" altLang="en-US" sz="24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813252" y="3919924"/>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挖掘作业的示例（１）</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教科书１１８页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５</a:t>
            </a:r>
            <a:r>
              <a:rPr lang="ja-JP" altLang="en-US" sz="1200" dirty="0">
                <a:solidFill>
                  <a:prstClr val="black"/>
                </a:solidFill>
                <a:latin typeface="SimSun" panose="02010600030101010101" pitchFamily="2" charset="-122"/>
                <a:ea typeface="SimSun" panose="02010600030101010101" pitchFamily="2" charset="-122"/>
              </a:rPr>
              <a:t>７</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203763" y="1937484"/>
            <a:ext cx="2456589" cy="1865934"/>
          </a:xfrm>
          <a:prstGeom prst="rect">
            <a:avLst/>
          </a:prstGeom>
        </p:spPr>
      </p:pic>
      <p:pic>
        <p:nvPicPr>
          <p:cNvPr id="3" name="図 2"/>
          <p:cNvPicPr>
            <a:picLocks noChangeAspect="1"/>
          </p:cNvPicPr>
          <p:nvPr/>
        </p:nvPicPr>
        <p:blipFill>
          <a:blip r:embed="rId4"/>
          <a:stretch>
            <a:fillRect/>
          </a:stretch>
        </p:blipFill>
        <p:spPr>
          <a:xfrm>
            <a:off x="4743450" y="1306380"/>
            <a:ext cx="3165849" cy="3356668"/>
          </a:xfrm>
          <a:prstGeom prst="rect">
            <a:avLst/>
          </a:prstGeom>
        </p:spPr>
      </p:pic>
      <p:pic>
        <p:nvPicPr>
          <p:cNvPr id="5" name="図 4"/>
          <p:cNvPicPr>
            <a:picLocks noChangeAspect="1"/>
          </p:cNvPicPr>
          <p:nvPr/>
        </p:nvPicPr>
        <p:blipFill>
          <a:blip r:embed="rId5"/>
          <a:stretch>
            <a:fillRect/>
          </a:stretch>
        </p:blipFill>
        <p:spPr>
          <a:xfrm>
            <a:off x="670377" y="4772026"/>
            <a:ext cx="3537003" cy="1284182"/>
          </a:xfrm>
          <a:prstGeom prst="rect">
            <a:avLst/>
          </a:prstGeom>
        </p:spPr>
      </p:pic>
      <p:pic>
        <p:nvPicPr>
          <p:cNvPr id="6" name="図 5"/>
          <p:cNvPicPr>
            <a:picLocks noChangeAspect="1"/>
          </p:cNvPicPr>
          <p:nvPr/>
        </p:nvPicPr>
        <p:blipFill>
          <a:blip r:embed="rId6"/>
          <a:stretch>
            <a:fillRect/>
          </a:stretch>
        </p:blipFill>
        <p:spPr>
          <a:xfrm>
            <a:off x="4162300" y="4881608"/>
            <a:ext cx="4368541" cy="1174599"/>
          </a:xfrm>
          <a:prstGeom prst="rect">
            <a:avLst/>
          </a:prstGeom>
        </p:spPr>
      </p:pic>
      <p:sp>
        <p:nvSpPr>
          <p:cNvPr id="15" name="テキスト ボックス 14"/>
          <p:cNvSpPr txBox="1"/>
          <p:nvPr/>
        </p:nvSpPr>
        <p:spPr>
          <a:xfrm>
            <a:off x="4887205" y="4563641"/>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挖掘作业的示例（２）</a:t>
            </a:r>
          </a:p>
        </p:txBody>
      </p:sp>
      <p:sp>
        <p:nvSpPr>
          <p:cNvPr id="16" name="テキスト ボックス 15"/>
          <p:cNvSpPr txBox="1"/>
          <p:nvPr/>
        </p:nvSpPr>
        <p:spPr>
          <a:xfrm>
            <a:off x="1008784" y="6061453"/>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挖掘作业的示例（３）</a:t>
            </a:r>
          </a:p>
        </p:txBody>
      </p:sp>
      <p:sp>
        <p:nvSpPr>
          <p:cNvPr id="17" name="テキスト ボックス 16"/>
          <p:cNvSpPr txBox="1"/>
          <p:nvPr/>
        </p:nvSpPr>
        <p:spPr>
          <a:xfrm>
            <a:off x="4887205" y="6056207"/>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挖掘作业的示例（４）</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3" name="正方形/長方形 12"/>
          <p:cNvSpPr/>
          <p:nvPr/>
        </p:nvSpPr>
        <p:spPr>
          <a:xfrm>
            <a:off x="4497778" y="4997627"/>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8" name="テキスト ボックス 17"/>
          <p:cNvSpPr txBox="1"/>
          <p:nvPr/>
        </p:nvSpPr>
        <p:spPr>
          <a:xfrm>
            <a:off x="4425950" y="4898859"/>
            <a:ext cx="1958808" cy="246221"/>
          </a:xfrm>
          <a:prstGeom prst="rect">
            <a:avLst/>
          </a:prstGeom>
          <a:noFill/>
        </p:spPr>
        <p:txBody>
          <a:bodyPr wrap="square" rtlCol="0">
            <a:spAutoFit/>
          </a:bodyPr>
          <a:lstStyle/>
          <a:p>
            <a:r>
              <a:rPr lang="zh-CN" altLang="en-US" sz="1000" dirty="0">
                <a:latin typeface="SimSun" panose="02010600030101010101" pitchFamily="2" charset="-122"/>
                <a:ea typeface="SimSun" panose="02010600030101010101" pitchFamily="2" charset="-122"/>
              </a:rPr>
              <a:t>垂直挖到底</a:t>
            </a:r>
            <a:r>
              <a:rPr lang="en-US" altLang="zh-CN" sz="1000" dirty="0" err="1">
                <a:latin typeface="SimSun" panose="02010600030101010101" pitchFamily="2" charset="-122"/>
                <a:ea typeface="SimSun" panose="02010600030101010101" pitchFamily="2" charset="-122"/>
              </a:rPr>
              <a:t>sukashi</a:t>
            </a:r>
            <a:r>
              <a:rPr lang="en-US" altLang="zh-CN" sz="1000" dirty="0">
                <a:latin typeface="SimSun" panose="02010600030101010101" pitchFamily="2" charset="-122"/>
                <a:ea typeface="SimSun" panose="02010600030101010101" pitchFamily="2" charset="-122"/>
              </a:rPr>
              <a:t> </a:t>
            </a:r>
            <a:r>
              <a:rPr lang="en-US" altLang="zh-CN" sz="1000" dirty="0" err="1">
                <a:latin typeface="SimSun" panose="02010600030101010101" pitchFamily="2" charset="-122"/>
                <a:ea typeface="SimSun" panose="02010600030101010101" pitchFamily="2" charset="-122"/>
              </a:rPr>
              <a:t>bori</a:t>
            </a:r>
            <a:r>
              <a:rPr lang="zh-CN" altLang="en-US" sz="1000" dirty="0">
                <a:latin typeface="SimSun" panose="02010600030101010101" pitchFamily="2" charset="-122"/>
                <a:ea typeface="SimSun" panose="02010600030101010101" pitchFamily="2" charset="-122"/>
              </a:rPr>
              <a:t>危险</a:t>
            </a:r>
            <a:endParaRPr kumimoji="1" lang="ja-JP" altLang="en-US"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127128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装载搬运</a:t>
            </a:r>
            <a:r>
              <a:rPr lang="ja-JP" altLang="en-US" sz="2400" dirty="0">
                <a:latin typeface="SimSun" panose="02010600030101010101" pitchFamily="2" charset="-122"/>
                <a:ea typeface="SimSun" panose="02010600030101010101" pitchFamily="2" charset="-122"/>
              </a:rPr>
              <a:t>作业</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教科书１１９页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５８页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5" name="テキスト ボックス 14"/>
          <p:cNvSpPr txBox="1"/>
          <p:nvPr/>
        </p:nvSpPr>
        <p:spPr>
          <a:xfrm>
            <a:off x="3000800" y="4537913"/>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装载姿势</a:t>
            </a:r>
            <a:r>
              <a:rPr lang="ja-JP" altLang="en-US" sz="1200" dirty="0">
                <a:solidFill>
                  <a:prstClr val="black"/>
                </a:solidFill>
                <a:latin typeface="SimSun" panose="02010600030101010101" pitchFamily="2" charset="-122"/>
                <a:ea typeface="SimSun" panose="02010600030101010101" pitchFamily="2" charset="-122"/>
              </a:rPr>
              <a:t>的示例（１）</a:t>
            </a:r>
          </a:p>
        </p:txBody>
      </p:sp>
      <p:sp>
        <p:nvSpPr>
          <p:cNvPr id="16" name="テキスト ボックス 15"/>
          <p:cNvSpPr txBox="1"/>
          <p:nvPr/>
        </p:nvSpPr>
        <p:spPr>
          <a:xfrm>
            <a:off x="3000800" y="6108222"/>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装载姿势</a:t>
            </a:r>
            <a:r>
              <a:rPr lang="ja-JP" altLang="en-US" sz="1200" dirty="0">
                <a:solidFill>
                  <a:prstClr val="black"/>
                </a:solidFill>
                <a:latin typeface="SimSun" panose="02010600030101010101" pitchFamily="2" charset="-122"/>
                <a:ea typeface="SimSun" panose="02010600030101010101" pitchFamily="2" charset="-122"/>
              </a:rPr>
              <a:t>的示例（２）</a:t>
            </a:r>
          </a:p>
        </p:txBody>
      </p:sp>
      <p:pic>
        <p:nvPicPr>
          <p:cNvPr id="7" name="図 6"/>
          <p:cNvPicPr>
            <a:picLocks noChangeAspect="1"/>
          </p:cNvPicPr>
          <p:nvPr/>
        </p:nvPicPr>
        <p:blipFill>
          <a:blip r:embed="rId3"/>
          <a:stretch>
            <a:fillRect/>
          </a:stretch>
        </p:blipFill>
        <p:spPr>
          <a:xfrm>
            <a:off x="2507436" y="1483877"/>
            <a:ext cx="4224339" cy="1416699"/>
          </a:xfrm>
          <a:prstGeom prst="rect">
            <a:avLst/>
          </a:prstGeom>
        </p:spPr>
      </p:pic>
      <p:pic>
        <p:nvPicPr>
          <p:cNvPr id="8" name="図 7"/>
          <p:cNvPicPr>
            <a:picLocks noChangeAspect="1"/>
          </p:cNvPicPr>
          <p:nvPr/>
        </p:nvPicPr>
        <p:blipFill>
          <a:blip r:embed="rId4"/>
          <a:stretch>
            <a:fillRect/>
          </a:stretch>
        </p:blipFill>
        <p:spPr>
          <a:xfrm>
            <a:off x="2430161" y="3030673"/>
            <a:ext cx="4378888" cy="1545490"/>
          </a:xfrm>
          <a:prstGeom prst="rect">
            <a:avLst/>
          </a:prstGeom>
        </p:spPr>
      </p:pic>
      <p:pic>
        <p:nvPicPr>
          <p:cNvPr id="10" name="図 9"/>
          <p:cNvPicPr>
            <a:picLocks noChangeAspect="1"/>
          </p:cNvPicPr>
          <p:nvPr/>
        </p:nvPicPr>
        <p:blipFill>
          <a:blip r:embed="rId5"/>
          <a:stretch>
            <a:fillRect/>
          </a:stretch>
        </p:blipFill>
        <p:spPr>
          <a:xfrm>
            <a:off x="2172580" y="4788910"/>
            <a:ext cx="4894051" cy="1339424"/>
          </a:xfrm>
          <a:prstGeom prst="rect">
            <a:avLst/>
          </a:prstGeom>
        </p:spPr>
      </p:pic>
      <p:sp>
        <p:nvSpPr>
          <p:cNvPr id="14" name="テキスト ボックス 13"/>
          <p:cNvSpPr txBox="1"/>
          <p:nvPr/>
        </p:nvSpPr>
        <p:spPr>
          <a:xfrm>
            <a:off x="3000800" y="2857458"/>
            <a:ext cx="3237610" cy="276999"/>
          </a:xfrm>
          <a:prstGeom prst="rect">
            <a:avLst/>
          </a:prstGeom>
          <a:noFill/>
          <a:ln>
            <a:noFill/>
          </a:ln>
        </p:spPr>
        <p:txBody>
          <a:bodyPr wrap="square" rtlCol="0">
            <a:spAutoFit/>
          </a:bodyPr>
          <a:lstStyle/>
          <a:p>
            <a:pPr algn="ctr"/>
            <a:r>
              <a:rPr lang="zh-CN" altLang="en-US" sz="1200" dirty="0">
                <a:latin typeface="SimSun" panose="02010600030101010101" pitchFamily="2" charset="-122"/>
                <a:ea typeface="SimSun" panose="02010600030101010101" pitchFamily="2" charset="-122"/>
              </a:rPr>
              <a:t>装载搬运</a:t>
            </a:r>
            <a:r>
              <a:rPr lang="ja-JP" altLang="en-US" sz="1200" dirty="0">
                <a:solidFill>
                  <a:prstClr val="black"/>
                </a:solidFill>
                <a:latin typeface="SimSun" panose="02010600030101010101" pitchFamily="2" charset="-122"/>
                <a:ea typeface="SimSun" panose="02010600030101010101" pitchFamily="2" charset="-122"/>
              </a:rPr>
              <a:t>作业的示例</a:t>
            </a:r>
          </a:p>
        </p:txBody>
      </p:sp>
      <p:sp>
        <p:nvSpPr>
          <p:cNvPr id="12" name="正方形/長方形 11"/>
          <p:cNvSpPr/>
          <p:nvPr/>
        </p:nvSpPr>
        <p:spPr>
          <a:xfrm>
            <a:off x="2953297" y="2729745"/>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3" name="テキスト ボックス 12"/>
          <p:cNvSpPr txBox="1"/>
          <p:nvPr/>
        </p:nvSpPr>
        <p:spPr>
          <a:xfrm>
            <a:off x="2959088" y="2694815"/>
            <a:ext cx="1189571" cy="246221"/>
          </a:xfrm>
          <a:prstGeom prst="rect">
            <a:avLst/>
          </a:prstGeom>
          <a:noFill/>
        </p:spPr>
        <p:txBody>
          <a:bodyPr wrap="square" rtlCol="0">
            <a:spAutoFit/>
          </a:bodyPr>
          <a:lstStyle/>
          <a:p>
            <a:r>
              <a:rPr lang="zh-CN" altLang="en-US" sz="1000" dirty="0">
                <a:latin typeface="SimSun" panose="02010600030101010101" pitchFamily="2" charset="-122"/>
                <a:ea typeface="SimSun" panose="02010600030101010101" pitchFamily="2" charset="-122"/>
              </a:rPr>
              <a:t>开始装载</a:t>
            </a:r>
            <a:endParaRPr kumimoji="1" lang="ja-JP" altLang="en-US" sz="1000" dirty="0">
              <a:latin typeface="SimSun" panose="02010600030101010101" pitchFamily="2" charset="-122"/>
              <a:ea typeface="SimSun" panose="02010600030101010101" pitchFamily="2" charset="-122"/>
            </a:endParaRPr>
          </a:p>
        </p:txBody>
      </p:sp>
      <p:sp>
        <p:nvSpPr>
          <p:cNvPr id="23" name="正方形/長方形 22"/>
          <p:cNvSpPr/>
          <p:nvPr/>
        </p:nvSpPr>
        <p:spPr>
          <a:xfrm>
            <a:off x="5499369" y="2745224"/>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4" name="正方形/長方形 23"/>
          <p:cNvSpPr/>
          <p:nvPr/>
        </p:nvSpPr>
        <p:spPr>
          <a:xfrm>
            <a:off x="6010242" y="1666897"/>
            <a:ext cx="721533" cy="35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SimSun" panose="02010600030101010101" pitchFamily="2" charset="-122"/>
                <a:ea typeface="SimSun" panose="02010600030101010101" pitchFamily="2" charset="-122"/>
              </a:rPr>
              <a:t>销链</a:t>
            </a:r>
            <a:endParaRPr kumimoji="1" lang="ja-JP" altLang="en-US" dirty="0">
              <a:latin typeface="SimSun" panose="02010600030101010101" pitchFamily="2" charset="-122"/>
              <a:ea typeface="SimSun" panose="02010600030101010101" pitchFamily="2" charset="-122"/>
            </a:endParaRPr>
          </a:p>
        </p:txBody>
      </p:sp>
      <p:sp>
        <p:nvSpPr>
          <p:cNvPr id="18" name="テキスト ボックス 17"/>
          <p:cNvSpPr txBox="1"/>
          <p:nvPr/>
        </p:nvSpPr>
        <p:spPr>
          <a:xfrm>
            <a:off x="5751057" y="2694815"/>
            <a:ext cx="1189571" cy="246221"/>
          </a:xfrm>
          <a:prstGeom prst="rect">
            <a:avLst/>
          </a:prstGeom>
          <a:noFill/>
        </p:spPr>
        <p:txBody>
          <a:bodyPr wrap="square" rtlCol="0">
            <a:spAutoFit/>
          </a:bodyPr>
          <a:lstStyle/>
          <a:p>
            <a:r>
              <a:rPr lang="zh-CN" altLang="en-US" sz="1000" dirty="0">
                <a:latin typeface="SimSun" panose="02010600030101010101" pitchFamily="2" charset="-122"/>
                <a:ea typeface="SimSun" panose="02010600030101010101" pitchFamily="2" charset="-122"/>
              </a:rPr>
              <a:t>结束</a:t>
            </a:r>
            <a:endParaRPr kumimoji="1" lang="ja-JP" altLang="en-US" sz="1000" dirty="0">
              <a:latin typeface="SimSun" panose="02010600030101010101" pitchFamily="2" charset="-122"/>
              <a:ea typeface="SimSun" panose="02010600030101010101" pitchFamily="2" charset="-122"/>
            </a:endParaRPr>
          </a:p>
        </p:txBody>
      </p:sp>
      <p:sp>
        <p:nvSpPr>
          <p:cNvPr id="17" name="テキスト ボックス 16"/>
          <p:cNvSpPr txBox="1"/>
          <p:nvPr/>
        </p:nvSpPr>
        <p:spPr>
          <a:xfrm>
            <a:off x="5454466" y="1632862"/>
            <a:ext cx="1567887" cy="246221"/>
          </a:xfrm>
          <a:prstGeom prst="rect">
            <a:avLst/>
          </a:prstGeom>
          <a:noFill/>
        </p:spPr>
        <p:txBody>
          <a:bodyPr wrap="square" rtlCol="0">
            <a:spAutoFit/>
          </a:bodyPr>
          <a:lstStyle/>
          <a:p>
            <a:pPr algn="r"/>
            <a:r>
              <a:rPr lang="ja-JP" altLang="en-US" sz="1000" dirty="0">
                <a:latin typeface="SimSun" panose="02010600030101010101" pitchFamily="2" charset="-122"/>
                <a:ea typeface="SimSun" panose="02010600030101010101" pitchFamily="2" charset="-122"/>
              </a:rPr>
              <a:t>铰链销</a:t>
            </a:r>
            <a:r>
              <a:rPr lang="zh-CN" altLang="en-US" sz="1000" dirty="0">
                <a:latin typeface="SimSun" panose="02010600030101010101" pitchFamily="2" charset="-122"/>
                <a:ea typeface="SimSun" panose="02010600030101010101" pitchFamily="2" charset="-122"/>
              </a:rPr>
              <a:t>的高度</a:t>
            </a:r>
            <a:endParaRPr kumimoji="1" lang="ja-JP" altLang="en-US" sz="1000" dirty="0">
              <a:latin typeface="SimSun" panose="02010600030101010101" pitchFamily="2" charset="-122"/>
              <a:ea typeface="SimSun" panose="02010600030101010101" pitchFamily="2" charset="-122"/>
            </a:endParaRPr>
          </a:p>
        </p:txBody>
      </p:sp>
      <p:sp>
        <p:nvSpPr>
          <p:cNvPr id="25" name="正方形/長方形 24"/>
          <p:cNvSpPr/>
          <p:nvPr/>
        </p:nvSpPr>
        <p:spPr>
          <a:xfrm>
            <a:off x="2663380" y="501465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6" name="正方形/長方形 25"/>
          <p:cNvSpPr/>
          <p:nvPr/>
        </p:nvSpPr>
        <p:spPr>
          <a:xfrm>
            <a:off x="3819277" y="497451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7" name="正方形/長方形 26"/>
          <p:cNvSpPr/>
          <p:nvPr/>
        </p:nvSpPr>
        <p:spPr>
          <a:xfrm>
            <a:off x="4823358" y="4965531"/>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8" name="正方形/長方形 27"/>
          <p:cNvSpPr/>
          <p:nvPr/>
        </p:nvSpPr>
        <p:spPr>
          <a:xfrm>
            <a:off x="6476418" y="4991456"/>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9" name="テキスト ボックス 18"/>
          <p:cNvSpPr txBox="1"/>
          <p:nvPr/>
        </p:nvSpPr>
        <p:spPr>
          <a:xfrm>
            <a:off x="2604797" y="4925164"/>
            <a:ext cx="510638" cy="246221"/>
          </a:xfrm>
          <a:prstGeom prst="rect">
            <a:avLst/>
          </a:prstGeom>
          <a:noFill/>
        </p:spPr>
        <p:txBody>
          <a:bodyPr wrap="square" rtlCol="0">
            <a:spAutoFit/>
          </a:bodyPr>
          <a:lstStyle/>
          <a:p>
            <a:r>
              <a:rPr kumimoji="1" lang="ja-JP" altLang="en-US" sz="1000" dirty="0">
                <a:latin typeface="SimSun" panose="02010600030101010101" pitchFamily="2" charset="-122"/>
                <a:ea typeface="SimSun" panose="02010600030101010101" pitchFamily="2" charset="-122"/>
              </a:rPr>
              <a:t>稳定</a:t>
            </a:r>
          </a:p>
        </p:txBody>
      </p:sp>
      <p:sp>
        <p:nvSpPr>
          <p:cNvPr id="20" name="テキスト ボックス 19"/>
          <p:cNvSpPr txBox="1"/>
          <p:nvPr/>
        </p:nvSpPr>
        <p:spPr>
          <a:xfrm>
            <a:off x="3754491" y="4868345"/>
            <a:ext cx="788336" cy="246221"/>
          </a:xfrm>
          <a:prstGeom prst="rect">
            <a:avLst/>
          </a:prstGeom>
          <a:noFill/>
        </p:spPr>
        <p:txBody>
          <a:bodyPr wrap="square" rtlCol="0">
            <a:spAutoFit/>
          </a:bodyPr>
          <a:lstStyle/>
          <a:p>
            <a:r>
              <a:rPr kumimoji="1" lang="zh-CN" altLang="en-US" sz="1000" dirty="0">
                <a:latin typeface="SimSun" panose="02010600030101010101" pitchFamily="2" charset="-122"/>
                <a:ea typeface="SimSun" panose="02010600030101010101" pitchFamily="2" charset="-122"/>
              </a:rPr>
              <a:t>单边负荷</a:t>
            </a:r>
            <a:endParaRPr kumimoji="1" lang="ja-JP" altLang="en-US" sz="1000" dirty="0">
              <a:latin typeface="SimSun" panose="02010600030101010101" pitchFamily="2" charset="-122"/>
              <a:ea typeface="SimSun" panose="02010600030101010101" pitchFamily="2" charset="-122"/>
            </a:endParaRPr>
          </a:p>
        </p:txBody>
      </p:sp>
      <p:sp>
        <p:nvSpPr>
          <p:cNvPr id="21" name="テキスト ボックス 20"/>
          <p:cNvSpPr txBox="1"/>
          <p:nvPr/>
        </p:nvSpPr>
        <p:spPr>
          <a:xfrm>
            <a:off x="4836262" y="4925164"/>
            <a:ext cx="1173979" cy="246221"/>
          </a:xfrm>
          <a:prstGeom prst="rect">
            <a:avLst/>
          </a:prstGeom>
          <a:noFill/>
        </p:spPr>
        <p:txBody>
          <a:bodyPr wrap="square" rtlCol="0">
            <a:spAutoFit/>
          </a:bodyPr>
          <a:lstStyle/>
          <a:p>
            <a:r>
              <a:rPr lang="zh-CN" altLang="en-US" sz="1000" dirty="0">
                <a:latin typeface="SimSun" panose="02010600030101010101" pitchFamily="2" charset="-122"/>
                <a:ea typeface="SimSun" panose="02010600030101010101" pitchFamily="2" charset="-122"/>
              </a:rPr>
              <a:t>单边负荷</a:t>
            </a:r>
            <a:r>
              <a:rPr lang="ja-JP" altLang="en-US" sz="1000" dirty="0">
                <a:latin typeface="SimSun" panose="02010600030101010101" pitchFamily="2" charset="-122"/>
                <a:ea typeface="SimSun" panose="02010600030101010101" pitchFamily="2" charset="-122"/>
              </a:rPr>
              <a:t>不稳定</a:t>
            </a:r>
            <a:endParaRPr kumimoji="1" lang="ja-JP" altLang="en-US" sz="1000" dirty="0">
              <a:latin typeface="SimSun" panose="02010600030101010101" pitchFamily="2" charset="-122"/>
              <a:ea typeface="SimSun" panose="02010600030101010101" pitchFamily="2" charset="-122"/>
            </a:endParaRPr>
          </a:p>
        </p:txBody>
      </p:sp>
      <p:sp>
        <p:nvSpPr>
          <p:cNvPr id="22" name="テキスト ボックス 21"/>
          <p:cNvSpPr txBox="1"/>
          <p:nvPr/>
        </p:nvSpPr>
        <p:spPr>
          <a:xfrm>
            <a:off x="6416220" y="4925164"/>
            <a:ext cx="900990" cy="246221"/>
          </a:xfrm>
          <a:prstGeom prst="rect">
            <a:avLst/>
          </a:prstGeom>
          <a:noFill/>
        </p:spPr>
        <p:txBody>
          <a:bodyPr wrap="square" rtlCol="0">
            <a:spAutoFit/>
          </a:bodyPr>
          <a:lstStyle/>
          <a:p>
            <a:r>
              <a:rPr lang="ja-JP" altLang="en-US" sz="1000" dirty="0">
                <a:latin typeface="SimSun" panose="02010600030101010101" pitchFamily="2" charset="-122"/>
                <a:ea typeface="SimSun" panose="02010600030101010101" pitchFamily="2" charset="-122"/>
              </a:rPr>
              <a:t>不稳定</a:t>
            </a:r>
            <a:endParaRPr kumimoji="1" lang="ja-JP" altLang="en-US"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499412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装载搬运</a:t>
            </a:r>
            <a:r>
              <a:rPr lang="ja-JP" altLang="en-US" sz="2400" dirty="0">
                <a:latin typeface="SimSun" panose="02010600030101010101" pitchFamily="2" charset="-122"/>
                <a:ea typeface="SimSun" panose="02010600030101010101" pitchFamily="2" charset="-122"/>
              </a:rPr>
              <a:t>作业</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1029467" y="4445758"/>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装载運搬作业的示例　Ｖ</a:t>
            </a:r>
            <a:r>
              <a:rPr lang="zh-CN" altLang="en-US" sz="1200" dirty="0">
                <a:solidFill>
                  <a:prstClr val="black"/>
                </a:solidFill>
                <a:latin typeface="SimSun" panose="02010600030101010101" pitchFamily="2" charset="-122"/>
                <a:ea typeface="SimSun" panose="02010600030101010101" pitchFamily="2" charset="-122"/>
              </a:rPr>
              <a:t>字以为等其他</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教科书１２１页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５９页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5" name="テキスト ボックス 14"/>
          <p:cNvSpPr txBox="1"/>
          <p:nvPr/>
        </p:nvSpPr>
        <p:spPr>
          <a:xfrm>
            <a:off x="1144635" y="4957102"/>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挖掘作业的示例（２）</a:t>
            </a:r>
          </a:p>
        </p:txBody>
      </p:sp>
      <p:sp>
        <p:nvSpPr>
          <p:cNvPr id="16" name="テキスト ボックス 15"/>
          <p:cNvSpPr txBox="1"/>
          <p:nvPr/>
        </p:nvSpPr>
        <p:spPr>
          <a:xfrm>
            <a:off x="1008784" y="6052781"/>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投込作业的示例</a:t>
            </a:r>
          </a:p>
        </p:txBody>
      </p:sp>
      <p:sp>
        <p:nvSpPr>
          <p:cNvPr id="17" name="テキスト ボックス 16"/>
          <p:cNvSpPr txBox="1"/>
          <p:nvPr/>
        </p:nvSpPr>
        <p:spPr>
          <a:xfrm>
            <a:off x="4887205" y="1319714"/>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装载运输技法的示例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2" name="図 11"/>
          <p:cNvPicPr>
            <a:picLocks noChangeAspect="1"/>
          </p:cNvPicPr>
          <p:nvPr/>
        </p:nvPicPr>
        <p:blipFill>
          <a:blip r:embed="rId3"/>
          <a:stretch>
            <a:fillRect/>
          </a:stretch>
        </p:blipFill>
        <p:spPr>
          <a:xfrm>
            <a:off x="1008784" y="1350273"/>
            <a:ext cx="3278977" cy="3103961"/>
          </a:xfrm>
          <a:prstGeom prst="rect">
            <a:avLst/>
          </a:prstGeom>
        </p:spPr>
      </p:pic>
      <p:pic>
        <p:nvPicPr>
          <p:cNvPr id="13" name="図 12"/>
          <p:cNvPicPr>
            <a:picLocks noChangeAspect="1"/>
          </p:cNvPicPr>
          <p:nvPr/>
        </p:nvPicPr>
        <p:blipFill>
          <a:blip r:embed="rId4"/>
          <a:stretch>
            <a:fillRect/>
          </a:stretch>
        </p:blipFill>
        <p:spPr>
          <a:xfrm>
            <a:off x="4513697" y="1553596"/>
            <a:ext cx="3984625" cy="4776184"/>
          </a:xfrm>
          <a:prstGeom prst="rect">
            <a:avLst/>
          </a:prstGeom>
        </p:spPr>
      </p:pic>
      <p:pic>
        <p:nvPicPr>
          <p:cNvPr id="18" name="図 17"/>
          <p:cNvPicPr>
            <a:picLocks noChangeAspect="1"/>
          </p:cNvPicPr>
          <p:nvPr/>
        </p:nvPicPr>
        <p:blipFill>
          <a:blip r:embed="rId5"/>
          <a:stretch>
            <a:fillRect/>
          </a:stretch>
        </p:blipFill>
        <p:spPr>
          <a:xfrm>
            <a:off x="668053" y="4900029"/>
            <a:ext cx="3578425" cy="1208766"/>
          </a:xfrm>
          <a:prstGeom prst="rect">
            <a:avLst/>
          </a:prstGeom>
        </p:spPr>
      </p:pic>
      <p:sp>
        <p:nvSpPr>
          <p:cNvPr id="19" name="正方形/長方形 18"/>
          <p:cNvSpPr/>
          <p:nvPr/>
        </p:nvSpPr>
        <p:spPr>
          <a:xfrm>
            <a:off x="1372534" y="140681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5" name="正方形/長方形 24"/>
          <p:cNvSpPr/>
          <p:nvPr/>
        </p:nvSpPr>
        <p:spPr>
          <a:xfrm>
            <a:off x="3081305" y="1412016"/>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6" name="正方形/長方形 25"/>
          <p:cNvSpPr/>
          <p:nvPr/>
        </p:nvSpPr>
        <p:spPr>
          <a:xfrm>
            <a:off x="1282450"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7" name="正方形/長方形 26"/>
          <p:cNvSpPr/>
          <p:nvPr/>
        </p:nvSpPr>
        <p:spPr>
          <a:xfrm>
            <a:off x="3091507"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8" name="正方形/長方形 27"/>
          <p:cNvSpPr/>
          <p:nvPr/>
        </p:nvSpPr>
        <p:spPr>
          <a:xfrm>
            <a:off x="1620979" y="4335357"/>
            <a:ext cx="1557196"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20" name="テキスト ボックス 19"/>
          <p:cNvSpPr txBox="1"/>
          <p:nvPr/>
        </p:nvSpPr>
        <p:spPr>
          <a:xfrm>
            <a:off x="1177587" y="1268375"/>
            <a:ext cx="1189571" cy="400110"/>
          </a:xfrm>
          <a:prstGeom prst="rect">
            <a:avLst/>
          </a:prstGeom>
          <a:noFill/>
        </p:spPr>
        <p:txBody>
          <a:bodyPr wrap="square" rtlCol="0">
            <a:spAutoFit/>
          </a:bodyPr>
          <a:lstStyle/>
          <a:p>
            <a:pPr algn="ctr"/>
            <a:r>
              <a:rPr lang="en-US" altLang="zh-CN" sz="1000" dirty="0">
                <a:latin typeface="SimSun" panose="02010600030101010101" pitchFamily="2" charset="-122"/>
                <a:ea typeface="SimSun" panose="02010600030101010101" pitchFamily="2" charset="-122"/>
              </a:rPr>
              <a:t>V</a:t>
            </a:r>
            <a:r>
              <a:rPr lang="zh-CN" altLang="en-US" sz="1000" dirty="0">
                <a:latin typeface="SimSun" panose="02010600030101010101" pitchFamily="2" charset="-122"/>
                <a:ea typeface="SimSun" panose="02010600030101010101" pitchFamily="2" charset="-122"/>
              </a:rPr>
              <a:t>型（</a:t>
            </a:r>
            <a:r>
              <a:rPr lang="en-US" altLang="zh-CN" sz="1000" dirty="0">
                <a:latin typeface="SimSun" panose="02010600030101010101" pitchFamily="2" charset="-122"/>
                <a:ea typeface="SimSun" panose="02010600030101010101" pitchFamily="2" charset="-122"/>
              </a:rPr>
              <a:t>V</a:t>
            </a:r>
            <a:r>
              <a:rPr lang="zh-CN" altLang="en-US" sz="1000" dirty="0">
                <a:latin typeface="SimSun" panose="02010600030101010101" pitchFamily="2" charset="-122"/>
                <a:ea typeface="SimSun" panose="02010600030101010101" pitchFamily="2" charset="-122"/>
              </a:rPr>
              <a:t>字移位）</a:t>
            </a:r>
          </a:p>
          <a:p>
            <a:pPr algn="ctr"/>
            <a:r>
              <a:rPr lang="zh-CN" altLang="en-US" sz="1000" dirty="0">
                <a:latin typeface="SimSun" panose="02010600030101010101" pitchFamily="2" charset="-122"/>
                <a:ea typeface="SimSun" panose="02010600030101010101" pitchFamily="2" charset="-122"/>
              </a:rPr>
              <a:t>作业对象物</a:t>
            </a:r>
          </a:p>
        </p:txBody>
      </p:sp>
      <p:sp>
        <p:nvSpPr>
          <p:cNvPr id="21" name="テキスト ボックス 20"/>
          <p:cNvSpPr txBox="1"/>
          <p:nvPr/>
        </p:nvSpPr>
        <p:spPr>
          <a:xfrm>
            <a:off x="2916095" y="1268375"/>
            <a:ext cx="1371666" cy="400110"/>
          </a:xfrm>
          <a:prstGeom prst="rect">
            <a:avLst/>
          </a:prstGeom>
          <a:noFill/>
        </p:spPr>
        <p:txBody>
          <a:bodyPr wrap="square" rtlCol="0">
            <a:spAutoFit/>
          </a:bodyPr>
          <a:lstStyle/>
          <a:p>
            <a:pPr algn="ctr"/>
            <a:r>
              <a:rPr lang="ja-JP" altLang="en-US" sz="1000" dirty="0">
                <a:latin typeface="SimSun" panose="02010600030101010101" pitchFamily="2" charset="-122"/>
                <a:ea typeface="SimSun" panose="02010600030101010101" pitchFamily="2" charset="-122"/>
              </a:rPr>
              <a:t>Ｉ</a:t>
            </a:r>
            <a:r>
              <a:rPr lang="zh-CN" altLang="en-US" sz="1000" dirty="0">
                <a:latin typeface="SimSun" panose="02010600030101010101" pitchFamily="2" charset="-122"/>
                <a:ea typeface="SimSun" panose="02010600030101010101" pitchFamily="2" charset="-122"/>
              </a:rPr>
              <a:t>型</a:t>
            </a:r>
            <a:r>
              <a:rPr kumimoji="1" lang="ja-JP" altLang="en-US" sz="1000" dirty="0">
                <a:latin typeface="SimSun" panose="02010600030101010101" pitchFamily="2" charset="-122"/>
                <a:ea typeface="SimSun" panose="02010600030101010101" pitchFamily="2" charset="-122"/>
              </a:rPr>
              <a:t>（</a:t>
            </a:r>
            <a:r>
              <a:rPr kumimoji="1" lang="zh-CN" altLang="en-US" sz="1000" dirty="0">
                <a:latin typeface="SimSun" panose="02010600030101010101" pitchFamily="2" charset="-122"/>
                <a:ea typeface="SimSun" panose="02010600030101010101" pitchFamily="2" charset="-122"/>
              </a:rPr>
              <a:t>交叉移位</a:t>
            </a:r>
            <a:r>
              <a:rPr kumimoji="1" lang="ja-JP" altLang="en-US" sz="1000" dirty="0">
                <a:latin typeface="SimSun" panose="02010600030101010101" pitchFamily="2" charset="-122"/>
                <a:ea typeface="SimSun" panose="02010600030101010101" pitchFamily="2" charset="-122"/>
              </a:rPr>
              <a:t>）</a:t>
            </a:r>
            <a:r>
              <a:rPr kumimoji="1" lang="en-US" altLang="ja-JP" sz="1000" dirty="0">
                <a:latin typeface="SimSun" panose="02010600030101010101" pitchFamily="2" charset="-122"/>
                <a:ea typeface="SimSun" panose="02010600030101010101" pitchFamily="2" charset="-122"/>
              </a:rPr>
              <a:t/>
            </a:r>
            <a:br>
              <a:rPr kumimoji="1" lang="en-US" altLang="ja-JP" sz="1000" dirty="0">
                <a:latin typeface="SimSun" panose="02010600030101010101" pitchFamily="2" charset="-122"/>
                <a:ea typeface="SimSun" panose="02010600030101010101" pitchFamily="2" charset="-122"/>
              </a:rPr>
            </a:br>
            <a:r>
              <a:rPr kumimoji="1" lang="ja-JP" altLang="en-US" sz="1000" dirty="0">
                <a:latin typeface="SimSun" panose="02010600030101010101" pitchFamily="2" charset="-122"/>
                <a:ea typeface="SimSun" panose="02010600030101010101" pitchFamily="2" charset="-122"/>
              </a:rPr>
              <a:t>作业対象物</a:t>
            </a:r>
          </a:p>
        </p:txBody>
      </p:sp>
      <p:sp>
        <p:nvSpPr>
          <p:cNvPr id="22" name="テキスト ボックス 21"/>
          <p:cNvSpPr txBox="1"/>
          <p:nvPr/>
        </p:nvSpPr>
        <p:spPr>
          <a:xfrm>
            <a:off x="1207322" y="2769490"/>
            <a:ext cx="1284741" cy="400110"/>
          </a:xfrm>
          <a:prstGeom prst="rect">
            <a:avLst/>
          </a:prstGeom>
          <a:noFill/>
        </p:spPr>
        <p:txBody>
          <a:bodyPr wrap="square" rtlCol="0">
            <a:spAutoFit/>
          </a:bodyPr>
          <a:lstStyle/>
          <a:p>
            <a:pPr algn="ctr"/>
            <a:r>
              <a:rPr lang="ja-JP" altLang="en-US" sz="1000" dirty="0">
                <a:latin typeface="SimSun" panose="02010600030101010101" pitchFamily="2" charset="-122"/>
                <a:ea typeface="SimSun" panose="02010600030101010101" pitchFamily="2" charset="-122"/>
              </a:rPr>
              <a:t>Ｌ</a:t>
            </a:r>
            <a:r>
              <a:rPr lang="zh-CN" altLang="en-US" sz="1000" dirty="0">
                <a:latin typeface="SimSun" panose="02010600030101010101" pitchFamily="2" charset="-122"/>
                <a:ea typeface="SimSun" panose="02010600030101010101" pitchFamily="2" charset="-122"/>
              </a:rPr>
              <a:t>型</a:t>
            </a:r>
            <a:r>
              <a:rPr kumimoji="1" lang="ja-JP" altLang="en-US" sz="1000" dirty="0">
                <a:latin typeface="SimSun" panose="02010600030101010101" pitchFamily="2" charset="-122"/>
                <a:ea typeface="SimSun" panose="02010600030101010101" pitchFamily="2" charset="-122"/>
              </a:rPr>
              <a:t>（Ｌ</a:t>
            </a:r>
            <a:r>
              <a:rPr kumimoji="1" lang="zh-CN" altLang="en-US" sz="1000" dirty="0">
                <a:latin typeface="SimSun" panose="02010600030101010101" pitchFamily="2" charset="-122"/>
                <a:ea typeface="SimSun" panose="02010600030101010101" pitchFamily="2" charset="-122"/>
              </a:rPr>
              <a:t>字以为</a:t>
            </a:r>
            <a:r>
              <a:rPr kumimoji="1" lang="ja-JP" altLang="en-US" sz="1000" dirty="0">
                <a:latin typeface="SimSun" panose="02010600030101010101" pitchFamily="2" charset="-122"/>
                <a:ea typeface="SimSun" panose="02010600030101010101" pitchFamily="2" charset="-122"/>
              </a:rPr>
              <a:t>）</a:t>
            </a:r>
            <a:r>
              <a:rPr kumimoji="1" lang="en-US" altLang="ja-JP" sz="1000" dirty="0">
                <a:latin typeface="SimSun" panose="02010600030101010101" pitchFamily="2" charset="-122"/>
                <a:ea typeface="SimSun" panose="02010600030101010101" pitchFamily="2" charset="-122"/>
              </a:rPr>
              <a:t/>
            </a:r>
            <a:br>
              <a:rPr kumimoji="1" lang="en-US" altLang="ja-JP" sz="1000" dirty="0">
                <a:latin typeface="SimSun" panose="02010600030101010101" pitchFamily="2" charset="-122"/>
                <a:ea typeface="SimSun" panose="02010600030101010101" pitchFamily="2" charset="-122"/>
              </a:rPr>
            </a:br>
            <a:r>
              <a:rPr kumimoji="1" lang="ja-JP" altLang="en-US" sz="1000" dirty="0">
                <a:latin typeface="SimSun" panose="02010600030101010101" pitchFamily="2" charset="-122"/>
                <a:ea typeface="SimSun" panose="02010600030101010101" pitchFamily="2" charset="-122"/>
              </a:rPr>
              <a:t>作业対象物</a:t>
            </a:r>
          </a:p>
        </p:txBody>
      </p:sp>
      <p:sp>
        <p:nvSpPr>
          <p:cNvPr id="23" name="テキスト ボックス 22"/>
          <p:cNvSpPr txBox="1"/>
          <p:nvPr/>
        </p:nvSpPr>
        <p:spPr>
          <a:xfrm>
            <a:off x="2916093" y="2769490"/>
            <a:ext cx="1284741" cy="400110"/>
          </a:xfrm>
          <a:prstGeom prst="rect">
            <a:avLst/>
          </a:prstGeom>
          <a:noFill/>
        </p:spPr>
        <p:txBody>
          <a:bodyPr wrap="square" rtlCol="0">
            <a:spAutoFit/>
          </a:bodyPr>
          <a:lstStyle/>
          <a:p>
            <a:pPr algn="ctr"/>
            <a:r>
              <a:rPr lang="ja-JP" altLang="en-US" sz="1000" dirty="0">
                <a:latin typeface="SimSun" panose="02010600030101010101" pitchFamily="2" charset="-122"/>
                <a:ea typeface="SimSun" panose="02010600030101010101" pitchFamily="2" charset="-122"/>
              </a:rPr>
              <a:t>Ｔ</a:t>
            </a:r>
            <a:r>
              <a:rPr lang="zh-CN" altLang="en-US" sz="1000" dirty="0">
                <a:latin typeface="SimSun" panose="02010600030101010101" pitchFamily="2" charset="-122"/>
                <a:ea typeface="SimSun" panose="02010600030101010101" pitchFamily="2" charset="-122"/>
              </a:rPr>
              <a:t>型</a:t>
            </a:r>
            <a:r>
              <a:rPr kumimoji="1" lang="ja-JP" altLang="en-US" sz="1000" dirty="0">
                <a:latin typeface="SimSun" panose="02010600030101010101" pitchFamily="2" charset="-122"/>
                <a:ea typeface="SimSun" panose="02010600030101010101" pitchFamily="2" charset="-122"/>
              </a:rPr>
              <a:t>（Ｔ</a:t>
            </a:r>
            <a:r>
              <a:rPr kumimoji="1" lang="zh-CN" altLang="en-US" sz="1000" dirty="0">
                <a:latin typeface="SimSun" panose="02010600030101010101" pitchFamily="2" charset="-122"/>
                <a:ea typeface="SimSun" panose="02010600030101010101" pitchFamily="2" charset="-122"/>
              </a:rPr>
              <a:t>字移位</a:t>
            </a:r>
            <a:r>
              <a:rPr kumimoji="1" lang="ja-JP" altLang="en-US" sz="1000" dirty="0">
                <a:latin typeface="SimSun" panose="02010600030101010101" pitchFamily="2" charset="-122"/>
                <a:ea typeface="SimSun" panose="02010600030101010101" pitchFamily="2" charset="-122"/>
              </a:rPr>
              <a:t>）</a:t>
            </a:r>
            <a:r>
              <a:rPr kumimoji="1" lang="en-US" altLang="ja-JP" sz="1000" dirty="0">
                <a:latin typeface="SimSun" panose="02010600030101010101" pitchFamily="2" charset="-122"/>
                <a:ea typeface="SimSun" panose="02010600030101010101" pitchFamily="2" charset="-122"/>
              </a:rPr>
              <a:t/>
            </a:r>
            <a:br>
              <a:rPr kumimoji="1" lang="en-US" altLang="ja-JP" sz="1000" dirty="0">
                <a:latin typeface="SimSun" panose="02010600030101010101" pitchFamily="2" charset="-122"/>
                <a:ea typeface="SimSun" panose="02010600030101010101" pitchFamily="2" charset="-122"/>
              </a:rPr>
            </a:br>
            <a:r>
              <a:rPr kumimoji="1" lang="ja-JP" altLang="en-US" sz="1000" dirty="0">
                <a:latin typeface="SimSun" panose="02010600030101010101" pitchFamily="2" charset="-122"/>
                <a:ea typeface="SimSun" panose="02010600030101010101" pitchFamily="2" charset="-122"/>
              </a:rPr>
              <a:t>作业対象物</a:t>
            </a:r>
          </a:p>
        </p:txBody>
      </p:sp>
      <p:sp>
        <p:nvSpPr>
          <p:cNvPr id="24" name="テキスト ボックス 23"/>
          <p:cNvSpPr txBox="1"/>
          <p:nvPr/>
        </p:nvSpPr>
        <p:spPr>
          <a:xfrm>
            <a:off x="1300760" y="4227322"/>
            <a:ext cx="2552058" cy="246221"/>
          </a:xfrm>
          <a:prstGeom prst="rect">
            <a:avLst/>
          </a:prstGeom>
          <a:noFill/>
        </p:spPr>
        <p:txBody>
          <a:bodyPr wrap="square" rtlCol="0">
            <a:spAutoFit/>
          </a:bodyPr>
          <a:lstStyle/>
          <a:p>
            <a:pPr algn="ctr"/>
            <a:r>
              <a:rPr lang="ja-JP" altLang="en-US" sz="1000" dirty="0">
                <a:latin typeface="SimSun" panose="02010600030101010101" pitchFamily="2" charset="-122"/>
                <a:ea typeface="SimSun" panose="02010600030101010101" pitchFamily="2" charset="-122"/>
              </a:rPr>
              <a:t>注）　　　　　</a:t>
            </a:r>
            <a:r>
              <a:rPr lang="zh-CN" altLang="en-US" sz="1000" dirty="0">
                <a:latin typeface="SimSun" panose="02010600030101010101" pitchFamily="2" charset="-122"/>
                <a:ea typeface="SimSun" panose="02010600030101010101" pitchFamily="2" charset="-122"/>
              </a:rPr>
              <a:t>是牵引挖掘机的动作</a:t>
            </a:r>
            <a:endParaRPr kumimoji="1" lang="ja-JP" altLang="en-US" sz="1000" dirty="0">
              <a:latin typeface="SimSun" panose="02010600030101010101" pitchFamily="2" charset="-122"/>
              <a:ea typeface="SimSun" panose="02010600030101010101" pitchFamily="2" charset="-122"/>
            </a:endParaRPr>
          </a:p>
        </p:txBody>
      </p:sp>
      <p:cxnSp>
        <p:nvCxnSpPr>
          <p:cNvPr id="3" name="直線矢印コネクタ 2"/>
          <p:cNvCxnSpPr/>
          <p:nvPr/>
        </p:nvCxnSpPr>
        <p:spPr>
          <a:xfrm>
            <a:off x="1706858" y="4357386"/>
            <a:ext cx="383941" cy="0"/>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733426" y="509655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7" name="正方形/長方形 36"/>
          <p:cNvSpPr/>
          <p:nvPr/>
        </p:nvSpPr>
        <p:spPr>
          <a:xfrm>
            <a:off x="1119450" y="491232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8" name="正方形/長方形 37"/>
          <p:cNvSpPr/>
          <p:nvPr/>
        </p:nvSpPr>
        <p:spPr>
          <a:xfrm>
            <a:off x="1657625" y="5509357"/>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0" name="正方形/長方形 39"/>
          <p:cNvSpPr/>
          <p:nvPr/>
        </p:nvSpPr>
        <p:spPr>
          <a:xfrm>
            <a:off x="2125920" y="560063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2" name="テキスト ボックス 31"/>
          <p:cNvSpPr txBox="1"/>
          <p:nvPr/>
        </p:nvSpPr>
        <p:spPr>
          <a:xfrm>
            <a:off x="496278" y="4947426"/>
            <a:ext cx="1296713" cy="246221"/>
          </a:xfrm>
          <a:prstGeom prst="rect">
            <a:avLst/>
          </a:prstGeom>
          <a:noFill/>
        </p:spPr>
        <p:txBody>
          <a:bodyPr wrap="square" rtlCol="0">
            <a:spAutoFit/>
          </a:bodyPr>
          <a:lstStyle/>
          <a:p>
            <a:pPr algn="ctr"/>
            <a:r>
              <a:rPr lang="ja-JP" altLang="en-US" sz="1000" dirty="0">
                <a:latin typeface="SimSun" panose="02010600030101010101" pitchFamily="2" charset="-122"/>
                <a:ea typeface="SimSun" panose="02010600030101010101" pitchFamily="2" charset="-122"/>
              </a:rPr>
              <a:t>最大</a:t>
            </a:r>
            <a:r>
              <a:rPr lang="zh-CN" altLang="en-US" sz="1000" dirty="0">
                <a:latin typeface="SimSun" panose="02010600030101010101" pitchFamily="2" charset="-122"/>
                <a:ea typeface="SimSun" panose="02010600030101010101" pitchFamily="2" charset="-122"/>
              </a:rPr>
              <a:t>排出时</a:t>
            </a:r>
            <a:endParaRPr kumimoji="1" lang="ja-JP" altLang="en-US" sz="1000" dirty="0">
              <a:latin typeface="SimSun" panose="02010600030101010101" pitchFamily="2" charset="-122"/>
              <a:ea typeface="SimSun" panose="02010600030101010101" pitchFamily="2" charset="-122"/>
            </a:endParaRPr>
          </a:p>
        </p:txBody>
      </p:sp>
      <p:sp>
        <p:nvSpPr>
          <p:cNvPr id="30" name="テキスト ボックス 29"/>
          <p:cNvSpPr txBox="1"/>
          <p:nvPr/>
        </p:nvSpPr>
        <p:spPr>
          <a:xfrm>
            <a:off x="1009268" y="4752460"/>
            <a:ext cx="1296713" cy="400110"/>
          </a:xfrm>
          <a:prstGeom prst="rect">
            <a:avLst/>
          </a:prstGeom>
          <a:noFill/>
        </p:spPr>
        <p:txBody>
          <a:bodyPr wrap="square" rtlCol="0">
            <a:spAutoFit/>
          </a:bodyPr>
          <a:lstStyle/>
          <a:p>
            <a:pPr algn="ctr"/>
            <a:r>
              <a:rPr lang="ja-JP" altLang="en-US" sz="1000" dirty="0">
                <a:latin typeface="SimSun" panose="02010600030101010101" pitchFamily="2" charset="-122"/>
                <a:ea typeface="SimSun" panose="02010600030101010101" pitchFamily="2" charset="-122"/>
              </a:rPr>
              <a:t>投入操作</a:t>
            </a:r>
            <a:r>
              <a:rPr lang="zh-CN" altLang="en-US" sz="1000" dirty="0">
                <a:latin typeface="SimSun" panose="02010600030101010101" pitchFamily="2" charset="-122"/>
                <a:ea typeface="SimSun" panose="02010600030101010101" pitchFamily="2" charset="-122"/>
              </a:rPr>
              <a:t>的分解示例</a:t>
            </a:r>
            <a:endParaRPr kumimoji="1" lang="ja-JP" altLang="en-US" sz="1000" dirty="0">
              <a:latin typeface="SimSun" panose="02010600030101010101" pitchFamily="2" charset="-122"/>
              <a:ea typeface="SimSun" panose="02010600030101010101" pitchFamily="2" charset="-122"/>
            </a:endParaRPr>
          </a:p>
        </p:txBody>
      </p:sp>
      <p:sp>
        <p:nvSpPr>
          <p:cNvPr id="33" name="テキスト ボックス 32"/>
          <p:cNvSpPr txBox="1"/>
          <p:nvPr/>
        </p:nvSpPr>
        <p:spPr>
          <a:xfrm>
            <a:off x="1493242" y="5440681"/>
            <a:ext cx="1296713" cy="400110"/>
          </a:xfrm>
          <a:prstGeom prst="rect">
            <a:avLst/>
          </a:prstGeom>
          <a:no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从眼睛的位置以上</a:t>
            </a:r>
            <a:r>
              <a:rPr lang="en-US" altLang="ja-JP" sz="1000" dirty="0">
                <a:latin typeface="SimSun" panose="02010600030101010101" pitchFamily="2" charset="-122"/>
                <a:ea typeface="SimSun" panose="02010600030101010101" pitchFamily="2" charset="-122"/>
              </a:rPr>
              <a:t>20cm</a:t>
            </a:r>
            <a:endParaRPr kumimoji="1" lang="ja-JP" altLang="en-US" sz="1000" dirty="0">
              <a:latin typeface="SimSun" panose="02010600030101010101" pitchFamily="2" charset="-122"/>
              <a:ea typeface="SimSun" panose="02010600030101010101" pitchFamily="2" charset="-122"/>
            </a:endParaRPr>
          </a:p>
        </p:txBody>
      </p:sp>
      <p:sp>
        <p:nvSpPr>
          <p:cNvPr id="34" name="テキスト ボックス 33"/>
          <p:cNvSpPr txBox="1"/>
          <p:nvPr/>
        </p:nvSpPr>
        <p:spPr>
          <a:xfrm>
            <a:off x="2055080" y="5600631"/>
            <a:ext cx="1296713" cy="246221"/>
          </a:xfrm>
          <a:prstGeom prst="rect">
            <a:avLst/>
          </a:prstGeom>
          <a:no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坡度</a:t>
            </a:r>
            <a:r>
              <a:rPr lang="en-US" altLang="ja-JP" sz="1000" dirty="0">
                <a:latin typeface="SimSun" panose="02010600030101010101" pitchFamily="2" charset="-122"/>
                <a:ea typeface="SimSun" panose="02010600030101010101" pitchFamily="2" charset="-122"/>
              </a:rPr>
              <a:t>0%</a:t>
            </a:r>
          </a:p>
        </p:txBody>
      </p:sp>
      <p:sp>
        <p:nvSpPr>
          <p:cNvPr id="43" name="正方形/長方形 42"/>
          <p:cNvSpPr/>
          <p:nvPr/>
        </p:nvSpPr>
        <p:spPr>
          <a:xfrm>
            <a:off x="3904665" y="5566933"/>
            <a:ext cx="272317"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44" name="正方形/長方形 43"/>
          <p:cNvSpPr/>
          <p:nvPr/>
        </p:nvSpPr>
        <p:spPr>
          <a:xfrm>
            <a:off x="3422634" y="5708408"/>
            <a:ext cx="175780" cy="73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5" name="テキスト ボックス 34"/>
          <p:cNvSpPr txBox="1"/>
          <p:nvPr/>
        </p:nvSpPr>
        <p:spPr>
          <a:xfrm>
            <a:off x="3823513" y="5477520"/>
            <a:ext cx="593157" cy="246221"/>
          </a:xfrm>
          <a:prstGeom prst="rect">
            <a:avLst/>
          </a:prstGeom>
          <a:noFill/>
        </p:spPr>
        <p:txBody>
          <a:bodyPr wrap="square" rtlCol="0">
            <a:spAutoFit/>
          </a:bodyPr>
          <a:lstStyle/>
          <a:p>
            <a:pPr algn="ctr"/>
            <a:r>
              <a:rPr lang="ja-JP" altLang="en-US" sz="1000" dirty="0">
                <a:latin typeface="SimSun" panose="02010600030101010101" pitchFamily="2" charset="-122"/>
                <a:ea typeface="SimSun" panose="02010600030101010101" pitchFamily="2" charset="-122"/>
              </a:rPr>
              <a:t>投入口</a:t>
            </a:r>
            <a:endParaRPr lang="en-US" altLang="ja-JP" sz="1000" dirty="0">
              <a:latin typeface="SimSun" panose="02010600030101010101" pitchFamily="2" charset="-122"/>
              <a:ea typeface="SimSun" panose="02010600030101010101" pitchFamily="2" charset="-122"/>
            </a:endParaRPr>
          </a:p>
        </p:txBody>
      </p:sp>
      <p:sp>
        <p:nvSpPr>
          <p:cNvPr id="36" name="テキスト ボックス 35"/>
          <p:cNvSpPr txBox="1"/>
          <p:nvPr/>
        </p:nvSpPr>
        <p:spPr>
          <a:xfrm>
            <a:off x="3321804" y="5613858"/>
            <a:ext cx="377439" cy="246221"/>
          </a:xfrm>
          <a:prstGeom prst="rect">
            <a:avLst/>
          </a:prstGeom>
          <a:noFill/>
        </p:spPr>
        <p:txBody>
          <a:bodyPr wrap="square" rtlCol="0">
            <a:spAutoFit/>
          </a:bodyPr>
          <a:lstStyle/>
          <a:p>
            <a:pPr algn="ctr"/>
            <a:r>
              <a:rPr lang="en-US" altLang="ja-JP" sz="1000" dirty="0">
                <a:latin typeface="SimSun" panose="02010600030101010101" pitchFamily="2" charset="-122"/>
                <a:ea typeface="SimSun" panose="02010600030101010101" pitchFamily="2" charset="-122"/>
              </a:rPr>
              <a:t>10%</a:t>
            </a:r>
          </a:p>
        </p:txBody>
      </p:sp>
      <p:sp>
        <p:nvSpPr>
          <p:cNvPr id="39" name="テキスト ボックス 38">
            <a:extLst>
              <a:ext uri="{FF2B5EF4-FFF2-40B4-BE49-F238E27FC236}">
                <a16:creationId xmlns:a16="http://schemas.microsoft.com/office/drawing/2014/main" xmlns="" id="{A1CD119F-E644-4466-89EF-D26556B66E05}"/>
              </a:ext>
            </a:extLst>
          </p:cNvPr>
          <p:cNvSpPr txBox="1"/>
          <p:nvPr/>
        </p:nvSpPr>
        <p:spPr>
          <a:xfrm>
            <a:off x="4872762" y="1618795"/>
            <a:ext cx="1189571" cy="153888"/>
          </a:xfrm>
          <a:prstGeom prst="rect">
            <a:avLst/>
          </a:prstGeom>
          <a:solidFill>
            <a:schemeClr val="bg1"/>
          </a:solidFill>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在平坦的台阶上旋转</a:t>
            </a:r>
            <a:endParaRPr kumimoji="1" lang="ja-JP" altLang="en-US" sz="1000" dirty="0">
              <a:latin typeface="SimSun" panose="02010600030101010101" pitchFamily="2" charset="-122"/>
              <a:ea typeface="SimSun" panose="02010600030101010101" pitchFamily="2" charset="-122"/>
            </a:endParaRPr>
          </a:p>
        </p:txBody>
      </p:sp>
      <p:sp>
        <p:nvSpPr>
          <p:cNvPr id="41" name="テキスト ボックス 40">
            <a:extLst>
              <a:ext uri="{FF2B5EF4-FFF2-40B4-BE49-F238E27FC236}">
                <a16:creationId xmlns:a16="http://schemas.microsoft.com/office/drawing/2014/main" xmlns="" id="{3074B0B3-25B8-4FCA-B615-C621268441BF}"/>
              </a:ext>
            </a:extLst>
          </p:cNvPr>
          <p:cNvSpPr txBox="1"/>
          <p:nvPr/>
        </p:nvSpPr>
        <p:spPr>
          <a:xfrm>
            <a:off x="4867670" y="2892601"/>
            <a:ext cx="1533130" cy="153888"/>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在上坡的台阶上旋转</a:t>
            </a:r>
            <a:endParaRPr kumimoji="1" lang="ja-JP" altLang="en-US" sz="1000" dirty="0">
              <a:latin typeface="SimSun" panose="02010600030101010101" pitchFamily="2" charset="-122"/>
              <a:ea typeface="SimSun" panose="02010600030101010101" pitchFamily="2" charset="-122"/>
            </a:endParaRPr>
          </a:p>
        </p:txBody>
      </p:sp>
      <p:sp>
        <p:nvSpPr>
          <p:cNvPr id="42" name="テキスト ボックス 41">
            <a:extLst>
              <a:ext uri="{FF2B5EF4-FFF2-40B4-BE49-F238E27FC236}">
                <a16:creationId xmlns:a16="http://schemas.microsoft.com/office/drawing/2014/main" xmlns="" id="{922A7D55-D111-485E-9183-E09C48428119}"/>
              </a:ext>
            </a:extLst>
          </p:cNvPr>
          <p:cNvSpPr txBox="1"/>
          <p:nvPr/>
        </p:nvSpPr>
        <p:spPr>
          <a:xfrm>
            <a:off x="4867670" y="4507313"/>
            <a:ext cx="1533130" cy="153888"/>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在下坡的台阶上旋转</a:t>
            </a:r>
            <a:endParaRPr kumimoji="1" lang="ja-JP" altLang="en-US" sz="1000" dirty="0">
              <a:latin typeface="SimSun" panose="02010600030101010101" pitchFamily="2" charset="-122"/>
              <a:ea typeface="SimSun" panose="02010600030101010101" pitchFamily="2" charset="-122"/>
            </a:endParaRPr>
          </a:p>
        </p:txBody>
      </p:sp>
      <p:sp>
        <p:nvSpPr>
          <p:cNvPr id="45" name="テキスト ボックス 44">
            <a:extLst>
              <a:ext uri="{FF2B5EF4-FFF2-40B4-BE49-F238E27FC236}">
                <a16:creationId xmlns:a16="http://schemas.microsoft.com/office/drawing/2014/main" xmlns="" id="{F5ED2063-B20E-4A10-B1CE-D091250ADC73}"/>
              </a:ext>
            </a:extLst>
          </p:cNvPr>
          <p:cNvSpPr txBox="1"/>
          <p:nvPr/>
        </p:nvSpPr>
        <p:spPr>
          <a:xfrm>
            <a:off x="5056491" y="5050980"/>
            <a:ext cx="640590" cy="153888"/>
          </a:xfrm>
          <a:prstGeom prst="rect">
            <a:avLst/>
          </a:prstGeom>
          <a:solidFill>
            <a:schemeClr val="bg1"/>
          </a:solidFill>
        </p:spPr>
        <p:txBody>
          <a:bodyPr wrap="square" lIns="0" tIns="0" rIns="0" bIns="0" rtlCol="0">
            <a:spAutoFit/>
          </a:bodyPr>
          <a:lstStyle/>
          <a:p>
            <a:r>
              <a:rPr kumimoji="1" lang="zh-CN" altLang="en-US" sz="1000" dirty="0">
                <a:latin typeface="SimSun" panose="02010600030101010101" pitchFamily="2" charset="-122"/>
                <a:ea typeface="SimSun" panose="02010600030101010101" pitchFamily="2" charset="-122"/>
              </a:rPr>
              <a:t>回程（后退）</a:t>
            </a:r>
            <a:endParaRPr kumimoji="1" lang="ja-JP" altLang="en-US" sz="1000" dirty="0">
              <a:latin typeface="SimSun" panose="02010600030101010101" pitchFamily="2" charset="-122"/>
              <a:ea typeface="SimSun" panose="02010600030101010101" pitchFamily="2" charset="-122"/>
            </a:endParaRPr>
          </a:p>
        </p:txBody>
      </p:sp>
      <p:sp>
        <p:nvSpPr>
          <p:cNvPr id="46" name="テキスト ボックス 45">
            <a:extLst>
              <a:ext uri="{FF2B5EF4-FFF2-40B4-BE49-F238E27FC236}">
                <a16:creationId xmlns:a16="http://schemas.microsoft.com/office/drawing/2014/main" xmlns="" id="{D8EBC175-31BA-4EFD-AB85-DF6EBE171211}"/>
              </a:ext>
            </a:extLst>
          </p:cNvPr>
          <p:cNvSpPr txBox="1"/>
          <p:nvPr/>
        </p:nvSpPr>
        <p:spPr>
          <a:xfrm>
            <a:off x="5262017" y="3434316"/>
            <a:ext cx="731646" cy="153888"/>
          </a:xfrm>
          <a:prstGeom prst="rect">
            <a:avLst/>
          </a:prstGeom>
          <a:solidFill>
            <a:schemeClr val="bg1"/>
          </a:solidFill>
        </p:spPr>
        <p:txBody>
          <a:bodyPr wrap="square" lIns="0" tIns="0" rIns="0" bIns="0" rtlCol="0">
            <a:spAutoFit/>
          </a:bodyPr>
          <a:lstStyle/>
          <a:p>
            <a:r>
              <a:rPr kumimoji="1" lang="zh-CN" altLang="en-US" sz="1000" dirty="0">
                <a:latin typeface="SimSun" panose="02010600030101010101" pitchFamily="2" charset="-122"/>
                <a:ea typeface="SimSun" panose="02010600030101010101" pitchFamily="2" charset="-122"/>
              </a:rPr>
              <a:t>回程（前进）</a:t>
            </a:r>
            <a:endParaRPr kumimoji="1" lang="ja-JP" altLang="en-US" sz="1000" dirty="0">
              <a:latin typeface="SimSun" panose="02010600030101010101" pitchFamily="2" charset="-122"/>
              <a:ea typeface="SimSun" panose="02010600030101010101" pitchFamily="2" charset="-122"/>
            </a:endParaRPr>
          </a:p>
        </p:txBody>
      </p:sp>
      <p:sp>
        <p:nvSpPr>
          <p:cNvPr id="47" name="テキスト ボックス 46">
            <a:extLst>
              <a:ext uri="{FF2B5EF4-FFF2-40B4-BE49-F238E27FC236}">
                <a16:creationId xmlns:a16="http://schemas.microsoft.com/office/drawing/2014/main" xmlns="" id="{AAD6F204-DF2E-4617-8D6D-EAB84BC63CCF}"/>
              </a:ext>
            </a:extLst>
          </p:cNvPr>
          <p:cNvSpPr txBox="1"/>
          <p:nvPr/>
        </p:nvSpPr>
        <p:spPr>
          <a:xfrm>
            <a:off x="5167706" y="1901126"/>
            <a:ext cx="647837" cy="153888"/>
          </a:xfrm>
          <a:prstGeom prst="rect">
            <a:avLst/>
          </a:prstGeom>
          <a:solidFill>
            <a:schemeClr val="bg1"/>
          </a:solidFill>
        </p:spPr>
        <p:txBody>
          <a:bodyPr wrap="square" lIns="0" tIns="0" rIns="0" bIns="0" rtlCol="0">
            <a:spAutoFit/>
          </a:bodyPr>
          <a:lstStyle/>
          <a:p>
            <a:r>
              <a:rPr kumimoji="1" lang="zh-CN" altLang="en-US" sz="1000" dirty="0">
                <a:latin typeface="SimSun" panose="02010600030101010101" pitchFamily="2" charset="-122"/>
                <a:ea typeface="SimSun" panose="02010600030101010101" pitchFamily="2" charset="-122"/>
              </a:rPr>
              <a:t>回程（前进）</a:t>
            </a:r>
            <a:endParaRPr kumimoji="1" lang="ja-JP" altLang="en-US" sz="1000" dirty="0">
              <a:latin typeface="SimSun" panose="02010600030101010101" pitchFamily="2" charset="-122"/>
              <a:ea typeface="SimSun" panose="02010600030101010101" pitchFamily="2" charset="-122"/>
            </a:endParaRPr>
          </a:p>
        </p:txBody>
      </p:sp>
      <p:sp>
        <p:nvSpPr>
          <p:cNvPr id="48" name="テキスト ボックス 47">
            <a:extLst>
              <a:ext uri="{FF2B5EF4-FFF2-40B4-BE49-F238E27FC236}">
                <a16:creationId xmlns:a16="http://schemas.microsoft.com/office/drawing/2014/main" xmlns="" id="{6EB3C166-B4F3-4037-A175-B62FA60412B1}"/>
              </a:ext>
            </a:extLst>
          </p:cNvPr>
          <p:cNvSpPr txBox="1"/>
          <p:nvPr/>
        </p:nvSpPr>
        <p:spPr>
          <a:xfrm>
            <a:off x="5158181" y="2263283"/>
            <a:ext cx="647837" cy="153888"/>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搬运</a:t>
            </a:r>
            <a:r>
              <a:rPr kumimoji="1" lang="zh-CN" altLang="en-US" sz="1000" dirty="0">
                <a:latin typeface="SimSun" panose="02010600030101010101" pitchFamily="2" charset="-122"/>
                <a:ea typeface="SimSun" panose="02010600030101010101" pitchFamily="2" charset="-122"/>
              </a:rPr>
              <a:t>（前进）</a:t>
            </a:r>
            <a:endParaRPr kumimoji="1" lang="ja-JP" altLang="en-US" sz="1000" dirty="0">
              <a:latin typeface="SimSun" panose="02010600030101010101" pitchFamily="2" charset="-122"/>
              <a:ea typeface="SimSun" panose="02010600030101010101" pitchFamily="2" charset="-122"/>
            </a:endParaRPr>
          </a:p>
        </p:txBody>
      </p:sp>
      <p:sp>
        <p:nvSpPr>
          <p:cNvPr id="49" name="テキスト ボックス 48">
            <a:extLst>
              <a:ext uri="{FF2B5EF4-FFF2-40B4-BE49-F238E27FC236}">
                <a16:creationId xmlns:a16="http://schemas.microsoft.com/office/drawing/2014/main" xmlns="" id="{8E1D0DE0-96CC-4AB6-9799-CE5B5AFFE9C2}"/>
              </a:ext>
            </a:extLst>
          </p:cNvPr>
          <p:cNvSpPr txBox="1"/>
          <p:nvPr/>
        </p:nvSpPr>
        <p:spPr>
          <a:xfrm>
            <a:off x="5287194" y="3656113"/>
            <a:ext cx="731646" cy="153888"/>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搬运</a:t>
            </a:r>
            <a:r>
              <a:rPr kumimoji="1" lang="zh-CN" altLang="en-US" sz="1000" dirty="0">
                <a:latin typeface="SimSun" panose="02010600030101010101" pitchFamily="2" charset="-122"/>
                <a:ea typeface="SimSun" panose="02010600030101010101" pitchFamily="2" charset="-122"/>
              </a:rPr>
              <a:t>（后退）</a:t>
            </a:r>
            <a:endParaRPr kumimoji="1" lang="ja-JP" altLang="en-US" sz="1000" dirty="0">
              <a:latin typeface="SimSun" panose="02010600030101010101" pitchFamily="2" charset="-122"/>
              <a:ea typeface="SimSun" panose="02010600030101010101" pitchFamily="2" charset="-122"/>
            </a:endParaRPr>
          </a:p>
        </p:txBody>
      </p:sp>
      <p:sp>
        <p:nvSpPr>
          <p:cNvPr id="50" name="テキスト ボックス 49">
            <a:extLst>
              <a:ext uri="{FF2B5EF4-FFF2-40B4-BE49-F238E27FC236}">
                <a16:creationId xmlns:a16="http://schemas.microsoft.com/office/drawing/2014/main" xmlns="" id="{C06A4197-E92B-4BF2-9BFD-D6E3F6E21D6E}"/>
              </a:ext>
            </a:extLst>
          </p:cNvPr>
          <p:cNvSpPr txBox="1"/>
          <p:nvPr/>
        </p:nvSpPr>
        <p:spPr>
          <a:xfrm>
            <a:off x="5091823" y="5287324"/>
            <a:ext cx="687709" cy="153888"/>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搬运</a:t>
            </a:r>
            <a:r>
              <a:rPr kumimoji="1" lang="zh-CN" altLang="en-US" sz="1000" dirty="0">
                <a:latin typeface="SimSun" panose="02010600030101010101" pitchFamily="2" charset="-122"/>
                <a:ea typeface="SimSun" panose="02010600030101010101" pitchFamily="2" charset="-122"/>
              </a:rPr>
              <a:t>（前进）</a:t>
            </a:r>
            <a:endParaRPr kumimoji="1" lang="ja-JP" altLang="en-US" sz="1000" dirty="0">
              <a:latin typeface="SimSun" panose="02010600030101010101" pitchFamily="2" charset="-122"/>
              <a:ea typeface="SimSun" panose="02010600030101010101" pitchFamily="2" charset="-122"/>
            </a:endParaRPr>
          </a:p>
        </p:txBody>
      </p:sp>
      <p:sp>
        <p:nvSpPr>
          <p:cNvPr id="51" name="テキスト ボックス 50">
            <a:extLst>
              <a:ext uri="{FF2B5EF4-FFF2-40B4-BE49-F238E27FC236}">
                <a16:creationId xmlns:a16="http://schemas.microsoft.com/office/drawing/2014/main" xmlns="" id="{69112A60-B262-4FBD-A64E-C4F5B905D8D2}"/>
              </a:ext>
            </a:extLst>
          </p:cNvPr>
          <p:cNvSpPr txBox="1"/>
          <p:nvPr/>
        </p:nvSpPr>
        <p:spPr>
          <a:xfrm>
            <a:off x="5692146" y="5558153"/>
            <a:ext cx="313398" cy="153888"/>
          </a:xfrm>
          <a:prstGeom prst="rect">
            <a:avLst/>
          </a:prstGeom>
          <a:solidFill>
            <a:schemeClr val="bg1"/>
          </a:solidFill>
        </p:spPr>
        <p:txBody>
          <a:bodyPr wrap="square" lIns="0" tIns="0" rIns="0" bIns="0" rtlCol="0">
            <a:spAutoFit/>
          </a:bodyPr>
          <a:lstStyle/>
          <a:p>
            <a:r>
              <a:rPr kumimoji="1" lang="zh-CN" altLang="en-US" sz="1000" dirty="0">
                <a:latin typeface="SimSun" panose="02010600030101010101" pitchFamily="2" charset="-122"/>
                <a:ea typeface="SimSun" panose="02010600030101010101" pitchFamily="2" charset="-122"/>
              </a:rPr>
              <a:t>装载</a:t>
            </a:r>
            <a:endParaRPr kumimoji="1" lang="ja-JP" altLang="en-US" sz="1000" dirty="0">
              <a:latin typeface="SimSun" panose="02010600030101010101" pitchFamily="2" charset="-122"/>
              <a:ea typeface="SimSun" panose="02010600030101010101" pitchFamily="2" charset="-122"/>
            </a:endParaRPr>
          </a:p>
        </p:txBody>
      </p:sp>
      <p:sp>
        <p:nvSpPr>
          <p:cNvPr id="52" name="テキスト ボックス 51">
            <a:extLst>
              <a:ext uri="{FF2B5EF4-FFF2-40B4-BE49-F238E27FC236}">
                <a16:creationId xmlns:a16="http://schemas.microsoft.com/office/drawing/2014/main" xmlns="" id="{01E4606E-60E4-4367-A710-EE0A55547142}"/>
              </a:ext>
            </a:extLst>
          </p:cNvPr>
          <p:cNvSpPr txBox="1"/>
          <p:nvPr/>
        </p:nvSpPr>
        <p:spPr>
          <a:xfrm>
            <a:off x="5855416" y="1868065"/>
            <a:ext cx="313398" cy="153888"/>
          </a:xfrm>
          <a:prstGeom prst="rect">
            <a:avLst/>
          </a:prstGeom>
          <a:solidFill>
            <a:schemeClr val="bg1"/>
          </a:solidFill>
        </p:spPr>
        <p:txBody>
          <a:bodyPr wrap="square" lIns="0" tIns="0" rIns="0" bIns="0" rtlCol="0">
            <a:spAutoFit/>
          </a:bodyPr>
          <a:lstStyle/>
          <a:p>
            <a:r>
              <a:rPr kumimoji="1" lang="zh-CN" altLang="en-US" sz="1000" dirty="0">
                <a:latin typeface="SimSun" panose="02010600030101010101" pitchFamily="2" charset="-122"/>
                <a:ea typeface="SimSun" panose="02010600030101010101" pitchFamily="2" charset="-122"/>
              </a:rPr>
              <a:t>装载</a:t>
            </a:r>
            <a:endParaRPr kumimoji="1" lang="ja-JP" altLang="en-US" sz="1000" dirty="0">
              <a:latin typeface="SimSun" panose="02010600030101010101" pitchFamily="2" charset="-122"/>
              <a:ea typeface="SimSun" panose="02010600030101010101" pitchFamily="2" charset="-122"/>
            </a:endParaRPr>
          </a:p>
        </p:txBody>
      </p:sp>
      <p:sp>
        <p:nvSpPr>
          <p:cNvPr id="53" name="テキスト ボックス 52">
            <a:extLst>
              <a:ext uri="{FF2B5EF4-FFF2-40B4-BE49-F238E27FC236}">
                <a16:creationId xmlns:a16="http://schemas.microsoft.com/office/drawing/2014/main" xmlns="" id="{102A530E-D936-4BEF-809A-56AD20DA5541}"/>
              </a:ext>
            </a:extLst>
          </p:cNvPr>
          <p:cNvSpPr txBox="1"/>
          <p:nvPr/>
        </p:nvSpPr>
        <p:spPr>
          <a:xfrm>
            <a:off x="5848845" y="2467658"/>
            <a:ext cx="258025" cy="153888"/>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旋转</a:t>
            </a:r>
            <a:endParaRPr kumimoji="1" lang="ja-JP" altLang="en-US" sz="1000" dirty="0">
              <a:latin typeface="SimSun" panose="02010600030101010101" pitchFamily="2" charset="-122"/>
              <a:ea typeface="SimSun" panose="02010600030101010101" pitchFamily="2" charset="-122"/>
            </a:endParaRPr>
          </a:p>
        </p:txBody>
      </p:sp>
      <p:sp>
        <p:nvSpPr>
          <p:cNvPr id="54" name="テキスト ボックス 53">
            <a:extLst>
              <a:ext uri="{FF2B5EF4-FFF2-40B4-BE49-F238E27FC236}">
                <a16:creationId xmlns:a16="http://schemas.microsoft.com/office/drawing/2014/main" xmlns="" id="{CD42F248-A261-44E7-A96D-5342D04EB605}"/>
              </a:ext>
            </a:extLst>
          </p:cNvPr>
          <p:cNvSpPr txBox="1"/>
          <p:nvPr/>
        </p:nvSpPr>
        <p:spPr>
          <a:xfrm>
            <a:off x="5029169" y="3182739"/>
            <a:ext cx="258025" cy="153888"/>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旋转</a:t>
            </a:r>
            <a:endParaRPr kumimoji="1" lang="ja-JP" altLang="en-US" sz="1000" dirty="0">
              <a:latin typeface="SimSun" panose="02010600030101010101" pitchFamily="2" charset="-122"/>
              <a:ea typeface="SimSun" panose="02010600030101010101" pitchFamily="2" charset="-122"/>
            </a:endParaRPr>
          </a:p>
        </p:txBody>
      </p:sp>
      <p:sp>
        <p:nvSpPr>
          <p:cNvPr id="2" name="テキスト ボックス 1">
            <a:extLst>
              <a:ext uri="{FF2B5EF4-FFF2-40B4-BE49-F238E27FC236}">
                <a16:creationId xmlns:a16="http://schemas.microsoft.com/office/drawing/2014/main" xmlns="" id="{824E1F79-F411-4C98-9649-2EC23C178BA3}"/>
              </a:ext>
            </a:extLst>
          </p:cNvPr>
          <p:cNvSpPr txBox="1"/>
          <p:nvPr/>
        </p:nvSpPr>
        <p:spPr>
          <a:xfrm>
            <a:off x="6378891" y="2012759"/>
            <a:ext cx="123111" cy="406926"/>
          </a:xfrm>
          <a:prstGeom prst="rect">
            <a:avLst/>
          </a:prstGeom>
          <a:solidFill>
            <a:schemeClr val="bg1"/>
          </a:solidFill>
        </p:spPr>
        <p:txBody>
          <a:bodyPr vert="eaVert" wrap="square" lIns="0" tIns="0" rIns="0" bIns="0" rtlCol="0">
            <a:spAutoFit/>
          </a:bodyPr>
          <a:lstStyle/>
          <a:p>
            <a:r>
              <a:rPr kumimoji="1" lang="zh-CN" altLang="en-US" sz="800" dirty="0">
                <a:latin typeface="SimSun" panose="02010600030101010101" pitchFamily="2" charset="-122"/>
                <a:ea typeface="SimSun" panose="02010600030101010101" pitchFamily="2" charset="-122"/>
              </a:rPr>
              <a:t>（采掘）</a:t>
            </a:r>
            <a:endParaRPr kumimoji="1" lang="ja-JP" altLang="en-US" sz="800" dirty="0">
              <a:latin typeface="SimSun" panose="02010600030101010101" pitchFamily="2" charset="-122"/>
              <a:ea typeface="SimSun" panose="02010600030101010101" pitchFamily="2" charset="-122"/>
            </a:endParaRPr>
          </a:p>
        </p:txBody>
      </p:sp>
      <p:sp>
        <p:nvSpPr>
          <p:cNvPr id="56" name="テキスト ボックス 55">
            <a:extLst>
              <a:ext uri="{FF2B5EF4-FFF2-40B4-BE49-F238E27FC236}">
                <a16:creationId xmlns:a16="http://schemas.microsoft.com/office/drawing/2014/main" xmlns="" id="{875C7ACC-2FC7-4EDB-8B6A-C9ACF9000CEA}"/>
              </a:ext>
            </a:extLst>
          </p:cNvPr>
          <p:cNvSpPr txBox="1"/>
          <p:nvPr/>
        </p:nvSpPr>
        <p:spPr>
          <a:xfrm>
            <a:off x="6297713" y="5125854"/>
            <a:ext cx="123111" cy="406926"/>
          </a:xfrm>
          <a:prstGeom prst="rect">
            <a:avLst/>
          </a:prstGeom>
          <a:solidFill>
            <a:schemeClr val="bg1"/>
          </a:solidFill>
        </p:spPr>
        <p:txBody>
          <a:bodyPr vert="eaVert" wrap="square" lIns="0" tIns="0" rIns="0" bIns="0" rtlCol="0">
            <a:spAutoFit/>
          </a:bodyPr>
          <a:lstStyle/>
          <a:p>
            <a:r>
              <a:rPr kumimoji="1" lang="zh-CN" altLang="en-US" sz="800" dirty="0">
                <a:latin typeface="SimSun" panose="02010600030101010101" pitchFamily="2" charset="-122"/>
                <a:ea typeface="SimSun" panose="02010600030101010101" pitchFamily="2" charset="-122"/>
              </a:rPr>
              <a:t>（采掘）</a:t>
            </a:r>
            <a:endParaRPr kumimoji="1" lang="ja-JP" altLang="en-US" sz="800" dirty="0">
              <a:latin typeface="SimSun" panose="02010600030101010101" pitchFamily="2" charset="-122"/>
              <a:ea typeface="SimSun" panose="02010600030101010101" pitchFamily="2" charset="-122"/>
            </a:endParaRPr>
          </a:p>
        </p:txBody>
      </p:sp>
      <p:sp>
        <p:nvSpPr>
          <p:cNvPr id="57" name="テキスト ボックス 56">
            <a:extLst>
              <a:ext uri="{FF2B5EF4-FFF2-40B4-BE49-F238E27FC236}">
                <a16:creationId xmlns:a16="http://schemas.microsoft.com/office/drawing/2014/main" xmlns="" id="{F79D2641-164D-4A09-9547-9C9DAADC2D61}"/>
              </a:ext>
            </a:extLst>
          </p:cNvPr>
          <p:cNvSpPr txBox="1"/>
          <p:nvPr/>
        </p:nvSpPr>
        <p:spPr>
          <a:xfrm>
            <a:off x="6277689" y="3429000"/>
            <a:ext cx="123111" cy="406926"/>
          </a:xfrm>
          <a:prstGeom prst="rect">
            <a:avLst/>
          </a:prstGeom>
          <a:solidFill>
            <a:schemeClr val="bg1"/>
          </a:solidFill>
        </p:spPr>
        <p:txBody>
          <a:bodyPr vert="eaVert" wrap="square" lIns="0" tIns="0" rIns="0" bIns="0" rtlCol="0">
            <a:spAutoFit/>
          </a:bodyPr>
          <a:lstStyle/>
          <a:p>
            <a:r>
              <a:rPr kumimoji="1" lang="zh-CN" altLang="en-US" sz="800" dirty="0">
                <a:latin typeface="SimSun" panose="02010600030101010101" pitchFamily="2" charset="-122"/>
                <a:ea typeface="SimSun" panose="02010600030101010101" pitchFamily="2" charset="-122"/>
              </a:rPr>
              <a:t>（采掘）</a:t>
            </a:r>
            <a:endParaRPr kumimoji="1" lang="ja-JP" altLang="en-US" sz="800" dirty="0">
              <a:latin typeface="SimSun" panose="02010600030101010101" pitchFamily="2" charset="-122"/>
              <a:ea typeface="SimSun" panose="02010600030101010101" pitchFamily="2" charset="-122"/>
            </a:endParaRPr>
          </a:p>
        </p:txBody>
      </p:sp>
      <p:sp>
        <p:nvSpPr>
          <p:cNvPr id="59" name="テキスト ボックス 58">
            <a:extLst>
              <a:ext uri="{FF2B5EF4-FFF2-40B4-BE49-F238E27FC236}">
                <a16:creationId xmlns:a16="http://schemas.microsoft.com/office/drawing/2014/main" xmlns="" id="{005AF2FC-778C-49E0-BB3C-DBB790220857}"/>
              </a:ext>
            </a:extLst>
          </p:cNvPr>
          <p:cNvSpPr txBox="1"/>
          <p:nvPr/>
        </p:nvSpPr>
        <p:spPr>
          <a:xfrm>
            <a:off x="6605785" y="1619828"/>
            <a:ext cx="1642857" cy="1231106"/>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 即使是在地盘平坦的地方也不可以随便旋转。</a:t>
            </a:r>
          </a:p>
          <a:p>
            <a:r>
              <a:rPr lang="zh-CN" altLang="en-US" sz="1000" dirty="0">
                <a:latin typeface="SimSun" panose="02010600030101010101" pitchFamily="2" charset="-122"/>
                <a:ea typeface="SimSun" panose="02010600030101010101" pitchFamily="2" charset="-122"/>
              </a:rPr>
              <a:t> 一般来说如果有货物堆积的时，在平坦的台阶上的旋转场地是采掘区附近。另外在投入后朝采掘区去时原则上要在投入口附近旋转。</a:t>
            </a:r>
          </a:p>
          <a:p>
            <a:endParaRPr kumimoji="1" lang="ja-JP" altLang="en-US" sz="1000" dirty="0">
              <a:latin typeface="SimSun" panose="02010600030101010101" pitchFamily="2" charset="-122"/>
              <a:ea typeface="SimSun" panose="02010600030101010101" pitchFamily="2" charset="-122"/>
            </a:endParaRPr>
          </a:p>
        </p:txBody>
      </p:sp>
      <p:sp>
        <p:nvSpPr>
          <p:cNvPr id="60" name="テキスト ボックス 59">
            <a:extLst>
              <a:ext uri="{FF2B5EF4-FFF2-40B4-BE49-F238E27FC236}">
                <a16:creationId xmlns:a16="http://schemas.microsoft.com/office/drawing/2014/main" xmlns="" id="{793671EA-3E38-4A1C-91D0-D6D96E75D583}"/>
              </a:ext>
            </a:extLst>
          </p:cNvPr>
          <p:cNvSpPr txBox="1"/>
          <p:nvPr/>
        </p:nvSpPr>
        <p:spPr>
          <a:xfrm>
            <a:off x="6605785" y="2865503"/>
            <a:ext cx="1642857" cy="1692771"/>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 朝向采掘区为上坡（朝着投入口是下坡）的台阶时，为了防止物料掉落主要是后退搬运。</a:t>
            </a:r>
          </a:p>
          <a:p>
            <a:r>
              <a:rPr lang="zh-CN" altLang="en-US" sz="1000" dirty="0">
                <a:latin typeface="SimSun" panose="02010600030101010101" pitchFamily="2" charset="-122"/>
                <a:ea typeface="SimSun" panose="02010600030101010101" pitchFamily="2" charset="-122"/>
              </a:rPr>
              <a:t>尽量选择在平坦的场地作为选择场地。根据台阶的状况，投入口附近旋转较多。</a:t>
            </a:r>
            <a:endParaRPr lang="en-US" altLang="zh-CN" sz="1000" dirty="0">
              <a:latin typeface="SimSun" panose="02010600030101010101" pitchFamily="2" charset="-122"/>
              <a:ea typeface="SimSun" panose="02010600030101010101" pitchFamily="2" charset="-122"/>
            </a:endParaRPr>
          </a:p>
          <a:p>
            <a:endParaRPr lang="en-US" altLang="zh-CN" sz="1000" dirty="0">
              <a:latin typeface="SimSun" panose="02010600030101010101" pitchFamily="2" charset="-122"/>
              <a:ea typeface="SimSun" panose="02010600030101010101" pitchFamily="2" charset="-122"/>
            </a:endParaRPr>
          </a:p>
          <a:p>
            <a:endParaRPr lang="en-US" altLang="zh-CN" sz="1000" dirty="0">
              <a:latin typeface="SimSun" panose="02010600030101010101" pitchFamily="2" charset="-122"/>
              <a:ea typeface="SimSun" panose="02010600030101010101" pitchFamily="2" charset="-122"/>
            </a:endParaRPr>
          </a:p>
          <a:p>
            <a:endParaRPr lang="zh-CN" altLang="en-US" sz="1000" dirty="0">
              <a:latin typeface="SimSun" panose="02010600030101010101" pitchFamily="2" charset="-122"/>
              <a:ea typeface="SimSun" panose="02010600030101010101" pitchFamily="2" charset="-122"/>
            </a:endParaRPr>
          </a:p>
          <a:p>
            <a:endParaRPr kumimoji="1" lang="ja-JP" altLang="en-US" sz="1000" dirty="0">
              <a:latin typeface="SimSun" panose="02010600030101010101" pitchFamily="2" charset="-122"/>
              <a:ea typeface="SimSun" panose="02010600030101010101" pitchFamily="2" charset="-122"/>
            </a:endParaRPr>
          </a:p>
        </p:txBody>
      </p:sp>
      <p:sp>
        <p:nvSpPr>
          <p:cNvPr id="62" name="テキスト ボックス 61">
            <a:extLst>
              <a:ext uri="{FF2B5EF4-FFF2-40B4-BE49-F238E27FC236}">
                <a16:creationId xmlns:a16="http://schemas.microsoft.com/office/drawing/2014/main" xmlns="" id="{740887A9-DB77-4580-8B80-9FD54FB0F17F}"/>
              </a:ext>
            </a:extLst>
          </p:cNvPr>
          <p:cNvSpPr txBox="1"/>
          <p:nvPr/>
        </p:nvSpPr>
        <p:spPr>
          <a:xfrm>
            <a:off x="6618120" y="4499768"/>
            <a:ext cx="1642857" cy="1846659"/>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  朝向采掘区为下坡（朝着投入口是上坡）的台阶时，在搬运中在采掘区的附近旋转，回程时根据是否有无物料掉落，旋转在平坦的场地旋转。</a:t>
            </a:r>
          </a:p>
          <a:p>
            <a:r>
              <a:rPr lang="zh-CN" altLang="en-US" sz="1000" dirty="0">
                <a:latin typeface="SimSun" panose="02010600030101010101" pitchFamily="2" charset="-122"/>
                <a:ea typeface="SimSun" panose="02010600030101010101" pitchFamily="2" charset="-122"/>
              </a:rPr>
              <a:t>投入口与采掘区之间的距离较短时，也是按照以上要领旋转。</a:t>
            </a:r>
            <a:endParaRPr lang="en-US" altLang="zh-CN" sz="1000" dirty="0">
              <a:latin typeface="SimSun" panose="02010600030101010101" pitchFamily="2" charset="-122"/>
              <a:ea typeface="SimSun" panose="02010600030101010101" pitchFamily="2" charset="-122"/>
            </a:endParaRPr>
          </a:p>
          <a:p>
            <a:endParaRPr lang="en-US" altLang="zh-CN" sz="1000" dirty="0">
              <a:latin typeface="SimSun" panose="02010600030101010101" pitchFamily="2" charset="-122"/>
              <a:ea typeface="SimSun" panose="02010600030101010101" pitchFamily="2" charset="-122"/>
            </a:endParaRPr>
          </a:p>
          <a:p>
            <a:endParaRPr lang="zh-CN" altLang="en-US" sz="1000" dirty="0">
              <a:latin typeface="SimSun" panose="02010600030101010101" pitchFamily="2" charset="-122"/>
              <a:ea typeface="SimSun" panose="02010600030101010101" pitchFamily="2" charset="-122"/>
            </a:endParaRPr>
          </a:p>
          <a:p>
            <a:endParaRPr kumimoji="1" lang="ja-JP" altLang="en-US"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70160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solidFill>
                  <a:prstClr val="black"/>
                </a:solidFill>
                <a:latin typeface="SimSun" panose="02010600030101010101" pitchFamily="2" charset="-122"/>
                <a:ea typeface="SimSun" panose="02010600030101010101" pitchFamily="2" charset="-122"/>
              </a:rPr>
              <a:t>液压式挖掘机（</a:t>
            </a:r>
            <a:r>
              <a:rPr lang="en-US" altLang="zh-CN" sz="2400" dirty="0" err="1">
                <a:solidFill>
                  <a:prstClr val="black"/>
                </a:solidFill>
                <a:latin typeface="SimSun" panose="02010600030101010101" pitchFamily="2" charset="-122"/>
                <a:ea typeface="SimSun" panose="02010600030101010101" pitchFamily="2" charset="-122"/>
              </a:rPr>
              <a:t>shoberu</a:t>
            </a:r>
            <a:r>
              <a:rPr lang="zh-CN" altLang="en-US" sz="2400" dirty="0">
                <a:solidFill>
                  <a:prstClr val="black"/>
                </a:solidFill>
                <a:latin typeface="SimSun" panose="02010600030101010101" pitchFamily="2" charset="-122"/>
                <a:ea typeface="SimSun" panose="02010600030101010101" pitchFamily="2" charset="-122"/>
              </a:rPr>
              <a:t>）</a:t>
            </a:r>
            <a:r>
              <a:rPr lang="ja-JP" altLang="en-US" sz="2400" dirty="0">
                <a:solidFill>
                  <a:prstClr val="black"/>
                </a:solidFill>
                <a:latin typeface="SimSun" panose="02010600030101010101" pitchFamily="2" charset="-122"/>
                <a:ea typeface="SimSun" panose="02010600030101010101" pitchFamily="2" charset="-122"/>
              </a:rPr>
              <a:t>（</a:t>
            </a:r>
            <a:r>
              <a:rPr lang="zh-CN" altLang="en-US" sz="2400" dirty="0">
                <a:solidFill>
                  <a:prstClr val="black"/>
                </a:solidFill>
                <a:latin typeface="SimSun" panose="02010600030101010101" pitchFamily="2" charset="-122"/>
                <a:ea typeface="SimSun" panose="02010600030101010101" pitchFamily="2" charset="-122"/>
              </a:rPr>
              <a:t>反铲挖土机</a:t>
            </a:r>
            <a:r>
              <a:rPr lang="ja-JP" altLang="en-US" sz="2400" dirty="0">
                <a:latin typeface="SimSun" panose="02010600030101010101" pitchFamily="2" charset="-122"/>
                <a:ea typeface="SimSun" panose="02010600030101010101" pitchFamily="2" charset="-122"/>
              </a:rPr>
              <a:t>）</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教科书１２３页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６</a:t>
            </a:r>
            <a:r>
              <a:rPr lang="ja-JP" altLang="en-US" sz="1200" dirty="0">
                <a:solidFill>
                  <a:prstClr val="black"/>
                </a:solidFill>
                <a:latin typeface="SimSun" panose="02010600030101010101" pitchFamily="2" charset="-122"/>
                <a:ea typeface="SimSun" panose="02010600030101010101" pitchFamily="2" charset="-122"/>
              </a:rPr>
              <a:t>２</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grpSp>
        <p:nvGrpSpPr>
          <p:cNvPr id="16" name="グループ化 15"/>
          <p:cNvGrpSpPr>
            <a:grpSpLocks noChangeAspect="1"/>
          </p:cNvGrpSpPr>
          <p:nvPr/>
        </p:nvGrpSpPr>
        <p:grpSpPr>
          <a:xfrm>
            <a:off x="2066333" y="3648725"/>
            <a:ext cx="4915926" cy="2743186"/>
            <a:chOff x="751770" y="3843947"/>
            <a:chExt cx="4268467" cy="2381891"/>
          </a:xfrm>
        </p:grpSpPr>
        <p:sp>
          <p:nvSpPr>
            <p:cNvPr id="22" name="テキスト ボックス 21"/>
            <p:cNvSpPr txBox="1"/>
            <p:nvPr/>
          </p:nvSpPr>
          <p:spPr>
            <a:xfrm>
              <a:off x="1267198" y="5948839"/>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ＪＩＳ</a:t>
              </a:r>
              <a:r>
                <a:rPr lang="zh-CN" altLang="en-US" sz="1200" dirty="0">
                  <a:solidFill>
                    <a:prstClr val="black"/>
                  </a:solidFill>
                  <a:latin typeface="SimSun" panose="02010600030101010101" pitchFamily="2" charset="-122"/>
                  <a:ea typeface="SimSun" panose="02010600030101010101" pitchFamily="2" charset="-122"/>
                </a:rPr>
                <a:t>规格的</a:t>
              </a:r>
              <a:r>
                <a:rPr lang="ja-JP" altLang="en-US" sz="1200" dirty="0">
                  <a:solidFill>
                    <a:prstClr val="black"/>
                  </a:solidFill>
                  <a:latin typeface="SimSun" panose="02010600030101010101" pitchFamily="2" charset="-122"/>
                  <a:ea typeface="SimSun" panose="02010600030101010101" pitchFamily="2" charset="-122"/>
                </a:rPr>
                <a:t>操作方式</a:t>
              </a:r>
            </a:p>
          </p:txBody>
        </p:sp>
        <p:pic>
          <p:nvPicPr>
            <p:cNvPr id="3" name="図 2"/>
            <p:cNvPicPr>
              <a:picLocks noChangeAspect="1"/>
            </p:cNvPicPr>
            <p:nvPr/>
          </p:nvPicPr>
          <p:blipFill>
            <a:blip r:embed="rId3"/>
            <a:stretch>
              <a:fillRect/>
            </a:stretch>
          </p:blipFill>
          <p:spPr>
            <a:xfrm>
              <a:off x="751770" y="3843947"/>
              <a:ext cx="4268467" cy="2095538"/>
            </a:xfrm>
            <a:prstGeom prst="rect">
              <a:avLst/>
            </a:prstGeom>
            <a:solidFill>
              <a:schemeClr val="bg1"/>
            </a:solidFill>
          </p:spPr>
        </p:pic>
        <p:sp>
          <p:nvSpPr>
            <p:cNvPr id="40" name="正方形/長方形 39">
              <a:extLst>
                <a:ext uri="{FF2B5EF4-FFF2-40B4-BE49-F238E27FC236}">
                  <a16:creationId xmlns="" xmlns:a16="http://schemas.microsoft.com/office/drawing/2014/main" id="{CBACF9B1-17CF-4086-B9F4-FA45A4DC4D32}"/>
                </a:ext>
              </a:extLst>
            </p:cNvPr>
            <p:cNvSpPr/>
            <p:nvPr/>
          </p:nvSpPr>
          <p:spPr>
            <a:xfrm>
              <a:off x="1176259" y="4004311"/>
              <a:ext cx="595035" cy="215444"/>
            </a:xfrm>
            <a:prstGeom prst="rect">
              <a:avLst/>
            </a:prstGeom>
            <a:solidFill>
              <a:schemeClr val="bg1"/>
            </a:solidFill>
          </p:spPr>
          <p:txBody>
            <a:bodyPr wrap="none">
              <a:spAutoFit/>
            </a:bodyPr>
            <a:lstStyle/>
            <a:p>
              <a:r>
                <a:rPr lang="zh-CN" altLang="en-US" sz="800" dirty="0">
                  <a:latin typeface="SimSun" panose="02010600030101010101" pitchFamily="2" charset="-122"/>
                  <a:ea typeface="SimSun" panose="02010600030101010101" pitchFamily="2" charset="-122"/>
                </a:rPr>
                <a:t>左作业杆</a:t>
              </a:r>
              <a:endParaRPr lang="ja-JP" altLang="en-US" sz="800" dirty="0">
                <a:latin typeface="SimSun" panose="02010600030101010101" pitchFamily="2" charset="-122"/>
                <a:ea typeface="SimSun" panose="02010600030101010101" pitchFamily="2" charset="-122"/>
              </a:endParaRPr>
            </a:p>
          </p:txBody>
        </p:sp>
        <p:sp>
          <p:nvSpPr>
            <p:cNvPr id="41" name="正方形/長方形 40">
              <a:extLst>
                <a:ext uri="{FF2B5EF4-FFF2-40B4-BE49-F238E27FC236}">
                  <a16:creationId xmlns="" xmlns:a16="http://schemas.microsoft.com/office/drawing/2014/main" id="{0792F0D8-74F3-422A-BFD8-E8702D879E9E}"/>
                </a:ext>
              </a:extLst>
            </p:cNvPr>
            <p:cNvSpPr/>
            <p:nvPr/>
          </p:nvSpPr>
          <p:spPr>
            <a:xfrm>
              <a:off x="3947905" y="3983589"/>
              <a:ext cx="595035" cy="215444"/>
            </a:xfrm>
            <a:prstGeom prst="rect">
              <a:avLst/>
            </a:prstGeom>
            <a:solidFill>
              <a:schemeClr val="bg1"/>
            </a:solidFill>
          </p:spPr>
          <p:txBody>
            <a:bodyPr wrap="none">
              <a:spAutoFit/>
            </a:bodyPr>
            <a:lstStyle/>
            <a:p>
              <a:r>
                <a:rPr lang="zh-CN" altLang="en-US" sz="800" dirty="0">
                  <a:latin typeface="SimSun" panose="02010600030101010101" pitchFamily="2" charset="-122"/>
                  <a:ea typeface="SimSun" panose="02010600030101010101" pitchFamily="2" charset="-122"/>
                </a:rPr>
                <a:t>右作业杆</a:t>
              </a:r>
              <a:endParaRPr lang="ja-JP" altLang="en-US" sz="800" dirty="0">
                <a:latin typeface="SimSun" panose="02010600030101010101" pitchFamily="2" charset="-122"/>
                <a:ea typeface="SimSun" panose="02010600030101010101" pitchFamily="2" charset="-122"/>
              </a:endParaRPr>
            </a:p>
          </p:txBody>
        </p:sp>
        <p:sp>
          <p:nvSpPr>
            <p:cNvPr id="42" name="正方形/長方形 41">
              <a:extLst>
                <a:ext uri="{FF2B5EF4-FFF2-40B4-BE49-F238E27FC236}">
                  <a16:creationId xmlns="" xmlns:a16="http://schemas.microsoft.com/office/drawing/2014/main" id="{197FE470-045E-48BC-9ECB-1D8D9B2994EB}"/>
                </a:ext>
              </a:extLst>
            </p:cNvPr>
            <p:cNvSpPr/>
            <p:nvPr/>
          </p:nvSpPr>
          <p:spPr>
            <a:xfrm>
              <a:off x="790022" y="5157459"/>
              <a:ext cx="396579" cy="200055"/>
            </a:xfrm>
            <a:prstGeom prst="rect">
              <a:avLst/>
            </a:prstGeom>
            <a:solidFill>
              <a:schemeClr val="bg1"/>
            </a:solidFill>
          </p:spPr>
          <p:txBody>
            <a:bodyPr wrap="square">
              <a:spAutoFit/>
            </a:bodyPr>
            <a:lstStyle/>
            <a:p>
              <a:r>
                <a:rPr lang="zh-CN" altLang="en-US" sz="700" dirty="0">
                  <a:latin typeface="SimSun" panose="02010600030101010101" pitchFamily="2" charset="-122"/>
                  <a:ea typeface="SimSun" panose="02010600030101010101" pitchFamily="2" charset="-122"/>
                </a:rPr>
                <a:t>左转</a:t>
              </a:r>
              <a:endParaRPr lang="ja-JP" altLang="en-US" sz="700" dirty="0">
                <a:latin typeface="SimSun" panose="02010600030101010101" pitchFamily="2" charset="-122"/>
                <a:ea typeface="SimSun" panose="02010600030101010101" pitchFamily="2" charset="-122"/>
              </a:endParaRPr>
            </a:p>
          </p:txBody>
        </p:sp>
        <p:sp>
          <p:nvSpPr>
            <p:cNvPr id="43" name="正方形/長方形 42">
              <a:extLst>
                <a:ext uri="{FF2B5EF4-FFF2-40B4-BE49-F238E27FC236}">
                  <a16:creationId xmlns="" xmlns:a16="http://schemas.microsoft.com/office/drawing/2014/main" id="{A4849C19-4572-491E-926B-BAD8594D035F}"/>
                </a:ext>
              </a:extLst>
            </p:cNvPr>
            <p:cNvSpPr/>
            <p:nvPr/>
          </p:nvSpPr>
          <p:spPr>
            <a:xfrm>
              <a:off x="1824375" y="5165154"/>
              <a:ext cx="364202" cy="200055"/>
            </a:xfrm>
            <a:prstGeom prst="rect">
              <a:avLst/>
            </a:prstGeom>
            <a:solidFill>
              <a:schemeClr val="bg1"/>
            </a:solidFill>
          </p:spPr>
          <p:txBody>
            <a:bodyPr wrap="none">
              <a:spAutoFit/>
            </a:bodyPr>
            <a:lstStyle/>
            <a:p>
              <a:r>
                <a:rPr lang="zh-CN" altLang="en-US" sz="700" dirty="0">
                  <a:latin typeface="SimSun" panose="02010600030101010101" pitchFamily="2" charset="-122"/>
                  <a:ea typeface="SimSun" panose="02010600030101010101" pitchFamily="2" charset="-122"/>
                </a:rPr>
                <a:t>右转</a:t>
              </a:r>
              <a:endParaRPr lang="ja-JP" altLang="en-US" sz="700" dirty="0">
                <a:latin typeface="SimSun" panose="02010600030101010101" pitchFamily="2" charset="-122"/>
                <a:ea typeface="SimSun" panose="02010600030101010101" pitchFamily="2" charset="-122"/>
              </a:endParaRPr>
            </a:p>
          </p:txBody>
        </p:sp>
        <p:sp>
          <p:nvSpPr>
            <p:cNvPr id="44" name="テキスト ボックス 43">
              <a:extLst>
                <a:ext uri="{FF2B5EF4-FFF2-40B4-BE49-F238E27FC236}">
                  <a16:creationId xmlns="" xmlns:a16="http://schemas.microsoft.com/office/drawing/2014/main" id="{3A5FAD26-6BAC-4580-898D-B67D517FF6F0}"/>
                </a:ext>
              </a:extLst>
            </p:cNvPr>
            <p:cNvSpPr txBox="1"/>
            <p:nvPr/>
          </p:nvSpPr>
          <p:spPr>
            <a:xfrm>
              <a:off x="1267198" y="5228905"/>
              <a:ext cx="480767" cy="200055"/>
            </a:xfrm>
            <a:prstGeom prst="rect">
              <a:avLst/>
            </a:prstGeom>
            <a:solidFill>
              <a:schemeClr val="bg1"/>
            </a:solidFill>
          </p:spPr>
          <p:txBody>
            <a:bodyPr wrap="square" rtlCol="0">
              <a:spAutoFit/>
            </a:bodyPr>
            <a:lstStyle/>
            <a:p>
              <a:r>
                <a:rPr lang="zh-CN" altLang="en-US" sz="700" dirty="0">
                  <a:latin typeface="SimSun" panose="02010600030101010101" pitchFamily="2" charset="-122"/>
                  <a:ea typeface="SimSun" panose="02010600030101010101" pitchFamily="2" charset="-122"/>
                </a:rPr>
                <a:t>收</a:t>
              </a:r>
              <a:r>
                <a:rPr kumimoji="1" lang="zh-CN" altLang="en-US" sz="700" dirty="0">
                  <a:latin typeface="SimSun" panose="02010600030101010101" pitchFamily="2" charset="-122"/>
                  <a:ea typeface="SimSun" panose="02010600030101010101" pitchFamily="2" charset="-122"/>
                </a:rPr>
                <a:t>伸臂</a:t>
              </a:r>
              <a:endParaRPr kumimoji="1" lang="ja-JP" altLang="en-US" sz="700" dirty="0">
                <a:latin typeface="SimSun" panose="02010600030101010101" pitchFamily="2" charset="-122"/>
                <a:ea typeface="SimSun" panose="02010600030101010101" pitchFamily="2" charset="-122"/>
              </a:endParaRPr>
            </a:p>
          </p:txBody>
        </p:sp>
        <p:sp>
          <p:nvSpPr>
            <p:cNvPr id="45" name="テキスト ボックス 44">
              <a:extLst>
                <a:ext uri="{FF2B5EF4-FFF2-40B4-BE49-F238E27FC236}">
                  <a16:creationId xmlns="" xmlns:a16="http://schemas.microsoft.com/office/drawing/2014/main" id="{A78D50DE-0C01-4B8E-9510-1CA340C4C2A2}"/>
                </a:ext>
              </a:extLst>
            </p:cNvPr>
            <p:cNvSpPr txBox="1"/>
            <p:nvPr/>
          </p:nvSpPr>
          <p:spPr>
            <a:xfrm>
              <a:off x="1267624" y="4688666"/>
              <a:ext cx="503670"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推伸臂</a:t>
              </a:r>
              <a:endParaRPr kumimoji="1" lang="ja-JP" altLang="en-US" sz="700" dirty="0">
                <a:latin typeface="SimSun" panose="02010600030101010101" pitchFamily="2" charset="-122"/>
                <a:ea typeface="SimSun" panose="02010600030101010101" pitchFamily="2" charset="-122"/>
              </a:endParaRPr>
            </a:p>
          </p:txBody>
        </p:sp>
        <p:sp>
          <p:nvSpPr>
            <p:cNvPr id="47" name="テキスト ボックス 46">
              <a:extLst>
                <a:ext uri="{FF2B5EF4-FFF2-40B4-BE49-F238E27FC236}">
                  <a16:creationId xmlns="" xmlns:a16="http://schemas.microsoft.com/office/drawing/2014/main" id="{8AAA3F5B-CE8E-41F7-9CF2-405F6FB61374}"/>
                </a:ext>
              </a:extLst>
            </p:cNvPr>
            <p:cNvSpPr txBox="1"/>
            <p:nvPr/>
          </p:nvSpPr>
          <p:spPr>
            <a:xfrm>
              <a:off x="2695064" y="4189170"/>
              <a:ext cx="443725"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前进</a:t>
              </a:r>
              <a:endParaRPr kumimoji="1" lang="en-US" altLang="zh-CN" sz="700" dirty="0">
                <a:latin typeface="SimSun" panose="02010600030101010101" pitchFamily="2" charset="-122"/>
                <a:ea typeface="SimSun" panose="02010600030101010101" pitchFamily="2" charset="-122"/>
              </a:endParaRPr>
            </a:p>
          </p:txBody>
        </p:sp>
        <p:sp>
          <p:nvSpPr>
            <p:cNvPr id="48" name="テキスト ボックス 47">
              <a:extLst>
                <a:ext uri="{FF2B5EF4-FFF2-40B4-BE49-F238E27FC236}">
                  <a16:creationId xmlns="" xmlns:a16="http://schemas.microsoft.com/office/drawing/2014/main" id="{1B35981B-6BC9-4446-A2BE-E57FC515517D}"/>
                </a:ext>
              </a:extLst>
            </p:cNvPr>
            <p:cNvSpPr txBox="1"/>
            <p:nvPr/>
          </p:nvSpPr>
          <p:spPr>
            <a:xfrm>
              <a:off x="2695064" y="4503133"/>
              <a:ext cx="338345" cy="307777"/>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后退</a:t>
              </a:r>
              <a:endParaRPr kumimoji="1" lang="ja-JP" altLang="en-US" sz="700" dirty="0">
                <a:latin typeface="SimSun" panose="02010600030101010101" pitchFamily="2" charset="-122"/>
                <a:ea typeface="SimSun" panose="02010600030101010101" pitchFamily="2" charset="-122"/>
              </a:endParaRPr>
            </a:p>
          </p:txBody>
        </p:sp>
        <p:sp>
          <p:nvSpPr>
            <p:cNvPr id="50" name="テキスト ボックス 49">
              <a:extLst>
                <a:ext uri="{FF2B5EF4-FFF2-40B4-BE49-F238E27FC236}">
                  <a16:creationId xmlns="" xmlns:a16="http://schemas.microsoft.com/office/drawing/2014/main" id="{F23BF4EA-257F-4DB8-926D-98BEFEDE143C}"/>
                </a:ext>
              </a:extLst>
            </p:cNvPr>
            <p:cNvSpPr txBox="1"/>
            <p:nvPr/>
          </p:nvSpPr>
          <p:spPr>
            <a:xfrm>
              <a:off x="2320552" y="4699291"/>
              <a:ext cx="543785" cy="307777"/>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左行车杆（踏板）</a:t>
              </a:r>
              <a:endParaRPr kumimoji="1" lang="ja-JP" altLang="en-US" sz="700" dirty="0">
                <a:latin typeface="SimSun" panose="02010600030101010101" pitchFamily="2" charset="-122"/>
                <a:ea typeface="SimSun" panose="02010600030101010101" pitchFamily="2" charset="-122"/>
              </a:endParaRPr>
            </a:p>
          </p:txBody>
        </p:sp>
        <p:sp>
          <p:nvSpPr>
            <p:cNvPr id="51" name="正方形/長方形 50">
              <a:extLst>
                <a:ext uri="{FF2B5EF4-FFF2-40B4-BE49-F238E27FC236}">
                  <a16:creationId xmlns="" xmlns:a16="http://schemas.microsoft.com/office/drawing/2014/main" id="{B055E1FC-AC20-4649-8BF2-9757152AD1C5}"/>
                </a:ext>
              </a:extLst>
            </p:cNvPr>
            <p:cNvSpPr/>
            <p:nvPr/>
          </p:nvSpPr>
          <p:spPr>
            <a:xfrm>
              <a:off x="2843593" y="4686568"/>
              <a:ext cx="543785" cy="338554"/>
            </a:xfrm>
            <a:prstGeom prst="rect">
              <a:avLst/>
            </a:prstGeom>
            <a:solidFill>
              <a:schemeClr val="bg1"/>
            </a:solidFill>
          </p:spPr>
          <p:txBody>
            <a:bodyPr wrap="square">
              <a:spAutoFit/>
            </a:bodyPr>
            <a:lstStyle/>
            <a:p>
              <a:r>
                <a:rPr lang="zh-CN" altLang="en-US" sz="700" dirty="0">
                  <a:latin typeface="SimSun" panose="02010600030101010101" pitchFamily="2" charset="-122"/>
                  <a:ea typeface="SimSun" panose="02010600030101010101" pitchFamily="2" charset="-122"/>
                </a:rPr>
                <a:t>右行车杆（踏板</a:t>
              </a:r>
              <a:r>
                <a:rPr lang="zh-CN" altLang="en-US" sz="900" dirty="0">
                  <a:latin typeface="SimSun" panose="02010600030101010101" pitchFamily="2" charset="-122"/>
                  <a:ea typeface="SimSun" panose="02010600030101010101" pitchFamily="2" charset="-122"/>
                </a:rPr>
                <a:t>）</a:t>
              </a:r>
              <a:endParaRPr lang="ja-JP" altLang="en-US" sz="900" dirty="0">
                <a:latin typeface="SimSun" panose="02010600030101010101" pitchFamily="2" charset="-122"/>
                <a:ea typeface="SimSun" panose="02010600030101010101" pitchFamily="2" charset="-122"/>
              </a:endParaRPr>
            </a:p>
          </p:txBody>
        </p:sp>
        <p:sp>
          <p:nvSpPr>
            <p:cNvPr id="52" name="正方形/長方形 51">
              <a:extLst>
                <a:ext uri="{FF2B5EF4-FFF2-40B4-BE49-F238E27FC236}">
                  <a16:creationId xmlns="" xmlns:a16="http://schemas.microsoft.com/office/drawing/2014/main" id="{4380465D-BF4D-4589-A86A-1B221267F982}"/>
                </a:ext>
              </a:extLst>
            </p:cNvPr>
            <p:cNvSpPr/>
            <p:nvPr/>
          </p:nvSpPr>
          <p:spPr>
            <a:xfrm>
              <a:off x="2428950" y="4007689"/>
              <a:ext cx="902811" cy="215444"/>
            </a:xfrm>
            <a:prstGeom prst="rect">
              <a:avLst/>
            </a:prstGeom>
            <a:solidFill>
              <a:schemeClr val="bg1"/>
            </a:solidFill>
          </p:spPr>
          <p:txBody>
            <a:bodyPr wrap="none">
              <a:spAutoFit/>
            </a:bodyPr>
            <a:lstStyle/>
            <a:p>
              <a:r>
                <a:rPr lang="zh-CN" altLang="en-US" sz="800" dirty="0">
                  <a:latin typeface="SimSun" panose="02010600030101010101" pitchFamily="2" charset="-122"/>
                  <a:ea typeface="SimSun" panose="02010600030101010101" pitchFamily="2" charset="-122"/>
                </a:rPr>
                <a:t>行车杆（踏板）</a:t>
              </a:r>
              <a:endParaRPr lang="ja-JP" altLang="en-US" dirty="0">
                <a:latin typeface="SimSun" panose="02010600030101010101" pitchFamily="2" charset="-122"/>
                <a:ea typeface="SimSun" panose="02010600030101010101" pitchFamily="2" charset="-122"/>
              </a:endParaRPr>
            </a:p>
          </p:txBody>
        </p:sp>
        <p:sp>
          <p:nvSpPr>
            <p:cNvPr id="54" name="テキスト ボックス 53">
              <a:extLst>
                <a:ext uri="{FF2B5EF4-FFF2-40B4-BE49-F238E27FC236}">
                  <a16:creationId xmlns="" xmlns:a16="http://schemas.microsoft.com/office/drawing/2014/main" id="{45DA62EB-4A80-42D3-8CAC-3D1F2444DB3E}"/>
                </a:ext>
              </a:extLst>
            </p:cNvPr>
            <p:cNvSpPr txBox="1"/>
            <p:nvPr/>
          </p:nvSpPr>
          <p:spPr>
            <a:xfrm>
              <a:off x="3963192" y="4684277"/>
              <a:ext cx="504310"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降动臂</a:t>
              </a:r>
              <a:endParaRPr kumimoji="1" lang="ja-JP" altLang="en-US" sz="700" dirty="0">
                <a:latin typeface="SimSun" panose="02010600030101010101" pitchFamily="2" charset="-122"/>
                <a:ea typeface="SimSun" panose="02010600030101010101" pitchFamily="2" charset="-122"/>
              </a:endParaRPr>
            </a:p>
          </p:txBody>
        </p:sp>
        <p:sp>
          <p:nvSpPr>
            <p:cNvPr id="55" name="テキスト ボックス 54">
              <a:extLst>
                <a:ext uri="{FF2B5EF4-FFF2-40B4-BE49-F238E27FC236}">
                  <a16:creationId xmlns="" xmlns:a16="http://schemas.microsoft.com/office/drawing/2014/main" id="{936A6910-2D2A-43C5-9A15-75C1CB360D46}"/>
                </a:ext>
              </a:extLst>
            </p:cNvPr>
            <p:cNvSpPr txBox="1"/>
            <p:nvPr/>
          </p:nvSpPr>
          <p:spPr>
            <a:xfrm>
              <a:off x="3970778" y="5191561"/>
              <a:ext cx="504310" cy="200055"/>
            </a:xfrm>
            <a:prstGeom prst="rect">
              <a:avLst/>
            </a:prstGeom>
            <a:solidFill>
              <a:schemeClr val="bg1"/>
            </a:solidFill>
          </p:spPr>
          <p:txBody>
            <a:bodyPr wrap="square" rtlCol="0">
              <a:spAutoFit/>
            </a:bodyPr>
            <a:lstStyle/>
            <a:p>
              <a:r>
                <a:rPr lang="zh-CN" altLang="en-US" sz="700" dirty="0">
                  <a:latin typeface="SimSun" panose="02010600030101010101" pitchFamily="2" charset="-122"/>
                  <a:ea typeface="SimSun" panose="02010600030101010101" pitchFamily="2" charset="-122"/>
                </a:rPr>
                <a:t>升</a:t>
              </a:r>
              <a:r>
                <a:rPr kumimoji="1" lang="zh-CN" altLang="en-US" sz="700" dirty="0">
                  <a:latin typeface="SimSun" panose="02010600030101010101" pitchFamily="2" charset="-122"/>
                  <a:ea typeface="SimSun" panose="02010600030101010101" pitchFamily="2" charset="-122"/>
                </a:rPr>
                <a:t>动臂</a:t>
              </a:r>
              <a:endParaRPr kumimoji="1" lang="ja-JP" altLang="en-US" sz="700" dirty="0">
                <a:latin typeface="SimSun" panose="02010600030101010101" pitchFamily="2" charset="-122"/>
                <a:ea typeface="SimSun" panose="02010600030101010101" pitchFamily="2" charset="-122"/>
              </a:endParaRPr>
            </a:p>
          </p:txBody>
        </p:sp>
        <p:sp>
          <p:nvSpPr>
            <p:cNvPr id="56" name="テキスト ボックス 55">
              <a:extLst>
                <a:ext uri="{FF2B5EF4-FFF2-40B4-BE49-F238E27FC236}">
                  <a16:creationId xmlns="" xmlns:a16="http://schemas.microsoft.com/office/drawing/2014/main" id="{28E88886-C163-47B7-B66F-5B54C1207E1C}"/>
                </a:ext>
              </a:extLst>
            </p:cNvPr>
            <p:cNvSpPr txBox="1"/>
            <p:nvPr/>
          </p:nvSpPr>
          <p:spPr>
            <a:xfrm>
              <a:off x="4420583" y="5147113"/>
              <a:ext cx="480767" cy="338554"/>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铲斗倾倒</a:t>
              </a:r>
              <a:endParaRPr kumimoji="1" lang="ja-JP" altLang="en-US" sz="800" dirty="0">
                <a:latin typeface="SimSun" panose="02010600030101010101" pitchFamily="2" charset="-122"/>
                <a:ea typeface="SimSun" panose="02010600030101010101" pitchFamily="2" charset="-122"/>
              </a:endParaRPr>
            </a:p>
          </p:txBody>
        </p:sp>
        <p:sp>
          <p:nvSpPr>
            <p:cNvPr id="58" name="テキスト ボックス 57">
              <a:extLst>
                <a:ext uri="{FF2B5EF4-FFF2-40B4-BE49-F238E27FC236}">
                  <a16:creationId xmlns="" xmlns:a16="http://schemas.microsoft.com/office/drawing/2014/main" id="{64B0667C-AD9F-44D4-B47E-D168D5086C2B}"/>
                </a:ext>
              </a:extLst>
            </p:cNvPr>
            <p:cNvSpPr txBox="1"/>
            <p:nvPr/>
          </p:nvSpPr>
          <p:spPr>
            <a:xfrm>
              <a:off x="3601638" y="5145394"/>
              <a:ext cx="369140" cy="307777"/>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铲斗挖掘</a:t>
              </a:r>
              <a:endParaRPr kumimoji="1" lang="ja-JP" altLang="en-US" sz="700" dirty="0">
                <a:latin typeface="SimSun" panose="02010600030101010101" pitchFamily="2" charset="-122"/>
                <a:ea typeface="SimSun" panose="02010600030101010101" pitchFamily="2" charset="-122"/>
              </a:endParaRPr>
            </a:p>
          </p:txBody>
        </p:sp>
        <p:sp>
          <p:nvSpPr>
            <p:cNvPr id="64" name="テキスト ボックス 63">
              <a:extLst>
                <a:ext uri="{FF2B5EF4-FFF2-40B4-BE49-F238E27FC236}">
                  <a16:creationId xmlns="" xmlns:a16="http://schemas.microsoft.com/office/drawing/2014/main" id="{30F1E119-3C1E-4BE2-9467-025AB9F163C3}"/>
                </a:ext>
              </a:extLst>
            </p:cNvPr>
            <p:cNvSpPr txBox="1"/>
            <p:nvPr/>
          </p:nvSpPr>
          <p:spPr>
            <a:xfrm>
              <a:off x="2684750" y="5710668"/>
              <a:ext cx="454039" cy="200055"/>
            </a:xfrm>
            <a:prstGeom prst="rect">
              <a:avLst/>
            </a:prstGeom>
            <a:solidFill>
              <a:schemeClr val="bg1"/>
            </a:solidFill>
          </p:spPr>
          <p:txBody>
            <a:bodyPr wrap="square" rtlCol="0">
              <a:spAutoFit/>
            </a:bodyPr>
            <a:lstStyle/>
            <a:p>
              <a:r>
                <a:rPr lang="zh-CN" altLang="en-US" sz="700" dirty="0">
                  <a:latin typeface="SimSun" panose="02010600030101010101" pitchFamily="2" charset="-122"/>
                  <a:ea typeface="SimSun" panose="02010600030101010101" pitchFamily="2" charset="-122"/>
                </a:rPr>
                <a:t>驾驶席</a:t>
              </a:r>
              <a:endParaRPr kumimoji="1" lang="ja-JP" altLang="en-US" sz="700" dirty="0">
                <a:latin typeface="SimSun" panose="02010600030101010101" pitchFamily="2" charset="-122"/>
                <a:ea typeface="SimSun" panose="02010600030101010101" pitchFamily="2" charset="-122"/>
              </a:endParaRPr>
            </a:p>
          </p:txBody>
        </p:sp>
        <p:sp>
          <p:nvSpPr>
            <p:cNvPr id="65" name="テキスト ボックス 64">
              <a:extLst>
                <a:ext uri="{FF2B5EF4-FFF2-40B4-BE49-F238E27FC236}">
                  <a16:creationId xmlns="" xmlns:a16="http://schemas.microsoft.com/office/drawing/2014/main" id="{98BCA4EC-1844-4503-ACCF-8B42AD391664}"/>
                </a:ext>
              </a:extLst>
            </p:cNvPr>
            <p:cNvSpPr txBox="1"/>
            <p:nvPr/>
          </p:nvSpPr>
          <p:spPr>
            <a:xfrm>
              <a:off x="2291185" y="5087078"/>
              <a:ext cx="1186010" cy="307777"/>
            </a:xfrm>
            <a:prstGeom prst="rect">
              <a:avLst/>
            </a:prstGeom>
            <a:solidFill>
              <a:schemeClr val="bg1"/>
            </a:solidFill>
          </p:spPr>
          <p:txBody>
            <a:bodyPr wrap="square" rtlCol="0">
              <a:spAutoFit/>
            </a:bodyPr>
            <a:lstStyle/>
            <a:p>
              <a:r>
                <a:rPr lang="en-US" altLang="ja-JP" sz="700" dirty="0">
                  <a:latin typeface="SimSun" panose="02010600030101010101" pitchFamily="2" charset="-122"/>
                  <a:ea typeface="SimSun" panose="02010600030101010101" pitchFamily="2" charset="-122"/>
                </a:rPr>
                <a:t>※</a:t>
              </a:r>
              <a:r>
                <a:rPr lang="en-US" altLang="zh-CN" sz="700" dirty="0">
                  <a:latin typeface="SimSun" panose="02010600030101010101" pitchFamily="2" charset="-122"/>
                  <a:ea typeface="SimSun" panose="02010600030101010101" pitchFamily="2" charset="-122"/>
                </a:rPr>
                <a:t>2</a:t>
              </a:r>
              <a:r>
                <a:rPr lang="zh-CN" altLang="en-US" sz="700" dirty="0">
                  <a:latin typeface="SimSun" panose="02010600030101010101" pitchFamily="2" charset="-122"/>
                  <a:ea typeface="SimSun" panose="02010600030101010101" pitchFamily="2" charset="-122"/>
                </a:rPr>
                <a:t>根操作杆（踏板）的履带式的情况</a:t>
              </a:r>
              <a:endParaRPr lang="en-US" altLang="zh-CN" sz="700" dirty="0">
                <a:latin typeface="SimSun" panose="02010600030101010101" pitchFamily="2" charset="-122"/>
                <a:ea typeface="SimSun" panose="02010600030101010101" pitchFamily="2" charset="-122"/>
              </a:endParaRPr>
            </a:p>
          </p:txBody>
        </p:sp>
      </p:grpSp>
      <p:grpSp>
        <p:nvGrpSpPr>
          <p:cNvPr id="12" name="グループ化 11"/>
          <p:cNvGrpSpPr>
            <a:grpSpLocks noChangeAspect="1"/>
          </p:cNvGrpSpPr>
          <p:nvPr/>
        </p:nvGrpSpPr>
        <p:grpSpPr>
          <a:xfrm>
            <a:off x="1562754" y="1283934"/>
            <a:ext cx="6005164" cy="2500633"/>
            <a:chOff x="664874" y="1585484"/>
            <a:chExt cx="4359130" cy="1815202"/>
          </a:xfrm>
        </p:grpSpPr>
        <p:sp>
          <p:nvSpPr>
            <p:cNvPr id="14" name="テキスト ボックス 13"/>
            <p:cNvSpPr txBox="1"/>
            <p:nvPr/>
          </p:nvSpPr>
          <p:spPr>
            <a:xfrm>
              <a:off x="1267198" y="3154465"/>
              <a:ext cx="3237610" cy="246221"/>
            </a:xfrm>
            <a:prstGeom prst="rect">
              <a:avLst/>
            </a:prstGeom>
            <a:noFill/>
            <a:ln>
              <a:noFill/>
            </a:ln>
          </p:spPr>
          <p:txBody>
            <a:bodyPr wrap="square" rtlCol="0">
              <a:spAutoFit/>
            </a:bodyPr>
            <a:lstStyle/>
            <a:p>
              <a:pPr algn="ctr"/>
              <a:r>
                <a:rPr lang="zh-CN" altLang="en-US" sz="1000" dirty="0">
                  <a:solidFill>
                    <a:prstClr val="black"/>
                  </a:solidFill>
                  <a:latin typeface="SimSun" panose="02010600030101010101" pitchFamily="2" charset="-122"/>
                  <a:ea typeface="SimSun" panose="02010600030101010101" pitchFamily="2" charset="-122"/>
                </a:rPr>
                <a:t>液压式挖掘机（</a:t>
              </a:r>
              <a:r>
                <a:rPr lang="en-US" altLang="zh-CN" sz="1000" dirty="0" err="1">
                  <a:solidFill>
                    <a:prstClr val="black"/>
                  </a:solidFill>
                  <a:latin typeface="SimSun" panose="02010600030101010101" pitchFamily="2" charset="-122"/>
                  <a:ea typeface="SimSun" panose="02010600030101010101" pitchFamily="2" charset="-122"/>
                </a:rPr>
                <a:t>shoberu</a:t>
              </a:r>
              <a:r>
                <a:rPr lang="zh-CN" altLang="en-US" sz="1000" dirty="0">
                  <a:solidFill>
                    <a:prstClr val="black"/>
                  </a:solidFill>
                  <a:latin typeface="SimSun" panose="02010600030101010101" pitchFamily="2" charset="-122"/>
                  <a:ea typeface="SimSun" panose="02010600030101010101" pitchFamily="2" charset="-122"/>
                </a:rPr>
                <a:t>）</a:t>
              </a:r>
              <a:r>
                <a:rPr lang="ja-JP" altLang="en-US" sz="1000" dirty="0">
                  <a:solidFill>
                    <a:prstClr val="black"/>
                  </a:solidFill>
                  <a:latin typeface="SimSun" panose="02010600030101010101" pitchFamily="2" charset="-122"/>
                  <a:ea typeface="SimSun" panose="02010600030101010101" pitchFamily="2" charset="-122"/>
                </a:rPr>
                <a:t>操作装置的示例</a:t>
              </a:r>
            </a:p>
          </p:txBody>
        </p:sp>
        <p:pic>
          <p:nvPicPr>
            <p:cNvPr id="2" name="図 1"/>
            <p:cNvPicPr>
              <a:picLocks noChangeAspect="1"/>
            </p:cNvPicPr>
            <p:nvPr/>
          </p:nvPicPr>
          <p:blipFill>
            <a:blip r:embed="rId4"/>
            <a:stretch>
              <a:fillRect/>
            </a:stretch>
          </p:blipFill>
          <p:spPr>
            <a:xfrm>
              <a:off x="664874" y="1625141"/>
              <a:ext cx="4359130" cy="1529323"/>
            </a:xfrm>
            <a:prstGeom prst="rect">
              <a:avLst/>
            </a:prstGeom>
          </p:spPr>
        </p:pic>
        <p:sp>
          <p:nvSpPr>
            <p:cNvPr id="7" name="テキスト ボックス 6">
              <a:extLst>
                <a:ext uri="{FF2B5EF4-FFF2-40B4-BE49-F238E27FC236}">
                  <a16:creationId xmlns="" xmlns:a16="http://schemas.microsoft.com/office/drawing/2014/main" id="{6F1416F4-82DF-4600-8187-A49C20662594}"/>
                </a:ext>
              </a:extLst>
            </p:cNvPr>
            <p:cNvSpPr txBox="1"/>
            <p:nvPr/>
          </p:nvSpPr>
          <p:spPr>
            <a:xfrm>
              <a:off x="1630680" y="1585484"/>
              <a:ext cx="601980" cy="230832"/>
            </a:xfrm>
            <a:prstGeom prst="rect">
              <a:avLst/>
            </a:prstGeom>
            <a:solidFill>
              <a:schemeClr val="bg1"/>
            </a:solidFill>
          </p:spPr>
          <p:txBody>
            <a:bodyPr wrap="square" rtlCol="0">
              <a:spAutoFit/>
            </a:bodyPr>
            <a:lstStyle/>
            <a:p>
              <a:r>
                <a:rPr kumimoji="1" lang="zh-CN" altLang="en-US" sz="900" dirty="0">
                  <a:latin typeface="SimSun" panose="02010600030101010101" pitchFamily="2" charset="-122"/>
                  <a:ea typeface="SimSun" panose="02010600030101010101" pitchFamily="2" charset="-122"/>
                </a:rPr>
                <a:t>操作杆</a:t>
              </a:r>
              <a:endParaRPr kumimoji="1" lang="ja-JP" altLang="en-US" sz="9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 xmlns:a16="http://schemas.microsoft.com/office/drawing/2014/main" id="{3CA34CB7-1514-4E0B-8AC4-1D3293CCB4CF}"/>
                </a:ext>
              </a:extLst>
            </p:cNvPr>
            <p:cNvSpPr txBox="1"/>
            <p:nvPr/>
          </p:nvSpPr>
          <p:spPr>
            <a:xfrm>
              <a:off x="820350" y="2913307"/>
              <a:ext cx="810330" cy="230832"/>
            </a:xfrm>
            <a:prstGeom prst="rect">
              <a:avLst/>
            </a:prstGeom>
            <a:solidFill>
              <a:schemeClr val="bg1"/>
            </a:solidFill>
          </p:spPr>
          <p:txBody>
            <a:bodyPr wrap="square" rtlCol="0">
              <a:spAutoFit/>
            </a:bodyPr>
            <a:lstStyle/>
            <a:p>
              <a:r>
                <a:rPr kumimoji="1" lang="zh-CN" altLang="en-US" sz="900" dirty="0">
                  <a:latin typeface="SimSun" panose="02010600030101010101" pitchFamily="2" charset="-122"/>
                  <a:ea typeface="SimSun" panose="02010600030101010101" pitchFamily="2" charset="-122"/>
                </a:rPr>
                <a:t>（左杆）</a:t>
              </a:r>
              <a:endParaRPr kumimoji="1" lang="ja-JP" altLang="en-US" sz="9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 xmlns:a16="http://schemas.microsoft.com/office/drawing/2014/main" id="{042A380C-8CBB-4183-8706-04BE30D58C29}"/>
                </a:ext>
              </a:extLst>
            </p:cNvPr>
            <p:cNvSpPr txBox="1"/>
            <p:nvPr/>
          </p:nvSpPr>
          <p:spPr>
            <a:xfrm>
              <a:off x="4007287" y="2949680"/>
              <a:ext cx="579953" cy="230832"/>
            </a:xfrm>
            <a:prstGeom prst="rect">
              <a:avLst/>
            </a:prstGeom>
            <a:solidFill>
              <a:schemeClr val="bg1"/>
            </a:solidFill>
          </p:spPr>
          <p:txBody>
            <a:bodyPr wrap="square" rtlCol="0">
              <a:spAutoFit/>
            </a:bodyPr>
            <a:lstStyle/>
            <a:p>
              <a:r>
                <a:rPr kumimoji="1" lang="zh-CN" altLang="en-US" sz="900" dirty="0">
                  <a:latin typeface="SimSun" panose="02010600030101010101" pitchFamily="2" charset="-122"/>
                  <a:ea typeface="SimSun" panose="02010600030101010101" pitchFamily="2" charset="-122"/>
                </a:rPr>
                <a:t>（右杆）</a:t>
              </a:r>
              <a:endParaRPr kumimoji="1" lang="ja-JP" altLang="en-US" sz="9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 xmlns:a16="http://schemas.microsoft.com/office/drawing/2014/main" id="{241BE705-4994-4607-9C7C-7591F5218675}"/>
                </a:ext>
              </a:extLst>
            </p:cNvPr>
            <p:cNvSpPr txBox="1"/>
            <p:nvPr/>
          </p:nvSpPr>
          <p:spPr>
            <a:xfrm>
              <a:off x="682588" y="2168010"/>
              <a:ext cx="216572" cy="346328"/>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左转</a:t>
              </a:r>
              <a:endParaRPr kumimoji="1" lang="ja-JP" altLang="en-US" sz="8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 xmlns:a16="http://schemas.microsoft.com/office/drawing/2014/main" id="{2DC751E3-41C4-4819-84B0-4C53914C7918}"/>
                </a:ext>
              </a:extLst>
            </p:cNvPr>
            <p:cNvSpPr txBox="1"/>
            <p:nvPr/>
          </p:nvSpPr>
          <p:spPr>
            <a:xfrm>
              <a:off x="1411157" y="2205992"/>
              <a:ext cx="216572" cy="346328"/>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右转</a:t>
              </a:r>
              <a:endParaRPr kumimoji="1" lang="ja-JP" altLang="en-US" sz="8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 xmlns:a16="http://schemas.microsoft.com/office/drawing/2014/main" id="{46E22867-4462-48E5-8778-F7F37104A133}"/>
                </a:ext>
              </a:extLst>
            </p:cNvPr>
            <p:cNvSpPr txBox="1"/>
            <p:nvPr/>
          </p:nvSpPr>
          <p:spPr>
            <a:xfrm>
              <a:off x="856112" y="1853110"/>
              <a:ext cx="629540" cy="230832"/>
            </a:xfrm>
            <a:prstGeom prst="rect">
              <a:avLst/>
            </a:prstGeom>
            <a:solidFill>
              <a:schemeClr val="bg1"/>
            </a:solidFill>
          </p:spPr>
          <p:txBody>
            <a:bodyPr wrap="square" rtlCol="0">
              <a:spAutoFit/>
            </a:bodyPr>
            <a:lstStyle/>
            <a:p>
              <a:r>
                <a:rPr kumimoji="1" lang="zh-CN" altLang="en-US" sz="900" dirty="0">
                  <a:latin typeface="SimSun" panose="02010600030101010101" pitchFamily="2" charset="-122"/>
                  <a:ea typeface="SimSun" panose="02010600030101010101" pitchFamily="2" charset="-122"/>
                </a:rPr>
                <a:t>推伸臂</a:t>
              </a:r>
              <a:endParaRPr kumimoji="1" lang="ja-JP" altLang="en-US" sz="9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 xmlns:a16="http://schemas.microsoft.com/office/drawing/2014/main" id="{3AF13FC2-5924-4843-A62D-122EAF3EF189}"/>
                </a:ext>
              </a:extLst>
            </p:cNvPr>
            <p:cNvSpPr txBox="1"/>
            <p:nvPr/>
          </p:nvSpPr>
          <p:spPr>
            <a:xfrm>
              <a:off x="880242" y="2697842"/>
              <a:ext cx="530915" cy="230832"/>
            </a:xfrm>
            <a:prstGeom prst="rect">
              <a:avLst/>
            </a:prstGeom>
            <a:solidFill>
              <a:schemeClr val="bg1"/>
            </a:solidFill>
          </p:spPr>
          <p:txBody>
            <a:bodyPr wrap="none" rtlCol="0">
              <a:spAutoFit/>
            </a:bodyPr>
            <a:lstStyle/>
            <a:p>
              <a:r>
                <a:rPr lang="zh-CN" altLang="en-US" sz="900" dirty="0">
                  <a:latin typeface="SimSun" panose="02010600030101010101" pitchFamily="2" charset="-122"/>
                  <a:ea typeface="SimSun" panose="02010600030101010101" pitchFamily="2" charset="-122"/>
                </a:rPr>
                <a:t>收</a:t>
              </a:r>
              <a:r>
                <a:rPr kumimoji="1" lang="zh-CN" altLang="en-US" sz="900" dirty="0">
                  <a:latin typeface="SimSun" panose="02010600030101010101" pitchFamily="2" charset="-122"/>
                  <a:ea typeface="SimSun" panose="02010600030101010101" pitchFamily="2" charset="-122"/>
                </a:rPr>
                <a:t>伸臂</a:t>
              </a:r>
              <a:endParaRPr kumimoji="1" lang="ja-JP" altLang="en-US" sz="900" dirty="0">
                <a:latin typeface="SimSun" panose="02010600030101010101" pitchFamily="2" charset="-122"/>
                <a:ea typeface="SimSun" panose="02010600030101010101" pitchFamily="2" charset="-122"/>
              </a:endParaRPr>
            </a:p>
          </p:txBody>
        </p:sp>
        <p:sp>
          <p:nvSpPr>
            <p:cNvPr id="67" name="テキスト ボックス 66">
              <a:extLst>
                <a:ext uri="{FF2B5EF4-FFF2-40B4-BE49-F238E27FC236}">
                  <a16:creationId xmlns="" xmlns:a16="http://schemas.microsoft.com/office/drawing/2014/main" id="{37C45049-D096-4577-8D09-60FEB252A011}"/>
                </a:ext>
              </a:extLst>
            </p:cNvPr>
            <p:cNvSpPr txBox="1"/>
            <p:nvPr/>
          </p:nvSpPr>
          <p:spPr>
            <a:xfrm>
              <a:off x="4146752" y="1792001"/>
              <a:ext cx="452124" cy="307777"/>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动臂</a:t>
              </a:r>
              <a:endParaRPr kumimoji="1" lang="en-US" altLang="zh-CN" sz="700" dirty="0">
                <a:latin typeface="SimSun" panose="02010600030101010101" pitchFamily="2" charset="-122"/>
                <a:ea typeface="SimSun" panose="02010600030101010101" pitchFamily="2" charset="-122"/>
              </a:endParaRPr>
            </a:p>
            <a:p>
              <a:r>
                <a:rPr lang="en-US" altLang="ja-JP" sz="700" dirty="0">
                  <a:latin typeface="SimSun" panose="02010600030101010101" pitchFamily="2" charset="-122"/>
                  <a:ea typeface="SimSun" panose="02010600030101010101" pitchFamily="2" charset="-122"/>
                </a:rPr>
                <a:t> </a:t>
              </a:r>
              <a:r>
                <a:rPr lang="zh-CN" altLang="en-US" sz="700" dirty="0">
                  <a:latin typeface="SimSun" panose="02010600030101010101" pitchFamily="2" charset="-122"/>
                  <a:ea typeface="SimSun" panose="02010600030101010101" pitchFamily="2" charset="-122"/>
                </a:rPr>
                <a:t>下</a:t>
              </a:r>
              <a:endParaRPr kumimoji="1" lang="ja-JP" altLang="en-US" sz="700" dirty="0">
                <a:latin typeface="SimSun" panose="02010600030101010101" pitchFamily="2" charset="-122"/>
                <a:ea typeface="SimSun" panose="02010600030101010101" pitchFamily="2" charset="-122"/>
              </a:endParaRPr>
            </a:p>
          </p:txBody>
        </p:sp>
        <p:sp>
          <p:nvSpPr>
            <p:cNvPr id="70" name="テキスト ボックス 69">
              <a:extLst>
                <a:ext uri="{FF2B5EF4-FFF2-40B4-BE49-F238E27FC236}">
                  <a16:creationId xmlns="" xmlns:a16="http://schemas.microsoft.com/office/drawing/2014/main" id="{C87E2973-7420-4575-ACFB-0E893FB1B9AF}"/>
                </a:ext>
              </a:extLst>
            </p:cNvPr>
            <p:cNvSpPr txBox="1"/>
            <p:nvPr/>
          </p:nvSpPr>
          <p:spPr>
            <a:xfrm>
              <a:off x="4128042" y="2647965"/>
              <a:ext cx="579953" cy="307777"/>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动臂</a:t>
              </a:r>
              <a:endParaRPr kumimoji="1" lang="en-US" altLang="zh-CN" sz="700" dirty="0">
                <a:latin typeface="SimSun" panose="02010600030101010101" pitchFamily="2" charset="-122"/>
                <a:ea typeface="SimSun" panose="02010600030101010101" pitchFamily="2" charset="-122"/>
              </a:endParaRPr>
            </a:p>
            <a:p>
              <a:r>
                <a:rPr lang="en-US" altLang="ja-JP" sz="700" dirty="0">
                  <a:latin typeface="SimSun" panose="02010600030101010101" pitchFamily="2" charset="-122"/>
                  <a:ea typeface="SimSun" panose="02010600030101010101" pitchFamily="2" charset="-122"/>
                </a:rPr>
                <a:t> </a:t>
              </a:r>
              <a:r>
                <a:rPr lang="zh-CN" altLang="en-US" sz="700" dirty="0">
                  <a:latin typeface="SimSun" panose="02010600030101010101" pitchFamily="2" charset="-122"/>
                  <a:ea typeface="SimSun" panose="02010600030101010101" pitchFamily="2" charset="-122"/>
                </a:rPr>
                <a:t>上</a:t>
              </a:r>
              <a:endParaRPr kumimoji="1" lang="ja-JP" altLang="en-US" sz="700" dirty="0">
                <a:latin typeface="SimSun" panose="02010600030101010101" pitchFamily="2" charset="-122"/>
                <a:ea typeface="SimSun" panose="02010600030101010101" pitchFamily="2" charset="-122"/>
              </a:endParaRPr>
            </a:p>
          </p:txBody>
        </p:sp>
        <p:sp>
          <p:nvSpPr>
            <p:cNvPr id="71" name="正方形/長方形 70">
              <a:extLst>
                <a:ext uri="{FF2B5EF4-FFF2-40B4-BE49-F238E27FC236}">
                  <a16:creationId xmlns="" xmlns:a16="http://schemas.microsoft.com/office/drawing/2014/main" id="{D8A51A7D-A6A3-46D8-9E2F-D856D66424B3}"/>
                </a:ext>
              </a:extLst>
            </p:cNvPr>
            <p:cNvSpPr/>
            <p:nvPr/>
          </p:nvSpPr>
          <p:spPr>
            <a:xfrm>
              <a:off x="3741957" y="2047817"/>
              <a:ext cx="411896" cy="307777"/>
            </a:xfrm>
            <a:prstGeom prst="rect">
              <a:avLst/>
            </a:prstGeom>
            <a:solidFill>
              <a:schemeClr val="bg1"/>
            </a:solidFill>
          </p:spPr>
          <p:txBody>
            <a:bodyPr wrap="square">
              <a:spAutoFit/>
            </a:bodyPr>
            <a:lstStyle/>
            <a:p>
              <a:r>
                <a:rPr lang="zh-CN" altLang="en-US" sz="700" dirty="0">
                  <a:latin typeface="SimSun" panose="02010600030101010101" pitchFamily="2" charset="-122"/>
                  <a:ea typeface="SimSun" panose="02010600030101010101" pitchFamily="2" charset="-122"/>
                </a:rPr>
                <a:t>铲斗挖掘</a:t>
              </a:r>
              <a:endParaRPr lang="ja-JP" altLang="en-US" sz="700" dirty="0">
                <a:latin typeface="SimSun" panose="02010600030101010101" pitchFamily="2" charset="-122"/>
                <a:ea typeface="SimSun" panose="02010600030101010101" pitchFamily="2" charset="-122"/>
              </a:endParaRPr>
            </a:p>
          </p:txBody>
        </p:sp>
      </p:grpSp>
    </p:spTree>
    <p:extLst>
      <p:ext uri="{BB962C8B-B14F-4D97-AF65-F5344CB8AC3E}">
        <p14:creationId xmlns:p14="http://schemas.microsoft.com/office/powerpoint/2010/main" val="626765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solidFill>
                  <a:prstClr val="black"/>
                </a:solidFill>
                <a:latin typeface="SimSun" panose="02010600030101010101" pitchFamily="2" charset="-122"/>
                <a:ea typeface="SimSun" panose="02010600030101010101" pitchFamily="2" charset="-122"/>
              </a:rPr>
              <a:t>液压式挖掘机（</a:t>
            </a:r>
            <a:r>
              <a:rPr lang="en-US" altLang="zh-CN" sz="2400" dirty="0" err="1">
                <a:solidFill>
                  <a:prstClr val="black"/>
                </a:solidFill>
                <a:latin typeface="SimSun" panose="02010600030101010101" pitchFamily="2" charset="-122"/>
                <a:ea typeface="SimSun" panose="02010600030101010101" pitchFamily="2" charset="-122"/>
              </a:rPr>
              <a:t>shoberu</a:t>
            </a:r>
            <a:r>
              <a:rPr lang="zh-CN" altLang="en-US" sz="2400" dirty="0">
                <a:solidFill>
                  <a:prstClr val="black"/>
                </a:solidFill>
                <a:latin typeface="SimSun" panose="02010600030101010101" pitchFamily="2" charset="-122"/>
                <a:ea typeface="SimSun" panose="02010600030101010101" pitchFamily="2" charset="-122"/>
              </a:rPr>
              <a:t>）</a:t>
            </a:r>
            <a:r>
              <a:rPr lang="ja-JP" altLang="en-US" sz="2400" dirty="0">
                <a:solidFill>
                  <a:prstClr val="black"/>
                </a:solidFill>
                <a:latin typeface="SimSun" panose="02010600030101010101" pitchFamily="2" charset="-122"/>
                <a:ea typeface="SimSun" panose="02010600030101010101" pitchFamily="2" charset="-122"/>
              </a:rPr>
              <a:t>（</a:t>
            </a:r>
            <a:r>
              <a:rPr lang="zh-CN" altLang="en-US" sz="2400" dirty="0">
                <a:solidFill>
                  <a:prstClr val="black"/>
                </a:solidFill>
                <a:latin typeface="SimSun" panose="02010600030101010101" pitchFamily="2" charset="-122"/>
                <a:ea typeface="SimSun" panose="02010600030101010101" pitchFamily="2" charset="-122"/>
              </a:rPr>
              <a:t>反铲挖土机</a:t>
            </a:r>
            <a:r>
              <a:rPr lang="ja-JP" altLang="en-US" sz="2400" dirty="0">
                <a:latin typeface="SimSun" panose="02010600030101010101" pitchFamily="2" charset="-122"/>
                <a:ea typeface="SimSun" panose="02010600030101010101" pitchFamily="2" charset="-122"/>
              </a:rPr>
              <a:t>）</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教科书１２３页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６</a:t>
            </a:r>
            <a:r>
              <a:rPr lang="ja-JP" altLang="en-US" sz="1200" dirty="0">
                <a:solidFill>
                  <a:prstClr val="black"/>
                </a:solidFill>
                <a:latin typeface="SimSun" panose="02010600030101010101" pitchFamily="2" charset="-122"/>
                <a:ea typeface="SimSun" panose="02010600030101010101" pitchFamily="2" charset="-122"/>
              </a:rPr>
              <a:t>３</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grpSp>
        <p:nvGrpSpPr>
          <p:cNvPr id="12" name="グループ化 11"/>
          <p:cNvGrpSpPr>
            <a:grpSpLocks noChangeAspect="1"/>
          </p:cNvGrpSpPr>
          <p:nvPr/>
        </p:nvGrpSpPr>
        <p:grpSpPr>
          <a:xfrm>
            <a:off x="327341" y="1348914"/>
            <a:ext cx="4692295" cy="3040574"/>
            <a:chOff x="4345247" y="1301029"/>
            <a:chExt cx="4210742" cy="2728531"/>
          </a:xfrm>
        </p:grpSpPr>
        <p:sp>
          <p:nvSpPr>
            <p:cNvPr id="23" name="テキスト ボックス 22"/>
            <p:cNvSpPr txBox="1"/>
            <p:nvPr/>
          </p:nvSpPr>
          <p:spPr>
            <a:xfrm>
              <a:off x="4345247" y="3380758"/>
              <a:ext cx="4134985"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液压式挖掘机（</a:t>
              </a:r>
              <a:r>
                <a:rPr lang="en-US" altLang="zh-CN" sz="1200" dirty="0" err="1">
                  <a:solidFill>
                    <a:prstClr val="black"/>
                  </a:solidFill>
                  <a:latin typeface="SimSun" panose="02010600030101010101" pitchFamily="2" charset="-122"/>
                  <a:ea typeface="SimSun" panose="02010600030101010101" pitchFamily="2" charset="-122"/>
                </a:rPr>
                <a:t>shoberu</a:t>
              </a:r>
              <a:r>
                <a:rPr lang="zh-CN" altLang="en-US"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反铲挖土机</a:t>
              </a:r>
              <a:r>
                <a:rPr lang="ja-JP" altLang="en-US" sz="1200" dirty="0">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基本作业的示例</a:t>
              </a:r>
            </a:p>
          </p:txBody>
        </p:sp>
        <p:pic>
          <p:nvPicPr>
            <p:cNvPr id="5" name="図 4"/>
            <p:cNvPicPr>
              <a:picLocks noChangeAspect="1"/>
            </p:cNvPicPr>
            <p:nvPr/>
          </p:nvPicPr>
          <p:blipFill>
            <a:blip r:embed="rId3"/>
            <a:stretch>
              <a:fillRect/>
            </a:stretch>
          </p:blipFill>
          <p:spPr>
            <a:xfrm>
              <a:off x="4941880" y="1301029"/>
              <a:ext cx="3538352" cy="2047574"/>
            </a:xfrm>
            <a:prstGeom prst="rect">
              <a:avLst/>
            </a:prstGeom>
          </p:spPr>
        </p:pic>
        <p:sp>
          <p:nvSpPr>
            <p:cNvPr id="59" name="正方形/長方形 58"/>
            <p:cNvSpPr/>
            <p:nvPr/>
          </p:nvSpPr>
          <p:spPr>
            <a:xfrm>
              <a:off x="5343848" y="2289866"/>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60" name="正方形/長方形 59"/>
            <p:cNvSpPr/>
            <p:nvPr/>
          </p:nvSpPr>
          <p:spPr>
            <a:xfrm>
              <a:off x="6924997" y="2308429"/>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61" name="正方形/長方形 60"/>
            <p:cNvSpPr/>
            <p:nvPr/>
          </p:nvSpPr>
          <p:spPr>
            <a:xfrm>
              <a:off x="5297892" y="3215325"/>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62" name="正方形/長方形 61"/>
            <p:cNvSpPr/>
            <p:nvPr/>
          </p:nvSpPr>
          <p:spPr>
            <a:xfrm>
              <a:off x="6986535" y="3229553"/>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33" name="テキスト ボックス 32"/>
            <p:cNvSpPr txBox="1"/>
            <p:nvPr/>
          </p:nvSpPr>
          <p:spPr>
            <a:xfrm>
              <a:off x="4542941" y="3136611"/>
              <a:ext cx="2316590" cy="246221"/>
            </a:xfrm>
            <a:prstGeom prst="rect">
              <a:avLst/>
            </a:prstGeom>
            <a:noFill/>
          </p:spPr>
          <p:txBody>
            <a:bodyPr wrap="square" rtlCol="0">
              <a:spAutoFit/>
            </a:bodyPr>
            <a:lstStyle/>
            <a:p>
              <a:pPr algn="ctr"/>
              <a:r>
                <a:rPr kumimoji="1" lang="en-US" altLang="ja-JP" sz="1000" dirty="0">
                  <a:latin typeface="SimSun" panose="02010600030101010101" pitchFamily="2" charset="-122"/>
                  <a:ea typeface="SimSun" panose="02010600030101010101" pitchFamily="2" charset="-122"/>
                </a:rPr>
                <a:t>(c)</a:t>
              </a:r>
              <a:r>
                <a:rPr lang="ja-JP" altLang="en-US" sz="1000" dirty="0">
                  <a:latin typeface="SimSun" panose="02010600030101010101" pitchFamily="2" charset="-122"/>
                  <a:ea typeface="SimSun" panose="02010600030101010101" pitchFamily="2" charset="-122"/>
                </a:rPr>
                <a:t>人工斜坡</a:t>
              </a:r>
              <a:r>
                <a:rPr lang="zh-CN" altLang="en-US" sz="1000" dirty="0">
                  <a:latin typeface="SimSun" panose="02010600030101010101" pitchFamily="2" charset="-122"/>
                  <a:ea typeface="SimSun" panose="02010600030101010101" pitchFamily="2" charset="-122"/>
                </a:rPr>
                <a:t>（</a:t>
              </a:r>
              <a:r>
                <a:rPr lang="en-US" altLang="zh-CN" sz="1000" dirty="0">
                  <a:latin typeface="SimSun" panose="02010600030101010101" pitchFamily="2" charset="-122"/>
                  <a:ea typeface="SimSun" panose="02010600030101010101" pitchFamily="2" charset="-122"/>
                </a:rPr>
                <a:t>nori men</a:t>
              </a:r>
              <a:r>
                <a:rPr lang="zh-CN" altLang="en-US" sz="1000" dirty="0">
                  <a:latin typeface="SimSun" panose="02010600030101010101" pitchFamily="2" charset="-122"/>
                  <a:ea typeface="SimSun" panose="02010600030101010101" pitchFamily="2" charset="-122"/>
                </a:rPr>
                <a:t>）</a:t>
              </a:r>
              <a:r>
                <a:rPr lang="ja-JP" altLang="en-US" sz="1000" dirty="0">
                  <a:latin typeface="SimSun" panose="02010600030101010101" pitchFamily="2" charset="-122"/>
                  <a:ea typeface="SimSun" panose="02010600030101010101" pitchFamily="2" charset="-122"/>
                </a:rPr>
                <a:t>的削取收尾</a:t>
              </a:r>
              <a:endParaRPr kumimoji="1" lang="ja-JP" altLang="en-US" sz="1000" dirty="0">
                <a:latin typeface="SimSun" panose="02010600030101010101" pitchFamily="2" charset="-122"/>
                <a:ea typeface="SimSun" panose="02010600030101010101" pitchFamily="2" charset="-122"/>
              </a:endParaRPr>
            </a:p>
          </p:txBody>
        </p:sp>
        <p:sp>
          <p:nvSpPr>
            <p:cNvPr id="34" name="テキスト ボックス 33"/>
            <p:cNvSpPr txBox="1"/>
            <p:nvPr/>
          </p:nvSpPr>
          <p:spPr>
            <a:xfrm>
              <a:off x="6711056" y="3136611"/>
              <a:ext cx="1844933" cy="246221"/>
            </a:xfrm>
            <a:prstGeom prst="rect">
              <a:avLst/>
            </a:prstGeom>
            <a:noFill/>
          </p:spPr>
          <p:txBody>
            <a:bodyPr wrap="square" rtlCol="0">
              <a:spAutoFit/>
            </a:bodyPr>
            <a:lstStyle/>
            <a:p>
              <a:pPr algn="ctr"/>
              <a:r>
                <a:rPr kumimoji="1" lang="en-US" altLang="ja-JP" sz="1000" dirty="0">
                  <a:latin typeface="SimSun" panose="02010600030101010101" pitchFamily="2" charset="-122"/>
                  <a:ea typeface="SimSun" panose="02010600030101010101" pitchFamily="2" charset="-122"/>
                </a:rPr>
                <a:t>(d) </a:t>
              </a:r>
              <a:r>
                <a:rPr lang="zh-CN" altLang="en-US" sz="1000" dirty="0">
                  <a:latin typeface="SimSun" panose="02010600030101010101" pitchFamily="2" charset="-122"/>
                  <a:ea typeface="SimSun" panose="02010600030101010101" pitchFamily="2" charset="-122"/>
                </a:rPr>
                <a:t>挖沟渠</a:t>
              </a:r>
              <a:endParaRPr kumimoji="1" lang="ja-JP" altLang="en-US" sz="1000" dirty="0">
                <a:latin typeface="SimSun" panose="02010600030101010101" pitchFamily="2" charset="-122"/>
                <a:ea typeface="SimSun" panose="02010600030101010101" pitchFamily="2" charset="-122"/>
              </a:endParaRPr>
            </a:p>
          </p:txBody>
        </p:sp>
        <p:sp>
          <p:nvSpPr>
            <p:cNvPr id="31" name="テキスト ボックス 30"/>
            <p:cNvSpPr txBox="1"/>
            <p:nvPr/>
          </p:nvSpPr>
          <p:spPr>
            <a:xfrm>
              <a:off x="4987587" y="2224503"/>
              <a:ext cx="1844933" cy="246221"/>
            </a:xfrm>
            <a:prstGeom prst="rect">
              <a:avLst/>
            </a:prstGeom>
            <a:noFill/>
          </p:spPr>
          <p:txBody>
            <a:bodyPr wrap="square" rtlCol="0">
              <a:spAutoFit/>
            </a:bodyPr>
            <a:lstStyle/>
            <a:p>
              <a:pPr algn="ctr"/>
              <a:r>
                <a:rPr kumimoji="1" lang="en-US" altLang="ja-JP" sz="1000" dirty="0">
                  <a:latin typeface="SimSun" panose="02010600030101010101" pitchFamily="2" charset="-122"/>
                  <a:ea typeface="SimSun" panose="02010600030101010101" pitchFamily="2" charset="-122"/>
                </a:rPr>
                <a:t>(a)</a:t>
              </a:r>
              <a:r>
                <a:rPr lang="zh-CN" altLang="en-US" sz="1000" dirty="0">
                  <a:latin typeface="SimSun" panose="02010600030101010101" pitchFamily="2" charset="-122"/>
                  <a:ea typeface="SimSun" panose="02010600030101010101" pitchFamily="2" charset="-122"/>
                </a:rPr>
                <a:t>沟渠，建筑物的基础挖掘</a:t>
              </a:r>
              <a:endParaRPr kumimoji="1" lang="ja-JP" altLang="en-US" sz="1000" dirty="0">
                <a:latin typeface="SimSun" panose="02010600030101010101" pitchFamily="2" charset="-122"/>
                <a:ea typeface="SimSun" panose="02010600030101010101" pitchFamily="2" charset="-122"/>
              </a:endParaRPr>
            </a:p>
          </p:txBody>
        </p:sp>
        <p:sp>
          <p:nvSpPr>
            <p:cNvPr id="32" name="テキスト ボックス 31"/>
            <p:cNvSpPr txBox="1"/>
            <p:nvPr/>
          </p:nvSpPr>
          <p:spPr>
            <a:xfrm>
              <a:off x="6690737" y="2214177"/>
              <a:ext cx="1844933" cy="246221"/>
            </a:xfrm>
            <a:prstGeom prst="rect">
              <a:avLst/>
            </a:prstGeom>
            <a:noFill/>
          </p:spPr>
          <p:txBody>
            <a:bodyPr wrap="square" rtlCol="0">
              <a:spAutoFit/>
            </a:bodyPr>
            <a:lstStyle/>
            <a:p>
              <a:pPr algn="ctr"/>
              <a:r>
                <a:rPr kumimoji="1" lang="en-US" altLang="ja-JP" sz="1000" dirty="0">
                  <a:latin typeface="SimSun" panose="02010600030101010101" pitchFamily="2" charset="-122"/>
                  <a:ea typeface="SimSun" panose="02010600030101010101" pitchFamily="2" charset="-122"/>
                </a:rPr>
                <a:t>(b)</a:t>
              </a:r>
              <a:r>
                <a:rPr lang="zh-CN" altLang="en-US" sz="1000" dirty="0">
                  <a:latin typeface="SimSun" panose="02010600030101010101" pitchFamily="2" charset="-122"/>
                  <a:ea typeface="SimSun" panose="02010600030101010101" pitchFamily="2" charset="-122"/>
                </a:rPr>
                <a:t>地表的浅挖掘</a:t>
              </a:r>
              <a:endParaRPr kumimoji="1" lang="ja-JP" altLang="en-US" sz="1000" dirty="0">
                <a:latin typeface="SimSun" panose="02010600030101010101" pitchFamily="2" charset="-122"/>
                <a:ea typeface="SimSun" panose="02010600030101010101" pitchFamily="2" charset="-122"/>
              </a:endParaRPr>
            </a:p>
          </p:txBody>
        </p:sp>
        <p:sp>
          <p:nvSpPr>
            <p:cNvPr id="63" name="正方形/長方形 62"/>
            <p:cNvSpPr/>
            <p:nvPr/>
          </p:nvSpPr>
          <p:spPr>
            <a:xfrm>
              <a:off x="5236999" y="3913602"/>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grpSp>
      <p:grpSp>
        <p:nvGrpSpPr>
          <p:cNvPr id="16" name="グループ化 15"/>
          <p:cNvGrpSpPr>
            <a:grpSpLocks noChangeAspect="1"/>
          </p:cNvGrpSpPr>
          <p:nvPr/>
        </p:nvGrpSpPr>
        <p:grpSpPr>
          <a:xfrm>
            <a:off x="4036927" y="3146323"/>
            <a:ext cx="4087292" cy="3200621"/>
            <a:chOff x="4752743" y="3706854"/>
            <a:chExt cx="3371477" cy="2640090"/>
          </a:xfrm>
        </p:grpSpPr>
        <p:pic>
          <p:nvPicPr>
            <p:cNvPr id="6" name="図 5"/>
            <p:cNvPicPr>
              <a:picLocks noChangeAspect="1"/>
            </p:cNvPicPr>
            <p:nvPr/>
          </p:nvPicPr>
          <p:blipFill>
            <a:blip r:embed="rId4"/>
            <a:stretch>
              <a:fillRect/>
            </a:stretch>
          </p:blipFill>
          <p:spPr>
            <a:xfrm>
              <a:off x="5297892" y="3706854"/>
              <a:ext cx="2826328" cy="2422566"/>
            </a:xfrm>
            <a:prstGeom prst="rect">
              <a:avLst/>
            </a:prstGeom>
          </p:spPr>
        </p:pic>
        <p:sp>
          <p:nvSpPr>
            <p:cNvPr id="15" name="テキスト ボックス 14"/>
            <p:cNvSpPr txBox="1"/>
            <p:nvPr/>
          </p:nvSpPr>
          <p:spPr>
            <a:xfrm>
              <a:off x="5502159" y="5953390"/>
              <a:ext cx="716941" cy="200055"/>
            </a:xfrm>
            <a:prstGeom prst="rect">
              <a:avLst/>
            </a:prstGeom>
            <a:solidFill>
              <a:schemeClr val="bg1"/>
            </a:solidFill>
            <a:ln>
              <a:noFill/>
            </a:ln>
          </p:spPr>
          <p:txBody>
            <a:bodyPr wrap="square" rtlCol="0">
              <a:spAutoFit/>
            </a:bodyPr>
            <a:lstStyle/>
            <a:p>
              <a:r>
                <a:rPr lang="zh-CN" altLang="en-US" sz="700" dirty="0">
                  <a:latin typeface="SimSun" panose="02010600030101010101" pitchFamily="2" charset="-122"/>
                  <a:ea typeface="SimSun" panose="02010600030101010101" pitchFamily="2" charset="-122"/>
                </a:rPr>
                <a:t>把铲斗放回</a:t>
              </a:r>
              <a:endParaRPr lang="ja-JP" altLang="en-US" sz="700" dirty="0">
                <a:latin typeface="SimSun" panose="02010600030101010101" pitchFamily="2" charset="-122"/>
                <a:ea typeface="SimSun" panose="02010600030101010101" pitchFamily="2" charset="-122"/>
              </a:endParaRPr>
            </a:p>
          </p:txBody>
        </p:sp>
        <p:sp>
          <p:nvSpPr>
            <p:cNvPr id="35" name="テキスト ボックス 34"/>
            <p:cNvSpPr txBox="1"/>
            <p:nvPr/>
          </p:nvSpPr>
          <p:spPr>
            <a:xfrm>
              <a:off x="5233882" y="3847657"/>
              <a:ext cx="1098512" cy="203100"/>
            </a:xfrm>
            <a:prstGeom prst="rect">
              <a:avLst/>
            </a:prstGeom>
            <a:solidFill>
              <a:schemeClr val="bg1"/>
            </a:solidFill>
          </p:spPr>
          <p:txBody>
            <a:bodyPr wrap="square" rtlCol="0">
              <a:spAutoFit/>
            </a:bodyPr>
            <a:lstStyle/>
            <a:p>
              <a:pPr algn="ctr"/>
              <a:r>
                <a:rPr kumimoji="1" lang="en-US" altLang="ja-JP" sz="1000" dirty="0">
                  <a:latin typeface="SimSun" panose="02010600030101010101" pitchFamily="2" charset="-122"/>
                  <a:ea typeface="SimSun" panose="02010600030101010101" pitchFamily="2" charset="-122"/>
                </a:rPr>
                <a:t>(a) </a:t>
              </a:r>
              <a:r>
                <a:rPr kumimoji="1" lang="zh-CN" altLang="en-US" sz="1000" dirty="0">
                  <a:latin typeface="SimSun" panose="02010600030101010101" pitchFamily="2" charset="-122"/>
                  <a:ea typeface="SimSun" panose="02010600030101010101" pitchFamily="2" charset="-122"/>
                </a:rPr>
                <a:t>爬坡</a:t>
              </a:r>
              <a:r>
                <a:rPr lang="zh-CN" altLang="en-US" sz="1000" dirty="0">
                  <a:latin typeface="SimSun" panose="02010600030101010101" pitchFamily="2" charset="-122"/>
                  <a:ea typeface="SimSun" panose="02010600030101010101" pitchFamily="2" charset="-122"/>
                </a:rPr>
                <a:t>要领</a:t>
              </a:r>
              <a:endParaRPr kumimoji="1" lang="ja-JP" altLang="en-US" sz="1000" dirty="0">
                <a:latin typeface="SimSun" panose="02010600030101010101" pitchFamily="2" charset="-122"/>
                <a:ea typeface="SimSun" panose="02010600030101010101" pitchFamily="2" charset="-122"/>
              </a:endParaRPr>
            </a:p>
          </p:txBody>
        </p:sp>
        <p:sp>
          <p:nvSpPr>
            <p:cNvPr id="68" name="正方形/長方形 67"/>
            <p:cNvSpPr/>
            <p:nvPr/>
          </p:nvSpPr>
          <p:spPr>
            <a:xfrm>
              <a:off x="5281015" y="516793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69" name="テキスト ボックス 68"/>
            <p:cNvSpPr txBox="1"/>
            <p:nvPr/>
          </p:nvSpPr>
          <p:spPr>
            <a:xfrm>
              <a:off x="4752743" y="5085558"/>
              <a:ext cx="1844933" cy="246221"/>
            </a:xfrm>
            <a:prstGeom prst="rect">
              <a:avLst/>
            </a:prstGeom>
            <a:noFill/>
          </p:spPr>
          <p:txBody>
            <a:bodyPr wrap="square" rtlCol="0">
              <a:spAutoFit/>
            </a:bodyPr>
            <a:lstStyle/>
            <a:p>
              <a:pPr algn="ctr"/>
              <a:r>
                <a:rPr kumimoji="1" lang="en-US" altLang="ja-JP" sz="1000" dirty="0">
                  <a:latin typeface="SimSun" panose="02010600030101010101" pitchFamily="2" charset="-122"/>
                  <a:ea typeface="SimSun" panose="02010600030101010101" pitchFamily="2" charset="-122"/>
                </a:rPr>
                <a:t>(b) </a:t>
              </a:r>
              <a:r>
                <a:rPr kumimoji="1" lang="zh-CN" altLang="en-US" sz="1000" dirty="0">
                  <a:latin typeface="SimSun" panose="02010600030101010101" pitchFamily="2" charset="-122"/>
                  <a:ea typeface="SimSun" panose="02010600030101010101" pitchFamily="2" charset="-122"/>
                </a:rPr>
                <a:t>下坡要领</a:t>
              </a:r>
              <a:endParaRPr kumimoji="1" lang="ja-JP" altLang="en-US" sz="10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 xmlns:a16="http://schemas.microsoft.com/office/drawing/2014/main" id="{38FD0DE6-9752-467E-B794-F529F070A765}"/>
                </a:ext>
              </a:extLst>
            </p:cNvPr>
            <p:cNvSpPr txBox="1"/>
            <p:nvPr/>
          </p:nvSpPr>
          <p:spPr>
            <a:xfrm>
              <a:off x="5783139" y="4807638"/>
              <a:ext cx="1141858"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在这个位置把铲斗抬起</a:t>
              </a:r>
              <a:endParaRPr kumimoji="1" lang="ja-JP" altLang="en-US" sz="700"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 xmlns:a16="http://schemas.microsoft.com/office/drawing/2014/main" id="{90C8EA08-6254-4D80-B883-F2546B813599}"/>
                </a:ext>
              </a:extLst>
            </p:cNvPr>
            <p:cNvSpPr txBox="1"/>
            <p:nvPr/>
          </p:nvSpPr>
          <p:spPr>
            <a:xfrm>
              <a:off x="6349418" y="4652889"/>
              <a:ext cx="845132"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在这个位置放回</a:t>
              </a:r>
              <a:endParaRPr kumimoji="1" lang="ja-JP" altLang="en-US" sz="700" dirty="0">
                <a:latin typeface="SimSun" panose="02010600030101010101" pitchFamily="2" charset="-122"/>
                <a:ea typeface="SimSun" panose="02010600030101010101" pitchFamily="2" charset="-122"/>
              </a:endParaRPr>
            </a:p>
          </p:txBody>
        </p:sp>
        <p:sp>
          <p:nvSpPr>
            <p:cNvPr id="29" name="テキスト ボックス 28">
              <a:extLst>
                <a:ext uri="{FF2B5EF4-FFF2-40B4-BE49-F238E27FC236}">
                  <a16:creationId xmlns="" xmlns:a16="http://schemas.microsoft.com/office/drawing/2014/main" id="{1202A328-CE2E-40DB-87BD-8FE1B64A7406}"/>
                </a:ext>
              </a:extLst>
            </p:cNvPr>
            <p:cNvSpPr txBox="1"/>
            <p:nvPr/>
          </p:nvSpPr>
          <p:spPr>
            <a:xfrm>
              <a:off x="6958671" y="4535120"/>
              <a:ext cx="1009739"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铲斗尽可能的低下去</a:t>
              </a:r>
              <a:endParaRPr kumimoji="1" lang="ja-JP" altLang="en-US" sz="700" dirty="0">
                <a:latin typeface="SimSun" panose="02010600030101010101" pitchFamily="2" charset="-122"/>
                <a:ea typeface="SimSun" panose="02010600030101010101" pitchFamily="2" charset="-122"/>
              </a:endParaRPr>
            </a:p>
          </p:txBody>
        </p:sp>
        <p:sp>
          <p:nvSpPr>
            <p:cNvPr id="30" name="テキスト ボックス 29">
              <a:extLst>
                <a:ext uri="{FF2B5EF4-FFF2-40B4-BE49-F238E27FC236}">
                  <a16:creationId xmlns="" xmlns:a16="http://schemas.microsoft.com/office/drawing/2014/main" id="{5CDF2091-1D95-4108-B6F2-308068ABDD0E}"/>
                </a:ext>
              </a:extLst>
            </p:cNvPr>
            <p:cNvSpPr txBox="1"/>
            <p:nvPr/>
          </p:nvSpPr>
          <p:spPr>
            <a:xfrm>
              <a:off x="7341641" y="4389488"/>
              <a:ext cx="367259"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放回</a:t>
              </a:r>
              <a:endParaRPr kumimoji="1" lang="ja-JP" altLang="en-US" sz="700" dirty="0">
                <a:latin typeface="SimSun" panose="02010600030101010101" pitchFamily="2" charset="-122"/>
                <a:ea typeface="SimSun" panose="02010600030101010101" pitchFamily="2" charset="-122"/>
              </a:endParaRPr>
            </a:p>
          </p:txBody>
        </p:sp>
        <p:sp>
          <p:nvSpPr>
            <p:cNvPr id="37" name="正方形/長方形 36">
              <a:extLst>
                <a:ext uri="{FF2B5EF4-FFF2-40B4-BE49-F238E27FC236}">
                  <a16:creationId xmlns="" xmlns:a16="http://schemas.microsoft.com/office/drawing/2014/main" id="{AE57FAD6-EAF8-44A8-8F35-C6D85E916DE6}"/>
                </a:ext>
              </a:extLst>
            </p:cNvPr>
            <p:cNvSpPr/>
            <p:nvPr/>
          </p:nvSpPr>
          <p:spPr>
            <a:xfrm>
              <a:off x="6262576" y="5845668"/>
              <a:ext cx="1079065" cy="200055"/>
            </a:xfrm>
            <a:prstGeom prst="rect">
              <a:avLst/>
            </a:prstGeom>
            <a:solidFill>
              <a:schemeClr val="bg1"/>
            </a:solidFill>
          </p:spPr>
          <p:txBody>
            <a:bodyPr wrap="square">
              <a:spAutoFit/>
            </a:bodyPr>
            <a:lstStyle/>
            <a:p>
              <a:r>
                <a:rPr lang="zh-CN" altLang="en-US" sz="700" dirty="0">
                  <a:latin typeface="SimSun" panose="02010600030101010101" pitchFamily="2" charset="-122"/>
                  <a:ea typeface="SimSun" panose="02010600030101010101" pitchFamily="2" charset="-122"/>
                </a:rPr>
                <a:t>在这个位置把铲斗抬起</a:t>
              </a:r>
              <a:endParaRPr lang="ja-JP" altLang="en-US" sz="700" dirty="0">
                <a:latin typeface="SimSun" panose="02010600030101010101" pitchFamily="2" charset="-122"/>
                <a:ea typeface="SimSun" panose="02010600030101010101" pitchFamily="2" charset="-122"/>
              </a:endParaRPr>
            </a:p>
          </p:txBody>
        </p:sp>
        <p:sp>
          <p:nvSpPr>
            <p:cNvPr id="39" name="テキスト ボックス 38">
              <a:extLst>
                <a:ext uri="{FF2B5EF4-FFF2-40B4-BE49-F238E27FC236}">
                  <a16:creationId xmlns="" xmlns:a16="http://schemas.microsoft.com/office/drawing/2014/main" id="{AEC63ED7-372A-4809-BED3-087AB1D25C77}"/>
                </a:ext>
              </a:extLst>
            </p:cNvPr>
            <p:cNvSpPr txBox="1"/>
            <p:nvPr/>
          </p:nvSpPr>
          <p:spPr>
            <a:xfrm>
              <a:off x="6852100" y="5660659"/>
              <a:ext cx="1237798"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铲斗位置就这样降下去</a:t>
              </a:r>
              <a:endParaRPr kumimoji="1" lang="ja-JP" altLang="en-US" sz="700" dirty="0">
                <a:latin typeface="SimSun" panose="02010600030101010101" pitchFamily="2" charset="-122"/>
                <a:ea typeface="SimSun" panose="02010600030101010101" pitchFamily="2" charset="-122"/>
              </a:endParaRPr>
            </a:p>
          </p:txBody>
        </p:sp>
        <p:sp>
          <p:nvSpPr>
            <p:cNvPr id="8" name="正方形/長方形 7">
              <a:extLst>
                <a:ext uri="{FF2B5EF4-FFF2-40B4-BE49-F238E27FC236}">
                  <a16:creationId xmlns="" xmlns:a16="http://schemas.microsoft.com/office/drawing/2014/main" id="{A95E0F95-905B-4484-8C2C-B57C6DA9327D}"/>
                </a:ext>
              </a:extLst>
            </p:cNvPr>
            <p:cNvSpPr/>
            <p:nvPr/>
          </p:nvSpPr>
          <p:spPr>
            <a:xfrm>
              <a:off x="6039237" y="6069945"/>
              <a:ext cx="1343638" cy="276999"/>
            </a:xfrm>
            <a:prstGeom prst="rect">
              <a:avLst/>
            </a:prstGeom>
          </p:spPr>
          <p:txBody>
            <a:bodyPr wrap="none">
              <a:spAutoFit/>
            </a:bodyPr>
            <a:lstStyle/>
            <a:p>
              <a:pPr algn="ctr"/>
              <a:r>
                <a:rPr lang="zh-CN" altLang="en-US" sz="1200" dirty="0">
                  <a:solidFill>
                    <a:prstClr val="black"/>
                  </a:solidFill>
                </a:rPr>
                <a:t> 爬坡，下坡要领</a:t>
              </a:r>
              <a:endParaRPr lang="ja-JP" altLang="en-US" sz="1200" dirty="0">
                <a:solidFill>
                  <a:prstClr val="black"/>
                </a:solidFill>
              </a:endParaRPr>
            </a:p>
          </p:txBody>
        </p:sp>
      </p:grpSp>
    </p:spTree>
    <p:extLst>
      <p:ext uri="{BB962C8B-B14F-4D97-AF65-F5344CB8AC3E}">
        <p14:creationId xmlns:p14="http://schemas.microsoft.com/office/powerpoint/2010/main" val="3322076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挖掘用机械</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辅助教材８页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660732" y="3305553"/>
            <a:ext cx="3312646" cy="276999"/>
          </a:xfrm>
          <a:prstGeom prst="rect">
            <a:avLst/>
          </a:prstGeom>
          <a:noFill/>
          <a:ln>
            <a:noFill/>
          </a:ln>
        </p:spPr>
        <p:txBody>
          <a:bodyPr wrap="square" rtlCol="0">
            <a:spAutoFit/>
          </a:bodyPr>
          <a:lstStyle/>
          <a:p>
            <a:pPr algn="ct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动力挖掘机的示例</a:t>
            </a:r>
            <a:endParaRPr lang="ja-JP" altLang="en-US" sz="1000" dirty="0">
              <a:solidFill>
                <a:prstClr val="black"/>
              </a:solidFill>
              <a:latin typeface="SimSun" panose="02010600030101010101" pitchFamily="2" charset="-122"/>
              <a:ea typeface="SimSun" panose="02010600030101010101" pitchFamily="2" charset="-122"/>
            </a:endParaRPr>
          </a:p>
        </p:txBody>
      </p:sp>
      <p:sp>
        <p:nvSpPr>
          <p:cNvPr id="13" name="テキスト ボックス 12"/>
          <p:cNvSpPr txBox="1"/>
          <p:nvPr/>
        </p:nvSpPr>
        <p:spPr>
          <a:xfrm>
            <a:off x="5113247" y="4411723"/>
            <a:ext cx="3312646" cy="276999"/>
          </a:xfrm>
          <a:prstGeom prst="rect">
            <a:avLst/>
          </a:prstGeom>
          <a:noFill/>
          <a:ln>
            <a:noFill/>
          </a:ln>
        </p:spPr>
        <p:txBody>
          <a:bodyPr wrap="square" rtlCol="0">
            <a:spAutoFit/>
          </a:bodyPr>
          <a:lstStyle/>
          <a:p>
            <a:pPr algn="ct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拖曳挖掘机的示例</a:t>
            </a:r>
            <a:endParaRPr lang="ja-JP" altLang="en-US" sz="10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120703" y="1290089"/>
            <a:ext cx="2495550" cy="2047875"/>
          </a:xfrm>
          <a:prstGeom prst="rect">
            <a:avLst/>
          </a:prstGeom>
        </p:spPr>
      </p:pic>
      <p:pic>
        <p:nvPicPr>
          <p:cNvPr id="10" name="図 9"/>
          <p:cNvPicPr>
            <a:picLocks noChangeAspect="1"/>
          </p:cNvPicPr>
          <p:nvPr/>
        </p:nvPicPr>
        <p:blipFill>
          <a:blip r:embed="rId4"/>
          <a:stretch>
            <a:fillRect/>
          </a:stretch>
        </p:blipFill>
        <p:spPr>
          <a:xfrm>
            <a:off x="718107" y="3649452"/>
            <a:ext cx="4552950" cy="1809750"/>
          </a:xfrm>
          <a:prstGeom prst="rect">
            <a:avLst/>
          </a:prstGeom>
        </p:spPr>
      </p:pic>
      <p:sp>
        <p:nvSpPr>
          <p:cNvPr id="14" name="テキスト ボックス 13"/>
          <p:cNvSpPr txBox="1"/>
          <p:nvPr/>
        </p:nvSpPr>
        <p:spPr>
          <a:xfrm>
            <a:off x="1120703" y="5364428"/>
            <a:ext cx="3312646" cy="276999"/>
          </a:xfrm>
          <a:prstGeom prst="rect">
            <a:avLst/>
          </a:prstGeom>
          <a:noFill/>
          <a:ln>
            <a:noFill/>
          </a:ln>
        </p:spPr>
        <p:txBody>
          <a:bodyPr wrap="square" rtlCol="0">
            <a:spAutoFit/>
          </a:bodyPr>
          <a:lstStyle/>
          <a:p>
            <a:pPr algn="ct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蛤壳式挖掘机的示例</a:t>
            </a:r>
            <a:endParaRPr lang="ja-JP" altLang="en-US" sz="10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5"/>
          <a:stretch>
            <a:fillRect/>
          </a:stretch>
        </p:blipFill>
        <p:spPr>
          <a:xfrm>
            <a:off x="4821753" y="1286752"/>
            <a:ext cx="3661515" cy="3087821"/>
          </a:xfrm>
          <a:prstGeom prst="rect">
            <a:avLst/>
          </a:prstGeom>
        </p:spPr>
      </p:pic>
    </p:spTree>
    <p:extLst>
      <p:ext uri="{BB962C8B-B14F-4D97-AF65-F5344CB8AC3E}">
        <p14:creationId xmlns:p14="http://schemas.microsoft.com/office/powerpoint/2010/main" val="528377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挖掘作业</a:t>
            </a:r>
            <a:endParaRPr kumimoji="1" lang="ja-JP" altLang="en-US" sz="2400" dirty="0">
              <a:latin typeface="SimSun" panose="02010600030101010101" pitchFamily="2" charset="-122"/>
              <a:ea typeface="SimSun" panose="02010600030101010101" pitchFamily="2" charset="-122"/>
            </a:endParaRPr>
          </a:p>
        </p:txBody>
      </p:sp>
      <p:sp>
        <p:nvSpPr>
          <p:cNvPr id="22" name="テキスト ボックス 21"/>
          <p:cNvSpPr txBox="1"/>
          <p:nvPr/>
        </p:nvSpPr>
        <p:spPr>
          <a:xfrm>
            <a:off x="1043505" y="6040255"/>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使用伸臂最有效率的挖掘范围</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教科书１２６页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６</a:t>
            </a:r>
            <a:r>
              <a:rPr lang="ja-JP" altLang="en-US" sz="1200" dirty="0">
                <a:solidFill>
                  <a:prstClr val="black"/>
                </a:solidFill>
                <a:latin typeface="SimSun" panose="02010600030101010101" pitchFamily="2" charset="-122"/>
                <a:ea typeface="SimSun" panose="02010600030101010101" pitchFamily="2" charset="-122"/>
              </a:rPr>
              <a:t>５</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5" name="テキスト ボックス 14"/>
          <p:cNvSpPr txBox="1"/>
          <p:nvPr/>
        </p:nvSpPr>
        <p:spPr>
          <a:xfrm>
            <a:off x="4690590" y="4820384"/>
            <a:ext cx="378723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在路肩挖掘时履带的朝向</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779255" y="4188923"/>
            <a:ext cx="3348538" cy="1883553"/>
          </a:xfrm>
          <a:prstGeom prst="rect">
            <a:avLst/>
          </a:prstGeom>
        </p:spPr>
      </p:pic>
      <p:pic>
        <p:nvPicPr>
          <p:cNvPr id="16" name="図 15"/>
          <p:cNvPicPr>
            <a:picLocks noChangeAspect="1"/>
          </p:cNvPicPr>
          <p:nvPr/>
        </p:nvPicPr>
        <p:blipFill>
          <a:blip r:embed="rId4"/>
          <a:stretch>
            <a:fillRect/>
          </a:stretch>
        </p:blipFill>
        <p:spPr>
          <a:xfrm>
            <a:off x="628650" y="1291390"/>
            <a:ext cx="4440500" cy="2580940"/>
          </a:xfrm>
          <a:prstGeom prst="rect">
            <a:avLst/>
          </a:prstGeom>
        </p:spPr>
      </p:pic>
      <p:sp>
        <p:nvSpPr>
          <p:cNvPr id="23" name="テキスト ボックス 22"/>
          <p:cNvSpPr txBox="1"/>
          <p:nvPr/>
        </p:nvSpPr>
        <p:spPr>
          <a:xfrm>
            <a:off x="666172" y="3827858"/>
            <a:ext cx="4024417"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液压式挖掘机（</a:t>
            </a:r>
            <a:r>
              <a:rPr lang="en-US" altLang="zh-CN" sz="1200" dirty="0" err="1">
                <a:solidFill>
                  <a:prstClr val="black"/>
                </a:solidFill>
                <a:latin typeface="SimSun" panose="02010600030101010101" pitchFamily="2" charset="-122"/>
                <a:ea typeface="SimSun" panose="02010600030101010101" pitchFamily="2" charset="-122"/>
              </a:rPr>
              <a:t>shoberu</a:t>
            </a:r>
            <a:r>
              <a:rPr lang="en-US" altLang="zh-CN"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反铲挖土机</a:t>
            </a:r>
            <a:r>
              <a:rPr lang="ja-JP" altLang="en-US" sz="1200" dirty="0">
                <a:solidFill>
                  <a:prstClr val="black"/>
                </a:solidFill>
                <a:latin typeface="SimSun" panose="02010600030101010101" pitchFamily="2" charset="-122"/>
                <a:ea typeface="SimSun" panose="02010600030101010101" pitchFamily="2" charset="-122"/>
              </a:rPr>
              <a:t>）基本作业的示例</a:t>
            </a:r>
          </a:p>
        </p:txBody>
      </p:sp>
      <p:pic>
        <p:nvPicPr>
          <p:cNvPr id="10" name="図 9"/>
          <p:cNvPicPr>
            <a:picLocks noChangeAspect="1"/>
          </p:cNvPicPr>
          <p:nvPr/>
        </p:nvPicPr>
        <p:blipFill>
          <a:blip r:embed="rId5"/>
          <a:stretch>
            <a:fillRect/>
          </a:stretch>
        </p:blipFill>
        <p:spPr>
          <a:xfrm>
            <a:off x="4690590" y="2980865"/>
            <a:ext cx="3730336" cy="1782929"/>
          </a:xfrm>
          <a:prstGeom prst="rect">
            <a:avLst/>
          </a:prstGeom>
          <a:noFill/>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2" name="テキスト ボックス 1">
            <a:extLst>
              <a:ext uri="{FF2B5EF4-FFF2-40B4-BE49-F238E27FC236}">
                <a16:creationId xmlns="" xmlns:a16="http://schemas.microsoft.com/office/drawing/2014/main" id="{2AACF4AC-FA28-44D8-BD9A-E35CB5D8FA3C}"/>
              </a:ext>
            </a:extLst>
          </p:cNvPr>
          <p:cNvSpPr txBox="1"/>
          <p:nvPr/>
        </p:nvSpPr>
        <p:spPr>
          <a:xfrm>
            <a:off x="1043505" y="1466162"/>
            <a:ext cx="914400" cy="261610"/>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伸臂气缸</a:t>
            </a:r>
            <a:endParaRPr kumimoji="1" lang="ja-JP" altLang="en-US" sz="1100" dirty="0">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 xmlns:a16="http://schemas.microsoft.com/office/drawing/2014/main" id="{BF99387A-857B-4345-846B-469D303A67A7}"/>
              </a:ext>
            </a:extLst>
          </p:cNvPr>
          <p:cNvSpPr txBox="1"/>
          <p:nvPr/>
        </p:nvSpPr>
        <p:spPr>
          <a:xfrm>
            <a:off x="2848900" y="1385418"/>
            <a:ext cx="466794" cy="261610"/>
          </a:xfrm>
          <a:prstGeom prst="rect">
            <a:avLst/>
          </a:prstGeom>
          <a:solidFill>
            <a:schemeClr val="bg1"/>
          </a:solidFill>
        </p:spPr>
        <p:txBody>
          <a:bodyPr wrap="none" rtlCol="0">
            <a:spAutoFit/>
          </a:bodyPr>
          <a:lstStyle/>
          <a:p>
            <a:r>
              <a:rPr kumimoji="1" lang="zh-CN" altLang="en-US" sz="1100" dirty="0">
                <a:latin typeface="SimSun" panose="02010600030101010101" pitchFamily="2" charset="-122"/>
                <a:ea typeface="SimSun" panose="02010600030101010101" pitchFamily="2" charset="-122"/>
              </a:rPr>
              <a:t>伸臂</a:t>
            </a:r>
            <a:endParaRPr kumimoji="1" lang="ja-JP" altLang="en-US" sz="1100" dirty="0">
              <a:latin typeface="SimSun" panose="02010600030101010101" pitchFamily="2" charset="-122"/>
              <a:ea typeface="SimSun" panose="02010600030101010101" pitchFamily="2" charset="-122"/>
            </a:endParaRPr>
          </a:p>
        </p:txBody>
      </p:sp>
      <p:sp>
        <p:nvSpPr>
          <p:cNvPr id="6" name="テキスト ボックス 5">
            <a:extLst>
              <a:ext uri="{FF2B5EF4-FFF2-40B4-BE49-F238E27FC236}">
                <a16:creationId xmlns="" xmlns:a16="http://schemas.microsoft.com/office/drawing/2014/main" id="{70A24758-0E56-45F7-A80F-CAB1AD5CD1FF}"/>
              </a:ext>
            </a:extLst>
          </p:cNvPr>
          <p:cNvSpPr txBox="1"/>
          <p:nvPr/>
        </p:nvSpPr>
        <p:spPr>
          <a:xfrm>
            <a:off x="2925234" y="2159841"/>
            <a:ext cx="780920" cy="246221"/>
          </a:xfrm>
          <a:prstGeom prst="rect">
            <a:avLst/>
          </a:prstGeom>
          <a:solidFill>
            <a:schemeClr val="bg1"/>
          </a:solidFill>
        </p:spPr>
        <p:txBody>
          <a:bodyPr wrap="square" rtlCol="0">
            <a:spAutoFit/>
          </a:bodyPr>
          <a:lstStyle/>
          <a:p>
            <a:pPr algn="dist"/>
            <a:r>
              <a:rPr kumimoji="1" lang="zh-CN" altLang="en-US" sz="1000" dirty="0">
                <a:latin typeface="SimSun" panose="02010600030101010101" pitchFamily="2" charset="-122"/>
                <a:ea typeface="SimSun" panose="02010600030101010101" pitchFamily="2" charset="-122"/>
              </a:rPr>
              <a:t>铲斗气缸</a:t>
            </a:r>
            <a:endParaRPr kumimoji="1" lang="ja-JP" altLang="en-US" sz="10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 xmlns:a16="http://schemas.microsoft.com/office/drawing/2014/main" id="{EE435447-B69B-4154-8542-F6D19D27C036}"/>
              </a:ext>
            </a:extLst>
          </p:cNvPr>
          <p:cNvSpPr txBox="1"/>
          <p:nvPr/>
        </p:nvSpPr>
        <p:spPr>
          <a:xfrm>
            <a:off x="4564370" y="1291036"/>
            <a:ext cx="914400" cy="246221"/>
          </a:xfrm>
          <a:prstGeom prst="rect">
            <a:avLst/>
          </a:prstGeom>
          <a:solidFill>
            <a:schemeClr val="bg1"/>
          </a:solidFill>
        </p:spPr>
        <p:txBody>
          <a:bodyPr wrap="square" rtlCol="0">
            <a:spAutoFit/>
          </a:bodyPr>
          <a:lstStyle/>
          <a:p>
            <a:r>
              <a:rPr lang="zh-CN" altLang="en-US" sz="1000" dirty="0">
                <a:latin typeface="SimSun" panose="02010600030101010101" pitchFamily="2" charset="-122"/>
                <a:ea typeface="SimSun" panose="02010600030101010101" pitchFamily="2" charset="-122"/>
              </a:rPr>
              <a:t>铲斗气缸</a:t>
            </a:r>
            <a:endParaRPr lang="ja-JP" altLang="en-US" sz="10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 xmlns:a16="http://schemas.microsoft.com/office/drawing/2014/main" id="{C3B15565-4C56-45D2-AB13-25B9B5994C1C}"/>
              </a:ext>
            </a:extLst>
          </p:cNvPr>
          <p:cNvSpPr txBox="1"/>
          <p:nvPr/>
        </p:nvSpPr>
        <p:spPr>
          <a:xfrm>
            <a:off x="3364084" y="3336205"/>
            <a:ext cx="575822" cy="246221"/>
          </a:xfrm>
          <a:prstGeom prst="rect">
            <a:avLst/>
          </a:prstGeom>
          <a:solidFill>
            <a:schemeClr val="bg1"/>
          </a:solidFill>
        </p:spPr>
        <p:txBody>
          <a:bodyPr wrap="square" lIns="0" tIns="0" rIns="0" bIns="0" rtlCol="0">
            <a:spAutoFit/>
          </a:bodyPr>
          <a:lstStyle/>
          <a:p>
            <a:r>
              <a:rPr kumimoji="1" lang="zh-CN" altLang="en-US" sz="800" dirty="0">
                <a:latin typeface="SimSun" panose="02010600030101010101" pitchFamily="2" charset="-122"/>
                <a:ea typeface="SimSun" panose="02010600030101010101" pitchFamily="2" charset="-122"/>
              </a:rPr>
              <a:t>（刃尖前端角度）</a:t>
            </a:r>
            <a:endParaRPr kumimoji="1" lang="ja-JP" altLang="en-US" sz="8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 xmlns:a16="http://schemas.microsoft.com/office/drawing/2014/main" id="{FB480163-7081-441C-B987-ABA9D38DFFFC}"/>
              </a:ext>
            </a:extLst>
          </p:cNvPr>
          <p:cNvSpPr txBox="1"/>
          <p:nvPr/>
        </p:nvSpPr>
        <p:spPr>
          <a:xfrm>
            <a:off x="3202425" y="2608742"/>
            <a:ext cx="449570" cy="215444"/>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连杆</a:t>
            </a:r>
            <a:endParaRPr kumimoji="1" lang="ja-JP" altLang="en-US" sz="8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493330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装载作业</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22" name="テキスト ボックス 21"/>
          <p:cNvSpPr txBox="1"/>
          <p:nvPr/>
        </p:nvSpPr>
        <p:spPr>
          <a:xfrm>
            <a:off x="612546" y="2718505"/>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装载作业的示例（１）</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教科书１２８页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６</a:t>
            </a:r>
            <a:r>
              <a:rPr lang="ja-JP" altLang="en-US" sz="1200" dirty="0">
                <a:solidFill>
                  <a:prstClr val="black"/>
                </a:solidFill>
                <a:latin typeface="SimSun" panose="02010600030101010101" pitchFamily="2" charset="-122"/>
                <a:ea typeface="SimSun" panose="02010600030101010101" pitchFamily="2" charset="-122"/>
              </a:rPr>
              <a:t>６</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771174" y="1416661"/>
            <a:ext cx="2767968" cy="1263759"/>
          </a:xfrm>
          <a:prstGeom prst="rect">
            <a:avLst/>
          </a:prstGeom>
        </p:spPr>
      </p:pic>
      <p:pic>
        <p:nvPicPr>
          <p:cNvPr id="3" name="図 2"/>
          <p:cNvPicPr>
            <a:picLocks noChangeAspect="1"/>
          </p:cNvPicPr>
          <p:nvPr/>
        </p:nvPicPr>
        <p:blipFill>
          <a:blip r:embed="rId4"/>
          <a:stretch>
            <a:fillRect/>
          </a:stretch>
        </p:blipFill>
        <p:spPr>
          <a:xfrm>
            <a:off x="3850156" y="1468928"/>
            <a:ext cx="1957149" cy="1526576"/>
          </a:xfrm>
          <a:prstGeom prst="rect">
            <a:avLst/>
          </a:prstGeom>
        </p:spPr>
      </p:pic>
      <p:pic>
        <p:nvPicPr>
          <p:cNvPr id="5" name="図 4"/>
          <p:cNvPicPr>
            <a:picLocks noChangeAspect="1"/>
          </p:cNvPicPr>
          <p:nvPr/>
        </p:nvPicPr>
        <p:blipFill>
          <a:blip r:embed="rId5"/>
          <a:stretch>
            <a:fillRect/>
          </a:stretch>
        </p:blipFill>
        <p:spPr>
          <a:xfrm>
            <a:off x="3918946" y="3491527"/>
            <a:ext cx="1498617" cy="1582495"/>
          </a:xfrm>
          <a:prstGeom prst="rect">
            <a:avLst/>
          </a:prstGeom>
          <a:solidFill>
            <a:schemeClr val="bg1"/>
          </a:solidFill>
        </p:spPr>
      </p:pic>
      <p:pic>
        <p:nvPicPr>
          <p:cNvPr id="6" name="図 5"/>
          <p:cNvPicPr>
            <a:picLocks noChangeAspect="1"/>
          </p:cNvPicPr>
          <p:nvPr/>
        </p:nvPicPr>
        <p:blipFill>
          <a:blip r:embed="rId6"/>
          <a:stretch>
            <a:fillRect/>
          </a:stretch>
        </p:blipFill>
        <p:spPr>
          <a:xfrm>
            <a:off x="918382" y="3300835"/>
            <a:ext cx="2656130" cy="1056860"/>
          </a:xfrm>
          <a:prstGeom prst="rect">
            <a:avLst/>
          </a:prstGeom>
        </p:spPr>
      </p:pic>
      <p:pic>
        <p:nvPicPr>
          <p:cNvPr id="12" name="図 11"/>
          <p:cNvPicPr>
            <a:picLocks noChangeAspect="1"/>
          </p:cNvPicPr>
          <p:nvPr/>
        </p:nvPicPr>
        <p:blipFill>
          <a:blip r:embed="rId7"/>
          <a:stretch>
            <a:fillRect/>
          </a:stretch>
        </p:blipFill>
        <p:spPr>
          <a:xfrm>
            <a:off x="1010647" y="4732840"/>
            <a:ext cx="2471599" cy="905880"/>
          </a:xfrm>
          <a:prstGeom prst="rect">
            <a:avLst/>
          </a:prstGeom>
        </p:spPr>
      </p:pic>
      <p:pic>
        <p:nvPicPr>
          <p:cNvPr id="13" name="図 12"/>
          <p:cNvPicPr>
            <a:picLocks noChangeAspect="1"/>
          </p:cNvPicPr>
          <p:nvPr/>
        </p:nvPicPr>
        <p:blipFill>
          <a:blip r:embed="rId8"/>
          <a:stretch>
            <a:fillRect/>
          </a:stretch>
        </p:blipFill>
        <p:spPr>
          <a:xfrm>
            <a:off x="5854263" y="1371319"/>
            <a:ext cx="2536494" cy="3338390"/>
          </a:xfrm>
          <a:prstGeom prst="rect">
            <a:avLst/>
          </a:prstGeom>
        </p:spPr>
      </p:pic>
      <p:pic>
        <p:nvPicPr>
          <p:cNvPr id="16" name="図 15"/>
          <p:cNvPicPr>
            <a:picLocks noChangeAspect="1"/>
          </p:cNvPicPr>
          <p:nvPr/>
        </p:nvPicPr>
        <p:blipFill>
          <a:blip r:embed="rId9"/>
          <a:stretch>
            <a:fillRect/>
          </a:stretch>
        </p:blipFill>
        <p:spPr>
          <a:xfrm>
            <a:off x="4151309" y="5226084"/>
            <a:ext cx="3938592" cy="976854"/>
          </a:xfrm>
          <a:prstGeom prst="rect">
            <a:avLst/>
          </a:prstGeom>
        </p:spPr>
      </p:pic>
      <p:sp>
        <p:nvSpPr>
          <p:cNvPr id="19" name="テキスト ボックス 18"/>
          <p:cNvSpPr txBox="1"/>
          <p:nvPr/>
        </p:nvSpPr>
        <p:spPr>
          <a:xfrm>
            <a:off x="3209925" y="2983799"/>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装载作业的示例（２）</a:t>
            </a:r>
          </a:p>
        </p:txBody>
      </p:sp>
      <p:sp>
        <p:nvSpPr>
          <p:cNvPr id="20" name="テキスト ボックス 19"/>
          <p:cNvSpPr txBox="1"/>
          <p:nvPr/>
        </p:nvSpPr>
        <p:spPr>
          <a:xfrm>
            <a:off x="3198391" y="5021436"/>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装载作业的示例（３）</a:t>
            </a:r>
          </a:p>
        </p:txBody>
      </p:sp>
      <p:sp>
        <p:nvSpPr>
          <p:cNvPr id="21" name="テキスト ボックス 20"/>
          <p:cNvSpPr txBox="1"/>
          <p:nvPr/>
        </p:nvSpPr>
        <p:spPr>
          <a:xfrm>
            <a:off x="771174" y="4314577"/>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装载作业的示例（４）</a:t>
            </a:r>
          </a:p>
        </p:txBody>
      </p:sp>
      <p:sp>
        <p:nvSpPr>
          <p:cNvPr id="24" name="テキスト ボックス 23"/>
          <p:cNvSpPr txBox="1"/>
          <p:nvPr/>
        </p:nvSpPr>
        <p:spPr>
          <a:xfrm>
            <a:off x="771174" y="5655377"/>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装载作业的示例（５）</a:t>
            </a:r>
          </a:p>
        </p:txBody>
      </p:sp>
      <p:sp>
        <p:nvSpPr>
          <p:cNvPr id="25" name="テキスト ボックス 24"/>
          <p:cNvSpPr txBox="1"/>
          <p:nvPr/>
        </p:nvSpPr>
        <p:spPr>
          <a:xfrm>
            <a:off x="5503705" y="4696600"/>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伸缩臂</a:t>
            </a:r>
            <a:r>
              <a:rPr lang="ja-JP" altLang="en-US" sz="1200" dirty="0">
                <a:solidFill>
                  <a:prstClr val="black"/>
                </a:solidFill>
                <a:latin typeface="SimSun" panose="02010600030101010101" pitchFamily="2" charset="-122"/>
                <a:ea typeface="SimSun" panose="02010600030101010101" pitchFamily="2" charset="-122"/>
              </a:rPr>
              <a:t>的示例</a:t>
            </a:r>
          </a:p>
        </p:txBody>
      </p:sp>
      <p:sp>
        <p:nvSpPr>
          <p:cNvPr id="26" name="テキスト ボックス 25"/>
          <p:cNvSpPr txBox="1"/>
          <p:nvPr/>
        </p:nvSpPr>
        <p:spPr>
          <a:xfrm>
            <a:off x="4778224" y="6105361"/>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长伸臂</a:t>
            </a:r>
            <a:r>
              <a:rPr lang="ja-JP" altLang="en-US" sz="1200" dirty="0">
                <a:solidFill>
                  <a:prstClr val="black"/>
                </a:solidFill>
                <a:latin typeface="SimSun" panose="02010600030101010101" pitchFamily="2" charset="-122"/>
                <a:ea typeface="SimSun" panose="02010600030101010101" pitchFamily="2" charset="-122"/>
              </a:rPr>
              <a:t>的示例</a:t>
            </a:r>
          </a:p>
        </p:txBody>
      </p:sp>
      <p:sp>
        <p:nvSpPr>
          <p:cNvPr id="7" name="テキスト ボックス 6">
            <a:extLst>
              <a:ext uri="{FF2B5EF4-FFF2-40B4-BE49-F238E27FC236}">
                <a16:creationId xmlns="" xmlns:a16="http://schemas.microsoft.com/office/drawing/2014/main" id="{F8697714-9AE6-4BF6-B823-71E9B9268642}"/>
              </a:ext>
            </a:extLst>
          </p:cNvPr>
          <p:cNvSpPr txBox="1"/>
          <p:nvPr/>
        </p:nvSpPr>
        <p:spPr>
          <a:xfrm rot="20560404">
            <a:off x="4322227" y="3450786"/>
            <a:ext cx="490808" cy="153888"/>
          </a:xfrm>
          <a:prstGeom prst="rect">
            <a:avLst/>
          </a:prstGeom>
          <a:solidFill>
            <a:schemeClr val="bg1"/>
          </a:solidFill>
        </p:spPr>
        <p:txBody>
          <a:bodyPr wrap="square" rtlCol="0">
            <a:spAutoFit/>
          </a:bodyPr>
          <a:lstStyle/>
          <a:p>
            <a:r>
              <a:rPr kumimoji="1" lang="zh-CN" altLang="en-US" sz="400" dirty="0">
                <a:latin typeface="SimSun" panose="02010600030101010101" pitchFamily="2" charset="-122"/>
                <a:ea typeface="SimSun" panose="02010600030101010101" pitchFamily="2" charset="-122"/>
              </a:rPr>
              <a:t>旋转角度</a:t>
            </a:r>
            <a:endParaRPr kumimoji="1" lang="ja-JP" altLang="en-US" sz="4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 xmlns:a16="http://schemas.microsoft.com/office/drawing/2014/main" id="{A727A860-5F20-4BFB-97E0-CDEF3285D724}"/>
              </a:ext>
            </a:extLst>
          </p:cNvPr>
          <p:cNvSpPr txBox="1"/>
          <p:nvPr/>
        </p:nvSpPr>
        <p:spPr>
          <a:xfrm rot="20999055">
            <a:off x="4393022" y="3664363"/>
            <a:ext cx="488880" cy="153888"/>
          </a:xfrm>
          <a:prstGeom prst="rect">
            <a:avLst/>
          </a:prstGeom>
          <a:solidFill>
            <a:schemeClr val="bg1"/>
          </a:solidFill>
        </p:spPr>
        <p:txBody>
          <a:bodyPr wrap="square" rtlCol="0">
            <a:spAutoFit/>
          </a:bodyPr>
          <a:lstStyle/>
          <a:p>
            <a:r>
              <a:rPr kumimoji="1" lang="zh-CN" altLang="en-US" sz="400" dirty="0">
                <a:latin typeface="SimSun" panose="02010600030101010101" pitchFamily="2" charset="-122"/>
                <a:ea typeface="SimSun" panose="02010600030101010101" pitchFamily="2" charset="-122"/>
              </a:rPr>
              <a:t>尽量小一些</a:t>
            </a:r>
            <a:endParaRPr kumimoji="1" lang="ja-JP" altLang="en-US" sz="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14221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液压式挖掘机（</a:t>
            </a:r>
            <a:r>
              <a:rPr lang="en-US" altLang="zh-CN" sz="2400" dirty="0" err="1">
                <a:latin typeface="SimSun" panose="02010600030101010101" pitchFamily="2" charset="-122"/>
                <a:ea typeface="SimSun" panose="02010600030101010101" pitchFamily="2" charset="-122"/>
              </a:rPr>
              <a:t>shoberu</a:t>
            </a:r>
            <a:r>
              <a:rPr lang="zh-CN" altLang="en-US" sz="2400" dirty="0">
                <a:latin typeface="SimSun" panose="02010600030101010101" pitchFamily="2" charset="-122"/>
                <a:ea typeface="SimSun" panose="02010600030101010101" pitchFamily="2" charset="-122"/>
              </a:rPr>
              <a:t>）</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装载挖掘机</a:t>
            </a:r>
            <a:r>
              <a:rPr lang="ja-JP" altLang="en-US" sz="2400" dirty="0">
                <a:latin typeface="SimSun" panose="02010600030101010101" pitchFamily="2" charset="-122"/>
                <a:ea typeface="SimSun" panose="02010600030101010101" pitchFamily="2" charset="-122"/>
              </a:rPr>
              <a:t>）</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1267198" y="3196373"/>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考虑到排水后的挖掘上方作业示例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教科书１３１页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６</a:t>
            </a:r>
            <a:r>
              <a:rPr lang="ja-JP" altLang="en-US" sz="1200" dirty="0">
                <a:solidFill>
                  <a:prstClr val="black"/>
                </a:solidFill>
                <a:latin typeface="SimSun" panose="02010600030101010101" pitchFamily="2" charset="-122"/>
                <a:ea typeface="SimSun" panose="02010600030101010101" pitchFamily="2" charset="-122"/>
              </a:rPr>
              <a:t>９</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7" name="図 6"/>
          <p:cNvPicPr>
            <a:picLocks noChangeAspect="1"/>
          </p:cNvPicPr>
          <p:nvPr/>
        </p:nvPicPr>
        <p:blipFill>
          <a:blip r:embed="rId3"/>
          <a:stretch>
            <a:fillRect/>
          </a:stretch>
        </p:blipFill>
        <p:spPr>
          <a:xfrm>
            <a:off x="862271" y="1480085"/>
            <a:ext cx="4175562" cy="1298284"/>
          </a:xfrm>
          <a:prstGeom prst="rect">
            <a:avLst/>
          </a:prstGeom>
        </p:spPr>
      </p:pic>
      <p:pic>
        <p:nvPicPr>
          <p:cNvPr id="8" name="図 7"/>
          <p:cNvPicPr>
            <a:picLocks noChangeAspect="1"/>
          </p:cNvPicPr>
          <p:nvPr/>
        </p:nvPicPr>
        <p:blipFill>
          <a:blip r:embed="rId4"/>
          <a:stretch>
            <a:fillRect/>
          </a:stretch>
        </p:blipFill>
        <p:spPr>
          <a:xfrm>
            <a:off x="5186793" y="1314619"/>
            <a:ext cx="3061711" cy="1732353"/>
          </a:xfrm>
          <a:prstGeom prst="rect">
            <a:avLst/>
          </a:prstGeom>
        </p:spPr>
      </p:pic>
      <p:pic>
        <p:nvPicPr>
          <p:cNvPr id="10" name="図 9"/>
          <p:cNvPicPr>
            <a:picLocks noChangeAspect="1"/>
          </p:cNvPicPr>
          <p:nvPr/>
        </p:nvPicPr>
        <p:blipFill>
          <a:blip r:embed="rId5"/>
          <a:stretch>
            <a:fillRect/>
          </a:stretch>
        </p:blipFill>
        <p:spPr>
          <a:xfrm>
            <a:off x="1099983" y="3791328"/>
            <a:ext cx="3220790" cy="1348497"/>
          </a:xfrm>
          <a:prstGeom prst="rect">
            <a:avLst/>
          </a:prstGeom>
        </p:spPr>
      </p:pic>
      <p:pic>
        <p:nvPicPr>
          <p:cNvPr id="12" name="図 11"/>
          <p:cNvPicPr>
            <a:picLocks noChangeAspect="1"/>
          </p:cNvPicPr>
          <p:nvPr/>
        </p:nvPicPr>
        <p:blipFill>
          <a:blip r:embed="rId6"/>
          <a:stretch>
            <a:fillRect/>
          </a:stretch>
        </p:blipFill>
        <p:spPr>
          <a:xfrm>
            <a:off x="4923798" y="3665352"/>
            <a:ext cx="3322369" cy="1605346"/>
          </a:xfrm>
          <a:prstGeom prst="rect">
            <a:avLst/>
          </a:prstGeom>
        </p:spPr>
      </p:pic>
      <p:sp>
        <p:nvSpPr>
          <p:cNvPr id="19" name="テキスト ボックス 18"/>
          <p:cNvSpPr txBox="1"/>
          <p:nvPr/>
        </p:nvSpPr>
        <p:spPr>
          <a:xfrm>
            <a:off x="4923798" y="5718277"/>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并行</a:t>
            </a:r>
            <a:r>
              <a:rPr lang="ja-JP" altLang="en-US" sz="1200" dirty="0">
                <a:solidFill>
                  <a:prstClr val="black"/>
                </a:solidFill>
                <a:latin typeface="SimSun" panose="02010600030101010101" pitchFamily="2" charset="-122"/>
                <a:ea typeface="SimSun" panose="02010600030101010101" pitchFamily="2" charset="-122"/>
              </a:rPr>
              <a:t>挖掘作业的示例</a:t>
            </a:r>
          </a:p>
        </p:txBody>
      </p:sp>
      <p:sp>
        <p:nvSpPr>
          <p:cNvPr id="20" name="テキスト ボックス 19"/>
          <p:cNvSpPr txBox="1"/>
          <p:nvPr/>
        </p:nvSpPr>
        <p:spPr>
          <a:xfrm>
            <a:off x="1083163" y="554674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直行</a:t>
            </a:r>
            <a:r>
              <a:rPr lang="ja-JP" altLang="en-US" sz="1200" dirty="0">
                <a:solidFill>
                  <a:prstClr val="black"/>
                </a:solidFill>
                <a:latin typeface="SimSun" panose="02010600030101010101" pitchFamily="2" charset="-122"/>
                <a:ea typeface="SimSun" panose="02010600030101010101" pitchFamily="2" charset="-122"/>
              </a:rPr>
              <a:t>挖掘作业的示例</a:t>
            </a:r>
          </a:p>
        </p:txBody>
      </p:sp>
      <p:sp>
        <p:nvSpPr>
          <p:cNvPr id="23" name="テキスト ボックス 22"/>
          <p:cNvSpPr txBox="1"/>
          <p:nvPr/>
        </p:nvSpPr>
        <p:spPr>
          <a:xfrm>
            <a:off x="4739277" y="3344517"/>
            <a:ext cx="378723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挖掘下方</a:t>
            </a:r>
            <a:r>
              <a:rPr lang="ja-JP" altLang="en-US" sz="1200" dirty="0">
                <a:solidFill>
                  <a:prstClr val="black"/>
                </a:solidFill>
                <a:latin typeface="SimSun" panose="02010600030101010101" pitchFamily="2" charset="-122"/>
                <a:ea typeface="SimSun" panose="02010600030101010101" pitchFamily="2" charset="-122"/>
              </a:rPr>
              <a:t>作业的示例</a:t>
            </a:r>
          </a:p>
        </p:txBody>
      </p:sp>
      <p:sp>
        <p:nvSpPr>
          <p:cNvPr id="5" name="テキスト ボックス 4">
            <a:extLst>
              <a:ext uri="{FF2B5EF4-FFF2-40B4-BE49-F238E27FC236}">
                <a16:creationId xmlns="" xmlns:a16="http://schemas.microsoft.com/office/drawing/2014/main" id="{609E6A9F-F8D3-4766-86DD-858D66FCA3A1}"/>
              </a:ext>
            </a:extLst>
          </p:cNvPr>
          <p:cNvSpPr txBox="1"/>
          <p:nvPr/>
        </p:nvSpPr>
        <p:spPr>
          <a:xfrm>
            <a:off x="6804259" y="4679902"/>
            <a:ext cx="1051000"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旋转角度要尽量小</a:t>
            </a:r>
            <a:endParaRPr kumimoji="1" lang="ja-JP" altLang="en-US" sz="700" dirty="0">
              <a:latin typeface="SimSun" panose="02010600030101010101" pitchFamily="2" charset="-122"/>
              <a:ea typeface="SimSun" panose="02010600030101010101" pitchFamily="2" charset="-122"/>
            </a:endParaRPr>
          </a:p>
        </p:txBody>
      </p:sp>
      <p:sp>
        <p:nvSpPr>
          <p:cNvPr id="6" name="テキスト ボックス 5">
            <a:extLst>
              <a:ext uri="{FF2B5EF4-FFF2-40B4-BE49-F238E27FC236}">
                <a16:creationId xmlns="" xmlns:a16="http://schemas.microsoft.com/office/drawing/2014/main" id="{74584D09-0489-46D2-9797-B78247301CE2}"/>
              </a:ext>
            </a:extLst>
          </p:cNvPr>
          <p:cNvSpPr txBox="1"/>
          <p:nvPr/>
        </p:nvSpPr>
        <p:spPr>
          <a:xfrm>
            <a:off x="5037833" y="4975432"/>
            <a:ext cx="457200" cy="215444"/>
          </a:xfrm>
          <a:prstGeom prst="rect">
            <a:avLst/>
          </a:prstGeom>
          <a:solidFill>
            <a:schemeClr val="bg1"/>
          </a:solidFill>
        </p:spPr>
        <p:txBody>
          <a:bodyPr wrap="square" rtlCol="0">
            <a:spAutoFit/>
          </a:bodyPr>
          <a:lstStyle/>
          <a:p>
            <a:pPr algn="r"/>
            <a:r>
              <a:rPr kumimoji="1" lang="zh-CN" altLang="en-US" sz="800" dirty="0">
                <a:latin typeface="SimSun" panose="02010600030101010101" pitchFamily="2" charset="-122"/>
                <a:ea typeface="SimSun" panose="02010600030101010101" pitchFamily="2" charset="-122"/>
              </a:rPr>
              <a:t>进入</a:t>
            </a:r>
            <a:endParaRPr kumimoji="1" lang="ja-JP" altLang="en-US" sz="8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 xmlns:a16="http://schemas.microsoft.com/office/drawing/2014/main" id="{58F2BDB1-DEFB-4511-A9F1-0AC33EBA0165}"/>
              </a:ext>
            </a:extLst>
          </p:cNvPr>
          <p:cNvSpPr txBox="1"/>
          <p:nvPr/>
        </p:nvSpPr>
        <p:spPr>
          <a:xfrm>
            <a:off x="7899325" y="4980319"/>
            <a:ext cx="577850" cy="215444"/>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退出</a:t>
            </a:r>
            <a:endParaRPr kumimoji="1" lang="ja-JP" altLang="en-US" sz="8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 xmlns:a16="http://schemas.microsoft.com/office/drawing/2014/main" id="{3E116E82-1571-490B-ABD9-4013E7B822A0}"/>
              </a:ext>
            </a:extLst>
          </p:cNvPr>
          <p:cNvSpPr txBox="1"/>
          <p:nvPr/>
        </p:nvSpPr>
        <p:spPr>
          <a:xfrm>
            <a:off x="6717648" y="1295419"/>
            <a:ext cx="692802" cy="200055"/>
          </a:xfrm>
          <a:prstGeom prst="rect">
            <a:avLst/>
          </a:prstGeom>
          <a:solidFill>
            <a:schemeClr val="bg1"/>
          </a:solidFill>
        </p:spPr>
        <p:txBody>
          <a:bodyPr wrap="square" rtlCol="0">
            <a:spAutoFit/>
          </a:bodyPr>
          <a:lstStyle/>
          <a:p>
            <a:r>
              <a:rPr lang="zh-CN" altLang="en-US" sz="700" dirty="0">
                <a:latin typeface="SimSun" panose="02010600030101010101" pitchFamily="2" charset="-122"/>
                <a:ea typeface="SimSun" panose="02010600030101010101" pitchFamily="2" charset="-122"/>
              </a:rPr>
              <a:t>斜</a:t>
            </a:r>
            <a:r>
              <a:rPr kumimoji="1" lang="zh-CN" altLang="en-US" sz="700" dirty="0">
                <a:latin typeface="SimSun" panose="02010600030101010101" pitchFamily="2" charset="-122"/>
                <a:ea typeface="SimSun" panose="02010600030101010101" pitchFamily="2" charset="-122"/>
              </a:rPr>
              <a:t>坡的宽度</a:t>
            </a:r>
            <a:endParaRPr kumimoji="1" lang="ja-JP" altLang="en-US" sz="7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 xmlns:a16="http://schemas.microsoft.com/office/drawing/2014/main" id="{C532194D-EDC7-4CE5-B277-4C17331E8440}"/>
              </a:ext>
            </a:extLst>
          </p:cNvPr>
          <p:cNvSpPr txBox="1"/>
          <p:nvPr/>
        </p:nvSpPr>
        <p:spPr>
          <a:xfrm>
            <a:off x="5437883" y="1554483"/>
            <a:ext cx="462221"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挖掘面</a:t>
            </a:r>
            <a:endParaRPr kumimoji="1" lang="ja-JP" altLang="en-US" sz="7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 xmlns:a16="http://schemas.microsoft.com/office/drawing/2014/main" id="{172EFBED-B950-46A2-A549-6C90231BE47B}"/>
              </a:ext>
            </a:extLst>
          </p:cNvPr>
          <p:cNvSpPr txBox="1"/>
          <p:nvPr/>
        </p:nvSpPr>
        <p:spPr>
          <a:xfrm>
            <a:off x="5668993" y="2276761"/>
            <a:ext cx="661987"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规定的底面</a:t>
            </a:r>
            <a:endParaRPr kumimoji="1" lang="ja-JP" altLang="en-US" sz="7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913093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液压式挖掘机（</a:t>
            </a:r>
            <a:r>
              <a:rPr lang="en-US" altLang="zh-CN" sz="2400" dirty="0" err="1">
                <a:latin typeface="SimSun" panose="02010600030101010101" pitchFamily="2" charset="-122"/>
                <a:ea typeface="SimSun" panose="02010600030101010101" pitchFamily="2" charset="-122"/>
              </a:rPr>
              <a:t>shoberu</a:t>
            </a:r>
            <a:r>
              <a:rPr lang="zh-CN" altLang="en-US" sz="2400" dirty="0">
                <a:latin typeface="SimSun" panose="02010600030101010101" pitchFamily="2" charset="-122"/>
                <a:ea typeface="SimSun" panose="02010600030101010101" pitchFamily="2" charset="-122"/>
              </a:rPr>
              <a:t>）</a:t>
            </a:r>
            <a:r>
              <a:rPr lang="ja-JP" altLang="en-US" sz="2400" dirty="0">
                <a:latin typeface="SimSun" panose="02010600030101010101" pitchFamily="2" charset="-122"/>
                <a:ea typeface="SimSun" panose="02010600030101010101" pitchFamily="2" charset="-122"/>
              </a:rPr>
              <a:t>（</a:t>
            </a:r>
            <a:r>
              <a:rPr lang="ja-JP" altLang="en-US" sz="2700" dirty="0">
                <a:latin typeface="SimSun" panose="02010600030101010101" pitchFamily="2" charset="-122"/>
                <a:ea typeface="SimSun" panose="02010600030101010101" pitchFamily="2" charset="-122"/>
              </a:rPr>
              <a:t>装载挖掘机</a:t>
            </a:r>
            <a:r>
              <a:rPr lang="ja-JP" altLang="en-US" sz="2400" dirty="0">
                <a:latin typeface="SimSun" panose="02010600030101010101" pitchFamily="2" charset="-122"/>
                <a:ea typeface="SimSun" panose="02010600030101010101" pitchFamily="2" charset="-122"/>
              </a:rPr>
              <a:t>）</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教科书１３３页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７</a:t>
            </a:r>
            <a:r>
              <a:rPr lang="ja-JP" altLang="en-US" sz="1200" dirty="0">
                <a:solidFill>
                  <a:prstClr val="black"/>
                </a:solidFill>
                <a:latin typeface="SimSun" panose="02010600030101010101" pitchFamily="2" charset="-122"/>
                <a:ea typeface="SimSun" panose="02010600030101010101" pitchFamily="2" charset="-122"/>
              </a:rPr>
              <a:t>１</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grpSp>
        <p:nvGrpSpPr>
          <p:cNvPr id="6" name="グループ化 5"/>
          <p:cNvGrpSpPr>
            <a:grpSpLocks noChangeAspect="1"/>
          </p:cNvGrpSpPr>
          <p:nvPr/>
        </p:nvGrpSpPr>
        <p:grpSpPr>
          <a:xfrm>
            <a:off x="628650" y="1291689"/>
            <a:ext cx="3841584" cy="2926350"/>
            <a:chOff x="606445" y="1412108"/>
            <a:chExt cx="3237610" cy="2466269"/>
          </a:xfrm>
        </p:grpSpPr>
        <p:pic>
          <p:nvPicPr>
            <p:cNvPr id="13" name="図 12"/>
            <p:cNvPicPr>
              <a:picLocks noChangeAspect="1"/>
            </p:cNvPicPr>
            <p:nvPr/>
          </p:nvPicPr>
          <p:blipFill>
            <a:blip r:embed="rId3"/>
            <a:stretch>
              <a:fillRect/>
            </a:stretch>
          </p:blipFill>
          <p:spPr>
            <a:xfrm>
              <a:off x="739658" y="1412108"/>
              <a:ext cx="2971183" cy="2352870"/>
            </a:xfrm>
            <a:prstGeom prst="rect">
              <a:avLst/>
            </a:prstGeom>
          </p:spPr>
        </p:pic>
        <p:sp>
          <p:nvSpPr>
            <p:cNvPr id="12" name="テキスト ボックス 11"/>
            <p:cNvSpPr txBox="1"/>
            <p:nvPr/>
          </p:nvSpPr>
          <p:spPr>
            <a:xfrm>
              <a:off x="606445" y="3601378"/>
              <a:ext cx="3237610" cy="276999"/>
            </a:xfrm>
            <a:prstGeom prst="rect">
              <a:avLst/>
            </a:prstGeom>
            <a:noFill/>
            <a:ln>
              <a:noFill/>
            </a:ln>
          </p:spPr>
          <p:txBody>
            <a:bodyPr wrap="square" rtlCol="0">
              <a:spAutoFit/>
            </a:bodyPr>
            <a:lstStyle/>
            <a:p>
              <a:pPr algn="ctr"/>
              <a:r>
                <a:rPr lang="ja-JP" altLang="en-US" sz="1200" dirty="0">
                  <a:latin typeface="SimSun" panose="02010600030101010101" pitchFamily="2" charset="-122"/>
                  <a:ea typeface="SimSun" panose="02010600030101010101" pitchFamily="2" charset="-122"/>
                </a:rPr>
                <a:t>侧山型</a:t>
              </a:r>
              <a:r>
                <a:rPr lang="zh-CN" altLang="en-US" sz="1200" dirty="0">
                  <a:latin typeface="SimSun" panose="02010600030101010101" pitchFamily="2" charset="-122"/>
                  <a:ea typeface="SimSun" panose="02010600030101010101" pitchFamily="2" charset="-122"/>
                </a:rPr>
                <a:t>台阶式挖掘法</a:t>
              </a:r>
              <a:r>
                <a:rPr lang="ja-JP" altLang="en-US" sz="1200" dirty="0">
                  <a:solidFill>
                    <a:prstClr val="black"/>
                  </a:solidFill>
                  <a:latin typeface="SimSun" panose="02010600030101010101" pitchFamily="2" charset="-122"/>
                  <a:ea typeface="SimSun" panose="02010600030101010101" pitchFamily="2" charset="-122"/>
                </a:rPr>
                <a:t>的示例</a:t>
              </a:r>
            </a:p>
          </p:txBody>
        </p:sp>
      </p:grpSp>
      <p:grpSp>
        <p:nvGrpSpPr>
          <p:cNvPr id="7" name="グループ化 6"/>
          <p:cNvGrpSpPr>
            <a:grpSpLocks noChangeAspect="1"/>
          </p:cNvGrpSpPr>
          <p:nvPr/>
        </p:nvGrpSpPr>
        <p:grpSpPr>
          <a:xfrm>
            <a:off x="4090979" y="3283974"/>
            <a:ext cx="4490978" cy="3024769"/>
            <a:chOff x="4397907" y="1318082"/>
            <a:chExt cx="3787238" cy="2550785"/>
          </a:xfrm>
        </p:grpSpPr>
        <p:pic>
          <p:nvPicPr>
            <p:cNvPr id="14" name="図 13"/>
            <p:cNvPicPr>
              <a:picLocks noChangeAspect="1"/>
            </p:cNvPicPr>
            <p:nvPr/>
          </p:nvPicPr>
          <p:blipFill>
            <a:blip r:embed="rId4"/>
            <a:stretch>
              <a:fillRect/>
            </a:stretch>
          </p:blipFill>
          <p:spPr>
            <a:xfrm>
              <a:off x="4504808" y="1318082"/>
              <a:ext cx="3573437" cy="2446896"/>
            </a:xfrm>
            <a:prstGeom prst="rect">
              <a:avLst/>
            </a:prstGeom>
          </p:spPr>
        </p:pic>
        <p:sp>
          <p:nvSpPr>
            <p:cNvPr id="17" name="テキスト ボックス 16"/>
            <p:cNvSpPr txBox="1"/>
            <p:nvPr/>
          </p:nvSpPr>
          <p:spPr>
            <a:xfrm>
              <a:off x="4397907" y="3591868"/>
              <a:ext cx="378723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箱式</a:t>
              </a:r>
              <a:r>
                <a:rPr lang="zh-CN" altLang="en-US" sz="1200" dirty="0">
                  <a:latin typeface="SimSun" panose="02010600030101010101" pitchFamily="2" charset="-122"/>
                  <a:ea typeface="SimSun" panose="02010600030101010101" pitchFamily="2" charset="-122"/>
                </a:rPr>
                <a:t>台阶式挖掘法</a:t>
              </a:r>
              <a:r>
                <a:rPr lang="ja-JP" altLang="en-US" sz="1200" dirty="0">
                  <a:solidFill>
                    <a:prstClr val="black"/>
                  </a:solidFill>
                  <a:latin typeface="SimSun" panose="02010600030101010101" pitchFamily="2" charset="-122"/>
                  <a:ea typeface="SimSun" panose="02010600030101010101" pitchFamily="2" charset="-122"/>
                </a:rPr>
                <a:t>的示例</a:t>
              </a:r>
            </a:p>
          </p:txBody>
        </p:sp>
      </p:grpSp>
    </p:spTree>
    <p:extLst>
      <p:ext uri="{BB962C8B-B14F-4D97-AF65-F5344CB8AC3E}">
        <p14:creationId xmlns:p14="http://schemas.microsoft.com/office/powerpoint/2010/main" val="2850695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液压式挖掘机（</a:t>
            </a:r>
            <a:r>
              <a:rPr lang="en-US" altLang="zh-CN" sz="2400" dirty="0" err="1">
                <a:latin typeface="SimSun" panose="02010600030101010101" pitchFamily="2" charset="-122"/>
                <a:ea typeface="SimSun" panose="02010600030101010101" pitchFamily="2" charset="-122"/>
              </a:rPr>
              <a:t>shoberu</a:t>
            </a:r>
            <a:r>
              <a:rPr lang="zh-CN" altLang="en-US" sz="2400" dirty="0">
                <a:latin typeface="SimSun" panose="02010600030101010101" pitchFamily="2" charset="-122"/>
                <a:ea typeface="SimSun" panose="02010600030101010101" pitchFamily="2" charset="-122"/>
              </a:rPr>
              <a:t>）</a:t>
            </a:r>
            <a:r>
              <a:rPr lang="ja-JP" altLang="en-US" sz="2400" dirty="0">
                <a:latin typeface="SimSun" panose="02010600030101010101" pitchFamily="2" charset="-122"/>
                <a:ea typeface="SimSun" panose="02010600030101010101" pitchFamily="2" charset="-122"/>
              </a:rPr>
              <a:t>（</a:t>
            </a:r>
            <a:r>
              <a:rPr lang="ja-JP" altLang="en-US" sz="2700" dirty="0">
                <a:latin typeface="SimSun" panose="02010600030101010101" pitchFamily="2" charset="-122"/>
                <a:ea typeface="SimSun" panose="02010600030101010101" pitchFamily="2" charset="-122"/>
              </a:rPr>
              <a:t>装载挖掘机</a:t>
            </a:r>
            <a:r>
              <a:rPr lang="ja-JP" altLang="en-US" sz="2400" dirty="0">
                <a:latin typeface="SimSun" panose="02010600030101010101" pitchFamily="2" charset="-122"/>
                <a:ea typeface="SimSun" panose="02010600030101010101" pitchFamily="2" charset="-122"/>
              </a:rPr>
              <a:t>）</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教科书１３３页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７</a:t>
            </a:r>
            <a:r>
              <a:rPr lang="ja-JP" altLang="en-US" sz="1200" dirty="0">
                <a:solidFill>
                  <a:prstClr val="black"/>
                </a:solidFill>
                <a:latin typeface="SimSun" panose="02010600030101010101" pitchFamily="2" charset="-122"/>
                <a:ea typeface="SimSun" panose="02010600030101010101" pitchFamily="2" charset="-122"/>
              </a:rPr>
              <a:t>２</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grpSp>
        <p:nvGrpSpPr>
          <p:cNvPr id="6" name="グループ化 5"/>
          <p:cNvGrpSpPr>
            <a:grpSpLocks noChangeAspect="1"/>
          </p:cNvGrpSpPr>
          <p:nvPr/>
        </p:nvGrpSpPr>
        <p:grpSpPr>
          <a:xfrm>
            <a:off x="441132" y="1291389"/>
            <a:ext cx="3984818" cy="2768277"/>
            <a:chOff x="881153" y="3976651"/>
            <a:chExt cx="3237610" cy="2249187"/>
          </a:xfrm>
        </p:grpSpPr>
        <p:sp>
          <p:nvSpPr>
            <p:cNvPr id="22" name="テキスト ボックス 21"/>
            <p:cNvSpPr txBox="1"/>
            <p:nvPr/>
          </p:nvSpPr>
          <p:spPr>
            <a:xfrm>
              <a:off x="881153" y="594883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铲斗的切割</a:t>
              </a:r>
              <a:r>
                <a:rPr lang="ja-JP" altLang="en-US" sz="1200" dirty="0">
                  <a:solidFill>
                    <a:prstClr val="black"/>
                  </a:solidFill>
                  <a:latin typeface="SimSun" panose="02010600030101010101" pitchFamily="2" charset="-122"/>
                  <a:ea typeface="SimSun" panose="02010600030101010101" pitchFamily="2" charset="-122"/>
                </a:rPr>
                <a:t>角度</a:t>
              </a:r>
            </a:p>
          </p:txBody>
        </p:sp>
        <p:pic>
          <p:nvPicPr>
            <p:cNvPr id="2" name="図 1"/>
            <p:cNvPicPr>
              <a:picLocks noChangeAspect="1"/>
            </p:cNvPicPr>
            <p:nvPr/>
          </p:nvPicPr>
          <p:blipFill>
            <a:blip r:embed="rId3"/>
            <a:stretch>
              <a:fillRect/>
            </a:stretch>
          </p:blipFill>
          <p:spPr>
            <a:xfrm>
              <a:off x="1155861" y="3976651"/>
              <a:ext cx="2688194" cy="1912994"/>
            </a:xfrm>
            <a:prstGeom prst="rect">
              <a:avLst/>
            </a:prstGeom>
          </p:spPr>
        </p:pic>
        <p:sp>
          <p:nvSpPr>
            <p:cNvPr id="5" name="テキスト ボックス 4">
              <a:extLst>
                <a:ext uri="{FF2B5EF4-FFF2-40B4-BE49-F238E27FC236}">
                  <a16:creationId xmlns="" xmlns:a16="http://schemas.microsoft.com/office/drawing/2014/main" id="{D0A7321D-2287-48C2-A3D1-D172873762AD}"/>
                </a:ext>
              </a:extLst>
            </p:cNvPr>
            <p:cNvSpPr txBox="1"/>
            <p:nvPr/>
          </p:nvSpPr>
          <p:spPr>
            <a:xfrm>
              <a:off x="1644225" y="5661174"/>
              <a:ext cx="581025" cy="153888"/>
            </a:xfrm>
            <a:prstGeom prst="rect">
              <a:avLst/>
            </a:prstGeom>
            <a:solidFill>
              <a:schemeClr val="bg1"/>
            </a:solidFill>
          </p:spPr>
          <p:txBody>
            <a:bodyPr wrap="square" lIns="0" tIns="0" rIns="0" bIns="0" rtlCol="0">
              <a:spAutoFit/>
            </a:bodyPr>
            <a:lstStyle/>
            <a:p>
              <a:r>
                <a:rPr kumimoji="1" lang="zh-CN" altLang="en-US" sz="1000" dirty="0">
                  <a:latin typeface="SimSun" panose="02010600030101010101" pitchFamily="2" charset="-122"/>
                  <a:ea typeface="SimSun" panose="02010600030101010101" pitchFamily="2" charset="-122"/>
                </a:rPr>
                <a:t>切割角大</a:t>
              </a:r>
              <a:endParaRPr kumimoji="1" lang="ja-JP" altLang="en-US" sz="10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 xmlns:a16="http://schemas.microsoft.com/office/drawing/2014/main" id="{AA72F8F8-8213-4013-917B-8F09B8016412}"/>
                </a:ext>
              </a:extLst>
            </p:cNvPr>
            <p:cNvSpPr txBox="1"/>
            <p:nvPr/>
          </p:nvSpPr>
          <p:spPr>
            <a:xfrm>
              <a:off x="3048718" y="5659686"/>
              <a:ext cx="581025" cy="153888"/>
            </a:xfrm>
            <a:prstGeom prst="rect">
              <a:avLst/>
            </a:prstGeom>
            <a:solidFill>
              <a:schemeClr val="bg1"/>
            </a:solidFill>
          </p:spPr>
          <p:txBody>
            <a:bodyPr wrap="square" lIns="0" tIns="0" rIns="0" bIns="0" rtlCol="0">
              <a:spAutoFit/>
            </a:bodyPr>
            <a:lstStyle/>
            <a:p>
              <a:r>
                <a:rPr kumimoji="1" lang="zh-CN" altLang="en-US" sz="1000" dirty="0">
                  <a:latin typeface="SimSun" panose="02010600030101010101" pitchFamily="2" charset="-122"/>
                  <a:ea typeface="SimSun" panose="02010600030101010101" pitchFamily="2" charset="-122"/>
                </a:rPr>
                <a:t>切割角小</a:t>
              </a:r>
              <a:endParaRPr kumimoji="1" lang="ja-JP" altLang="en-US" sz="1000" dirty="0">
                <a:latin typeface="SimSun" panose="02010600030101010101" pitchFamily="2" charset="-122"/>
                <a:ea typeface="SimSun" panose="02010600030101010101" pitchFamily="2" charset="-122"/>
              </a:endParaRPr>
            </a:p>
          </p:txBody>
        </p:sp>
      </p:grpSp>
      <p:grpSp>
        <p:nvGrpSpPr>
          <p:cNvPr id="7" name="グループ化 6"/>
          <p:cNvGrpSpPr>
            <a:grpSpLocks noChangeAspect="1"/>
          </p:cNvGrpSpPr>
          <p:nvPr/>
        </p:nvGrpSpPr>
        <p:grpSpPr>
          <a:xfrm>
            <a:off x="3460289" y="3283974"/>
            <a:ext cx="4915782" cy="3049792"/>
            <a:chOff x="4588832" y="3984132"/>
            <a:chExt cx="3787238" cy="2349634"/>
          </a:xfrm>
        </p:grpSpPr>
        <p:pic>
          <p:nvPicPr>
            <p:cNvPr id="3" name="図 2"/>
            <p:cNvPicPr>
              <a:picLocks noChangeAspect="1"/>
            </p:cNvPicPr>
            <p:nvPr/>
          </p:nvPicPr>
          <p:blipFill>
            <a:blip r:embed="rId4"/>
            <a:stretch>
              <a:fillRect/>
            </a:stretch>
          </p:blipFill>
          <p:spPr>
            <a:xfrm>
              <a:off x="4867857" y="3984132"/>
              <a:ext cx="3210388" cy="2127497"/>
            </a:xfrm>
            <a:prstGeom prst="rect">
              <a:avLst/>
            </a:prstGeom>
          </p:spPr>
        </p:pic>
        <p:sp>
          <p:nvSpPr>
            <p:cNvPr id="15" name="テキスト ボックス 14"/>
            <p:cNvSpPr txBox="1"/>
            <p:nvPr/>
          </p:nvSpPr>
          <p:spPr>
            <a:xfrm>
              <a:off x="4588832" y="6056767"/>
              <a:ext cx="3787238" cy="276999"/>
            </a:xfrm>
            <a:prstGeom prst="rect">
              <a:avLst/>
            </a:prstGeom>
            <a:noFill/>
            <a:ln>
              <a:noFill/>
            </a:ln>
          </p:spPr>
          <p:txBody>
            <a:bodyPr wrap="square" rtlCol="0">
              <a:spAutoFit/>
            </a:bodyPr>
            <a:lstStyle/>
            <a:p>
              <a:pPr algn="ctr"/>
              <a:r>
                <a:rPr lang="zh-CN" altLang="en-US" sz="1200" dirty="0">
                  <a:latin typeface="SimSun" panose="02010600030101010101" pitchFamily="2" charset="-122"/>
                  <a:ea typeface="SimSun" panose="02010600030101010101" pitchFamily="2" charset="-122"/>
                </a:rPr>
                <a:t>使用装载挖掘机进行装载和倒土的示例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 xmlns:a16="http://schemas.microsoft.com/office/drawing/2014/main" id="{C065E8A6-F7AA-4278-A330-5471735251DB}"/>
                </a:ext>
              </a:extLst>
            </p:cNvPr>
            <p:cNvSpPr txBox="1"/>
            <p:nvPr/>
          </p:nvSpPr>
          <p:spPr>
            <a:xfrm>
              <a:off x="5074716" y="4697284"/>
              <a:ext cx="726010" cy="323165"/>
            </a:xfrm>
            <a:prstGeom prst="rect">
              <a:avLst/>
            </a:prstGeom>
            <a:solidFill>
              <a:schemeClr val="bg1"/>
            </a:solidFill>
          </p:spPr>
          <p:txBody>
            <a:bodyPr wrap="square" lIns="0" tIns="0" rIns="0" bIns="0" rtlCol="0">
              <a:spAutoFit/>
            </a:bodyPr>
            <a:lstStyle/>
            <a:p>
              <a:r>
                <a:rPr lang="zh-CN" altLang="en-US" sz="700" dirty="0">
                  <a:latin typeface="SimSun" panose="02010600030101010101" pitchFamily="2" charset="-122"/>
                  <a:ea typeface="SimSun" panose="02010600030101010101" pitchFamily="2" charset="-122"/>
                </a:rPr>
                <a:t>往同一地面上的</a:t>
              </a:r>
            </a:p>
            <a:p>
              <a:r>
                <a:rPr lang="zh-CN" altLang="en-US" sz="700" dirty="0">
                  <a:latin typeface="SimSun" panose="02010600030101010101" pitchFamily="2" charset="-122"/>
                  <a:ea typeface="SimSun" panose="02010600030101010101" pitchFamily="2" charset="-122"/>
                </a:rPr>
                <a:t>翻斗车（</a:t>
              </a:r>
              <a:r>
                <a:rPr lang="en-US" altLang="zh-CN" sz="700" dirty="0" err="1">
                  <a:latin typeface="SimSun" panose="02010600030101010101" pitchFamily="2" charset="-122"/>
                  <a:ea typeface="SimSun" panose="02010600030101010101" pitchFamily="2" charset="-122"/>
                </a:rPr>
                <a:t>dampu</a:t>
              </a:r>
              <a:r>
                <a:rPr lang="zh-CN" altLang="en-US" sz="700" dirty="0">
                  <a:latin typeface="SimSun" panose="02010600030101010101" pitchFamily="2" charset="-122"/>
                  <a:ea typeface="SimSun" panose="02010600030101010101" pitchFamily="2" charset="-122"/>
                </a:rPr>
                <a:t>）</a:t>
              </a:r>
              <a:endParaRPr lang="en-US" altLang="zh-CN" sz="700" dirty="0">
                <a:latin typeface="SimSun" panose="02010600030101010101" pitchFamily="2" charset="-122"/>
                <a:ea typeface="SimSun" panose="02010600030101010101" pitchFamily="2" charset="-122"/>
              </a:endParaRPr>
            </a:p>
            <a:p>
              <a:r>
                <a:rPr lang="zh-CN" altLang="en-US" sz="700" dirty="0">
                  <a:latin typeface="SimSun" panose="02010600030101010101" pitchFamily="2" charset="-122"/>
                  <a:ea typeface="SimSun" panose="02010600030101010101" pitchFamily="2" charset="-122"/>
                </a:rPr>
                <a:t>装载</a:t>
              </a:r>
            </a:p>
          </p:txBody>
        </p:sp>
        <p:sp>
          <p:nvSpPr>
            <p:cNvPr id="19" name="テキスト ボックス 18">
              <a:extLst>
                <a:ext uri="{FF2B5EF4-FFF2-40B4-BE49-F238E27FC236}">
                  <a16:creationId xmlns="" xmlns:a16="http://schemas.microsoft.com/office/drawing/2014/main" id="{67533683-45E8-4754-8750-63D7A666CD8C}"/>
                </a:ext>
              </a:extLst>
            </p:cNvPr>
            <p:cNvSpPr txBox="1"/>
            <p:nvPr/>
          </p:nvSpPr>
          <p:spPr>
            <a:xfrm>
              <a:off x="6186815" y="4697284"/>
              <a:ext cx="726010" cy="215444"/>
            </a:xfrm>
            <a:prstGeom prst="rect">
              <a:avLst/>
            </a:prstGeom>
            <a:solidFill>
              <a:schemeClr val="bg1"/>
            </a:solidFill>
          </p:spPr>
          <p:txBody>
            <a:bodyPr wrap="square" lIns="0" tIns="0" rIns="0" bIns="0" rtlCol="0">
              <a:spAutoFit/>
            </a:bodyPr>
            <a:lstStyle/>
            <a:p>
              <a:r>
                <a:rPr lang="zh-CN" altLang="en-US" sz="700" dirty="0">
                  <a:latin typeface="SimSun" panose="02010600030101010101" pitchFamily="2" charset="-122"/>
                  <a:ea typeface="SimSun" panose="02010600030101010101" pitchFamily="2" charset="-122"/>
                </a:rPr>
                <a:t>往在高处的搬运车装载</a:t>
              </a:r>
            </a:p>
          </p:txBody>
        </p:sp>
        <p:sp>
          <p:nvSpPr>
            <p:cNvPr id="20" name="テキスト ボックス 19">
              <a:extLst>
                <a:ext uri="{FF2B5EF4-FFF2-40B4-BE49-F238E27FC236}">
                  <a16:creationId xmlns="" xmlns:a16="http://schemas.microsoft.com/office/drawing/2014/main" id="{DDE0B775-774B-47F6-8678-12D61AC6897B}"/>
                </a:ext>
              </a:extLst>
            </p:cNvPr>
            <p:cNvSpPr txBox="1"/>
            <p:nvPr/>
          </p:nvSpPr>
          <p:spPr>
            <a:xfrm>
              <a:off x="7262129" y="4643423"/>
              <a:ext cx="726010" cy="107722"/>
            </a:xfrm>
            <a:prstGeom prst="rect">
              <a:avLst/>
            </a:prstGeom>
            <a:solidFill>
              <a:schemeClr val="bg1"/>
            </a:solidFill>
          </p:spPr>
          <p:txBody>
            <a:bodyPr wrap="square" lIns="0" tIns="0" rIns="0" bIns="0" rtlCol="0">
              <a:spAutoFit/>
            </a:bodyPr>
            <a:lstStyle/>
            <a:p>
              <a:r>
                <a:rPr lang="zh-CN" altLang="en-US" sz="700" dirty="0">
                  <a:latin typeface="SimSun" panose="02010600030101010101" pitchFamily="2" charset="-122"/>
                  <a:ea typeface="SimSun" panose="02010600030101010101" pitchFamily="2" charset="-122"/>
                </a:rPr>
                <a:t>往土堆上排土</a:t>
              </a:r>
            </a:p>
          </p:txBody>
        </p:sp>
        <p:sp>
          <p:nvSpPr>
            <p:cNvPr id="21" name="テキスト ボックス 20">
              <a:extLst>
                <a:ext uri="{FF2B5EF4-FFF2-40B4-BE49-F238E27FC236}">
                  <a16:creationId xmlns="" xmlns:a16="http://schemas.microsoft.com/office/drawing/2014/main" id="{550E7934-DA4F-47AD-AA93-9685330B3D41}"/>
                </a:ext>
              </a:extLst>
            </p:cNvPr>
            <p:cNvSpPr txBox="1"/>
            <p:nvPr/>
          </p:nvSpPr>
          <p:spPr>
            <a:xfrm>
              <a:off x="5332746" y="5862555"/>
              <a:ext cx="726010" cy="215444"/>
            </a:xfrm>
            <a:prstGeom prst="rect">
              <a:avLst/>
            </a:prstGeom>
            <a:solidFill>
              <a:schemeClr val="bg1"/>
            </a:solidFill>
          </p:spPr>
          <p:txBody>
            <a:bodyPr wrap="square" lIns="0" tIns="0" rIns="0" bIns="0" rtlCol="0">
              <a:spAutoFit/>
            </a:bodyPr>
            <a:lstStyle/>
            <a:p>
              <a:r>
                <a:rPr lang="zh-CN" altLang="en-US" sz="700" dirty="0">
                  <a:latin typeface="SimSun" panose="02010600030101010101" pitchFamily="2" charset="-122"/>
                  <a:ea typeface="SimSun" panose="02010600030101010101" pitchFamily="2" charset="-122"/>
                </a:rPr>
                <a:t>往带式输送机和料箱等装载</a:t>
              </a:r>
            </a:p>
          </p:txBody>
        </p:sp>
        <p:sp>
          <p:nvSpPr>
            <p:cNvPr id="23" name="テキスト ボックス 22">
              <a:extLst>
                <a:ext uri="{FF2B5EF4-FFF2-40B4-BE49-F238E27FC236}">
                  <a16:creationId xmlns="" xmlns:a16="http://schemas.microsoft.com/office/drawing/2014/main" id="{51B9F64D-A9C2-4E5E-BD62-B53D3EF18F64}"/>
                </a:ext>
              </a:extLst>
            </p:cNvPr>
            <p:cNvSpPr txBox="1"/>
            <p:nvPr/>
          </p:nvSpPr>
          <p:spPr>
            <a:xfrm>
              <a:off x="6849204" y="5970277"/>
              <a:ext cx="825850" cy="107722"/>
            </a:xfrm>
            <a:prstGeom prst="rect">
              <a:avLst/>
            </a:prstGeom>
            <a:solidFill>
              <a:schemeClr val="bg1"/>
            </a:solidFill>
          </p:spPr>
          <p:txBody>
            <a:bodyPr wrap="square" lIns="0" tIns="0" rIns="0" bIns="0" rtlCol="0">
              <a:spAutoFit/>
            </a:bodyPr>
            <a:lstStyle/>
            <a:p>
              <a:r>
                <a:rPr lang="zh-CN" altLang="en-US" sz="700" dirty="0">
                  <a:latin typeface="SimSun" panose="02010600030101010101" pitchFamily="2" charset="-122"/>
                  <a:ea typeface="SimSun" panose="02010600030101010101" pitchFamily="2" charset="-122"/>
                </a:rPr>
                <a:t>在旁边或者后方倒土</a:t>
              </a:r>
            </a:p>
          </p:txBody>
        </p:sp>
      </p:grpSp>
    </p:spTree>
    <p:extLst>
      <p:ext uri="{BB962C8B-B14F-4D97-AF65-F5344CB8AC3E}">
        <p14:creationId xmlns:p14="http://schemas.microsoft.com/office/powerpoint/2010/main" val="19237659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071958" y="1173001"/>
            <a:ext cx="5000084" cy="515160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蛤壳式挖掘机</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1739786" y="6098089"/>
            <a:ext cx="3237610" cy="276999"/>
          </a:xfrm>
          <a:prstGeom prst="rect">
            <a:avLst/>
          </a:prstGeom>
          <a:noFill/>
          <a:ln>
            <a:noFill/>
          </a:ln>
        </p:spPr>
        <p:txBody>
          <a:bodyPr wrap="square" rtlCol="0">
            <a:spAutoFit/>
          </a:bodyPr>
          <a:lstStyle/>
          <a:p>
            <a:pPr algn="ctr"/>
            <a:r>
              <a:rPr lang="ja-JP" altLang="en-US" sz="1200" dirty="0">
                <a:latin typeface="SimSun" panose="02010600030101010101" pitchFamily="2" charset="-122"/>
                <a:ea typeface="SimSun" panose="02010600030101010101" pitchFamily="2" charset="-122"/>
              </a:rPr>
              <a:t>蛤壳式挖土机</a:t>
            </a:r>
            <a:r>
              <a:rPr lang="zh-CN" altLang="en-US" sz="1200" dirty="0">
                <a:solidFill>
                  <a:prstClr val="black"/>
                </a:solidFill>
                <a:latin typeface="SimSun" panose="02010600030101010101" pitchFamily="2" charset="-122"/>
                <a:ea typeface="SimSun" panose="02010600030101010101" pitchFamily="2" charset="-122"/>
              </a:rPr>
              <a:t>作业时</a:t>
            </a:r>
            <a:r>
              <a:rPr lang="ja-JP" altLang="en-US" sz="1200" dirty="0">
                <a:solidFill>
                  <a:prstClr val="black"/>
                </a:solidFill>
                <a:latin typeface="SimSun" panose="02010600030101010101" pitchFamily="2" charset="-122"/>
                <a:ea typeface="SimSun" panose="02010600030101010101" pitchFamily="2" charset="-122"/>
              </a:rPr>
              <a:t>的示例</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教科书１３６页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７</a:t>
            </a:r>
            <a:r>
              <a:rPr lang="ja-JP" altLang="en-US" sz="1200" dirty="0">
                <a:solidFill>
                  <a:prstClr val="black"/>
                </a:solidFill>
                <a:latin typeface="SimSun" panose="02010600030101010101" pitchFamily="2" charset="-122"/>
                <a:ea typeface="SimSun" panose="02010600030101010101" pitchFamily="2" charset="-122"/>
              </a:rPr>
              <a:t>４</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 xmlns:a16="http://schemas.microsoft.com/office/drawing/2014/main" id="{075F2351-71CA-4565-9459-1CC56788AEC3}"/>
              </a:ext>
            </a:extLst>
          </p:cNvPr>
          <p:cNvSpPr txBox="1"/>
          <p:nvPr/>
        </p:nvSpPr>
        <p:spPr>
          <a:xfrm>
            <a:off x="3063316" y="2770286"/>
            <a:ext cx="1447800" cy="246221"/>
          </a:xfrm>
          <a:prstGeom prst="rect">
            <a:avLst/>
          </a:prstGeom>
          <a:solidFill>
            <a:schemeClr val="bg1"/>
          </a:solidFill>
        </p:spPr>
        <p:txBody>
          <a:bodyPr wrap="square" rtlCol="0">
            <a:spAutoFit/>
          </a:bodyPr>
          <a:lstStyle/>
          <a:p>
            <a:r>
              <a:rPr kumimoji="1" lang="zh-CN" altLang="en-US" sz="1000" dirty="0">
                <a:latin typeface="SimSun" panose="02010600030101010101" pitchFamily="2" charset="-122"/>
                <a:ea typeface="SimSun" panose="02010600030101010101" pitchFamily="2" charset="-122"/>
              </a:rPr>
              <a:t>在建筑现场挖地基</a:t>
            </a:r>
            <a:endParaRPr kumimoji="1" lang="ja-JP" altLang="en-US" sz="1000" dirty="0">
              <a:latin typeface="SimSun" panose="02010600030101010101" pitchFamily="2" charset="-122"/>
              <a:ea typeface="SimSun" panose="02010600030101010101" pitchFamily="2" charset="-122"/>
            </a:endParaRPr>
          </a:p>
        </p:txBody>
      </p:sp>
      <p:sp>
        <p:nvSpPr>
          <p:cNvPr id="5" name="テキスト ボックス 4">
            <a:extLst>
              <a:ext uri="{FF2B5EF4-FFF2-40B4-BE49-F238E27FC236}">
                <a16:creationId xmlns="" xmlns:a16="http://schemas.microsoft.com/office/drawing/2014/main" id="{0C18B48B-7A73-4DED-BFB7-84EF9CA3FEE6}"/>
              </a:ext>
            </a:extLst>
          </p:cNvPr>
          <p:cNvSpPr txBox="1"/>
          <p:nvPr/>
        </p:nvSpPr>
        <p:spPr>
          <a:xfrm>
            <a:off x="4114800" y="2971800"/>
            <a:ext cx="914400" cy="261610"/>
          </a:xfrm>
          <a:prstGeom prst="rect">
            <a:avLst/>
          </a:prstGeom>
          <a:noFill/>
        </p:spPr>
        <p:txBody>
          <a:bodyPr wrap="square" rtlCol="0">
            <a:spAutoFit/>
          </a:bodyPr>
          <a:lstStyle/>
          <a:p>
            <a:endParaRPr kumimoji="1" lang="ja-JP" altLang="en-US" sz="1100" dirty="0">
              <a:latin typeface="SimSun" panose="02010600030101010101" pitchFamily="2" charset="-122"/>
              <a:ea typeface="SimSun" panose="02010600030101010101" pitchFamily="2" charset="-122"/>
            </a:endParaRPr>
          </a:p>
        </p:txBody>
      </p:sp>
      <p:sp>
        <p:nvSpPr>
          <p:cNvPr id="6" name="テキスト ボックス 5">
            <a:extLst>
              <a:ext uri="{FF2B5EF4-FFF2-40B4-BE49-F238E27FC236}">
                <a16:creationId xmlns="" xmlns:a16="http://schemas.microsoft.com/office/drawing/2014/main" id="{1E2FFE23-CF0B-40BF-B5FC-974FEC79BFEC}"/>
              </a:ext>
            </a:extLst>
          </p:cNvPr>
          <p:cNvSpPr txBox="1"/>
          <p:nvPr/>
        </p:nvSpPr>
        <p:spPr>
          <a:xfrm>
            <a:off x="5368423" y="6047603"/>
            <a:ext cx="2755900" cy="276999"/>
          </a:xfrm>
          <a:prstGeom prst="rect">
            <a:avLst/>
          </a:prstGeom>
          <a:solidFill>
            <a:schemeClr val="bg1"/>
          </a:solidFill>
        </p:spPr>
        <p:txBody>
          <a:bodyPr wrap="square" rtlCol="0">
            <a:spAutoFit/>
          </a:bodyPr>
          <a:lstStyle/>
          <a:p>
            <a:r>
              <a:rPr lang="zh-CN" altLang="en-US" sz="1200" dirty="0">
                <a:latin typeface="SimSun" panose="02010600030101010101" pitchFamily="2" charset="-122"/>
                <a:ea typeface="SimSun" panose="02010600030101010101" pitchFamily="2" charset="-122"/>
              </a:rPr>
              <a:t>往在高处的瓶子里装载</a:t>
            </a:r>
            <a:endParaRPr kumimoji="1" lang="ja-JP" altLang="en-US" sz="1200"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 xmlns:a16="http://schemas.microsoft.com/office/drawing/2014/main" id="{BDE339E8-820F-443B-A2BC-11B7D0CE9440}"/>
              </a:ext>
            </a:extLst>
          </p:cNvPr>
          <p:cNvSpPr txBox="1"/>
          <p:nvPr/>
        </p:nvSpPr>
        <p:spPr>
          <a:xfrm>
            <a:off x="5520823" y="3684117"/>
            <a:ext cx="914400" cy="261610"/>
          </a:xfrm>
          <a:prstGeom prst="rect">
            <a:avLst/>
          </a:prstGeom>
          <a:solidFill>
            <a:schemeClr val="bg1"/>
          </a:solidFill>
        </p:spPr>
        <p:txBody>
          <a:bodyPr wrap="square" rtlCol="0">
            <a:spAutoFit/>
          </a:bodyPr>
          <a:lstStyle/>
          <a:p>
            <a:r>
              <a:rPr lang="zh-CN" altLang="en-US" sz="1100" dirty="0">
                <a:latin typeface="SimSun" panose="02010600030101010101" pitchFamily="2" charset="-122"/>
                <a:ea typeface="SimSun" panose="02010600030101010101" pitchFamily="2" charset="-122"/>
              </a:rPr>
              <a:t>料堆</a:t>
            </a:r>
            <a:endParaRPr kumimoji="1" lang="ja-JP" altLang="en-US" sz="11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 xmlns:a16="http://schemas.microsoft.com/office/drawing/2014/main" id="{8B55F507-B402-4519-9C01-E13F8BEA7712}"/>
              </a:ext>
            </a:extLst>
          </p:cNvPr>
          <p:cNvSpPr txBox="1"/>
          <p:nvPr/>
        </p:nvSpPr>
        <p:spPr>
          <a:xfrm>
            <a:off x="2787090" y="4972050"/>
            <a:ext cx="1784909" cy="261610"/>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向倾卸（</a:t>
            </a:r>
            <a:r>
              <a:rPr kumimoji="1" lang="en-US" altLang="zh-CN" sz="1100" dirty="0" err="1">
                <a:latin typeface="SimSun" panose="02010600030101010101" pitchFamily="2" charset="-122"/>
                <a:ea typeface="SimSun" panose="02010600030101010101" pitchFamily="2" charset="-122"/>
              </a:rPr>
              <a:t>dampu</a:t>
            </a:r>
            <a:r>
              <a:rPr kumimoji="1" lang="zh-CN" altLang="en-US" sz="1100" dirty="0">
                <a:latin typeface="SimSun" panose="02010600030101010101" pitchFamily="2" charset="-122"/>
                <a:ea typeface="SimSun" panose="02010600030101010101" pitchFamily="2" charset="-122"/>
              </a:rPr>
              <a:t>）车装载</a:t>
            </a:r>
            <a:endParaRPr kumimoji="1" lang="ja-JP" altLang="en-US" sz="11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0057088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709584" y="2532807"/>
            <a:ext cx="3721101" cy="19651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3200" dirty="0">
                <a:latin typeface="SimSun" panose="02010600030101010101" pitchFamily="2" charset="-122"/>
                <a:ea typeface="SimSun" panose="02010600030101010101" pitchFamily="2" charset="-122"/>
              </a:rPr>
              <a:t>拉</a:t>
            </a:r>
            <a:r>
              <a:rPr lang="zh-CN" altLang="en-US" sz="3200" dirty="0">
                <a:latin typeface="SimSun" panose="02010600030101010101" pitchFamily="2" charset="-122"/>
                <a:ea typeface="SimSun" panose="02010600030101010101" pitchFamily="2" charset="-122"/>
              </a:rPr>
              <a:t>铲</a:t>
            </a:r>
            <a:r>
              <a:rPr lang="ja-JP" altLang="en-US" sz="3200" dirty="0">
                <a:latin typeface="SimSun" panose="02010600030101010101" pitchFamily="2" charset="-122"/>
                <a:ea typeface="SimSun" panose="02010600030101010101" pitchFamily="2" charset="-122"/>
              </a:rPr>
              <a:t>挖掘机</a:t>
            </a:r>
            <a:endParaRPr kumimoji="1" lang="ja-JP" altLang="en-US" sz="32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教科书１３７页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７</a:t>
            </a:r>
            <a:r>
              <a:rPr lang="ja-JP" altLang="en-US" sz="1200" dirty="0">
                <a:solidFill>
                  <a:prstClr val="black"/>
                </a:solidFill>
                <a:latin typeface="SimSun" panose="02010600030101010101" pitchFamily="2" charset="-122"/>
                <a:ea typeface="SimSun" panose="02010600030101010101" pitchFamily="2" charset="-122"/>
              </a:rPr>
              <a:t>６</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4"/>
          <a:stretch>
            <a:fillRect/>
          </a:stretch>
        </p:blipFill>
        <p:spPr>
          <a:xfrm>
            <a:off x="1051965" y="1327062"/>
            <a:ext cx="3862537" cy="4945852"/>
          </a:xfrm>
          <a:prstGeom prst="rect">
            <a:avLst/>
          </a:prstGeom>
        </p:spPr>
      </p:pic>
      <p:sp>
        <p:nvSpPr>
          <p:cNvPr id="10" name="テキスト ボックス 9"/>
          <p:cNvSpPr txBox="1"/>
          <p:nvPr/>
        </p:nvSpPr>
        <p:spPr>
          <a:xfrm>
            <a:off x="5092251" y="441833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动臂的限制</a:t>
            </a:r>
            <a:r>
              <a:rPr lang="ja-JP" altLang="en-US" sz="1200" dirty="0">
                <a:solidFill>
                  <a:prstClr val="black"/>
                </a:solidFill>
                <a:latin typeface="SimSun" panose="02010600030101010101" pitchFamily="2" charset="-122"/>
                <a:ea typeface="SimSun" panose="02010600030101010101" pitchFamily="2" charset="-122"/>
              </a:rPr>
              <a:t>角度</a:t>
            </a:r>
          </a:p>
        </p:txBody>
      </p:sp>
      <p:sp>
        <p:nvSpPr>
          <p:cNvPr id="14" name="テキスト ボックス 13"/>
          <p:cNvSpPr txBox="1"/>
          <p:nvPr/>
        </p:nvSpPr>
        <p:spPr>
          <a:xfrm>
            <a:off x="2962568" y="5995915"/>
            <a:ext cx="3237610" cy="276999"/>
          </a:xfrm>
          <a:prstGeom prst="rect">
            <a:avLst/>
          </a:prstGeom>
          <a:noFill/>
          <a:ln>
            <a:noFill/>
          </a:ln>
        </p:spPr>
        <p:txBody>
          <a:bodyPr wrap="square" rtlCol="0">
            <a:spAutoFit/>
          </a:bodyPr>
          <a:lstStyle/>
          <a:p>
            <a:pPr algn="ctr"/>
            <a:r>
              <a:rPr lang="zh-CN" altLang="en-US" sz="1200" dirty="0">
                <a:latin typeface="SimSun" panose="02010600030101010101" pitchFamily="2" charset="-122"/>
                <a:ea typeface="SimSun" panose="02010600030101010101" pitchFamily="2" charset="-122"/>
              </a:rPr>
              <a:t>使用拉铲挖掘机挖掘和装载的示例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 name="テキスト ボックス 1">
            <a:extLst>
              <a:ext uri="{FF2B5EF4-FFF2-40B4-BE49-F238E27FC236}">
                <a16:creationId xmlns="" xmlns:a16="http://schemas.microsoft.com/office/drawing/2014/main" id="{210B2FD1-E5F9-4CB7-8F65-A514440004ED}"/>
              </a:ext>
            </a:extLst>
          </p:cNvPr>
          <p:cNvSpPr txBox="1"/>
          <p:nvPr/>
        </p:nvSpPr>
        <p:spPr>
          <a:xfrm>
            <a:off x="2533650" y="2214563"/>
            <a:ext cx="1314449" cy="430887"/>
          </a:xfrm>
          <a:prstGeom prst="rect">
            <a:avLst/>
          </a:prstGeom>
          <a:solidFill>
            <a:schemeClr val="bg1"/>
          </a:solidFill>
        </p:spPr>
        <p:txBody>
          <a:bodyPr wrap="square" rtlCol="0">
            <a:spAutoFit/>
          </a:bodyPr>
          <a:lstStyle/>
          <a:p>
            <a:r>
              <a:rPr lang="zh-CN" altLang="en-US" sz="1100" dirty="0">
                <a:latin typeface="SimSun" panose="02010600030101010101" pitchFamily="2" charset="-122"/>
                <a:ea typeface="SimSun" panose="02010600030101010101" pitchFamily="2" charset="-122"/>
              </a:rPr>
              <a:t>挖掘地面下人工斜坡（</a:t>
            </a:r>
            <a:r>
              <a:rPr lang="en-US" altLang="zh-CN" sz="1100" dirty="0">
                <a:latin typeface="SimSun" panose="02010600030101010101" pitchFamily="2" charset="-122"/>
                <a:ea typeface="SimSun" panose="02010600030101010101" pitchFamily="2" charset="-122"/>
              </a:rPr>
              <a:t>nori men</a:t>
            </a:r>
            <a:r>
              <a:rPr lang="zh-CN" altLang="en-US" sz="1100" dirty="0">
                <a:latin typeface="SimSun" panose="02010600030101010101" pitchFamily="2" charset="-122"/>
                <a:ea typeface="SimSun" panose="02010600030101010101" pitchFamily="2" charset="-122"/>
              </a:rPr>
              <a:t>）</a:t>
            </a:r>
            <a:endParaRPr kumimoji="1" lang="ja-JP" altLang="en-US" sz="1100" dirty="0">
              <a:latin typeface="SimSun" panose="02010600030101010101" pitchFamily="2" charset="-122"/>
              <a:ea typeface="SimSun" panose="02010600030101010101" pitchFamily="2" charset="-122"/>
            </a:endParaRPr>
          </a:p>
        </p:txBody>
      </p:sp>
      <p:sp>
        <p:nvSpPr>
          <p:cNvPr id="6" name="テキスト ボックス 5">
            <a:extLst>
              <a:ext uri="{FF2B5EF4-FFF2-40B4-BE49-F238E27FC236}">
                <a16:creationId xmlns="" xmlns:a16="http://schemas.microsoft.com/office/drawing/2014/main" id="{EF4EE664-AB15-474D-B4DC-BD983B5E7348}"/>
              </a:ext>
            </a:extLst>
          </p:cNvPr>
          <p:cNvSpPr txBox="1"/>
          <p:nvPr/>
        </p:nvSpPr>
        <p:spPr>
          <a:xfrm>
            <a:off x="4114800" y="2971800"/>
            <a:ext cx="914400" cy="369332"/>
          </a:xfrm>
          <a:prstGeom prst="rect">
            <a:avLst/>
          </a:prstGeom>
          <a:noFill/>
        </p:spPr>
        <p:txBody>
          <a:bodyPr wrap="square" rtlCol="0">
            <a:spAutoFit/>
          </a:bodyPr>
          <a:lstStyle/>
          <a:p>
            <a:endParaRPr kumimoji="1" lang="ja-JP" altLang="en-US"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 xmlns:a16="http://schemas.microsoft.com/office/drawing/2014/main" id="{CBD710D0-6FEB-41EC-BCB0-D2ACBE5D0BD1}"/>
              </a:ext>
            </a:extLst>
          </p:cNvPr>
          <p:cNvSpPr txBox="1"/>
          <p:nvPr/>
        </p:nvSpPr>
        <p:spPr>
          <a:xfrm>
            <a:off x="1485384" y="4977766"/>
            <a:ext cx="1005403" cy="215444"/>
          </a:xfrm>
          <a:prstGeom prst="rect">
            <a:avLst/>
          </a:prstGeom>
          <a:solidFill>
            <a:schemeClr val="bg1"/>
          </a:solidFill>
        </p:spPr>
        <p:txBody>
          <a:bodyPr wrap="none" rtlCol="0">
            <a:spAutoFit/>
          </a:bodyPr>
          <a:lstStyle/>
          <a:p>
            <a:r>
              <a:rPr kumimoji="1" lang="zh-CN" altLang="en-US" sz="800" dirty="0">
                <a:latin typeface="SimSun" panose="02010600030101010101" pitchFamily="2" charset="-122"/>
                <a:ea typeface="SimSun" panose="02010600030101010101" pitchFamily="2" charset="-122"/>
              </a:rPr>
              <a:t>同一地面上的装载</a:t>
            </a:r>
            <a:endParaRPr kumimoji="1" lang="ja-JP" altLang="en-US" sz="8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 xmlns:a16="http://schemas.microsoft.com/office/drawing/2014/main" id="{916B2F9F-C120-4471-A572-476785695945}"/>
              </a:ext>
            </a:extLst>
          </p:cNvPr>
          <p:cNvSpPr txBox="1"/>
          <p:nvPr/>
        </p:nvSpPr>
        <p:spPr>
          <a:xfrm>
            <a:off x="4114800" y="2971800"/>
            <a:ext cx="914400" cy="369332"/>
          </a:xfrm>
          <a:prstGeom prst="rect">
            <a:avLst/>
          </a:prstGeom>
          <a:noFill/>
        </p:spPr>
        <p:txBody>
          <a:bodyPr wrap="square" rtlCol="0">
            <a:spAutoFit/>
          </a:bodyPr>
          <a:lstStyle/>
          <a:p>
            <a:endParaRPr kumimoji="1" lang="ja-JP" altLang="en-US"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 xmlns:a16="http://schemas.microsoft.com/office/drawing/2014/main" id="{EC688984-37A1-4751-A2FA-0AF6ABDD869C}"/>
              </a:ext>
            </a:extLst>
          </p:cNvPr>
          <p:cNvSpPr txBox="1"/>
          <p:nvPr/>
        </p:nvSpPr>
        <p:spPr>
          <a:xfrm>
            <a:off x="1576388" y="6120649"/>
            <a:ext cx="766762"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向料堆装载</a:t>
            </a:r>
            <a:endParaRPr kumimoji="1" lang="ja-JP" altLang="en-US" sz="7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 xmlns:a16="http://schemas.microsoft.com/office/drawing/2014/main" id="{FBC9BE6F-C39D-41F3-BABD-FAA82264C7B3}"/>
              </a:ext>
            </a:extLst>
          </p:cNvPr>
          <p:cNvSpPr txBox="1"/>
          <p:nvPr/>
        </p:nvSpPr>
        <p:spPr>
          <a:xfrm>
            <a:off x="3600251" y="5189256"/>
            <a:ext cx="914400" cy="200055"/>
          </a:xfrm>
          <a:prstGeom prst="rect">
            <a:avLst/>
          </a:prstGeom>
          <a:solidFill>
            <a:schemeClr val="bg1"/>
          </a:solidFill>
        </p:spPr>
        <p:txBody>
          <a:bodyPr wrap="square" rtlCol="0">
            <a:spAutoFit/>
          </a:bodyPr>
          <a:lstStyle/>
          <a:p>
            <a:r>
              <a:rPr kumimoji="1" lang="zh-CN" altLang="en-US" sz="700" dirty="0">
                <a:latin typeface="SimSun" panose="02010600030101010101" pitchFamily="2" charset="-122"/>
                <a:ea typeface="SimSun" panose="02010600030101010101" pitchFamily="2" charset="-122"/>
              </a:rPr>
              <a:t>在作业盘以下装载</a:t>
            </a:r>
            <a:endParaRPr kumimoji="1" lang="ja-JP" altLang="en-US" sz="7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 xmlns:a16="http://schemas.microsoft.com/office/drawing/2014/main" id="{29D86513-9143-486B-871B-BE78FCA2A253}"/>
              </a:ext>
            </a:extLst>
          </p:cNvPr>
          <p:cNvSpPr txBox="1"/>
          <p:nvPr/>
        </p:nvSpPr>
        <p:spPr>
          <a:xfrm>
            <a:off x="3444866" y="3751948"/>
            <a:ext cx="1314449" cy="200055"/>
          </a:xfrm>
          <a:prstGeom prst="rect">
            <a:avLst/>
          </a:prstGeom>
          <a:solidFill>
            <a:schemeClr val="bg1"/>
          </a:solidFill>
        </p:spPr>
        <p:txBody>
          <a:bodyPr wrap="square" rtlCol="0">
            <a:spAutoFit/>
          </a:bodyPr>
          <a:lstStyle/>
          <a:p>
            <a:r>
              <a:rPr lang="zh-CN" altLang="en-US" sz="700" dirty="0">
                <a:latin typeface="SimSun" panose="02010600030101010101" pitchFamily="2" charset="-122"/>
                <a:ea typeface="SimSun" panose="02010600030101010101" pitchFamily="2" charset="-122"/>
              </a:rPr>
              <a:t>水路，挖掘沟渠，疏通清淤</a:t>
            </a:r>
            <a:endParaRPr lang="en-US" altLang="zh-CN" sz="7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 xmlns:a16="http://schemas.microsoft.com/office/drawing/2014/main" id="{919B5C8E-5CBF-4085-8E26-AD69C830CA0D}"/>
              </a:ext>
            </a:extLst>
          </p:cNvPr>
          <p:cNvSpPr txBox="1"/>
          <p:nvPr/>
        </p:nvSpPr>
        <p:spPr>
          <a:xfrm>
            <a:off x="1303857" y="3793751"/>
            <a:ext cx="1279525" cy="200055"/>
          </a:xfrm>
          <a:prstGeom prst="rect">
            <a:avLst/>
          </a:prstGeom>
          <a:solidFill>
            <a:schemeClr val="bg1"/>
          </a:solidFill>
        </p:spPr>
        <p:txBody>
          <a:bodyPr wrap="square" rtlCol="0">
            <a:spAutoFit/>
          </a:bodyPr>
          <a:lstStyle/>
          <a:p>
            <a:r>
              <a:rPr lang="zh-CN" altLang="en-US" sz="700" dirty="0">
                <a:latin typeface="SimSun" panose="02010600030101010101" pitchFamily="2" charset="-122"/>
                <a:ea typeface="SimSun" panose="02010600030101010101" pitchFamily="2" charset="-122"/>
              </a:rPr>
              <a:t>给建筑物打地基和采集骨料</a:t>
            </a:r>
            <a:endParaRPr kumimoji="1" lang="en-US" altLang="zh-CN" sz="7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895892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动力平地机</a:t>
            </a:r>
            <a:r>
              <a:rPr lang="ja-JP" altLang="en-US" sz="2400" dirty="0">
                <a:latin typeface="SimSun" panose="02010600030101010101" pitchFamily="2" charset="-122"/>
                <a:ea typeface="SimSun" panose="02010600030101010101" pitchFamily="2" charset="-122"/>
              </a:rPr>
              <a:t>１・・・</a:t>
            </a:r>
            <a:r>
              <a:rPr lang="zh-CN" altLang="en-US" sz="2400" dirty="0">
                <a:latin typeface="SimSun" panose="02010600030101010101" pitchFamily="2" charset="-122"/>
                <a:ea typeface="SimSun" panose="02010600030101010101" pitchFamily="2" charset="-122"/>
              </a:rPr>
              <a:t>基本操作</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1068548" y="5283480"/>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动力平地机的操作装置的示例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教科书１４０页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７</a:t>
            </a:r>
            <a:r>
              <a:rPr lang="ja-JP" altLang="en-US" sz="1200" dirty="0">
                <a:solidFill>
                  <a:prstClr val="black"/>
                </a:solidFill>
                <a:latin typeface="SimSun" panose="02010600030101010101" pitchFamily="2" charset="-122"/>
                <a:ea typeface="SimSun" panose="02010600030101010101" pitchFamily="2" charset="-122"/>
              </a:rPr>
              <a:t>７</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2" name="テキスト ボックス 11"/>
          <p:cNvSpPr txBox="1"/>
          <p:nvPr/>
        </p:nvSpPr>
        <p:spPr>
          <a:xfrm>
            <a:off x="3892779" y="5851137"/>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推土铲刀刃前端角度</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0" name="テキスト ボックス 9"/>
          <p:cNvSpPr txBox="1"/>
          <p:nvPr/>
        </p:nvSpPr>
        <p:spPr>
          <a:xfrm>
            <a:off x="5745428" y="5864875"/>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翻松机挖掘角度</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0" name="テキスト ボックス 19"/>
          <p:cNvSpPr txBox="1"/>
          <p:nvPr/>
        </p:nvSpPr>
        <p:spPr>
          <a:xfrm>
            <a:off x="4983093" y="186613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土质和斜角角度</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5" name="図 4">
            <a:extLst>
              <a:ext uri="{FF2B5EF4-FFF2-40B4-BE49-F238E27FC236}">
                <a16:creationId xmlns="" xmlns:a16="http://schemas.microsoft.com/office/drawing/2014/main" id="{B87F3173-D391-4C87-95AC-AA47C90A7036}"/>
              </a:ext>
            </a:extLst>
          </p:cNvPr>
          <p:cNvPicPr>
            <a:picLocks noChangeAspect="1"/>
          </p:cNvPicPr>
          <p:nvPr/>
        </p:nvPicPr>
        <p:blipFill rotWithShape="1">
          <a:blip r:embed="rId3"/>
          <a:srcRect l="2433"/>
          <a:stretch/>
        </p:blipFill>
        <p:spPr>
          <a:xfrm>
            <a:off x="742961" y="2092330"/>
            <a:ext cx="3988257" cy="3022791"/>
          </a:xfrm>
          <a:prstGeom prst="rect">
            <a:avLst/>
          </a:prstGeom>
        </p:spPr>
      </p:pic>
      <p:pic>
        <p:nvPicPr>
          <p:cNvPr id="8" name="図 7">
            <a:extLst>
              <a:ext uri="{FF2B5EF4-FFF2-40B4-BE49-F238E27FC236}">
                <a16:creationId xmlns="" xmlns:a16="http://schemas.microsoft.com/office/drawing/2014/main" id="{62B0539C-DDE4-492D-B7F6-F45130634759}"/>
              </a:ext>
            </a:extLst>
          </p:cNvPr>
          <p:cNvPicPr>
            <a:picLocks noChangeAspect="1"/>
          </p:cNvPicPr>
          <p:nvPr/>
        </p:nvPicPr>
        <p:blipFill>
          <a:blip r:embed="rId4"/>
          <a:stretch>
            <a:fillRect/>
          </a:stretch>
        </p:blipFill>
        <p:spPr>
          <a:xfrm>
            <a:off x="4746055" y="2287516"/>
            <a:ext cx="3654984" cy="1470848"/>
          </a:xfrm>
          <a:prstGeom prst="rect">
            <a:avLst/>
          </a:prstGeom>
        </p:spPr>
      </p:pic>
      <p:pic>
        <p:nvPicPr>
          <p:cNvPr id="13" name="図 12">
            <a:extLst>
              <a:ext uri="{FF2B5EF4-FFF2-40B4-BE49-F238E27FC236}">
                <a16:creationId xmlns="" xmlns:a16="http://schemas.microsoft.com/office/drawing/2014/main" id="{762B84A6-14ED-4D2F-B8C9-88DEF877F520}"/>
              </a:ext>
            </a:extLst>
          </p:cNvPr>
          <p:cNvPicPr>
            <a:picLocks noChangeAspect="1"/>
          </p:cNvPicPr>
          <p:nvPr/>
        </p:nvPicPr>
        <p:blipFill>
          <a:blip r:embed="rId5"/>
          <a:stretch>
            <a:fillRect/>
          </a:stretch>
        </p:blipFill>
        <p:spPr>
          <a:xfrm>
            <a:off x="4613780" y="4459109"/>
            <a:ext cx="3787259" cy="1269642"/>
          </a:xfrm>
          <a:prstGeom prst="rect">
            <a:avLst/>
          </a:prstGeom>
        </p:spPr>
      </p:pic>
    </p:spTree>
    <p:extLst>
      <p:ext uri="{BB962C8B-B14F-4D97-AF65-F5344CB8AC3E}">
        <p14:creationId xmlns:p14="http://schemas.microsoft.com/office/powerpoint/2010/main" val="21166679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动力平地机</a:t>
            </a:r>
            <a:r>
              <a:rPr lang="ja-JP" altLang="en-US" sz="2400" dirty="0">
                <a:latin typeface="SimSun" panose="02010600030101010101" pitchFamily="2" charset="-122"/>
                <a:ea typeface="SimSun" panose="02010600030101010101" pitchFamily="2" charset="-122"/>
              </a:rPr>
              <a:t>２・・・基本作业</a:t>
            </a:r>
            <a:endParaRPr kumimoji="1" lang="ja-JP" altLang="en-US" sz="24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教科书１４２页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７</a:t>
            </a:r>
            <a:r>
              <a:rPr lang="ja-JP" altLang="en-US" sz="1200" dirty="0">
                <a:solidFill>
                  <a:prstClr val="black"/>
                </a:solidFill>
                <a:latin typeface="SimSun" panose="02010600030101010101" pitchFamily="2" charset="-122"/>
                <a:ea typeface="SimSun" panose="02010600030101010101" pitchFamily="2" charset="-122"/>
              </a:rPr>
              <a:t>９</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6" name="テキスト ボックス 15"/>
          <p:cNvSpPr txBox="1"/>
          <p:nvPr/>
        </p:nvSpPr>
        <p:spPr>
          <a:xfrm>
            <a:off x="1381165" y="3374831"/>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倾斜操作</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7" name="テキスト ボックス 16"/>
          <p:cNvSpPr txBox="1"/>
          <p:nvPr/>
        </p:nvSpPr>
        <p:spPr>
          <a:xfrm>
            <a:off x="3016528" y="6052110"/>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推土铲碰触</a:t>
            </a:r>
            <a:r>
              <a:rPr lang="ja-JP" altLang="en-US" sz="1200" dirty="0">
                <a:solidFill>
                  <a:prstClr val="black"/>
                </a:solidFill>
                <a:latin typeface="SimSun" panose="02010600030101010101" pitchFamily="2" charset="-122"/>
                <a:ea typeface="SimSun" panose="02010600030101010101" pitchFamily="2" charset="-122"/>
              </a:rPr>
              <a:t>的示例</a:t>
            </a:r>
          </a:p>
        </p:txBody>
      </p:sp>
      <p:sp>
        <p:nvSpPr>
          <p:cNvPr id="19" name="テキスト ボックス 18"/>
          <p:cNvSpPr txBox="1"/>
          <p:nvPr/>
        </p:nvSpPr>
        <p:spPr>
          <a:xfrm>
            <a:off x="5006235" y="3397295"/>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为了左旋转时轮胎的倾斜</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A30A8FBC-136C-437F-964A-624503D4403E}"/>
              </a:ext>
            </a:extLst>
          </p:cNvPr>
          <p:cNvPicPr>
            <a:picLocks noChangeAspect="1"/>
          </p:cNvPicPr>
          <p:nvPr/>
        </p:nvPicPr>
        <p:blipFill>
          <a:blip r:embed="rId3"/>
          <a:stretch>
            <a:fillRect/>
          </a:stretch>
        </p:blipFill>
        <p:spPr>
          <a:xfrm>
            <a:off x="738538" y="1848871"/>
            <a:ext cx="4039962" cy="1281351"/>
          </a:xfrm>
          <a:prstGeom prst="rect">
            <a:avLst/>
          </a:prstGeom>
        </p:spPr>
      </p:pic>
      <p:pic>
        <p:nvPicPr>
          <p:cNvPr id="3" name="図 2">
            <a:extLst>
              <a:ext uri="{FF2B5EF4-FFF2-40B4-BE49-F238E27FC236}">
                <a16:creationId xmlns="" xmlns:a16="http://schemas.microsoft.com/office/drawing/2014/main" id="{DFAB6149-E2BA-4415-9CC7-0530450AB5C0}"/>
              </a:ext>
            </a:extLst>
          </p:cNvPr>
          <p:cNvPicPr>
            <a:picLocks noChangeAspect="1"/>
          </p:cNvPicPr>
          <p:nvPr/>
        </p:nvPicPr>
        <p:blipFill>
          <a:blip r:embed="rId4"/>
          <a:stretch>
            <a:fillRect/>
          </a:stretch>
        </p:blipFill>
        <p:spPr>
          <a:xfrm>
            <a:off x="1325934" y="3646597"/>
            <a:ext cx="6200031" cy="2410746"/>
          </a:xfrm>
          <a:prstGeom prst="rect">
            <a:avLst/>
          </a:prstGeom>
        </p:spPr>
      </p:pic>
      <p:pic>
        <p:nvPicPr>
          <p:cNvPr id="5" name="図 4">
            <a:extLst>
              <a:ext uri="{FF2B5EF4-FFF2-40B4-BE49-F238E27FC236}">
                <a16:creationId xmlns="" xmlns:a16="http://schemas.microsoft.com/office/drawing/2014/main" id="{FACD80EB-31A1-4674-A9A3-9D3ACD4EF294}"/>
              </a:ext>
            </a:extLst>
          </p:cNvPr>
          <p:cNvPicPr>
            <a:picLocks noChangeAspect="1"/>
          </p:cNvPicPr>
          <p:nvPr/>
        </p:nvPicPr>
        <p:blipFill>
          <a:blip r:embed="rId5"/>
          <a:stretch>
            <a:fillRect/>
          </a:stretch>
        </p:blipFill>
        <p:spPr>
          <a:xfrm>
            <a:off x="4933032" y="1765081"/>
            <a:ext cx="3548534" cy="1446322"/>
          </a:xfrm>
          <a:prstGeom prst="rect">
            <a:avLst/>
          </a:prstGeom>
        </p:spPr>
      </p:pic>
    </p:spTree>
    <p:extLst>
      <p:ext uri="{BB962C8B-B14F-4D97-AF65-F5344CB8AC3E}">
        <p14:creationId xmlns:p14="http://schemas.microsoft.com/office/powerpoint/2010/main" val="26296598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stretch>
            <a:fillRect/>
          </a:stretch>
        </p:blipFill>
        <p:spPr>
          <a:xfrm>
            <a:off x="628650" y="4099153"/>
            <a:ext cx="3047365" cy="147328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适应</a:t>
            </a:r>
            <a:r>
              <a:rPr lang="ja-JP" altLang="en-US" sz="2400" dirty="0">
                <a:latin typeface="SimSun" panose="02010600030101010101" pitchFamily="2" charset="-122"/>
                <a:ea typeface="SimSun" panose="02010600030101010101" pitchFamily="2" charset="-122"/>
              </a:rPr>
              <a:t>作业</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782331" y="3126334"/>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齐肩姿势的示例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教科书１４４页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７</a:t>
            </a:r>
            <a:r>
              <a:rPr lang="ja-JP" altLang="en-US" sz="1200" dirty="0">
                <a:solidFill>
                  <a:prstClr val="black"/>
                </a:solidFill>
                <a:latin typeface="SimSun" panose="02010600030101010101" pitchFamily="2" charset="-122"/>
                <a:ea typeface="SimSun" panose="02010600030101010101" pitchFamily="2" charset="-122"/>
              </a:rPr>
              <a:t>９</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6" name="テキスト ボックス 15"/>
          <p:cNvSpPr txBox="1"/>
          <p:nvPr/>
        </p:nvSpPr>
        <p:spPr>
          <a:xfrm>
            <a:off x="628650" y="558315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铰接的</a:t>
            </a:r>
            <a:r>
              <a:rPr lang="en-US" altLang="zh-CN" sz="1200" dirty="0">
                <a:solidFill>
                  <a:prstClr val="black"/>
                </a:solidFill>
                <a:latin typeface="SimSun" panose="02010600030101010101" pitchFamily="2" charset="-122"/>
                <a:ea typeface="SimSun" panose="02010600030101010101" pitchFamily="2" charset="-122"/>
              </a:rPr>
              <a:t>U</a:t>
            </a:r>
            <a:r>
              <a:rPr lang="zh-CN" altLang="en-US" sz="1200" dirty="0">
                <a:solidFill>
                  <a:prstClr val="black"/>
                </a:solidFill>
                <a:latin typeface="SimSun" panose="02010600030101010101" pitchFamily="2" charset="-122"/>
                <a:ea typeface="SimSun" panose="02010600030101010101" pitchFamily="2" charset="-122"/>
              </a:rPr>
              <a:t>字旋转</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7" name="テキスト ボックス 16"/>
          <p:cNvSpPr txBox="1"/>
          <p:nvPr/>
        </p:nvSpPr>
        <p:spPr>
          <a:xfrm>
            <a:off x="3061114" y="2979208"/>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切岸姿势的示例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0" name="テキスト ボックス 9"/>
          <p:cNvSpPr txBox="1"/>
          <p:nvPr/>
        </p:nvSpPr>
        <p:spPr>
          <a:xfrm>
            <a:off x="5643235" y="2882528"/>
            <a:ext cx="3237610" cy="276999"/>
          </a:xfrm>
          <a:prstGeom prst="rect">
            <a:avLst/>
          </a:prstGeom>
          <a:noFill/>
          <a:ln>
            <a:noFill/>
          </a:ln>
        </p:spPr>
        <p:txBody>
          <a:bodyPr wrap="square" rtlCol="0">
            <a:spAutoFit/>
          </a:bodyPr>
          <a:lstStyle/>
          <a:p>
            <a:pPr algn="ctr"/>
            <a:r>
              <a:rPr lang="ja-JP" altLang="en-US" sz="1200" dirty="0">
                <a:latin typeface="SimSun" panose="02010600030101010101" pitchFamily="2" charset="-122"/>
                <a:ea typeface="SimSun" panose="02010600030101010101" pitchFamily="2" charset="-122"/>
              </a:rPr>
              <a:t>犁雪机</a:t>
            </a:r>
            <a:r>
              <a:rPr lang="ja-JP" altLang="en-US" sz="1200" dirty="0">
                <a:solidFill>
                  <a:prstClr val="black"/>
                </a:solidFill>
                <a:latin typeface="SimSun" panose="02010600030101010101" pitchFamily="2" charset="-122"/>
                <a:ea typeface="SimSun" panose="02010600030101010101" pitchFamily="2" charset="-122"/>
              </a:rPr>
              <a:t>作业的示例</a:t>
            </a:r>
          </a:p>
        </p:txBody>
      </p:sp>
      <p:sp>
        <p:nvSpPr>
          <p:cNvPr id="19" name="テキスト ボックス 18"/>
          <p:cNvSpPr txBox="1"/>
          <p:nvPr/>
        </p:nvSpPr>
        <p:spPr>
          <a:xfrm>
            <a:off x="3263115" y="5840046"/>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偏移行驶</a:t>
            </a:r>
          </a:p>
        </p:txBody>
      </p:sp>
      <p:pic>
        <p:nvPicPr>
          <p:cNvPr id="3" name="図 2"/>
          <p:cNvPicPr>
            <a:picLocks noChangeAspect="1"/>
          </p:cNvPicPr>
          <p:nvPr/>
        </p:nvPicPr>
        <p:blipFill>
          <a:blip r:embed="rId4"/>
          <a:stretch>
            <a:fillRect/>
          </a:stretch>
        </p:blipFill>
        <p:spPr>
          <a:xfrm>
            <a:off x="1157988" y="1505515"/>
            <a:ext cx="1899756" cy="1387985"/>
          </a:xfrm>
          <a:prstGeom prst="rect">
            <a:avLst/>
          </a:prstGeom>
        </p:spPr>
      </p:pic>
      <p:pic>
        <p:nvPicPr>
          <p:cNvPr id="5" name="図 4"/>
          <p:cNvPicPr>
            <a:picLocks noChangeAspect="1"/>
          </p:cNvPicPr>
          <p:nvPr/>
        </p:nvPicPr>
        <p:blipFill>
          <a:blip r:embed="rId5"/>
          <a:stretch>
            <a:fillRect/>
          </a:stretch>
        </p:blipFill>
        <p:spPr>
          <a:xfrm>
            <a:off x="3629876" y="1612972"/>
            <a:ext cx="1884248" cy="1209641"/>
          </a:xfrm>
          <a:prstGeom prst="rect">
            <a:avLst/>
          </a:prstGeom>
        </p:spPr>
      </p:pic>
      <p:pic>
        <p:nvPicPr>
          <p:cNvPr id="13" name="図 12"/>
          <p:cNvPicPr>
            <a:picLocks noChangeAspect="1"/>
          </p:cNvPicPr>
          <p:nvPr/>
        </p:nvPicPr>
        <p:blipFill>
          <a:blip r:embed="rId6"/>
          <a:stretch>
            <a:fillRect/>
          </a:stretch>
        </p:blipFill>
        <p:spPr>
          <a:xfrm>
            <a:off x="5892781" y="1490872"/>
            <a:ext cx="2388265" cy="1364723"/>
          </a:xfrm>
          <a:prstGeom prst="rect">
            <a:avLst/>
          </a:prstGeom>
        </p:spPr>
      </p:pic>
      <p:pic>
        <p:nvPicPr>
          <p:cNvPr id="22" name="図 21"/>
          <p:cNvPicPr>
            <a:picLocks noChangeAspect="1"/>
          </p:cNvPicPr>
          <p:nvPr/>
        </p:nvPicPr>
        <p:blipFill>
          <a:blip r:embed="rId7"/>
          <a:stretch>
            <a:fillRect/>
          </a:stretch>
        </p:blipFill>
        <p:spPr>
          <a:xfrm>
            <a:off x="6497919" y="4455818"/>
            <a:ext cx="1905000" cy="1057275"/>
          </a:xfrm>
          <a:prstGeom prst="rect">
            <a:avLst/>
          </a:prstGeom>
        </p:spPr>
      </p:pic>
      <p:sp>
        <p:nvSpPr>
          <p:cNvPr id="23" name="テキスト ボックス 22"/>
          <p:cNvSpPr txBox="1"/>
          <p:nvPr/>
        </p:nvSpPr>
        <p:spPr>
          <a:xfrm>
            <a:off x="5831614" y="5545863"/>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翻松机开凿角度</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 name="テキスト ボックス 1">
            <a:extLst>
              <a:ext uri="{FF2B5EF4-FFF2-40B4-BE49-F238E27FC236}">
                <a16:creationId xmlns="" xmlns:a16="http://schemas.microsoft.com/office/drawing/2014/main" id="{2C236845-99BC-4043-868C-BD80C8D3F28B}"/>
              </a:ext>
            </a:extLst>
          </p:cNvPr>
          <p:cNvSpPr txBox="1"/>
          <p:nvPr/>
        </p:nvSpPr>
        <p:spPr>
          <a:xfrm>
            <a:off x="7745176" y="4714999"/>
            <a:ext cx="635281" cy="492443"/>
          </a:xfrm>
          <a:prstGeom prst="rect">
            <a:avLst/>
          </a:prstGeom>
          <a:solidFill>
            <a:schemeClr val="bg1"/>
          </a:solidFill>
        </p:spPr>
        <p:txBody>
          <a:bodyPr wrap="square" rtlCol="0">
            <a:spAutoFit/>
          </a:bodyPr>
          <a:lstStyle/>
          <a:p>
            <a:r>
              <a:rPr lang="zh-CN" altLang="en-US" sz="800" dirty="0">
                <a:solidFill>
                  <a:prstClr val="black"/>
                </a:solidFill>
                <a:latin typeface="SimSun" panose="02010600030101010101" pitchFamily="2" charset="-122"/>
                <a:ea typeface="SimSun" panose="02010600030101010101" pitchFamily="2" charset="-122"/>
              </a:rPr>
              <a:t>开凿角度</a:t>
            </a:r>
            <a:endParaRPr lang="ja-JP" altLang="en-US" sz="800" dirty="0">
              <a:solidFill>
                <a:prstClr val="black"/>
              </a:solidFill>
              <a:latin typeface="SimSun" panose="02010600030101010101" pitchFamily="2" charset="-122"/>
              <a:ea typeface="SimSun" panose="02010600030101010101" pitchFamily="2" charset="-122"/>
            </a:endParaRPr>
          </a:p>
          <a:p>
            <a:endParaRPr kumimoji="1" lang="ja-JP" altLang="en-US" dirty="0">
              <a:latin typeface="SimSun" panose="02010600030101010101" pitchFamily="2" charset="-122"/>
              <a:ea typeface="SimSun" panose="02010600030101010101" pitchFamily="2" charset="-122"/>
            </a:endParaRPr>
          </a:p>
        </p:txBody>
      </p:sp>
      <p:sp>
        <p:nvSpPr>
          <p:cNvPr id="6" name="テキスト ボックス 5">
            <a:extLst>
              <a:ext uri="{FF2B5EF4-FFF2-40B4-BE49-F238E27FC236}">
                <a16:creationId xmlns="" xmlns:a16="http://schemas.microsoft.com/office/drawing/2014/main" id="{D33409E3-3710-4FC1-AADE-BBCAE2327DDB}"/>
              </a:ext>
            </a:extLst>
          </p:cNvPr>
          <p:cNvSpPr txBox="1"/>
          <p:nvPr/>
        </p:nvSpPr>
        <p:spPr>
          <a:xfrm>
            <a:off x="5883220" y="2566393"/>
            <a:ext cx="914400" cy="215444"/>
          </a:xfrm>
          <a:prstGeom prst="rect">
            <a:avLst/>
          </a:prstGeom>
          <a:solidFill>
            <a:schemeClr val="bg1"/>
          </a:solidFill>
        </p:spPr>
        <p:txBody>
          <a:bodyPr wrap="square" rtlCol="0">
            <a:spAutoFit/>
          </a:bodyPr>
          <a:lstStyle/>
          <a:p>
            <a:r>
              <a:rPr lang="ja-JP" altLang="en-US" sz="800" dirty="0">
                <a:latin typeface="SimSun" panose="02010600030101010101" pitchFamily="2" charset="-122"/>
                <a:ea typeface="SimSun" panose="02010600030101010101" pitchFamily="2" charset="-122"/>
              </a:rPr>
              <a:t>犁雪机</a:t>
            </a:r>
            <a:endParaRPr kumimoji="1" lang="ja-JP" altLang="en-US" sz="800" dirty="0">
              <a:latin typeface="SimSun" panose="02010600030101010101" pitchFamily="2" charset="-122"/>
              <a:ea typeface="SimSun" panose="02010600030101010101" pitchFamily="2" charset="-122"/>
            </a:endParaRPr>
          </a:p>
        </p:txBody>
      </p:sp>
      <p:pic>
        <p:nvPicPr>
          <p:cNvPr id="7" name="図 6">
            <a:extLst>
              <a:ext uri="{FF2B5EF4-FFF2-40B4-BE49-F238E27FC236}">
                <a16:creationId xmlns="" xmlns:a16="http://schemas.microsoft.com/office/drawing/2014/main" id="{ADAFF1BE-0949-40B7-B7EF-F3CEAC777CC2}"/>
              </a:ext>
            </a:extLst>
          </p:cNvPr>
          <p:cNvPicPr>
            <a:picLocks noChangeAspect="1"/>
          </p:cNvPicPr>
          <p:nvPr/>
        </p:nvPicPr>
        <p:blipFill>
          <a:blip r:embed="rId8"/>
          <a:stretch>
            <a:fillRect/>
          </a:stretch>
        </p:blipFill>
        <p:spPr>
          <a:xfrm>
            <a:off x="3768175" y="3818344"/>
            <a:ext cx="2450145" cy="1816062"/>
          </a:xfrm>
          <a:prstGeom prst="rect">
            <a:avLst/>
          </a:prstGeom>
        </p:spPr>
      </p:pic>
    </p:spTree>
    <p:extLst>
      <p:ext uri="{BB962C8B-B14F-4D97-AF65-F5344CB8AC3E}">
        <p14:creationId xmlns:p14="http://schemas.microsoft.com/office/powerpoint/2010/main" val="344014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掘削用機械</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辅助教材９页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929334" y="3124700"/>
            <a:ext cx="3312646" cy="276999"/>
          </a:xfrm>
          <a:prstGeom prst="rect">
            <a:avLst/>
          </a:prstGeom>
          <a:noFill/>
          <a:ln>
            <a:noFill/>
          </a:ln>
        </p:spPr>
        <p:txBody>
          <a:bodyPr wrap="square" rtlCol="0">
            <a:spAutoFit/>
          </a:bodyPr>
          <a:lstStyle/>
          <a:p>
            <a:pPr algn="ct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拉铲挖掘机的示例</a:t>
            </a:r>
            <a:endParaRPr lang="ja-JP" altLang="en-US" sz="10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1556957" y="1330430"/>
            <a:ext cx="2057400" cy="1800225"/>
          </a:xfrm>
          <a:prstGeom prst="rect">
            <a:avLst/>
          </a:prstGeom>
        </p:spPr>
      </p:pic>
      <p:pic>
        <p:nvPicPr>
          <p:cNvPr id="7" name="図 6"/>
          <p:cNvPicPr>
            <a:picLocks noChangeAspect="1"/>
          </p:cNvPicPr>
          <p:nvPr/>
        </p:nvPicPr>
        <p:blipFill>
          <a:blip r:embed="rId4"/>
          <a:stretch>
            <a:fillRect/>
          </a:stretch>
        </p:blipFill>
        <p:spPr>
          <a:xfrm>
            <a:off x="1023557" y="3467023"/>
            <a:ext cx="3124200" cy="1828800"/>
          </a:xfrm>
          <a:prstGeom prst="rect">
            <a:avLst/>
          </a:prstGeom>
        </p:spPr>
      </p:pic>
      <p:pic>
        <p:nvPicPr>
          <p:cNvPr id="9" name="図 8"/>
          <p:cNvPicPr>
            <a:picLocks noChangeAspect="1"/>
          </p:cNvPicPr>
          <p:nvPr/>
        </p:nvPicPr>
        <p:blipFill>
          <a:blip r:embed="rId5"/>
          <a:stretch>
            <a:fillRect/>
          </a:stretch>
        </p:blipFill>
        <p:spPr>
          <a:xfrm>
            <a:off x="4984930" y="2230542"/>
            <a:ext cx="3009900" cy="2152650"/>
          </a:xfrm>
          <a:prstGeom prst="rect">
            <a:avLst/>
          </a:prstGeom>
        </p:spPr>
      </p:pic>
      <p:sp>
        <p:nvSpPr>
          <p:cNvPr id="15" name="テキスト ボックス 14"/>
          <p:cNvSpPr txBox="1"/>
          <p:nvPr/>
        </p:nvSpPr>
        <p:spPr>
          <a:xfrm>
            <a:off x="929334" y="5295823"/>
            <a:ext cx="3312646" cy="276999"/>
          </a:xfrm>
          <a:prstGeom prst="rect">
            <a:avLst/>
          </a:prstGeom>
          <a:noFill/>
          <a:ln>
            <a:noFill/>
          </a:ln>
        </p:spPr>
        <p:txBody>
          <a:bodyPr wrap="square" rtlCol="0">
            <a:spAutoFit/>
          </a:bodyPr>
          <a:lstStyle/>
          <a:p>
            <a:pPr algn="ctr"/>
            <a:r>
              <a:rPr lang="zh-CN" altLang="ja-JP" sz="1200" dirty="0">
                <a:effectLst/>
                <a:latin typeface="SimSun" panose="02010600030101010101" pitchFamily="2" charset="-122"/>
                <a:ea typeface="SimSun" panose="02010600030101010101" pitchFamily="2" charset="-122"/>
                <a:cs typeface="Microsoft YaHei" panose="020B0503020204020204" pitchFamily="34" charset="-122"/>
              </a:rPr>
              <a:t>铲斗挖掘机的示例</a:t>
            </a:r>
            <a:endParaRPr lang="ja-JP" altLang="en-US" sz="1000" dirty="0">
              <a:solidFill>
                <a:prstClr val="black"/>
              </a:solidFill>
              <a:latin typeface="SimSun" panose="02010600030101010101" pitchFamily="2" charset="-122"/>
              <a:ea typeface="SimSun" panose="02010600030101010101" pitchFamily="2" charset="-122"/>
            </a:endParaRPr>
          </a:p>
        </p:txBody>
      </p:sp>
      <p:sp>
        <p:nvSpPr>
          <p:cNvPr id="16" name="テキスト ボックス 15"/>
          <p:cNvSpPr txBox="1"/>
          <p:nvPr/>
        </p:nvSpPr>
        <p:spPr>
          <a:xfrm>
            <a:off x="4833557" y="4339964"/>
            <a:ext cx="3312646" cy="276999"/>
          </a:xfrm>
          <a:prstGeom prst="rect">
            <a:avLst/>
          </a:prstGeom>
          <a:noFill/>
          <a:ln>
            <a:noFill/>
          </a:ln>
        </p:spPr>
        <p:txBody>
          <a:bodyPr wrap="square" rtlCol="0">
            <a:spAutoFit/>
          </a:bodyPr>
          <a:lstStyle/>
          <a:p>
            <a:pPr algn="ctr"/>
            <a:r>
              <a:rPr lang="zh-CN" altLang="ja-JP" sz="1200" dirty="0">
                <a:effectLst/>
                <a:latin typeface="SimSun" panose="02010600030101010101" pitchFamily="2" charset="-122"/>
                <a:ea typeface="SimSun" panose="02010600030101010101" pitchFamily="2" charset="-122"/>
                <a:cs typeface="Times New Roman" panose="02020603050405020304" pitchFamily="18" charset="0"/>
              </a:rPr>
              <a:t>掘沟机的示例</a:t>
            </a:r>
            <a:endParaRPr lang="ja-JP" altLang="en-US" sz="10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014843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304985" y="1669133"/>
            <a:ext cx="2359280" cy="1904582"/>
          </a:xfrm>
          <a:prstGeom prst="rect">
            <a:avLst/>
          </a:prstGeom>
        </p:spPr>
      </p:pic>
      <p:sp>
        <p:nvSpPr>
          <p:cNvPr id="24" name="テキスト ボックス 23"/>
          <p:cNvSpPr txBox="1"/>
          <p:nvPr/>
        </p:nvSpPr>
        <p:spPr>
          <a:xfrm>
            <a:off x="2743885" y="3573401"/>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离心力导致的脱轨</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7" name="図 6"/>
          <p:cNvPicPr>
            <a:picLocks noChangeAspect="1"/>
          </p:cNvPicPr>
          <p:nvPr/>
        </p:nvPicPr>
        <p:blipFill>
          <a:blip r:embed="rId4"/>
          <a:stretch>
            <a:fillRect/>
          </a:stretch>
        </p:blipFill>
        <p:spPr>
          <a:xfrm>
            <a:off x="5441100" y="1751653"/>
            <a:ext cx="3217198" cy="1492780"/>
          </a:xfrm>
          <a:prstGeom prst="rect">
            <a:avLst/>
          </a:prstGeom>
        </p:spPr>
      </p:pic>
      <p:sp>
        <p:nvSpPr>
          <p:cNvPr id="25" name="テキスト ボックス 24"/>
          <p:cNvSpPr txBox="1"/>
          <p:nvPr/>
        </p:nvSpPr>
        <p:spPr>
          <a:xfrm>
            <a:off x="5235199" y="3245482"/>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注意挖斗的过度抬起</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刮土机</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动力刮土机</a:t>
            </a:r>
            <a:r>
              <a:rPr lang="ja-JP" altLang="en-US" sz="2400" dirty="0">
                <a:latin typeface="SimSun" panose="02010600030101010101" pitchFamily="2" charset="-122"/>
                <a:ea typeface="SimSun" panose="02010600030101010101" pitchFamily="2" charset="-122"/>
              </a:rPr>
              <a:t>）</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193953" y="391231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刮土机操作装置的例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教科书１４７页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８</a:t>
            </a:r>
            <a:r>
              <a:rPr lang="ja-JP" altLang="en-US" sz="1200" dirty="0">
                <a:solidFill>
                  <a:prstClr val="black"/>
                </a:solidFill>
                <a:latin typeface="SimSun" panose="02010600030101010101" pitchFamily="2" charset="-122"/>
                <a:ea typeface="SimSun" panose="02010600030101010101" pitchFamily="2" charset="-122"/>
              </a:rPr>
              <a:t>２</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2" name="図 11"/>
          <p:cNvPicPr>
            <a:picLocks noChangeAspect="1"/>
          </p:cNvPicPr>
          <p:nvPr/>
        </p:nvPicPr>
        <p:blipFill>
          <a:blip r:embed="rId5"/>
          <a:stretch>
            <a:fillRect/>
          </a:stretch>
        </p:blipFill>
        <p:spPr>
          <a:xfrm>
            <a:off x="5591913" y="3599000"/>
            <a:ext cx="2251524" cy="1016817"/>
          </a:xfrm>
          <a:prstGeom prst="rect">
            <a:avLst/>
          </a:prstGeom>
        </p:spPr>
      </p:pic>
      <p:pic>
        <p:nvPicPr>
          <p:cNvPr id="15" name="図 14"/>
          <p:cNvPicPr>
            <a:picLocks noChangeAspect="1"/>
          </p:cNvPicPr>
          <p:nvPr/>
        </p:nvPicPr>
        <p:blipFill>
          <a:blip r:embed="rId6"/>
          <a:stretch>
            <a:fillRect/>
          </a:stretch>
        </p:blipFill>
        <p:spPr>
          <a:xfrm>
            <a:off x="5118105" y="4975316"/>
            <a:ext cx="3367096" cy="824237"/>
          </a:xfrm>
          <a:prstGeom prst="rect">
            <a:avLst/>
          </a:prstGeom>
        </p:spPr>
      </p:pic>
      <p:sp>
        <p:nvSpPr>
          <p:cNvPr id="26" name="テキスト ボックス 25"/>
          <p:cNvSpPr txBox="1"/>
          <p:nvPr/>
        </p:nvSpPr>
        <p:spPr>
          <a:xfrm>
            <a:off x="1079868" y="6074835"/>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掘削基本作业的示例</a:t>
            </a:r>
          </a:p>
        </p:txBody>
      </p:sp>
      <p:sp>
        <p:nvSpPr>
          <p:cNvPr id="27" name="テキスト ボックス 26"/>
          <p:cNvSpPr txBox="1"/>
          <p:nvPr/>
        </p:nvSpPr>
        <p:spPr>
          <a:xfrm>
            <a:off x="5247591" y="5756435"/>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撤土作业的示例</a:t>
            </a:r>
          </a:p>
        </p:txBody>
      </p:sp>
      <p:sp>
        <p:nvSpPr>
          <p:cNvPr id="28" name="テキスト ボックス 27"/>
          <p:cNvSpPr txBox="1"/>
          <p:nvPr/>
        </p:nvSpPr>
        <p:spPr>
          <a:xfrm>
            <a:off x="5247591" y="461518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挖掘顺序</a:t>
            </a:r>
            <a:r>
              <a:rPr lang="ja-JP" altLang="en-US" sz="1200" dirty="0">
                <a:solidFill>
                  <a:prstClr val="black"/>
                </a:solidFill>
                <a:latin typeface="SimSun" panose="02010600030101010101" pitchFamily="2" charset="-122"/>
                <a:ea typeface="SimSun" panose="02010600030101010101" pitchFamily="2" charset="-122"/>
              </a:rPr>
              <a:t>的示例</a:t>
            </a:r>
          </a:p>
        </p:txBody>
      </p:sp>
      <p:pic>
        <p:nvPicPr>
          <p:cNvPr id="3" name="図 2">
            <a:extLst>
              <a:ext uri="{FF2B5EF4-FFF2-40B4-BE49-F238E27FC236}">
                <a16:creationId xmlns="" xmlns:a16="http://schemas.microsoft.com/office/drawing/2014/main" id="{0E92871A-0C8D-4459-86A4-C2D54A2BF6D6}"/>
              </a:ext>
            </a:extLst>
          </p:cNvPr>
          <p:cNvPicPr>
            <a:picLocks noChangeAspect="1"/>
          </p:cNvPicPr>
          <p:nvPr/>
        </p:nvPicPr>
        <p:blipFill>
          <a:blip r:embed="rId7"/>
          <a:stretch>
            <a:fillRect/>
          </a:stretch>
        </p:blipFill>
        <p:spPr>
          <a:xfrm>
            <a:off x="671192" y="1323222"/>
            <a:ext cx="2652590" cy="2506492"/>
          </a:xfrm>
          <a:prstGeom prst="rect">
            <a:avLst/>
          </a:prstGeom>
        </p:spPr>
      </p:pic>
      <p:pic>
        <p:nvPicPr>
          <p:cNvPr id="5" name="図 4">
            <a:extLst>
              <a:ext uri="{FF2B5EF4-FFF2-40B4-BE49-F238E27FC236}">
                <a16:creationId xmlns="" xmlns:a16="http://schemas.microsoft.com/office/drawing/2014/main" id="{2916B101-6CC8-439D-9665-CCA8FB2B1A01}"/>
              </a:ext>
            </a:extLst>
          </p:cNvPr>
          <p:cNvPicPr>
            <a:picLocks noChangeAspect="1"/>
          </p:cNvPicPr>
          <p:nvPr/>
        </p:nvPicPr>
        <p:blipFill>
          <a:blip r:embed="rId8"/>
          <a:stretch>
            <a:fillRect/>
          </a:stretch>
        </p:blipFill>
        <p:spPr>
          <a:xfrm>
            <a:off x="638699" y="4202826"/>
            <a:ext cx="4281301" cy="1942144"/>
          </a:xfrm>
          <a:prstGeom prst="rect">
            <a:avLst/>
          </a:prstGeom>
        </p:spPr>
      </p:pic>
    </p:spTree>
    <p:extLst>
      <p:ext uri="{BB962C8B-B14F-4D97-AF65-F5344CB8AC3E}">
        <p14:creationId xmlns:p14="http://schemas.microsoft.com/office/powerpoint/2010/main" val="4139160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刮土机（牵引式刮土机）</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SimSun" panose="02010600030101010101" pitchFamily="2" charset="-122"/>
                <a:ea typeface="SimSun" panose="02010600030101010101" pitchFamily="2" charset="-122"/>
              </a:rPr>
              <a:t>基本操作</a:t>
            </a:r>
            <a:r>
              <a:rPr lang="zh-CN" altLang="en-US" sz="2000" dirty="0">
                <a:latin typeface="SimSun" panose="02010600030101010101" pitchFamily="2" charset="-122"/>
                <a:ea typeface="SimSun" panose="02010600030101010101" pitchFamily="2" charset="-122"/>
              </a:rPr>
              <a:t>和驾驶关系的与</a:t>
            </a:r>
            <a:r>
              <a:rPr lang="en-US" altLang="ja-JP" sz="2000" dirty="0">
                <a:latin typeface="SimSun" panose="02010600030101010101" pitchFamily="2" charset="-122"/>
                <a:ea typeface="SimSun" panose="02010600030101010101" pitchFamily="2" charset="-122"/>
              </a:rPr>
              <a:t>6.1.1.</a:t>
            </a:r>
            <a:r>
              <a:rPr lang="zh-CN" altLang="en-US" sz="2000" dirty="0">
                <a:latin typeface="SimSun" panose="02010600030101010101" pitchFamily="2" charset="-122"/>
                <a:ea typeface="SimSun" panose="02010600030101010101" pitchFamily="2" charset="-122"/>
              </a:rPr>
              <a:t>推土机相同</a:t>
            </a:r>
            <a:r>
              <a:rPr lang="ja-JP" altLang="en-US" sz="2000" dirty="0">
                <a:latin typeface="SimSun" panose="02010600030101010101" pitchFamily="2" charset="-122"/>
                <a:ea typeface="SimSun" panose="02010600030101010101" pitchFamily="2" charset="-122"/>
              </a:rPr>
              <a:t>。</a:t>
            </a: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619569" y="4521828"/>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推土机</a:t>
            </a:r>
            <a:r>
              <a:rPr lang="ja-JP" altLang="en-US" sz="1200" dirty="0">
                <a:solidFill>
                  <a:prstClr val="black"/>
                </a:solidFill>
                <a:latin typeface="SimSun" panose="02010600030101010101" pitchFamily="2" charset="-122"/>
                <a:ea typeface="SimSun" panose="02010600030101010101" pitchFamily="2" charset="-122"/>
              </a:rPr>
              <a:t>操作装置的示例</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教科书１５０页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８</a:t>
            </a:r>
            <a:r>
              <a:rPr lang="ja-JP" altLang="en-US" sz="1200" dirty="0">
                <a:solidFill>
                  <a:prstClr val="black"/>
                </a:solidFill>
                <a:latin typeface="SimSun" panose="02010600030101010101" pitchFamily="2" charset="-122"/>
                <a:ea typeface="SimSun" panose="02010600030101010101" pitchFamily="2" charset="-122"/>
              </a:rPr>
              <a:t>５</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6" name="テキスト ボックス 25"/>
          <p:cNvSpPr txBox="1"/>
          <p:nvPr/>
        </p:nvSpPr>
        <p:spPr>
          <a:xfrm>
            <a:off x="4475372" y="518610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牵引式刮土机的作业状况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809624" y="1823330"/>
            <a:ext cx="2857501" cy="2696515"/>
          </a:xfrm>
          <a:prstGeom prst="rect">
            <a:avLst/>
          </a:prstGeom>
        </p:spPr>
      </p:pic>
      <p:pic>
        <p:nvPicPr>
          <p:cNvPr id="5" name="図 4"/>
          <p:cNvPicPr>
            <a:picLocks noChangeAspect="1"/>
          </p:cNvPicPr>
          <p:nvPr/>
        </p:nvPicPr>
        <p:blipFill>
          <a:blip r:embed="rId4"/>
          <a:stretch>
            <a:fillRect/>
          </a:stretch>
        </p:blipFill>
        <p:spPr>
          <a:xfrm>
            <a:off x="3687079" y="1732597"/>
            <a:ext cx="4814197" cy="3496627"/>
          </a:xfrm>
          <a:prstGeom prst="rect">
            <a:avLst/>
          </a:prstGeom>
        </p:spPr>
      </p:pic>
    </p:spTree>
    <p:extLst>
      <p:ext uri="{BB962C8B-B14F-4D97-AF65-F5344CB8AC3E}">
        <p14:creationId xmlns:p14="http://schemas.microsoft.com/office/powerpoint/2010/main" val="10880272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履带式渣土装载机</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zh-CN" altLang="en-US" sz="2000" dirty="0">
                <a:latin typeface="SimSun" panose="02010600030101010101" pitchFamily="2" charset="-122"/>
                <a:ea typeface="SimSun" panose="02010600030101010101" pitchFamily="2" charset="-122"/>
              </a:rPr>
              <a:t>履带式渣土装载机主要有大型牵引挖掘机和扒拢式装载机，因为</a:t>
            </a:r>
            <a:r>
              <a:rPr lang="en-US" altLang="ja-JP" sz="2000" dirty="0">
                <a:latin typeface="SimSun" panose="02010600030101010101" pitchFamily="2" charset="-122"/>
                <a:ea typeface="SimSun" panose="02010600030101010101" pitchFamily="2" charset="-122"/>
              </a:rPr>
              <a:t>6.1.2.</a:t>
            </a:r>
            <a:r>
              <a:rPr lang="zh-CN" altLang="en-US" sz="2000" dirty="0">
                <a:latin typeface="SimSun" panose="02010600030101010101" pitchFamily="2" charset="-122"/>
                <a:ea typeface="SimSun" panose="02010600030101010101" pitchFamily="2" charset="-122"/>
              </a:rPr>
              <a:t>大型牵引挖掘机跟前述相同，所以这里对扒拢式装载机进行说明</a:t>
            </a:r>
            <a:endParaRPr lang="en-US" altLang="ja-JP" sz="20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教科书１５４页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８</a:t>
            </a:r>
            <a:r>
              <a:rPr lang="ja-JP" altLang="en-US" sz="1200" dirty="0">
                <a:solidFill>
                  <a:prstClr val="black"/>
                </a:solidFill>
                <a:latin typeface="SimSun" panose="02010600030101010101" pitchFamily="2" charset="-122"/>
                <a:ea typeface="SimSun" panose="02010600030101010101" pitchFamily="2" charset="-122"/>
              </a:rPr>
              <a:t>６</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6" name="テキスト ボックス 25"/>
          <p:cNvSpPr txBox="1"/>
          <p:nvPr/>
        </p:nvSpPr>
        <p:spPr>
          <a:xfrm>
            <a:off x="2953195" y="591000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扒拢式装载机操作装置的示例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a:extLst>
              <a:ext uri="{FF2B5EF4-FFF2-40B4-BE49-F238E27FC236}">
                <a16:creationId xmlns="" xmlns:a16="http://schemas.microsoft.com/office/drawing/2014/main" id="{6B7736FC-CF07-4214-9F93-23AD0678A92F}"/>
              </a:ext>
            </a:extLst>
          </p:cNvPr>
          <p:cNvPicPr>
            <a:picLocks noChangeAspect="1"/>
          </p:cNvPicPr>
          <p:nvPr/>
        </p:nvPicPr>
        <p:blipFill>
          <a:blip r:embed="rId3"/>
          <a:stretch>
            <a:fillRect/>
          </a:stretch>
        </p:blipFill>
        <p:spPr>
          <a:xfrm>
            <a:off x="2323643" y="1897182"/>
            <a:ext cx="4387413" cy="3965133"/>
          </a:xfrm>
          <a:prstGeom prst="rect">
            <a:avLst/>
          </a:prstGeom>
        </p:spPr>
      </p:pic>
    </p:spTree>
    <p:extLst>
      <p:ext uri="{BB962C8B-B14F-4D97-AF65-F5344CB8AC3E}">
        <p14:creationId xmlns:p14="http://schemas.microsoft.com/office/powerpoint/2010/main" val="32614482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916387" y="1221545"/>
            <a:ext cx="3429996" cy="1499934"/>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车辆系工程机械的</a:t>
            </a:r>
            <a:r>
              <a:rPr lang="ja-JP" altLang="en-US" sz="2400" dirty="0">
                <a:latin typeface="SimSun" panose="02010600030101010101" pitchFamily="2" charset="-122"/>
                <a:ea typeface="SimSun" panose="02010600030101010101" pitchFamily="2" charset="-122"/>
              </a:rPr>
              <a:t>移送</a:t>
            </a:r>
            <a:endParaRPr kumimoji="1" lang="ja-JP" altLang="en-US" sz="2400" dirty="0">
              <a:latin typeface="SimSun" panose="02010600030101010101" pitchFamily="2" charset="-122"/>
              <a:ea typeface="SimSun" panose="02010600030101010101" pitchFamily="2" charset="-122"/>
            </a:endParaRPr>
          </a:p>
        </p:txBody>
      </p:sp>
      <p:sp>
        <p:nvSpPr>
          <p:cNvPr id="13" name="テキスト ボックス 12"/>
          <p:cNvSpPr txBox="1"/>
          <p:nvPr/>
        </p:nvSpPr>
        <p:spPr>
          <a:xfrm>
            <a:off x="682548" y="1856833"/>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带挂钩的爬梯用具示例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2" name="図 11"/>
          <p:cNvPicPr>
            <a:picLocks noChangeAspect="1"/>
          </p:cNvPicPr>
          <p:nvPr/>
        </p:nvPicPr>
        <p:blipFill>
          <a:blip r:embed="rId4"/>
          <a:stretch>
            <a:fillRect/>
          </a:stretch>
        </p:blipFill>
        <p:spPr>
          <a:xfrm>
            <a:off x="5334723" y="4788264"/>
            <a:ext cx="2619375" cy="1200150"/>
          </a:xfrm>
          <a:prstGeom prst="rect">
            <a:avLst/>
          </a:prstGeom>
        </p:spPr>
      </p:pic>
      <p:sp>
        <p:nvSpPr>
          <p:cNvPr id="17" name="テキスト ボックス 16"/>
          <p:cNvSpPr txBox="1"/>
          <p:nvPr/>
        </p:nvSpPr>
        <p:spPr>
          <a:xfrm>
            <a:off x="628650" y="2187741"/>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装载机械的质量与爬梯用具之间关联的示例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8" name="テキスト ボックス 17"/>
          <p:cNvSpPr txBox="1"/>
          <p:nvPr/>
        </p:nvSpPr>
        <p:spPr>
          <a:xfrm>
            <a:off x="4590993" y="2744898"/>
            <a:ext cx="3670702"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使用</a:t>
            </a:r>
            <a:r>
              <a:rPr lang="zh-CN" altLang="en-US" sz="1200" dirty="0">
                <a:solidFill>
                  <a:prstClr val="black"/>
                </a:solidFill>
                <a:latin typeface="SimSun" panose="02010600030101010101" pitchFamily="2" charset="-122"/>
                <a:ea typeface="SimSun" panose="02010600030101010101" pitchFamily="2" charset="-122"/>
              </a:rPr>
              <a:t>爬梯用具</a:t>
            </a:r>
            <a:r>
              <a:rPr lang="ja-JP" altLang="en-US" sz="1200" dirty="0">
                <a:solidFill>
                  <a:prstClr val="black"/>
                </a:solidFill>
                <a:latin typeface="SimSun" panose="02010600030101010101" pitchFamily="2" charset="-122"/>
                <a:ea typeface="SimSun" panose="02010600030101010101" pitchFamily="2" charset="-122"/>
              </a:rPr>
              <a:t>的示例</a:t>
            </a:r>
          </a:p>
        </p:txBody>
      </p:sp>
      <p:sp>
        <p:nvSpPr>
          <p:cNvPr id="19" name="テキスト ボックス 18"/>
          <p:cNvSpPr txBox="1"/>
          <p:nvPr/>
        </p:nvSpPr>
        <p:spPr>
          <a:xfrm>
            <a:off x="5174361" y="4325928"/>
            <a:ext cx="2450649"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装载位置</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0" name="テキスト ボックス 19"/>
          <p:cNvSpPr txBox="1"/>
          <p:nvPr/>
        </p:nvSpPr>
        <p:spPr>
          <a:xfrm>
            <a:off x="5485731" y="6061455"/>
            <a:ext cx="2450649"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使用踏脚凳的示例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1" name="テキスト ボックス 20"/>
          <p:cNvSpPr txBox="1"/>
          <p:nvPr/>
        </p:nvSpPr>
        <p:spPr>
          <a:xfrm>
            <a:off x="1368875" y="6061455"/>
            <a:ext cx="2526595"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固定在拖车上的示例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2" name="テキスト ボックス 21"/>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教科书１５７页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８</a:t>
            </a:r>
            <a:r>
              <a:rPr lang="ja-JP" altLang="en-US" sz="1200" dirty="0">
                <a:solidFill>
                  <a:prstClr val="black"/>
                </a:solidFill>
                <a:latin typeface="SimSun" panose="02010600030101010101" pitchFamily="2" charset="-122"/>
                <a:ea typeface="SimSun" panose="02010600030101010101" pitchFamily="2" charset="-122"/>
              </a:rPr>
              <a:t>８</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0" name="図 9"/>
          <p:cNvPicPr>
            <a:picLocks noChangeAspect="1"/>
          </p:cNvPicPr>
          <p:nvPr/>
        </p:nvPicPr>
        <p:blipFill>
          <a:blip r:embed="rId5"/>
          <a:stretch>
            <a:fillRect/>
          </a:stretch>
        </p:blipFill>
        <p:spPr>
          <a:xfrm>
            <a:off x="695355" y="1288978"/>
            <a:ext cx="3645088" cy="504108"/>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2" name="テキスト ボックス 1">
            <a:extLst>
              <a:ext uri="{FF2B5EF4-FFF2-40B4-BE49-F238E27FC236}">
                <a16:creationId xmlns="" xmlns:a16="http://schemas.microsoft.com/office/drawing/2014/main" id="{1A1FE357-BC89-4684-81F8-CAE005D1E243}"/>
              </a:ext>
            </a:extLst>
          </p:cNvPr>
          <p:cNvSpPr txBox="1"/>
          <p:nvPr/>
        </p:nvSpPr>
        <p:spPr>
          <a:xfrm>
            <a:off x="6865619" y="1614226"/>
            <a:ext cx="1219923" cy="215444"/>
          </a:xfrm>
          <a:prstGeom prst="rect">
            <a:avLst/>
          </a:prstGeom>
          <a:solidFill>
            <a:schemeClr val="bg1"/>
          </a:solidFill>
        </p:spPr>
        <p:txBody>
          <a:bodyPr wrap="square" rtlCol="0">
            <a:spAutoFit/>
          </a:bodyPr>
          <a:lstStyle/>
          <a:p>
            <a:r>
              <a:rPr lang="zh-CN" altLang="en-US" sz="800" dirty="0">
                <a:latin typeface="SimSun" panose="02010600030101010101" pitchFamily="2" charset="-122"/>
                <a:ea typeface="SimSun" panose="02010600030101010101" pitchFamily="2" charset="-122"/>
              </a:rPr>
              <a:t>爬梯</a:t>
            </a:r>
            <a:r>
              <a:rPr kumimoji="1" lang="zh-CN" altLang="en-US" sz="800" dirty="0">
                <a:latin typeface="SimSun" panose="02010600030101010101" pitchFamily="2" charset="-122"/>
                <a:ea typeface="SimSun" panose="02010600030101010101" pitchFamily="2" charset="-122"/>
              </a:rPr>
              <a:t>用具</a:t>
            </a:r>
            <a:endParaRPr kumimoji="1" lang="ja-JP" altLang="en-US" sz="800" dirty="0">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 xmlns:a16="http://schemas.microsoft.com/office/drawing/2014/main" id="{73D23C0B-6648-456F-9F18-C3FEB0E6AA35}"/>
              </a:ext>
            </a:extLst>
          </p:cNvPr>
          <p:cNvSpPr txBox="1"/>
          <p:nvPr/>
        </p:nvSpPr>
        <p:spPr>
          <a:xfrm>
            <a:off x="5334723" y="1288978"/>
            <a:ext cx="914400" cy="215444"/>
          </a:xfrm>
          <a:prstGeom prst="rect">
            <a:avLst/>
          </a:prstGeom>
          <a:solidFill>
            <a:schemeClr val="bg1"/>
          </a:solidFill>
        </p:spPr>
        <p:txBody>
          <a:bodyPr wrap="square" rtlCol="0">
            <a:spAutoFit/>
          </a:bodyPr>
          <a:lstStyle/>
          <a:p>
            <a:r>
              <a:rPr kumimoji="1" lang="zh-CN" altLang="en-US" sz="800" dirty="0">
                <a:latin typeface="SimSun" panose="02010600030101010101" pitchFamily="2" charset="-122"/>
                <a:ea typeface="SimSun" panose="02010600030101010101" pitchFamily="2" charset="-122"/>
              </a:rPr>
              <a:t>装货台面</a:t>
            </a:r>
            <a:endParaRPr kumimoji="1" lang="ja-JP" altLang="en-US" sz="800" dirty="0">
              <a:latin typeface="SimSun" panose="02010600030101010101" pitchFamily="2" charset="-122"/>
              <a:ea typeface="SimSun" panose="02010600030101010101" pitchFamily="2" charset="-122"/>
            </a:endParaRPr>
          </a:p>
        </p:txBody>
      </p:sp>
      <p:sp>
        <p:nvSpPr>
          <p:cNvPr id="6" name="テキスト ボックス 5">
            <a:extLst>
              <a:ext uri="{FF2B5EF4-FFF2-40B4-BE49-F238E27FC236}">
                <a16:creationId xmlns="" xmlns:a16="http://schemas.microsoft.com/office/drawing/2014/main" id="{CFCE6136-8EB3-4DCF-83A0-10004862E4A7}"/>
              </a:ext>
            </a:extLst>
          </p:cNvPr>
          <p:cNvSpPr txBox="1"/>
          <p:nvPr/>
        </p:nvSpPr>
        <p:spPr>
          <a:xfrm>
            <a:off x="4504509" y="3552355"/>
            <a:ext cx="184731" cy="369332"/>
          </a:xfrm>
          <a:prstGeom prst="rect">
            <a:avLst/>
          </a:prstGeom>
          <a:noFill/>
        </p:spPr>
        <p:txBody>
          <a:bodyPr wrap="none" rtlCol="0">
            <a:spAutoFit/>
          </a:bodyPr>
          <a:lstStyle/>
          <a:p>
            <a:endParaRPr kumimoji="1" lang="ja-JP" altLang="en-US"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 xmlns:a16="http://schemas.microsoft.com/office/drawing/2014/main" id="{18BA3346-C694-44A7-B4E1-960AF99D19AD}"/>
              </a:ext>
            </a:extLst>
          </p:cNvPr>
          <p:cNvSpPr txBox="1"/>
          <p:nvPr/>
        </p:nvSpPr>
        <p:spPr>
          <a:xfrm>
            <a:off x="5174361" y="4734490"/>
            <a:ext cx="914400" cy="215444"/>
          </a:xfrm>
          <a:prstGeom prst="rect">
            <a:avLst/>
          </a:prstGeom>
          <a:solidFill>
            <a:schemeClr val="bg1"/>
          </a:solidFill>
        </p:spPr>
        <p:txBody>
          <a:bodyPr wrap="square" rtlCol="0">
            <a:spAutoFit/>
          </a:bodyPr>
          <a:lstStyle/>
          <a:p>
            <a:pPr algn="ctr"/>
            <a:r>
              <a:rPr kumimoji="1" lang="zh-CN" altLang="en-US" sz="800" dirty="0">
                <a:latin typeface="SimSun" panose="02010600030101010101" pitchFamily="2" charset="-122"/>
                <a:ea typeface="SimSun" panose="02010600030101010101" pitchFamily="2" charset="-122"/>
              </a:rPr>
              <a:t>踏脚凳</a:t>
            </a:r>
            <a:endParaRPr kumimoji="1" lang="ja-JP" altLang="en-US" sz="800" dirty="0">
              <a:latin typeface="SimSun" panose="02010600030101010101" pitchFamily="2" charset="-122"/>
              <a:ea typeface="SimSun" panose="02010600030101010101" pitchFamily="2" charset="-122"/>
            </a:endParaRPr>
          </a:p>
        </p:txBody>
      </p:sp>
      <p:pic>
        <p:nvPicPr>
          <p:cNvPr id="15" name="図 14">
            <a:extLst>
              <a:ext uri="{FF2B5EF4-FFF2-40B4-BE49-F238E27FC236}">
                <a16:creationId xmlns="" xmlns:a16="http://schemas.microsoft.com/office/drawing/2014/main" id="{C9CE0ACF-45A6-492C-85F0-A9FBAD036F2C}"/>
              </a:ext>
            </a:extLst>
          </p:cNvPr>
          <p:cNvPicPr>
            <a:picLocks noChangeAspect="1"/>
          </p:cNvPicPr>
          <p:nvPr/>
        </p:nvPicPr>
        <p:blipFill>
          <a:blip r:embed="rId6"/>
          <a:stretch>
            <a:fillRect/>
          </a:stretch>
        </p:blipFill>
        <p:spPr>
          <a:xfrm>
            <a:off x="637507" y="2423002"/>
            <a:ext cx="3702410" cy="1185644"/>
          </a:xfrm>
          <a:prstGeom prst="rect">
            <a:avLst/>
          </a:prstGeom>
        </p:spPr>
      </p:pic>
      <p:pic>
        <p:nvPicPr>
          <p:cNvPr id="16" name="図 15">
            <a:extLst>
              <a:ext uri="{FF2B5EF4-FFF2-40B4-BE49-F238E27FC236}">
                <a16:creationId xmlns="" xmlns:a16="http://schemas.microsoft.com/office/drawing/2014/main" id="{CAB993EA-B9F9-4797-8208-CFBCA4B80701}"/>
              </a:ext>
            </a:extLst>
          </p:cNvPr>
          <p:cNvPicPr>
            <a:picLocks noChangeAspect="1"/>
          </p:cNvPicPr>
          <p:nvPr/>
        </p:nvPicPr>
        <p:blipFill>
          <a:blip r:embed="rId7"/>
          <a:stretch>
            <a:fillRect/>
          </a:stretch>
        </p:blipFill>
        <p:spPr>
          <a:xfrm>
            <a:off x="4689240" y="3067322"/>
            <a:ext cx="3758390" cy="1252797"/>
          </a:xfrm>
          <a:prstGeom prst="rect">
            <a:avLst/>
          </a:prstGeom>
        </p:spPr>
      </p:pic>
      <p:pic>
        <p:nvPicPr>
          <p:cNvPr id="23" name="図 22">
            <a:extLst>
              <a:ext uri="{FF2B5EF4-FFF2-40B4-BE49-F238E27FC236}">
                <a16:creationId xmlns="" xmlns:a16="http://schemas.microsoft.com/office/drawing/2014/main" id="{BAA21B54-3B54-4D4B-9EE3-32A172350919}"/>
              </a:ext>
            </a:extLst>
          </p:cNvPr>
          <p:cNvPicPr>
            <a:picLocks noChangeAspect="1"/>
          </p:cNvPicPr>
          <p:nvPr/>
        </p:nvPicPr>
        <p:blipFill>
          <a:blip r:embed="rId8"/>
          <a:stretch>
            <a:fillRect/>
          </a:stretch>
        </p:blipFill>
        <p:spPr>
          <a:xfrm>
            <a:off x="1404810" y="3552355"/>
            <a:ext cx="2351327" cy="2509100"/>
          </a:xfrm>
          <a:prstGeom prst="rect">
            <a:avLst/>
          </a:prstGeom>
        </p:spPr>
      </p:pic>
    </p:spTree>
    <p:extLst>
      <p:ext uri="{BB962C8B-B14F-4D97-AF65-F5344CB8AC3E}">
        <p14:creationId xmlns:p14="http://schemas.microsoft.com/office/powerpoint/2010/main" val="1092295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anchor="ctr">
            <a:normAutofit/>
          </a:bodyPr>
          <a:lstStyle/>
          <a:p>
            <a:pPr marL="1257300" indent="-1257300"/>
            <a:r>
              <a:rPr lang="zh-TW" altLang="en-US" sz="3200" dirty="0">
                <a:latin typeface="ＭＳ Ｐゴシック" panose="020B0600070205080204" pitchFamily="50" charset="-128"/>
                <a:ea typeface="ＭＳ Ｐゴシック" panose="020B0600070205080204" pitchFamily="50" charset="-128"/>
              </a:rPr>
              <a:t>第</a:t>
            </a:r>
            <a:r>
              <a:rPr lang="ja-JP" altLang="en-US" sz="3200" dirty="0">
                <a:latin typeface="ＭＳ Ｐゴシック" panose="020B0600070205080204" pitchFamily="50" charset="-128"/>
                <a:ea typeface="ＭＳ Ｐゴシック" panose="020B0600070205080204" pitchFamily="50" charset="-128"/>
              </a:rPr>
              <a:t>７</a:t>
            </a:r>
            <a:r>
              <a:rPr lang="zh-TW" altLang="en-US" sz="3200" dirty="0">
                <a:latin typeface="ＭＳ Ｐゴシック" panose="020B0600070205080204" pitchFamily="50" charset="-128"/>
                <a:ea typeface="ＭＳ Ｐゴシック" panose="020B0600070205080204" pitchFamily="50" charset="-128"/>
              </a:rPr>
              <a:t>章　</a:t>
            </a:r>
            <a:r>
              <a:rPr lang="ja-JP" altLang="en-US" sz="3200" dirty="0">
                <a:latin typeface="ＭＳ Ｐゴシック" panose="020B0600070205080204" pitchFamily="50" charset="-128"/>
                <a:ea typeface="ＭＳ Ｐゴシック" panose="020B0600070205080204" pitchFamily="50" charset="-128"/>
              </a:rPr>
              <a:t>车辆系工程机械的点检・整备</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3295530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相关法条，一般的注意事项</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7" name="テキスト ボックス 16"/>
          <p:cNvSpPr txBox="1"/>
          <p:nvPr/>
        </p:nvSpPr>
        <p:spPr>
          <a:xfrm>
            <a:off x="2736648" y="1328338"/>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相关法条</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4" name="テキスト ボックス 23"/>
          <p:cNvSpPr txBox="1"/>
          <p:nvPr/>
        </p:nvSpPr>
        <p:spPr>
          <a:xfrm>
            <a:off x="1707619" y="5980031"/>
            <a:ext cx="261832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检查时的</a:t>
            </a:r>
            <a:r>
              <a:rPr lang="ja-JP" altLang="en-US" sz="1200" dirty="0">
                <a:solidFill>
                  <a:prstClr val="black"/>
                </a:solidFill>
                <a:latin typeface="SimSun" panose="02010600030101010101" pitchFamily="2" charset="-122"/>
                <a:ea typeface="SimSun" panose="02010600030101010101" pitchFamily="2" charset="-122"/>
              </a:rPr>
              <a:t>留意点</a:t>
            </a: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教科书１６３页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９</a:t>
            </a:r>
            <a:r>
              <a:rPr lang="ja-JP" altLang="en-US" sz="1200" dirty="0">
                <a:solidFill>
                  <a:prstClr val="black"/>
                </a:solidFill>
                <a:latin typeface="SimSun" panose="02010600030101010101" pitchFamily="2" charset="-122"/>
                <a:ea typeface="SimSun" panose="02010600030101010101" pitchFamily="2" charset="-122"/>
              </a:rPr>
              <a:t>２</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756711" y="4050307"/>
            <a:ext cx="4520139" cy="1986961"/>
          </a:xfrm>
          <a:prstGeom prst="rect">
            <a:avLst/>
          </a:prstGeom>
        </p:spPr>
      </p:pic>
      <p:sp>
        <p:nvSpPr>
          <p:cNvPr id="14" name="テキスト ボックス 13"/>
          <p:cNvSpPr txBox="1"/>
          <p:nvPr/>
        </p:nvSpPr>
        <p:spPr>
          <a:xfrm>
            <a:off x="5492740" y="5963668"/>
            <a:ext cx="3094573" cy="369332"/>
          </a:xfrm>
          <a:prstGeom prst="rect">
            <a:avLst/>
          </a:prstGeom>
          <a:noFill/>
          <a:ln>
            <a:noFill/>
          </a:ln>
        </p:spPr>
        <p:txBody>
          <a:bodyPr wrap="square" rtlCol="0">
            <a:spAutoFit/>
          </a:bodyPr>
          <a:lstStyle/>
          <a:p>
            <a:pPr algn="ctr"/>
            <a:r>
              <a:rPr lang="zh-CN" altLang="en-US" sz="900" dirty="0">
                <a:solidFill>
                  <a:prstClr val="black"/>
                </a:solidFill>
                <a:latin typeface="SimSun" panose="02010600030101010101" pitchFamily="2" charset="-122"/>
                <a:ea typeface="SimSun" panose="02010600030101010101" pitchFamily="2" charset="-122"/>
              </a:rPr>
              <a:t>点检时等的禁止入内牌子</a:t>
            </a:r>
          </a:p>
          <a:p>
            <a:pPr algn="ctr"/>
            <a:r>
              <a:rPr lang="zh-CN" altLang="en-US" sz="900" dirty="0">
                <a:solidFill>
                  <a:prstClr val="black"/>
                </a:solidFill>
                <a:latin typeface="SimSun" panose="02010600030101010101" pitchFamily="2" charset="-122"/>
                <a:ea typeface="SimSun" panose="02010600030101010101" pitchFamily="2" charset="-122"/>
              </a:rPr>
              <a:t>建灾防同一安全标识～外国语标示的示例～</a:t>
            </a:r>
          </a:p>
        </p:txBody>
      </p:sp>
      <p:pic>
        <p:nvPicPr>
          <p:cNvPr id="7" name="図 6">
            <a:extLst>
              <a:ext uri="{FF2B5EF4-FFF2-40B4-BE49-F238E27FC236}">
                <a16:creationId xmlns="" xmlns:a16="http://schemas.microsoft.com/office/drawing/2014/main" id="{85378129-73BB-4CDC-A21C-D61C218D6943}"/>
              </a:ext>
            </a:extLst>
          </p:cNvPr>
          <p:cNvPicPr>
            <a:picLocks noChangeAspect="1"/>
          </p:cNvPicPr>
          <p:nvPr/>
        </p:nvPicPr>
        <p:blipFill>
          <a:blip r:embed="rId4"/>
          <a:stretch>
            <a:fillRect/>
          </a:stretch>
        </p:blipFill>
        <p:spPr>
          <a:xfrm>
            <a:off x="1570830" y="1605337"/>
            <a:ext cx="5753895" cy="2479117"/>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2777" y="3823435"/>
            <a:ext cx="1269471" cy="2156596"/>
          </a:xfrm>
          <a:prstGeom prst="rect">
            <a:avLst/>
          </a:prstGeom>
        </p:spPr>
      </p:pic>
    </p:spTree>
    <p:extLst>
      <p:ext uri="{BB962C8B-B14F-4D97-AF65-F5344CB8AC3E}">
        <p14:creationId xmlns:p14="http://schemas.microsoft.com/office/powerpoint/2010/main" val="7341451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日常</a:t>
            </a:r>
            <a:r>
              <a:rPr lang="zh-CN" altLang="en-US" sz="2400" dirty="0">
                <a:latin typeface="SimSun" panose="02010600030101010101" pitchFamily="2" charset="-122"/>
                <a:ea typeface="SimSun" panose="02010600030101010101" pitchFamily="2" charset="-122"/>
              </a:rPr>
              <a:t>检查的要领</a:t>
            </a:r>
            <a:r>
              <a:rPr lang="ja-JP" alt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发动机起动</a:t>
            </a:r>
            <a:r>
              <a:rPr lang="ja-JP" altLang="en-US" sz="2400" dirty="0">
                <a:latin typeface="SimSun" panose="02010600030101010101" pitchFamily="2" charset="-122"/>
                <a:ea typeface="SimSun" panose="02010600030101010101" pitchFamily="2" charset="-122"/>
              </a:rPr>
              <a:t>前</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7" name="テキスト ボックス 16"/>
          <p:cNvSpPr txBox="1"/>
          <p:nvPr/>
        </p:nvSpPr>
        <p:spPr>
          <a:xfrm>
            <a:off x="2683216" y="1308999"/>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根据液压油外观的判别方法</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4" name="テキスト ボックス 23"/>
          <p:cNvSpPr txBox="1"/>
          <p:nvPr/>
        </p:nvSpPr>
        <p:spPr>
          <a:xfrm>
            <a:off x="818344" y="4185856"/>
            <a:ext cx="531445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点检，补充时的姿势示例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4" name="テキスト ボックス 13"/>
          <p:cNvSpPr txBox="1"/>
          <p:nvPr/>
        </p:nvSpPr>
        <p:spPr>
          <a:xfrm>
            <a:off x="1248827" y="5991041"/>
            <a:ext cx="6951143"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整备电力系统时，取下电池的负极</a:t>
            </a:r>
          </a:p>
        </p:txBody>
      </p:sp>
      <p:sp>
        <p:nvSpPr>
          <p:cNvPr id="12" name="テキスト ボックス 11"/>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教科书１６４页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９</a:t>
            </a:r>
            <a:r>
              <a:rPr lang="ja-JP" altLang="en-US" sz="1200" dirty="0">
                <a:solidFill>
                  <a:prstClr val="black"/>
                </a:solidFill>
                <a:latin typeface="SimSun" panose="02010600030101010101" pitchFamily="2" charset="-122"/>
                <a:ea typeface="SimSun" panose="02010600030101010101" pitchFamily="2" charset="-122"/>
              </a:rPr>
              <a:t>４</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0" name="図 9"/>
          <p:cNvPicPr>
            <a:picLocks noChangeAspect="1"/>
          </p:cNvPicPr>
          <p:nvPr/>
        </p:nvPicPr>
        <p:blipFill>
          <a:blip r:embed="rId3"/>
          <a:stretch>
            <a:fillRect/>
          </a:stretch>
        </p:blipFill>
        <p:spPr>
          <a:xfrm>
            <a:off x="5827998" y="3103698"/>
            <a:ext cx="2636789" cy="1471858"/>
          </a:xfrm>
          <a:prstGeom prst="rect">
            <a:avLst/>
          </a:prstGeom>
        </p:spPr>
      </p:pic>
      <p:sp>
        <p:nvSpPr>
          <p:cNvPr id="15" name="テキスト ボックス 14"/>
          <p:cNvSpPr txBox="1"/>
          <p:nvPr/>
        </p:nvSpPr>
        <p:spPr>
          <a:xfrm>
            <a:off x="5638429" y="4521881"/>
            <a:ext cx="282193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轮胎的点检</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1" name="図 10"/>
          <p:cNvPicPr>
            <a:picLocks noChangeAspect="1"/>
          </p:cNvPicPr>
          <p:nvPr/>
        </p:nvPicPr>
        <p:blipFill>
          <a:blip r:embed="rId4"/>
          <a:stretch>
            <a:fillRect/>
          </a:stretch>
        </p:blipFill>
        <p:spPr>
          <a:xfrm>
            <a:off x="3105150" y="4570046"/>
            <a:ext cx="3248768" cy="1416130"/>
          </a:xfrm>
          <a:prstGeom prst="rect">
            <a:avLst/>
          </a:prstGeom>
        </p:spPr>
      </p:pic>
      <p:sp>
        <p:nvSpPr>
          <p:cNvPr id="7" name="正方形/長方形 6"/>
          <p:cNvSpPr/>
          <p:nvPr/>
        </p:nvSpPr>
        <p:spPr>
          <a:xfrm>
            <a:off x="5739956" y="5016846"/>
            <a:ext cx="1122218" cy="750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pic>
        <p:nvPicPr>
          <p:cNvPr id="5" name="図 4">
            <a:extLst>
              <a:ext uri="{FF2B5EF4-FFF2-40B4-BE49-F238E27FC236}">
                <a16:creationId xmlns="" xmlns:a16="http://schemas.microsoft.com/office/drawing/2014/main" id="{EDDB5F5F-45F6-4BB1-9409-24B4DAD65A72}"/>
              </a:ext>
            </a:extLst>
          </p:cNvPr>
          <p:cNvPicPr>
            <a:picLocks noChangeAspect="1"/>
          </p:cNvPicPr>
          <p:nvPr/>
        </p:nvPicPr>
        <p:blipFill>
          <a:blip r:embed="rId5"/>
          <a:stretch>
            <a:fillRect/>
          </a:stretch>
        </p:blipFill>
        <p:spPr>
          <a:xfrm>
            <a:off x="2086743" y="1585998"/>
            <a:ext cx="4678413" cy="1622954"/>
          </a:xfrm>
          <a:prstGeom prst="rect">
            <a:avLst/>
          </a:prstGeom>
        </p:spPr>
      </p:pic>
      <p:sp>
        <p:nvSpPr>
          <p:cNvPr id="16" name="テキスト ボックス 15">
            <a:extLst>
              <a:ext uri="{FF2B5EF4-FFF2-40B4-BE49-F238E27FC236}">
                <a16:creationId xmlns="" xmlns:a16="http://schemas.microsoft.com/office/drawing/2014/main" id="{B0059C21-AF74-4FA8-A5D6-411E46F7A2D3}"/>
              </a:ext>
            </a:extLst>
          </p:cNvPr>
          <p:cNvSpPr txBox="1"/>
          <p:nvPr/>
        </p:nvSpPr>
        <p:spPr>
          <a:xfrm>
            <a:off x="6219151" y="2041146"/>
            <a:ext cx="269534" cy="153888"/>
          </a:xfrm>
          <a:prstGeom prst="rect">
            <a:avLst/>
          </a:prstGeom>
          <a:solidFill>
            <a:schemeClr val="bg1"/>
          </a:solidFill>
          <a:ln>
            <a:noFill/>
          </a:ln>
        </p:spPr>
        <p:txBody>
          <a:bodyPr wrap="square" rtlCol="0">
            <a:spAutoFit/>
          </a:bodyPr>
          <a:lstStyle/>
          <a:p>
            <a:pPr algn="ctr"/>
            <a:endParaRPr lang="ja-JP" altLang="en-US" sz="400" dirty="0">
              <a:solidFill>
                <a:prstClr val="black"/>
              </a:solidFill>
              <a:latin typeface="SimSun" panose="02010600030101010101" pitchFamily="2" charset="-122"/>
              <a:ea typeface="SimSun" panose="02010600030101010101" pitchFamily="2" charset="-122"/>
            </a:endParaRPr>
          </a:p>
        </p:txBody>
      </p:sp>
      <p:pic>
        <p:nvPicPr>
          <p:cNvPr id="6" name="図 5">
            <a:extLst>
              <a:ext uri="{FF2B5EF4-FFF2-40B4-BE49-F238E27FC236}">
                <a16:creationId xmlns="" xmlns:a16="http://schemas.microsoft.com/office/drawing/2014/main" id="{B3D156BA-28E2-4FA5-A736-6D90F1676B6D}"/>
              </a:ext>
            </a:extLst>
          </p:cNvPr>
          <p:cNvPicPr>
            <a:picLocks noChangeAspect="1"/>
          </p:cNvPicPr>
          <p:nvPr/>
        </p:nvPicPr>
        <p:blipFill rotWithShape="1">
          <a:blip r:embed="rId6"/>
          <a:srcRect t="6793"/>
          <a:stretch/>
        </p:blipFill>
        <p:spPr>
          <a:xfrm>
            <a:off x="977564" y="3170556"/>
            <a:ext cx="4121387" cy="1053696"/>
          </a:xfrm>
          <a:prstGeom prst="rect">
            <a:avLst/>
          </a:prstGeom>
        </p:spPr>
      </p:pic>
    </p:spTree>
    <p:extLst>
      <p:ext uri="{BB962C8B-B14F-4D97-AF65-F5344CB8AC3E}">
        <p14:creationId xmlns:p14="http://schemas.microsoft.com/office/powerpoint/2010/main" val="17275169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日常</a:t>
            </a:r>
            <a:r>
              <a:rPr lang="zh-CN" altLang="en-US" sz="2400" dirty="0">
                <a:latin typeface="SimSun" panose="02010600030101010101" pitchFamily="2" charset="-122"/>
                <a:ea typeface="SimSun" panose="02010600030101010101" pitchFamily="2" charset="-122"/>
              </a:rPr>
              <a:t>检查的要领</a:t>
            </a:r>
            <a:r>
              <a:rPr lang="ja-JP" alt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发动机起动后</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8479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排气颜色和判定标准</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教科书１７０页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９４页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671511" y="3843127"/>
            <a:ext cx="2878817" cy="1478121"/>
          </a:xfrm>
          <a:prstGeom prst="rect">
            <a:avLst/>
          </a:prstGeom>
        </p:spPr>
      </p:pic>
      <p:pic>
        <p:nvPicPr>
          <p:cNvPr id="5" name="図 4"/>
          <p:cNvPicPr>
            <a:picLocks noChangeAspect="1"/>
          </p:cNvPicPr>
          <p:nvPr/>
        </p:nvPicPr>
        <p:blipFill>
          <a:blip r:embed="rId4"/>
          <a:stretch>
            <a:fillRect/>
          </a:stretch>
        </p:blipFill>
        <p:spPr>
          <a:xfrm>
            <a:off x="3602715" y="3843127"/>
            <a:ext cx="2006022" cy="1464044"/>
          </a:xfrm>
          <a:prstGeom prst="rect">
            <a:avLst/>
          </a:prstGeom>
        </p:spPr>
      </p:pic>
      <p:pic>
        <p:nvPicPr>
          <p:cNvPr id="7" name="図 6"/>
          <p:cNvPicPr>
            <a:picLocks noChangeAspect="1"/>
          </p:cNvPicPr>
          <p:nvPr/>
        </p:nvPicPr>
        <p:blipFill>
          <a:blip r:embed="rId5"/>
          <a:stretch>
            <a:fillRect/>
          </a:stretch>
        </p:blipFill>
        <p:spPr>
          <a:xfrm>
            <a:off x="5589989" y="3857205"/>
            <a:ext cx="2780275" cy="1449966"/>
          </a:xfrm>
          <a:prstGeom prst="rect">
            <a:avLst/>
          </a:prstGeom>
        </p:spPr>
      </p:pic>
      <p:sp>
        <p:nvSpPr>
          <p:cNvPr id="14" name="テキスト ボックス 13"/>
          <p:cNvSpPr txBox="1"/>
          <p:nvPr/>
        </p:nvSpPr>
        <p:spPr>
          <a:xfrm>
            <a:off x="151743" y="5428751"/>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离合器的调整</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8" name="テキスト ボックス 17"/>
          <p:cNvSpPr txBox="1"/>
          <p:nvPr/>
        </p:nvSpPr>
        <p:spPr>
          <a:xfrm>
            <a:off x="2770375" y="5438237"/>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检查动作</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9" name="テキスト ボックス 18"/>
          <p:cNvSpPr txBox="1"/>
          <p:nvPr/>
        </p:nvSpPr>
        <p:spPr>
          <a:xfrm>
            <a:off x="5144775" y="5447723"/>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存放时的</a:t>
            </a:r>
            <a:r>
              <a:rPr lang="ja-JP" altLang="en-US" sz="1200" dirty="0">
                <a:solidFill>
                  <a:prstClr val="black"/>
                </a:solidFill>
                <a:latin typeface="SimSun" panose="02010600030101010101" pitchFamily="2" charset="-122"/>
                <a:ea typeface="SimSun" panose="02010600030101010101" pitchFamily="2" charset="-122"/>
              </a:rPr>
              <a:t>留意点</a:t>
            </a:r>
          </a:p>
        </p:txBody>
      </p:sp>
      <p:pic>
        <p:nvPicPr>
          <p:cNvPr id="11" name="図 10">
            <a:extLst>
              <a:ext uri="{FF2B5EF4-FFF2-40B4-BE49-F238E27FC236}">
                <a16:creationId xmlns="" xmlns:a16="http://schemas.microsoft.com/office/drawing/2014/main" id="{AD03D608-8DAC-49A8-8C03-A39E5DDD882D}"/>
              </a:ext>
            </a:extLst>
          </p:cNvPr>
          <p:cNvPicPr>
            <a:picLocks noChangeAspect="1"/>
          </p:cNvPicPr>
          <p:nvPr/>
        </p:nvPicPr>
        <p:blipFill>
          <a:blip r:embed="rId6"/>
          <a:stretch>
            <a:fillRect/>
          </a:stretch>
        </p:blipFill>
        <p:spPr>
          <a:xfrm>
            <a:off x="2112851" y="1642504"/>
            <a:ext cx="4867275" cy="2009775"/>
          </a:xfrm>
          <a:prstGeom prst="rect">
            <a:avLst/>
          </a:prstGeom>
        </p:spPr>
      </p:pic>
      <p:pic>
        <p:nvPicPr>
          <p:cNvPr id="12" name="図 11">
            <a:extLst>
              <a:ext uri="{FF2B5EF4-FFF2-40B4-BE49-F238E27FC236}">
                <a16:creationId xmlns="" xmlns:a16="http://schemas.microsoft.com/office/drawing/2014/main" id="{40A3730F-D624-4274-A69B-2A621FDD109D}"/>
              </a:ext>
            </a:extLst>
          </p:cNvPr>
          <p:cNvPicPr>
            <a:picLocks noChangeAspect="1"/>
          </p:cNvPicPr>
          <p:nvPr/>
        </p:nvPicPr>
        <p:blipFill>
          <a:blip r:embed="rId7"/>
          <a:stretch>
            <a:fillRect/>
          </a:stretch>
        </p:blipFill>
        <p:spPr>
          <a:xfrm>
            <a:off x="2266040" y="4217248"/>
            <a:ext cx="1314450" cy="876300"/>
          </a:xfrm>
          <a:prstGeom prst="rect">
            <a:avLst/>
          </a:prstGeom>
        </p:spPr>
      </p:pic>
    </p:spTree>
    <p:extLst>
      <p:ext uri="{BB962C8B-B14F-4D97-AF65-F5344CB8AC3E}">
        <p14:creationId xmlns:p14="http://schemas.microsoft.com/office/powerpoint/2010/main" val="25884217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作业中</a:t>
            </a:r>
            <a:r>
              <a:rPr lang="zh-CN" altLang="en-US" sz="2400" dirty="0">
                <a:latin typeface="SimSun" panose="02010600030101010101" pitchFamily="2" charset="-122"/>
                <a:ea typeface="SimSun" panose="02010600030101010101" pitchFamily="2" charset="-122"/>
              </a:rPr>
              <a:t>认为有异常时的检查要领</a:t>
            </a:r>
            <a:endParaRPr kumimoji="1" lang="ja-JP" altLang="en-US" sz="24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zh-CN" altLang="en-US" sz="2400" dirty="0">
                <a:latin typeface="SimSun" panose="02010600030101010101" pitchFamily="2" charset="-122"/>
                <a:ea typeface="SimSun" panose="02010600030101010101" pitchFamily="2" charset="-122"/>
              </a:rPr>
              <a:t>在作业中觉得工程机械状态奇怪时，</a:t>
            </a:r>
            <a:endParaRPr lang="en-US" altLang="zh-CN" sz="2400" dirty="0">
              <a:latin typeface="SimSun" panose="02010600030101010101" pitchFamily="2" charset="-122"/>
              <a:ea typeface="SimSun" panose="02010600030101010101" pitchFamily="2" charset="-122"/>
            </a:endParaRPr>
          </a:p>
          <a:p>
            <a:pPr marL="0" indent="0">
              <a:lnSpc>
                <a:spcPct val="150000"/>
              </a:lnSpc>
              <a:buNone/>
            </a:pPr>
            <a:r>
              <a:rPr lang="zh-CN" altLang="en-US" sz="2400" dirty="0">
                <a:solidFill>
                  <a:srgbClr val="FF0000"/>
                </a:solidFill>
                <a:latin typeface="SimSun" panose="02010600030101010101" pitchFamily="2" charset="-122"/>
                <a:ea typeface="SimSun" panose="02010600030101010101" pitchFamily="2" charset="-122"/>
              </a:rPr>
              <a:t>需要立即将工程机械停到平坦场地，</a:t>
            </a:r>
            <a:endParaRPr lang="en-US" altLang="zh-CN" sz="2400" dirty="0">
              <a:solidFill>
                <a:srgbClr val="FF0000"/>
              </a:solidFill>
              <a:latin typeface="SimSun" panose="02010600030101010101" pitchFamily="2" charset="-122"/>
              <a:ea typeface="SimSun" panose="02010600030101010101" pitchFamily="2" charset="-122"/>
            </a:endParaRPr>
          </a:p>
          <a:p>
            <a:pPr marL="0" indent="0">
              <a:lnSpc>
                <a:spcPct val="150000"/>
              </a:lnSpc>
              <a:buNone/>
            </a:pPr>
            <a:r>
              <a:rPr lang="zh-CN" altLang="en-US" sz="2400" dirty="0">
                <a:latin typeface="SimSun" panose="02010600030101010101" pitchFamily="2" charset="-122"/>
                <a:ea typeface="SimSun" panose="02010600030101010101" pitchFamily="2" charset="-122"/>
              </a:rPr>
              <a:t>向负责人联系问题点，维修后再进行作业。</a:t>
            </a:r>
            <a:endParaRPr lang="en-US" altLang="ja-JP" sz="2400" dirty="0">
              <a:latin typeface="SimSun" panose="02010600030101010101" pitchFamily="2" charset="-122"/>
              <a:ea typeface="SimSun" panose="02010600030101010101" pitchFamily="2" charset="-122"/>
            </a:endParaRPr>
          </a:p>
        </p:txBody>
      </p:sp>
      <p:sp>
        <p:nvSpPr>
          <p:cNvPr id="5" name="テキスト ボックス 4"/>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教科书１７２页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９８页</a:t>
            </a: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6208225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b="1" dirty="0">
                <a:latin typeface="SimSun" panose="02010600030101010101" pitchFamily="2" charset="-122"/>
                <a:ea typeface="SimSun" panose="02010600030101010101" pitchFamily="2" charset="-122"/>
              </a:rPr>
              <a:t>第</a:t>
            </a:r>
            <a:r>
              <a:rPr lang="ja-JP" altLang="en-US" sz="3200" b="1" dirty="0">
                <a:latin typeface="SimSun" panose="02010600030101010101" pitchFamily="2" charset="-122"/>
                <a:ea typeface="SimSun" panose="02010600030101010101" pitchFamily="2" charset="-122"/>
              </a:rPr>
              <a:t>８</a:t>
            </a:r>
            <a:r>
              <a:rPr lang="zh-TW" altLang="en-US" sz="3200" b="1" dirty="0">
                <a:latin typeface="SimSun" panose="02010600030101010101" pitchFamily="2" charset="-122"/>
                <a:ea typeface="SimSun" panose="02010600030101010101" pitchFamily="2" charset="-122"/>
              </a:rPr>
              <a:t>章　</a:t>
            </a:r>
            <a:r>
              <a:rPr lang="zh-CN" altLang="en-US" sz="3200" b="1" dirty="0">
                <a:latin typeface="SimSun" panose="02010600030101010101" pitchFamily="2" charset="-122"/>
                <a:ea typeface="SimSun" panose="02010600030101010101" pitchFamily="2" charset="-122"/>
              </a:rPr>
              <a:t>安全驾驶的心得，信号以及引导的要领</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89771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Meiryo UI" panose="020B0604030504040204" pitchFamily="50" charset="-128"/>
                <a:ea typeface="Meiryo UI" panose="020B0604030504040204" pitchFamily="50" charset="-128"/>
              </a:rPr>
              <a:t>车辆系工程机械的相关用语</a:t>
            </a:r>
            <a:r>
              <a:rPr lang="ja-JP" altLang="en-US" sz="2400" dirty="0">
                <a:latin typeface="Meiryo UI" panose="020B0604030504040204" pitchFamily="50" charset="-128"/>
                <a:ea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rPr>
              <a:t>1</a:t>
            </a:r>
            <a:r>
              <a:rPr lang="ja-JP" altLang="en-US" sz="2400" dirty="0">
                <a:latin typeface="Meiryo UI" panose="020B0604030504040204" pitchFamily="50" charset="-128"/>
                <a:ea typeface="Meiryo UI" panose="020B0604030504040204" pitchFamily="50" charset="-128"/>
              </a:rPr>
              <a:t>・・・</a:t>
            </a:r>
            <a:r>
              <a:rPr lang="zh-CN" altLang="en-US" sz="2400" dirty="0">
                <a:latin typeface="Meiryo UI" panose="020B0604030504040204" pitchFamily="50" charset="-128"/>
                <a:ea typeface="Meiryo UI" panose="020B0604030504040204" pitchFamily="50" charset="-128"/>
              </a:rPr>
              <a:t>作业装置</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教材１０页</a:t>
            </a:r>
            <a:r>
              <a:rPr lang="en-US" altLang="ja-JP" sz="1200" dirty="0">
                <a:solidFill>
                  <a:prstClr val="black"/>
                </a:solidFill>
              </a:rPr>
              <a:t>/</a:t>
            </a:r>
            <a:r>
              <a:rPr lang="ja-JP" altLang="en-US" sz="1200" dirty="0" smtClean="0">
                <a:solidFill>
                  <a:prstClr val="black"/>
                </a:solidFill>
              </a:rPr>
              <a:t>辅助教材１０页</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1460919" y="1760001"/>
            <a:ext cx="6222162" cy="3761510"/>
          </a:xfrm>
          <a:prstGeom prst="rect">
            <a:avLst/>
          </a:prstGeom>
        </p:spPr>
      </p:pic>
      <p:sp>
        <p:nvSpPr>
          <p:cNvPr id="7" name="正方形/長方形 6">
            <a:extLst>
              <a:ext uri="{FF2B5EF4-FFF2-40B4-BE49-F238E27FC236}">
                <a16:creationId xmlns="" xmlns:a16="http://schemas.microsoft.com/office/drawing/2014/main" id="{92ECA7CC-C51D-4B49-BEF6-4DC5E46A55CF}"/>
              </a:ext>
            </a:extLst>
          </p:cNvPr>
          <p:cNvSpPr/>
          <p:nvPr/>
        </p:nvSpPr>
        <p:spPr>
          <a:xfrm>
            <a:off x="2752825" y="3805988"/>
            <a:ext cx="1208773" cy="554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CN" sz="2000" b="1" kern="100">
                <a:solidFill>
                  <a:srgbClr val="000000"/>
                </a:solidFill>
                <a:effectLst/>
                <a:ea typeface="SimSun" panose="02010600030101010101" pitchFamily="2" charset="-122"/>
                <a:cs typeface="Times New Roman" panose="02020603050405020304" pitchFamily="18" charset="0"/>
              </a:rPr>
              <a:t>作业装置</a:t>
            </a:r>
            <a:endParaRPr lang="ja-JP" sz="2000" b="1" kern="100">
              <a:effectLst/>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851904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安全</a:t>
            </a:r>
            <a:r>
              <a:rPr lang="zh-CN" altLang="en-US" sz="2400" dirty="0">
                <a:latin typeface="SimSun" panose="02010600030101010101" pitchFamily="2" charset="-122"/>
                <a:ea typeface="SimSun" panose="02010600030101010101" pitchFamily="2" charset="-122"/>
              </a:rPr>
              <a:t>驾驶的</a:t>
            </a:r>
            <a:r>
              <a:rPr lang="ja-JP" altLang="en-US" sz="2400" dirty="0">
                <a:latin typeface="SimSun" panose="02010600030101010101" pitchFamily="2" charset="-122"/>
                <a:ea typeface="SimSun" panose="02010600030101010101" pitchFamily="2" charset="-122"/>
              </a:rPr>
              <a:t>心得</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教科书１７５页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９９页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0" name="テキスト ボックス 9"/>
          <p:cNvSpPr txBox="1"/>
          <p:nvPr/>
        </p:nvSpPr>
        <p:spPr>
          <a:xfrm>
            <a:off x="3136510" y="3383527"/>
            <a:ext cx="283287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离开时停止发动机</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2565009" y="1381124"/>
            <a:ext cx="4024313" cy="1966867"/>
          </a:xfrm>
          <a:prstGeom prst="rect">
            <a:avLst/>
          </a:prstGeom>
        </p:spPr>
      </p:pic>
      <p:pic>
        <p:nvPicPr>
          <p:cNvPr id="5" name="図 4"/>
          <p:cNvPicPr>
            <a:picLocks noChangeAspect="1"/>
          </p:cNvPicPr>
          <p:nvPr/>
        </p:nvPicPr>
        <p:blipFill>
          <a:blip r:embed="rId4"/>
          <a:stretch>
            <a:fillRect/>
          </a:stretch>
        </p:blipFill>
        <p:spPr>
          <a:xfrm>
            <a:off x="2571749" y="3802239"/>
            <a:ext cx="3962400" cy="2276475"/>
          </a:xfrm>
          <a:prstGeom prst="rect">
            <a:avLst/>
          </a:prstGeom>
        </p:spPr>
      </p:pic>
      <p:sp>
        <p:nvSpPr>
          <p:cNvPr id="15" name="テキスト ボックス 14"/>
          <p:cNvSpPr txBox="1"/>
          <p:nvPr/>
        </p:nvSpPr>
        <p:spPr>
          <a:xfrm>
            <a:off x="3136510" y="5999054"/>
            <a:ext cx="283287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检查时的状况确认</a:t>
            </a: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47563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354013">
              <a:buNone/>
            </a:pPr>
            <a:endParaRPr lang="ja-JP" altLang="en-US" sz="2000" dirty="0">
              <a:latin typeface="SimSun" panose="02010600030101010101" pitchFamily="2" charset="-122"/>
              <a:ea typeface="SimSun" panose="02010600030101010101" pitchFamily="2" charset="-122"/>
            </a:endParaRPr>
          </a:p>
        </p:txBody>
      </p:sp>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信号</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引导的要领</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教科书１７９页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１０</a:t>
            </a:r>
            <a:r>
              <a:rPr lang="ja-JP" altLang="en-US" sz="1200" dirty="0">
                <a:solidFill>
                  <a:prstClr val="black"/>
                </a:solidFill>
                <a:latin typeface="SimSun" panose="02010600030101010101" pitchFamily="2" charset="-122"/>
                <a:ea typeface="SimSun" panose="02010600030101010101" pitchFamily="2" charset="-122"/>
              </a:rPr>
              <a:t>１</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7" name="テキスト ボックス 16"/>
          <p:cNvSpPr txBox="1"/>
          <p:nvPr/>
        </p:nvSpPr>
        <p:spPr>
          <a:xfrm>
            <a:off x="1759255" y="3533490"/>
            <a:ext cx="604431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引导</a:t>
            </a:r>
            <a:r>
              <a:rPr lang="ja-JP" altLang="en-US" sz="1200" dirty="0">
                <a:solidFill>
                  <a:prstClr val="black"/>
                </a:solidFill>
                <a:latin typeface="SimSun" panose="02010600030101010101" pitchFamily="2" charset="-122"/>
                <a:ea typeface="SimSun" panose="02010600030101010101" pitchFamily="2" charset="-122"/>
              </a:rPr>
              <a:t>者</a:t>
            </a:r>
            <a:r>
              <a:rPr lang="zh-CN" altLang="en-US" sz="1200" dirty="0">
                <a:solidFill>
                  <a:prstClr val="black"/>
                </a:solidFill>
                <a:latin typeface="SimSun" panose="02010600030101010101" pitchFamily="2" charset="-122"/>
                <a:ea typeface="SimSun" panose="02010600030101010101" pitchFamily="2" charset="-122"/>
              </a:rPr>
              <a:t>要在驾驶者容易看到的位置，并穿戴容易确认的衣服</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3948113" y="1385305"/>
            <a:ext cx="1254568" cy="2034034"/>
          </a:xfrm>
          <a:prstGeom prst="rect">
            <a:avLst/>
          </a:prstGeom>
        </p:spPr>
      </p:pic>
      <p:sp>
        <p:nvSpPr>
          <p:cNvPr id="5" name="正方形/長方形 4">
            <a:extLst>
              <a:ext uri="{FF2B5EF4-FFF2-40B4-BE49-F238E27FC236}">
                <a16:creationId xmlns="" xmlns:a16="http://schemas.microsoft.com/office/drawing/2014/main" id="{18D35ECF-95A6-4933-91AE-75603CC13A35}"/>
              </a:ext>
            </a:extLst>
          </p:cNvPr>
          <p:cNvSpPr/>
          <p:nvPr/>
        </p:nvSpPr>
        <p:spPr>
          <a:xfrm>
            <a:off x="1162050" y="4417232"/>
            <a:ext cx="2781300" cy="923330"/>
          </a:xfrm>
          <a:prstGeom prst="rect">
            <a:avLst/>
          </a:prstGeom>
        </p:spPr>
        <p:txBody>
          <a:bodyPr wrap="square">
            <a:spAutoFit/>
          </a:bodyPr>
          <a:lstStyle/>
          <a:p>
            <a:pPr algn="just"/>
            <a:r>
              <a:rPr lang="zh-CN" altLang="ja-JP" b="1" kern="100" dirty="0">
                <a:latin typeface="SimSun" panose="02010600030101010101" pitchFamily="2" charset="-122"/>
                <a:ea typeface="SimSun" panose="02010600030101010101" pitchFamily="2" charset="-122"/>
                <a:cs typeface="Times New Roman" panose="02020603050405020304" pitchFamily="18" charset="0"/>
              </a:rPr>
              <a:t>〈使用哨子信号〉</a:t>
            </a:r>
            <a:endParaRPr lang="ja-JP" altLang="ja-JP" sz="2400" kern="100" dirty="0">
              <a:latin typeface="SimSun" panose="02010600030101010101" pitchFamily="2" charset="-122"/>
              <a:ea typeface="SimSun" panose="02010600030101010101" pitchFamily="2" charset="-122"/>
              <a:cs typeface="Times New Roman" panose="02020603050405020304" pitchFamily="18" charset="0"/>
            </a:endParaRPr>
          </a:p>
          <a:p>
            <a:pPr algn="just"/>
            <a:r>
              <a:rPr lang="zh-CN" altLang="ja-JP" b="1" kern="100" dirty="0">
                <a:latin typeface="SimSun" panose="02010600030101010101" pitchFamily="2" charset="-122"/>
                <a:ea typeface="SimSun" panose="02010600030101010101" pitchFamily="2" charset="-122"/>
                <a:cs typeface="Times New Roman" panose="02020603050405020304" pitchFamily="18" charset="0"/>
              </a:rPr>
              <a:t>安全 短音两声，重复</a:t>
            </a:r>
            <a:endParaRPr lang="ja-JP" altLang="ja-JP" sz="2400" kern="100" dirty="0">
              <a:latin typeface="SimSun" panose="02010600030101010101" pitchFamily="2" charset="-122"/>
              <a:ea typeface="SimSun" panose="02010600030101010101" pitchFamily="2" charset="-122"/>
              <a:cs typeface="Times New Roman" panose="02020603050405020304" pitchFamily="18" charset="0"/>
            </a:endParaRPr>
          </a:p>
          <a:p>
            <a:pPr algn="just"/>
            <a:r>
              <a:rPr lang="zh-CN" altLang="ja-JP" b="1" kern="100" dirty="0">
                <a:latin typeface="SimSun" panose="02010600030101010101" pitchFamily="2" charset="-122"/>
                <a:ea typeface="SimSun" panose="02010600030101010101" pitchFamily="2" charset="-122"/>
                <a:cs typeface="Times New Roman" panose="02020603050405020304" pitchFamily="18" charset="0"/>
              </a:rPr>
              <a:t>停止 长音</a:t>
            </a:r>
            <a:endParaRPr lang="ja-JP" altLang="ja-JP" sz="24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7" name="正方形/長方形 6">
            <a:extLst>
              <a:ext uri="{FF2B5EF4-FFF2-40B4-BE49-F238E27FC236}">
                <a16:creationId xmlns="" xmlns:a16="http://schemas.microsoft.com/office/drawing/2014/main" id="{0B8C4193-AFFA-407A-B620-3CCF9E06E9D8}"/>
              </a:ext>
            </a:extLst>
          </p:cNvPr>
          <p:cNvSpPr/>
          <p:nvPr/>
        </p:nvSpPr>
        <p:spPr>
          <a:xfrm>
            <a:off x="4667250" y="4389288"/>
            <a:ext cx="3400425" cy="1200329"/>
          </a:xfrm>
          <a:prstGeom prst="rect">
            <a:avLst/>
          </a:prstGeom>
        </p:spPr>
        <p:txBody>
          <a:bodyPr wrap="square">
            <a:spAutoFit/>
          </a:bodyPr>
          <a:lstStyle/>
          <a:p>
            <a:pPr algn="just"/>
            <a:r>
              <a:rPr lang="zh-CN" altLang="ja-JP" b="1" kern="100" dirty="0">
                <a:latin typeface="SimSun" panose="02010600030101010101" pitchFamily="2" charset="-122"/>
                <a:ea typeface="SimSun" panose="02010600030101010101" pitchFamily="2" charset="-122"/>
                <a:cs typeface="Times New Roman" panose="02020603050405020304" pitchFamily="18" charset="0"/>
              </a:rPr>
              <a:t>〈声音信号〉</a:t>
            </a:r>
            <a:endParaRPr lang="ja-JP" altLang="ja-JP" sz="2400" kern="100" dirty="0">
              <a:latin typeface="SimSun" panose="02010600030101010101" pitchFamily="2" charset="-122"/>
              <a:ea typeface="SimSun" panose="02010600030101010101" pitchFamily="2" charset="-122"/>
              <a:cs typeface="Times New Roman" panose="02020603050405020304" pitchFamily="18" charset="0"/>
            </a:endParaRPr>
          </a:p>
          <a:p>
            <a:pPr algn="just"/>
            <a:r>
              <a:rPr lang="zh-CN" altLang="ja-JP" b="1" kern="100" dirty="0">
                <a:latin typeface="SimSun" panose="02010600030101010101" pitchFamily="2" charset="-122"/>
                <a:ea typeface="SimSun" panose="02010600030101010101" pitchFamily="2" charset="-122"/>
                <a:cs typeface="Times New Roman" panose="02020603050405020304" pitchFamily="18" charset="0"/>
              </a:rPr>
              <a:t>安全   好，好（</a:t>
            </a:r>
            <a:r>
              <a:rPr lang="en-US" altLang="ja-JP" b="1" kern="100" dirty="0" err="1">
                <a:latin typeface="SimSun" panose="02010600030101010101" pitchFamily="2" charset="-122"/>
                <a:ea typeface="SimSun" panose="02010600030101010101" pitchFamily="2" charset="-122"/>
                <a:cs typeface="Times New Roman" panose="02020603050405020304" pitchFamily="18" charset="0"/>
              </a:rPr>
              <a:t>orai</a:t>
            </a:r>
            <a:r>
              <a:rPr lang="zh-CN" altLang="ja-JP" b="1" kern="100" dirty="0">
                <a:latin typeface="SimSun" panose="02010600030101010101" pitchFamily="2" charset="-122"/>
                <a:ea typeface="SimSun" panose="02010600030101010101" pitchFamily="2" charset="-122"/>
                <a:cs typeface="Times New Roman" panose="02020603050405020304" pitchFamily="18" charset="0"/>
              </a:rPr>
              <a:t>）</a:t>
            </a:r>
            <a:endParaRPr lang="ja-JP" altLang="ja-JP" sz="2400" kern="100" dirty="0">
              <a:latin typeface="SimSun" panose="02010600030101010101" pitchFamily="2" charset="-122"/>
              <a:ea typeface="SimSun" panose="02010600030101010101" pitchFamily="2" charset="-122"/>
              <a:cs typeface="Times New Roman" panose="02020603050405020304" pitchFamily="18" charset="0"/>
            </a:endParaRPr>
          </a:p>
          <a:p>
            <a:pPr algn="just"/>
            <a:r>
              <a:rPr lang="zh-CN" altLang="ja-JP" b="1" kern="100" dirty="0">
                <a:latin typeface="SimSun" panose="02010600030101010101" pitchFamily="2" charset="-122"/>
                <a:ea typeface="SimSun" panose="02010600030101010101" pitchFamily="2" charset="-122"/>
                <a:cs typeface="Times New Roman" panose="02020603050405020304" pitchFamily="18" charset="0"/>
              </a:rPr>
              <a:t>（引导员指挥并发出的口号）</a:t>
            </a:r>
            <a:endParaRPr lang="ja-JP" altLang="ja-JP" sz="2400" kern="100" dirty="0">
              <a:latin typeface="SimSun" panose="02010600030101010101" pitchFamily="2" charset="-122"/>
              <a:ea typeface="SimSun" panose="02010600030101010101" pitchFamily="2" charset="-122"/>
              <a:cs typeface="Times New Roman" panose="02020603050405020304" pitchFamily="18" charset="0"/>
            </a:endParaRPr>
          </a:p>
          <a:p>
            <a:pPr algn="just"/>
            <a:r>
              <a:rPr lang="zh-CN" altLang="ja-JP" b="1" kern="100" dirty="0">
                <a:latin typeface="SimSun" panose="02010600030101010101" pitchFamily="2" charset="-122"/>
                <a:ea typeface="SimSun" panose="02010600030101010101" pitchFamily="2" charset="-122"/>
                <a:cs typeface="Times New Roman" panose="02020603050405020304" pitchFamily="18" charset="0"/>
              </a:rPr>
              <a:t>停止   </a:t>
            </a:r>
            <a:r>
              <a:rPr lang="ja-JP" altLang="ja-JP" b="1" kern="100" dirty="0">
                <a:latin typeface="SimSun" panose="02010600030101010101" pitchFamily="2" charset="-122"/>
                <a:ea typeface="SimSun" panose="02010600030101010101" pitchFamily="2" charset="-122"/>
                <a:cs typeface="Times New Roman" panose="02020603050405020304" pitchFamily="18" charset="0"/>
              </a:rPr>
              <a:t>停止（</a:t>
            </a:r>
            <a:r>
              <a:rPr lang="en-US" altLang="ja-JP" b="1" kern="100" dirty="0" err="1">
                <a:latin typeface="SimSun" panose="02010600030101010101" pitchFamily="2" charset="-122"/>
                <a:ea typeface="SimSun" panose="02010600030101010101" pitchFamily="2" charset="-122"/>
                <a:cs typeface="Times New Roman" panose="02020603050405020304" pitchFamily="18" charset="0"/>
              </a:rPr>
              <a:t>stoppu</a:t>
            </a:r>
            <a:r>
              <a:rPr lang="ja-JP" altLang="ja-JP" b="1" kern="100" dirty="0">
                <a:latin typeface="SimSun" panose="02010600030101010101" pitchFamily="2" charset="-122"/>
                <a:ea typeface="SimSun" panose="02010600030101010101" pitchFamily="2" charset="-122"/>
                <a:cs typeface="Times New Roman" panose="02020603050405020304" pitchFamily="18" charset="0"/>
              </a:rPr>
              <a:t>）</a:t>
            </a:r>
            <a:endParaRPr lang="ja-JP" altLang="ja-JP" sz="2400" kern="100" dirty="0">
              <a:latin typeface="SimSun" panose="02010600030101010101" pitchFamily="2" charset="-122"/>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375442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b="1" dirty="0">
                <a:latin typeface="SimSun" panose="02010600030101010101" pitchFamily="2" charset="-122"/>
                <a:ea typeface="SimSun" panose="02010600030101010101" pitchFamily="2" charset="-122"/>
              </a:rPr>
              <a:t>第</a:t>
            </a:r>
            <a:r>
              <a:rPr lang="ja-JP" altLang="en-US" sz="3200" b="1" dirty="0">
                <a:latin typeface="SimSun" panose="02010600030101010101" pitchFamily="2" charset="-122"/>
                <a:ea typeface="SimSun" panose="02010600030101010101" pitchFamily="2" charset="-122"/>
              </a:rPr>
              <a:t>９</a:t>
            </a:r>
            <a:r>
              <a:rPr lang="zh-TW" altLang="en-US" sz="3200" b="1" dirty="0">
                <a:latin typeface="SimSun" panose="02010600030101010101" pitchFamily="2" charset="-122"/>
                <a:ea typeface="SimSun" panose="02010600030101010101" pitchFamily="2" charset="-122"/>
              </a:rPr>
              <a:t>章　</a:t>
            </a:r>
            <a:r>
              <a:rPr lang="zh-CN" altLang="en-US" sz="3200" b="1" dirty="0">
                <a:latin typeface="SimSun" panose="02010600030101010101" pitchFamily="2" charset="-122"/>
                <a:ea typeface="SimSun" panose="02010600030101010101" pitchFamily="2" charset="-122"/>
              </a:rPr>
              <a:t>力学以及电的知识</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346206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力矩</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教科书１８１页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辅助教科书</a:t>
            </a:r>
            <a:r>
              <a:rPr lang="ja-JP" altLang="en-US" sz="1200" dirty="0" smtClean="0">
                <a:solidFill>
                  <a:prstClr val="black"/>
                </a:solidFill>
                <a:latin typeface="SimSun" panose="02010600030101010101" pitchFamily="2" charset="-122"/>
                <a:ea typeface="SimSun" panose="02010600030101010101" pitchFamily="2" charset="-122"/>
              </a:rPr>
              <a:t>１０</a:t>
            </a:r>
            <a:r>
              <a:rPr lang="ja-JP" altLang="en-US" sz="1200" dirty="0">
                <a:solidFill>
                  <a:prstClr val="black"/>
                </a:solidFill>
                <a:latin typeface="SimSun" panose="02010600030101010101" pitchFamily="2" charset="-122"/>
                <a:ea typeface="SimSun" panose="02010600030101010101" pitchFamily="2" charset="-122"/>
              </a:rPr>
              <a:t>２</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7" name="テキスト ボックス 16"/>
          <p:cNvSpPr txBox="1"/>
          <p:nvPr/>
        </p:nvSpPr>
        <p:spPr>
          <a:xfrm>
            <a:off x="3825234" y="3129138"/>
            <a:ext cx="149353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力矩</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0" name="テキスト ボックス 9"/>
          <p:cNvSpPr txBox="1"/>
          <p:nvPr/>
        </p:nvSpPr>
        <p:spPr>
          <a:xfrm>
            <a:off x="4187631" y="6056393"/>
            <a:ext cx="149353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翻倒的扭矩</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2809874" y="1344083"/>
            <a:ext cx="3524252" cy="1855232"/>
          </a:xfrm>
          <a:prstGeom prst="rect">
            <a:avLst/>
          </a:prstGeom>
        </p:spPr>
      </p:pic>
      <p:pic>
        <p:nvPicPr>
          <p:cNvPr id="7" name="図 6"/>
          <p:cNvPicPr>
            <a:picLocks noChangeAspect="1"/>
          </p:cNvPicPr>
          <p:nvPr/>
        </p:nvPicPr>
        <p:blipFill>
          <a:blip r:embed="rId4"/>
          <a:stretch>
            <a:fillRect/>
          </a:stretch>
        </p:blipFill>
        <p:spPr>
          <a:xfrm>
            <a:off x="2286000" y="3928454"/>
            <a:ext cx="4572000" cy="2143125"/>
          </a:xfrm>
          <a:prstGeom prst="rect">
            <a:avLst/>
          </a:prstGeom>
          <a:solidFill>
            <a:schemeClr val="bg1"/>
          </a:solidFill>
        </p:spPr>
      </p:pic>
      <p:sp>
        <p:nvSpPr>
          <p:cNvPr id="2" name="テキスト ボックス 1">
            <a:extLst>
              <a:ext uri="{FF2B5EF4-FFF2-40B4-BE49-F238E27FC236}">
                <a16:creationId xmlns="" xmlns:a16="http://schemas.microsoft.com/office/drawing/2014/main" id="{642A38B1-25E0-4018-9F30-E974126D9416}"/>
              </a:ext>
            </a:extLst>
          </p:cNvPr>
          <p:cNvSpPr txBox="1"/>
          <p:nvPr/>
        </p:nvSpPr>
        <p:spPr>
          <a:xfrm>
            <a:off x="2809873" y="5611028"/>
            <a:ext cx="1493531" cy="261610"/>
          </a:xfrm>
          <a:prstGeom prst="rect">
            <a:avLst/>
          </a:prstGeom>
          <a:solidFill>
            <a:schemeClr val="bg1"/>
          </a:solidFill>
        </p:spPr>
        <p:txBody>
          <a:bodyPr wrap="square" rtlCol="0">
            <a:spAutoFit/>
          </a:bodyPr>
          <a:lstStyle/>
          <a:p>
            <a:r>
              <a:rPr lang="zh-CN" altLang="en-US" sz="1100" dirty="0">
                <a:latin typeface="SimSun" panose="02010600030101010101" pitchFamily="2" charset="-122"/>
                <a:ea typeface="SimSun" panose="02010600030101010101" pitchFamily="2" charset="-122"/>
              </a:rPr>
              <a:t>到铲斗为止的长度</a:t>
            </a:r>
            <a:r>
              <a:rPr lang="en-US" altLang="zh-CN" sz="1100" dirty="0">
                <a:latin typeface="SimSun" panose="02010600030101010101" pitchFamily="2" charset="-122"/>
                <a:ea typeface="SimSun" panose="02010600030101010101" pitchFamily="2" charset="-122"/>
              </a:rPr>
              <a:t>ℓ1</a:t>
            </a:r>
            <a:endParaRPr kumimoji="1" lang="ja-JP" altLang="en-US" sz="11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 xmlns:a16="http://schemas.microsoft.com/office/drawing/2014/main" id="{00CA2B9E-2097-4C29-9D9D-0ED6CD066778}"/>
              </a:ext>
            </a:extLst>
          </p:cNvPr>
          <p:cNvSpPr txBox="1"/>
          <p:nvPr/>
        </p:nvSpPr>
        <p:spPr>
          <a:xfrm>
            <a:off x="4187631" y="5249338"/>
            <a:ext cx="768738" cy="261610"/>
          </a:xfrm>
          <a:prstGeom prst="rect">
            <a:avLst/>
          </a:prstGeom>
          <a:solidFill>
            <a:schemeClr val="bg1"/>
          </a:solidFill>
        </p:spPr>
        <p:txBody>
          <a:bodyPr wrap="square" rtlCol="0">
            <a:spAutoFit/>
          </a:bodyPr>
          <a:lstStyle/>
          <a:p>
            <a:r>
              <a:rPr lang="zh-CN" altLang="en-US" sz="1100" dirty="0">
                <a:latin typeface="SimSun" panose="02010600030101010101" pitchFamily="2" charset="-122"/>
                <a:ea typeface="SimSun" panose="02010600030101010101" pitchFamily="2" charset="-122"/>
              </a:rPr>
              <a:t>翻倒</a:t>
            </a:r>
            <a:r>
              <a:rPr kumimoji="1" lang="zh-CN" altLang="en-US" sz="1100" dirty="0">
                <a:latin typeface="SimSun" panose="02010600030101010101" pitchFamily="2" charset="-122"/>
                <a:ea typeface="SimSun" panose="02010600030101010101" pitchFamily="2" charset="-122"/>
              </a:rPr>
              <a:t>支点</a:t>
            </a:r>
            <a:endParaRPr kumimoji="1" lang="ja-JP" altLang="en-US" sz="11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 xmlns:a16="http://schemas.microsoft.com/office/drawing/2014/main" id="{F105C958-CEBF-478F-A9D6-AD973C239D83}"/>
              </a:ext>
            </a:extLst>
          </p:cNvPr>
          <p:cNvSpPr txBox="1"/>
          <p:nvPr/>
        </p:nvSpPr>
        <p:spPr>
          <a:xfrm>
            <a:off x="5261610" y="5556854"/>
            <a:ext cx="914400" cy="230832"/>
          </a:xfrm>
          <a:prstGeom prst="rect">
            <a:avLst/>
          </a:prstGeom>
          <a:solidFill>
            <a:schemeClr val="bg1"/>
          </a:solidFill>
        </p:spPr>
        <p:txBody>
          <a:bodyPr wrap="square" rtlCol="0">
            <a:spAutoFit/>
          </a:bodyPr>
          <a:lstStyle/>
          <a:p>
            <a:r>
              <a:rPr kumimoji="1" lang="zh-CN" altLang="en-US" sz="900" dirty="0">
                <a:latin typeface="SimSun" panose="02010600030101010101" pitchFamily="2" charset="-122"/>
                <a:ea typeface="SimSun" panose="02010600030101010101" pitchFamily="2" charset="-122"/>
              </a:rPr>
              <a:t>车的质量</a:t>
            </a:r>
            <a:r>
              <a:rPr kumimoji="1" lang="en-US" altLang="zh-CN" sz="900" dirty="0">
                <a:latin typeface="SimSun" panose="02010600030101010101" pitchFamily="2" charset="-122"/>
                <a:ea typeface="SimSun" panose="02010600030101010101" pitchFamily="2" charset="-122"/>
              </a:rPr>
              <a:t>W0</a:t>
            </a:r>
            <a:endParaRPr kumimoji="1" lang="ja-JP" altLang="en-US" sz="9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80318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质量和比重</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１８８</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１０</a:t>
            </a:r>
            <a:r>
              <a:rPr lang="ja-JP" altLang="en-US" sz="1200" dirty="0">
                <a:solidFill>
                  <a:prstClr val="black"/>
                </a:solidFill>
                <a:latin typeface="SimSun" panose="02010600030101010101" pitchFamily="2" charset="-122"/>
                <a:ea typeface="SimSun" panose="02010600030101010101" pitchFamily="2" charset="-122"/>
              </a:rPr>
              <a:t>３</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0" name="テキスト ボックス 9"/>
          <p:cNvSpPr txBox="1"/>
          <p:nvPr/>
        </p:nvSpPr>
        <p:spPr>
          <a:xfrm>
            <a:off x="820882" y="2148983"/>
            <a:ext cx="4106496" cy="369332"/>
          </a:xfrm>
          <a:prstGeom prst="rect">
            <a:avLst/>
          </a:prstGeom>
          <a:noFill/>
          <a:ln>
            <a:noFill/>
          </a:ln>
        </p:spPr>
        <p:txBody>
          <a:bodyPr wrap="square" rtlCol="0">
            <a:spAutoFit/>
          </a:bodyPr>
          <a:lstStyle/>
          <a:p>
            <a:pPr algn="ctr"/>
            <a:r>
              <a:rPr lang="zh-CN" altLang="ja-JP" dirty="0">
                <a:latin typeface="SimSun" panose="02010600030101010101" pitchFamily="2" charset="-122"/>
                <a:ea typeface="SimSun" panose="02010600030101010101" pitchFamily="2" charset="-122"/>
              </a:rPr>
              <a:t>物体的质量＝体积×比重</a:t>
            </a:r>
            <a:endParaRPr lang="ja-JP" altLang="en-US" sz="2000" dirty="0">
              <a:solidFill>
                <a:prstClr val="black"/>
              </a:solidFill>
              <a:latin typeface="SimSun" panose="02010600030101010101" pitchFamily="2" charset="-122"/>
              <a:ea typeface="SimSun" panose="02010600030101010101" pitchFamily="2" charset="-122"/>
            </a:endParaRPr>
          </a:p>
        </p:txBody>
      </p:sp>
      <p:pic>
        <p:nvPicPr>
          <p:cNvPr id="7" name="図 6">
            <a:extLst>
              <a:ext uri="{FF2B5EF4-FFF2-40B4-BE49-F238E27FC236}">
                <a16:creationId xmlns="" xmlns:a16="http://schemas.microsoft.com/office/drawing/2014/main" id="{EDFFEF41-E518-4CEC-BC1A-618D5AD39659}"/>
              </a:ext>
            </a:extLst>
          </p:cNvPr>
          <p:cNvPicPr>
            <a:picLocks noChangeAspect="1"/>
          </p:cNvPicPr>
          <p:nvPr/>
        </p:nvPicPr>
        <p:blipFill>
          <a:blip r:embed="rId3"/>
          <a:stretch>
            <a:fillRect/>
          </a:stretch>
        </p:blipFill>
        <p:spPr>
          <a:xfrm>
            <a:off x="647700" y="3220513"/>
            <a:ext cx="4541247" cy="2304514"/>
          </a:xfrm>
          <a:prstGeom prst="rect">
            <a:avLst/>
          </a:prstGeom>
        </p:spPr>
      </p:pic>
      <p:sp>
        <p:nvSpPr>
          <p:cNvPr id="17" name="テキスト ボックス 16"/>
          <p:cNvSpPr txBox="1"/>
          <p:nvPr/>
        </p:nvSpPr>
        <p:spPr>
          <a:xfrm>
            <a:off x="2071255" y="3195975"/>
            <a:ext cx="481445" cy="276999"/>
          </a:xfrm>
          <a:prstGeom prst="rect">
            <a:avLst/>
          </a:prstGeom>
          <a:solidFill>
            <a:schemeClr val="bg1"/>
          </a:solidFill>
          <a:ln>
            <a:noFill/>
          </a:ln>
        </p:spPr>
        <p:txBody>
          <a:bodyPr wrap="square" rtlCol="0">
            <a:spAutoFit/>
          </a:bodyPr>
          <a:lstStyle/>
          <a:p>
            <a:pPr algn="ct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a:extLst>
              <a:ext uri="{FF2B5EF4-FFF2-40B4-BE49-F238E27FC236}">
                <a16:creationId xmlns="" xmlns:a16="http://schemas.microsoft.com/office/drawing/2014/main" id="{FE75EEFC-C9FE-46E6-8207-7EC29984D616}"/>
              </a:ext>
            </a:extLst>
          </p:cNvPr>
          <p:cNvPicPr>
            <a:picLocks noChangeAspect="1"/>
          </p:cNvPicPr>
          <p:nvPr/>
        </p:nvPicPr>
        <p:blipFill>
          <a:blip r:embed="rId4"/>
          <a:stretch>
            <a:fillRect/>
          </a:stretch>
        </p:blipFill>
        <p:spPr>
          <a:xfrm>
            <a:off x="5136418" y="1502004"/>
            <a:ext cx="3319394" cy="4787267"/>
          </a:xfrm>
          <a:prstGeom prst="rect">
            <a:avLst/>
          </a:prstGeom>
        </p:spPr>
      </p:pic>
      <p:sp>
        <p:nvSpPr>
          <p:cNvPr id="15" name="テキスト ボックス 14">
            <a:extLst>
              <a:ext uri="{FF2B5EF4-FFF2-40B4-BE49-F238E27FC236}">
                <a16:creationId xmlns="" xmlns:a16="http://schemas.microsoft.com/office/drawing/2014/main" id="{A4869FA9-0F57-4399-830A-935C0C407DC2}"/>
              </a:ext>
            </a:extLst>
          </p:cNvPr>
          <p:cNvSpPr txBox="1"/>
          <p:nvPr/>
        </p:nvSpPr>
        <p:spPr>
          <a:xfrm>
            <a:off x="5995555" y="1416871"/>
            <a:ext cx="481445" cy="276999"/>
          </a:xfrm>
          <a:prstGeom prst="rect">
            <a:avLst/>
          </a:prstGeom>
          <a:solidFill>
            <a:schemeClr val="bg1"/>
          </a:solidFill>
          <a:ln>
            <a:noFill/>
          </a:ln>
        </p:spPr>
        <p:txBody>
          <a:bodyPr wrap="square" rtlCol="0">
            <a:spAutoFit/>
          </a:bodyPr>
          <a:lstStyle/>
          <a:p>
            <a:pPr algn="ct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975713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zh-CN" altLang="en-US" sz="2400" dirty="0">
                <a:latin typeface="SimSun" panose="02010600030101010101" pitchFamily="2" charset="-122"/>
                <a:ea typeface="SimSun" panose="02010600030101010101" pitchFamily="2" charset="-122"/>
              </a:rPr>
              <a:t>重心，</a:t>
            </a:r>
            <a:r>
              <a:rPr lang="zh-CN" altLang="ja-JP" sz="2400" dirty="0">
                <a:latin typeface="SimSun" panose="02010600030101010101" pitchFamily="2" charset="-122"/>
                <a:ea typeface="SimSun" panose="02010600030101010101" pitchFamily="2" charset="-122"/>
              </a:rPr>
              <a:t>物体的</a:t>
            </a:r>
            <a:r>
              <a:rPr lang="zh-CN" altLang="en-US" sz="2400" dirty="0">
                <a:latin typeface="SimSun" panose="02010600030101010101" pitchFamily="2" charset="-122"/>
                <a:ea typeface="SimSun" panose="02010600030101010101" pitchFamily="2" charset="-122"/>
              </a:rPr>
              <a:t>稳定性</a:t>
            </a:r>
            <a:r>
              <a:rPr lang="zh-CN" altLang="ja-JP"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稳固性（</a:t>
            </a:r>
            <a:r>
              <a:rPr lang="en-US" altLang="zh-CN" sz="2400" dirty="0" err="1">
                <a:latin typeface="SimSun" panose="02010600030101010101" pitchFamily="2" charset="-122"/>
                <a:ea typeface="SimSun" panose="02010600030101010101" pitchFamily="2" charset="-122"/>
              </a:rPr>
              <a:t>suwari</a:t>
            </a:r>
            <a:r>
              <a:rPr lang="zh-CN" altLang="en-US" sz="2400" dirty="0">
                <a:latin typeface="SimSun" panose="02010600030101010101" pitchFamily="2" charset="-122"/>
                <a:ea typeface="SimSun" panose="02010600030101010101" pitchFamily="2" charset="-122"/>
              </a:rPr>
              <a:t>）</a:t>
            </a:r>
            <a:r>
              <a:rPr lang="zh-CN" altLang="ja-JP" sz="2400" dirty="0">
                <a:latin typeface="SimSun" panose="02010600030101010101" pitchFamily="2" charset="-122"/>
                <a:ea typeface="SimSun" panose="02010600030101010101" pitchFamily="2" charset="-122"/>
              </a:rPr>
              <a:t>）</a:t>
            </a:r>
            <a:endParaRPr kumimoji="1" lang="ja-JP" altLang="en-US" sz="1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１８９</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１０</a:t>
            </a:r>
            <a:r>
              <a:rPr lang="ja-JP" altLang="en-US" sz="1200" dirty="0">
                <a:solidFill>
                  <a:prstClr val="black"/>
                </a:solidFill>
                <a:latin typeface="SimSun" panose="02010600030101010101" pitchFamily="2" charset="-122"/>
                <a:ea typeface="SimSun" panose="02010600030101010101" pitchFamily="2" charset="-122"/>
              </a:rPr>
              <a:t>４</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6" name="テキスト ボックス 15"/>
          <p:cNvSpPr txBox="1"/>
          <p:nvPr/>
        </p:nvSpPr>
        <p:spPr>
          <a:xfrm>
            <a:off x="1074367" y="3181622"/>
            <a:ext cx="33362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重心的计算方法</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854026" y="1489226"/>
            <a:ext cx="3776884" cy="1734284"/>
          </a:xfrm>
          <a:prstGeom prst="rect">
            <a:avLst/>
          </a:prstGeom>
        </p:spPr>
      </p:pic>
      <p:sp>
        <p:nvSpPr>
          <p:cNvPr id="18" name="テキスト ボックス 17"/>
          <p:cNvSpPr txBox="1"/>
          <p:nvPr/>
        </p:nvSpPr>
        <p:spPr>
          <a:xfrm>
            <a:off x="1083398" y="5182400"/>
            <a:ext cx="3336202"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重心</a:t>
            </a:r>
          </a:p>
        </p:txBody>
      </p:sp>
      <p:sp>
        <p:nvSpPr>
          <p:cNvPr id="15" name="テキスト ボックス 14"/>
          <p:cNvSpPr txBox="1"/>
          <p:nvPr/>
        </p:nvSpPr>
        <p:spPr>
          <a:xfrm>
            <a:off x="5136487" y="4424652"/>
            <a:ext cx="33362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物体的稳定性</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D91E77EA-ED86-4BBB-8663-3B762441FBFA}"/>
              </a:ext>
            </a:extLst>
          </p:cNvPr>
          <p:cNvPicPr>
            <a:picLocks noChangeAspect="1"/>
          </p:cNvPicPr>
          <p:nvPr/>
        </p:nvPicPr>
        <p:blipFill>
          <a:blip r:embed="rId4"/>
          <a:stretch>
            <a:fillRect/>
          </a:stretch>
        </p:blipFill>
        <p:spPr>
          <a:xfrm>
            <a:off x="1010144" y="3534575"/>
            <a:ext cx="3514880" cy="1703289"/>
          </a:xfrm>
          <a:prstGeom prst="rect">
            <a:avLst/>
          </a:prstGeom>
        </p:spPr>
      </p:pic>
      <p:pic>
        <p:nvPicPr>
          <p:cNvPr id="5" name="図 4">
            <a:extLst>
              <a:ext uri="{FF2B5EF4-FFF2-40B4-BE49-F238E27FC236}">
                <a16:creationId xmlns="" xmlns:a16="http://schemas.microsoft.com/office/drawing/2014/main" id="{B9E8B611-4EA7-4E58-82E4-BBA077EAFF89}"/>
              </a:ext>
            </a:extLst>
          </p:cNvPr>
          <p:cNvPicPr>
            <a:picLocks noChangeAspect="1"/>
          </p:cNvPicPr>
          <p:nvPr/>
        </p:nvPicPr>
        <p:blipFill>
          <a:blip r:embed="rId5"/>
          <a:stretch>
            <a:fillRect/>
          </a:stretch>
        </p:blipFill>
        <p:spPr>
          <a:xfrm>
            <a:off x="4618978" y="2657916"/>
            <a:ext cx="3776884" cy="1778194"/>
          </a:xfrm>
          <a:prstGeom prst="rect">
            <a:avLst/>
          </a:prstGeom>
        </p:spPr>
      </p:pic>
    </p:spTree>
    <p:extLst>
      <p:ext uri="{BB962C8B-B14F-4D97-AF65-F5344CB8AC3E}">
        <p14:creationId xmlns:p14="http://schemas.microsoft.com/office/powerpoint/2010/main" val="17685621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物体的运动</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１９４</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補</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１０</a:t>
            </a:r>
            <a:r>
              <a:rPr lang="ja-JP" altLang="en-US" sz="1200" dirty="0">
                <a:solidFill>
                  <a:prstClr val="black"/>
                </a:solidFill>
                <a:latin typeface="SimSun" panose="02010600030101010101" pitchFamily="2" charset="-122"/>
                <a:ea typeface="SimSun" panose="02010600030101010101" pitchFamily="2" charset="-122"/>
              </a:rPr>
              <a:t>５</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505621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2" name="テキスト ボックス 11"/>
          <p:cNvSpPr txBox="1"/>
          <p:nvPr/>
        </p:nvSpPr>
        <p:spPr>
          <a:xfrm>
            <a:off x="5677876" y="6047601"/>
            <a:ext cx="175815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静止摩擦</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5" name="図 4"/>
          <p:cNvPicPr>
            <a:picLocks noChangeAspect="1"/>
          </p:cNvPicPr>
          <p:nvPr/>
        </p:nvPicPr>
        <p:blipFill>
          <a:blip r:embed="rId3"/>
          <a:stretch>
            <a:fillRect/>
          </a:stretch>
        </p:blipFill>
        <p:spPr>
          <a:xfrm>
            <a:off x="5092192" y="4304583"/>
            <a:ext cx="2929518" cy="1671099"/>
          </a:xfrm>
          <a:prstGeom prst="rect">
            <a:avLst/>
          </a:prstGeom>
        </p:spPr>
      </p:pic>
      <p:pic>
        <p:nvPicPr>
          <p:cNvPr id="3" name="図 2"/>
          <p:cNvPicPr>
            <a:picLocks noChangeAspect="1"/>
          </p:cNvPicPr>
          <p:nvPr/>
        </p:nvPicPr>
        <p:blipFill>
          <a:blip r:embed="rId4"/>
          <a:stretch>
            <a:fillRect/>
          </a:stretch>
        </p:blipFill>
        <p:spPr>
          <a:xfrm>
            <a:off x="4925960" y="1972036"/>
            <a:ext cx="3495675" cy="2295525"/>
          </a:xfrm>
          <a:prstGeom prst="rect">
            <a:avLst/>
          </a:prstGeom>
        </p:spPr>
      </p:pic>
      <p:pic>
        <p:nvPicPr>
          <p:cNvPr id="7" name="図 6"/>
          <p:cNvPicPr>
            <a:picLocks noChangeAspect="1"/>
          </p:cNvPicPr>
          <p:nvPr/>
        </p:nvPicPr>
        <p:blipFill>
          <a:blip r:embed="rId5"/>
          <a:stretch>
            <a:fillRect/>
          </a:stretch>
        </p:blipFill>
        <p:spPr>
          <a:xfrm>
            <a:off x="1443090" y="3850872"/>
            <a:ext cx="2514600" cy="2171700"/>
          </a:xfrm>
          <a:prstGeom prst="rect">
            <a:avLst/>
          </a:prstGeom>
        </p:spPr>
      </p:pic>
      <p:sp>
        <p:nvSpPr>
          <p:cNvPr id="22" name="テキスト ボックス 21"/>
          <p:cNvSpPr txBox="1"/>
          <p:nvPr/>
        </p:nvSpPr>
        <p:spPr>
          <a:xfrm>
            <a:off x="5801639" y="4267561"/>
            <a:ext cx="175815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离心力，向心力</a:t>
            </a:r>
            <a:r>
              <a:rPr lang="ja-JP" altLang="en-US" sz="1200" dirty="0">
                <a:solidFill>
                  <a:prstClr val="black"/>
                </a:solidFill>
                <a:latin typeface="SimSun" panose="02010600030101010101" pitchFamily="2" charset="-122"/>
                <a:ea typeface="SimSun" panose="02010600030101010101" pitchFamily="2" charset="-122"/>
              </a:rPr>
              <a:t>（ｂ）</a:t>
            </a:r>
          </a:p>
        </p:txBody>
      </p:sp>
      <p:sp>
        <p:nvSpPr>
          <p:cNvPr id="23" name="テキスト ボックス 22"/>
          <p:cNvSpPr txBox="1"/>
          <p:nvPr/>
        </p:nvSpPr>
        <p:spPr>
          <a:xfrm>
            <a:off x="1707974" y="6022572"/>
            <a:ext cx="175815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离心力导致的翻倒</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4" name="テキスト ボックス 13"/>
          <p:cNvSpPr txBox="1"/>
          <p:nvPr/>
        </p:nvSpPr>
        <p:spPr>
          <a:xfrm>
            <a:off x="3646708" y="2637765"/>
            <a:ext cx="2582153"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速度和加速度</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7" name="テキスト ボックス 16"/>
          <p:cNvSpPr txBox="1"/>
          <p:nvPr/>
        </p:nvSpPr>
        <p:spPr>
          <a:xfrm>
            <a:off x="1519627" y="3646027"/>
            <a:ext cx="1758150" cy="276999"/>
          </a:xfrm>
          <a:prstGeom prst="rect">
            <a:avLst/>
          </a:prstGeom>
          <a:noFill/>
          <a:ln>
            <a:noFill/>
          </a:ln>
        </p:spPr>
        <p:txBody>
          <a:bodyPr wrap="square" rtlCol="0">
            <a:spAutoFit/>
          </a:bodyPr>
          <a:lstStyle/>
          <a:p>
            <a:pPr algn="ctr"/>
            <a:r>
              <a:rPr lang="zh-CN" altLang="ja-JP" sz="1100" dirty="0">
                <a:latin typeface="SimSun" panose="02010600030101010101" pitchFamily="2" charset="-122"/>
                <a:ea typeface="SimSun" panose="02010600030101010101" pitchFamily="2" charset="-122"/>
              </a:rPr>
              <a:t>离</a:t>
            </a:r>
            <a:r>
              <a:rPr lang="ja-JP" altLang="ja-JP" sz="1100" dirty="0">
                <a:latin typeface="SimSun" panose="02010600030101010101" pitchFamily="2" charset="-122"/>
                <a:ea typeface="SimSun" panose="02010600030101010101" pitchFamily="2" charset="-122"/>
              </a:rPr>
              <a:t>心力</a:t>
            </a:r>
            <a:r>
              <a:rPr lang="ja-JP" altLang="en-US" sz="1100" dirty="0">
                <a:latin typeface="SimSun" panose="02010600030101010101" pitchFamily="2" charset="-122"/>
                <a:ea typeface="SimSun" panose="02010600030101010101" pitchFamily="2" charset="-122"/>
              </a:rPr>
              <a:t>，</a:t>
            </a:r>
            <a:r>
              <a:rPr lang="zh-CN" altLang="ja-JP" sz="1100" dirty="0">
                <a:latin typeface="SimSun" panose="02010600030101010101" pitchFamily="2" charset="-122"/>
                <a:ea typeface="SimSun" panose="02010600030101010101" pitchFamily="2" charset="-122"/>
              </a:rPr>
              <a:t>向</a:t>
            </a:r>
            <a:r>
              <a:rPr lang="ja-JP" altLang="ja-JP" sz="1100" dirty="0">
                <a:latin typeface="SimSun" panose="02010600030101010101" pitchFamily="2" charset="-122"/>
                <a:ea typeface="SimSun" panose="02010600030101010101" pitchFamily="2" charset="-122"/>
              </a:rPr>
              <a:t>心力</a:t>
            </a:r>
            <a:r>
              <a:rPr lang="ja-JP" altLang="en-US" sz="1200" dirty="0">
                <a:solidFill>
                  <a:prstClr val="black"/>
                </a:solidFill>
                <a:latin typeface="SimSun" panose="02010600030101010101" pitchFamily="2" charset="-122"/>
                <a:ea typeface="SimSun" panose="02010600030101010101" pitchFamily="2" charset="-122"/>
              </a:rPr>
              <a:t>（ａ）</a:t>
            </a:r>
          </a:p>
        </p:txBody>
      </p:sp>
      <p:pic>
        <p:nvPicPr>
          <p:cNvPr id="10" name="図 9">
            <a:extLst>
              <a:ext uri="{FF2B5EF4-FFF2-40B4-BE49-F238E27FC236}">
                <a16:creationId xmlns="" xmlns:a16="http://schemas.microsoft.com/office/drawing/2014/main" id="{08EE114D-ADA6-4C98-87B9-1CCA2CA8C646}"/>
              </a:ext>
            </a:extLst>
          </p:cNvPr>
          <p:cNvPicPr>
            <a:picLocks noChangeAspect="1"/>
          </p:cNvPicPr>
          <p:nvPr/>
        </p:nvPicPr>
        <p:blipFill>
          <a:blip r:embed="rId6"/>
          <a:stretch>
            <a:fillRect/>
          </a:stretch>
        </p:blipFill>
        <p:spPr>
          <a:xfrm>
            <a:off x="3646707" y="1282708"/>
            <a:ext cx="2859767" cy="1192584"/>
          </a:xfrm>
          <a:prstGeom prst="rect">
            <a:avLst/>
          </a:prstGeom>
        </p:spPr>
      </p:pic>
      <p:pic>
        <p:nvPicPr>
          <p:cNvPr id="11" name="図 10">
            <a:extLst>
              <a:ext uri="{FF2B5EF4-FFF2-40B4-BE49-F238E27FC236}">
                <a16:creationId xmlns="" xmlns:a16="http://schemas.microsoft.com/office/drawing/2014/main" id="{EB90ADF0-79CB-42B2-8316-0FE03DFC4F9E}"/>
              </a:ext>
            </a:extLst>
          </p:cNvPr>
          <p:cNvPicPr>
            <a:picLocks noChangeAspect="1"/>
          </p:cNvPicPr>
          <p:nvPr/>
        </p:nvPicPr>
        <p:blipFill>
          <a:blip r:embed="rId7"/>
          <a:stretch>
            <a:fillRect/>
          </a:stretch>
        </p:blipFill>
        <p:spPr>
          <a:xfrm>
            <a:off x="786580" y="1702203"/>
            <a:ext cx="2859766" cy="1874584"/>
          </a:xfrm>
          <a:prstGeom prst="rect">
            <a:avLst/>
          </a:prstGeom>
        </p:spPr>
      </p:pic>
    </p:spTree>
    <p:extLst>
      <p:ext uri="{BB962C8B-B14F-4D97-AF65-F5344CB8AC3E}">
        <p14:creationId xmlns:p14="http://schemas.microsoft.com/office/powerpoint/2010/main" val="177350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电的知识</a:t>
            </a:r>
            <a:endParaRPr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２０２</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１０</a:t>
            </a:r>
            <a:r>
              <a:rPr lang="ja-JP" altLang="en-US" sz="1200" dirty="0">
                <a:solidFill>
                  <a:prstClr val="black"/>
                </a:solidFill>
                <a:latin typeface="SimSun" panose="02010600030101010101" pitchFamily="2" charset="-122"/>
                <a:ea typeface="SimSun" panose="02010600030101010101" pitchFamily="2" charset="-122"/>
              </a:rPr>
              <a:t>９</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3" name="図 2">
            <a:extLst>
              <a:ext uri="{FF2B5EF4-FFF2-40B4-BE49-F238E27FC236}">
                <a16:creationId xmlns="" xmlns:a16="http://schemas.microsoft.com/office/drawing/2014/main" id="{E9960CDE-66A4-4936-890A-94BA2D2C9DC5}"/>
              </a:ext>
            </a:extLst>
          </p:cNvPr>
          <p:cNvPicPr>
            <a:picLocks noChangeAspect="1"/>
          </p:cNvPicPr>
          <p:nvPr/>
        </p:nvPicPr>
        <p:blipFill>
          <a:blip r:embed="rId3"/>
          <a:stretch>
            <a:fillRect/>
          </a:stretch>
        </p:blipFill>
        <p:spPr>
          <a:xfrm>
            <a:off x="2005012" y="1666875"/>
            <a:ext cx="5133975" cy="3524250"/>
          </a:xfrm>
          <a:prstGeom prst="rect">
            <a:avLst/>
          </a:prstGeom>
        </p:spPr>
      </p:pic>
      <p:sp>
        <p:nvSpPr>
          <p:cNvPr id="31" name="テキスト ボックス 30"/>
          <p:cNvSpPr txBox="1"/>
          <p:nvPr/>
        </p:nvSpPr>
        <p:spPr>
          <a:xfrm>
            <a:off x="2498524" y="1685925"/>
            <a:ext cx="1159076" cy="276999"/>
          </a:xfrm>
          <a:prstGeom prst="rect">
            <a:avLst/>
          </a:prstGeom>
          <a:solidFill>
            <a:schemeClr val="bg1"/>
          </a:solidFill>
          <a:ln>
            <a:noFill/>
          </a:ln>
        </p:spPr>
        <p:txBody>
          <a:bodyPr wrap="square" rtlCol="0">
            <a:spAutoFit/>
          </a:bodyPr>
          <a:lstStyle/>
          <a:p>
            <a:pPr algn="ct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40891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电的知识</a:t>
            </a:r>
            <a:endParaRPr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２０３</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１０</a:t>
            </a:r>
            <a:r>
              <a:rPr lang="ja-JP" altLang="en-US" sz="1200" dirty="0">
                <a:solidFill>
                  <a:prstClr val="black"/>
                </a:solidFill>
                <a:latin typeface="SimSun" panose="02010600030101010101" pitchFamily="2" charset="-122"/>
                <a:ea typeface="SimSun" panose="02010600030101010101" pitchFamily="2" charset="-122"/>
              </a:rPr>
              <a:t>９</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3" name="図 2">
            <a:extLst>
              <a:ext uri="{FF2B5EF4-FFF2-40B4-BE49-F238E27FC236}">
                <a16:creationId xmlns="" xmlns:a16="http://schemas.microsoft.com/office/drawing/2014/main" id="{C5799CBD-2CA0-4114-B9C7-7E65C5DBF219}"/>
              </a:ext>
            </a:extLst>
          </p:cNvPr>
          <p:cNvPicPr>
            <a:picLocks noChangeAspect="1"/>
          </p:cNvPicPr>
          <p:nvPr/>
        </p:nvPicPr>
        <p:blipFill>
          <a:blip r:embed="rId3"/>
          <a:stretch>
            <a:fillRect/>
          </a:stretch>
        </p:blipFill>
        <p:spPr>
          <a:xfrm>
            <a:off x="3043237" y="1339107"/>
            <a:ext cx="3057525" cy="3057525"/>
          </a:xfrm>
          <a:prstGeom prst="rect">
            <a:avLst/>
          </a:prstGeom>
        </p:spPr>
      </p:pic>
      <p:sp>
        <p:nvSpPr>
          <p:cNvPr id="31" name="テキスト ボックス 30"/>
          <p:cNvSpPr txBox="1"/>
          <p:nvPr/>
        </p:nvSpPr>
        <p:spPr>
          <a:xfrm>
            <a:off x="2867025" y="1339107"/>
            <a:ext cx="882606" cy="276999"/>
          </a:xfrm>
          <a:prstGeom prst="rect">
            <a:avLst/>
          </a:prstGeom>
          <a:solidFill>
            <a:schemeClr val="bg1"/>
          </a:solidFill>
          <a:ln>
            <a:noFill/>
          </a:ln>
        </p:spPr>
        <p:txBody>
          <a:bodyPr wrap="square" rtlCol="0">
            <a:spAutoFit/>
          </a:bodyPr>
          <a:lstStyle/>
          <a:p>
            <a:pPr algn="ct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5" name="図 4">
            <a:extLst>
              <a:ext uri="{FF2B5EF4-FFF2-40B4-BE49-F238E27FC236}">
                <a16:creationId xmlns="" xmlns:a16="http://schemas.microsoft.com/office/drawing/2014/main" id="{13C8CE2F-1D07-444B-B9B7-5A1BF27A1820}"/>
              </a:ext>
            </a:extLst>
          </p:cNvPr>
          <p:cNvPicPr>
            <a:picLocks noChangeAspect="1"/>
          </p:cNvPicPr>
          <p:nvPr/>
        </p:nvPicPr>
        <p:blipFill>
          <a:blip r:embed="rId4"/>
          <a:stretch>
            <a:fillRect/>
          </a:stretch>
        </p:blipFill>
        <p:spPr>
          <a:xfrm>
            <a:off x="1363075" y="4318743"/>
            <a:ext cx="6417848" cy="1862981"/>
          </a:xfrm>
          <a:prstGeom prst="rect">
            <a:avLst/>
          </a:prstGeom>
        </p:spPr>
      </p:pic>
    </p:spTree>
    <p:extLst>
      <p:ext uri="{BB962C8B-B14F-4D97-AF65-F5344CB8AC3E}">
        <p14:creationId xmlns:p14="http://schemas.microsoft.com/office/powerpoint/2010/main" val="8424680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b="1" dirty="0">
                <a:latin typeface="SimSun" panose="02010600030101010101" pitchFamily="2" charset="-122"/>
                <a:ea typeface="SimSun" panose="02010600030101010101" pitchFamily="2" charset="-122"/>
              </a:rPr>
              <a:t>第</a:t>
            </a:r>
            <a:r>
              <a:rPr lang="en-US" altLang="zh-CN" sz="3200" b="1" dirty="0">
                <a:latin typeface="SimSun" panose="02010600030101010101" pitchFamily="2" charset="-122"/>
                <a:ea typeface="SimSun" panose="02010600030101010101" pitchFamily="2" charset="-122"/>
              </a:rPr>
              <a:t>10</a:t>
            </a:r>
            <a:r>
              <a:rPr lang="zh-TW" altLang="en-US" sz="3200" b="1" dirty="0">
                <a:latin typeface="SimSun" panose="02010600030101010101" pitchFamily="2" charset="-122"/>
                <a:ea typeface="SimSun" panose="02010600030101010101" pitchFamily="2" charset="-122"/>
              </a:rPr>
              <a:t>章　</a:t>
            </a:r>
            <a:r>
              <a:rPr lang="zh-CN" altLang="en-US" sz="3200" b="1" dirty="0">
                <a:latin typeface="SimSun" panose="02010600030101010101" pitchFamily="2" charset="-122"/>
                <a:ea typeface="SimSun" panose="02010600030101010101" pitchFamily="2" charset="-122"/>
              </a:rPr>
              <a:t>地质以及土木施工等的相关知识</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192534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a:normAutofit/>
          </a:bodyPr>
          <a:lstStyle/>
          <a:p>
            <a:r>
              <a:rPr lang="zh-CN" altLang="en-US" sz="2400" dirty="0">
                <a:effectLst/>
                <a:latin typeface="SimSun" panose="02010600030101010101" pitchFamily="2" charset="-122"/>
                <a:ea typeface="SimSun" panose="02010600030101010101" pitchFamily="2" charset="-122"/>
                <a:cs typeface="Microsoft YaHei" panose="020B0503020204020204" pitchFamily="34" charset="-122"/>
              </a:rPr>
              <a:t>车辆系</a:t>
            </a:r>
            <a:r>
              <a:rPr lang="zh-CN" altLang="ja-JP" sz="2400" dirty="0">
                <a:effectLst/>
                <a:latin typeface="SimSun" panose="02010600030101010101" pitchFamily="2" charset="-122"/>
                <a:ea typeface="SimSun" panose="02010600030101010101" pitchFamily="2" charset="-122"/>
                <a:cs typeface="Microsoft YaHei" panose="020B0503020204020204" pitchFamily="34" charset="-122"/>
              </a:rPr>
              <a:t>工程机械的相关用语</a:t>
            </a:r>
            <a:r>
              <a:rPr lang="en-US" altLang="zh-CN" sz="2400" dirty="0">
                <a:effectLst/>
                <a:latin typeface="SimSun" panose="02010600030101010101" pitchFamily="2" charset="-122"/>
                <a:ea typeface="SimSun" panose="02010600030101010101" pitchFamily="2" charset="-122"/>
                <a:cs typeface="Microsoft YaHei" panose="020B0503020204020204" pitchFamily="34" charset="-122"/>
              </a:rPr>
              <a:t>    </a:t>
            </a:r>
            <a:r>
              <a:rPr lang="ja-JP" altLang="en-US" sz="2400" dirty="0">
                <a:latin typeface="SimSun" panose="02010600030101010101" pitchFamily="2" charset="-122"/>
                <a:ea typeface="SimSun" panose="02010600030101010101" pitchFamily="2" charset="-122"/>
              </a:rPr>
              <a:t>２・・・</a:t>
            </a:r>
            <a:r>
              <a:rPr lang="zh-CN" altLang="en-US" sz="2400" dirty="0">
                <a:latin typeface="SimSun" panose="02010600030101010101" pitchFamily="2" charset="-122"/>
                <a:ea typeface="SimSun" panose="02010600030101010101" pitchFamily="2" charset="-122"/>
              </a:rPr>
              <a:t>机体重量</a:t>
            </a:r>
            <a:r>
              <a:rPr lang="en-US" altLang="ja-JP" sz="2400" dirty="0">
                <a:latin typeface="SimSun" panose="02010600030101010101" pitchFamily="2" charset="-122"/>
                <a:ea typeface="SimSun" panose="02010600030101010101" pitchFamily="2" charset="-122"/>
              </a:rPr>
              <a:t/>
            </a:r>
            <a:br>
              <a:rPr lang="en-US" altLang="ja-JP" sz="2400" dirty="0">
                <a:latin typeface="SimSun" panose="02010600030101010101" pitchFamily="2" charset="-122"/>
                <a:ea typeface="SimSun" panose="02010600030101010101" pitchFamily="2" charset="-122"/>
              </a:rPr>
            </a:br>
            <a:r>
              <a:rPr lang="ja-JP" altLang="en-US" sz="2400" dirty="0">
                <a:solidFill>
                  <a:schemeClr val="bg1"/>
                </a:solidFill>
                <a:latin typeface="SimSun" panose="02010600030101010101" pitchFamily="2" charset="-122"/>
                <a:ea typeface="SimSun" panose="02010600030101010101" pitchFamily="2" charset="-122"/>
              </a:rPr>
              <a:t>車両系建設機械に関する用語　</a:t>
            </a:r>
            <a:r>
              <a:rPr lang="ja-JP" altLang="en-US" sz="2400" dirty="0">
                <a:latin typeface="SimSun" panose="02010600030101010101" pitchFamily="2" charset="-122"/>
                <a:ea typeface="SimSun" panose="02010600030101010101" pitchFamily="2" charset="-122"/>
              </a:rPr>
              <a:t>３・・・</a:t>
            </a:r>
            <a:r>
              <a:rPr lang="zh-CN" altLang="en-US" sz="2400" dirty="0">
                <a:latin typeface="SimSun" panose="02010600030101010101" pitchFamily="2" charset="-122"/>
                <a:ea typeface="SimSun" panose="02010600030101010101" pitchFamily="2" charset="-122"/>
              </a:rPr>
              <a:t>机械重量</a:t>
            </a:r>
            <a:r>
              <a:rPr lang="en-US" altLang="ja-JP" sz="2400" dirty="0">
                <a:latin typeface="SimSun" panose="02010600030101010101" pitchFamily="2" charset="-122"/>
                <a:ea typeface="SimSun" panose="02010600030101010101" pitchFamily="2" charset="-122"/>
              </a:rPr>
              <a:t/>
            </a:r>
            <a:br>
              <a:rPr lang="en-US" altLang="ja-JP" sz="2400" dirty="0">
                <a:latin typeface="SimSun" panose="02010600030101010101" pitchFamily="2" charset="-122"/>
                <a:ea typeface="SimSun" panose="02010600030101010101" pitchFamily="2" charset="-122"/>
              </a:rPr>
            </a:br>
            <a:r>
              <a:rPr lang="ja-JP" altLang="en-US" sz="2400" dirty="0">
                <a:solidFill>
                  <a:schemeClr val="bg1"/>
                </a:solidFill>
                <a:latin typeface="SimSun" panose="02010600030101010101" pitchFamily="2" charset="-122"/>
                <a:ea typeface="SimSun" panose="02010600030101010101" pitchFamily="2" charset="-122"/>
              </a:rPr>
              <a:t>車両系建設機械に関する用語　</a:t>
            </a:r>
            <a:r>
              <a:rPr lang="ja-JP" altLang="en-US" sz="2400" dirty="0">
                <a:latin typeface="SimSun" panose="02010600030101010101" pitchFamily="2" charset="-122"/>
                <a:ea typeface="SimSun" panose="02010600030101010101" pitchFamily="2" charset="-122"/>
              </a:rPr>
              <a:t>４・・・</a:t>
            </a:r>
            <a:r>
              <a:rPr lang="zh-CN" altLang="en-US" sz="2400" dirty="0">
                <a:latin typeface="SimSun" panose="02010600030101010101" pitchFamily="2" charset="-122"/>
                <a:ea typeface="SimSun" panose="02010600030101010101" pitchFamily="2" charset="-122"/>
              </a:rPr>
              <a:t>机械总重量</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849581"/>
            <a:ext cx="7886700" cy="4478331"/>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教材１１页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辅助教材１０页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7" name="図 6"/>
          <p:cNvPicPr>
            <a:picLocks noChangeAspect="1"/>
          </p:cNvPicPr>
          <p:nvPr/>
        </p:nvPicPr>
        <p:blipFill>
          <a:blip r:embed="rId3"/>
          <a:stretch>
            <a:fillRect/>
          </a:stretch>
        </p:blipFill>
        <p:spPr>
          <a:xfrm>
            <a:off x="2947988" y="1881129"/>
            <a:ext cx="3446098" cy="1763818"/>
          </a:xfrm>
          <a:prstGeom prst="rect">
            <a:avLst/>
          </a:prstGeom>
        </p:spPr>
      </p:pic>
      <p:sp>
        <p:nvSpPr>
          <p:cNvPr id="12" name="正方形/長方形 11"/>
          <p:cNvSpPr/>
          <p:nvPr/>
        </p:nvSpPr>
        <p:spPr>
          <a:xfrm>
            <a:off x="5555574" y="5196146"/>
            <a:ext cx="162410" cy="14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4" name="正方形/長方形 13"/>
          <p:cNvSpPr/>
          <p:nvPr/>
        </p:nvSpPr>
        <p:spPr>
          <a:xfrm>
            <a:off x="5782076" y="5185328"/>
            <a:ext cx="154380" cy="302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6" name="正方形/長方形 15"/>
          <p:cNvSpPr/>
          <p:nvPr/>
        </p:nvSpPr>
        <p:spPr>
          <a:xfrm>
            <a:off x="6000547" y="5182505"/>
            <a:ext cx="150861" cy="30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8" name="テキスト ボックス 17"/>
          <p:cNvSpPr txBox="1"/>
          <p:nvPr/>
        </p:nvSpPr>
        <p:spPr>
          <a:xfrm>
            <a:off x="3326511" y="3515872"/>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机体重量</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0" name="テキスト ボックス 19"/>
          <p:cNvSpPr txBox="1"/>
          <p:nvPr/>
        </p:nvSpPr>
        <p:spPr>
          <a:xfrm>
            <a:off x="5240652" y="5986376"/>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机械总重量</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 xmlns:a16="http://schemas.microsoft.com/office/drawing/2014/main" id="{466043BD-745C-45E1-ACDF-F96EB20004EE}"/>
              </a:ext>
            </a:extLst>
          </p:cNvPr>
          <p:cNvSpPr txBox="1"/>
          <p:nvPr/>
        </p:nvSpPr>
        <p:spPr>
          <a:xfrm>
            <a:off x="4848610" y="1899517"/>
            <a:ext cx="1545476" cy="276999"/>
          </a:xfrm>
          <a:prstGeom prst="rect">
            <a:avLst/>
          </a:prstGeom>
          <a:solidFill>
            <a:schemeClr val="bg1"/>
          </a:solid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机体重量</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2" name="楕円 21">
            <a:extLst>
              <a:ext uri="{FF2B5EF4-FFF2-40B4-BE49-F238E27FC236}">
                <a16:creationId xmlns="" xmlns:a16="http://schemas.microsoft.com/office/drawing/2014/main" id="{1F0DDE02-409B-448C-9985-53182279488E}"/>
              </a:ext>
            </a:extLst>
          </p:cNvPr>
          <p:cNvSpPr/>
          <p:nvPr/>
        </p:nvSpPr>
        <p:spPr>
          <a:xfrm>
            <a:off x="4333875" y="4162425"/>
            <a:ext cx="238125" cy="438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99467BF0-4745-4E25-88B4-4D355CA9BC6B}"/>
              </a:ext>
            </a:extLst>
          </p:cNvPr>
          <p:cNvPicPr>
            <a:picLocks noChangeAspect="1"/>
          </p:cNvPicPr>
          <p:nvPr/>
        </p:nvPicPr>
        <p:blipFill rotWithShape="1">
          <a:blip r:embed="rId4"/>
          <a:srcRect b="12760"/>
          <a:stretch/>
        </p:blipFill>
        <p:spPr>
          <a:xfrm>
            <a:off x="858270" y="3841538"/>
            <a:ext cx="3569458" cy="2054943"/>
          </a:xfrm>
          <a:prstGeom prst="rect">
            <a:avLst/>
          </a:prstGeom>
        </p:spPr>
      </p:pic>
      <p:sp>
        <p:nvSpPr>
          <p:cNvPr id="19" name="テキスト ボックス 18"/>
          <p:cNvSpPr txBox="1"/>
          <p:nvPr/>
        </p:nvSpPr>
        <p:spPr>
          <a:xfrm>
            <a:off x="1246883" y="5883512"/>
            <a:ext cx="2674036" cy="276999"/>
          </a:xfrm>
          <a:prstGeom prst="rect">
            <a:avLst/>
          </a:prstGeom>
          <a:solidFill>
            <a:schemeClr val="bg1"/>
          </a:solid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机械重量</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a:extLst>
              <a:ext uri="{FF2B5EF4-FFF2-40B4-BE49-F238E27FC236}">
                <a16:creationId xmlns="" xmlns:a16="http://schemas.microsoft.com/office/drawing/2014/main" id="{E9487FF9-BA67-4179-AD45-FE0FBC416977}"/>
              </a:ext>
            </a:extLst>
          </p:cNvPr>
          <p:cNvPicPr>
            <a:picLocks noChangeAspect="1"/>
          </p:cNvPicPr>
          <p:nvPr/>
        </p:nvPicPr>
        <p:blipFill>
          <a:blip r:embed="rId5"/>
          <a:stretch>
            <a:fillRect/>
          </a:stretch>
        </p:blipFill>
        <p:spPr>
          <a:xfrm>
            <a:off x="4521581" y="3947137"/>
            <a:ext cx="3785419" cy="2054942"/>
          </a:xfrm>
          <a:prstGeom prst="rect">
            <a:avLst/>
          </a:prstGeom>
        </p:spPr>
      </p:pic>
    </p:spTree>
    <p:extLst>
      <p:ext uri="{BB962C8B-B14F-4D97-AF65-F5344CB8AC3E}">
        <p14:creationId xmlns:p14="http://schemas.microsoft.com/office/powerpoint/2010/main" val="268013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岩石的性质</a:t>
            </a:r>
            <a:r>
              <a:rPr lang="ja-JP" altLang="en-US" sz="2400" dirty="0">
                <a:latin typeface="SimSun" panose="02010600030101010101" pitchFamily="2" charset="-122"/>
                <a:ea typeface="SimSun" panose="02010600030101010101" pitchFamily="2" charset="-122"/>
              </a:rPr>
              <a:t>，土</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２０７</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１１１</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6" name="テキスト ボックス 15"/>
          <p:cNvSpPr txBox="1"/>
          <p:nvPr/>
        </p:nvSpPr>
        <p:spPr>
          <a:xfrm>
            <a:off x="6035287" y="5939243"/>
            <a:ext cx="175815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土的构造</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2" name="図 11">
            <a:extLst>
              <a:ext uri="{FF2B5EF4-FFF2-40B4-BE49-F238E27FC236}">
                <a16:creationId xmlns="" xmlns:a16="http://schemas.microsoft.com/office/drawing/2014/main" id="{61DD0E3F-A3EB-4888-A9F2-4375892179CC}"/>
              </a:ext>
            </a:extLst>
          </p:cNvPr>
          <p:cNvPicPr>
            <a:picLocks noChangeAspect="1"/>
          </p:cNvPicPr>
          <p:nvPr/>
        </p:nvPicPr>
        <p:blipFill>
          <a:blip r:embed="rId3"/>
          <a:stretch>
            <a:fillRect/>
          </a:stretch>
        </p:blipFill>
        <p:spPr>
          <a:xfrm>
            <a:off x="1743074" y="1318401"/>
            <a:ext cx="5829299" cy="2251528"/>
          </a:xfrm>
          <a:prstGeom prst="rect">
            <a:avLst/>
          </a:prstGeom>
        </p:spPr>
      </p:pic>
      <p:sp>
        <p:nvSpPr>
          <p:cNvPr id="18" name="テキスト ボックス 17"/>
          <p:cNvSpPr txBox="1"/>
          <p:nvPr/>
        </p:nvSpPr>
        <p:spPr>
          <a:xfrm>
            <a:off x="3564996" y="1290224"/>
            <a:ext cx="521229" cy="276999"/>
          </a:xfrm>
          <a:prstGeom prst="rect">
            <a:avLst/>
          </a:prstGeom>
          <a:solidFill>
            <a:schemeClr val="bg1"/>
          </a:solidFill>
          <a:ln>
            <a:noFill/>
          </a:ln>
        </p:spPr>
        <p:txBody>
          <a:bodyPr wrap="square" rtlCol="0">
            <a:spAutoFit/>
          </a:bodyPr>
          <a:lstStyle/>
          <a:p>
            <a:pPr algn="ct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3" name="図 12">
            <a:extLst>
              <a:ext uri="{FF2B5EF4-FFF2-40B4-BE49-F238E27FC236}">
                <a16:creationId xmlns="" xmlns:a16="http://schemas.microsoft.com/office/drawing/2014/main" id="{DB5461C1-0516-48DB-880A-1653D1C10C71}"/>
              </a:ext>
            </a:extLst>
          </p:cNvPr>
          <p:cNvPicPr>
            <a:picLocks noChangeAspect="1"/>
          </p:cNvPicPr>
          <p:nvPr/>
        </p:nvPicPr>
        <p:blipFill>
          <a:blip r:embed="rId4"/>
          <a:stretch>
            <a:fillRect/>
          </a:stretch>
        </p:blipFill>
        <p:spPr>
          <a:xfrm>
            <a:off x="734600" y="4004516"/>
            <a:ext cx="4420470" cy="1535083"/>
          </a:xfrm>
          <a:prstGeom prst="rect">
            <a:avLst/>
          </a:prstGeom>
        </p:spPr>
      </p:pic>
      <p:sp>
        <p:nvSpPr>
          <p:cNvPr id="17" name="テキスト ボックス 16">
            <a:extLst>
              <a:ext uri="{FF2B5EF4-FFF2-40B4-BE49-F238E27FC236}">
                <a16:creationId xmlns="" xmlns:a16="http://schemas.microsoft.com/office/drawing/2014/main" id="{5A86EB95-D16E-4404-BAC5-F62930A0A2D8}"/>
              </a:ext>
            </a:extLst>
          </p:cNvPr>
          <p:cNvSpPr txBox="1"/>
          <p:nvPr/>
        </p:nvSpPr>
        <p:spPr>
          <a:xfrm>
            <a:off x="2065046" y="5307722"/>
            <a:ext cx="521229" cy="276999"/>
          </a:xfrm>
          <a:prstGeom prst="rect">
            <a:avLst/>
          </a:prstGeom>
          <a:solidFill>
            <a:schemeClr val="bg1"/>
          </a:solidFill>
          <a:ln>
            <a:noFill/>
          </a:ln>
        </p:spPr>
        <p:txBody>
          <a:bodyPr wrap="square" rtlCol="0">
            <a:spAutoFit/>
          </a:bodyPr>
          <a:lstStyle/>
          <a:p>
            <a:pPr algn="ct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4" name="図 13">
            <a:extLst>
              <a:ext uri="{FF2B5EF4-FFF2-40B4-BE49-F238E27FC236}">
                <a16:creationId xmlns="" xmlns:a16="http://schemas.microsoft.com/office/drawing/2014/main" id="{28F1270A-2871-4E56-8D78-CEB1CBAC6DEF}"/>
              </a:ext>
            </a:extLst>
          </p:cNvPr>
          <p:cNvPicPr>
            <a:picLocks noChangeAspect="1"/>
          </p:cNvPicPr>
          <p:nvPr/>
        </p:nvPicPr>
        <p:blipFill>
          <a:blip r:embed="rId5"/>
          <a:stretch>
            <a:fillRect/>
          </a:stretch>
        </p:blipFill>
        <p:spPr>
          <a:xfrm>
            <a:off x="5123147" y="3598106"/>
            <a:ext cx="3286253" cy="2158617"/>
          </a:xfrm>
          <a:prstGeom prst="rect">
            <a:avLst/>
          </a:prstGeom>
        </p:spPr>
      </p:pic>
    </p:spTree>
    <p:extLst>
      <p:ext uri="{BB962C8B-B14F-4D97-AF65-F5344CB8AC3E}">
        <p14:creationId xmlns:p14="http://schemas.microsoft.com/office/powerpoint/2010/main" val="7508352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土的构成</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２１２</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１１２</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6" name="テキスト ボックス 15"/>
          <p:cNvSpPr txBox="1"/>
          <p:nvPr/>
        </p:nvSpPr>
        <p:spPr>
          <a:xfrm>
            <a:off x="3692925" y="6061455"/>
            <a:ext cx="175815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土的构成</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a:extLst>
              <a:ext uri="{FF2B5EF4-FFF2-40B4-BE49-F238E27FC236}">
                <a16:creationId xmlns="" xmlns:a16="http://schemas.microsoft.com/office/drawing/2014/main" id="{EF6AEED8-25CB-4B42-BFE1-D4D71BD3198D}"/>
              </a:ext>
            </a:extLst>
          </p:cNvPr>
          <p:cNvPicPr>
            <a:picLocks noChangeAspect="1"/>
          </p:cNvPicPr>
          <p:nvPr/>
        </p:nvPicPr>
        <p:blipFill>
          <a:blip r:embed="rId3"/>
          <a:stretch>
            <a:fillRect/>
          </a:stretch>
        </p:blipFill>
        <p:spPr>
          <a:xfrm>
            <a:off x="1676399" y="1389259"/>
            <a:ext cx="5800145" cy="4591782"/>
          </a:xfrm>
          <a:prstGeom prst="rect">
            <a:avLst/>
          </a:prstGeom>
        </p:spPr>
      </p:pic>
    </p:spTree>
    <p:extLst>
      <p:ext uri="{BB962C8B-B14F-4D97-AF65-F5344CB8AC3E}">
        <p14:creationId xmlns:p14="http://schemas.microsoft.com/office/powerpoint/2010/main" val="857504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地面的硬度</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２１５</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１１３</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2" name="図 1">
            <a:extLst>
              <a:ext uri="{FF2B5EF4-FFF2-40B4-BE49-F238E27FC236}">
                <a16:creationId xmlns="" xmlns:a16="http://schemas.microsoft.com/office/drawing/2014/main" id="{B51FA822-60CD-425F-BDBB-9103EC44E086}"/>
              </a:ext>
            </a:extLst>
          </p:cNvPr>
          <p:cNvPicPr>
            <a:picLocks noChangeAspect="1"/>
          </p:cNvPicPr>
          <p:nvPr/>
        </p:nvPicPr>
        <p:blipFill>
          <a:blip r:embed="rId3"/>
          <a:stretch>
            <a:fillRect/>
          </a:stretch>
        </p:blipFill>
        <p:spPr>
          <a:xfrm>
            <a:off x="918832" y="1808882"/>
            <a:ext cx="7306331" cy="4007842"/>
          </a:xfrm>
          <a:prstGeom prst="rect">
            <a:avLst/>
          </a:prstGeom>
        </p:spPr>
      </p:pic>
      <p:sp>
        <p:nvSpPr>
          <p:cNvPr id="18" name="テキスト ボックス 17"/>
          <p:cNvSpPr txBox="1"/>
          <p:nvPr/>
        </p:nvSpPr>
        <p:spPr>
          <a:xfrm>
            <a:off x="3326871" y="1831514"/>
            <a:ext cx="997480" cy="276999"/>
          </a:xfrm>
          <a:prstGeom prst="rect">
            <a:avLst/>
          </a:prstGeom>
          <a:solidFill>
            <a:schemeClr val="bg1"/>
          </a:solidFill>
          <a:ln>
            <a:noFill/>
          </a:ln>
        </p:spPr>
        <p:txBody>
          <a:bodyPr wrap="square" rtlCol="0">
            <a:spAutoFit/>
          </a:bodyPr>
          <a:lstStyle/>
          <a:p>
            <a:pPr algn="ct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319116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土量的变化</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２１６</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a:t>
            </a:r>
            <a:r>
              <a:rPr lang="ja-JP" altLang="en-US" sz="1200" dirty="0">
                <a:solidFill>
                  <a:prstClr val="black"/>
                </a:solidFill>
                <a:latin typeface="SimSun" panose="02010600030101010101" pitchFamily="2" charset="-122"/>
                <a:ea typeface="SimSun" panose="02010600030101010101" pitchFamily="2" charset="-122"/>
              </a:rPr>
              <a:t>４</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8" name="図 7">
            <a:extLst>
              <a:ext uri="{FF2B5EF4-FFF2-40B4-BE49-F238E27FC236}">
                <a16:creationId xmlns="" xmlns:a16="http://schemas.microsoft.com/office/drawing/2014/main" id="{13FE5D76-000E-4336-B156-7E53DFFCD6A4}"/>
              </a:ext>
            </a:extLst>
          </p:cNvPr>
          <p:cNvPicPr>
            <a:picLocks noChangeAspect="1"/>
          </p:cNvPicPr>
          <p:nvPr/>
        </p:nvPicPr>
        <p:blipFill rotWithShape="1">
          <a:blip r:embed="rId3"/>
          <a:srcRect l="561"/>
          <a:stretch/>
        </p:blipFill>
        <p:spPr>
          <a:xfrm>
            <a:off x="766483" y="1970013"/>
            <a:ext cx="4072498" cy="3928526"/>
          </a:xfrm>
          <a:prstGeom prst="rect">
            <a:avLst/>
          </a:prstGeom>
        </p:spPr>
      </p:pic>
      <p:sp>
        <p:nvSpPr>
          <p:cNvPr id="12" name="テキスト ボックス 11">
            <a:extLst>
              <a:ext uri="{FF2B5EF4-FFF2-40B4-BE49-F238E27FC236}">
                <a16:creationId xmlns="" xmlns:a16="http://schemas.microsoft.com/office/drawing/2014/main" id="{D023F9CF-8717-4BB5-B8FD-8BC308D9E59F}"/>
              </a:ext>
            </a:extLst>
          </p:cNvPr>
          <p:cNvSpPr txBox="1"/>
          <p:nvPr/>
        </p:nvSpPr>
        <p:spPr>
          <a:xfrm>
            <a:off x="1498071" y="1970013"/>
            <a:ext cx="997480" cy="276999"/>
          </a:xfrm>
          <a:prstGeom prst="rect">
            <a:avLst/>
          </a:prstGeom>
          <a:solidFill>
            <a:schemeClr val="bg1"/>
          </a:solidFill>
          <a:ln>
            <a:noFill/>
          </a:ln>
        </p:spPr>
        <p:txBody>
          <a:bodyPr wrap="square" rtlCol="0">
            <a:spAutoFit/>
          </a:bodyPr>
          <a:lstStyle/>
          <a:p>
            <a:pPr algn="ct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0" name="図 9">
            <a:extLst>
              <a:ext uri="{FF2B5EF4-FFF2-40B4-BE49-F238E27FC236}">
                <a16:creationId xmlns="" xmlns:a16="http://schemas.microsoft.com/office/drawing/2014/main" id="{9542FF79-B1BE-411F-A6C5-EE6B09999B48}"/>
              </a:ext>
            </a:extLst>
          </p:cNvPr>
          <p:cNvPicPr>
            <a:picLocks noChangeAspect="1"/>
          </p:cNvPicPr>
          <p:nvPr/>
        </p:nvPicPr>
        <p:blipFill>
          <a:blip r:embed="rId4"/>
          <a:stretch>
            <a:fillRect/>
          </a:stretch>
        </p:blipFill>
        <p:spPr>
          <a:xfrm>
            <a:off x="4858029" y="2100202"/>
            <a:ext cx="3519488" cy="2128361"/>
          </a:xfrm>
          <a:prstGeom prst="rect">
            <a:avLst/>
          </a:prstGeom>
        </p:spPr>
      </p:pic>
      <p:sp>
        <p:nvSpPr>
          <p:cNvPr id="14" name="テキスト ボックス 13">
            <a:extLst>
              <a:ext uri="{FF2B5EF4-FFF2-40B4-BE49-F238E27FC236}">
                <a16:creationId xmlns="" xmlns:a16="http://schemas.microsoft.com/office/drawing/2014/main" id="{E0AE6942-9AD2-4989-A36E-EC3A39688C76}"/>
              </a:ext>
            </a:extLst>
          </p:cNvPr>
          <p:cNvSpPr txBox="1"/>
          <p:nvPr/>
        </p:nvSpPr>
        <p:spPr>
          <a:xfrm>
            <a:off x="5508096" y="3934276"/>
            <a:ext cx="997480" cy="276999"/>
          </a:xfrm>
          <a:prstGeom prst="rect">
            <a:avLst/>
          </a:prstGeom>
          <a:solidFill>
            <a:schemeClr val="bg1"/>
          </a:solidFill>
          <a:ln>
            <a:noFill/>
          </a:ln>
        </p:spPr>
        <p:txBody>
          <a:bodyPr wrap="square" rtlCol="0">
            <a:spAutoFit/>
          </a:bodyPr>
          <a:lstStyle/>
          <a:p>
            <a:pPr algn="ct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0867729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砂土坍塌的原因以及前兆</a:t>
            </a:r>
            <a:r>
              <a:rPr lang="zh-CN" altLang="en-US" sz="2400" dirty="0">
                <a:latin typeface="SimSun" panose="02010600030101010101" pitchFamily="2" charset="-122"/>
                <a:ea typeface="SimSun" panose="02010600030101010101" pitchFamily="2" charset="-122"/>
              </a:rPr>
              <a:t>，砂石坍塌的原因</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２１８</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a:t>
            </a:r>
            <a:r>
              <a:rPr lang="ja-JP" altLang="en-US" sz="1200" dirty="0">
                <a:solidFill>
                  <a:prstClr val="black"/>
                </a:solidFill>
                <a:latin typeface="SimSun" panose="02010600030101010101" pitchFamily="2" charset="-122"/>
                <a:ea typeface="SimSun" panose="02010600030101010101" pitchFamily="2" charset="-122"/>
              </a:rPr>
              <a:t>５</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10" name="図 9">
            <a:extLst>
              <a:ext uri="{FF2B5EF4-FFF2-40B4-BE49-F238E27FC236}">
                <a16:creationId xmlns="" xmlns:a16="http://schemas.microsoft.com/office/drawing/2014/main" id="{B05ECE6A-68FC-40E2-BCEB-19DFE5506FA7}"/>
              </a:ext>
            </a:extLst>
          </p:cNvPr>
          <p:cNvPicPr>
            <a:picLocks noChangeAspect="1"/>
          </p:cNvPicPr>
          <p:nvPr/>
        </p:nvPicPr>
        <p:blipFill>
          <a:blip r:embed="rId3"/>
          <a:stretch>
            <a:fillRect/>
          </a:stretch>
        </p:blipFill>
        <p:spPr>
          <a:xfrm>
            <a:off x="2652712" y="1287152"/>
            <a:ext cx="4136859" cy="4958072"/>
          </a:xfrm>
          <a:prstGeom prst="rect">
            <a:avLst/>
          </a:prstGeom>
        </p:spPr>
      </p:pic>
      <p:sp>
        <p:nvSpPr>
          <p:cNvPr id="18" name="テキスト ボックス 17"/>
          <p:cNvSpPr txBox="1"/>
          <p:nvPr/>
        </p:nvSpPr>
        <p:spPr>
          <a:xfrm>
            <a:off x="3548344" y="1287152"/>
            <a:ext cx="690281" cy="138499"/>
          </a:xfrm>
          <a:prstGeom prst="rect">
            <a:avLst/>
          </a:prstGeom>
          <a:solidFill>
            <a:schemeClr val="bg1"/>
          </a:solidFill>
          <a:ln>
            <a:noFill/>
          </a:ln>
        </p:spPr>
        <p:txBody>
          <a:bodyPr wrap="square" rtlCol="0">
            <a:spAutoFit/>
          </a:bodyPr>
          <a:lstStyle/>
          <a:p>
            <a:pPr algn="ctr"/>
            <a:endParaRPr lang="ja-JP" altLang="en-US" sz="3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5438002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砂土坍塌的原因以及前兆</a:t>
            </a:r>
            <a:r>
              <a:rPr lang="zh-CN" altLang="en-US" sz="2400" dirty="0">
                <a:latin typeface="SimSun" panose="02010600030101010101" pitchFamily="2" charset="-122"/>
                <a:ea typeface="SimSun" panose="02010600030101010101" pitchFamily="2" charset="-122"/>
              </a:rPr>
              <a:t>，土的强度 </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２１８</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１１６</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722088" y="1284848"/>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3" name="テキスト ボックス 12"/>
          <p:cNvSpPr txBox="1"/>
          <p:nvPr/>
        </p:nvSpPr>
        <p:spPr>
          <a:xfrm>
            <a:off x="1111658" y="2631699"/>
            <a:ext cx="2957512"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直立人工斜坡（</a:t>
            </a:r>
            <a:r>
              <a:rPr lang="en-US" altLang="ja-JP" sz="1200" dirty="0">
                <a:solidFill>
                  <a:prstClr val="black"/>
                </a:solidFill>
                <a:latin typeface="SimSun" panose="02010600030101010101" pitchFamily="2" charset="-122"/>
                <a:ea typeface="SimSun" panose="02010600030101010101" pitchFamily="2" charset="-122"/>
              </a:rPr>
              <a:t>nori men</a:t>
            </a:r>
            <a:r>
              <a:rPr lang="ja-JP" altLang="en-US" sz="1200" dirty="0">
                <a:solidFill>
                  <a:prstClr val="black"/>
                </a:solidFill>
                <a:latin typeface="SimSun" panose="02010600030101010101" pitchFamily="2" charset="-122"/>
                <a:ea typeface="SimSun" panose="02010600030101010101" pitchFamily="2" charset="-122"/>
              </a:rPr>
              <a:t>）的坍塌示例</a:t>
            </a:r>
          </a:p>
        </p:txBody>
      </p:sp>
      <p:pic>
        <p:nvPicPr>
          <p:cNvPr id="7" name="図 6"/>
          <p:cNvPicPr>
            <a:picLocks noChangeAspect="1"/>
          </p:cNvPicPr>
          <p:nvPr/>
        </p:nvPicPr>
        <p:blipFill>
          <a:blip r:embed="rId3"/>
          <a:stretch>
            <a:fillRect/>
          </a:stretch>
        </p:blipFill>
        <p:spPr>
          <a:xfrm>
            <a:off x="762955" y="1566677"/>
            <a:ext cx="3509609" cy="1043727"/>
          </a:xfrm>
          <a:prstGeom prst="rect">
            <a:avLst/>
          </a:prstGeom>
        </p:spPr>
      </p:pic>
      <p:pic>
        <p:nvPicPr>
          <p:cNvPr id="2" name="図 1"/>
          <p:cNvPicPr>
            <a:picLocks noChangeAspect="1"/>
          </p:cNvPicPr>
          <p:nvPr/>
        </p:nvPicPr>
        <p:blipFill>
          <a:blip r:embed="rId4"/>
          <a:stretch>
            <a:fillRect/>
          </a:stretch>
        </p:blipFill>
        <p:spPr>
          <a:xfrm>
            <a:off x="4509645" y="1469514"/>
            <a:ext cx="3831390" cy="4852330"/>
          </a:xfrm>
          <a:prstGeom prst="rect">
            <a:avLst/>
          </a:prstGeom>
        </p:spPr>
      </p:pic>
      <p:sp>
        <p:nvSpPr>
          <p:cNvPr id="11" name="テキスト ボックス 10"/>
          <p:cNvSpPr txBox="1"/>
          <p:nvPr/>
        </p:nvSpPr>
        <p:spPr>
          <a:xfrm>
            <a:off x="5399287" y="1284848"/>
            <a:ext cx="2052107" cy="184666"/>
          </a:xfrm>
          <a:prstGeom prst="rect">
            <a:avLst/>
          </a:prstGeom>
          <a:noFill/>
          <a:ln>
            <a:noFill/>
          </a:ln>
        </p:spPr>
        <p:txBody>
          <a:bodyPr wrap="square" lIns="0" tIns="0" rIns="0" bIns="0"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承土斜面崩塌的解释</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5"/>
          <a:stretch>
            <a:fillRect/>
          </a:stretch>
        </p:blipFill>
        <p:spPr>
          <a:xfrm>
            <a:off x="1524140" y="2938733"/>
            <a:ext cx="2171700" cy="1990725"/>
          </a:xfrm>
          <a:prstGeom prst="rect">
            <a:avLst/>
          </a:prstGeom>
        </p:spPr>
      </p:pic>
      <p:sp>
        <p:nvSpPr>
          <p:cNvPr id="14" name="テキスト ボックス 13"/>
          <p:cNvSpPr txBox="1"/>
          <p:nvPr/>
        </p:nvSpPr>
        <p:spPr>
          <a:xfrm>
            <a:off x="1577624" y="4886340"/>
            <a:ext cx="2052107"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土壤</a:t>
            </a:r>
            <a:r>
              <a:rPr lang="zh-CN" altLang="en-US" sz="1200" dirty="0">
                <a:solidFill>
                  <a:prstClr val="black"/>
                </a:solidFill>
                <a:latin typeface="SimSun" panose="02010600030101010101" pitchFamily="2" charset="-122"/>
                <a:ea typeface="SimSun" panose="02010600030101010101" pitchFamily="2" charset="-122"/>
              </a:rPr>
              <a:t>坍塌的前兆</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 xmlns:a16="http://schemas.microsoft.com/office/drawing/2014/main" id="{02BDB1B0-7DAC-4B2C-BAFC-BE21DE3472B1}"/>
              </a:ext>
            </a:extLst>
          </p:cNvPr>
          <p:cNvSpPr txBox="1"/>
          <p:nvPr/>
        </p:nvSpPr>
        <p:spPr>
          <a:xfrm>
            <a:off x="5152955" y="1527007"/>
            <a:ext cx="825993" cy="111065"/>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岩石的坍塌模式</a:t>
            </a:r>
            <a:endParaRPr lang="ja-JP" altLang="en-US" sz="700" dirty="0">
              <a:solidFill>
                <a:prstClr val="black"/>
              </a:solidFill>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 xmlns:a16="http://schemas.microsoft.com/office/drawing/2014/main" id="{54C6F551-DCB9-4CD7-8B09-6DBF122EC5AE}"/>
              </a:ext>
            </a:extLst>
          </p:cNvPr>
          <p:cNvSpPr txBox="1"/>
          <p:nvPr/>
        </p:nvSpPr>
        <p:spPr>
          <a:xfrm>
            <a:off x="6936280" y="1542247"/>
            <a:ext cx="945657" cy="107722"/>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砂土的坍塌模式</a:t>
            </a:r>
            <a:endParaRPr lang="ja-JP" altLang="en-US" sz="700" dirty="0">
              <a:solidFill>
                <a:prstClr val="black"/>
              </a:solidFill>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 xmlns:a16="http://schemas.microsoft.com/office/drawing/2014/main" id="{B9CF2BD0-7714-42F8-A3D6-5D9753EA2E17}"/>
              </a:ext>
            </a:extLst>
          </p:cNvPr>
          <p:cNvSpPr txBox="1"/>
          <p:nvPr/>
        </p:nvSpPr>
        <p:spPr>
          <a:xfrm>
            <a:off x="4751249" y="2433145"/>
            <a:ext cx="945657" cy="107722"/>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裂纹多的岩石</a:t>
            </a:r>
            <a:endParaRPr lang="ja-JP" altLang="en-US" sz="700" dirty="0">
              <a:solidFill>
                <a:prstClr val="black"/>
              </a:solidFill>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 xmlns:a16="http://schemas.microsoft.com/office/drawing/2014/main" id="{1855E0A5-2988-41D4-AB66-0B487351CC64}"/>
              </a:ext>
            </a:extLst>
          </p:cNvPr>
          <p:cNvSpPr txBox="1"/>
          <p:nvPr/>
        </p:nvSpPr>
        <p:spPr>
          <a:xfrm>
            <a:off x="5586968" y="2433145"/>
            <a:ext cx="763341" cy="107722"/>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软硬相叠的岩石</a:t>
            </a:r>
            <a:endParaRPr lang="ja-JP" altLang="en-US" sz="700" dirty="0">
              <a:solidFill>
                <a:prstClr val="black"/>
              </a:solidFill>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 xmlns:a16="http://schemas.microsoft.com/office/drawing/2014/main" id="{D5AA9A74-B8AA-4457-8948-E085D9045F2B}"/>
              </a:ext>
            </a:extLst>
          </p:cNvPr>
          <p:cNvSpPr txBox="1"/>
          <p:nvPr/>
        </p:nvSpPr>
        <p:spPr>
          <a:xfrm>
            <a:off x="5131049" y="2601703"/>
            <a:ext cx="945657" cy="107722"/>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浮石型落石（剥离型）</a:t>
            </a:r>
            <a:endParaRPr lang="ja-JP" altLang="en-US" sz="700" dirty="0">
              <a:solidFill>
                <a:prstClr val="black"/>
              </a:solidFill>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 xmlns:a16="http://schemas.microsoft.com/office/drawing/2014/main" id="{2C01B912-0049-4CA6-9D66-025B5D278354}"/>
              </a:ext>
            </a:extLst>
          </p:cNvPr>
          <p:cNvSpPr txBox="1"/>
          <p:nvPr/>
        </p:nvSpPr>
        <p:spPr>
          <a:xfrm>
            <a:off x="6510581" y="2405426"/>
            <a:ext cx="533400" cy="215444"/>
          </a:xfrm>
          <a:prstGeom prst="rect">
            <a:avLst/>
          </a:prstGeom>
          <a:solidFill>
            <a:schemeClr val="bg1"/>
          </a:solidFill>
          <a:ln>
            <a:noFill/>
          </a:ln>
        </p:spPr>
        <p:txBody>
          <a:bodyPr wrap="square" lIns="0" tIns="0" rIns="0" bIns="0" rtlCol="0">
            <a:spAutoFit/>
          </a:bodyPr>
          <a:lstStyle/>
          <a:p>
            <a:r>
              <a:rPr lang="zh-CN" altLang="ja-JP" sz="700" dirty="0">
                <a:latin typeface="SimSun" panose="02010600030101010101" pitchFamily="2" charset="-122"/>
                <a:ea typeface="SimSun" panose="02010600030101010101" pitchFamily="2" charset="-122"/>
              </a:rPr>
              <a:t>崖锥性堆积物</a:t>
            </a:r>
            <a:endParaRPr lang="ja-JP" altLang="ja-JP" sz="700" dirty="0">
              <a:latin typeface="SimSun" panose="02010600030101010101" pitchFamily="2" charset="-122"/>
              <a:ea typeface="SimSun" panose="02010600030101010101" pitchFamily="2" charset="-122"/>
            </a:endParaRPr>
          </a:p>
          <a:p>
            <a:r>
              <a:rPr lang="zh-CN" altLang="ja-JP" sz="700" dirty="0">
                <a:latin typeface="SimSun" panose="02010600030101010101" pitchFamily="2" charset="-122"/>
                <a:ea typeface="SimSun" panose="02010600030101010101" pitchFamily="2" charset="-122"/>
              </a:rPr>
              <a:t>（崖锥型）</a:t>
            </a:r>
            <a:endParaRPr lang="ja-JP" altLang="ja-JP" sz="7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 xmlns:a16="http://schemas.microsoft.com/office/drawing/2014/main" id="{22693350-0AF2-475E-ABFA-B84F3737AB9A}"/>
              </a:ext>
            </a:extLst>
          </p:cNvPr>
          <p:cNvSpPr txBox="1"/>
          <p:nvPr/>
        </p:nvSpPr>
        <p:spPr>
          <a:xfrm>
            <a:off x="7070270" y="2415258"/>
            <a:ext cx="540845" cy="215444"/>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断丘碎石层</a:t>
            </a:r>
          </a:p>
          <a:p>
            <a:pPr algn="ctr"/>
            <a:r>
              <a:rPr lang="zh-CN" altLang="en-US" sz="700" dirty="0">
                <a:solidFill>
                  <a:prstClr val="black"/>
                </a:solidFill>
                <a:latin typeface="SimSun" panose="02010600030101010101" pitchFamily="2" charset="-122"/>
                <a:ea typeface="SimSun" panose="02010600030101010101" pitchFamily="2" charset="-122"/>
              </a:rPr>
              <a:t>（碎石岩石型）</a:t>
            </a:r>
          </a:p>
        </p:txBody>
      </p:sp>
      <p:sp>
        <p:nvSpPr>
          <p:cNvPr id="22" name="テキスト ボックス 21">
            <a:extLst>
              <a:ext uri="{FF2B5EF4-FFF2-40B4-BE49-F238E27FC236}">
                <a16:creationId xmlns="" xmlns:a16="http://schemas.microsoft.com/office/drawing/2014/main" id="{4E78A19C-0698-4E73-ABB0-9F90BD700E4C}"/>
              </a:ext>
            </a:extLst>
          </p:cNvPr>
          <p:cNvSpPr txBox="1"/>
          <p:nvPr/>
        </p:nvSpPr>
        <p:spPr>
          <a:xfrm>
            <a:off x="7637404" y="2425460"/>
            <a:ext cx="634172" cy="215444"/>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风化花岗岩类</a:t>
            </a:r>
          </a:p>
          <a:p>
            <a:pPr algn="ctr"/>
            <a:r>
              <a:rPr lang="zh-CN" altLang="en-US" sz="700" dirty="0">
                <a:solidFill>
                  <a:prstClr val="black"/>
                </a:solidFill>
                <a:latin typeface="SimSun" panose="02010600030101010101" pitchFamily="2" charset="-122"/>
                <a:ea typeface="SimSun" panose="02010600030101010101" pitchFamily="2" charset="-122"/>
              </a:rPr>
              <a:t>（洋葱状构造型）</a:t>
            </a:r>
          </a:p>
        </p:txBody>
      </p:sp>
      <p:sp>
        <p:nvSpPr>
          <p:cNvPr id="23" name="テキスト ボックス 22">
            <a:extLst>
              <a:ext uri="{FF2B5EF4-FFF2-40B4-BE49-F238E27FC236}">
                <a16:creationId xmlns="" xmlns:a16="http://schemas.microsoft.com/office/drawing/2014/main" id="{F73C7240-B497-4045-8F06-8FFE7F65002D}"/>
              </a:ext>
            </a:extLst>
          </p:cNvPr>
          <p:cNvSpPr txBox="1"/>
          <p:nvPr/>
        </p:nvSpPr>
        <p:spPr>
          <a:xfrm>
            <a:off x="6990260" y="2637247"/>
            <a:ext cx="945657" cy="107722"/>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滚石型落石（脱落型）</a:t>
            </a:r>
            <a:endParaRPr lang="ja-JP" altLang="en-US" sz="700" dirty="0">
              <a:solidFill>
                <a:prstClr val="black"/>
              </a:solidFill>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 xmlns:a16="http://schemas.microsoft.com/office/drawing/2014/main" id="{B7C89CEF-FB2E-4A7D-B9EE-63F8722C2970}"/>
              </a:ext>
            </a:extLst>
          </p:cNvPr>
          <p:cNvSpPr txBox="1"/>
          <p:nvPr/>
        </p:nvSpPr>
        <p:spPr>
          <a:xfrm>
            <a:off x="7914256" y="1759911"/>
            <a:ext cx="369770" cy="215444"/>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风化花岗</a:t>
            </a:r>
            <a:endParaRPr lang="en-US" altLang="zh-CN" sz="700" dirty="0">
              <a:solidFill>
                <a:prstClr val="black"/>
              </a:solidFill>
              <a:latin typeface="SimSun" panose="02010600030101010101" pitchFamily="2" charset="-122"/>
              <a:ea typeface="SimSun" panose="02010600030101010101" pitchFamily="2" charset="-122"/>
            </a:endParaRPr>
          </a:p>
          <a:p>
            <a:pPr algn="ctr"/>
            <a:r>
              <a:rPr lang="zh-CN" altLang="en-US" sz="700" dirty="0">
                <a:solidFill>
                  <a:prstClr val="black"/>
                </a:solidFill>
                <a:latin typeface="SimSun" panose="02010600030101010101" pitchFamily="2" charset="-122"/>
                <a:ea typeface="SimSun" panose="02010600030101010101" pitchFamily="2" charset="-122"/>
              </a:rPr>
              <a:t>岩土壤</a:t>
            </a:r>
            <a:endParaRPr lang="ja-JP" altLang="en-US" sz="700" dirty="0">
              <a:solidFill>
                <a:prstClr val="black"/>
              </a:solidFill>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 xmlns:a16="http://schemas.microsoft.com/office/drawing/2014/main" id="{04C37B68-4B4C-4667-8491-A4D83AD94721}"/>
              </a:ext>
            </a:extLst>
          </p:cNvPr>
          <p:cNvSpPr txBox="1"/>
          <p:nvPr/>
        </p:nvSpPr>
        <p:spPr>
          <a:xfrm>
            <a:off x="7973722" y="2001729"/>
            <a:ext cx="338738" cy="215444"/>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风化残</a:t>
            </a:r>
            <a:endParaRPr lang="en-US" altLang="zh-CN" sz="700" dirty="0">
              <a:solidFill>
                <a:prstClr val="black"/>
              </a:solidFill>
              <a:latin typeface="SimSun" panose="02010600030101010101" pitchFamily="2" charset="-122"/>
              <a:ea typeface="SimSun" panose="02010600030101010101" pitchFamily="2" charset="-122"/>
            </a:endParaRPr>
          </a:p>
          <a:p>
            <a:pPr algn="ctr"/>
            <a:r>
              <a:rPr lang="zh-CN" altLang="en-US" sz="700" dirty="0">
                <a:solidFill>
                  <a:prstClr val="black"/>
                </a:solidFill>
                <a:latin typeface="SimSun" panose="02010600030101010101" pitchFamily="2" charset="-122"/>
                <a:ea typeface="SimSun" panose="02010600030101010101" pitchFamily="2" charset="-122"/>
              </a:rPr>
              <a:t>留岩块</a:t>
            </a:r>
            <a:endParaRPr lang="ja-JP" altLang="en-US" sz="700" dirty="0">
              <a:solidFill>
                <a:prstClr val="black"/>
              </a:solidFill>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 xmlns:a16="http://schemas.microsoft.com/office/drawing/2014/main" id="{3DD5B6A2-C8EC-44B3-AAB4-69C1B3C28128}"/>
              </a:ext>
            </a:extLst>
          </p:cNvPr>
          <p:cNvSpPr txBox="1"/>
          <p:nvPr/>
        </p:nvSpPr>
        <p:spPr>
          <a:xfrm>
            <a:off x="4765922" y="2786369"/>
            <a:ext cx="1713159" cy="215444"/>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由裂纹分离除的岩块顺着裂纹剥落的模式。</a:t>
            </a:r>
            <a:endParaRPr lang="en-US" altLang="zh-CN" sz="700" dirty="0">
              <a:solidFill>
                <a:prstClr val="black"/>
              </a:solidFill>
              <a:latin typeface="SimSun" panose="02010600030101010101" pitchFamily="2" charset="-122"/>
              <a:ea typeface="SimSun" panose="02010600030101010101" pitchFamily="2" charset="-122"/>
            </a:endParaRPr>
          </a:p>
          <a:p>
            <a:pPr algn="ctr"/>
            <a:endParaRPr lang="ja-JP" altLang="en-US" sz="700" dirty="0">
              <a:solidFill>
                <a:prstClr val="black"/>
              </a:solidFill>
              <a:latin typeface="SimSun" panose="02010600030101010101" pitchFamily="2" charset="-122"/>
              <a:ea typeface="SimSun" panose="02010600030101010101" pitchFamily="2" charset="-122"/>
            </a:endParaRPr>
          </a:p>
        </p:txBody>
      </p:sp>
      <p:sp>
        <p:nvSpPr>
          <p:cNvPr id="27" name="テキスト ボックス 26">
            <a:extLst>
              <a:ext uri="{FF2B5EF4-FFF2-40B4-BE49-F238E27FC236}">
                <a16:creationId xmlns="" xmlns:a16="http://schemas.microsoft.com/office/drawing/2014/main" id="{3210812D-F84F-42A1-9328-428923527A48}"/>
              </a:ext>
            </a:extLst>
          </p:cNvPr>
          <p:cNvSpPr txBox="1"/>
          <p:nvPr/>
        </p:nvSpPr>
        <p:spPr>
          <a:xfrm>
            <a:off x="6510581" y="2768566"/>
            <a:ext cx="1754395" cy="369332"/>
          </a:xfrm>
          <a:prstGeom prst="rect">
            <a:avLst/>
          </a:prstGeom>
          <a:solidFill>
            <a:schemeClr val="bg1"/>
          </a:solidFill>
          <a:ln>
            <a:noFill/>
          </a:ln>
        </p:spPr>
        <p:txBody>
          <a:bodyPr wrap="square" lIns="0" tIns="0" rIns="0" bIns="0" rtlCol="0">
            <a:spAutoFit/>
          </a:bodyPr>
          <a:lstStyle/>
          <a:p>
            <a:pPr algn="ctr"/>
            <a:r>
              <a:rPr lang="zh-CN" altLang="en-US" sz="600" dirty="0">
                <a:solidFill>
                  <a:prstClr val="black"/>
                </a:solidFill>
                <a:latin typeface="SimSun" panose="02010600030101010101" pitchFamily="2" charset="-122"/>
                <a:ea typeface="SimSun" panose="02010600030101010101" pitchFamily="2" charset="-122"/>
              </a:rPr>
              <a:t>包含了巨型碎石的岩块和玉石等，并且在碎石之间的充填物（矩阵）是由坚固度低的物质组成时，这个充填物被风华和侵蚀后，型碎石会浮出，在失去平衡了脱落的类型</a:t>
            </a:r>
            <a:endParaRPr lang="ja-JP" altLang="en-US" sz="600" dirty="0">
              <a:solidFill>
                <a:prstClr val="black"/>
              </a:solidFill>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 xmlns:a16="http://schemas.microsoft.com/office/drawing/2014/main" id="{8FFF071D-3E2B-4122-98F3-02E0610BD9C1}"/>
              </a:ext>
            </a:extLst>
          </p:cNvPr>
          <p:cNvSpPr txBox="1"/>
          <p:nvPr/>
        </p:nvSpPr>
        <p:spPr>
          <a:xfrm>
            <a:off x="4826494" y="3884558"/>
            <a:ext cx="457199" cy="215444"/>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裂纹多的岩石</a:t>
            </a:r>
          </a:p>
        </p:txBody>
      </p:sp>
      <p:sp>
        <p:nvSpPr>
          <p:cNvPr id="29" name="テキスト ボックス 28">
            <a:extLst>
              <a:ext uri="{FF2B5EF4-FFF2-40B4-BE49-F238E27FC236}">
                <a16:creationId xmlns="" xmlns:a16="http://schemas.microsoft.com/office/drawing/2014/main" id="{8FA22A2D-4E96-4DD5-914F-5162111E0D4E}"/>
              </a:ext>
            </a:extLst>
          </p:cNvPr>
          <p:cNvSpPr txBox="1"/>
          <p:nvPr/>
        </p:nvSpPr>
        <p:spPr>
          <a:xfrm>
            <a:off x="5603878" y="3501505"/>
            <a:ext cx="273048" cy="215444"/>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软岩或者砂土</a:t>
            </a:r>
          </a:p>
        </p:txBody>
      </p:sp>
      <p:sp>
        <p:nvSpPr>
          <p:cNvPr id="33" name="テキスト ボックス 32">
            <a:extLst>
              <a:ext uri="{FF2B5EF4-FFF2-40B4-BE49-F238E27FC236}">
                <a16:creationId xmlns="" xmlns:a16="http://schemas.microsoft.com/office/drawing/2014/main" id="{0619D839-00D5-46CC-A0ED-6C9D8693BCBD}"/>
              </a:ext>
            </a:extLst>
          </p:cNvPr>
          <p:cNvSpPr txBox="1"/>
          <p:nvPr/>
        </p:nvSpPr>
        <p:spPr>
          <a:xfrm>
            <a:off x="5399287" y="3856188"/>
            <a:ext cx="357729" cy="215444"/>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软硬相叠的岩石</a:t>
            </a:r>
          </a:p>
        </p:txBody>
      </p:sp>
      <p:sp>
        <p:nvSpPr>
          <p:cNvPr id="34" name="テキスト ボックス 33">
            <a:extLst>
              <a:ext uri="{FF2B5EF4-FFF2-40B4-BE49-F238E27FC236}">
                <a16:creationId xmlns="" xmlns:a16="http://schemas.microsoft.com/office/drawing/2014/main" id="{386CAD2C-8013-425C-B214-7B10DBE5A1AF}"/>
              </a:ext>
            </a:extLst>
          </p:cNvPr>
          <p:cNvSpPr txBox="1"/>
          <p:nvPr/>
        </p:nvSpPr>
        <p:spPr>
          <a:xfrm>
            <a:off x="5872610" y="3884558"/>
            <a:ext cx="477699" cy="215444"/>
          </a:xfrm>
          <a:prstGeom prst="rect">
            <a:avLst/>
          </a:prstGeom>
          <a:solidFill>
            <a:schemeClr val="bg1"/>
          </a:solidFill>
          <a:ln>
            <a:noFill/>
          </a:ln>
        </p:spPr>
        <p:txBody>
          <a:bodyPr wrap="square" lIns="0" tIns="0" rIns="0" bIns="0" rtlCol="0">
            <a:spAutoFit/>
          </a:bodyPr>
          <a:lstStyle/>
          <a:p>
            <a:pPr algn="ctr"/>
            <a:r>
              <a:rPr lang="zh-CN" altLang="en-US" sz="700" dirty="0">
                <a:solidFill>
                  <a:prstClr val="black"/>
                </a:solidFill>
                <a:latin typeface="SimSun" panose="02010600030101010101" pitchFamily="2" charset="-122"/>
                <a:ea typeface="SimSun" panose="02010600030101010101" pitchFamily="2" charset="-122"/>
              </a:rPr>
              <a:t>有柱状节理的岩石</a:t>
            </a:r>
          </a:p>
        </p:txBody>
      </p:sp>
      <p:sp>
        <p:nvSpPr>
          <p:cNvPr id="35" name="テキスト ボックス 1184">
            <a:extLst>
              <a:ext uri="{FF2B5EF4-FFF2-40B4-BE49-F238E27FC236}">
                <a16:creationId xmlns="" xmlns:a16="http://schemas.microsoft.com/office/drawing/2014/main" id="{EBCA76A8-79B0-4D64-B889-C2D6197970EA}"/>
              </a:ext>
            </a:extLst>
          </p:cNvPr>
          <p:cNvSpPr txBox="1"/>
          <p:nvPr/>
        </p:nvSpPr>
        <p:spPr>
          <a:xfrm>
            <a:off x="5101061" y="4108343"/>
            <a:ext cx="1311910" cy="14795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ja-JP" sz="700" kern="100">
                <a:effectLst/>
                <a:latin typeface="SimSun" panose="02010600030101010101" pitchFamily="2" charset="-122"/>
                <a:ea typeface="SimSun" panose="02010600030101010101" pitchFamily="2" charset="-122"/>
                <a:cs typeface="Times New Roman" panose="02020603050405020304" pitchFamily="18" charset="0"/>
              </a:rPr>
              <a:t>岩石的剥离・崩落型坍塌</a:t>
            </a:r>
            <a:endParaRPr lang="ja-JP" sz="90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36" name="テキスト ボックス 1177">
            <a:extLst>
              <a:ext uri="{FF2B5EF4-FFF2-40B4-BE49-F238E27FC236}">
                <a16:creationId xmlns="" xmlns:a16="http://schemas.microsoft.com/office/drawing/2014/main" id="{667629F6-BD47-482E-9642-3D166E117EB6}"/>
              </a:ext>
            </a:extLst>
          </p:cNvPr>
          <p:cNvSpPr txBox="1"/>
          <p:nvPr/>
        </p:nvSpPr>
        <p:spPr>
          <a:xfrm>
            <a:off x="6828477" y="4086670"/>
            <a:ext cx="1185863" cy="14795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砂土的表面脱落，崩落型坍塌</a:t>
            </a:r>
            <a:endParaRPr lang="ja-JP" sz="90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37" name="テキスト ボックス 1168">
            <a:extLst>
              <a:ext uri="{FF2B5EF4-FFF2-40B4-BE49-F238E27FC236}">
                <a16:creationId xmlns="" xmlns:a16="http://schemas.microsoft.com/office/drawing/2014/main" id="{253D52E1-1412-4E02-8E56-0D93B983B7E6}"/>
              </a:ext>
            </a:extLst>
          </p:cNvPr>
          <p:cNvSpPr txBox="1"/>
          <p:nvPr/>
        </p:nvSpPr>
        <p:spPr>
          <a:xfrm>
            <a:off x="6568115" y="3935780"/>
            <a:ext cx="551815" cy="14795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SimSun" panose="02010600030101010101" pitchFamily="2" charset="-122"/>
                <a:ea typeface="SimSun" panose="02010600030101010101" pitchFamily="2" charset="-122"/>
                <a:cs typeface="Times New Roman" panose="02020603050405020304" pitchFamily="18" charset="0"/>
              </a:rPr>
              <a:t>不坚固土砂</a:t>
            </a:r>
            <a:endParaRPr lang="ja-JP" sz="10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38" name="テキスト ボックス 1169">
            <a:extLst>
              <a:ext uri="{FF2B5EF4-FFF2-40B4-BE49-F238E27FC236}">
                <a16:creationId xmlns="" xmlns:a16="http://schemas.microsoft.com/office/drawing/2014/main" id="{8CA8E2BD-A621-4E72-8ABC-06CC27D72829}"/>
              </a:ext>
            </a:extLst>
          </p:cNvPr>
          <p:cNvSpPr txBox="1"/>
          <p:nvPr/>
        </p:nvSpPr>
        <p:spPr>
          <a:xfrm>
            <a:off x="7054254" y="3935780"/>
            <a:ext cx="740410" cy="14795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SimSun" panose="02010600030101010101" pitchFamily="2" charset="-122"/>
                <a:ea typeface="SimSun" panose="02010600030101010101" pitchFamily="2" charset="-122"/>
                <a:cs typeface="Times New Roman" panose="02020603050405020304" pitchFamily="18" charset="0"/>
              </a:rPr>
              <a:t>不透水层的存在</a:t>
            </a:r>
            <a:endParaRPr lang="ja-JP" sz="10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39" name="テキスト ボックス 1170">
            <a:extLst>
              <a:ext uri="{FF2B5EF4-FFF2-40B4-BE49-F238E27FC236}">
                <a16:creationId xmlns="" xmlns:a16="http://schemas.microsoft.com/office/drawing/2014/main" id="{9F8F1E42-113C-493C-A194-D26B074914BB}"/>
              </a:ext>
            </a:extLst>
          </p:cNvPr>
          <p:cNvSpPr txBox="1"/>
          <p:nvPr/>
        </p:nvSpPr>
        <p:spPr>
          <a:xfrm>
            <a:off x="7793070" y="3926609"/>
            <a:ext cx="361303" cy="143451"/>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土石流</a:t>
            </a:r>
            <a:endParaRPr lang="ja-JP" sz="100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40" name="テキスト ボックス 1153">
            <a:extLst>
              <a:ext uri="{FF2B5EF4-FFF2-40B4-BE49-F238E27FC236}">
                <a16:creationId xmlns="" xmlns:a16="http://schemas.microsoft.com/office/drawing/2014/main" id="{A9AA483A-F7FC-4F33-8772-A64A2E740A1A}"/>
              </a:ext>
            </a:extLst>
          </p:cNvPr>
          <p:cNvSpPr txBox="1"/>
          <p:nvPr/>
        </p:nvSpPr>
        <p:spPr>
          <a:xfrm>
            <a:off x="7079156" y="3505325"/>
            <a:ext cx="155065" cy="24892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涌水</a:t>
            </a:r>
            <a:endParaRPr lang="ja-JP" sz="100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41" name="テキスト ボックス 1166">
            <a:extLst>
              <a:ext uri="{FF2B5EF4-FFF2-40B4-BE49-F238E27FC236}">
                <a16:creationId xmlns="" xmlns:a16="http://schemas.microsoft.com/office/drawing/2014/main" id="{E86039EA-2F82-4F18-9996-F6E7B637BA07}"/>
              </a:ext>
            </a:extLst>
          </p:cNvPr>
          <p:cNvSpPr txBox="1"/>
          <p:nvPr/>
        </p:nvSpPr>
        <p:spPr>
          <a:xfrm>
            <a:off x="7463088" y="3332406"/>
            <a:ext cx="386715" cy="13017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透水层</a:t>
            </a:r>
            <a:endParaRPr lang="ja-JP" sz="105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42" name="テキスト ボックス 1167">
            <a:extLst>
              <a:ext uri="{FF2B5EF4-FFF2-40B4-BE49-F238E27FC236}">
                <a16:creationId xmlns="" xmlns:a16="http://schemas.microsoft.com/office/drawing/2014/main" id="{9334FE5B-BA0B-44F6-AB40-ADD736B08738}"/>
              </a:ext>
            </a:extLst>
          </p:cNvPr>
          <p:cNvSpPr txBox="1"/>
          <p:nvPr/>
        </p:nvSpPr>
        <p:spPr>
          <a:xfrm>
            <a:off x="7289645" y="3602072"/>
            <a:ext cx="386715" cy="13017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不透水层</a:t>
            </a:r>
            <a:endParaRPr lang="ja-JP" sz="105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43" name="テキスト ボックス 1164">
            <a:extLst>
              <a:ext uri="{FF2B5EF4-FFF2-40B4-BE49-F238E27FC236}">
                <a16:creationId xmlns="" xmlns:a16="http://schemas.microsoft.com/office/drawing/2014/main" id="{8E65B3C4-7FB8-489B-8841-1A076A9FBCA1}"/>
              </a:ext>
            </a:extLst>
          </p:cNvPr>
          <p:cNvSpPr txBox="1"/>
          <p:nvPr/>
        </p:nvSpPr>
        <p:spPr>
          <a:xfrm>
            <a:off x="7893501" y="3491436"/>
            <a:ext cx="371475" cy="22098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坍塌土或者表土</a:t>
            </a:r>
            <a:endParaRPr lang="ja-JP" sz="1050" kern="100">
              <a:effectLst/>
              <a:latin typeface="SimSun" panose="02010600030101010101" pitchFamily="2" charset="-122"/>
              <a:ea typeface="SimSun" panose="02010600030101010101" pitchFamily="2" charset="-122"/>
              <a:cs typeface="Times New Roman" panose="02020603050405020304" pitchFamily="18" charset="0"/>
            </a:endParaRPr>
          </a:p>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砂土</a:t>
            </a:r>
            <a:endParaRPr lang="ja-JP" sz="105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44" name="テキスト ボックス 1155">
            <a:extLst>
              <a:ext uri="{FF2B5EF4-FFF2-40B4-BE49-F238E27FC236}">
                <a16:creationId xmlns="" xmlns:a16="http://schemas.microsoft.com/office/drawing/2014/main" id="{EEE6D912-2846-4638-9C45-43500D8C112D}"/>
              </a:ext>
            </a:extLst>
          </p:cNvPr>
          <p:cNvSpPr txBox="1"/>
          <p:nvPr/>
        </p:nvSpPr>
        <p:spPr>
          <a:xfrm>
            <a:off x="6487795" y="4297081"/>
            <a:ext cx="1796231" cy="36449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SimSun" panose="02010600030101010101" pitchFamily="2" charset="-122"/>
                <a:ea typeface="SimSun" panose="02010600030101010101" pitchFamily="2" charset="-122"/>
                <a:cs typeface="Times New Roman" panose="02020603050405020304" pitchFamily="18" charset="0"/>
              </a:rPr>
              <a:t>因为挖掘导致砂土和土壤硬底层的抵抗力被开放，然后风化吸入雨水后，坍塌的类型。作为土砂的坍塌最常见的类型。</a:t>
            </a:r>
            <a:endParaRPr lang="ja-JP" sz="1050"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45" name="テキスト ボックス 1156">
            <a:extLst>
              <a:ext uri="{FF2B5EF4-FFF2-40B4-BE49-F238E27FC236}">
                <a16:creationId xmlns="" xmlns:a16="http://schemas.microsoft.com/office/drawing/2014/main" id="{164D9C6E-FCB8-4284-B72E-26F1893D7975}"/>
              </a:ext>
            </a:extLst>
          </p:cNvPr>
          <p:cNvSpPr txBox="1"/>
          <p:nvPr/>
        </p:nvSpPr>
        <p:spPr>
          <a:xfrm>
            <a:off x="4701812" y="4295291"/>
            <a:ext cx="1777270" cy="36449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是顺着岩石的节理坍塌的中规模坍塌。因为挖掘导致的潜在性裂纹打开，雨水渗透后脆弱化，顺着直线的滑落面坍塌的情况较多。</a:t>
            </a:r>
            <a:endParaRPr lang="ja-JP" sz="105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46" name="テキスト ボックス 1154">
            <a:extLst>
              <a:ext uri="{FF2B5EF4-FFF2-40B4-BE49-F238E27FC236}">
                <a16:creationId xmlns="" xmlns:a16="http://schemas.microsoft.com/office/drawing/2014/main" id="{59ABE8CA-9713-41BF-9627-714C4E9FA68A}"/>
              </a:ext>
            </a:extLst>
          </p:cNvPr>
          <p:cNvSpPr txBox="1"/>
          <p:nvPr/>
        </p:nvSpPr>
        <p:spPr>
          <a:xfrm>
            <a:off x="4665438" y="5727809"/>
            <a:ext cx="1777270" cy="444391"/>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dirty="0">
                <a:effectLst/>
                <a:latin typeface="SimSun" panose="02010600030101010101" pitchFamily="2" charset="-122"/>
                <a:ea typeface="SimSun" panose="02010600030101010101" pitchFamily="2" charset="-122"/>
                <a:cs typeface="Times New Roman" panose="02020603050405020304" pitchFamily="18" charset="0"/>
              </a:rPr>
              <a:t>在岩盘中极度低强度的弱线（裂纹，断层面，岩脉等）发达，顺着其弱线滑落的类型。与斜坡与弱线的位置，倾斜角等的关系决定坍塌规模。另外也有在末端发生隆起的情况发生。</a:t>
            </a:r>
            <a:endParaRPr lang="ja-JP" sz="1050"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47" name="テキスト ボックス 1148">
            <a:extLst>
              <a:ext uri="{FF2B5EF4-FFF2-40B4-BE49-F238E27FC236}">
                <a16:creationId xmlns="" xmlns:a16="http://schemas.microsoft.com/office/drawing/2014/main" id="{836C681A-0FDB-4D1F-A844-59469066F38C}"/>
              </a:ext>
            </a:extLst>
          </p:cNvPr>
          <p:cNvSpPr txBox="1"/>
          <p:nvPr/>
        </p:nvSpPr>
        <p:spPr>
          <a:xfrm>
            <a:off x="4765922" y="5420427"/>
            <a:ext cx="655320" cy="14795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断层，岩脉</a:t>
            </a:r>
            <a:endParaRPr lang="ja-JP" sz="90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48" name="テキスト ボックス 1178">
            <a:extLst>
              <a:ext uri="{FF2B5EF4-FFF2-40B4-BE49-F238E27FC236}">
                <a16:creationId xmlns="" xmlns:a16="http://schemas.microsoft.com/office/drawing/2014/main" id="{3F169AC1-765F-4409-BC94-49F40DE2A499}"/>
              </a:ext>
            </a:extLst>
          </p:cNvPr>
          <p:cNvSpPr txBox="1"/>
          <p:nvPr/>
        </p:nvSpPr>
        <p:spPr>
          <a:xfrm>
            <a:off x="5649896" y="5420427"/>
            <a:ext cx="763075" cy="129349"/>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地层，节理的滑坡</a:t>
            </a:r>
            <a:endParaRPr lang="ja-JP" sz="90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49" name="テキスト ボックス 1183">
            <a:extLst>
              <a:ext uri="{FF2B5EF4-FFF2-40B4-BE49-F238E27FC236}">
                <a16:creationId xmlns="" xmlns:a16="http://schemas.microsoft.com/office/drawing/2014/main" id="{0DE515AA-CA72-40F8-9787-08EF76F37536}"/>
              </a:ext>
            </a:extLst>
          </p:cNvPr>
          <p:cNvSpPr txBox="1"/>
          <p:nvPr/>
        </p:nvSpPr>
        <p:spPr>
          <a:xfrm>
            <a:off x="5076281" y="5546779"/>
            <a:ext cx="1224875" cy="14795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大规模坍塌（岩盘塌方）</a:t>
            </a:r>
            <a:endParaRPr lang="ja-JP" sz="90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50" name="テキスト ボックス 1182">
            <a:extLst>
              <a:ext uri="{FF2B5EF4-FFF2-40B4-BE49-F238E27FC236}">
                <a16:creationId xmlns="" xmlns:a16="http://schemas.microsoft.com/office/drawing/2014/main" id="{EDF04886-7715-42AF-99EE-A3EA8A851F0D}"/>
              </a:ext>
            </a:extLst>
          </p:cNvPr>
          <p:cNvSpPr txBox="1"/>
          <p:nvPr/>
        </p:nvSpPr>
        <p:spPr>
          <a:xfrm>
            <a:off x="7333058" y="5137992"/>
            <a:ext cx="878205" cy="14795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坍塌土的滑落</a:t>
            </a:r>
            <a:endParaRPr lang="ja-JP" sz="90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51" name="テキスト ボックス 1179">
            <a:extLst>
              <a:ext uri="{FF2B5EF4-FFF2-40B4-BE49-F238E27FC236}">
                <a16:creationId xmlns="" xmlns:a16="http://schemas.microsoft.com/office/drawing/2014/main" id="{5E9FE35A-3ED4-4B28-9A86-11FF5092085C}"/>
              </a:ext>
            </a:extLst>
          </p:cNvPr>
          <p:cNvSpPr txBox="1"/>
          <p:nvPr/>
        </p:nvSpPr>
        <p:spPr>
          <a:xfrm>
            <a:off x="6598501" y="5890802"/>
            <a:ext cx="734557" cy="14795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粘性土的圆弧滑落</a:t>
            </a:r>
            <a:endParaRPr lang="ja-JP" sz="90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52" name="テキスト ボックス 1181">
            <a:extLst>
              <a:ext uri="{FF2B5EF4-FFF2-40B4-BE49-F238E27FC236}">
                <a16:creationId xmlns="" xmlns:a16="http://schemas.microsoft.com/office/drawing/2014/main" id="{CE204092-4FF0-4EE8-8F4D-AFFE0B389308}"/>
              </a:ext>
            </a:extLst>
          </p:cNvPr>
          <p:cNvSpPr txBox="1"/>
          <p:nvPr/>
        </p:nvSpPr>
        <p:spPr>
          <a:xfrm>
            <a:off x="7638674" y="5921314"/>
            <a:ext cx="528320" cy="14795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复合滑落</a:t>
            </a:r>
            <a:endParaRPr lang="ja-JP" sz="90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53" name="テキスト ボックス 1180">
            <a:extLst>
              <a:ext uri="{FF2B5EF4-FFF2-40B4-BE49-F238E27FC236}">
                <a16:creationId xmlns="" xmlns:a16="http://schemas.microsoft.com/office/drawing/2014/main" id="{5885E9FF-42E5-4E14-840D-D72608E99589}"/>
              </a:ext>
            </a:extLst>
          </p:cNvPr>
          <p:cNvSpPr txBox="1"/>
          <p:nvPr/>
        </p:nvSpPr>
        <p:spPr>
          <a:xfrm>
            <a:off x="7973271" y="5755004"/>
            <a:ext cx="291706" cy="14795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粘土层</a:t>
            </a:r>
            <a:endParaRPr lang="ja-JP" sz="90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54" name="テキスト ボックス 1175">
            <a:extLst>
              <a:ext uri="{FF2B5EF4-FFF2-40B4-BE49-F238E27FC236}">
                <a16:creationId xmlns="" xmlns:a16="http://schemas.microsoft.com/office/drawing/2014/main" id="{9C06FCD5-47E3-4312-B03F-0C824BF61F59}"/>
              </a:ext>
            </a:extLst>
          </p:cNvPr>
          <p:cNvSpPr txBox="1"/>
          <p:nvPr/>
        </p:nvSpPr>
        <p:spPr>
          <a:xfrm>
            <a:off x="5344471" y="4982964"/>
            <a:ext cx="259407" cy="195198"/>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600" kern="100" dirty="0">
                <a:effectLst/>
                <a:latin typeface="SimSun" panose="02010600030101010101" pitchFamily="2" charset="-122"/>
                <a:ea typeface="SimSun" panose="02010600030101010101" pitchFamily="2" charset="-122"/>
                <a:cs typeface="Times New Roman" panose="02020603050405020304" pitchFamily="18" charset="0"/>
              </a:rPr>
              <a:t>岩盘或者断层破碎带</a:t>
            </a:r>
            <a:endParaRPr lang="ja-JP" sz="10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55" name="テキスト ボックス 1176">
            <a:extLst>
              <a:ext uri="{FF2B5EF4-FFF2-40B4-BE49-F238E27FC236}">
                <a16:creationId xmlns="" xmlns:a16="http://schemas.microsoft.com/office/drawing/2014/main" id="{62866AF5-9F65-42AB-A02C-D1C39063BE28}"/>
              </a:ext>
            </a:extLst>
          </p:cNvPr>
          <p:cNvSpPr txBox="1"/>
          <p:nvPr/>
        </p:nvSpPr>
        <p:spPr>
          <a:xfrm>
            <a:off x="5632127" y="4723480"/>
            <a:ext cx="487045" cy="114935"/>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地层，节理</a:t>
            </a:r>
            <a:endParaRPr lang="ja-JP" sz="1050" kern="10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56" name="テキスト ボックス 1149">
            <a:extLst>
              <a:ext uri="{FF2B5EF4-FFF2-40B4-BE49-F238E27FC236}">
                <a16:creationId xmlns="" xmlns:a16="http://schemas.microsoft.com/office/drawing/2014/main" id="{DFD9C95F-B265-49B6-A53C-B32840639200}"/>
              </a:ext>
            </a:extLst>
          </p:cNvPr>
          <p:cNvSpPr txBox="1"/>
          <p:nvPr/>
        </p:nvSpPr>
        <p:spPr>
          <a:xfrm>
            <a:off x="6883183" y="6117273"/>
            <a:ext cx="819150" cy="13017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Times New Roman" panose="02020603050405020304" pitchFamily="18" charset="0"/>
              </a:rPr>
              <a:t>大规模坍塌（地滑型）</a:t>
            </a:r>
            <a:endParaRPr lang="ja-JP" sz="900" kern="100">
              <a:effectLst/>
              <a:latin typeface="SimSun" panose="02010600030101010101" pitchFamily="2" charset="-122"/>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118966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掘削工法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２２４</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１１９</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5" name="テキスト ボックス 14"/>
          <p:cNvSpPr txBox="1"/>
          <p:nvPr/>
        </p:nvSpPr>
        <p:spPr>
          <a:xfrm>
            <a:off x="3231572" y="3703813"/>
            <a:ext cx="268085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人工斜坡（</a:t>
            </a:r>
            <a:r>
              <a:rPr lang="en-US" altLang="zh-CN" sz="1200" dirty="0">
                <a:solidFill>
                  <a:prstClr val="black"/>
                </a:solidFill>
                <a:latin typeface="SimSun" panose="02010600030101010101" pitchFamily="2" charset="-122"/>
                <a:ea typeface="SimSun" panose="02010600030101010101" pitchFamily="2" charset="-122"/>
              </a:rPr>
              <a:t>nori men</a:t>
            </a:r>
            <a:r>
              <a:rPr lang="zh-CN" altLang="en-US" sz="1200" dirty="0">
                <a:solidFill>
                  <a:prstClr val="black"/>
                </a:solidFill>
                <a:latin typeface="SimSun" panose="02010600030101010101" pitchFamily="2" charset="-122"/>
                <a:ea typeface="SimSun" panose="02010600030101010101" pitchFamily="2" charset="-122"/>
              </a:rPr>
              <a:t>）斜面切法实例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7" name="図 6">
            <a:extLst>
              <a:ext uri="{FF2B5EF4-FFF2-40B4-BE49-F238E27FC236}">
                <a16:creationId xmlns="" xmlns:a16="http://schemas.microsoft.com/office/drawing/2014/main" id="{77BAC8AB-D8F6-46A6-81E6-98695C358875}"/>
              </a:ext>
            </a:extLst>
          </p:cNvPr>
          <p:cNvPicPr>
            <a:picLocks noChangeAspect="1"/>
          </p:cNvPicPr>
          <p:nvPr/>
        </p:nvPicPr>
        <p:blipFill>
          <a:blip r:embed="rId3"/>
          <a:stretch>
            <a:fillRect/>
          </a:stretch>
        </p:blipFill>
        <p:spPr>
          <a:xfrm>
            <a:off x="1438275" y="1323549"/>
            <a:ext cx="5962650" cy="2381250"/>
          </a:xfrm>
          <a:prstGeom prst="rect">
            <a:avLst/>
          </a:prstGeom>
        </p:spPr>
      </p:pic>
      <p:pic>
        <p:nvPicPr>
          <p:cNvPr id="12" name="図 11">
            <a:extLst>
              <a:ext uri="{FF2B5EF4-FFF2-40B4-BE49-F238E27FC236}">
                <a16:creationId xmlns="" xmlns:a16="http://schemas.microsoft.com/office/drawing/2014/main" id="{DDEEED30-D69B-4EA4-B732-67CA8A87C512}"/>
              </a:ext>
            </a:extLst>
          </p:cNvPr>
          <p:cNvPicPr>
            <a:picLocks noChangeAspect="1"/>
          </p:cNvPicPr>
          <p:nvPr/>
        </p:nvPicPr>
        <p:blipFill>
          <a:blip r:embed="rId4"/>
          <a:stretch>
            <a:fillRect/>
          </a:stretch>
        </p:blipFill>
        <p:spPr>
          <a:xfrm>
            <a:off x="1757362" y="4102099"/>
            <a:ext cx="5324475" cy="2143125"/>
          </a:xfrm>
          <a:prstGeom prst="rect">
            <a:avLst/>
          </a:prstGeom>
        </p:spPr>
      </p:pic>
    </p:spTree>
    <p:extLst>
      <p:ext uri="{BB962C8B-B14F-4D97-AF65-F5344CB8AC3E}">
        <p14:creationId xmlns:p14="http://schemas.microsoft.com/office/powerpoint/2010/main" val="245219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掘削工法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２２６</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１１９</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3091036" y="6040699"/>
            <a:ext cx="2473040" cy="261610"/>
          </a:xfrm>
          <a:prstGeom prst="rect">
            <a:avLst/>
          </a:prstGeom>
          <a:noFill/>
          <a:ln>
            <a:noFill/>
          </a:ln>
        </p:spPr>
        <p:txBody>
          <a:bodyPr wrap="square" rtlCol="0">
            <a:spAutoFit/>
          </a:bodyPr>
          <a:lstStyle/>
          <a:p>
            <a:pPr algn="ctr"/>
            <a:r>
              <a:rPr lang="zh-CN" altLang="en-US" sz="1100" dirty="0">
                <a:solidFill>
                  <a:prstClr val="black"/>
                </a:solidFill>
                <a:latin typeface="SimSun" panose="02010600030101010101" pitchFamily="2" charset="-122"/>
                <a:ea typeface="SimSun" panose="02010600030101010101" pitchFamily="2" charset="-122"/>
              </a:rPr>
              <a:t>挡土明挖技法示例</a:t>
            </a:r>
            <a:endParaRPr lang="ja-JP" altLang="en-US" sz="1100" dirty="0">
              <a:solidFill>
                <a:prstClr val="black"/>
              </a:solidFill>
              <a:latin typeface="SimSun" panose="02010600030101010101" pitchFamily="2" charset="-122"/>
              <a:ea typeface="SimSun" panose="02010600030101010101" pitchFamily="2" charset="-122"/>
            </a:endParaRPr>
          </a:p>
        </p:txBody>
      </p:sp>
      <p:pic>
        <p:nvPicPr>
          <p:cNvPr id="13" name="図 12">
            <a:extLst>
              <a:ext uri="{FF2B5EF4-FFF2-40B4-BE49-F238E27FC236}">
                <a16:creationId xmlns="" xmlns:a16="http://schemas.microsoft.com/office/drawing/2014/main" id="{C200CF2A-98DE-4B0C-AF27-15011614AD78}"/>
              </a:ext>
            </a:extLst>
          </p:cNvPr>
          <p:cNvPicPr>
            <a:picLocks noChangeAspect="1"/>
          </p:cNvPicPr>
          <p:nvPr/>
        </p:nvPicPr>
        <p:blipFill>
          <a:blip r:embed="rId3"/>
          <a:stretch>
            <a:fillRect/>
          </a:stretch>
        </p:blipFill>
        <p:spPr>
          <a:xfrm>
            <a:off x="2612066" y="1287152"/>
            <a:ext cx="4115460" cy="2859335"/>
          </a:xfrm>
          <a:prstGeom prst="rect">
            <a:avLst/>
          </a:prstGeom>
        </p:spPr>
      </p:pic>
      <p:pic>
        <p:nvPicPr>
          <p:cNvPr id="10" name="図 9">
            <a:extLst>
              <a:ext uri="{FF2B5EF4-FFF2-40B4-BE49-F238E27FC236}">
                <a16:creationId xmlns="" xmlns:a16="http://schemas.microsoft.com/office/drawing/2014/main" id="{FDCB885F-185E-476B-BBA6-4DF4106C6C9A}"/>
              </a:ext>
            </a:extLst>
          </p:cNvPr>
          <p:cNvPicPr>
            <a:picLocks noChangeAspect="1"/>
          </p:cNvPicPr>
          <p:nvPr/>
        </p:nvPicPr>
        <p:blipFill>
          <a:blip r:embed="rId4"/>
          <a:stretch>
            <a:fillRect/>
          </a:stretch>
        </p:blipFill>
        <p:spPr>
          <a:xfrm>
            <a:off x="2184857" y="4012792"/>
            <a:ext cx="3854466" cy="1913756"/>
          </a:xfrm>
          <a:prstGeom prst="rect">
            <a:avLst/>
          </a:prstGeom>
        </p:spPr>
      </p:pic>
    </p:spTree>
    <p:extLst>
      <p:ext uri="{BB962C8B-B14F-4D97-AF65-F5344CB8AC3E}">
        <p14:creationId xmlns:p14="http://schemas.microsoft.com/office/powerpoint/2010/main" val="28573029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掘削工法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２２７</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１２０</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3543672" y="6110511"/>
            <a:ext cx="2052107"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先拱后墙技法的示例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5" name="テキスト ボックス 14"/>
          <p:cNvSpPr txBox="1"/>
          <p:nvPr/>
        </p:nvSpPr>
        <p:spPr>
          <a:xfrm>
            <a:off x="3231572" y="2918166"/>
            <a:ext cx="268085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沟槽切割技法的示例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432213" y="1346171"/>
            <a:ext cx="5974773" cy="1501473"/>
          </a:xfrm>
          <a:prstGeom prst="rect">
            <a:avLst/>
          </a:prstGeom>
        </p:spPr>
      </p:pic>
      <p:pic>
        <p:nvPicPr>
          <p:cNvPr id="12" name="図 11"/>
          <p:cNvPicPr>
            <a:picLocks noChangeAspect="1"/>
          </p:cNvPicPr>
          <p:nvPr/>
        </p:nvPicPr>
        <p:blipFill>
          <a:blip r:embed="rId4"/>
          <a:stretch>
            <a:fillRect/>
          </a:stretch>
        </p:blipFill>
        <p:spPr>
          <a:xfrm>
            <a:off x="2795154" y="3152528"/>
            <a:ext cx="3549144" cy="3026570"/>
          </a:xfrm>
          <a:prstGeom prst="rect">
            <a:avLst/>
          </a:prstGeom>
        </p:spPr>
      </p:pic>
      <p:sp>
        <p:nvSpPr>
          <p:cNvPr id="10" name="テキスト ボックス 949">
            <a:extLst>
              <a:ext uri="{FF2B5EF4-FFF2-40B4-BE49-F238E27FC236}">
                <a16:creationId xmlns="" xmlns:a16="http://schemas.microsoft.com/office/drawing/2014/main" id="{31E0303E-FFB4-4F11-8F6D-214096A3097F}"/>
              </a:ext>
            </a:extLst>
          </p:cNvPr>
          <p:cNvSpPr txBox="1"/>
          <p:nvPr/>
        </p:nvSpPr>
        <p:spPr>
          <a:xfrm>
            <a:off x="5821962" y="4144348"/>
            <a:ext cx="522335" cy="137941"/>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1000" kern="100" dirty="0">
                <a:effectLst/>
                <a:latin typeface="SimSun" panose="02010600030101010101" pitchFamily="2" charset="-122"/>
                <a:ea typeface="SimSun" panose="02010600030101010101" pitchFamily="2" charset="-122"/>
                <a:cs typeface="Times New Roman" panose="02020603050405020304" pitchFamily="18" charset="0"/>
              </a:rPr>
              <a:t>挡土墙</a:t>
            </a:r>
            <a:r>
              <a:rPr lang="en-US" altLang="zh-CN" sz="1000" kern="100" dirty="0">
                <a:effectLst/>
                <a:latin typeface="SimSun" panose="02010600030101010101" pitchFamily="2" charset="-122"/>
                <a:ea typeface="SimSun" panose="02010600030101010101" pitchFamily="2" charset="-122"/>
                <a:cs typeface="Times New Roman" panose="02020603050405020304" pitchFamily="18" charset="0"/>
              </a:rPr>
              <a:t>  </a:t>
            </a:r>
            <a:endParaRPr lang="ja-JP" sz="14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224786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a:bodyPr>
          <a:lstStyle/>
          <a:p>
            <a:r>
              <a:rPr lang="zh-TW" altLang="en-US" sz="3200" b="1" dirty="0">
                <a:latin typeface="SimSun" panose="02010600030101010101" pitchFamily="2" charset="-122"/>
                <a:ea typeface="SimSun" panose="02010600030101010101" pitchFamily="2" charset="-122"/>
              </a:rPr>
              <a:t>第</a:t>
            </a:r>
            <a:r>
              <a:rPr lang="ja-JP" altLang="en-US" sz="3200" b="1" dirty="0">
                <a:latin typeface="SimSun" panose="02010600030101010101" pitchFamily="2" charset="-122"/>
                <a:ea typeface="SimSun" panose="02010600030101010101" pitchFamily="2" charset="-122"/>
              </a:rPr>
              <a:t>１１</a:t>
            </a:r>
            <a:r>
              <a:rPr lang="zh-TW" altLang="en-US" sz="3200" b="1" dirty="0">
                <a:latin typeface="SimSun" panose="02010600030101010101" pitchFamily="2" charset="-122"/>
                <a:ea typeface="SimSun" panose="02010600030101010101" pitchFamily="2" charset="-122"/>
              </a:rPr>
              <a:t>章　</a:t>
            </a:r>
            <a:r>
              <a:rPr lang="zh-CN" altLang="en-US" sz="3200" b="1" dirty="0">
                <a:latin typeface="SimSun" panose="02010600030101010101" pitchFamily="2" charset="-122"/>
                <a:ea typeface="SimSun" panose="02010600030101010101" pitchFamily="2" charset="-122"/>
              </a:rPr>
              <a:t>灾害事例</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70136365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4730</Words>
  <PresentationFormat>画面に合わせる (4:3)</PresentationFormat>
  <Paragraphs>1474</Paragraphs>
  <Slides>119</Slides>
  <Notes>107</Notes>
  <HiddenSlides>0</HiddenSlides>
  <MMClips>0</MMClips>
  <ScaleCrop>false</ScaleCrop>
  <HeadingPairs>
    <vt:vector size="6" baseType="variant">
      <vt:variant>
        <vt:lpstr>使用されているフォント</vt:lpstr>
      </vt:variant>
      <vt:variant>
        <vt:i4>14</vt:i4>
      </vt:variant>
      <vt:variant>
        <vt:lpstr>テーマ</vt:lpstr>
      </vt:variant>
      <vt:variant>
        <vt:i4>2</vt:i4>
      </vt:variant>
      <vt:variant>
        <vt:lpstr>スライド タイトル</vt:lpstr>
      </vt:variant>
      <vt:variant>
        <vt:i4>119</vt:i4>
      </vt:variant>
    </vt:vector>
  </HeadingPairs>
  <TitlesOfParts>
    <vt:vector size="135" baseType="lpstr">
      <vt:lpstr>等线</vt:lpstr>
      <vt:lpstr>Meiryo UI</vt:lpstr>
      <vt:lpstr>Microsoft YaHei</vt:lpstr>
      <vt:lpstr>ＭＳ Ｐゴシック</vt:lpstr>
      <vt:lpstr>ＭＳ 明朝</vt:lpstr>
      <vt:lpstr>宋体</vt:lpstr>
      <vt:lpstr>宋体</vt:lpstr>
      <vt:lpstr>游ゴシック</vt:lpstr>
      <vt:lpstr>游ゴシック Light</vt:lpstr>
      <vt:lpstr>Arial</vt:lpstr>
      <vt:lpstr>Calibri</vt:lpstr>
      <vt:lpstr>Calibri Light</vt:lpstr>
      <vt:lpstr>Cambria Math</vt:lpstr>
      <vt:lpstr>Times New Roman</vt:lpstr>
      <vt:lpstr>Office テーマ</vt:lpstr>
      <vt:lpstr>Office Theme</vt:lpstr>
      <vt:lpstr>车辆系工程机械（整地・搬运・装载用以及挖掘用） 驾驶技能讲习辅助教材 讲习用PPT资料</vt:lpstr>
      <vt:lpstr>第1章　车辆系工程机械的相关基础知识</vt:lpstr>
      <vt:lpstr>车辆系工程机械（整地・搬运・装载用以及挖掘用）的种类，型号（劳动安全卫生法施行令附表第7）</vt:lpstr>
      <vt:lpstr>整地・搬运・装载用机械</vt:lpstr>
      <vt:lpstr>整地・搬运・装载用机械</vt:lpstr>
      <vt:lpstr>挖掘用机械</vt:lpstr>
      <vt:lpstr>掘削用機械</vt:lpstr>
      <vt:lpstr>车辆系工程机械的相关用语　1・・・作业装置</vt:lpstr>
      <vt:lpstr>车辆系工程机械的相关用语    ２・・・机体重量 車両系建設機械に関する用語　３・・・机械重量 車両系建設機械に関する用語　４・・・机械总重量</vt:lpstr>
      <vt:lpstr>车辆系工程机械的相关用语　5・・・稳定度  6・・・爬坡能力</vt:lpstr>
      <vt:lpstr>车辆系工程机械的相关用语　7・・・平均接地压</vt:lpstr>
      <vt:lpstr>第２章　车辆系工程机械的原动机以及液压装置</vt:lpstr>
      <vt:lpstr>原动机</vt:lpstr>
      <vt:lpstr>柴油发动机的构造</vt:lpstr>
      <vt:lpstr>柴油发动机的构造</vt:lpstr>
      <vt:lpstr>柴油发动机的构造</vt:lpstr>
      <vt:lpstr>燃料・机油</vt:lpstr>
      <vt:lpstr>液压装置</vt:lpstr>
      <vt:lpstr>液压泵　①齿轮泵　 ②活塞泵　斜轴式，斜板式</vt:lpstr>
      <vt:lpstr>液压油箱</vt:lpstr>
      <vt:lpstr>第３章　车辆系工程机械行驶的有关装置的构造</vt:lpstr>
      <vt:lpstr>履带式牵引机</vt:lpstr>
      <vt:lpstr>履带式牵引机</vt:lpstr>
      <vt:lpstr>舵轮式牵引机</vt:lpstr>
      <vt:lpstr>舵轮式牵引机 轮胎</vt:lpstr>
      <vt:lpstr>液压式挖掘机系工程机械（履带式）</vt:lpstr>
      <vt:lpstr>动力平地机</vt:lpstr>
      <vt:lpstr>刮土机</vt:lpstr>
      <vt:lpstr>第４章   车辆系工程机械行驶的相关装置的操作 </vt:lpstr>
      <vt:lpstr>开始行驶的操作</vt:lpstr>
      <vt:lpstr>行驶时的操作</vt:lpstr>
      <vt:lpstr>行驶时的操作</vt:lpstr>
      <vt:lpstr>停车（停车场所）时的操作</vt:lpstr>
      <vt:lpstr>第５章　车辆系工程机械作业相关的构造以及种类</vt:lpstr>
      <vt:lpstr>牵引机系工程机械作业装置的构造以及种类</vt:lpstr>
      <vt:lpstr>牵引机系工程机械作业装置的构造以及种类</vt:lpstr>
      <vt:lpstr>安全装置等</vt:lpstr>
      <vt:lpstr>挖掘机系工程机械作业装置的构造以及种类</vt:lpstr>
      <vt:lpstr>安全装置等</vt:lpstr>
      <vt:lpstr>动力平地机</vt:lpstr>
      <vt:lpstr>刮土机</vt:lpstr>
      <vt:lpstr>第６章　车辆系工程机械作业的相关装置的操作等</vt:lpstr>
      <vt:lpstr>推土机　１・・・基本操作</vt:lpstr>
      <vt:lpstr>推土机　１・・・基本操作</vt:lpstr>
      <vt:lpstr>推土机　１・・・基本操作</vt:lpstr>
      <vt:lpstr>推土机２・・・基本作业</vt:lpstr>
      <vt:lpstr>挖掘作业</vt:lpstr>
      <vt:lpstr>推土作业</vt:lpstr>
      <vt:lpstr>填土（morido）作业</vt:lpstr>
      <vt:lpstr>收尾作业</vt:lpstr>
      <vt:lpstr>应用作业</vt:lpstr>
      <vt:lpstr>松土作业</vt:lpstr>
      <vt:lpstr>牵引挖掘机</vt:lpstr>
      <vt:lpstr>牵引挖掘机</vt:lpstr>
      <vt:lpstr>挖掘作业</vt:lpstr>
      <vt:lpstr>装载搬运作业</vt:lpstr>
      <vt:lpstr>装载搬运作业</vt:lpstr>
      <vt:lpstr>液压式挖掘机（shoberu）（反铲挖土机）</vt:lpstr>
      <vt:lpstr>液压式挖掘机（shoberu）（反铲挖土机）</vt:lpstr>
      <vt:lpstr>挖掘作业</vt:lpstr>
      <vt:lpstr>装载作业</vt:lpstr>
      <vt:lpstr>液压式挖掘机（shoberu）（装载挖掘机）</vt:lpstr>
      <vt:lpstr>液压式挖掘机（shoberu）（装载挖掘机）</vt:lpstr>
      <vt:lpstr>液压式挖掘机（shoberu）（装载挖掘机）</vt:lpstr>
      <vt:lpstr>蛤壳式挖掘机</vt:lpstr>
      <vt:lpstr>拉铲挖掘机</vt:lpstr>
      <vt:lpstr>动力平地机１・・・基本操作</vt:lpstr>
      <vt:lpstr>动力平地机２・・・基本作业</vt:lpstr>
      <vt:lpstr>适应作业</vt:lpstr>
      <vt:lpstr>刮土机（动力刮土机）</vt:lpstr>
      <vt:lpstr>刮土机（牵引式刮土机）</vt:lpstr>
      <vt:lpstr>履带式渣土装载机</vt:lpstr>
      <vt:lpstr>车辆系工程机械的移送</vt:lpstr>
      <vt:lpstr>第７章　车辆系工程机械的点检・整备</vt:lpstr>
      <vt:lpstr>相关法条，一般的注意事项</vt:lpstr>
      <vt:lpstr>日常检查的要领　发动机起动前</vt:lpstr>
      <vt:lpstr>日常检查的要领　发动机起动后</vt:lpstr>
      <vt:lpstr>作业中认为有异常时的检查要领</vt:lpstr>
      <vt:lpstr>第８章　安全驾驶的心得，信号以及引导的要领</vt:lpstr>
      <vt:lpstr>安全驾驶的心得</vt:lpstr>
      <vt:lpstr>信号，引导的要领</vt:lpstr>
      <vt:lpstr>第９章　力学以及电的知识</vt:lpstr>
      <vt:lpstr>力矩</vt:lpstr>
      <vt:lpstr>质量和比重</vt:lpstr>
      <vt:lpstr>重心，物体的稳定性（稳固性（suwari））</vt:lpstr>
      <vt:lpstr>物体的运动</vt:lpstr>
      <vt:lpstr>电的知识</vt:lpstr>
      <vt:lpstr>电的知识</vt:lpstr>
      <vt:lpstr>第10章　地质以及土木施工等的相关知识</vt:lpstr>
      <vt:lpstr>岩石的性质，土</vt:lpstr>
      <vt:lpstr>土的构成</vt:lpstr>
      <vt:lpstr>地面的硬度</vt:lpstr>
      <vt:lpstr>土量的变化</vt:lpstr>
      <vt:lpstr>砂土坍塌的原因以及前兆，砂石坍塌的原因</vt:lpstr>
      <vt:lpstr>砂土坍塌的原因以及前兆，土的强度 </vt:lpstr>
      <vt:lpstr>掘削工法</vt:lpstr>
      <vt:lpstr>掘削工法</vt:lpstr>
      <vt:lpstr>掘削工法</vt:lpstr>
      <vt:lpstr>第１１章　灾害事例</vt:lpstr>
      <vt:lpstr>建设业的死伤灾害</vt:lpstr>
      <vt:lpstr>案例1 土木劳动者建筑工被拖曳挖掘机的平衡器夹住</vt:lpstr>
      <vt:lpstr>案例5 进行讨论后，走到了拖曳挖掘机的前面，然后被旋转的铲斗严重撞击</vt:lpstr>
      <vt:lpstr>案例9 牵引挖掘机在吊物行驶中，撞击到作业者</vt:lpstr>
      <vt:lpstr>劳动者的安全卫生相关法律体系</vt:lpstr>
      <vt:lpstr>劳动安全卫生法（摘录）（１）</vt:lpstr>
      <vt:lpstr>劳动安全卫生法（摘录）（２）</vt:lpstr>
      <vt:lpstr>劳动卫生安全法（摘录）（３）</vt:lpstr>
      <vt:lpstr>劳动安全卫生法实施令（摘录）</vt:lpstr>
      <vt:lpstr>劳动安全卫生规则（摘录）（１）</vt:lpstr>
      <vt:lpstr>劳动安全卫生规则（摘录）（２）</vt:lpstr>
      <vt:lpstr>劳动安全卫生规则（摘录）（３）</vt:lpstr>
      <vt:lpstr>劳动安全卫生规则（摘录）（４）</vt:lpstr>
      <vt:lpstr>劳动安全卫生规则（摘录）（５）</vt:lpstr>
      <vt:lpstr>劳动安全卫生规则（摘录）（６）</vt:lpstr>
      <vt:lpstr>劳动安全卫生规则（摘录）（７）</vt:lpstr>
      <vt:lpstr>劳动安全卫生规则（摘录）（８）</vt:lpstr>
      <vt:lpstr>劳动安全卫生规则（摘录）（９）</vt:lpstr>
      <vt:lpstr>劳动安全卫生规则（摘录） （１０）</vt:lpstr>
      <vt:lpstr>12.3. 车辆系建筑机械构造规格（摘录）</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2021-02-24T05:58:27Z</dcterms:created>
  <dcterms:modified xsi:type="dcterms:W3CDTF">2021-03-15T04:37:48Z</dcterms:modified>
</cp:coreProperties>
</file>